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72" r:id="rId4"/>
    <p:sldId id="291" r:id="rId5"/>
    <p:sldId id="292" r:id="rId6"/>
    <p:sldId id="293" r:id="rId7"/>
    <p:sldId id="294" r:id="rId8"/>
    <p:sldId id="295" r:id="rId9"/>
    <p:sldId id="286" r:id="rId10"/>
    <p:sldId id="289" r:id="rId11"/>
    <p:sldId id="263" r:id="rId13"/>
    <p:sldId id="296" r:id="rId14"/>
    <p:sldId id="297" r:id="rId15"/>
    <p:sldId id="258" r:id="rId16"/>
    <p:sldId id="260" r:id="rId17"/>
    <p:sldId id="310" r:id="rId18"/>
    <p:sldId id="313" r:id="rId19"/>
    <p:sldId id="315" r:id="rId20"/>
    <p:sldId id="311" r:id="rId21"/>
    <p:sldId id="316" r:id="rId22"/>
    <p:sldId id="317" r:id="rId23"/>
    <p:sldId id="320" r:id="rId24"/>
    <p:sldId id="321" r:id="rId25"/>
    <p:sldId id="326" r:id="rId26"/>
    <p:sldId id="318" r:id="rId27"/>
    <p:sldId id="322" r:id="rId28"/>
    <p:sldId id="323" r:id="rId29"/>
    <p:sldId id="324" r:id="rId30"/>
    <p:sldId id="319" r:id="rId31"/>
    <p:sldId id="325" r:id="rId32"/>
    <p:sldId id="299" r:id="rId33"/>
    <p:sldId id="300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206817" cy="686752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10971684" cy="4526475"/>
          </a:xfrm>
          <a:prstGeom prst="rect">
            <a:avLst/>
          </a:prstGeom>
        </p:spPr>
        <p:txBody>
          <a:bodyPr wrap="none" lIns="0" tIns="0" rIns="0" bIns="0"/>
          <a:lstStyle/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80604020202020204" pitchFamily="34" charset="0"/>
          <a:ea typeface="SimSun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.tiff"/><Relationship Id="rId6" Type="http://schemas.openxmlformats.org/officeDocument/2006/relationships/image" Target="../media/image13.emf"/><Relationship Id="rId5" Type="http://schemas.openxmlformats.org/officeDocument/2006/relationships/image" Target="../media/image11.jpeg"/><Relationship Id="rId4" Type="http://schemas.openxmlformats.org/officeDocument/2006/relationships/image" Target="../media/image12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image" Target="../media/image3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3275" y="1050925"/>
            <a:ext cx="10073640" cy="2505710"/>
          </a:xfrm>
        </p:spPr>
        <p:txBody>
          <a:bodyPr/>
          <a:p>
            <a:pPr algn="l"/>
            <a:r>
              <a:rPr lang="" altLang="bg-BG" b="1" dirty="0">
                <a:latin typeface="Calibri" charset="0"/>
                <a:cs typeface="Calibri" charset="0"/>
                <a:sym typeface="+mn-ea"/>
              </a:rPr>
              <a:t>	</a:t>
            </a:r>
            <a:r>
              <a:rPr lang="bg-BG" b="1" dirty="0">
                <a:latin typeface="Calibri" charset="0"/>
                <a:cs typeface="Calibri" charset="0"/>
                <a:sym typeface="+mn-ea"/>
              </a:rPr>
              <a:t>Análise de amostras de voluntários de uso e cobertura do solo da plataforma Open Street Map utilizando Mapas Auto-organizáveis</a:t>
            </a:r>
            <a:endParaRPr lang="bg-BG" b="1" dirty="0">
              <a:latin typeface="Calibri" charset="0"/>
              <a:cs typeface="Calibri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88670" y="4532630"/>
            <a:ext cx="772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x-none"/>
              <a:t>	</a:t>
            </a:r>
            <a:r>
              <a:rPr lang="x-none" altLang="en-US"/>
              <a:t>Luiz Fernando F. G. de Assis</a:t>
            </a:r>
            <a:endParaRPr lang="x-none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5134610"/>
            <a:ext cx="1524000" cy="1524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88670" y="4164330"/>
            <a:ext cx="772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x-none" altLang="en-US" b="1"/>
              <a:t>Name:</a:t>
            </a:r>
            <a:r>
              <a:rPr lang="x-none" altLang="en-US"/>
              <a:t> </a:t>
            </a:r>
            <a:r>
              <a:rPr lang="" altLang="x-none"/>
              <a:t>Felipe Carvalho de Souza</a:t>
            </a:r>
            <a:endParaRPr lang="" altLang="x-none"/>
          </a:p>
        </p:txBody>
      </p:sp>
      <p:sp>
        <p:nvSpPr>
          <p:cNvPr id="6" name="Text Box 5"/>
          <p:cNvSpPr txBox="1"/>
          <p:nvPr/>
        </p:nvSpPr>
        <p:spPr>
          <a:xfrm>
            <a:off x="5433060" y="6489065"/>
            <a:ext cx="772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/>
              <a:t>	Tópicos em Observação da Terra - CAP 378 - 2019</a:t>
            </a:r>
            <a:endParaRPr lang="en-US" altLang="x-none"/>
          </a:p>
          <a:p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/>
              <a:t>Metodologia</a:t>
            </a:r>
            <a:endParaRPr lang="" altLang="x-none"/>
          </a:p>
        </p:txBody>
      </p:sp>
      <p:pic>
        <p:nvPicPr>
          <p:cNvPr id="7" name="Picture 6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70" y="1114961"/>
            <a:ext cx="277804" cy="555609"/>
          </a:xfrm>
          <a:prstGeom prst="rect">
            <a:avLst/>
          </a:prstGeom>
        </p:spPr>
      </p:pic>
      <p:pic>
        <p:nvPicPr>
          <p:cNvPr id="8" name="Picture 7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27" y="1105478"/>
            <a:ext cx="277804" cy="555609"/>
          </a:xfrm>
          <a:prstGeom prst="rect">
            <a:avLst/>
          </a:prstGeom>
        </p:spPr>
      </p:pic>
      <p:pic>
        <p:nvPicPr>
          <p:cNvPr id="9" name="Picture 8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26" y="1105478"/>
            <a:ext cx="277804" cy="555609"/>
          </a:xfrm>
          <a:prstGeom prst="rect">
            <a:avLst/>
          </a:prstGeom>
        </p:spPr>
      </p:pic>
      <p:pic>
        <p:nvPicPr>
          <p:cNvPr id="10" name="Picture 9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34" y="1105478"/>
            <a:ext cx="277804" cy="555609"/>
          </a:xfrm>
          <a:prstGeom prst="rect">
            <a:avLst/>
          </a:prstGeom>
        </p:spPr>
      </p:pic>
      <p:pic>
        <p:nvPicPr>
          <p:cNvPr id="11" name="Picture 10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51" y="1105478"/>
            <a:ext cx="277804" cy="555609"/>
          </a:xfrm>
          <a:prstGeom prst="rect">
            <a:avLst/>
          </a:prstGeom>
        </p:spPr>
      </p:pic>
      <p:sp>
        <p:nvSpPr>
          <p:cNvPr id="12" name="Up-Down Arrow 11"/>
          <p:cNvSpPr/>
          <p:nvPr/>
        </p:nvSpPr>
        <p:spPr>
          <a:xfrm>
            <a:off x="5879070" y="1706208"/>
            <a:ext cx="178777" cy="312783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13" name="TextBox 12"/>
          <p:cNvSpPr txBox="1"/>
          <p:nvPr/>
        </p:nvSpPr>
        <p:spPr>
          <a:xfrm>
            <a:off x="4487995" y="2023475"/>
            <a:ext cx="2827682" cy="51816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en-US" sz="1400" dirty="0" smtClean="0">
                <a:latin typeface="Calibri" charset="0"/>
                <a:cs typeface="Calibri" charset="0"/>
              </a:rPr>
              <a:t>Selection of land use and cover samples</a:t>
            </a:r>
            <a:endParaRPr lang="en-US" sz="1400" dirty="0" smtClean="0">
              <a:latin typeface="Calibri" charset="0"/>
              <a:cs typeface="Calibri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15178" y="1031031"/>
            <a:ext cx="2333704" cy="543767"/>
            <a:chOff x="2554578" y="3513977"/>
            <a:chExt cx="2572476" cy="599402"/>
          </a:xfrm>
        </p:grpSpPr>
        <p:sp>
          <p:nvSpPr>
            <p:cNvPr id="15" name="Data 14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5058" y="3542204"/>
              <a:ext cx="1950282" cy="57117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en-US" sz="1400" dirty="0" smtClean="0">
                  <a:latin typeface="Calibri" charset="0"/>
                  <a:cs typeface="Calibri" charset="0"/>
                </a:rPr>
                <a:t>Auxiliary Data Sets</a:t>
              </a:r>
              <a:endParaRPr lang="en-US" sz="1400" dirty="0" smtClean="0"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15550" y="1996077"/>
            <a:ext cx="2418100" cy="592234"/>
            <a:chOff x="2554578" y="3513977"/>
            <a:chExt cx="2572476" cy="516656"/>
          </a:xfrm>
        </p:grpSpPr>
        <p:sp>
          <p:nvSpPr>
            <p:cNvPr id="20" name="Data 19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95058" y="3542202"/>
              <a:ext cx="1950282" cy="45203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Vegetation Index Time Series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2705" y="3062645"/>
            <a:ext cx="2381612" cy="1016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3" descr="3D-Arrays_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80" y="4052431"/>
            <a:ext cx="2116971" cy="18483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87630" y="6523990"/>
            <a:ext cx="4413885" cy="32004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p>
            <a:pPr>
              <a:spcBef>
                <a:spcPts val="1800"/>
              </a:spcBef>
            </a:pPr>
            <a:r>
              <a:rPr lang="en-US" sz="1450" dirty="0">
                <a:latin typeface="Calibri" charset="0"/>
                <a:cs typeface="Calibri" charset="0"/>
              </a:rPr>
              <a:t>B</a:t>
            </a:r>
            <a:r>
              <a:rPr lang="en-US" sz="1450" dirty="0" smtClean="0">
                <a:latin typeface="Calibri" charset="0"/>
                <a:cs typeface="Calibri" charset="0"/>
              </a:rPr>
              <a:t>ig data sets of free remote sensing images   </a:t>
            </a:r>
            <a:endParaRPr lang="en-US" sz="1450" dirty="0">
              <a:latin typeface="Calibri" charset="0"/>
              <a:cs typeface="Calibri" charset="0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5724525" y="2508250"/>
            <a:ext cx="635" cy="720090"/>
          </a:xfrm>
          <a:prstGeom prst="line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H="1" flipV="1">
            <a:off x="2936240" y="1500505"/>
            <a:ext cx="9525" cy="48768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45071" y="4730893"/>
            <a:ext cx="2274446" cy="51816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bg-BG" sz="1400" dirty="0" smtClean="0">
                <a:latin typeface="Calibri" charset="0"/>
                <a:cs typeface="Calibri" charset="0"/>
              </a:rPr>
              <a:t>Assessment</a:t>
            </a:r>
            <a:r>
              <a:rPr lang="en-US" sz="1400" dirty="0" smtClean="0">
                <a:latin typeface="Calibri" charset="0"/>
                <a:cs typeface="Calibri" charset="0"/>
              </a:rPr>
              <a:t> of land use and cover samples</a:t>
            </a:r>
            <a:endParaRPr lang="en-US" sz="1400" dirty="0" smtClean="0">
              <a:latin typeface="Calibri" charset="0"/>
              <a:cs typeface="Calibri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58511" y="3228839"/>
            <a:ext cx="2650335" cy="612358"/>
            <a:chOff x="2554578" y="3513977"/>
            <a:chExt cx="2572476" cy="516656"/>
          </a:xfrm>
        </p:grpSpPr>
        <p:sp>
          <p:nvSpPr>
            <p:cNvPr id="36" name="Data 35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95058" y="3542202"/>
              <a:ext cx="1950282" cy="437179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Samples of land use and cover classes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5840095" y="3839210"/>
            <a:ext cx="16510" cy="89154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0" name="Line 25"/>
          <p:cNvSpPr>
            <a:spLocks noChangeShapeType="1"/>
          </p:cNvSpPr>
          <p:nvPr/>
        </p:nvSpPr>
        <p:spPr bwMode="auto">
          <a:xfrm flipH="1">
            <a:off x="6897370" y="2530475"/>
            <a:ext cx="635" cy="220091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22" name="Imagem 61" descr="sentinel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8739" y="5829501"/>
            <a:ext cx="709920" cy="619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9" name="Up-Down Arrow 58"/>
          <p:cNvSpPr/>
          <p:nvPr/>
        </p:nvSpPr>
        <p:spPr>
          <a:xfrm>
            <a:off x="2802890" y="2586355"/>
            <a:ext cx="179070" cy="332740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58" name="Rectangle 57"/>
          <p:cNvSpPr/>
          <p:nvPr/>
        </p:nvSpPr>
        <p:spPr>
          <a:xfrm>
            <a:off x="1643380" y="2919730"/>
            <a:ext cx="2491105" cy="36455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4" name="Oval 3"/>
          <p:cNvSpPr/>
          <p:nvPr/>
        </p:nvSpPr>
        <p:spPr>
          <a:xfrm>
            <a:off x="4285615" y="1008380"/>
            <a:ext cx="3315970" cy="175387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H="1">
            <a:off x="2987675" y="1715135"/>
            <a:ext cx="2273935" cy="28575"/>
          </a:xfrm>
          <a:prstGeom prst="line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Metodologia</a:t>
            </a:r>
            <a:endParaRPr lang="x-none" altLang="en-US"/>
          </a:p>
        </p:txBody>
      </p:sp>
      <p:pic>
        <p:nvPicPr>
          <p:cNvPr id="7" name="Picture 6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70" y="1114961"/>
            <a:ext cx="277804" cy="555609"/>
          </a:xfrm>
          <a:prstGeom prst="rect">
            <a:avLst/>
          </a:prstGeom>
        </p:spPr>
      </p:pic>
      <p:pic>
        <p:nvPicPr>
          <p:cNvPr id="8" name="Picture 7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27" y="1105478"/>
            <a:ext cx="277804" cy="555609"/>
          </a:xfrm>
          <a:prstGeom prst="rect">
            <a:avLst/>
          </a:prstGeom>
        </p:spPr>
      </p:pic>
      <p:pic>
        <p:nvPicPr>
          <p:cNvPr id="9" name="Picture 8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26" y="1105478"/>
            <a:ext cx="277804" cy="555609"/>
          </a:xfrm>
          <a:prstGeom prst="rect">
            <a:avLst/>
          </a:prstGeom>
        </p:spPr>
      </p:pic>
      <p:pic>
        <p:nvPicPr>
          <p:cNvPr id="10" name="Picture 9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34" y="1105478"/>
            <a:ext cx="277804" cy="555609"/>
          </a:xfrm>
          <a:prstGeom prst="rect">
            <a:avLst/>
          </a:prstGeom>
        </p:spPr>
      </p:pic>
      <p:pic>
        <p:nvPicPr>
          <p:cNvPr id="11" name="Picture 10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51" y="1105478"/>
            <a:ext cx="277804" cy="555609"/>
          </a:xfrm>
          <a:prstGeom prst="rect">
            <a:avLst/>
          </a:prstGeom>
        </p:spPr>
      </p:pic>
      <p:sp>
        <p:nvSpPr>
          <p:cNvPr id="12" name="Up-Down Arrow 11"/>
          <p:cNvSpPr/>
          <p:nvPr/>
        </p:nvSpPr>
        <p:spPr>
          <a:xfrm>
            <a:off x="5879070" y="1706208"/>
            <a:ext cx="178777" cy="312783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13" name="TextBox 12"/>
          <p:cNvSpPr txBox="1"/>
          <p:nvPr/>
        </p:nvSpPr>
        <p:spPr>
          <a:xfrm>
            <a:off x="4487995" y="2023475"/>
            <a:ext cx="2827682" cy="51816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en-US" sz="1400" dirty="0" smtClean="0">
                <a:latin typeface="Calibri" charset="0"/>
                <a:cs typeface="Calibri" charset="0"/>
              </a:rPr>
              <a:t>Selection of land use and cover samples</a:t>
            </a:r>
            <a:endParaRPr lang="en-US" sz="1400" dirty="0" smtClean="0">
              <a:latin typeface="Calibri" charset="0"/>
              <a:cs typeface="Calibri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15178" y="1031031"/>
            <a:ext cx="2333704" cy="543767"/>
            <a:chOff x="2554578" y="3513977"/>
            <a:chExt cx="2572476" cy="599402"/>
          </a:xfrm>
        </p:grpSpPr>
        <p:sp>
          <p:nvSpPr>
            <p:cNvPr id="15" name="Data 14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5058" y="3542204"/>
              <a:ext cx="1950282" cy="57117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en-US" sz="1400" dirty="0" smtClean="0">
                  <a:latin typeface="Calibri" charset="0"/>
                  <a:cs typeface="Calibri" charset="0"/>
                </a:rPr>
                <a:t>Auxiliary Data Sets</a:t>
              </a:r>
              <a:endParaRPr lang="en-US" sz="1400" dirty="0" smtClean="0"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15550" y="1996077"/>
            <a:ext cx="2418100" cy="592234"/>
            <a:chOff x="2554578" y="3513977"/>
            <a:chExt cx="2572476" cy="516656"/>
          </a:xfrm>
        </p:grpSpPr>
        <p:sp>
          <p:nvSpPr>
            <p:cNvPr id="20" name="Data 19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95058" y="3542202"/>
              <a:ext cx="1950282" cy="45203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Vegetation Index Time Series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2705" y="3062645"/>
            <a:ext cx="2381612" cy="1016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3" descr="3D-Arrays_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80" y="4052431"/>
            <a:ext cx="2116971" cy="18483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87630" y="6523990"/>
            <a:ext cx="4413885" cy="32004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p>
            <a:pPr>
              <a:spcBef>
                <a:spcPts val="1800"/>
              </a:spcBef>
            </a:pPr>
            <a:r>
              <a:rPr lang="en-US" sz="1450" dirty="0">
                <a:latin typeface="Calibri" charset="0"/>
                <a:cs typeface="Calibri" charset="0"/>
              </a:rPr>
              <a:t>B</a:t>
            </a:r>
            <a:r>
              <a:rPr lang="en-US" sz="1450" dirty="0" smtClean="0">
                <a:latin typeface="Calibri" charset="0"/>
                <a:cs typeface="Calibri" charset="0"/>
              </a:rPr>
              <a:t>ig data sets of free remote sensing images   </a:t>
            </a:r>
            <a:endParaRPr lang="en-US" sz="1450" dirty="0">
              <a:latin typeface="Calibri" charset="0"/>
              <a:cs typeface="Calibri" charset="0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5724525" y="2508250"/>
            <a:ext cx="635" cy="720090"/>
          </a:xfrm>
          <a:prstGeom prst="line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H="1" flipV="1">
            <a:off x="2936240" y="1500505"/>
            <a:ext cx="9525" cy="48768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45071" y="4730893"/>
            <a:ext cx="2274446" cy="51816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bg-BG" sz="1400" dirty="0" smtClean="0">
                <a:latin typeface="Calibri" charset="0"/>
                <a:cs typeface="Calibri" charset="0"/>
              </a:rPr>
              <a:t>Assessment</a:t>
            </a:r>
            <a:r>
              <a:rPr lang="en-US" sz="1400" dirty="0" smtClean="0">
                <a:latin typeface="Calibri" charset="0"/>
                <a:cs typeface="Calibri" charset="0"/>
              </a:rPr>
              <a:t> of land use and cover samples</a:t>
            </a:r>
            <a:endParaRPr lang="en-US" sz="1400" dirty="0" smtClean="0">
              <a:latin typeface="Calibri" charset="0"/>
              <a:cs typeface="Calibri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58511" y="3228839"/>
            <a:ext cx="2650335" cy="612358"/>
            <a:chOff x="2554578" y="3513977"/>
            <a:chExt cx="2572476" cy="516656"/>
          </a:xfrm>
        </p:grpSpPr>
        <p:sp>
          <p:nvSpPr>
            <p:cNvPr id="36" name="Data 35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95058" y="3542202"/>
              <a:ext cx="1950282" cy="437179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Samples of land use and cover classes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5840095" y="3839210"/>
            <a:ext cx="16510" cy="89154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0" name="Line 25"/>
          <p:cNvSpPr>
            <a:spLocks noChangeShapeType="1"/>
          </p:cNvSpPr>
          <p:nvPr/>
        </p:nvSpPr>
        <p:spPr bwMode="auto">
          <a:xfrm flipH="1">
            <a:off x="6897370" y="2530475"/>
            <a:ext cx="635" cy="220091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69436" y="4730892"/>
            <a:ext cx="2473088" cy="73152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bg-BG" sz="1400" dirty="0" smtClean="0">
                <a:latin typeface="Calibri" charset="0"/>
                <a:cs typeface="Calibri" charset="0"/>
              </a:rPr>
              <a:t>Classification of vegetation index time series</a:t>
            </a:r>
            <a:endParaRPr lang="bg-BG" sz="1400" dirty="0" smtClean="0">
              <a:latin typeface="Calibri" charset="0"/>
              <a:cs typeface="Calibri" charset="0"/>
            </a:endParaRPr>
          </a:p>
        </p:txBody>
      </p:sp>
      <p:pic>
        <p:nvPicPr>
          <p:cNvPr id="26" name="Picture 25" descr="engrenag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21" y="3169201"/>
            <a:ext cx="1117025" cy="93249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073503" y="3119782"/>
            <a:ext cx="1639327" cy="100584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p>
            <a:pPr>
              <a:spcBef>
                <a:spcPts val="1800"/>
              </a:spcBef>
            </a:pPr>
            <a:r>
              <a:rPr lang="bg-BG" sz="1200" dirty="0" smtClean="0">
                <a:latin typeface="Calibri" charset="0"/>
                <a:cs typeface="Calibri" charset="0"/>
              </a:rPr>
              <a:t>Methods for time series analysis: clustering, deep learning and neural networks.</a:t>
            </a:r>
            <a:endParaRPr lang="bg-BG" sz="1200" dirty="0" smtClean="0">
              <a:latin typeface="Calibri" charset="0"/>
              <a:cs typeface="Calibri" charset="0"/>
            </a:endParaRPr>
          </a:p>
        </p:txBody>
      </p:sp>
      <p:cxnSp>
        <p:nvCxnSpPr>
          <p:cNvPr id="46" name="Elbow Connector 45"/>
          <p:cNvCxnSpPr/>
          <p:nvPr/>
        </p:nvCxnSpPr>
        <p:spPr>
          <a:xfrm rot="5400000" flipV="1">
            <a:off x="6092475" y="2908996"/>
            <a:ext cx="1743735" cy="3617084"/>
          </a:xfrm>
          <a:prstGeom prst="bentConnector3">
            <a:avLst>
              <a:gd name="adj1" fmla="val 112389"/>
            </a:avLst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</p:cxnSp>
      <p:pic>
        <p:nvPicPr>
          <p:cNvPr id="22" name="Imagem 61" descr="sentinel-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8739" y="5829501"/>
            <a:ext cx="709920" cy="619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5" name="Elbow Connector 54"/>
          <p:cNvCxnSpPr>
            <a:stCxn id="65" idx="5"/>
            <a:endCxn id="41" idx="2"/>
          </p:cNvCxnSpPr>
          <p:nvPr/>
        </p:nvCxnSpPr>
        <p:spPr>
          <a:xfrm flipV="1">
            <a:off x="6577965" y="5462270"/>
            <a:ext cx="2628265" cy="944245"/>
          </a:xfrm>
          <a:prstGeom prst="bentConnector2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</p:cxnSp>
      <p:sp>
        <p:nvSpPr>
          <p:cNvPr id="59" name="Up-Down Arrow 58"/>
          <p:cNvSpPr/>
          <p:nvPr/>
        </p:nvSpPr>
        <p:spPr>
          <a:xfrm>
            <a:off x="2802890" y="2586355"/>
            <a:ext cx="179070" cy="332740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61" name="Up-Down Arrow 60"/>
          <p:cNvSpPr/>
          <p:nvPr/>
        </p:nvSpPr>
        <p:spPr>
          <a:xfrm rot="16200000">
            <a:off x="4256654" y="5729379"/>
            <a:ext cx="233653" cy="479827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58" name="Rectangle 57"/>
          <p:cNvSpPr/>
          <p:nvPr/>
        </p:nvSpPr>
        <p:spPr>
          <a:xfrm>
            <a:off x="1643380" y="2919730"/>
            <a:ext cx="2491105" cy="36455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63" name="Rectangle 62"/>
          <p:cNvSpPr/>
          <p:nvPr/>
        </p:nvSpPr>
        <p:spPr>
          <a:xfrm>
            <a:off x="7068761" y="3121629"/>
            <a:ext cx="2644068" cy="12582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grpSp>
        <p:nvGrpSpPr>
          <p:cNvPr id="64" name="Group 63"/>
          <p:cNvGrpSpPr/>
          <p:nvPr/>
        </p:nvGrpSpPr>
        <p:grpSpPr>
          <a:xfrm>
            <a:off x="4401595" y="6109865"/>
            <a:ext cx="2418100" cy="592234"/>
            <a:chOff x="2554578" y="3513977"/>
            <a:chExt cx="2572476" cy="516656"/>
          </a:xfrm>
        </p:grpSpPr>
        <p:sp>
          <p:nvSpPr>
            <p:cNvPr id="65" name="Data 64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95058" y="3542202"/>
              <a:ext cx="1950282" cy="45203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Vegetation Index Time Series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sp>
        <p:nvSpPr>
          <p:cNvPr id="68" name="Up-Down Arrow 67"/>
          <p:cNvSpPr/>
          <p:nvPr/>
        </p:nvSpPr>
        <p:spPr>
          <a:xfrm>
            <a:off x="7440580" y="4378753"/>
            <a:ext cx="178777" cy="34098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69" name="Up-Down Arrow 68"/>
          <p:cNvSpPr/>
          <p:nvPr/>
        </p:nvSpPr>
        <p:spPr>
          <a:xfrm>
            <a:off x="8820344" y="4378754"/>
            <a:ext cx="178777" cy="34098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4" name="Oval 3"/>
          <p:cNvSpPr/>
          <p:nvPr/>
        </p:nvSpPr>
        <p:spPr>
          <a:xfrm>
            <a:off x="4285615" y="1008380"/>
            <a:ext cx="3315970" cy="175387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H="1">
            <a:off x="2987675" y="1715135"/>
            <a:ext cx="2273935" cy="28575"/>
          </a:xfrm>
          <a:prstGeom prst="line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Metodologia</a:t>
            </a:r>
            <a:endParaRPr lang="x-none" altLang="en-US"/>
          </a:p>
        </p:txBody>
      </p:sp>
      <p:pic>
        <p:nvPicPr>
          <p:cNvPr id="7" name="Picture 6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70" y="1114961"/>
            <a:ext cx="277804" cy="555609"/>
          </a:xfrm>
          <a:prstGeom prst="rect">
            <a:avLst/>
          </a:prstGeom>
        </p:spPr>
      </p:pic>
      <p:pic>
        <p:nvPicPr>
          <p:cNvPr id="8" name="Picture 7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27" y="1105478"/>
            <a:ext cx="277804" cy="555609"/>
          </a:xfrm>
          <a:prstGeom prst="rect">
            <a:avLst/>
          </a:prstGeom>
        </p:spPr>
      </p:pic>
      <p:pic>
        <p:nvPicPr>
          <p:cNvPr id="9" name="Picture 8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26" y="1105478"/>
            <a:ext cx="277804" cy="555609"/>
          </a:xfrm>
          <a:prstGeom prst="rect">
            <a:avLst/>
          </a:prstGeom>
        </p:spPr>
      </p:pic>
      <p:pic>
        <p:nvPicPr>
          <p:cNvPr id="10" name="Picture 9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34" y="1105478"/>
            <a:ext cx="277804" cy="555609"/>
          </a:xfrm>
          <a:prstGeom prst="rect">
            <a:avLst/>
          </a:prstGeom>
        </p:spPr>
      </p:pic>
      <p:pic>
        <p:nvPicPr>
          <p:cNvPr id="11" name="Picture 10" descr="man-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51" y="1105478"/>
            <a:ext cx="277804" cy="555609"/>
          </a:xfrm>
          <a:prstGeom prst="rect">
            <a:avLst/>
          </a:prstGeom>
        </p:spPr>
      </p:pic>
      <p:sp>
        <p:nvSpPr>
          <p:cNvPr id="12" name="Up-Down Arrow 11"/>
          <p:cNvSpPr/>
          <p:nvPr/>
        </p:nvSpPr>
        <p:spPr>
          <a:xfrm>
            <a:off x="5879070" y="1706208"/>
            <a:ext cx="178777" cy="312783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13" name="TextBox 12"/>
          <p:cNvSpPr txBox="1"/>
          <p:nvPr/>
        </p:nvSpPr>
        <p:spPr>
          <a:xfrm>
            <a:off x="4487995" y="2023475"/>
            <a:ext cx="2827682" cy="51816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en-US" sz="1400" dirty="0" smtClean="0">
                <a:latin typeface="Calibri" charset="0"/>
                <a:cs typeface="Calibri" charset="0"/>
              </a:rPr>
              <a:t>Selection of land use and cover samples</a:t>
            </a:r>
            <a:endParaRPr lang="en-US" sz="1400" dirty="0" smtClean="0">
              <a:latin typeface="Calibri" charset="0"/>
              <a:cs typeface="Calibri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15178" y="1031031"/>
            <a:ext cx="2333704" cy="543767"/>
            <a:chOff x="2554578" y="3513977"/>
            <a:chExt cx="2572476" cy="599402"/>
          </a:xfrm>
        </p:grpSpPr>
        <p:sp>
          <p:nvSpPr>
            <p:cNvPr id="15" name="Data 14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5058" y="3542204"/>
              <a:ext cx="1950282" cy="57117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en-US" sz="1400" dirty="0" smtClean="0">
                  <a:latin typeface="Calibri" charset="0"/>
                  <a:cs typeface="Calibri" charset="0"/>
                </a:rPr>
                <a:t>Auxiliary Data Sets</a:t>
              </a:r>
              <a:endParaRPr lang="en-US" sz="1400" dirty="0" smtClean="0">
                <a:latin typeface="Calibri" charset="0"/>
                <a:cs typeface="Calibri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15550" y="1996077"/>
            <a:ext cx="2418100" cy="592234"/>
            <a:chOff x="2554578" y="3513977"/>
            <a:chExt cx="2572476" cy="516656"/>
          </a:xfrm>
        </p:grpSpPr>
        <p:sp>
          <p:nvSpPr>
            <p:cNvPr id="20" name="Data 19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95058" y="3542202"/>
              <a:ext cx="1950282" cy="45203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Vegetation Index Time Series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2705" y="3062645"/>
            <a:ext cx="2381612" cy="1016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23" descr="3D-Arrays_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80" y="4052431"/>
            <a:ext cx="2116971" cy="18483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87630" y="6523990"/>
            <a:ext cx="4413885" cy="32004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p>
            <a:pPr>
              <a:spcBef>
                <a:spcPts val="1800"/>
              </a:spcBef>
            </a:pPr>
            <a:r>
              <a:rPr lang="en-US" sz="1450" dirty="0">
                <a:latin typeface="Calibri" charset="0"/>
                <a:cs typeface="Calibri" charset="0"/>
              </a:rPr>
              <a:t>B</a:t>
            </a:r>
            <a:r>
              <a:rPr lang="en-US" sz="1450" dirty="0" smtClean="0">
                <a:latin typeface="Calibri" charset="0"/>
                <a:cs typeface="Calibri" charset="0"/>
              </a:rPr>
              <a:t>ig data sets of free remote sensing images   </a:t>
            </a:r>
            <a:endParaRPr lang="en-US" sz="1450" dirty="0">
              <a:latin typeface="Calibri" charset="0"/>
              <a:cs typeface="Calibri" charset="0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5724525" y="2508250"/>
            <a:ext cx="635" cy="720090"/>
          </a:xfrm>
          <a:prstGeom prst="line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H="1" flipV="1">
            <a:off x="2936240" y="1500505"/>
            <a:ext cx="9525" cy="48768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headEnd type="none"/>
            <a:tailEnd type="non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45071" y="4730893"/>
            <a:ext cx="2274446" cy="51816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bg-BG" sz="1400" dirty="0" smtClean="0">
                <a:latin typeface="Calibri" charset="0"/>
                <a:cs typeface="Calibri" charset="0"/>
              </a:rPr>
              <a:t>Assessment</a:t>
            </a:r>
            <a:r>
              <a:rPr lang="en-US" sz="1400" dirty="0" smtClean="0">
                <a:latin typeface="Calibri" charset="0"/>
                <a:cs typeface="Calibri" charset="0"/>
              </a:rPr>
              <a:t> of land use and cover samples</a:t>
            </a:r>
            <a:endParaRPr lang="en-US" sz="1400" dirty="0" smtClean="0">
              <a:latin typeface="Calibri" charset="0"/>
              <a:cs typeface="Calibri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58511" y="3228839"/>
            <a:ext cx="2650335" cy="612358"/>
            <a:chOff x="2554578" y="3513977"/>
            <a:chExt cx="2572476" cy="516656"/>
          </a:xfrm>
        </p:grpSpPr>
        <p:sp>
          <p:nvSpPr>
            <p:cNvPr id="36" name="Data 35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95058" y="3542202"/>
              <a:ext cx="1950282" cy="437179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Samples of land use and cover classes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5840095" y="3839210"/>
            <a:ext cx="16510" cy="89154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0" name="Line 25"/>
          <p:cNvSpPr>
            <a:spLocks noChangeShapeType="1"/>
          </p:cNvSpPr>
          <p:nvPr/>
        </p:nvSpPr>
        <p:spPr bwMode="auto">
          <a:xfrm flipH="1">
            <a:off x="6897370" y="2530475"/>
            <a:ext cx="635" cy="2200910"/>
          </a:xfrm>
          <a:prstGeom prst="line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69436" y="4730892"/>
            <a:ext cx="2473088" cy="73152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spcBef>
                <a:spcPts val="1800"/>
              </a:spcBef>
            </a:pPr>
            <a:r>
              <a:rPr lang="bg-BG" sz="1400" dirty="0" smtClean="0">
                <a:latin typeface="Calibri" charset="0"/>
                <a:cs typeface="Calibri" charset="0"/>
              </a:rPr>
              <a:t>Classification of vegetation index time series</a:t>
            </a:r>
            <a:endParaRPr lang="bg-BG" sz="1400" dirty="0" smtClean="0">
              <a:latin typeface="Calibri" charset="0"/>
              <a:cs typeface="Calibri" charset="0"/>
            </a:endParaRPr>
          </a:p>
        </p:txBody>
      </p:sp>
      <p:pic>
        <p:nvPicPr>
          <p:cNvPr id="26" name="Picture 25" descr="engrenag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21" y="3169201"/>
            <a:ext cx="1117025" cy="93249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073503" y="3119782"/>
            <a:ext cx="1639327" cy="100584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p>
            <a:pPr>
              <a:spcBef>
                <a:spcPts val="1800"/>
              </a:spcBef>
            </a:pPr>
            <a:r>
              <a:rPr lang="bg-BG" sz="1200" dirty="0" smtClean="0">
                <a:latin typeface="Calibri" charset="0"/>
                <a:cs typeface="Calibri" charset="0"/>
              </a:rPr>
              <a:t>Methods for time series analysis: clustering, deep learning and neural networks.</a:t>
            </a:r>
            <a:endParaRPr lang="bg-BG" sz="1200" dirty="0" smtClean="0">
              <a:latin typeface="Calibri" charset="0"/>
              <a:cs typeface="Calibri" charset="0"/>
            </a:endParaRPr>
          </a:p>
        </p:txBody>
      </p:sp>
      <p:cxnSp>
        <p:nvCxnSpPr>
          <p:cNvPr id="46" name="Elbow Connector 45"/>
          <p:cNvCxnSpPr/>
          <p:nvPr/>
        </p:nvCxnSpPr>
        <p:spPr>
          <a:xfrm rot="5400000" flipV="1">
            <a:off x="6092475" y="2908996"/>
            <a:ext cx="1743735" cy="3617084"/>
          </a:xfrm>
          <a:prstGeom prst="bentConnector3">
            <a:avLst>
              <a:gd name="adj1" fmla="val 112389"/>
            </a:avLst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</p:cxnSp>
      <p:pic>
        <p:nvPicPr>
          <p:cNvPr id="22" name="Imagem 61" descr="sentinel-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8739" y="5829501"/>
            <a:ext cx="709920" cy="619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5" name="Elbow Connector 54"/>
          <p:cNvCxnSpPr>
            <a:stCxn id="65" idx="5"/>
            <a:endCxn id="41" idx="2"/>
          </p:cNvCxnSpPr>
          <p:nvPr/>
        </p:nvCxnSpPr>
        <p:spPr>
          <a:xfrm flipV="1">
            <a:off x="6577965" y="5462270"/>
            <a:ext cx="2628265" cy="944245"/>
          </a:xfrm>
          <a:prstGeom prst="bentConnector2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  <a:round/>
            <a:tailEnd type="triangle" w="med" len="med"/>
          </a:ln>
          <a:effectLst/>
        </p:spPr>
      </p:cxnSp>
      <p:sp>
        <p:nvSpPr>
          <p:cNvPr id="59" name="Up-Down Arrow 58"/>
          <p:cNvSpPr/>
          <p:nvPr/>
        </p:nvSpPr>
        <p:spPr>
          <a:xfrm>
            <a:off x="2802890" y="2586355"/>
            <a:ext cx="179070" cy="332740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61" name="Up-Down Arrow 60"/>
          <p:cNvSpPr/>
          <p:nvPr/>
        </p:nvSpPr>
        <p:spPr>
          <a:xfrm rot="16200000">
            <a:off x="4256654" y="5729379"/>
            <a:ext cx="233653" cy="479827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58" name="Rectangle 57"/>
          <p:cNvSpPr/>
          <p:nvPr/>
        </p:nvSpPr>
        <p:spPr>
          <a:xfrm>
            <a:off x="1643380" y="2919730"/>
            <a:ext cx="2491105" cy="36455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63" name="Rectangle 62"/>
          <p:cNvSpPr/>
          <p:nvPr/>
        </p:nvSpPr>
        <p:spPr>
          <a:xfrm>
            <a:off x="7068761" y="3121629"/>
            <a:ext cx="2644068" cy="12582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grpSp>
        <p:nvGrpSpPr>
          <p:cNvPr id="64" name="Group 63"/>
          <p:cNvGrpSpPr/>
          <p:nvPr/>
        </p:nvGrpSpPr>
        <p:grpSpPr>
          <a:xfrm>
            <a:off x="4401595" y="6109865"/>
            <a:ext cx="2418100" cy="592234"/>
            <a:chOff x="2554578" y="3513977"/>
            <a:chExt cx="2572476" cy="516656"/>
          </a:xfrm>
        </p:grpSpPr>
        <p:sp>
          <p:nvSpPr>
            <p:cNvPr id="65" name="Data 64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95058" y="3542202"/>
              <a:ext cx="1950282" cy="452035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400" dirty="0" smtClean="0">
                  <a:latin typeface="Calibri" charset="0"/>
                  <a:cs typeface="Calibri" charset="0"/>
                </a:rPr>
                <a:t>Vegetation Index Time Series</a:t>
              </a:r>
              <a:endParaRPr lang="bg-BG" sz="1400" dirty="0" smtClean="0">
                <a:latin typeface="Calibri" charset="0"/>
                <a:cs typeface="Calibri" charset="0"/>
              </a:endParaRPr>
            </a:p>
          </p:txBody>
        </p:sp>
      </p:grpSp>
      <p:sp>
        <p:nvSpPr>
          <p:cNvPr id="68" name="Up-Down Arrow 67"/>
          <p:cNvSpPr/>
          <p:nvPr/>
        </p:nvSpPr>
        <p:spPr>
          <a:xfrm>
            <a:off x="7440580" y="4378753"/>
            <a:ext cx="178777" cy="34098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sp>
        <p:nvSpPr>
          <p:cNvPr id="69" name="Up-Down Arrow 68"/>
          <p:cNvSpPr/>
          <p:nvPr/>
        </p:nvSpPr>
        <p:spPr>
          <a:xfrm>
            <a:off x="8820344" y="4378754"/>
            <a:ext cx="178777" cy="34098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35"/>
          </a:p>
        </p:txBody>
      </p:sp>
      <p:grpSp>
        <p:nvGrpSpPr>
          <p:cNvPr id="74" name="Group 73"/>
          <p:cNvGrpSpPr/>
          <p:nvPr/>
        </p:nvGrpSpPr>
        <p:grpSpPr>
          <a:xfrm>
            <a:off x="7481220" y="1949312"/>
            <a:ext cx="2418100" cy="601950"/>
            <a:chOff x="2554578" y="3513977"/>
            <a:chExt cx="2572476" cy="525132"/>
          </a:xfrm>
        </p:grpSpPr>
        <p:sp>
          <p:nvSpPr>
            <p:cNvPr id="75" name="Data 74"/>
            <p:cNvSpPr/>
            <p:nvPr/>
          </p:nvSpPr>
          <p:spPr>
            <a:xfrm>
              <a:off x="2554578" y="3513977"/>
              <a:ext cx="2572476" cy="516656"/>
            </a:xfrm>
            <a:prstGeom prst="flowChartInputOutpu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635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99806" y="3533893"/>
              <a:ext cx="1950282" cy="50521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p>
              <a:pPr algn="ctr">
                <a:spcBef>
                  <a:spcPts val="1800"/>
                </a:spcBef>
              </a:pPr>
              <a:r>
                <a:rPr lang="bg-BG" sz="1635" dirty="0" smtClean="0">
                  <a:latin typeface="Calibri" charset="0"/>
                  <a:cs typeface="Calibri" charset="0"/>
                </a:rPr>
                <a:t>Land use and cover maps</a:t>
              </a:r>
              <a:endParaRPr lang="en-US" sz="1635" dirty="0">
                <a:latin typeface="Calibri" charset="0"/>
                <a:cs typeface="Calibri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407" y="723573"/>
            <a:ext cx="1421490" cy="1171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917" y="954713"/>
            <a:ext cx="1393027" cy="98639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5" name="Elbow Connector 84"/>
          <p:cNvCxnSpPr/>
          <p:nvPr/>
        </p:nvCxnSpPr>
        <p:spPr>
          <a:xfrm rot="16200000" flipV="1">
            <a:off x="8602345" y="3303905"/>
            <a:ext cx="2456815" cy="372745"/>
          </a:xfrm>
          <a:prstGeom prst="bentConnector2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tailEnd type="triangle" w="med" len="med"/>
          </a:ln>
          <a:effectLst/>
        </p:spPr>
      </p:cxnSp>
      <p:sp>
        <p:nvSpPr>
          <p:cNvPr id="4" name="Oval 3"/>
          <p:cNvSpPr/>
          <p:nvPr/>
        </p:nvSpPr>
        <p:spPr>
          <a:xfrm>
            <a:off x="4285615" y="1008380"/>
            <a:ext cx="3315970" cy="175387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H="1">
            <a:off x="2987675" y="1715135"/>
            <a:ext cx="2273935" cy="28575"/>
          </a:xfrm>
          <a:prstGeom prst="line">
            <a:avLst/>
          </a:prstGeom>
          <a:noFill/>
          <a:ln w="38100" cmpd="sng">
            <a:solidFill>
              <a:schemeClr val="tx1">
                <a:lumMod val="65000"/>
                <a:lumOff val="35000"/>
              </a:schemeClr>
            </a:solidFill>
            <a:round/>
            <a:headEnd type="triangle"/>
            <a:tailEnd type="triangle" w="med" len="med"/>
          </a:ln>
          <a:effectLst/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55" dirty="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/>
              <a:t>Hipótese</a:t>
            </a:r>
            <a:endParaRPr lang="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4182745"/>
            <a:ext cx="3618230" cy="1618615"/>
          </a:xfrm>
        </p:spPr>
        <p:txBody>
          <a:bodyPr/>
          <a:p>
            <a:pPr marL="0" indent="0" algn="just">
              <a:buNone/>
            </a:pPr>
            <a:r>
              <a:rPr sz="2000"/>
              <a:t>3. </a:t>
            </a:r>
            <a:r>
              <a:rPr lang="x-none" sz="2000"/>
              <a:t>Analyze existing information about land use and land cover change</a:t>
            </a:r>
            <a:r>
              <a:rPr sz="2000"/>
              <a:t>.</a:t>
            </a:r>
            <a:endParaRPr sz="2000"/>
          </a:p>
        </p:txBody>
      </p:sp>
      <p:grpSp>
        <p:nvGrpSpPr>
          <p:cNvPr id="22" name="Group 21"/>
          <p:cNvGrpSpPr/>
          <p:nvPr/>
        </p:nvGrpSpPr>
        <p:grpSpPr>
          <a:xfrm>
            <a:off x="9235101" y="3667760"/>
            <a:ext cx="3144442" cy="2744315"/>
            <a:chOff x="14121" y="1609"/>
            <a:chExt cx="6482" cy="9047"/>
          </a:xfrm>
        </p:grpSpPr>
        <p:sp>
          <p:nvSpPr>
            <p:cNvPr id="23" name="Oval 22"/>
            <p:cNvSpPr/>
            <p:nvPr/>
          </p:nvSpPr>
          <p:spPr>
            <a:xfrm>
              <a:off x="16266" y="9215"/>
              <a:ext cx="2179" cy="1441"/>
            </a:xfrm>
            <a:prstGeom prst="ellipse">
              <a:avLst/>
            </a:prstGeom>
            <a:solidFill>
              <a:srgbClr val="E48DEE"/>
            </a:solidFill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x-none" altLang="pt-BR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6235" y="1609"/>
              <a:ext cx="2179" cy="144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83" y="1805"/>
              <a:ext cx="2415" cy="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x-none" altLang="pt-BR" sz="1400" b="1">
                  <a:sym typeface="+mn-ea"/>
                </a:rPr>
                <a:t>Forest</a:t>
              </a:r>
              <a:endParaRPr lang="x-none" altLang="pt-BR" sz="1400" b="1" baseline="-51000">
                <a:solidFill>
                  <a:schemeClr val="tx1"/>
                </a:solidFill>
                <a:uFillTx/>
                <a:sym typeface="+mn-ea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7969" y="5017"/>
              <a:ext cx="2179" cy="1441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>
                <a:solidFill>
                  <a:schemeClr val="accent4"/>
                </a:solidFill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7529" y="5197"/>
              <a:ext cx="3074" cy="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x-none" altLang="pt-BR" sz="1400" b="1">
                  <a:sym typeface="+mn-ea"/>
                </a:rPr>
                <a:t>Pasture</a:t>
              </a:r>
              <a:endParaRPr lang="x-none" altLang="pt-BR" sz="1400" b="1" baseline="-51000">
                <a:solidFill>
                  <a:schemeClr val="tx1"/>
                </a:solidFill>
                <a:uFillTx/>
                <a:sym typeface="+mn-ea"/>
              </a:endParaRPr>
            </a:p>
          </p:txBody>
        </p:sp>
        <p:cxnSp>
          <p:nvCxnSpPr>
            <p:cNvPr id="28" name="Straight Arrow Connector 27"/>
            <p:cNvCxnSpPr>
              <a:stCxn id="24" idx="4"/>
              <a:endCxn id="23" idx="0"/>
            </p:cNvCxnSpPr>
            <p:nvPr/>
          </p:nvCxnSpPr>
          <p:spPr>
            <a:xfrm>
              <a:off x="17325" y="3050"/>
              <a:ext cx="31" cy="61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26" idx="0"/>
            </p:cNvCxnSpPr>
            <p:nvPr/>
          </p:nvCxnSpPr>
          <p:spPr>
            <a:xfrm>
              <a:off x="18377" y="2430"/>
              <a:ext cx="682" cy="2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42"/>
            <p:cNvSpPr txBox="1"/>
            <p:nvPr/>
          </p:nvSpPr>
          <p:spPr>
            <a:xfrm>
              <a:off x="15347" y="9356"/>
              <a:ext cx="3998" cy="1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48DEE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 algn="ctr"/>
              <a:r>
                <a:rPr lang="x-none" altLang="pt-BR" sz="1400" b="1">
                  <a:sym typeface="+mn-ea"/>
                </a:rPr>
                <a:t>Agriculture</a:t>
              </a:r>
              <a:endParaRPr lang="x-none" altLang="pt-BR" sz="1400" b="1" baseline="-51000">
                <a:solidFill>
                  <a:schemeClr val="tx1"/>
                </a:solidFill>
                <a:uFillTx/>
                <a:sym typeface="+mn-ea"/>
              </a:endParaRPr>
            </a:p>
          </p:txBody>
        </p:sp>
        <p:cxnSp>
          <p:nvCxnSpPr>
            <p:cNvPr id="31" name="Straight Arrow Connector 30"/>
            <p:cNvCxnSpPr>
              <a:stCxn id="26" idx="4"/>
              <a:endCxn id="23" idx="7"/>
            </p:cNvCxnSpPr>
            <p:nvPr/>
          </p:nvCxnSpPr>
          <p:spPr>
            <a:xfrm flipH="1">
              <a:off x="18126" y="6457"/>
              <a:ext cx="933" cy="2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4433" y="5058"/>
              <a:ext cx="2179" cy="144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>
                <a:solidFill>
                  <a:schemeClr val="accent4"/>
                </a:solidFill>
              </a:endParaRPr>
            </a:p>
          </p:txBody>
        </p:sp>
        <p:sp>
          <p:nvSpPr>
            <p:cNvPr id="36" name="TextBox 58"/>
            <p:cNvSpPr txBox="1"/>
            <p:nvPr/>
          </p:nvSpPr>
          <p:spPr>
            <a:xfrm>
              <a:off x="14121" y="5265"/>
              <a:ext cx="2715" cy="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x-none" altLang="pt-BR" sz="1000" b="1">
                  <a:sym typeface="+mn-ea"/>
                </a:rPr>
                <a:t>Deforestation</a:t>
              </a:r>
              <a:endParaRPr lang="x-none" altLang="pt-BR" sz="1000" b="1" baseline="-51000">
                <a:solidFill>
                  <a:schemeClr val="tx1"/>
                </a:solidFill>
                <a:uFillTx/>
                <a:sym typeface="+mn-ea"/>
              </a:endParaRPr>
            </a:p>
          </p:txBody>
        </p:sp>
        <p:cxnSp>
          <p:nvCxnSpPr>
            <p:cNvPr id="37" name="Straight Arrow Connector 36"/>
            <p:cNvCxnSpPr>
              <a:endCxn id="35" idx="0"/>
            </p:cNvCxnSpPr>
            <p:nvPr/>
          </p:nvCxnSpPr>
          <p:spPr>
            <a:xfrm flipH="1">
              <a:off x="15524" y="2689"/>
              <a:ext cx="831" cy="2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23" idx="1"/>
            </p:cNvCxnSpPr>
            <p:nvPr/>
          </p:nvCxnSpPr>
          <p:spPr>
            <a:xfrm>
              <a:off x="15576" y="6491"/>
              <a:ext cx="1009" cy="29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0523220" y="1868170"/>
            <a:ext cx="543560" cy="1012190"/>
            <a:chOff x="155" y="5583"/>
            <a:chExt cx="770" cy="1318"/>
          </a:xfrm>
        </p:grpSpPr>
        <p:sp>
          <p:nvSpPr>
            <p:cNvPr id="40" name="Oval 39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42" name="Block Arc 41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44" name="TextBox 188"/>
          <p:cNvSpPr txBox="1"/>
          <p:nvPr/>
        </p:nvSpPr>
        <p:spPr>
          <a:xfrm>
            <a:off x="10184130" y="1383665"/>
            <a:ext cx="137287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pt-BR" b="1"/>
              <a:t>CITIZENS</a:t>
            </a:r>
            <a:endParaRPr lang="x-none" altLang="pt-BR" b="1"/>
          </a:p>
        </p:txBody>
      </p:sp>
      <p:sp>
        <p:nvSpPr>
          <p:cNvPr id="48" name="TextBox 189"/>
          <p:cNvSpPr txBox="1"/>
          <p:nvPr/>
        </p:nvSpPr>
        <p:spPr>
          <a:xfrm>
            <a:off x="10635615" y="3007360"/>
            <a:ext cx="1287780" cy="316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pt-BR" sz="1400" cap="all">
                <a:solidFill>
                  <a:schemeClr val="tx1"/>
                </a:solidFill>
                <a:uFillTx/>
              </a:rPr>
              <a:t>DEFINES</a:t>
            </a:r>
            <a:endParaRPr lang="x-none" altLang="pt-BR" sz="1400" cap="all">
              <a:solidFill>
                <a:schemeClr val="tx1"/>
              </a:solidFill>
              <a:uFillTx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10781665" y="2606040"/>
            <a:ext cx="635" cy="10642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rcRect r="16704"/>
          <a:stretch>
            <a:fillRect/>
          </a:stretch>
        </p:blipFill>
        <p:spPr>
          <a:xfrm>
            <a:off x="4037965" y="3239770"/>
            <a:ext cx="4615180" cy="281051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</p:pic>
      <p:pic>
        <p:nvPicPr>
          <p:cNvPr id="51" name="Picture 50" descr="1990-mosaic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280" y="2658745"/>
            <a:ext cx="4665345" cy="2749550"/>
          </a:xfrm>
          <a:prstGeom prst="rect">
            <a:avLst/>
          </a:prstGeom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rcRect l="10522" t="15557" r="59278"/>
          <a:stretch>
            <a:fillRect/>
          </a:stretch>
        </p:blipFill>
        <p:spPr>
          <a:xfrm>
            <a:off x="4046220" y="1976120"/>
            <a:ext cx="4592955" cy="281495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rcRect l="8998" t="18792" r="55878" b="278"/>
          <a:stretch>
            <a:fillRect/>
          </a:stretch>
        </p:blipFill>
        <p:spPr>
          <a:xfrm>
            <a:off x="4026535" y="1389380"/>
            <a:ext cx="4617085" cy="279019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rcRect l="2552" t="19447" r="58757"/>
          <a:stretch>
            <a:fillRect/>
          </a:stretch>
        </p:blipFill>
        <p:spPr>
          <a:xfrm>
            <a:off x="4024630" y="752475"/>
            <a:ext cx="4639310" cy="279908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</p:pic>
      <p:cxnSp>
        <p:nvCxnSpPr>
          <p:cNvPr id="55" name="Straight Connector 54"/>
          <p:cNvCxnSpPr/>
          <p:nvPr/>
        </p:nvCxnSpPr>
        <p:spPr>
          <a:xfrm>
            <a:off x="8945245" y="1782445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938260" y="241046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947785" y="3028315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945245" y="364744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685155" y="364236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694680" y="4270375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692140" y="488823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686425" y="5495925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728720" y="251714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26180" y="3134995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719830" y="375285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717925" y="4382770"/>
            <a:ext cx="0" cy="6216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 Box 69"/>
          <p:cNvSpPr txBox="1"/>
          <p:nvPr/>
        </p:nvSpPr>
        <p:spPr>
          <a:xfrm>
            <a:off x="8861425" y="1358265"/>
            <a:ext cx="1326515" cy="649605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Complete</a:t>
            </a:r>
            <a:endParaRPr lang="x-none" altLang="en-US" sz="1200"/>
          </a:p>
          <a:p>
            <a:pPr algn="ctr"/>
            <a:r>
              <a:rPr lang="x-none" altLang="en-US" sz="1200"/>
              <a:t>Land Use and </a:t>
            </a:r>
            <a:endParaRPr lang="x-none" altLang="en-US" sz="1200"/>
          </a:p>
          <a:p>
            <a:pPr algn="ctr"/>
            <a:r>
              <a:rPr lang="x-none" altLang="en-US" sz="1200"/>
              <a:t>Land Cover</a:t>
            </a:r>
            <a:endParaRPr lang="x-none" altLang="en-US" sz="1200"/>
          </a:p>
        </p:txBody>
      </p:sp>
      <p:sp>
        <p:nvSpPr>
          <p:cNvPr id="71" name="Text Box 70"/>
          <p:cNvSpPr txBox="1"/>
          <p:nvPr/>
        </p:nvSpPr>
        <p:spPr>
          <a:xfrm>
            <a:off x="8964930" y="2020570"/>
            <a:ext cx="1150620" cy="649605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Blank</a:t>
            </a:r>
            <a:endParaRPr lang="x-none" altLang="en-US" sz="1200"/>
          </a:p>
          <a:p>
            <a:pPr algn="ctr"/>
            <a:r>
              <a:rPr lang="x-none" altLang="en-US" sz="1200"/>
              <a:t>Land Use and </a:t>
            </a:r>
            <a:endParaRPr lang="x-none" altLang="en-US" sz="1200"/>
          </a:p>
          <a:p>
            <a:pPr algn="ctr"/>
            <a:r>
              <a:rPr lang="x-none" altLang="en-US" sz="1200"/>
              <a:t>Land Cover</a:t>
            </a:r>
            <a:endParaRPr lang="x-none" altLang="en-US" sz="1200"/>
          </a:p>
        </p:txBody>
      </p:sp>
      <p:sp>
        <p:nvSpPr>
          <p:cNvPr id="72" name="Text Box 71"/>
          <p:cNvSpPr txBox="1"/>
          <p:nvPr/>
        </p:nvSpPr>
        <p:spPr>
          <a:xfrm>
            <a:off x="9017635" y="2799080"/>
            <a:ext cx="1130300" cy="457200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Voluntereed Platform</a:t>
            </a:r>
            <a:endParaRPr lang="x-none" altLang="en-US" sz="1200"/>
          </a:p>
        </p:txBody>
      </p:sp>
      <p:sp>
        <p:nvSpPr>
          <p:cNvPr id="73" name="Text Box 72"/>
          <p:cNvSpPr txBox="1"/>
          <p:nvPr/>
        </p:nvSpPr>
        <p:spPr>
          <a:xfrm>
            <a:off x="8994775" y="3455670"/>
            <a:ext cx="960755" cy="283845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Modis</a:t>
            </a:r>
            <a:endParaRPr lang="x-none" altLang="en-US" sz="1200"/>
          </a:p>
        </p:txBody>
      </p:sp>
      <p:sp>
        <p:nvSpPr>
          <p:cNvPr id="74" name="Text Box 73"/>
          <p:cNvSpPr txBox="1"/>
          <p:nvPr/>
        </p:nvSpPr>
        <p:spPr>
          <a:xfrm>
            <a:off x="8971280" y="4113530"/>
            <a:ext cx="960755" cy="283845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Landsat</a:t>
            </a:r>
            <a:endParaRPr lang="x-none" altLang="en-US" sz="1200"/>
          </a:p>
        </p:txBody>
      </p:sp>
      <p:sp>
        <p:nvSpPr>
          <p:cNvPr id="75" name="Text Box 74"/>
          <p:cNvSpPr txBox="1"/>
          <p:nvPr/>
        </p:nvSpPr>
        <p:spPr>
          <a:xfrm>
            <a:off x="8555990" y="4404360"/>
            <a:ext cx="747395" cy="2026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x-none" altLang="en-US">
                <a:sym typeface="+mn-ea"/>
              </a:rPr>
              <a:t>.</a:t>
            </a:r>
            <a:endParaRPr lang="x-none" altLang="en-US"/>
          </a:p>
          <a:p>
            <a:pPr algn="ctr"/>
            <a:r>
              <a:rPr lang="x-none" altLang="en-US">
                <a:sym typeface="+mn-ea"/>
              </a:rPr>
              <a:t>.</a:t>
            </a:r>
            <a:endParaRPr lang="x-none" altLang="en-US"/>
          </a:p>
          <a:p>
            <a:pPr algn="ctr"/>
            <a:r>
              <a:rPr lang="x-none" altLang="en-US">
                <a:sym typeface="+mn-ea"/>
              </a:rPr>
              <a:t>.</a:t>
            </a:r>
            <a:endParaRPr lang="x-none" altLang="en-US"/>
          </a:p>
          <a:p>
            <a:pPr algn="ctr"/>
            <a:r>
              <a:rPr lang="x-none" altLang="en-US">
                <a:sym typeface="+mn-ea"/>
              </a:rPr>
              <a:t>.</a:t>
            </a:r>
            <a:endParaRPr lang="x-none" altLang="en-US">
              <a:sym typeface="+mn-ea"/>
            </a:endParaRPr>
          </a:p>
          <a:p>
            <a:pPr algn="ctr"/>
            <a:r>
              <a:rPr lang="x-none" altLang="en-US">
                <a:sym typeface="+mn-ea"/>
              </a:rPr>
              <a:t>.</a:t>
            </a:r>
            <a:endParaRPr lang="x-none" altLang="en-US">
              <a:sym typeface="+mn-ea"/>
            </a:endParaRPr>
          </a:p>
          <a:p>
            <a:pPr algn="ctr"/>
            <a:r>
              <a:rPr lang="x-none" altLang="en-US">
                <a:sym typeface="+mn-ea"/>
              </a:rPr>
              <a:t>.</a:t>
            </a:r>
            <a:endParaRPr lang="x-none" altLang="en-US">
              <a:sym typeface="+mn-ea"/>
            </a:endParaRPr>
          </a:p>
          <a:p>
            <a:pPr algn="ctr"/>
            <a:endParaRPr lang="en-US"/>
          </a:p>
        </p:txBody>
      </p:sp>
      <p:sp>
        <p:nvSpPr>
          <p:cNvPr id="76" name="Text Box 75"/>
          <p:cNvSpPr txBox="1"/>
          <p:nvPr/>
        </p:nvSpPr>
        <p:spPr>
          <a:xfrm>
            <a:off x="121285" y="1132205"/>
            <a:ext cx="3617595" cy="1310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sz="2000">
                <a:sym typeface="+mn-ea"/>
              </a:rPr>
              <a:t>1. </a:t>
            </a:r>
            <a:r>
              <a:rPr lang="x-none" sz="2000">
                <a:sym typeface="+mn-ea"/>
              </a:rPr>
              <a:t>Providing up-to-date and detailed information for land use and land cover monitoring;</a:t>
            </a:r>
            <a:endParaRPr lang="x-none" sz="2000">
              <a:sym typeface="+mn-ea"/>
            </a:endParaRPr>
          </a:p>
        </p:txBody>
      </p:sp>
      <p:sp>
        <p:nvSpPr>
          <p:cNvPr id="82" name="Text Box 81"/>
          <p:cNvSpPr txBox="1"/>
          <p:nvPr/>
        </p:nvSpPr>
        <p:spPr>
          <a:xfrm>
            <a:off x="121285" y="2696210"/>
            <a:ext cx="3637915" cy="1310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>
              <a:buNone/>
            </a:pPr>
            <a:r>
              <a:rPr sz="2000">
                <a:sym typeface="+mn-ea"/>
              </a:rPr>
              <a:t>2. </a:t>
            </a:r>
            <a:r>
              <a:rPr lang="x-none" sz="2000">
                <a:sym typeface="+mn-ea"/>
              </a:rPr>
              <a:t>Incorporating the society judgement into the analysis of Big Earth Observation datasets;</a:t>
            </a:r>
            <a:endParaRPr lang="x-none" sz="2000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/>
              <a:t>Informações Geográficas de Voluntários </a:t>
            </a:r>
            <a:endParaRPr lang="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5" y="863600"/>
            <a:ext cx="8378190" cy="4953000"/>
          </a:xfrm>
        </p:spPr>
        <p:txBody>
          <a:bodyPr/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Provide collectively a map;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Bring together the community;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Keep costs low for users;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Estimulate academic programms;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Participatory sensing;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Estimating Accuracy of LULC 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changes throughout 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crowd-based validation 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methods;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Improve information quality;</a:t>
            </a:r>
            <a:endParaRPr lang="x-none" altLang="en-US" sz="1600"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1719" t="10557" r="50267"/>
          <a:stretch>
            <a:fillRect/>
          </a:stretch>
        </p:blipFill>
        <p:spPr>
          <a:xfrm>
            <a:off x="8627745" y="838835"/>
            <a:ext cx="3185795" cy="1669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2393"/>
          <a:stretch>
            <a:fillRect/>
          </a:stretch>
        </p:blipFill>
        <p:spPr>
          <a:xfrm>
            <a:off x="5494020" y="1067435"/>
            <a:ext cx="2500630" cy="2597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0" y="2862580"/>
            <a:ext cx="2955290" cy="197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48856"/>
          <a:stretch>
            <a:fillRect/>
          </a:stretch>
        </p:blipFill>
        <p:spPr>
          <a:xfrm>
            <a:off x="8659495" y="5339080"/>
            <a:ext cx="3445510" cy="1084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l="2084" t="10742" r="50631"/>
          <a:stretch>
            <a:fillRect/>
          </a:stretch>
        </p:blipFill>
        <p:spPr>
          <a:xfrm>
            <a:off x="4261485" y="3950335"/>
            <a:ext cx="4208145" cy="2234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185" y="3504565"/>
            <a:ext cx="3752215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1205" y="4140200"/>
            <a:ext cx="1102995" cy="1102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085" y="942975"/>
            <a:ext cx="2543810" cy="7023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 i="1"/>
              <a:t>Open Street Map</a:t>
            </a:r>
            <a:endParaRPr lang="" altLang="en-US" i="1"/>
          </a:p>
        </p:txBody>
      </p:sp>
      <p:pic>
        <p:nvPicPr>
          <p:cNvPr id="13" name="Picture 12" descr="photo51594142774954332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134110"/>
            <a:ext cx="3898265" cy="2691130"/>
          </a:xfrm>
          <a:prstGeom prst="rect">
            <a:avLst/>
          </a:prstGeom>
        </p:spPr>
      </p:pic>
      <p:pic>
        <p:nvPicPr>
          <p:cNvPr id="14" name="Picture 13" descr="photo51594183319445606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695" y="1027430"/>
            <a:ext cx="4159250" cy="2904490"/>
          </a:xfrm>
          <a:prstGeom prst="rect">
            <a:avLst/>
          </a:prstGeom>
        </p:spPr>
      </p:pic>
      <p:pic>
        <p:nvPicPr>
          <p:cNvPr id="15" name="Picture 14" descr="photo5159418331944560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25" y="4064000"/>
            <a:ext cx="3887470" cy="271208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982345" y="3931920"/>
            <a:ext cx="2976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US"/>
              <a:t>Cultura Permanente</a:t>
            </a:r>
            <a:endParaRPr lang="" altLang="en-US"/>
          </a:p>
        </p:txBody>
      </p:sp>
      <p:sp>
        <p:nvSpPr>
          <p:cNvPr id="17" name="Text Box 16"/>
          <p:cNvSpPr txBox="1"/>
          <p:nvPr/>
        </p:nvSpPr>
        <p:spPr>
          <a:xfrm>
            <a:off x="8716645" y="4064000"/>
            <a:ext cx="2976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US"/>
              <a:t>Pastagem</a:t>
            </a:r>
            <a:endParaRPr lang="" altLang="en-US"/>
          </a:p>
        </p:txBody>
      </p:sp>
      <p:sp>
        <p:nvSpPr>
          <p:cNvPr id="18" name="Text Box 17"/>
          <p:cNvSpPr txBox="1"/>
          <p:nvPr/>
        </p:nvSpPr>
        <p:spPr>
          <a:xfrm>
            <a:off x="4785995" y="3611245"/>
            <a:ext cx="2782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US"/>
              <a:t>Floresta</a:t>
            </a:r>
            <a:endParaRPr lang="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/>
              <a:t>Mapas Auto-organizáveis</a:t>
            </a:r>
            <a:endParaRPr lang="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" y="1178560"/>
            <a:ext cx="12094210" cy="5523865"/>
          </a:xfrm>
        </p:spPr>
        <p:txBody>
          <a:bodyPr/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Rede neural não-supervisionada;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Usa o procedimento de aprendizado competitivo para mapear os vetores de entrada multidimensionais em uma grade regular de baixa dimensão;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</p:txBody>
      </p:sp>
      <p:pic>
        <p:nvPicPr>
          <p:cNvPr id="14" name="Picture 13" descr="Kohon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3260725"/>
            <a:ext cx="5487670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Mapas Auto-organizáveis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" y="1178560"/>
            <a:ext cx="12094210" cy="5523865"/>
          </a:xfrm>
        </p:spPr>
        <p:txBody>
          <a:bodyPr/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Rede neural não-supervisionada;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- Usa o procedimento de aprendizado competitivo para mapear os vetores de entrada multidimensionais em uma grade regular de baixa dimensão;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20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</p:txBody>
      </p:sp>
      <p:pic>
        <p:nvPicPr>
          <p:cNvPr id="13" name="Picture 12" descr="TrainSO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0090" y="2630170"/>
            <a:ext cx="3914140" cy="3914140"/>
          </a:xfrm>
          <a:prstGeom prst="rect">
            <a:avLst/>
          </a:prstGeom>
        </p:spPr>
      </p:pic>
      <p:pic>
        <p:nvPicPr>
          <p:cNvPr id="14" name="Picture 13" descr="Kohon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260725"/>
            <a:ext cx="5487670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/>
              <a:t>Série Temporal Extraída</a:t>
            </a:r>
            <a:endParaRPr lang="" altLang="en-US"/>
          </a:p>
        </p:txBody>
      </p:sp>
      <p:pic>
        <p:nvPicPr>
          <p:cNvPr id="13" name="Picture 12" descr="timeseries_lulc_f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3490" y="1064895"/>
            <a:ext cx="100584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Resultados - Ferramenta ggsom</a:t>
            </a:r>
            <a:endParaRPr lang="en-US" altLang="en-US"/>
          </a:p>
        </p:txBody>
      </p:sp>
      <p:pic>
        <p:nvPicPr>
          <p:cNvPr id="3" name="Picture 2" descr="som_quantization_erro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0" y="1174750"/>
            <a:ext cx="9842500" cy="56241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/>
              <a:t>Introdução</a:t>
            </a:r>
            <a:endParaRPr lang="" altLang="x-none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12" name="Picture 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9" name="Text Box 518"/>
          <p:cNvSpPr txBox="1"/>
          <p:nvPr/>
        </p:nvSpPr>
        <p:spPr>
          <a:xfrm>
            <a:off x="911860" y="304038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som_ggso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8255"/>
            <a:ext cx="12206605" cy="68751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som_ggso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8255"/>
            <a:ext cx="12206605" cy="68751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35" y="-12065"/>
            <a:ext cx="12179300" cy="6860540"/>
          </a:xfrm>
          <a:prstGeom prst="rect">
            <a:avLst/>
          </a:prstGeom>
          <a:solidFill>
            <a:schemeClr val="tx1">
              <a:alpha val="5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2" name="Picture 1" descr="som_ggsom"/>
          <p:cNvPicPr>
            <a:picLocks noChangeAspect="1"/>
          </p:cNvPicPr>
          <p:nvPr/>
        </p:nvPicPr>
        <p:blipFill>
          <a:blip r:embed="rId1"/>
          <a:srcRect l="26333" t="64348" r="68803" b="8830"/>
          <a:stretch>
            <a:fillRect/>
          </a:stretch>
        </p:blipFill>
        <p:spPr>
          <a:xfrm>
            <a:off x="4913630" y="2128520"/>
            <a:ext cx="1394460" cy="4331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80715" y="4444365"/>
            <a:ext cx="643255" cy="18573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11905" y="2160905"/>
            <a:ext cx="1129665" cy="229552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/>
          <p:cNvCxnSpPr/>
          <p:nvPr/>
        </p:nvCxnSpPr>
        <p:spPr>
          <a:xfrm>
            <a:off x="3799840" y="6314440"/>
            <a:ext cx="1141730" cy="18161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8" descr="som_ggsom"/>
          <p:cNvPicPr>
            <a:picLocks noChangeAspect="1"/>
          </p:cNvPicPr>
          <p:nvPr/>
        </p:nvPicPr>
        <p:blipFill>
          <a:blip r:embed="rId1"/>
          <a:srcRect l="26333" t="64348" r="68803" b="8830"/>
          <a:stretch>
            <a:fillRect/>
          </a:stretch>
        </p:blipFill>
        <p:spPr>
          <a:xfrm>
            <a:off x="3212465" y="4456430"/>
            <a:ext cx="587375" cy="1817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som_ggso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8255"/>
            <a:ext cx="12206605" cy="68751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15" y="-8255"/>
            <a:ext cx="12179300" cy="6860540"/>
          </a:xfrm>
          <a:prstGeom prst="rect">
            <a:avLst/>
          </a:prstGeom>
          <a:solidFill>
            <a:schemeClr val="tx1">
              <a:alpha val="5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4" name="Picture 3" descr="som_ggsom"/>
          <p:cNvPicPr>
            <a:picLocks noChangeAspect="1"/>
          </p:cNvPicPr>
          <p:nvPr/>
        </p:nvPicPr>
        <p:blipFill>
          <a:blip r:embed="rId1"/>
          <a:srcRect l="89195" t="77990" r="796" b="8294"/>
          <a:stretch>
            <a:fillRect/>
          </a:stretch>
        </p:blipFill>
        <p:spPr>
          <a:xfrm>
            <a:off x="7285355" y="4309110"/>
            <a:ext cx="2367280" cy="1827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91520" y="5342890"/>
            <a:ext cx="1189990" cy="9588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651365" y="4297045"/>
            <a:ext cx="1287145" cy="108077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Straight Connector 2"/>
          <p:cNvCxnSpPr/>
          <p:nvPr/>
        </p:nvCxnSpPr>
        <p:spPr>
          <a:xfrm>
            <a:off x="9651365" y="6057265"/>
            <a:ext cx="1287145" cy="26797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8" descr="som_ggsom"/>
          <p:cNvPicPr>
            <a:picLocks noChangeAspect="1"/>
          </p:cNvPicPr>
          <p:nvPr/>
        </p:nvPicPr>
        <p:blipFill>
          <a:blip r:embed="rId1"/>
          <a:srcRect l="89195" t="77990" r="796" b="8294"/>
          <a:stretch>
            <a:fillRect/>
          </a:stretch>
        </p:blipFill>
        <p:spPr>
          <a:xfrm>
            <a:off x="10903585" y="5377815"/>
            <a:ext cx="1165860" cy="9004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som_ggso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90" y="-8255"/>
            <a:ext cx="12206605" cy="6875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" y="-8255"/>
            <a:ext cx="12179300" cy="6875145"/>
          </a:xfrm>
          <a:prstGeom prst="rect">
            <a:avLst/>
          </a:prstGeom>
          <a:solidFill>
            <a:schemeClr val="tx1">
              <a:alpha val="5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" y="-635"/>
            <a:ext cx="12179300" cy="6860540"/>
          </a:xfrm>
          <a:prstGeom prst="rect">
            <a:avLst/>
          </a:prstGeom>
          <a:solidFill>
            <a:schemeClr val="tx1">
              <a:alpha val="1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2" name="Picture 1" descr="som_ggsom"/>
          <p:cNvPicPr>
            <a:picLocks noChangeAspect="1"/>
          </p:cNvPicPr>
          <p:nvPr/>
        </p:nvPicPr>
        <p:blipFill>
          <a:blip r:embed="rId1"/>
          <a:srcRect l="50398" t="2050" r="34880" b="84252"/>
          <a:stretch>
            <a:fillRect/>
          </a:stretch>
        </p:blipFill>
        <p:spPr>
          <a:xfrm>
            <a:off x="2645410" y="654685"/>
            <a:ext cx="3186430" cy="1670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9670" y="144145"/>
            <a:ext cx="1562735" cy="8864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7" name="Picture 6" descr="som_ggsom"/>
          <p:cNvPicPr>
            <a:picLocks noChangeAspect="1"/>
          </p:cNvPicPr>
          <p:nvPr/>
        </p:nvPicPr>
        <p:blipFill>
          <a:blip r:embed="rId1"/>
          <a:srcRect l="50398" t="2050" r="34880" b="84252"/>
          <a:stretch>
            <a:fillRect/>
          </a:stretch>
        </p:blipFill>
        <p:spPr>
          <a:xfrm>
            <a:off x="6250305" y="178435"/>
            <a:ext cx="1562735" cy="81978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5831840" y="1018540"/>
            <a:ext cx="414020" cy="13061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traight Connector 10"/>
          <p:cNvCxnSpPr/>
          <p:nvPr/>
        </p:nvCxnSpPr>
        <p:spPr>
          <a:xfrm flipV="1">
            <a:off x="5796915" y="160020"/>
            <a:ext cx="473075" cy="5060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/>
              <a:t>Resultados - Pacote SITS</a:t>
            </a:r>
            <a:endParaRPr lang="" altLang="en-US"/>
          </a:p>
        </p:txBody>
      </p:sp>
      <p:pic>
        <p:nvPicPr>
          <p:cNvPr id="3" name="Picture 2" descr="codes_plot_sit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8810" y="930910"/>
            <a:ext cx="5834380" cy="58343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Resultados - Pacote SITS</a:t>
            </a:r>
            <a:endParaRPr lang="en-US" altLang="en-US"/>
          </a:p>
        </p:txBody>
      </p:sp>
      <p:pic>
        <p:nvPicPr>
          <p:cNvPr id="3" name="Picture 2" descr="codes_plot_sit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8810" y="930910"/>
            <a:ext cx="5834380" cy="5834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78980" y="1783715"/>
            <a:ext cx="728980" cy="728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516495" y="1151890"/>
            <a:ext cx="1784985" cy="91059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Resultados - Pacote SITS</a:t>
            </a:r>
            <a:endParaRPr lang="en-US" altLang="en-US"/>
          </a:p>
        </p:txBody>
      </p:sp>
      <p:sp>
        <p:nvSpPr>
          <p:cNvPr id="12" name="Content Placeholder 11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 descr="codes_plot_sit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8810" y="930910"/>
            <a:ext cx="5834380" cy="5834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3805" y="2767330"/>
            <a:ext cx="728980" cy="728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88150" y="2135505"/>
            <a:ext cx="1784985" cy="91059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Resultados - Pacote SITS</a:t>
            </a:r>
            <a:endParaRPr lang="en-US" altLang="en-US"/>
          </a:p>
        </p:txBody>
      </p:sp>
      <p:sp>
        <p:nvSpPr>
          <p:cNvPr id="12" name="Content Placeholder 11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 descr="codes_plot_sit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8810" y="930910"/>
            <a:ext cx="5834380" cy="5834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85990" y="3434715"/>
            <a:ext cx="1226185" cy="81343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014335" y="2669540"/>
            <a:ext cx="1530350" cy="109283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Resultados - Pacote SITS</a:t>
            </a:r>
            <a:endParaRPr lang="en-US" altLang="en-US"/>
          </a:p>
        </p:txBody>
      </p:sp>
      <p:pic>
        <p:nvPicPr>
          <p:cNvPr id="4" name="Picture 3" descr="percent_mis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2816860"/>
            <a:ext cx="7009130" cy="37744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19455" y="2259330"/>
            <a:ext cx="4237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US"/>
              <a:t>Confusão entre classes</a:t>
            </a:r>
            <a:endParaRPr lang="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Resultados - Pacote SITS</a:t>
            </a:r>
            <a:endParaRPr lang="en-US" altLang="en-US"/>
          </a:p>
        </p:txBody>
      </p:sp>
      <p:pic>
        <p:nvPicPr>
          <p:cNvPr id="3" name="Picture 2" descr="confusion_matri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9775" y="2816860"/>
            <a:ext cx="5079365" cy="3048000"/>
          </a:xfrm>
          <a:prstGeom prst="rect">
            <a:avLst/>
          </a:prstGeom>
        </p:spPr>
      </p:pic>
      <p:pic>
        <p:nvPicPr>
          <p:cNvPr id="4" name="Picture 3" descr="percent_mis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" y="2816860"/>
            <a:ext cx="7009130" cy="37744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931150" y="2364105"/>
            <a:ext cx="4237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US"/>
              <a:t>Matriz de Confusão</a:t>
            </a:r>
            <a:endParaRPr lang="" altLang="en-US"/>
          </a:p>
        </p:txBody>
      </p:sp>
      <p:sp>
        <p:nvSpPr>
          <p:cNvPr id="7" name="Text Box 6"/>
          <p:cNvSpPr txBox="1"/>
          <p:nvPr/>
        </p:nvSpPr>
        <p:spPr>
          <a:xfrm>
            <a:off x="719455" y="2259330"/>
            <a:ext cx="4237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Confusão entre classes</a:t>
            </a: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9203055" y="2816860"/>
            <a:ext cx="202819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Introdução</a:t>
            </a:r>
            <a:endParaRPr lang="x-none" altLang="en-US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00" name="Picture 29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4269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1" name="Picture 30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4331335"/>
            <a:ext cx="1531620" cy="1016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2" name="Picture 301" descr="1990-mosaico"/>
          <p:cNvPicPr>
            <a:picLocks noChangeAspect="1"/>
          </p:cNvPicPr>
          <p:nvPr/>
        </p:nvPicPr>
        <p:blipFill>
          <a:blip r:embed="rId1"/>
          <a:srcRect l="193" t="373" r="93997" b="90739"/>
          <a:stretch>
            <a:fillRect/>
          </a:stretch>
        </p:blipFill>
        <p:spPr>
          <a:xfrm rot="1560000">
            <a:off x="1065530" y="5078730"/>
            <a:ext cx="400685" cy="380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3" name="Picture 30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4425315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4" name="Picture 30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4523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5" name="Picture 30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" y="4650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6" name="Picture 30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4777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" name="Picture 30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4904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8" name="Picture 30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5031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9" name="Picture 30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60000">
            <a:off x="932815" y="5290185"/>
            <a:ext cx="1475740" cy="9220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10" y="5033645"/>
            <a:ext cx="1273175" cy="665480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" name="Text Box 2"/>
          <p:cNvSpPr txBox="1"/>
          <p:nvPr/>
        </p:nvSpPr>
        <p:spPr>
          <a:xfrm>
            <a:off x="198755" y="3643630"/>
            <a:ext cx="2797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SATELLITE IMAGERY</a:t>
            </a:r>
            <a:endParaRPr lang="x-none" altLang="en-US" b="1"/>
          </a:p>
        </p:txBody>
      </p:sp>
      <p:sp>
        <p:nvSpPr>
          <p:cNvPr id="519" name="Text Box 518"/>
          <p:cNvSpPr txBox="1"/>
          <p:nvPr/>
        </p:nvSpPr>
        <p:spPr>
          <a:xfrm>
            <a:off x="911860" y="304038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 sz="3200"/>
              <a:t>Considerações Finais</a:t>
            </a:r>
            <a:endParaRPr lang="" altLang="x-none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99608"/>
                  <a:alpha val="0"/>
                </a:srgbClr>
              </a:clrTo>
            </a:clrChange>
            <a:grayscl/>
          </a:blip>
          <a:srcRect r="1442" b="1569"/>
          <a:stretch>
            <a:fillRect/>
          </a:stretch>
        </p:blipFill>
        <p:spPr>
          <a:xfrm>
            <a:off x="3288030" y="1492885"/>
            <a:ext cx="4383405" cy="4621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05" y="3709035"/>
            <a:ext cx="227965" cy="224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420" y="2574925"/>
            <a:ext cx="227965" cy="2247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945" y="4538980"/>
            <a:ext cx="227965" cy="224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055" y="2499995"/>
            <a:ext cx="227965" cy="2247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30" y="3340100"/>
            <a:ext cx="227965" cy="224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005" y="3126105"/>
            <a:ext cx="242570" cy="255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555" y="3929380"/>
            <a:ext cx="242570" cy="2552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2905125"/>
            <a:ext cx="242570" cy="2552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861820"/>
            <a:ext cx="188595" cy="255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55" y="5251450"/>
            <a:ext cx="188595" cy="25527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580640" y="1913890"/>
            <a:ext cx="543560" cy="1012190"/>
            <a:chOff x="155" y="5583"/>
            <a:chExt cx="770" cy="1318"/>
          </a:xfrm>
        </p:grpSpPr>
        <p:sp>
          <p:nvSpPr>
            <p:cNvPr id="40" name="Oval 39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42" name="Block Arc 41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cxnSp>
        <p:nvCxnSpPr>
          <p:cNvPr id="24" name="Straight Arrow Connector 23"/>
          <p:cNvCxnSpPr/>
          <p:nvPr/>
        </p:nvCxnSpPr>
        <p:spPr>
          <a:xfrm>
            <a:off x="3499485" y="2322830"/>
            <a:ext cx="822960" cy="2559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grpSp>
        <p:nvGrpSpPr>
          <p:cNvPr id="25" name="Group 24"/>
          <p:cNvGrpSpPr/>
          <p:nvPr/>
        </p:nvGrpSpPr>
        <p:grpSpPr>
          <a:xfrm>
            <a:off x="5211445" y="505460"/>
            <a:ext cx="543560" cy="1012190"/>
            <a:chOff x="155" y="5583"/>
            <a:chExt cx="770" cy="1318"/>
          </a:xfrm>
        </p:grpSpPr>
        <p:sp>
          <p:nvSpPr>
            <p:cNvPr id="26" name="Oval 25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28" name="Block Arc 27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cxnSp>
        <p:nvCxnSpPr>
          <p:cNvPr id="30" name="Straight Arrow Connector 29"/>
          <p:cNvCxnSpPr>
            <a:stCxn id="29" idx="2"/>
          </p:cNvCxnSpPr>
          <p:nvPr/>
        </p:nvCxnSpPr>
        <p:spPr>
          <a:xfrm flipH="1">
            <a:off x="4650740" y="1223010"/>
            <a:ext cx="829945" cy="70612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Text Box 30"/>
          <p:cNvSpPr txBox="1"/>
          <p:nvPr/>
        </p:nvSpPr>
        <p:spPr>
          <a:xfrm>
            <a:off x="2247265" y="1518285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/>
              <a:t>CITIZEN 1</a:t>
            </a:r>
            <a:endParaRPr lang="x-none" altLang="en-US" sz="1400" b="1"/>
          </a:p>
        </p:txBody>
      </p:sp>
      <p:sp>
        <p:nvSpPr>
          <p:cNvPr id="32" name="Text Box 31"/>
          <p:cNvSpPr txBox="1"/>
          <p:nvPr/>
        </p:nvSpPr>
        <p:spPr>
          <a:xfrm>
            <a:off x="4878705" y="182880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2</a:t>
            </a:r>
            <a:endParaRPr lang="x-none" altLang="en-US" sz="1400" b="1"/>
          </a:p>
        </p:txBody>
      </p:sp>
      <p:grpSp>
        <p:nvGrpSpPr>
          <p:cNvPr id="44" name="Group 43"/>
          <p:cNvGrpSpPr/>
          <p:nvPr/>
        </p:nvGrpSpPr>
        <p:grpSpPr>
          <a:xfrm>
            <a:off x="6462395" y="1181100"/>
            <a:ext cx="543560" cy="1012190"/>
            <a:chOff x="155" y="5583"/>
            <a:chExt cx="770" cy="1318"/>
          </a:xfrm>
        </p:grpSpPr>
        <p:sp>
          <p:nvSpPr>
            <p:cNvPr id="45" name="Oval 44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47" name="Block Arc 46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49" name="Text Box 48"/>
          <p:cNvSpPr txBox="1"/>
          <p:nvPr/>
        </p:nvSpPr>
        <p:spPr>
          <a:xfrm>
            <a:off x="6129655" y="858520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3</a:t>
            </a:r>
            <a:endParaRPr lang="x-none" altLang="en-US" sz="1400" b="1"/>
          </a:p>
        </p:txBody>
      </p:sp>
      <p:grpSp>
        <p:nvGrpSpPr>
          <p:cNvPr id="50" name="Group 49"/>
          <p:cNvGrpSpPr/>
          <p:nvPr/>
        </p:nvGrpSpPr>
        <p:grpSpPr>
          <a:xfrm>
            <a:off x="8270875" y="2368550"/>
            <a:ext cx="543560" cy="1012190"/>
            <a:chOff x="155" y="5583"/>
            <a:chExt cx="770" cy="1318"/>
          </a:xfrm>
        </p:grpSpPr>
        <p:sp>
          <p:nvSpPr>
            <p:cNvPr id="51" name="Oval 50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53" name="Block Arc 52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55" name="Text Box 54"/>
          <p:cNvSpPr txBox="1"/>
          <p:nvPr/>
        </p:nvSpPr>
        <p:spPr>
          <a:xfrm>
            <a:off x="7938135" y="2045970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4</a:t>
            </a:r>
            <a:endParaRPr lang="x-none" altLang="en-US" sz="1400" b="1"/>
          </a:p>
        </p:txBody>
      </p:sp>
      <p:grpSp>
        <p:nvGrpSpPr>
          <p:cNvPr id="56" name="Group 55"/>
          <p:cNvGrpSpPr/>
          <p:nvPr/>
        </p:nvGrpSpPr>
        <p:grpSpPr>
          <a:xfrm>
            <a:off x="7867650" y="4086225"/>
            <a:ext cx="543560" cy="1012190"/>
            <a:chOff x="155" y="5583"/>
            <a:chExt cx="770" cy="1318"/>
          </a:xfrm>
        </p:grpSpPr>
        <p:sp>
          <p:nvSpPr>
            <p:cNvPr id="57" name="Oval 56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61" name="Text Box 60"/>
          <p:cNvSpPr txBox="1"/>
          <p:nvPr/>
        </p:nvSpPr>
        <p:spPr>
          <a:xfrm>
            <a:off x="7534910" y="3763645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5</a:t>
            </a:r>
            <a:endParaRPr lang="x-none" altLang="en-US" sz="1400" b="1"/>
          </a:p>
        </p:txBody>
      </p:sp>
      <p:grpSp>
        <p:nvGrpSpPr>
          <p:cNvPr id="62" name="Group 61"/>
          <p:cNvGrpSpPr/>
          <p:nvPr/>
        </p:nvGrpSpPr>
        <p:grpSpPr>
          <a:xfrm>
            <a:off x="6788150" y="5172710"/>
            <a:ext cx="543560" cy="1012190"/>
            <a:chOff x="155" y="5583"/>
            <a:chExt cx="770" cy="1318"/>
          </a:xfrm>
        </p:grpSpPr>
        <p:sp>
          <p:nvSpPr>
            <p:cNvPr id="63" name="Oval 62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65" name="Block Arc 64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67" name="Text Box 66"/>
          <p:cNvSpPr txBox="1"/>
          <p:nvPr/>
        </p:nvSpPr>
        <p:spPr>
          <a:xfrm>
            <a:off x="6455410" y="4850130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6</a:t>
            </a:r>
            <a:endParaRPr lang="x-none" altLang="en-US" sz="1400" b="1"/>
          </a:p>
        </p:txBody>
      </p:sp>
      <p:grpSp>
        <p:nvGrpSpPr>
          <p:cNvPr id="68" name="Group 67"/>
          <p:cNvGrpSpPr/>
          <p:nvPr/>
        </p:nvGrpSpPr>
        <p:grpSpPr>
          <a:xfrm>
            <a:off x="4456430" y="6039485"/>
            <a:ext cx="543560" cy="1012190"/>
            <a:chOff x="155" y="5583"/>
            <a:chExt cx="770" cy="1318"/>
          </a:xfrm>
        </p:grpSpPr>
        <p:sp>
          <p:nvSpPr>
            <p:cNvPr id="69" name="Oval 68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71" name="Block Arc 70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73" name="Text Box 72"/>
          <p:cNvSpPr txBox="1"/>
          <p:nvPr/>
        </p:nvSpPr>
        <p:spPr>
          <a:xfrm>
            <a:off x="4123690" y="5716905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7</a:t>
            </a:r>
            <a:endParaRPr lang="x-none" altLang="en-US" sz="1400" b="1"/>
          </a:p>
        </p:txBody>
      </p:sp>
      <p:grpSp>
        <p:nvGrpSpPr>
          <p:cNvPr id="74" name="Group 73"/>
          <p:cNvGrpSpPr/>
          <p:nvPr/>
        </p:nvGrpSpPr>
        <p:grpSpPr>
          <a:xfrm>
            <a:off x="4236085" y="4658360"/>
            <a:ext cx="543560" cy="1012190"/>
            <a:chOff x="155" y="5583"/>
            <a:chExt cx="770" cy="1318"/>
          </a:xfrm>
        </p:grpSpPr>
        <p:sp>
          <p:nvSpPr>
            <p:cNvPr id="75" name="Oval 74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77" name="Block Arc 76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79" name="Text Box 78"/>
          <p:cNvSpPr txBox="1"/>
          <p:nvPr/>
        </p:nvSpPr>
        <p:spPr>
          <a:xfrm>
            <a:off x="3903345" y="4335780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8</a:t>
            </a:r>
            <a:endParaRPr lang="x-none" altLang="en-US" sz="1400" b="1"/>
          </a:p>
        </p:txBody>
      </p:sp>
      <p:grpSp>
        <p:nvGrpSpPr>
          <p:cNvPr id="80" name="Group 79"/>
          <p:cNvGrpSpPr/>
          <p:nvPr/>
        </p:nvGrpSpPr>
        <p:grpSpPr>
          <a:xfrm>
            <a:off x="3211830" y="3533140"/>
            <a:ext cx="543560" cy="1012190"/>
            <a:chOff x="155" y="5583"/>
            <a:chExt cx="770" cy="1318"/>
          </a:xfrm>
        </p:grpSpPr>
        <p:sp>
          <p:nvSpPr>
            <p:cNvPr id="81" name="Oval 80"/>
            <p:cNvSpPr/>
            <p:nvPr/>
          </p:nvSpPr>
          <p:spPr>
            <a:xfrm>
              <a:off x="320" y="5583"/>
              <a:ext cx="452" cy="4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t-BR" alt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155" y="6127"/>
              <a:ext cx="771" cy="774"/>
              <a:chOff x="633" y="6389"/>
              <a:chExt cx="1298" cy="1644"/>
            </a:xfrm>
          </p:grpSpPr>
          <p:sp>
            <p:nvSpPr>
              <p:cNvPr id="83" name="Block Arc 82"/>
              <p:cNvSpPr/>
              <p:nvPr/>
            </p:nvSpPr>
            <p:spPr>
              <a:xfrm>
                <a:off x="633" y="6389"/>
                <a:ext cx="1298" cy="1645"/>
              </a:xfrm>
              <a:prstGeom prst="blockArc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890" y="6615"/>
                <a:ext cx="769" cy="60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</p:grpSp>
      </p:grpSp>
      <p:sp>
        <p:nvSpPr>
          <p:cNvPr id="85" name="Text Box 84"/>
          <p:cNvSpPr txBox="1"/>
          <p:nvPr/>
        </p:nvSpPr>
        <p:spPr>
          <a:xfrm>
            <a:off x="2879090" y="3210560"/>
            <a:ext cx="1196975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 b="1">
                <a:sym typeface="+mn-ea"/>
              </a:rPr>
              <a:t>CITIZEN</a:t>
            </a:r>
            <a:r>
              <a:rPr lang="x-none" altLang="en-US" sz="1400" b="1"/>
              <a:t> 9</a:t>
            </a:r>
            <a:endParaRPr lang="x-none" altLang="en-US" sz="1400" b="1"/>
          </a:p>
        </p:txBody>
      </p:sp>
      <p:cxnSp>
        <p:nvCxnSpPr>
          <p:cNvPr id="86" name="Straight Arrow Connector 85"/>
          <p:cNvCxnSpPr>
            <a:stCxn id="48" idx="2"/>
            <a:endCxn id="17" idx="0"/>
          </p:cNvCxnSpPr>
          <p:nvPr/>
        </p:nvCxnSpPr>
        <p:spPr>
          <a:xfrm flipH="1">
            <a:off x="6015355" y="1898650"/>
            <a:ext cx="716280" cy="60134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7" name="Straight Arrow Connector 86"/>
          <p:cNvCxnSpPr>
            <a:stCxn id="53" idx="0"/>
            <a:endCxn id="21" idx="3"/>
          </p:cNvCxnSpPr>
          <p:nvPr/>
        </p:nvCxnSpPr>
        <p:spPr>
          <a:xfrm flipH="1" flipV="1">
            <a:off x="7171690" y="3032760"/>
            <a:ext cx="1167130" cy="5143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" name="Straight Arrow Connector 87"/>
          <p:cNvCxnSpPr>
            <a:stCxn id="59" idx="0"/>
            <a:endCxn id="14" idx="3"/>
          </p:cNvCxnSpPr>
          <p:nvPr/>
        </p:nvCxnSpPr>
        <p:spPr>
          <a:xfrm flipH="1" flipV="1">
            <a:off x="6935470" y="3821430"/>
            <a:ext cx="1000125" cy="9804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Straight Arrow Connector 88"/>
          <p:cNvCxnSpPr>
            <a:stCxn id="67" idx="1"/>
            <a:endCxn id="16" idx="3"/>
          </p:cNvCxnSpPr>
          <p:nvPr/>
        </p:nvCxnSpPr>
        <p:spPr>
          <a:xfrm flipH="1" flipV="1">
            <a:off x="6010910" y="4651375"/>
            <a:ext cx="444500" cy="35115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Straight Arrow Connector 89"/>
          <p:cNvCxnSpPr>
            <a:stCxn id="73" idx="3"/>
            <a:endCxn id="23" idx="2"/>
          </p:cNvCxnSpPr>
          <p:nvPr/>
        </p:nvCxnSpPr>
        <p:spPr>
          <a:xfrm flipV="1">
            <a:off x="5320665" y="5506720"/>
            <a:ext cx="357505" cy="3625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" name="Straight Arrow Connector 90"/>
          <p:cNvCxnSpPr>
            <a:stCxn id="79" idx="0"/>
            <a:endCxn id="20" idx="2"/>
          </p:cNvCxnSpPr>
          <p:nvPr/>
        </p:nvCxnSpPr>
        <p:spPr>
          <a:xfrm flipV="1">
            <a:off x="4502150" y="4184650"/>
            <a:ext cx="821690" cy="15113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" name="Straight Arrow Connector 91"/>
          <p:cNvCxnSpPr>
            <a:stCxn id="81" idx="6"/>
            <a:endCxn id="19" idx="2"/>
          </p:cNvCxnSpPr>
          <p:nvPr/>
        </p:nvCxnSpPr>
        <p:spPr>
          <a:xfrm flipV="1">
            <a:off x="3646805" y="3381375"/>
            <a:ext cx="1467485" cy="3200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" name="Straight Arrow Connector 92"/>
          <p:cNvCxnSpPr>
            <a:stCxn id="83" idx="1"/>
            <a:endCxn id="18" idx="1"/>
          </p:cNvCxnSpPr>
          <p:nvPr/>
        </p:nvCxnSpPr>
        <p:spPr>
          <a:xfrm flipV="1">
            <a:off x="3688080" y="3452495"/>
            <a:ext cx="2038350" cy="79629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" name="Text Box 93"/>
          <p:cNvSpPr txBox="1"/>
          <p:nvPr/>
        </p:nvSpPr>
        <p:spPr>
          <a:xfrm>
            <a:off x="4057015" y="2327275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1</a:t>
            </a:r>
            <a:endParaRPr lang="x-none" altLang="en-US" sz="900"/>
          </a:p>
        </p:txBody>
      </p:sp>
      <p:sp>
        <p:nvSpPr>
          <p:cNvPr id="95" name="Text Box 94"/>
          <p:cNvSpPr txBox="1"/>
          <p:nvPr/>
        </p:nvSpPr>
        <p:spPr>
          <a:xfrm>
            <a:off x="4265930" y="1668145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2</a:t>
            </a:r>
            <a:endParaRPr lang="x-none" altLang="en-US" sz="900"/>
          </a:p>
        </p:txBody>
      </p:sp>
      <p:sp>
        <p:nvSpPr>
          <p:cNvPr id="96" name="Text Box 95"/>
          <p:cNvSpPr txBox="1"/>
          <p:nvPr/>
        </p:nvSpPr>
        <p:spPr>
          <a:xfrm>
            <a:off x="5526405" y="2279650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1</a:t>
            </a:r>
            <a:endParaRPr lang="x-none" altLang="en-US" sz="900"/>
          </a:p>
        </p:txBody>
      </p:sp>
      <p:sp>
        <p:nvSpPr>
          <p:cNvPr id="97" name="Text Box 96"/>
          <p:cNvSpPr txBox="1"/>
          <p:nvPr/>
        </p:nvSpPr>
        <p:spPr>
          <a:xfrm>
            <a:off x="5452110" y="3101340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14</a:t>
            </a:r>
            <a:endParaRPr lang="x-none" altLang="en-US" sz="900"/>
          </a:p>
        </p:txBody>
      </p:sp>
      <p:sp>
        <p:nvSpPr>
          <p:cNvPr id="98" name="Text Box 97"/>
          <p:cNvSpPr txBox="1"/>
          <p:nvPr/>
        </p:nvSpPr>
        <p:spPr>
          <a:xfrm>
            <a:off x="6383655" y="3539490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15</a:t>
            </a:r>
            <a:endParaRPr lang="x-none" altLang="en-US" sz="900"/>
          </a:p>
        </p:txBody>
      </p:sp>
      <p:sp>
        <p:nvSpPr>
          <p:cNvPr id="99" name="Text Box 98"/>
          <p:cNvSpPr txBox="1"/>
          <p:nvPr/>
        </p:nvSpPr>
        <p:spPr>
          <a:xfrm>
            <a:off x="5504815" y="4352290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12</a:t>
            </a:r>
            <a:endParaRPr lang="x-none" altLang="en-US" sz="900"/>
          </a:p>
        </p:txBody>
      </p:sp>
      <p:sp>
        <p:nvSpPr>
          <p:cNvPr id="101" name="Text Box 100"/>
          <p:cNvSpPr txBox="1"/>
          <p:nvPr/>
        </p:nvSpPr>
        <p:spPr>
          <a:xfrm>
            <a:off x="4653915" y="2917190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7</a:t>
            </a:r>
            <a:endParaRPr lang="x-none" altLang="en-US" sz="900"/>
          </a:p>
        </p:txBody>
      </p:sp>
      <p:sp>
        <p:nvSpPr>
          <p:cNvPr id="102" name="Text Box 101"/>
          <p:cNvSpPr txBox="1"/>
          <p:nvPr/>
        </p:nvSpPr>
        <p:spPr>
          <a:xfrm>
            <a:off x="5302250" y="5045710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6</a:t>
            </a:r>
            <a:endParaRPr lang="x-none" altLang="en-US" sz="900"/>
          </a:p>
        </p:txBody>
      </p:sp>
      <p:sp>
        <p:nvSpPr>
          <p:cNvPr id="103" name="Text Box 102"/>
          <p:cNvSpPr txBox="1"/>
          <p:nvPr/>
        </p:nvSpPr>
        <p:spPr>
          <a:xfrm>
            <a:off x="4926965" y="3748405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9</a:t>
            </a:r>
            <a:endParaRPr lang="x-none" altLang="en-US" sz="900"/>
          </a:p>
        </p:txBody>
      </p:sp>
      <p:sp>
        <p:nvSpPr>
          <p:cNvPr id="104" name="Text Box 103"/>
          <p:cNvSpPr txBox="1"/>
          <p:nvPr/>
        </p:nvSpPr>
        <p:spPr>
          <a:xfrm>
            <a:off x="6598285" y="2714625"/>
            <a:ext cx="895985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900"/>
              <a:t>CLASS 10</a:t>
            </a:r>
            <a:endParaRPr lang="x-none" altLang="en-US" sz="900"/>
          </a:p>
        </p:txBody>
      </p:sp>
      <p:sp>
        <p:nvSpPr>
          <p:cNvPr id="105" name="Text Box 104"/>
          <p:cNvSpPr txBox="1"/>
          <p:nvPr/>
        </p:nvSpPr>
        <p:spPr>
          <a:xfrm>
            <a:off x="419735" y="2209165"/>
            <a:ext cx="179133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Space View</a:t>
            </a:r>
            <a:endParaRPr lang="x-none" altLang="en-US" b="1"/>
          </a:p>
        </p:txBody>
      </p:sp>
      <p:sp>
        <p:nvSpPr>
          <p:cNvPr id="106" name="Text Box 105"/>
          <p:cNvSpPr txBox="1"/>
          <p:nvPr/>
        </p:nvSpPr>
        <p:spPr>
          <a:xfrm>
            <a:off x="375285" y="5224780"/>
            <a:ext cx="321627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x-none" altLang="en-US"/>
              <a:t>- Domain-Aware Citizen</a:t>
            </a:r>
            <a:endParaRPr lang="x-none" altLang="en-US"/>
          </a:p>
          <a:p>
            <a:r>
              <a:rPr lang="x-none" altLang="en-US"/>
              <a:t>- High cognitive demand</a:t>
            </a:r>
            <a:endParaRPr lang="x-none" altLang="en-US"/>
          </a:p>
          <a:p>
            <a:r>
              <a:rPr lang="x-none" altLang="en-US"/>
              <a:t>- Participatory process</a:t>
            </a:r>
            <a:endParaRPr lang="x-none" altLang="en-US"/>
          </a:p>
          <a:p>
            <a:r>
              <a:rPr lang="x-none" altLang="en-US"/>
              <a:t>- Local Knowledge</a:t>
            </a:r>
            <a:endParaRPr lang="x-none" altLang="en-US"/>
          </a:p>
          <a:p>
            <a:endParaRPr lang="x-none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99608"/>
                  <a:alpha val="0"/>
                </a:srgbClr>
              </a:clrTo>
            </a:clrChange>
            <a:grayscl/>
          </a:blip>
          <a:srcRect r="1442" b="1569"/>
          <a:stretch>
            <a:fillRect/>
          </a:stretch>
        </p:blipFill>
        <p:spPr>
          <a:xfrm>
            <a:off x="4977130" y="1617345"/>
            <a:ext cx="362585" cy="4621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99608"/>
                  <a:alpha val="0"/>
                </a:srgbClr>
              </a:clrTo>
            </a:clrChange>
            <a:grayscl/>
          </a:blip>
          <a:srcRect r="1442" b="1569"/>
          <a:stretch>
            <a:fillRect/>
          </a:stretch>
        </p:blipFill>
        <p:spPr>
          <a:xfrm>
            <a:off x="4034790" y="1634490"/>
            <a:ext cx="362585" cy="4621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99608"/>
                  <a:alpha val="0"/>
                </a:srgbClr>
              </a:clrTo>
            </a:clrChange>
            <a:grayscl/>
          </a:blip>
          <a:srcRect r="1442" b="1569"/>
          <a:stretch>
            <a:fillRect/>
          </a:stretch>
        </p:blipFill>
        <p:spPr>
          <a:xfrm>
            <a:off x="6061710" y="1536065"/>
            <a:ext cx="362585" cy="4621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99608"/>
                  <a:alpha val="0"/>
                </a:srgbClr>
              </a:clrTo>
            </a:clrChange>
            <a:grayscl/>
          </a:blip>
          <a:srcRect r="1442" b="1569"/>
          <a:stretch>
            <a:fillRect/>
          </a:stretch>
        </p:blipFill>
        <p:spPr>
          <a:xfrm>
            <a:off x="8442325" y="1518920"/>
            <a:ext cx="362585" cy="4621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 sz="3200"/>
              <a:t>Considerações Finais</a:t>
            </a:r>
            <a:endParaRPr lang="" altLang="x-none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99608"/>
                  <a:alpha val="0"/>
                </a:srgbClr>
              </a:clrTo>
            </a:clrChange>
            <a:grayscl/>
          </a:blip>
          <a:srcRect r="1442" b="1569"/>
          <a:stretch>
            <a:fillRect/>
          </a:stretch>
        </p:blipFill>
        <p:spPr>
          <a:xfrm>
            <a:off x="7309485" y="1492885"/>
            <a:ext cx="362585" cy="4621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05" y="3572510"/>
            <a:ext cx="623570" cy="224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55" y="2821305"/>
            <a:ext cx="1337310" cy="2247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360" y="4383405"/>
            <a:ext cx="76200" cy="224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2417445"/>
            <a:ext cx="4051300" cy="2247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615" y="3147695"/>
            <a:ext cx="1456055" cy="224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5" y="3217545"/>
            <a:ext cx="2305685" cy="255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45" y="3910965"/>
            <a:ext cx="815975" cy="2552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9525" y="2776855"/>
            <a:ext cx="536575" cy="2552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225" y="4785360"/>
            <a:ext cx="76200" cy="255270"/>
          </a:xfrm>
          <a:prstGeom prst="rect">
            <a:avLst/>
          </a:prstGeom>
        </p:spPr>
      </p:pic>
      <p:sp>
        <p:nvSpPr>
          <p:cNvPr id="105" name="Text Box 104"/>
          <p:cNvSpPr txBox="1"/>
          <p:nvPr/>
        </p:nvSpPr>
        <p:spPr>
          <a:xfrm>
            <a:off x="419735" y="2209165"/>
            <a:ext cx="179133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Temporal View</a:t>
            </a:r>
            <a:endParaRPr lang="x-none" altLang="en-US" b="1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63290" y="6371590"/>
            <a:ext cx="5501640" cy="889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Text Box 8"/>
          <p:cNvSpPr txBox="1"/>
          <p:nvPr/>
        </p:nvSpPr>
        <p:spPr>
          <a:xfrm>
            <a:off x="4075430" y="6553835"/>
            <a:ext cx="355536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TIME</a:t>
            </a:r>
            <a:endParaRPr lang="x-none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x-none" altLang="en-US" sz="3200"/>
              <a:t>References</a:t>
            </a:r>
            <a:endParaRPr lang="x-none" alt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ASSIS, Luiz Fernando et al. Big data streaming for remote sensing time series analytics using MapReduce. In: GeoInfo. 2016. p. 228-239.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CAMARA, Gilberto et al. Big earth observation data analytics: matching requirements to system architectures. In: Proceedings of the 5th ACM SIGSPATIAL International Workshop on Analytics for Big Geospatial Data. ACM, 2016. p. 1-6.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r>
              <a:rPr lang="x-none" altLang="en-US" sz="1800">
                <a:sym typeface="+mn-ea"/>
              </a:rPr>
              <a:t>JOSHI, Neha et al. A review of the application of optical and radar remote sensing data fusion to land use mapping and monitoring. Remote Sensing, v. 8, n. 1, p. 70, 2016.</a:t>
            </a: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  <a:p>
            <a:pPr marL="0" indent="0" algn="just">
              <a:buNone/>
            </a:pPr>
            <a:endParaRPr lang="x-none" altLang="en-US" sz="1800"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839970" y="1654810"/>
            <a:ext cx="2464435" cy="4465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x-none" altLang="en-US" sz="28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Introdução</a:t>
            </a:r>
            <a:endParaRPr lang="x-none" altLang="en-US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00" name="Picture 29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4269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1" name="Picture 30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4331335"/>
            <a:ext cx="1531620" cy="1016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2" name="Picture 301" descr="1990-mosaico"/>
          <p:cNvPicPr>
            <a:picLocks noChangeAspect="1"/>
          </p:cNvPicPr>
          <p:nvPr/>
        </p:nvPicPr>
        <p:blipFill>
          <a:blip r:embed="rId1"/>
          <a:srcRect l="193" t="373" r="93997" b="90739"/>
          <a:stretch>
            <a:fillRect/>
          </a:stretch>
        </p:blipFill>
        <p:spPr>
          <a:xfrm rot="1560000">
            <a:off x="1065530" y="5078730"/>
            <a:ext cx="400685" cy="380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3" name="Picture 30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4425315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4" name="Picture 30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4523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5" name="Picture 30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" y="4650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6" name="Picture 30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4777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" name="Picture 30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4904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8" name="Picture 30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5031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9" name="Picture 30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60000">
            <a:off x="932815" y="5290185"/>
            <a:ext cx="1475740" cy="9220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10" y="5033645"/>
            <a:ext cx="1273175" cy="665480"/>
          </a:xfrm>
          <a:prstGeom prst="rect">
            <a:avLst/>
          </a:prstGeom>
        </p:spPr>
      </p:pic>
      <p:sp>
        <p:nvSpPr>
          <p:cNvPr id="311" name="Text Box 310"/>
          <p:cNvSpPr txBox="1"/>
          <p:nvPr/>
        </p:nvSpPr>
        <p:spPr>
          <a:xfrm>
            <a:off x="5198428" y="2832100"/>
            <a:ext cx="5187315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ctr">
              <a:buNone/>
            </a:pPr>
            <a:r>
              <a:rPr lang="x-none" altLang="en-US" b="1">
                <a:sym typeface="+mn-ea"/>
              </a:rPr>
              <a:t>Big Earth Observation Data Analytics </a:t>
            </a:r>
            <a:endParaRPr lang="x-none" altLang="en-US" b="1">
              <a:sym typeface="+mn-ea"/>
            </a:endParaRPr>
          </a:p>
          <a:p>
            <a:pPr marL="0" indent="0" algn="ctr">
              <a:buNone/>
            </a:pPr>
            <a:r>
              <a:rPr lang="x-none" altLang="en-US" sz="1200">
                <a:sym typeface="+mn-ea"/>
              </a:rPr>
              <a:t>(ASSIS, Luiz Fernando et al. 2016., CAMARA, Gilberto et al. 2016.)</a:t>
            </a:r>
            <a:endParaRPr lang="x-none" altLang="en-US" sz="1200" b="1">
              <a:sym typeface="+mn-ea"/>
            </a:endParaRPr>
          </a:p>
          <a:p>
            <a:pPr marL="0" indent="0" algn="ctr">
              <a:buNone/>
            </a:pPr>
            <a:r>
              <a:rPr lang="x-none" altLang="en-US"/>
              <a:t>(Hadoop, SciDB,...) </a:t>
            </a:r>
            <a:endParaRPr lang="x-none" altLang="en-US"/>
          </a:p>
        </p:txBody>
      </p:sp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Rectangle 315"/>
          <p:cNvSpPr/>
          <p:nvPr/>
        </p:nvSpPr>
        <p:spPr>
          <a:xfrm>
            <a:off x="4005580" y="368617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Storage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27" name="Picture 32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225" y="44329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8" name="Picture 32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215" y="447992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9" name="Picture 32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730" y="45167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0" name="Picture 32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195" y="457390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1" name="Picture 33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345" y="4649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2" name="Picture 33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0" y="47078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9" name="Picture 33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940" y="527050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0" name="Picture 33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5930" y="53174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1" name="Picture 34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2445" y="535432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2" name="Picture 34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910" y="5411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3" name="Picture 34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060" y="54870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4" name="Picture 34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3415" y="55454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1" name="Picture 35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860" y="614997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2" name="Picture 35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0" y="619696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3" name="Picture 35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365" y="623379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4" name="Picture 35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830" y="629094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5" name="Picture 35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980" y="636651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6" name="Picture 35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35" y="642493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8" name="Rectangle 357"/>
          <p:cNvSpPr/>
          <p:nvPr/>
        </p:nvSpPr>
        <p:spPr>
          <a:xfrm>
            <a:off x="4134485" y="4361180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4139565" y="520890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4146550" y="607377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4" name="Rectangle 513"/>
          <p:cNvSpPr/>
          <p:nvPr/>
        </p:nvSpPr>
        <p:spPr>
          <a:xfrm rot="16200000">
            <a:off x="2548255" y="5435600"/>
            <a:ext cx="2623820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API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5" name="Rectangle 514"/>
          <p:cNvSpPr/>
          <p:nvPr/>
        </p:nvSpPr>
        <p:spPr>
          <a:xfrm rot="16200000">
            <a:off x="3668395" y="4625975"/>
            <a:ext cx="762000" cy="20002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Coordinator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6" name="Rectangle 515"/>
          <p:cNvSpPr/>
          <p:nvPr/>
        </p:nvSpPr>
        <p:spPr>
          <a:xfrm rot="16200000">
            <a:off x="3696335" y="633984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N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7" name="Rectangle 516"/>
          <p:cNvSpPr/>
          <p:nvPr/>
        </p:nvSpPr>
        <p:spPr>
          <a:xfrm rot="16200000">
            <a:off x="3693795" y="546862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1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8755" y="3643630"/>
            <a:ext cx="2797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SATELLITE IMAGERY</a:t>
            </a:r>
            <a:endParaRPr lang="x-none" altLang="en-US" b="1"/>
          </a:p>
        </p:txBody>
      </p:sp>
      <p:sp>
        <p:nvSpPr>
          <p:cNvPr id="519" name="Text Box 518"/>
          <p:cNvSpPr txBox="1"/>
          <p:nvPr/>
        </p:nvSpPr>
        <p:spPr>
          <a:xfrm>
            <a:off x="911860" y="304038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Introdução</a:t>
            </a:r>
            <a:endParaRPr lang="x-none" altLang="en-US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00" name="Picture 29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4269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1" name="Picture 30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4331335"/>
            <a:ext cx="1531620" cy="1016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2" name="Picture 301" descr="1990-mosaico"/>
          <p:cNvPicPr>
            <a:picLocks noChangeAspect="1"/>
          </p:cNvPicPr>
          <p:nvPr/>
        </p:nvPicPr>
        <p:blipFill>
          <a:blip r:embed="rId1"/>
          <a:srcRect l="193" t="373" r="93997" b="90739"/>
          <a:stretch>
            <a:fillRect/>
          </a:stretch>
        </p:blipFill>
        <p:spPr>
          <a:xfrm rot="1560000">
            <a:off x="1065530" y="5078730"/>
            <a:ext cx="400685" cy="380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3" name="Picture 30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4425315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4" name="Picture 30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4523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5" name="Picture 30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" y="4650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6" name="Picture 30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4777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" name="Picture 30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4904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8" name="Picture 30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5031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9" name="Picture 30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60000">
            <a:off x="932815" y="5290185"/>
            <a:ext cx="1475740" cy="9220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10" y="5033645"/>
            <a:ext cx="1273175" cy="665480"/>
          </a:xfrm>
          <a:prstGeom prst="rect">
            <a:avLst/>
          </a:prstGeom>
        </p:spPr>
      </p:pic>
      <p:sp>
        <p:nvSpPr>
          <p:cNvPr id="311" name="Text Box 310"/>
          <p:cNvSpPr txBox="1"/>
          <p:nvPr/>
        </p:nvSpPr>
        <p:spPr>
          <a:xfrm>
            <a:off x="5198428" y="2832100"/>
            <a:ext cx="5187315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ctr">
              <a:buNone/>
            </a:pPr>
            <a:r>
              <a:rPr lang="x-none" altLang="en-US" b="1">
                <a:sym typeface="+mn-ea"/>
              </a:rPr>
              <a:t>Big Earth Observation Data Analytics </a:t>
            </a:r>
            <a:endParaRPr lang="x-none" altLang="en-US" b="1">
              <a:sym typeface="+mn-ea"/>
            </a:endParaRPr>
          </a:p>
          <a:p>
            <a:pPr marL="0" indent="0" algn="ctr">
              <a:buNone/>
            </a:pPr>
            <a:r>
              <a:rPr lang="x-none" altLang="en-US" sz="1200">
                <a:sym typeface="+mn-ea"/>
              </a:rPr>
              <a:t>(ASSIS, Luiz Fernando et al. 2016., CAMARA, Gilberto et al. 2016.)</a:t>
            </a:r>
            <a:endParaRPr lang="x-none" altLang="en-US" sz="1200" b="1">
              <a:sym typeface="+mn-ea"/>
            </a:endParaRPr>
          </a:p>
          <a:p>
            <a:pPr marL="0" indent="0" algn="ctr">
              <a:buNone/>
            </a:pPr>
            <a:r>
              <a:rPr lang="x-none" altLang="en-US"/>
              <a:t>(Hadoop, SciDB,...) </a:t>
            </a:r>
            <a:endParaRPr lang="x-none" altLang="en-US"/>
          </a:p>
        </p:txBody>
      </p:sp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Straight Arrow Connector 313"/>
          <p:cNvCxnSpPr/>
          <p:nvPr/>
        </p:nvCxnSpPr>
        <p:spPr>
          <a:xfrm flipV="1">
            <a:off x="3223895" y="5287010"/>
            <a:ext cx="502920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16" name="Rectangle 315"/>
          <p:cNvSpPr/>
          <p:nvPr/>
        </p:nvSpPr>
        <p:spPr>
          <a:xfrm>
            <a:off x="4005580" y="368617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Storage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27" name="Picture 32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225" y="44329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8" name="Picture 32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215" y="447992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9" name="Picture 32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730" y="45167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0" name="Picture 32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195" y="457390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1" name="Picture 33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345" y="4649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2" name="Picture 33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0" y="47078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9" name="Picture 33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940" y="527050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0" name="Picture 33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5930" y="53174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1" name="Picture 34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2445" y="535432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2" name="Picture 34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910" y="5411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3" name="Picture 34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060" y="54870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4" name="Picture 34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3415" y="55454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1" name="Picture 35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860" y="614997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2" name="Picture 35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0" y="619696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3" name="Picture 35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365" y="623379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4" name="Picture 35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830" y="629094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5" name="Picture 35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980" y="636651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6" name="Picture 35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35" y="642493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8" name="Rectangle 357"/>
          <p:cNvSpPr/>
          <p:nvPr/>
        </p:nvSpPr>
        <p:spPr>
          <a:xfrm>
            <a:off x="4134485" y="4361180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4139565" y="520890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4146550" y="607377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63" name="Picture 3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6830" y="4886325"/>
            <a:ext cx="720090" cy="720090"/>
          </a:xfrm>
          <a:prstGeom prst="rect">
            <a:avLst/>
          </a:prstGeom>
        </p:spPr>
      </p:pic>
      <p:cxnSp>
        <p:nvCxnSpPr>
          <p:cNvPr id="365" name="Straight Arrow Connector 364"/>
          <p:cNvCxnSpPr>
            <a:endCxn id="364" idx="1"/>
          </p:cNvCxnSpPr>
          <p:nvPr/>
        </p:nvCxnSpPr>
        <p:spPr>
          <a:xfrm>
            <a:off x="5006340" y="446214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7" name="Straight Arrow Connector 366"/>
          <p:cNvCxnSpPr>
            <a:endCxn id="366" idx="1"/>
          </p:cNvCxnSpPr>
          <p:nvPr/>
        </p:nvCxnSpPr>
        <p:spPr>
          <a:xfrm flipV="1">
            <a:off x="5719445" y="447421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9" name="Straight Arrow Connector 368"/>
          <p:cNvCxnSpPr>
            <a:endCxn id="368" idx="1"/>
          </p:cNvCxnSpPr>
          <p:nvPr/>
        </p:nvCxnSpPr>
        <p:spPr>
          <a:xfrm flipV="1">
            <a:off x="6427470" y="44723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1" name="Straight Arrow Connector 370"/>
          <p:cNvCxnSpPr>
            <a:endCxn id="370" idx="1"/>
          </p:cNvCxnSpPr>
          <p:nvPr/>
        </p:nvCxnSpPr>
        <p:spPr>
          <a:xfrm flipV="1">
            <a:off x="7165975" y="446976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2" name="Straight Arrow Connector 371"/>
          <p:cNvCxnSpPr/>
          <p:nvPr/>
        </p:nvCxnSpPr>
        <p:spPr>
          <a:xfrm flipV="1">
            <a:off x="7922260" y="44659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73" name="Text Box 372"/>
          <p:cNvSpPr txBox="1"/>
          <p:nvPr/>
        </p:nvSpPr>
        <p:spPr>
          <a:xfrm>
            <a:off x="5135245" y="437134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374" name="Text Box 373"/>
          <p:cNvSpPr txBox="1"/>
          <p:nvPr/>
        </p:nvSpPr>
        <p:spPr>
          <a:xfrm>
            <a:off x="5774690" y="4050030"/>
            <a:ext cx="1643380" cy="243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000" b="1">
                <a:sym typeface="+mn-ea"/>
              </a:rPr>
              <a:t>DATA STREAM</a:t>
            </a:r>
            <a:endParaRPr lang="x-none" altLang="en-US" sz="1000" b="1">
              <a:sym typeface="+mn-ea"/>
            </a:endParaRPr>
          </a:p>
        </p:txBody>
      </p:sp>
      <p:sp>
        <p:nvSpPr>
          <p:cNvPr id="384" name="Text Box 383"/>
          <p:cNvSpPr txBox="1"/>
          <p:nvPr/>
        </p:nvSpPr>
        <p:spPr>
          <a:xfrm>
            <a:off x="2476500" y="4605020"/>
            <a:ext cx="99187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USER</a:t>
            </a:r>
            <a:endParaRPr lang="x-none" altLang="en-US" sz="1200"/>
          </a:p>
        </p:txBody>
      </p:sp>
      <p:cxnSp>
        <p:nvCxnSpPr>
          <p:cNvPr id="386" name="Straight Arrow Connector 385"/>
          <p:cNvCxnSpPr>
            <a:endCxn id="385" idx="1"/>
          </p:cNvCxnSpPr>
          <p:nvPr/>
        </p:nvCxnSpPr>
        <p:spPr>
          <a:xfrm>
            <a:off x="5023485" y="5350510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88" name="Straight Arrow Connector 387"/>
          <p:cNvCxnSpPr>
            <a:endCxn id="387" idx="1"/>
          </p:cNvCxnSpPr>
          <p:nvPr/>
        </p:nvCxnSpPr>
        <p:spPr>
          <a:xfrm flipV="1">
            <a:off x="5736590" y="536257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0" name="Straight Arrow Connector 389"/>
          <p:cNvCxnSpPr>
            <a:endCxn id="389" idx="1"/>
          </p:cNvCxnSpPr>
          <p:nvPr/>
        </p:nvCxnSpPr>
        <p:spPr>
          <a:xfrm flipV="1">
            <a:off x="6444615" y="53606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2" name="Straight Arrow Connector 391"/>
          <p:cNvCxnSpPr>
            <a:endCxn id="391" idx="1"/>
          </p:cNvCxnSpPr>
          <p:nvPr/>
        </p:nvCxnSpPr>
        <p:spPr>
          <a:xfrm flipV="1">
            <a:off x="7183120" y="535813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3" name="Straight Arrow Connector 392"/>
          <p:cNvCxnSpPr/>
          <p:nvPr/>
        </p:nvCxnSpPr>
        <p:spPr>
          <a:xfrm flipV="1">
            <a:off x="7901305" y="53543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6" name="Straight Arrow Connector 405"/>
          <p:cNvCxnSpPr>
            <a:endCxn id="405" idx="1"/>
          </p:cNvCxnSpPr>
          <p:nvPr/>
        </p:nvCxnSpPr>
        <p:spPr>
          <a:xfrm>
            <a:off x="5029835" y="625919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8" name="Straight Arrow Connector 407"/>
          <p:cNvCxnSpPr>
            <a:endCxn id="407" idx="1"/>
          </p:cNvCxnSpPr>
          <p:nvPr/>
        </p:nvCxnSpPr>
        <p:spPr>
          <a:xfrm flipV="1">
            <a:off x="5742940" y="627126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0" name="Straight Arrow Connector 409"/>
          <p:cNvCxnSpPr>
            <a:endCxn id="409" idx="1"/>
          </p:cNvCxnSpPr>
          <p:nvPr/>
        </p:nvCxnSpPr>
        <p:spPr>
          <a:xfrm flipV="1">
            <a:off x="6450965" y="62693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2" name="Straight Arrow Connector 411"/>
          <p:cNvCxnSpPr>
            <a:endCxn id="411" idx="1"/>
          </p:cNvCxnSpPr>
          <p:nvPr/>
        </p:nvCxnSpPr>
        <p:spPr>
          <a:xfrm flipV="1">
            <a:off x="7189470" y="626681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3" name="Straight Arrow Connector 412"/>
          <p:cNvCxnSpPr/>
          <p:nvPr/>
        </p:nvCxnSpPr>
        <p:spPr>
          <a:xfrm flipV="1">
            <a:off x="7907655" y="62630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25" name="Rectangle 424"/>
          <p:cNvSpPr/>
          <p:nvPr/>
        </p:nvSpPr>
        <p:spPr>
          <a:xfrm>
            <a:off x="5222875" y="42964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5940425" y="43046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6688455" y="431101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7386955" y="429577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5234305" y="52063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5951855" y="5214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6699885" y="522097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7398385" y="520573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5240655" y="610425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5958205" y="61125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5" name="Rectangle 434"/>
          <p:cNvSpPr/>
          <p:nvPr/>
        </p:nvSpPr>
        <p:spPr>
          <a:xfrm>
            <a:off x="6706235" y="611886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6" name="Rectangle 435"/>
          <p:cNvSpPr/>
          <p:nvPr/>
        </p:nvSpPr>
        <p:spPr>
          <a:xfrm>
            <a:off x="7404735" y="6103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7" name="Text Box 436"/>
          <p:cNvSpPr txBox="1"/>
          <p:nvPr/>
        </p:nvSpPr>
        <p:spPr>
          <a:xfrm>
            <a:off x="5842635" y="437896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8" name="Text Box 437"/>
          <p:cNvSpPr txBox="1"/>
          <p:nvPr/>
        </p:nvSpPr>
        <p:spPr>
          <a:xfrm>
            <a:off x="6591300" y="43764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9" name="Text Box 438"/>
          <p:cNvSpPr txBox="1"/>
          <p:nvPr/>
        </p:nvSpPr>
        <p:spPr>
          <a:xfrm>
            <a:off x="7289800" y="43637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4" name="Rectangle 513"/>
          <p:cNvSpPr/>
          <p:nvPr/>
        </p:nvSpPr>
        <p:spPr>
          <a:xfrm rot="16200000">
            <a:off x="2548255" y="5435600"/>
            <a:ext cx="2623820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API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5" name="Rectangle 514"/>
          <p:cNvSpPr/>
          <p:nvPr/>
        </p:nvSpPr>
        <p:spPr>
          <a:xfrm rot="16200000">
            <a:off x="3668395" y="4625975"/>
            <a:ext cx="762000" cy="20002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Coordinator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6" name="Rectangle 515"/>
          <p:cNvSpPr/>
          <p:nvPr/>
        </p:nvSpPr>
        <p:spPr>
          <a:xfrm rot="16200000">
            <a:off x="3696335" y="633984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N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7" name="Rectangle 516"/>
          <p:cNvSpPr/>
          <p:nvPr/>
        </p:nvSpPr>
        <p:spPr>
          <a:xfrm rot="16200000">
            <a:off x="3693795" y="546862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1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8755" y="3643630"/>
            <a:ext cx="2797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SATELLITE IMAGERY</a:t>
            </a:r>
            <a:endParaRPr lang="x-none" altLang="en-US" b="1"/>
          </a:p>
        </p:txBody>
      </p:sp>
      <p:sp>
        <p:nvSpPr>
          <p:cNvPr id="519" name="Text Box 518"/>
          <p:cNvSpPr txBox="1"/>
          <p:nvPr/>
        </p:nvSpPr>
        <p:spPr>
          <a:xfrm>
            <a:off x="911860" y="304038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Introdução</a:t>
            </a:r>
            <a:endParaRPr lang="x-none" altLang="en-US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00" name="Picture 29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4269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1" name="Picture 30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4331335"/>
            <a:ext cx="1531620" cy="1016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2" name="Picture 301" descr="1990-mosaico"/>
          <p:cNvPicPr>
            <a:picLocks noChangeAspect="1"/>
          </p:cNvPicPr>
          <p:nvPr/>
        </p:nvPicPr>
        <p:blipFill>
          <a:blip r:embed="rId1"/>
          <a:srcRect l="193" t="373" r="93997" b="90739"/>
          <a:stretch>
            <a:fillRect/>
          </a:stretch>
        </p:blipFill>
        <p:spPr>
          <a:xfrm rot="1560000">
            <a:off x="1065530" y="5078730"/>
            <a:ext cx="400685" cy="380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3" name="Picture 30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4425315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4" name="Picture 30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4523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5" name="Picture 30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" y="4650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6" name="Picture 30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4777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" name="Picture 30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4904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8" name="Picture 30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5031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9" name="Picture 30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60000">
            <a:off x="932815" y="5290185"/>
            <a:ext cx="1475740" cy="9220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10" y="5033645"/>
            <a:ext cx="1273175" cy="665480"/>
          </a:xfrm>
          <a:prstGeom prst="rect">
            <a:avLst/>
          </a:prstGeom>
        </p:spPr>
      </p:pic>
      <p:sp>
        <p:nvSpPr>
          <p:cNvPr id="311" name="Text Box 310"/>
          <p:cNvSpPr txBox="1"/>
          <p:nvPr/>
        </p:nvSpPr>
        <p:spPr>
          <a:xfrm>
            <a:off x="5198428" y="2832100"/>
            <a:ext cx="5187315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ctr">
              <a:buNone/>
            </a:pPr>
            <a:r>
              <a:rPr lang="x-none" altLang="en-US" b="1">
                <a:sym typeface="+mn-ea"/>
              </a:rPr>
              <a:t>Big Earth Observation Data Analytics </a:t>
            </a:r>
            <a:endParaRPr lang="x-none" altLang="en-US" b="1">
              <a:sym typeface="+mn-ea"/>
            </a:endParaRPr>
          </a:p>
          <a:p>
            <a:pPr marL="0" indent="0" algn="ctr">
              <a:buNone/>
            </a:pPr>
            <a:r>
              <a:rPr lang="x-none" altLang="en-US" sz="1200">
                <a:sym typeface="+mn-ea"/>
              </a:rPr>
              <a:t>(ASSIS, Luiz Fernando et al. 2016., CAMARA, Gilberto et al. 2016.)</a:t>
            </a:r>
            <a:endParaRPr lang="x-none" altLang="en-US" sz="1200" b="1">
              <a:sym typeface="+mn-ea"/>
            </a:endParaRPr>
          </a:p>
          <a:p>
            <a:pPr marL="0" indent="0" algn="ctr">
              <a:buNone/>
            </a:pPr>
            <a:r>
              <a:rPr lang="x-none" altLang="en-US"/>
              <a:t>(Hadoop, SciDB,...) </a:t>
            </a:r>
            <a:endParaRPr lang="x-none" altLang="en-US"/>
          </a:p>
        </p:txBody>
      </p:sp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Straight Arrow Connector 313"/>
          <p:cNvCxnSpPr/>
          <p:nvPr/>
        </p:nvCxnSpPr>
        <p:spPr>
          <a:xfrm flipV="1">
            <a:off x="3223895" y="5287010"/>
            <a:ext cx="502920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16" name="Rectangle 315"/>
          <p:cNvSpPr/>
          <p:nvPr/>
        </p:nvSpPr>
        <p:spPr>
          <a:xfrm>
            <a:off x="4005580" y="368617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Storage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27" name="Picture 32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225" y="44329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8" name="Picture 32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215" y="447992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9" name="Picture 32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730" y="45167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0" name="Picture 32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195" y="457390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1" name="Picture 33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345" y="4649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2" name="Picture 33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0" y="47078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9" name="Picture 33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940" y="527050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0" name="Picture 33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5930" y="53174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1" name="Picture 34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2445" y="535432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2" name="Picture 34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910" y="5411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3" name="Picture 34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060" y="54870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4" name="Picture 34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3415" y="55454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1" name="Picture 35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860" y="614997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2" name="Picture 35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0" y="619696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3" name="Picture 35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365" y="623379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4" name="Picture 35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830" y="629094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5" name="Picture 35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980" y="636651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6" name="Picture 35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35" y="642493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8" name="Rectangle 357"/>
          <p:cNvSpPr/>
          <p:nvPr/>
        </p:nvSpPr>
        <p:spPr>
          <a:xfrm>
            <a:off x="4134485" y="4361180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4139565" y="520890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4146550" y="607377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63" name="Picture 3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6830" y="4886325"/>
            <a:ext cx="720090" cy="720090"/>
          </a:xfrm>
          <a:prstGeom prst="rect">
            <a:avLst/>
          </a:prstGeom>
        </p:spPr>
      </p:pic>
      <p:cxnSp>
        <p:nvCxnSpPr>
          <p:cNvPr id="365" name="Straight Arrow Connector 364"/>
          <p:cNvCxnSpPr>
            <a:endCxn id="364" idx="1"/>
          </p:cNvCxnSpPr>
          <p:nvPr/>
        </p:nvCxnSpPr>
        <p:spPr>
          <a:xfrm>
            <a:off x="5006340" y="446214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7" name="Straight Arrow Connector 366"/>
          <p:cNvCxnSpPr>
            <a:endCxn id="366" idx="1"/>
          </p:cNvCxnSpPr>
          <p:nvPr/>
        </p:nvCxnSpPr>
        <p:spPr>
          <a:xfrm flipV="1">
            <a:off x="5719445" y="447421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9" name="Straight Arrow Connector 368"/>
          <p:cNvCxnSpPr>
            <a:endCxn id="368" idx="1"/>
          </p:cNvCxnSpPr>
          <p:nvPr/>
        </p:nvCxnSpPr>
        <p:spPr>
          <a:xfrm flipV="1">
            <a:off x="6427470" y="44723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1" name="Straight Arrow Connector 370"/>
          <p:cNvCxnSpPr>
            <a:endCxn id="370" idx="1"/>
          </p:cNvCxnSpPr>
          <p:nvPr/>
        </p:nvCxnSpPr>
        <p:spPr>
          <a:xfrm flipV="1">
            <a:off x="7165975" y="446976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2" name="Straight Arrow Connector 371"/>
          <p:cNvCxnSpPr/>
          <p:nvPr/>
        </p:nvCxnSpPr>
        <p:spPr>
          <a:xfrm flipV="1">
            <a:off x="7922260" y="44659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73" name="Text Box 372"/>
          <p:cNvSpPr txBox="1"/>
          <p:nvPr/>
        </p:nvSpPr>
        <p:spPr>
          <a:xfrm>
            <a:off x="5135245" y="437134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374" name="Text Box 373"/>
          <p:cNvSpPr txBox="1"/>
          <p:nvPr/>
        </p:nvSpPr>
        <p:spPr>
          <a:xfrm>
            <a:off x="5774690" y="4050030"/>
            <a:ext cx="1643380" cy="243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000" b="1">
                <a:sym typeface="+mn-ea"/>
              </a:rPr>
              <a:t>DATA STREAM</a:t>
            </a:r>
            <a:endParaRPr lang="x-none" altLang="en-US" sz="1000" b="1">
              <a:sym typeface="+mn-ea"/>
            </a:endParaRPr>
          </a:p>
        </p:txBody>
      </p:sp>
      <p:sp>
        <p:nvSpPr>
          <p:cNvPr id="384" name="Text Box 383"/>
          <p:cNvSpPr txBox="1"/>
          <p:nvPr/>
        </p:nvSpPr>
        <p:spPr>
          <a:xfrm>
            <a:off x="2476500" y="4605020"/>
            <a:ext cx="99187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USER</a:t>
            </a:r>
            <a:endParaRPr lang="x-none" altLang="en-US" sz="1200"/>
          </a:p>
        </p:txBody>
      </p:sp>
      <p:cxnSp>
        <p:nvCxnSpPr>
          <p:cNvPr id="386" name="Straight Arrow Connector 385"/>
          <p:cNvCxnSpPr>
            <a:endCxn id="385" idx="1"/>
          </p:cNvCxnSpPr>
          <p:nvPr/>
        </p:nvCxnSpPr>
        <p:spPr>
          <a:xfrm>
            <a:off x="5023485" y="5350510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88" name="Straight Arrow Connector 387"/>
          <p:cNvCxnSpPr>
            <a:endCxn id="387" idx="1"/>
          </p:cNvCxnSpPr>
          <p:nvPr/>
        </p:nvCxnSpPr>
        <p:spPr>
          <a:xfrm flipV="1">
            <a:off x="5736590" y="536257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0" name="Straight Arrow Connector 389"/>
          <p:cNvCxnSpPr>
            <a:endCxn id="389" idx="1"/>
          </p:cNvCxnSpPr>
          <p:nvPr/>
        </p:nvCxnSpPr>
        <p:spPr>
          <a:xfrm flipV="1">
            <a:off x="6444615" y="53606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2" name="Straight Arrow Connector 391"/>
          <p:cNvCxnSpPr>
            <a:endCxn id="391" idx="1"/>
          </p:cNvCxnSpPr>
          <p:nvPr/>
        </p:nvCxnSpPr>
        <p:spPr>
          <a:xfrm flipV="1">
            <a:off x="7183120" y="535813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3" name="Straight Arrow Connector 392"/>
          <p:cNvCxnSpPr/>
          <p:nvPr/>
        </p:nvCxnSpPr>
        <p:spPr>
          <a:xfrm flipV="1">
            <a:off x="7901305" y="53543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6" name="Straight Arrow Connector 405"/>
          <p:cNvCxnSpPr>
            <a:endCxn id="405" idx="1"/>
          </p:cNvCxnSpPr>
          <p:nvPr/>
        </p:nvCxnSpPr>
        <p:spPr>
          <a:xfrm>
            <a:off x="5029835" y="625919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8" name="Straight Arrow Connector 407"/>
          <p:cNvCxnSpPr>
            <a:endCxn id="407" idx="1"/>
          </p:cNvCxnSpPr>
          <p:nvPr/>
        </p:nvCxnSpPr>
        <p:spPr>
          <a:xfrm flipV="1">
            <a:off x="5742940" y="627126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0" name="Straight Arrow Connector 409"/>
          <p:cNvCxnSpPr>
            <a:endCxn id="409" idx="1"/>
          </p:cNvCxnSpPr>
          <p:nvPr/>
        </p:nvCxnSpPr>
        <p:spPr>
          <a:xfrm flipV="1">
            <a:off x="6450965" y="62693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2" name="Straight Arrow Connector 411"/>
          <p:cNvCxnSpPr>
            <a:endCxn id="411" idx="1"/>
          </p:cNvCxnSpPr>
          <p:nvPr/>
        </p:nvCxnSpPr>
        <p:spPr>
          <a:xfrm flipV="1">
            <a:off x="7189470" y="626681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3" name="Straight Arrow Connector 412"/>
          <p:cNvCxnSpPr/>
          <p:nvPr/>
        </p:nvCxnSpPr>
        <p:spPr>
          <a:xfrm flipV="1">
            <a:off x="7907655" y="62630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25" name="Rectangle 424"/>
          <p:cNvSpPr/>
          <p:nvPr/>
        </p:nvSpPr>
        <p:spPr>
          <a:xfrm>
            <a:off x="5222875" y="42964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5940425" y="43046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6688455" y="431101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7386955" y="429577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5234305" y="52063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5951855" y="5214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6699885" y="522097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7398385" y="520573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5240655" y="610425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5958205" y="61125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5" name="Rectangle 434"/>
          <p:cNvSpPr/>
          <p:nvPr/>
        </p:nvSpPr>
        <p:spPr>
          <a:xfrm>
            <a:off x="6706235" y="611886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6" name="Rectangle 435"/>
          <p:cNvSpPr/>
          <p:nvPr/>
        </p:nvSpPr>
        <p:spPr>
          <a:xfrm>
            <a:off x="7404735" y="6103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7" name="Text Box 436"/>
          <p:cNvSpPr txBox="1"/>
          <p:nvPr/>
        </p:nvSpPr>
        <p:spPr>
          <a:xfrm>
            <a:off x="5842635" y="437896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8" name="Text Box 437"/>
          <p:cNvSpPr txBox="1"/>
          <p:nvPr/>
        </p:nvSpPr>
        <p:spPr>
          <a:xfrm>
            <a:off x="6591300" y="43764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9" name="Text Box 438"/>
          <p:cNvSpPr txBox="1"/>
          <p:nvPr/>
        </p:nvSpPr>
        <p:spPr>
          <a:xfrm>
            <a:off x="7289800" y="43637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grpSp>
        <p:nvGrpSpPr>
          <p:cNvPr id="468" name="Group 467"/>
          <p:cNvGrpSpPr/>
          <p:nvPr/>
        </p:nvGrpSpPr>
        <p:grpSpPr>
          <a:xfrm>
            <a:off x="8186420" y="6057900"/>
            <a:ext cx="1002665" cy="831215"/>
            <a:chOff x="16295" y="5377"/>
            <a:chExt cx="2493" cy="2145"/>
          </a:xfrm>
        </p:grpSpPr>
        <p:sp>
          <p:nvSpPr>
            <p:cNvPr id="469" name="Rectangle 468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70" name="Group 469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71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472" name="Rounded Rectangle 471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3" name="Rounded Rectangle 472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4" name="Rounded Rectangle 473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6" name="Pie 475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7" name="Group 476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478" name="Curved Connector 477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Arrow Connector 478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Arrow Connector 479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1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grpSp>
        <p:nvGrpSpPr>
          <p:cNvPr id="482" name="Group 481"/>
          <p:cNvGrpSpPr/>
          <p:nvPr/>
        </p:nvGrpSpPr>
        <p:grpSpPr>
          <a:xfrm>
            <a:off x="8182610" y="5153025"/>
            <a:ext cx="1002665" cy="831215"/>
            <a:chOff x="16295" y="5377"/>
            <a:chExt cx="2493" cy="2145"/>
          </a:xfrm>
        </p:grpSpPr>
        <p:sp>
          <p:nvSpPr>
            <p:cNvPr id="483" name="Rectangle 482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84" name="Group 483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85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486" name="Rounded Rectangle 485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7" name="Rounded Rectangle 486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8" name="Rounded Rectangle 487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90" name="Pie 489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1" name="Group 490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492" name="Curved Connector 491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Arrow Connector 492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Arrow Connector 493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5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grpSp>
        <p:nvGrpSpPr>
          <p:cNvPr id="496" name="Group 495"/>
          <p:cNvGrpSpPr/>
          <p:nvPr/>
        </p:nvGrpSpPr>
        <p:grpSpPr>
          <a:xfrm>
            <a:off x="8180705" y="4258310"/>
            <a:ext cx="1002665" cy="831215"/>
            <a:chOff x="16295" y="5377"/>
            <a:chExt cx="2493" cy="2145"/>
          </a:xfrm>
        </p:grpSpPr>
        <p:sp>
          <p:nvSpPr>
            <p:cNvPr id="497" name="Rectangle 496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99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500" name="Rounded Rectangle 499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1" name="Rounded Rectangle 500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2" name="Rounded Rectangle 501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4" name="Pie 503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05" name="Group 504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506" name="Curved Connector 505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Arrow Connector 506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Arrow Connector 507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9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4" name="Rectangle 513"/>
          <p:cNvSpPr/>
          <p:nvPr/>
        </p:nvSpPr>
        <p:spPr>
          <a:xfrm rot="16200000">
            <a:off x="2548255" y="5435600"/>
            <a:ext cx="2623820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API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5" name="Rectangle 514"/>
          <p:cNvSpPr/>
          <p:nvPr/>
        </p:nvSpPr>
        <p:spPr>
          <a:xfrm rot="16200000">
            <a:off x="3668395" y="4625975"/>
            <a:ext cx="762000" cy="20002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Coordinator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6" name="Rectangle 515"/>
          <p:cNvSpPr/>
          <p:nvPr/>
        </p:nvSpPr>
        <p:spPr>
          <a:xfrm rot="16200000">
            <a:off x="3696335" y="633984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N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7" name="Rectangle 516"/>
          <p:cNvSpPr/>
          <p:nvPr/>
        </p:nvSpPr>
        <p:spPr>
          <a:xfrm rot="16200000">
            <a:off x="3693795" y="546862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1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8" name="Rectangle 517"/>
          <p:cNvSpPr/>
          <p:nvPr/>
        </p:nvSpPr>
        <p:spPr>
          <a:xfrm>
            <a:off x="8118475" y="368998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Analysis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8755" y="3643630"/>
            <a:ext cx="2797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SATELLITE IMAGERY</a:t>
            </a:r>
            <a:endParaRPr lang="x-none" altLang="en-US" b="1"/>
          </a:p>
        </p:txBody>
      </p:sp>
      <p:sp>
        <p:nvSpPr>
          <p:cNvPr id="519" name="Text Box 518"/>
          <p:cNvSpPr txBox="1"/>
          <p:nvPr/>
        </p:nvSpPr>
        <p:spPr>
          <a:xfrm>
            <a:off x="911860" y="304038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x-none">
                <a:sym typeface="+mn-ea"/>
              </a:rPr>
              <a:t>Introdução</a:t>
            </a:r>
            <a:endParaRPr lang="x-none" altLang="en-US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00" name="Picture 29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4269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1" name="Picture 30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4331335"/>
            <a:ext cx="1531620" cy="1016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2" name="Picture 301" descr="1990-mosaico"/>
          <p:cNvPicPr>
            <a:picLocks noChangeAspect="1"/>
          </p:cNvPicPr>
          <p:nvPr/>
        </p:nvPicPr>
        <p:blipFill>
          <a:blip r:embed="rId1"/>
          <a:srcRect l="193" t="373" r="93997" b="90739"/>
          <a:stretch>
            <a:fillRect/>
          </a:stretch>
        </p:blipFill>
        <p:spPr>
          <a:xfrm rot="1560000">
            <a:off x="1065530" y="5078730"/>
            <a:ext cx="400685" cy="380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3" name="Picture 30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4425315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4" name="Picture 30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4523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5" name="Picture 30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" y="4650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6" name="Picture 30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4777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" name="Picture 30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4904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8" name="Picture 30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5031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9" name="Picture 30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60000">
            <a:off x="932815" y="5290185"/>
            <a:ext cx="1475740" cy="9220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10" y="5033645"/>
            <a:ext cx="1273175" cy="665480"/>
          </a:xfrm>
          <a:prstGeom prst="rect">
            <a:avLst/>
          </a:prstGeom>
        </p:spPr>
      </p:pic>
      <p:sp>
        <p:nvSpPr>
          <p:cNvPr id="311" name="Text Box 310"/>
          <p:cNvSpPr txBox="1"/>
          <p:nvPr/>
        </p:nvSpPr>
        <p:spPr>
          <a:xfrm>
            <a:off x="5198428" y="2832100"/>
            <a:ext cx="5187315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ctr">
              <a:buNone/>
            </a:pPr>
            <a:r>
              <a:rPr lang="x-none" altLang="en-US" b="1">
                <a:sym typeface="+mn-ea"/>
              </a:rPr>
              <a:t>Big Earth Observation Data Analytics </a:t>
            </a:r>
            <a:endParaRPr lang="x-none" altLang="en-US" b="1">
              <a:sym typeface="+mn-ea"/>
            </a:endParaRPr>
          </a:p>
          <a:p>
            <a:pPr marL="0" indent="0" algn="ctr">
              <a:buNone/>
            </a:pPr>
            <a:r>
              <a:rPr lang="x-none" altLang="en-US" sz="1200">
                <a:sym typeface="+mn-ea"/>
              </a:rPr>
              <a:t>(ASSIS, Luiz Fernando et al. 2016., CAMARA, Gilberto et al. 2016.)</a:t>
            </a:r>
            <a:endParaRPr lang="x-none" altLang="en-US" sz="1200" b="1">
              <a:sym typeface="+mn-ea"/>
            </a:endParaRPr>
          </a:p>
          <a:p>
            <a:pPr marL="0" indent="0" algn="ctr">
              <a:buNone/>
            </a:pPr>
            <a:r>
              <a:rPr lang="x-none" altLang="en-US"/>
              <a:t>(Hadoop, SciDB,...) </a:t>
            </a:r>
            <a:endParaRPr lang="x-none" altLang="en-US"/>
          </a:p>
        </p:txBody>
      </p:sp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Straight Arrow Connector 313"/>
          <p:cNvCxnSpPr/>
          <p:nvPr/>
        </p:nvCxnSpPr>
        <p:spPr>
          <a:xfrm flipV="1">
            <a:off x="3223895" y="5287010"/>
            <a:ext cx="502920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16" name="Rectangle 315"/>
          <p:cNvSpPr/>
          <p:nvPr/>
        </p:nvSpPr>
        <p:spPr>
          <a:xfrm>
            <a:off x="4005580" y="368617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Storage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27" name="Picture 32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225" y="44329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8" name="Picture 32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215" y="447992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9" name="Picture 32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730" y="45167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0" name="Picture 32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195" y="457390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1" name="Picture 33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345" y="4649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2" name="Picture 33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0" y="47078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9" name="Picture 33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940" y="527050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0" name="Picture 33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5930" y="53174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1" name="Picture 34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2445" y="535432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2" name="Picture 34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910" y="5411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3" name="Picture 34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060" y="54870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4" name="Picture 34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3415" y="55454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1" name="Picture 35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860" y="614997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2" name="Picture 35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0" y="619696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3" name="Picture 35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365" y="623379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4" name="Picture 35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830" y="629094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5" name="Picture 35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980" y="636651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6" name="Picture 35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35" y="642493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8" name="Rectangle 357"/>
          <p:cNvSpPr/>
          <p:nvPr/>
        </p:nvSpPr>
        <p:spPr>
          <a:xfrm>
            <a:off x="4134485" y="4361180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4139565" y="520890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4146550" y="607377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63" name="Picture 3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6830" y="4886325"/>
            <a:ext cx="720090" cy="720090"/>
          </a:xfrm>
          <a:prstGeom prst="rect">
            <a:avLst/>
          </a:prstGeom>
        </p:spPr>
      </p:pic>
      <p:cxnSp>
        <p:nvCxnSpPr>
          <p:cNvPr id="365" name="Straight Arrow Connector 364"/>
          <p:cNvCxnSpPr>
            <a:endCxn id="364" idx="1"/>
          </p:cNvCxnSpPr>
          <p:nvPr/>
        </p:nvCxnSpPr>
        <p:spPr>
          <a:xfrm>
            <a:off x="5006340" y="446214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7" name="Straight Arrow Connector 366"/>
          <p:cNvCxnSpPr>
            <a:endCxn id="366" idx="1"/>
          </p:cNvCxnSpPr>
          <p:nvPr/>
        </p:nvCxnSpPr>
        <p:spPr>
          <a:xfrm flipV="1">
            <a:off x="5719445" y="447421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9" name="Straight Arrow Connector 368"/>
          <p:cNvCxnSpPr>
            <a:endCxn id="368" idx="1"/>
          </p:cNvCxnSpPr>
          <p:nvPr/>
        </p:nvCxnSpPr>
        <p:spPr>
          <a:xfrm flipV="1">
            <a:off x="6427470" y="44723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1" name="Straight Arrow Connector 370"/>
          <p:cNvCxnSpPr>
            <a:endCxn id="370" idx="1"/>
          </p:cNvCxnSpPr>
          <p:nvPr/>
        </p:nvCxnSpPr>
        <p:spPr>
          <a:xfrm flipV="1">
            <a:off x="7165975" y="446976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2" name="Straight Arrow Connector 371"/>
          <p:cNvCxnSpPr/>
          <p:nvPr/>
        </p:nvCxnSpPr>
        <p:spPr>
          <a:xfrm flipV="1">
            <a:off x="7922260" y="44659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73" name="Text Box 372"/>
          <p:cNvSpPr txBox="1"/>
          <p:nvPr/>
        </p:nvSpPr>
        <p:spPr>
          <a:xfrm>
            <a:off x="5135245" y="437134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374" name="Text Box 373"/>
          <p:cNvSpPr txBox="1"/>
          <p:nvPr/>
        </p:nvSpPr>
        <p:spPr>
          <a:xfrm>
            <a:off x="5774690" y="4050030"/>
            <a:ext cx="1643380" cy="243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000" b="1">
                <a:sym typeface="+mn-ea"/>
              </a:rPr>
              <a:t>DATA STREAM</a:t>
            </a:r>
            <a:endParaRPr lang="x-none" altLang="en-US" sz="1000" b="1">
              <a:sym typeface="+mn-ea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5227320" y="475043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x-none" altLang="zh-CN" sz="700" b="1" smtClean="0">
                <a:ln>
                  <a:noFill/>
                </a:ln>
                <a:latin typeface="Arial" panose="02080604020202020204" pitchFamily="34" charset="0"/>
                <a:ea typeface="SimSun" pitchFamily="2" charset="-122"/>
                <a:sym typeface="+mn-ea"/>
              </a:rPr>
              <a:t>RESPONSE</a:t>
            </a:r>
            <a:endParaRPr kumimoji="0" lang="x-none" altLang="zh-CN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  <a:sym typeface="+mn-ea"/>
            </a:endParaRPr>
          </a:p>
        </p:txBody>
      </p:sp>
      <p:sp>
        <p:nvSpPr>
          <p:cNvPr id="376" name="Rectangle 375"/>
          <p:cNvSpPr/>
          <p:nvPr/>
        </p:nvSpPr>
        <p:spPr>
          <a:xfrm>
            <a:off x="5944870" y="475869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x-none" altLang="zh-CN" sz="700" b="1" smtClean="0">
                <a:ln>
                  <a:noFill/>
                </a:ln>
                <a:latin typeface="Arial" panose="02080604020202020204" pitchFamily="34" charset="0"/>
                <a:ea typeface="SimSun" pitchFamily="2" charset="-122"/>
                <a:sym typeface="+mn-ea"/>
              </a:rPr>
              <a:t>RESPONSE</a:t>
            </a:r>
            <a:endParaRPr kumimoji="0" lang="x-none" altLang="zh-CN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  <a:sym typeface="+mn-ea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6692900" y="476504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x-none" altLang="zh-CN" sz="700" b="1" smtClean="0">
                <a:ln>
                  <a:noFill/>
                </a:ln>
                <a:latin typeface="Arial" panose="02080604020202020204" pitchFamily="34" charset="0"/>
                <a:ea typeface="SimSun" pitchFamily="2" charset="-122"/>
                <a:sym typeface="+mn-ea"/>
              </a:rPr>
              <a:t>RESPONSE</a:t>
            </a:r>
            <a:endParaRPr kumimoji="0" lang="x-none" altLang="zh-CN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  <a:sym typeface="+mn-ea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7391400" y="474980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7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RESPONSE</a:t>
            </a:r>
            <a:endParaRPr kumimoji="0" lang="x-none" altLang="zh-CN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379" name="Straight Arrow Connector 378"/>
          <p:cNvCxnSpPr>
            <a:stCxn id="375" idx="1"/>
          </p:cNvCxnSpPr>
          <p:nvPr/>
        </p:nvCxnSpPr>
        <p:spPr>
          <a:xfrm flipH="1" flipV="1">
            <a:off x="4998085" y="4901565"/>
            <a:ext cx="229235" cy="50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80" name="Straight Arrow Connector 379"/>
          <p:cNvCxnSpPr/>
          <p:nvPr/>
        </p:nvCxnSpPr>
        <p:spPr>
          <a:xfrm flipV="1">
            <a:off x="5716270" y="491172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381" name="Straight Arrow Connector 380"/>
          <p:cNvCxnSpPr/>
          <p:nvPr/>
        </p:nvCxnSpPr>
        <p:spPr>
          <a:xfrm flipV="1">
            <a:off x="6433820" y="49098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382" name="Straight Arrow Connector 381"/>
          <p:cNvCxnSpPr/>
          <p:nvPr/>
        </p:nvCxnSpPr>
        <p:spPr>
          <a:xfrm flipV="1">
            <a:off x="7162800" y="490728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383" name="Straight Arrow Connector 382"/>
          <p:cNvCxnSpPr/>
          <p:nvPr/>
        </p:nvCxnSpPr>
        <p:spPr>
          <a:xfrm flipV="1">
            <a:off x="7900035" y="49034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sp>
        <p:nvSpPr>
          <p:cNvPr id="384" name="Text Box 383"/>
          <p:cNvSpPr txBox="1"/>
          <p:nvPr/>
        </p:nvSpPr>
        <p:spPr>
          <a:xfrm>
            <a:off x="2476500" y="4605020"/>
            <a:ext cx="99187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USER</a:t>
            </a:r>
            <a:endParaRPr lang="x-none" altLang="en-US" sz="1200"/>
          </a:p>
        </p:txBody>
      </p:sp>
      <p:cxnSp>
        <p:nvCxnSpPr>
          <p:cNvPr id="386" name="Straight Arrow Connector 385"/>
          <p:cNvCxnSpPr>
            <a:endCxn id="385" idx="1"/>
          </p:cNvCxnSpPr>
          <p:nvPr/>
        </p:nvCxnSpPr>
        <p:spPr>
          <a:xfrm>
            <a:off x="5023485" y="5350510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88" name="Straight Arrow Connector 387"/>
          <p:cNvCxnSpPr>
            <a:endCxn id="387" idx="1"/>
          </p:cNvCxnSpPr>
          <p:nvPr/>
        </p:nvCxnSpPr>
        <p:spPr>
          <a:xfrm flipV="1">
            <a:off x="5736590" y="536257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0" name="Straight Arrow Connector 389"/>
          <p:cNvCxnSpPr>
            <a:endCxn id="389" idx="1"/>
          </p:cNvCxnSpPr>
          <p:nvPr/>
        </p:nvCxnSpPr>
        <p:spPr>
          <a:xfrm flipV="1">
            <a:off x="6444615" y="53606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2" name="Straight Arrow Connector 391"/>
          <p:cNvCxnSpPr>
            <a:endCxn id="391" idx="1"/>
          </p:cNvCxnSpPr>
          <p:nvPr/>
        </p:nvCxnSpPr>
        <p:spPr>
          <a:xfrm flipV="1">
            <a:off x="7183120" y="535813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3" name="Straight Arrow Connector 392"/>
          <p:cNvCxnSpPr/>
          <p:nvPr/>
        </p:nvCxnSpPr>
        <p:spPr>
          <a:xfrm flipV="1">
            <a:off x="7901305" y="53543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96" name="Rectangle 395"/>
          <p:cNvSpPr/>
          <p:nvPr/>
        </p:nvSpPr>
        <p:spPr>
          <a:xfrm>
            <a:off x="5253990" y="563880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5971540" y="564705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6719570" y="565340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99" name="Rectangle 398"/>
          <p:cNvSpPr/>
          <p:nvPr/>
        </p:nvSpPr>
        <p:spPr>
          <a:xfrm>
            <a:off x="7418070" y="56381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400" name="Straight Arrow Connector 399"/>
          <p:cNvCxnSpPr>
            <a:stCxn id="396" idx="1"/>
          </p:cNvCxnSpPr>
          <p:nvPr/>
        </p:nvCxnSpPr>
        <p:spPr>
          <a:xfrm flipH="1" flipV="1">
            <a:off x="5024755" y="5799455"/>
            <a:ext cx="229235" cy="50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1" name="Straight Arrow Connector 400"/>
          <p:cNvCxnSpPr/>
          <p:nvPr/>
        </p:nvCxnSpPr>
        <p:spPr>
          <a:xfrm flipV="1">
            <a:off x="5742940" y="580009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2" name="Straight Arrow Connector 401"/>
          <p:cNvCxnSpPr/>
          <p:nvPr/>
        </p:nvCxnSpPr>
        <p:spPr>
          <a:xfrm flipV="1">
            <a:off x="6460490" y="579818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3" name="Straight Arrow Connector 402"/>
          <p:cNvCxnSpPr/>
          <p:nvPr/>
        </p:nvCxnSpPr>
        <p:spPr>
          <a:xfrm flipV="1">
            <a:off x="7189470" y="579564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4" name="Straight Arrow Connector 403"/>
          <p:cNvCxnSpPr/>
          <p:nvPr/>
        </p:nvCxnSpPr>
        <p:spPr>
          <a:xfrm flipV="1">
            <a:off x="7926705" y="579183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6" name="Straight Arrow Connector 405"/>
          <p:cNvCxnSpPr>
            <a:endCxn id="405" idx="1"/>
          </p:cNvCxnSpPr>
          <p:nvPr/>
        </p:nvCxnSpPr>
        <p:spPr>
          <a:xfrm>
            <a:off x="5029835" y="625919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8" name="Straight Arrow Connector 407"/>
          <p:cNvCxnSpPr>
            <a:endCxn id="407" idx="1"/>
          </p:cNvCxnSpPr>
          <p:nvPr/>
        </p:nvCxnSpPr>
        <p:spPr>
          <a:xfrm flipV="1">
            <a:off x="5742940" y="627126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0" name="Straight Arrow Connector 409"/>
          <p:cNvCxnSpPr>
            <a:endCxn id="409" idx="1"/>
          </p:cNvCxnSpPr>
          <p:nvPr/>
        </p:nvCxnSpPr>
        <p:spPr>
          <a:xfrm flipV="1">
            <a:off x="6450965" y="62693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2" name="Straight Arrow Connector 411"/>
          <p:cNvCxnSpPr>
            <a:endCxn id="411" idx="1"/>
          </p:cNvCxnSpPr>
          <p:nvPr/>
        </p:nvCxnSpPr>
        <p:spPr>
          <a:xfrm flipV="1">
            <a:off x="7189470" y="626681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3" name="Straight Arrow Connector 412"/>
          <p:cNvCxnSpPr/>
          <p:nvPr/>
        </p:nvCxnSpPr>
        <p:spPr>
          <a:xfrm flipV="1">
            <a:off x="7907655" y="62630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16" name="Rectangle 415"/>
          <p:cNvSpPr/>
          <p:nvPr/>
        </p:nvSpPr>
        <p:spPr>
          <a:xfrm>
            <a:off x="5260340" y="654748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17" name="Rectangle 416"/>
          <p:cNvSpPr/>
          <p:nvPr/>
        </p:nvSpPr>
        <p:spPr>
          <a:xfrm>
            <a:off x="5977890" y="655574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18" name="Rectangle 417"/>
          <p:cNvSpPr/>
          <p:nvPr/>
        </p:nvSpPr>
        <p:spPr>
          <a:xfrm>
            <a:off x="6725920" y="656209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19" name="Rectangle 418"/>
          <p:cNvSpPr/>
          <p:nvPr/>
        </p:nvSpPr>
        <p:spPr>
          <a:xfrm>
            <a:off x="7424420" y="654685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420" name="Straight Arrow Connector 419"/>
          <p:cNvCxnSpPr>
            <a:stCxn id="416" idx="1"/>
          </p:cNvCxnSpPr>
          <p:nvPr/>
        </p:nvCxnSpPr>
        <p:spPr>
          <a:xfrm flipH="1" flipV="1">
            <a:off x="5031105" y="6708140"/>
            <a:ext cx="229235" cy="50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21" name="Straight Arrow Connector 420"/>
          <p:cNvCxnSpPr/>
          <p:nvPr/>
        </p:nvCxnSpPr>
        <p:spPr>
          <a:xfrm flipV="1">
            <a:off x="5749290" y="670877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22" name="Straight Arrow Connector 421"/>
          <p:cNvCxnSpPr/>
          <p:nvPr/>
        </p:nvCxnSpPr>
        <p:spPr>
          <a:xfrm flipV="1">
            <a:off x="6466840" y="67068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23" name="Straight Arrow Connector 422"/>
          <p:cNvCxnSpPr/>
          <p:nvPr/>
        </p:nvCxnSpPr>
        <p:spPr>
          <a:xfrm flipV="1">
            <a:off x="7195820" y="670433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24" name="Straight Arrow Connector 423"/>
          <p:cNvCxnSpPr/>
          <p:nvPr/>
        </p:nvCxnSpPr>
        <p:spPr>
          <a:xfrm flipV="1">
            <a:off x="7933055" y="67005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sp>
        <p:nvSpPr>
          <p:cNvPr id="425" name="Rectangle 424"/>
          <p:cNvSpPr/>
          <p:nvPr/>
        </p:nvSpPr>
        <p:spPr>
          <a:xfrm>
            <a:off x="5222875" y="42964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5940425" y="43046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6688455" y="431101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7386955" y="429577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5234305" y="52063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5951855" y="5214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6699885" y="522097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7398385" y="520573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5240655" y="610425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5958205" y="61125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5" name="Rectangle 434"/>
          <p:cNvSpPr/>
          <p:nvPr/>
        </p:nvSpPr>
        <p:spPr>
          <a:xfrm>
            <a:off x="6706235" y="611886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6" name="Rectangle 435"/>
          <p:cNvSpPr/>
          <p:nvPr/>
        </p:nvSpPr>
        <p:spPr>
          <a:xfrm>
            <a:off x="7404735" y="6103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7" name="Text Box 436"/>
          <p:cNvSpPr txBox="1"/>
          <p:nvPr/>
        </p:nvSpPr>
        <p:spPr>
          <a:xfrm>
            <a:off x="5842635" y="437896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8" name="Text Box 437"/>
          <p:cNvSpPr txBox="1"/>
          <p:nvPr/>
        </p:nvSpPr>
        <p:spPr>
          <a:xfrm>
            <a:off x="6591300" y="43764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9" name="Text Box 438"/>
          <p:cNvSpPr txBox="1"/>
          <p:nvPr/>
        </p:nvSpPr>
        <p:spPr>
          <a:xfrm>
            <a:off x="7289800" y="43637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grpSp>
        <p:nvGrpSpPr>
          <p:cNvPr id="468" name="Group 467"/>
          <p:cNvGrpSpPr/>
          <p:nvPr/>
        </p:nvGrpSpPr>
        <p:grpSpPr>
          <a:xfrm>
            <a:off x="8186420" y="6057900"/>
            <a:ext cx="1002665" cy="831215"/>
            <a:chOff x="16295" y="5377"/>
            <a:chExt cx="2493" cy="2145"/>
          </a:xfrm>
        </p:grpSpPr>
        <p:sp>
          <p:nvSpPr>
            <p:cNvPr id="469" name="Rectangle 468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70" name="Group 469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71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472" name="Rounded Rectangle 471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3" name="Rounded Rectangle 472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4" name="Rounded Rectangle 473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6" name="Pie 475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7" name="Group 476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478" name="Curved Connector 477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Arrow Connector 478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Arrow Connector 479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1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grpSp>
        <p:nvGrpSpPr>
          <p:cNvPr id="482" name="Group 481"/>
          <p:cNvGrpSpPr/>
          <p:nvPr/>
        </p:nvGrpSpPr>
        <p:grpSpPr>
          <a:xfrm>
            <a:off x="8182610" y="5153025"/>
            <a:ext cx="1002665" cy="831215"/>
            <a:chOff x="16295" y="5377"/>
            <a:chExt cx="2493" cy="2145"/>
          </a:xfrm>
        </p:grpSpPr>
        <p:sp>
          <p:nvSpPr>
            <p:cNvPr id="483" name="Rectangle 482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84" name="Group 483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85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486" name="Rounded Rectangle 485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7" name="Rounded Rectangle 486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8" name="Rounded Rectangle 487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90" name="Pie 489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1" name="Group 490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492" name="Curved Connector 491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Arrow Connector 492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Arrow Connector 493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5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grpSp>
        <p:nvGrpSpPr>
          <p:cNvPr id="496" name="Group 495"/>
          <p:cNvGrpSpPr/>
          <p:nvPr/>
        </p:nvGrpSpPr>
        <p:grpSpPr>
          <a:xfrm>
            <a:off x="8180705" y="4258310"/>
            <a:ext cx="1002665" cy="831215"/>
            <a:chOff x="16295" y="5377"/>
            <a:chExt cx="2493" cy="2145"/>
          </a:xfrm>
        </p:grpSpPr>
        <p:sp>
          <p:nvSpPr>
            <p:cNvPr id="497" name="Rectangle 496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99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500" name="Rounded Rectangle 499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1" name="Rounded Rectangle 500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2" name="Rounded Rectangle 501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4" name="Pie 503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05" name="Group 504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506" name="Curved Connector 505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Arrow Connector 506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Arrow Connector 507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9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4" name="Rectangle 513"/>
          <p:cNvSpPr/>
          <p:nvPr/>
        </p:nvSpPr>
        <p:spPr>
          <a:xfrm rot="16200000">
            <a:off x="2548255" y="5435600"/>
            <a:ext cx="2623820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API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5" name="Rectangle 514"/>
          <p:cNvSpPr/>
          <p:nvPr/>
        </p:nvSpPr>
        <p:spPr>
          <a:xfrm rot="16200000">
            <a:off x="3668395" y="4625975"/>
            <a:ext cx="762000" cy="20002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Coordinator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6" name="Rectangle 515"/>
          <p:cNvSpPr/>
          <p:nvPr/>
        </p:nvSpPr>
        <p:spPr>
          <a:xfrm rot="16200000">
            <a:off x="3696335" y="633984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N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7" name="Rectangle 516"/>
          <p:cNvSpPr/>
          <p:nvPr/>
        </p:nvSpPr>
        <p:spPr>
          <a:xfrm rot="16200000">
            <a:off x="3693795" y="546862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1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8" name="Rectangle 517"/>
          <p:cNvSpPr/>
          <p:nvPr/>
        </p:nvSpPr>
        <p:spPr>
          <a:xfrm>
            <a:off x="8118475" y="368998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Analysis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8755" y="3643630"/>
            <a:ext cx="2797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SATELLITE IMAGERY</a:t>
            </a:r>
            <a:endParaRPr lang="x-none" altLang="en-US" b="1"/>
          </a:p>
        </p:txBody>
      </p:sp>
      <p:sp>
        <p:nvSpPr>
          <p:cNvPr id="519" name="Text Box 518"/>
          <p:cNvSpPr txBox="1"/>
          <p:nvPr/>
        </p:nvSpPr>
        <p:spPr>
          <a:xfrm>
            <a:off x="911860" y="304038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5198428" y="2832100"/>
            <a:ext cx="5187315" cy="8229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ctr">
              <a:buNone/>
            </a:pPr>
            <a:r>
              <a:rPr lang="x-none" altLang="en-US" b="1">
                <a:sym typeface="+mn-ea"/>
              </a:rPr>
              <a:t>Big Earth Observation Data Analytics </a:t>
            </a:r>
            <a:endParaRPr lang="x-none" altLang="en-US" b="1">
              <a:sym typeface="+mn-ea"/>
            </a:endParaRPr>
          </a:p>
          <a:p>
            <a:pPr marL="0" indent="0" algn="ctr">
              <a:buNone/>
            </a:pPr>
            <a:r>
              <a:rPr lang="x-none" altLang="en-US" sz="1200">
                <a:sym typeface="+mn-ea"/>
              </a:rPr>
              <a:t>(ASSIS, Luiz Fernando et al. 2016., CAMARA, Gilberto et al. 2016.)</a:t>
            </a:r>
            <a:endParaRPr lang="x-none" altLang="en-US" sz="1200" b="1">
              <a:sym typeface="+mn-ea"/>
            </a:endParaRPr>
          </a:p>
          <a:p>
            <a:pPr marL="0" indent="0" algn="ctr">
              <a:buNone/>
            </a:pPr>
            <a:r>
              <a:rPr lang="x-none" altLang="en-US"/>
              <a:t>(Hadoop, SciDB,...) </a:t>
            </a:r>
            <a:endParaRPr lang="x-none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/>
              <a:t>Problema de pesquisa</a:t>
            </a:r>
            <a:endParaRPr lang="" altLang="x-none"/>
          </a:p>
        </p:txBody>
      </p:sp>
      <p:sp>
        <p:nvSpPr>
          <p:cNvPr id="15" name="Content Placeholder 14"/>
          <p:cNvSpPr/>
          <p:nvPr>
            <p:ph idx="1"/>
          </p:nvPr>
        </p:nvSpPr>
        <p:spPr>
          <a:xfrm>
            <a:off x="609600" y="1175385"/>
            <a:ext cx="10972800" cy="730885"/>
          </a:xfrm>
        </p:spPr>
        <p:txBody>
          <a:bodyPr/>
          <a:p>
            <a:pPr algn="just"/>
            <a:r>
              <a:rPr lang="x-none" altLang="en-US" sz="1600" b="1">
                <a:sym typeface="+mn-ea"/>
              </a:rPr>
              <a:t>Land Use</a:t>
            </a:r>
            <a:r>
              <a:rPr lang="x-none" altLang="en-US" sz="1600">
                <a:sym typeface="+mn-ea"/>
              </a:rPr>
              <a:t> and </a:t>
            </a:r>
            <a:r>
              <a:rPr lang="x-none" altLang="en-US" sz="1600" b="1">
                <a:sym typeface="+mn-ea"/>
              </a:rPr>
              <a:t>Land Cover</a:t>
            </a:r>
            <a:r>
              <a:rPr lang="x-none" altLang="en-US" sz="1600">
                <a:sym typeface="+mn-ea"/>
              </a:rPr>
              <a:t> Change Monitoring;</a:t>
            </a:r>
            <a:endParaRPr lang="x-none" altLang="en-US" sz="1600">
              <a:sym typeface="+mn-ea"/>
            </a:endParaRPr>
          </a:p>
          <a:p>
            <a:endParaRPr lang="x-none" altLang="en-US" sz="1600">
              <a:sym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65835" y="1165225"/>
            <a:ext cx="1183005" cy="37211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85720" y="1133475"/>
            <a:ext cx="1292860" cy="4216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26" name="Straight Arrow Connector 25"/>
          <p:cNvCxnSpPr>
            <a:stCxn id="24" idx="4"/>
          </p:cNvCxnSpPr>
          <p:nvPr/>
        </p:nvCxnSpPr>
        <p:spPr>
          <a:xfrm flipH="1">
            <a:off x="1125855" y="1537335"/>
            <a:ext cx="431800" cy="5600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7" name="Straight Arrow Connector 26"/>
          <p:cNvCxnSpPr>
            <a:stCxn id="25" idx="4"/>
          </p:cNvCxnSpPr>
          <p:nvPr/>
        </p:nvCxnSpPr>
        <p:spPr>
          <a:xfrm>
            <a:off x="3232150" y="1555115"/>
            <a:ext cx="414020" cy="55308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Text Box 27"/>
          <p:cNvSpPr txBox="1"/>
          <p:nvPr/>
        </p:nvSpPr>
        <p:spPr>
          <a:xfrm>
            <a:off x="3255645" y="2105660"/>
            <a:ext cx="250444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"physical properties of a land surface"</a:t>
            </a:r>
            <a:endParaRPr lang="x-none" altLang="en-US" sz="1400">
              <a:sym typeface="+mn-ea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-12700" y="2091690"/>
            <a:ext cx="250444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400">
                <a:sym typeface="+mn-ea"/>
              </a:rPr>
              <a:t>"purpose for which and activities by which human use land"</a:t>
            </a:r>
            <a:endParaRPr lang="x-none" altLang="en-US" sz="1400">
              <a:sym typeface="+mn-ea"/>
            </a:endParaRPr>
          </a:p>
        </p:txBody>
      </p:sp>
      <p:pic>
        <p:nvPicPr>
          <p:cNvPr id="300" name="Picture 29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4269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1" name="Picture 30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4331335"/>
            <a:ext cx="1531620" cy="1016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2" name="Picture 301" descr="1990-mosaico"/>
          <p:cNvPicPr>
            <a:picLocks noChangeAspect="1"/>
          </p:cNvPicPr>
          <p:nvPr/>
        </p:nvPicPr>
        <p:blipFill>
          <a:blip r:embed="rId1"/>
          <a:srcRect l="193" t="373" r="93997" b="90739"/>
          <a:stretch>
            <a:fillRect/>
          </a:stretch>
        </p:blipFill>
        <p:spPr>
          <a:xfrm rot="1560000">
            <a:off x="1065530" y="5078730"/>
            <a:ext cx="400685" cy="380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3" name="Picture 30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4425315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4" name="Picture 30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4523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5" name="Picture 30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" y="4650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6" name="Picture 30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4777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7" name="Picture 30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4904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8" name="Picture 30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5031740"/>
            <a:ext cx="1631315" cy="108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9" name="Picture 30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60000">
            <a:off x="932815" y="5290185"/>
            <a:ext cx="1475740" cy="9220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10" y="5033645"/>
            <a:ext cx="1273175" cy="665480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65" y="1063625"/>
            <a:ext cx="913765" cy="913765"/>
          </a:xfrm>
          <a:prstGeom prst="rect">
            <a:avLst/>
          </a:prstGeom>
        </p:spPr>
      </p:pic>
      <p:cxnSp>
        <p:nvCxnSpPr>
          <p:cNvPr id="313" name="Straight Connector 312"/>
          <p:cNvCxnSpPr/>
          <p:nvPr/>
        </p:nvCxnSpPr>
        <p:spPr>
          <a:xfrm>
            <a:off x="6809105" y="2682240"/>
            <a:ext cx="2894965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Straight Arrow Connector 313"/>
          <p:cNvCxnSpPr/>
          <p:nvPr/>
        </p:nvCxnSpPr>
        <p:spPr>
          <a:xfrm flipV="1">
            <a:off x="3223895" y="5287010"/>
            <a:ext cx="502920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16" name="Rectangle 315"/>
          <p:cNvSpPr/>
          <p:nvPr/>
        </p:nvSpPr>
        <p:spPr>
          <a:xfrm>
            <a:off x="4005580" y="368617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Storage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27" name="Picture 326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225" y="44329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8" name="Picture 327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215" y="447992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9" name="Picture 32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730" y="45167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0" name="Picture 32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195" y="457390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1" name="Picture 33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345" y="4649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2" name="Picture 33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0" y="47078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9" name="Picture 338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940" y="527050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0" name="Picture 339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5930" y="531749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1" name="Picture 34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2445" y="535432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2" name="Picture 34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9910" y="541147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3" name="Picture 34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7060" y="548703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4" name="Picture 34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3415" y="554545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1" name="Picture 350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860" y="614997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2" name="Picture 351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850" y="619696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3" name="Picture 352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7365" y="623379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4" name="Picture 353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4830" y="6290945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5" name="Picture 354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1980" y="636651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6" name="Picture 355" descr="1990-mosai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35" y="6424930"/>
            <a:ext cx="476250" cy="316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58" name="Rectangle 357"/>
          <p:cNvSpPr/>
          <p:nvPr/>
        </p:nvSpPr>
        <p:spPr>
          <a:xfrm>
            <a:off x="4134485" y="4361180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4139565" y="520890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4146550" y="6073775"/>
            <a:ext cx="862965" cy="7226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pic>
        <p:nvPicPr>
          <p:cNvPr id="363" name="Picture 3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6830" y="4886325"/>
            <a:ext cx="720090" cy="720090"/>
          </a:xfrm>
          <a:prstGeom prst="rect">
            <a:avLst/>
          </a:prstGeom>
        </p:spPr>
      </p:pic>
      <p:cxnSp>
        <p:nvCxnSpPr>
          <p:cNvPr id="365" name="Straight Arrow Connector 364"/>
          <p:cNvCxnSpPr>
            <a:endCxn id="364" idx="1"/>
          </p:cNvCxnSpPr>
          <p:nvPr/>
        </p:nvCxnSpPr>
        <p:spPr>
          <a:xfrm>
            <a:off x="5006340" y="446214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7" name="Straight Arrow Connector 366"/>
          <p:cNvCxnSpPr>
            <a:endCxn id="366" idx="1"/>
          </p:cNvCxnSpPr>
          <p:nvPr/>
        </p:nvCxnSpPr>
        <p:spPr>
          <a:xfrm flipV="1">
            <a:off x="5719445" y="447421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69" name="Straight Arrow Connector 368"/>
          <p:cNvCxnSpPr>
            <a:endCxn id="368" idx="1"/>
          </p:cNvCxnSpPr>
          <p:nvPr/>
        </p:nvCxnSpPr>
        <p:spPr>
          <a:xfrm flipV="1">
            <a:off x="6427470" y="44723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1" name="Straight Arrow Connector 370"/>
          <p:cNvCxnSpPr>
            <a:endCxn id="370" idx="1"/>
          </p:cNvCxnSpPr>
          <p:nvPr/>
        </p:nvCxnSpPr>
        <p:spPr>
          <a:xfrm flipV="1">
            <a:off x="7165975" y="446976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72" name="Straight Arrow Connector 371"/>
          <p:cNvCxnSpPr/>
          <p:nvPr/>
        </p:nvCxnSpPr>
        <p:spPr>
          <a:xfrm flipV="1">
            <a:off x="7922260" y="44659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73" name="Text Box 372"/>
          <p:cNvSpPr txBox="1"/>
          <p:nvPr/>
        </p:nvSpPr>
        <p:spPr>
          <a:xfrm>
            <a:off x="5135245" y="437134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374" name="Text Box 373"/>
          <p:cNvSpPr txBox="1"/>
          <p:nvPr/>
        </p:nvSpPr>
        <p:spPr>
          <a:xfrm>
            <a:off x="5774690" y="4050030"/>
            <a:ext cx="1643380" cy="243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000" b="1">
                <a:sym typeface="+mn-ea"/>
              </a:rPr>
              <a:t>DATA STREAM</a:t>
            </a:r>
            <a:endParaRPr lang="x-none" altLang="en-US" sz="1000" b="1">
              <a:sym typeface="+mn-ea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5227320" y="475043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76" name="Rectangle 375"/>
          <p:cNvSpPr/>
          <p:nvPr/>
        </p:nvSpPr>
        <p:spPr>
          <a:xfrm>
            <a:off x="5944870" y="475869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6692900" y="476504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7391400" y="474980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379" name="Straight Arrow Connector 378"/>
          <p:cNvCxnSpPr>
            <a:stCxn id="375" idx="1"/>
          </p:cNvCxnSpPr>
          <p:nvPr/>
        </p:nvCxnSpPr>
        <p:spPr>
          <a:xfrm flipH="1" flipV="1">
            <a:off x="4998085" y="4901565"/>
            <a:ext cx="229235" cy="50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80" name="Straight Arrow Connector 379"/>
          <p:cNvCxnSpPr/>
          <p:nvPr/>
        </p:nvCxnSpPr>
        <p:spPr>
          <a:xfrm flipV="1">
            <a:off x="5716270" y="491172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381" name="Straight Arrow Connector 380"/>
          <p:cNvCxnSpPr/>
          <p:nvPr/>
        </p:nvCxnSpPr>
        <p:spPr>
          <a:xfrm flipV="1">
            <a:off x="6433820" y="49098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382" name="Straight Arrow Connector 381"/>
          <p:cNvCxnSpPr/>
          <p:nvPr/>
        </p:nvCxnSpPr>
        <p:spPr>
          <a:xfrm flipV="1">
            <a:off x="7162800" y="490728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383" name="Straight Arrow Connector 382"/>
          <p:cNvCxnSpPr/>
          <p:nvPr/>
        </p:nvCxnSpPr>
        <p:spPr>
          <a:xfrm flipV="1">
            <a:off x="7900035" y="49034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sp>
        <p:nvSpPr>
          <p:cNvPr id="384" name="Text Box 383"/>
          <p:cNvSpPr txBox="1"/>
          <p:nvPr/>
        </p:nvSpPr>
        <p:spPr>
          <a:xfrm>
            <a:off x="2476500" y="4605020"/>
            <a:ext cx="991870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1200"/>
              <a:t>USER</a:t>
            </a:r>
            <a:endParaRPr lang="x-none" altLang="en-US" sz="1200"/>
          </a:p>
        </p:txBody>
      </p:sp>
      <p:cxnSp>
        <p:nvCxnSpPr>
          <p:cNvPr id="386" name="Straight Arrow Connector 385"/>
          <p:cNvCxnSpPr>
            <a:endCxn id="385" idx="1"/>
          </p:cNvCxnSpPr>
          <p:nvPr/>
        </p:nvCxnSpPr>
        <p:spPr>
          <a:xfrm>
            <a:off x="5023485" y="5350510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88" name="Straight Arrow Connector 387"/>
          <p:cNvCxnSpPr>
            <a:endCxn id="387" idx="1"/>
          </p:cNvCxnSpPr>
          <p:nvPr/>
        </p:nvCxnSpPr>
        <p:spPr>
          <a:xfrm flipV="1">
            <a:off x="5736590" y="536257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0" name="Straight Arrow Connector 389"/>
          <p:cNvCxnSpPr>
            <a:endCxn id="389" idx="1"/>
          </p:cNvCxnSpPr>
          <p:nvPr/>
        </p:nvCxnSpPr>
        <p:spPr>
          <a:xfrm flipV="1">
            <a:off x="6444615" y="53606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2" name="Straight Arrow Connector 391"/>
          <p:cNvCxnSpPr>
            <a:endCxn id="391" idx="1"/>
          </p:cNvCxnSpPr>
          <p:nvPr/>
        </p:nvCxnSpPr>
        <p:spPr>
          <a:xfrm flipV="1">
            <a:off x="7183120" y="535813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93" name="Straight Arrow Connector 392"/>
          <p:cNvCxnSpPr/>
          <p:nvPr/>
        </p:nvCxnSpPr>
        <p:spPr>
          <a:xfrm flipV="1">
            <a:off x="7901305" y="53543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96" name="Rectangle 395"/>
          <p:cNvSpPr/>
          <p:nvPr/>
        </p:nvSpPr>
        <p:spPr>
          <a:xfrm>
            <a:off x="5253990" y="563880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5971540" y="564705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6719570" y="565340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99" name="Rectangle 398"/>
          <p:cNvSpPr/>
          <p:nvPr/>
        </p:nvSpPr>
        <p:spPr>
          <a:xfrm>
            <a:off x="7418070" y="56381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400" name="Straight Arrow Connector 399"/>
          <p:cNvCxnSpPr>
            <a:stCxn id="396" idx="1"/>
          </p:cNvCxnSpPr>
          <p:nvPr/>
        </p:nvCxnSpPr>
        <p:spPr>
          <a:xfrm flipH="1" flipV="1">
            <a:off x="5024755" y="5799455"/>
            <a:ext cx="229235" cy="50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1" name="Straight Arrow Connector 400"/>
          <p:cNvCxnSpPr/>
          <p:nvPr/>
        </p:nvCxnSpPr>
        <p:spPr>
          <a:xfrm flipV="1">
            <a:off x="5742940" y="580009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2" name="Straight Arrow Connector 401"/>
          <p:cNvCxnSpPr/>
          <p:nvPr/>
        </p:nvCxnSpPr>
        <p:spPr>
          <a:xfrm flipV="1">
            <a:off x="6460490" y="579818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3" name="Straight Arrow Connector 402"/>
          <p:cNvCxnSpPr/>
          <p:nvPr/>
        </p:nvCxnSpPr>
        <p:spPr>
          <a:xfrm flipV="1">
            <a:off x="7189470" y="579564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4" name="Straight Arrow Connector 403"/>
          <p:cNvCxnSpPr/>
          <p:nvPr/>
        </p:nvCxnSpPr>
        <p:spPr>
          <a:xfrm flipV="1">
            <a:off x="7926705" y="579183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06" name="Straight Arrow Connector 405"/>
          <p:cNvCxnSpPr>
            <a:endCxn id="405" idx="1"/>
          </p:cNvCxnSpPr>
          <p:nvPr/>
        </p:nvCxnSpPr>
        <p:spPr>
          <a:xfrm>
            <a:off x="5029835" y="6259195"/>
            <a:ext cx="216535" cy="1524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08" name="Straight Arrow Connector 407"/>
          <p:cNvCxnSpPr>
            <a:endCxn id="407" idx="1"/>
          </p:cNvCxnSpPr>
          <p:nvPr/>
        </p:nvCxnSpPr>
        <p:spPr>
          <a:xfrm flipV="1">
            <a:off x="5742940" y="627126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0" name="Straight Arrow Connector 409"/>
          <p:cNvCxnSpPr>
            <a:endCxn id="409" idx="1"/>
          </p:cNvCxnSpPr>
          <p:nvPr/>
        </p:nvCxnSpPr>
        <p:spPr>
          <a:xfrm flipV="1">
            <a:off x="6450965" y="626935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2" name="Straight Arrow Connector 411"/>
          <p:cNvCxnSpPr>
            <a:endCxn id="411" idx="1"/>
          </p:cNvCxnSpPr>
          <p:nvPr/>
        </p:nvCxnSpPr>
        <p:spPr>
          <a:xfrm flipV="1">
            <a:off x="7189470" y="626681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13" name="Straight Arrow Connector 412"/>
          <p:cNvCxnSpPr/>
          <p:nvPr/>
        </p:nvCxnSpPr>
        <p:spPr>
          <a:xfrm flipV="1">
            <a:off x="7907655" y="626300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16" name="Rectangle 415"/>
          <p:cNvSpPr/>
          <p:nvPr/>
        </p:nvSpPr>
        <p:spPr>
          <a:xfrm>
            <a:off x="5260340" y="654748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17" name="Rectangle 416"/>
          <p:cNvSpPr/>
          <p:nvPr/>
        </p:nvSpPr>
        <p:spPr>
          <a:xfrm>
            <a:off x="5977890" y="655574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18" name="Rectangle 417"/>
          <p:cNvSpPr/>
          <p:nvPr/>
        </p:nvSpPr>
        <p:spPr>
          <a:xfrm>
            <a:off x="6725920" y="656209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19" name="Rectangle 418"/>
          <p:cNvSpPr/>
          <p:nvPr/>
        </p:nvSpPr>
        <p:spPr>
          <a:xfrm>
            <a:off x="7424420" y="654685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cxnSp>
        <p:nvCxnSpPr>
          <p:cNvPr id="420" name="Straight Arrow Connector 419"/>
          <p:cNvCxnSpPr>
            <a:stCxn id="416" idx="1"/>
          </p:cNvCxnSpPr>
          <p:nvPr/>
        </p:nvCxnSpPr>
        <p:spPr>
          <a:xfrm flipH="1" flipV="1">
            <a:off x="5031105" y="6708140"/>
            <a:ext cx="229235" cy="50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21" name="Straight Arrow Connector 420"/>
          <p:cNvCxnSpPr/>
          <p:nvPr/>
        </p:nvCxnSpPr>
        <p:spPr>
          <a:xfrm flipV="1">
            <a:off x="5749290" y="6708775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22" name="Straight Arrow Connector 421"/>
          <p:cNvCxnSpPr/>
          <p:nvPr/>
        </p:nvCxnSpPr>
        <p:spPr>
          <a:xfrm flipV="1">
            <a:off x="6466840" y="670687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23" name="Straight Arrow Connector 422"/>
          <p:cNvCxnSpPr/>
          <p:nvPr/>
        </p:nvCxnSpPr>
        <p:spPr>
          <a:xfrm flipV="1">
            <a:off x="7195820" y="670433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cxnSp>
        <p:nvCxnSpPr>
          <p:cNvPr id="424" name="Straight Arrow Connector 423"/>
          <p:cNvCxnSpPr/>
          <p:nvPr/>
        </p:nvCxnSpPr>
        <p:spPr>
          <a:xfrm flipV="1">
            <a:off x="7933055" y="6700520"/>
            <a:ext cx="241935" cy="95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8575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</p:spPr>
      </p:cxnSp>
      <p:sp>
        <p:nvSpPr>
          <p:cNvPr id="425" name="Rectangle 424"/>
          <p:cNvSpPr/>
          <p:nvPr/>
        </p:nvSpPr>
        <p:spPr>
          <a:xfrm>
            <a:off x="5222875" y="42964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5940425" y="43046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6688455" y="431101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7386955" y="429577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5234305" y="520636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5951855" y="5214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6699885" y="522097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7398385" y="520573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5240655" y="6104255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5958205" y="611251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5" name="Rectangle 434"/>
          <p:cNvSpPr/>
          <p:nvPr/>
        </p:nvSpPr>
        <p:spPr>
          <a:xfrm>
            <a:off x="6706235" y="611886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6" name="Rectangle 435"/>
          <p:cNvSpPr/>
          <p:nvPr/>
        </p:nvSpPr>
        <p:spPr>
          <a:xfrm>
            <a:off x="7404735" y="6103620"/>
            <a:ext cx="490855" cy="33083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37" name="Text Box 436"/>
          <p:cNvSpPr txBox="1"/>
          <p:nvPr/>
        </p:nvSpPr>
        <p:spPr>
          <a:xfrm>
            <a:off x="5842635" y="437896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8" name="Text Box 437"/>
          <p:cNvSpPr txBox="1"/>
          <p:nvPr/>
        </p:nvSpPr>
        <p:spPr>
          <a:xfrm>
            <a:off x="6591300" y="43764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sp>
        <p:nvSpPr>
          <p:cNvPr id="439" name="Text Box 438"/>
          <p:cNvSpPr txBox="1"/>
          <p:nvPr/>
        </p:nvSpPr>
        <p:spPr>
          <a:xfrm>
            <a:off x="7289800" y="4363720"/>
            <a:ext cx="681990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sz="800" b="1">
                <a:sym typeface="+mn-ea"/>
              </a:rPr>
              <a:t>CHUNKS</a:t>
            </a:r>
            <a:endParaRPr lang="x-none" altLang="en-US" sz="800" b="1">
              <a:sym typeface="+mn-ea"/>
            </a:endParaRPr>
          </a:p>
        </p:txBody>
      </p:sp>
      <p:grpSp>
        <p:nvGrpSpPr>
          <p:cNvPr id="468" name="Group 467"/>
          <p:cNvGrpSpPr/>
          <p:nvPr/>
        </p:nvGrpSpPr>
        <p:grpSpPr>
          <a:xfrm>
            <a:off x="8186420" y="6057900"/>
            <a:ext cx="1002665" cy="831215"/>
            <a:chOff x="16295" y="5377"/>
            <a:chExt cx="2493" cy="2145"/>
          </a:xfrm>
        </p:grpSpPr>
        <p:sp>
          <p:nvSpPr>
            <p:cNvPr id="469" name="Rectangle 468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70" name="Group 469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71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472" name="Rounded Rectangle 471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3" name="Rounded Rectangle 472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4" name="Rounded Rectangle 473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76" name="Pie 475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7" name="Group 476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478" name="Curved Connector 477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Arrow Connector 478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Arrow Connector 479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1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grpSp>
        <p:nvGrpSpPr>
          <p:cNvPr id="482" name="Group 481"/>
          <p:cNvGrpSpPr/>
          <p:nvPr/>
        </p:nvGrpSpPr>
        <p:grpSpPr>
          <a:xfrm>
            <a:off x="8182610" y="5153025"/>
            <a:ext cx="1002665" cy="831215"/>
            <a:chOff x="16295" y="5377"/>
            <a:chExt cx="2493" cy="2145"/>
          </a:xfrm>
        </p:grpSpPr>
        <p:sp>
          <p:nvSpPr>
            <p:cNvPr id="483" name="Rectangle 482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84" name="Group 483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85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486" name="Rounded Rectangle 485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7" name="Rounded Rectangle 486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8" name="Rounded Rectangle 487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490" name="Pie 489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1" name="Group 490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492" name="Curved Connector 491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Arrow Connector 492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Arrow Connector 493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5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grpSp>
        <p:nvGrpSpPr>
          <p:cNvPr id="496" name="Group 495"/>
          <p:cNvGrpSpPr/>
          <p:nvPr/>
        </p:nvGrpSpPr>
        <p:grpSpPr>
          <a:xfrm>
            <a:off x="8180705" y="4258310"/>
            <a:ext cx="1002665" cy="831215"/>
            <a:chOff x="16295" y="5377"/>
            <a:chExt cx="2493" cy="2145"/>
          </a:xfrm>
        </p:grpSpPr>
        <p:sp>
          <p:nvSpPr>
            <p:cNvPr id="497" name="Rectangle 496"/>
            <p:cNvSpPr/>
            <p:nvPr/>
          </p:nvSpPr>
          <p:spPr>
            <a:xfrm>
              <a:off x="16295" y="5377"/>
              <a:ext cx="2493" cy="214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endParaRPr>
            </a:p>
          </p:txBody>
        </p:sp>
        <p:grpSp>
          <p:nvGrpSpPr>
            <p:cNvPr id="498" name="Group 497"/>
            <p:cNvGrpSpPr/>
            <p:nvPr/>
          </p:nvGrpSpPr>
          <p:grpSpPr>
            <a:xfrm>
              <a:off x="16315" y="5466"/>
              <a:ext cx="2448" cy="1989"/>
              <a:chOff x="16315" y="5421"/>
              <a:chExt cx="2448" cy="1989"/>
            </a:xfrm>
          </p:grpSpPr>
          <p:sp>
            <p:nvSpPr>
              <p:cNvPr id="499" name="TextBox 42"/>
              <p:cNvSpPr txBox="1"/>
              <p:nvPr/>
            </p:nvSpPr>
            <p:spPr>
              <a:xfrm>
                <a:off x="16558" y="6230"/>
                <a:ext cx="2090" cy="1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600">
                    <a:latin typeface="Arial" panose="02080604020202020204" pitchFamily="34" charset="0"/>
                  </a:rPr>
                  <a:t>y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</a:rPr>
                  <a:t>10</a:t>
                </a:r>
                <a:r>
                  <a:rPr lang="x-none" altLang="pt-BR" sz="600">
                    <a:latin typeface="Arial" panose="02080604020202020204" pitchFamily="34" charset="0"/>
                  </a:rPr>
                  <a:t>+z, f(x)- √g </a:t>
                </a:r>
                <a:endParaRPr lang="x-none" altLang="pt-BR" sz="600">
                  <a:latin typeface="Arial" panose="02080604020202020204" pitchFamily="34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ʃxdx/25*(a+b)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  <a:p>
                <a:pPr algn="ctr"/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2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(x)+sin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4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(x)-cos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3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(e</a:t>
                </a:r>
                <a:r>
                  <a:rPr lang="x-none" altLang="pt-BR" sz="600" baseline="30000">
                    <a:solidFill>
                      <a:schemeClr val="tx1"/>
                    </a:solidFill>
                    <a:uFillTx/>
                    <a:latin typeface="Arial" panose="02080604020202020204" pitchFamily="34" charset="0"/>
                    <a:cs typeface="Times New Roman" charset="0"/>
                  </a:rPr>
                  <a:t>y</a:t>
                </a:r>
                <a:r>
                  <a:rPr lang="x-none" altLang="pt-BR" sz="600">
                    <a:latin typeface="Arial" panose="02080604020202020204" pitchFamily="34" charset="0"/>
                    <a:cs typeface="Times New Roman" charset="0"/>
                  </a:rPr>
                  <a:t>)</a:t>
                </a:r>
                <a:endParaRPr lang="x-none" altLang="pt-BR" sz="600">
                  <a:latin typeface="Arial" panose="02080604020202020204" pitchFamily="34" charset="0"/>
                  <a:cs typeface="Times New Roman" charset="0"/>
                </a:endParaRPr>
              </a:p>
            </p:txBody>
          </p:sp>
          <p:sp>
            <p:nvSpPr>
              <p:cNvPr id="500" name="Rounded Rectangle 499"/>
              <p:cNvSpPr/>
              <p:nvPr/>
            </p:nvSpPr>
            <p:spPr>
              <a:xfrm>
                <a:off x="16610" y="6952"/>
                <a:ext cx="181" cy="3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1" name="Rounded Rectangle 500"/>
              <p:cNvSpPr/>
              <p:nvPr/>
            </p:nvSpPr>
            <p:spPr>
              <a:xfrm>
                <a:off x="16765" y="7046"/>
                <a:ext cx="181" cy="28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2" name="Rounded Rectangle 501"/>
              <p:cNvSpPr/>
              <p:nvPr/>
            </p:nvSpPr>
            <p:spPr>
              <a:xfrm>
                <a:off x="16950" y="7139"/>
                <a:ext cx="181" cy="19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17317" y="6951"/>
                <a:ext cx="410" cy="3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/>
              </a:p>
            </p:txBody>
          </p:sp>
          <p:sp>
            <p:nvSpPr>
              <p:cNvPr id="504" name="Pie 503"/>
              <p:cNvSpPr/>
              <p:nvPr/>
            </p:nvSpPr>
            <p:spPr>
              <a:xfrm>
                <a:off x="17317" y="6961"/>
                <a:ext cx="410" cy="350"/>
              </a:xfrm>
              <a:prstGeom prst="pi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pt-B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05" name="Group 504"/>
              <p:cNvGrpSpPr/>
              <p:nvPr/>
            </p:nvGrpSpPr>
            <p:grpSpPr>
              <a:xfrm>
                <a:off x="17897" y="6941"/>
                <a:ext cx="460" cy="400"/>
                <a:chOff x="13657" y="3694"/>
                <a:chExt cx="460" cy="400"/>
              </a:xfrm>
            </p:grpSpPr>
            <p:cxnSp>
              <p:nvCxnSpPr>
                <p:cNvPr id="506" name="Curved Connector 505"/>
                <p:cNvCxnSpPr/>
                <p:nvPr/>
              </p:nvCxnSpPr>
              <p:spPr>
                <a:xfrm rot="16200000">
                  <a:off x="13747" y="3744"/>
                  <a:ext cx="290" cy="210"/>
                </a:xfrm>
                <a:prstGeom prst="curvedConnector3">
                  <a:avLst>
                    <a:gd name="adj1" fmla="val 496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Arrow Connector 506"/>
                <p:cNvCxnSpPr/>
                <p:nvPr/>
              </p:nvCxnSpPr>
              <p:spPr>
                <a:xfrm flipV="1">
                  <a:off x="13767" y="3694"/>
                  <a:ext cx="0" cy="4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Arrow Connector 507"/>
                <p:cNvCxnSpPr/>
                <p:nvPr/>
              </p:nvCxnSpPr>
              <p:spPr>
                <a:xfrm>
                  <a:off x="13657" y="3984"/>
                  <a:ext cx="4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9" name="TextBox 7"/>
              <p:cNvSpPr txBox="1"/>
              <p:nvPr/>
            </p:nvSpPr>
            <p:spPr>
              <a:xfrm>
                <a:off x="16315" y="5421"/>
                <a:ext cx="2448" cy="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x-none" altLang="pt-BR" sz="900" b="1">
                    <a:latin typeface="FreeSerif" charset="0"/>
                    <a:ea typeface="FreeSerif" charset="0"/>
                  </a:rPr>
                  <a:t>STATISTICAL ANALYSIS</a:t>
                </a:r>
                <a:endParaRPr lang="x-none" altLang="pt-BR" sz="900" b="1">
                  <a:latin typeface="FreeSerif" charset="0"/>
                  <a:ea typeface="FreeSerif" charset="0"/>
                </a:endParaRPr>
              </a:p>
            </p:txBody>
          </p:sp>
        </p:grpSp>
      </p:grpSp>
      <p:cxnSp>
        <p:nvCxnSpPr>
          <p:cNvPr id="511" name="Straight Arrow Connector 510"/>
          <p:cNvCxnSpPr/>
          <p:nvPr/>
        </p:nvCxnSpPr>
        <p:spPr>
          <a:xfrm flipH="1">
            <a:off x="8522970" y="1945005"/>
            <a:ext cx="891540" cy="75120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Straight Arrow Connector 511"/>
          <p:cNvCxnSpPr/>
          <p:nvPr/>
        </p:nvCxnSpPr>
        <p:spPr>
          <a:xfrm flipH="1" flipV="1">
            <a:off x="7331075" y="1745615"/>
            <a:ext cx="1192530" cy="95186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4" name="Rectangle 513"/>
          <p:cNvSpPr/>
          <p:nvPr/>
        </p:nvSpPr>
        <p:spPr>
          <a:xfrm rot="16200000">
            <a:off x="2548255" y="5435600"/>
            <a:ext cx="2623820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API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5" name="Rectangle 514"/>
          <p:cNvSpPr/>
          <p:nvPr/>
        </p:nvSpPr>
        <p:spPr>
          <a:xfrm rot="16200000">
            <a:off x="3668395" y="4625975"/>
            <a:ext cx="762000" cy="20002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Coordinator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6" name="Rectangle 515"/>
          <p:cNvSpPr/>
          <p:nvPr/>
        </p:nvSpPr>
        <p:spPr>
          <a:xfrm rot="16200000">
            <a:off x="3696335" y="633984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N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7" name="Rectangle 516"/>
          <p:cNvSpPr/>
          <p:nvPr/>
        </p:nvSpPr>
        <p:spPr>
          <a:xfrm rot="16200000">
            <a:off x="3693795" y="5468620"/>
            <a:ext cx="702945" cy="1803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Worker 1</a:t>
            </a:r>
            <a:endParaRPr kumimoji="0" lang="x-none" altLang="zh-CN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518" name="Rectangle 517"/>
          <p:cNvSpPr/>
          <p:nvPr/>
        </p:nvSpPr>
        <p:spPr>
          <a:xfrm>
            <a:off x="8118475" y="3689985"/>
            <a:ext cx="1073785" cy="4718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t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 Distributed 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2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Analysis</a:t>
            </a:r>
            <a:endParaRPr kumimoji="0" lang="x-none" altLang="zh-CN" sz="12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2993390" y="3078480"/>
            <a:ext cx="7323455" cy="3726815"/>
          </a:xfrm>
          <a:prstGeom prst="star7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It requires exhaustive experimentations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The "always problem" of few samples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x-none" altLang="zh-CN" smtClean="0">
                <a:ln>
                  <a:noFill/>
                </a:ln>
                <a:latin typeface="Arial" panose="02080604020202020204" pitchFamily="34" charset="0"/>
                <a:ea typeface="SimSun" pitchFamily="2" charset="-122"/>
                <a:sym typeface="+mn-ea"/>
              </a:rPr>
              <a:t>Demand h</a:t>
            </a: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igh skill people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Land Use and Land Cover problems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x-none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80604020202020204" pitchFamily="34" charset="0"/>
                <a:ea typeface="SimSun" pitchFamily="2" charset="-122"/>
              </a:rPr>
              <a:t>(class names, class numbers, ...)</a:t>
            </a:r>
            <a:endParaRPr kumimoji="0" lang="x-none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80604020202020204" pitchFamily="34" charset="0"/>
              <a:ea typeface="SimSun" pitchFamily="2" charset="-122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98755" y="3643630"/>
            <a:ext cx="2797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 b="1"/>
              <a:t>SATELLITE IMAGERY</a:t>
            </a:r>
            <a:endParaRPr lang="x-none" altLang="en-US" b="1"/>
          </a:p>
        </p:txBody>
      </p:sp>
      <p:sp>
        <p:nvSpPr>
          <p:cNvPr id="519" name="Text Box 518"/>
          <p:cNvSpPr txBox="1"/>
          <p:nvPr/>
        </p:nvSpPr>
        <p:spPr>
          <a:xfrm>
            <a:off x="911860" y="3031490"/>
            <a:ext cx="340931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x-none" altLang="en-US"/>
              <a:t>(</a:t>
            </a:r>
            <a:r>
              <a:rPr lang="en-US"/>
              <a:t>JOSHI, Neha et al.</a:t>
            </a:r>
            <a:r>
              <a:rPr lang="x-none" altLang="en-US"/>
              <a:t>,</a:t>
            </a:r>
            <a:r>
              <a:rPr lang="en-US"/>
              <a:t> 2016</a:t>
            </a:r>
            <a:r>
              <a:rPr lang="x-none" altLang="en-US"/>
              <a:t>)</a:t>
            </a:r>
            <a:endParaRPr 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x-none"/>
              <a:t>Objetivo</a:t>
            </a:r>
            <a:endParaRPr lang="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8555"/>
            <a:ext cx="10972800" cy="4953000"/>
          </a:xfrm>
        </p:spPr>
        <p:txBody>
          <a:bodyPr/>
          <a:p>
            <a:pPr marL="0" indent="0" algn="just">
              <a:buNone/>
            </a:pPr>
            <a:endParaRPr lang="x-none" altLang="en-US" b="1"/>
          </a:p>
          <a:p>
            <a:pPr marL="0" indent="0" algn="just">
              <a:buNone/>
            </a:pPr>
            <a:endParaRPr lang="x-none" altLang="en-US" b="1"/>
          </a:p>
          <a:p>
            <a:pPr marL="0" indent="0" algn="ctr">
              <a:buNone/>
            </a:pPr>
            <a:r>
              <a:rPr sz="4400"/>
              <a:t>Avaliar a possibilidade de separar em clusters as séries temporais de amostras de uso e cobertura do solo fornecidas por voluntários através da plataforma open street map.</a:t>
            </a:r>
            <a:endParaRPr sz="4400"/>
          </a:p>
          <a:p>
            <a:pPr marL="0" indent="0" algn="ctr">
              <a:buNone/>
            </a:pPr>
            <a:endParaRPr sz="4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80604020202020204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80604020202020204" pitchFamily="34" charset="0"/>
            <a:ea typeface="SimSun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6926</Words>
  <Application>WPS Presentation</Application>
  <PresentationFormat>Widescreen</PresentationFormat>
  <Paragraphs>538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DejaVu Sans</vt:lpstr>
      <vt:lpstr>Droid Sans Fallback</vt:lpstr>
      <vt:lpstr>Calibri</vt:lpstr>
      <vt:lpstr>Times New Roman</vt:lpstr>
      <vt:lpstr>FreeSerif</vt:lpstr>
      <vt:lpstr>MS PGothic</vt:lpstr>
      <vt:lpstr>微软雅黑</vt:lpstr>
      <vt:lpstr/>
      <vt:lpstr>Arial Unicode MS</vt:lpstr>
      <vt:lpstr>Latin Modern Mono Prop</vt:lpstr>
      <vt:lpstr>esint10</vt:lpstr>
      <vt:lpstr>OpenSymbol</vt:lpstr>
      <vt:lpstr>Communications and Dialogues</vt:lpstr>
      <vt:lpstr>Land Use and Cover Change Monitoring</vt:lpstr>
      <vt:lpstr>Motivation</vt:lpstr>
      <vt:lpstr>Motivation</vt:lpstr>
      <vt:lpstr>Motivation</vt:lpstr>
      <vt:lpstr>Motivation</vt:lpstr>
      <vt:lpstr>Motivation</vt:lpstr>
      <vt:lpstr>Motivation</vt:lpstr>
      <vt:lpstr>PowerPoint 演示文稿</vt:lpstr>
      <vt:lpstr>Research Question</vt:lpstr>
      <vt:lpstr>Introduction</vt:lpstr>
      <vt:lpstr>Introduction</vt:lpstr>
      <vt:lpstr>Introduction</vt:lpstr>
      <vt:lpstr>Hypothesis</vt:lpstr>
      <vt:lpstr>Participatory Monitoring - Overview</vt:lpstr>
      <vt:lpstr>Informações Geográficas de Voluntários </vt:lpstr>
      <vt:lpstr>Informações Geográficas de Voluntários </vt:lpstr>
      <vt:lpstr>Mapas Auto-organizáveis</vt:lpstr>
      <vt:lpstr>Informações Geográficas de Voluntários </vt:lpstr>
      <vt:lpstr>Série Temporal Extraída</vt:lpstr>
      <vt:lpstr>Série Temporal Extraída</vt:lpstr>
      <vt:lpstr>PowerPoint 演示文稿</vt:lpstr>
      <vt:lpstr>PowerPoint 演示文稿</vt:lpstr>
      <vt:lpstr>PowerPoint 演示文稿</vt:lpstr>
      <vt:lpstr>Série Temporal Extraída</vt:lpstr>
      <vt:lpstr>Resultados - Pacote SITS</vt:lpstr>
      <vt:lpstr>Resultados - Pacote SITS</vt:lpstr>
      <vt:lpstr>Resultados - Pacote SITS</vt:lpstr>
      <vt:lpstr>Série Temporal Extraída</vt:lpstr>
      <vt:lpstr>Resultados - Pacote SITS</vt:lpstr>
      <vt:lpstr>Future View</vt:lpstr>
      <vt:lpstr>Future View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Voluntereed Geographic Information applied in Big Earth Observation Data Analytics for Land Use and Land Cover Monitoring</dc:title>
  <dc:creator>assis</dc:creator>
  <cp:lastModifiedBy>felipe</cp:lastModifiedBy>
  <cp:revision>211</cp:revision>
  <dcterms:created xsi:type="dcterms:W3CDTF">2019-12-12T17:54:58Z</dcterms:created>
  <dcterms:modified xsi:type="dcterms:W3CDTF">2019-12-12T17:54:58Z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1033-11.1.0.8392</vt:lpwstr>
  </property>
</Properties>
</file>