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308" r:id="rId3"/>
    <p:sldId id="257" r:id="rId4"/>
    <p:sldId id="306" r:id="rId5"/>
    <p:sldId id="297" r:id="rId6"/>
    <p:sldId id="310" r:id="rId7"/>
    <p:sldId id="289" r:id="rId8"/>
    <p:sldId id="311" r:id="rId9"/>
    <p:sldId id="290" r:id="rId10"/>
    <p:sldId id="313" r:id="rId11"/>
    <p:sldId id="315" r:id="rId12"/>
    <p:sldId id="314" r:id="rId13"/>
    <p:sldId id="317" r:id="rId14"/>
    <p:sldId id="318" r:id="rId15"/>
    <p:sldId id="305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810" autoAdjust="0"/>
  </p:normalViewPr>
  <p:slideViewPr>
    <p:cSldViewPr>
      <p:cViewPr>
        <p:scale>
          <a:sx n="66" d="100"/>
          <a:sy n="66" d="100"/>
        </p:scale>
        <p:origin x="-15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Indicador%20IDH%20x%20Abastecimento%20de%20&#225;gu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Indicador%20IDH%20x%20Abastecimento%20de%20&#225;gu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OVANA\Desktop\Doutorado\Popula&#231;&#227;o,%20espacoe%20ambiente\Trabalho%20Final\Planilhadados_dio_a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984974615463184E-2"/>
          <c:y val="7.4593942639123251E-2"/>
          <c:w val="0.91861663808441751"/>
          <c:h val="0.57142099956415182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Plan2!$A$51:$A$55</c:f>
              <c:strCache>
                <c:ptCount val="5"/>
                <c:pt idx="0">
                  <c:v>Muito Baixo &lt; 500</c:v>
                </c:pt>
                <c:pt idx="1">
                  <c:v>Baixo 500 &lt; 1000</c:v>
                </c:pt>
                <c:pt idx="2">
                  <c:v>Moderado 1000 &lt; 2000</c:v>
                </c:pt>
                <c:pt idx="3">
                  <c:v>Suficiente 2000 &lt; 10000 </c:v>
                </c:pt>
                <c:pt idx="4">
                  <c:v>Alto 10000 &lt; 100000</c:v>
                </c:pt>
              </c:strCache>
            </c:strRef>
          </c:cat>
          <c:val>
            <c:numRef>
              <c:f>Plan2!$B$51:$B$55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Plan2!$A$51:$A$55</c:f>
              <c:strCache>
                <c:ptCount val="5"/>
                <c:pt idx="0">
                  <c:v>Muito Baixo &lt; 500</c:v>
                </c:pt>
                <c:pt idx="1">
                  <c:v>Baixo 500 &lt; 1000</c:v>
                </c:pt>
                <c:pt idx="2">
                  <c:v>Moderado 1000 &lt; 2000</c:v>
                </c:pt>
                <c:pt idx="3">
                  <c:v>Suficiente 2000 &lt; 10000 </c:v>
                </c:pt>
                <c:pt idx="4">
                  <c:v>Alto 10000 &lt; 100000</c:v>
                </c:pt>
              </c:strCache>
            </c:strRef>
          </c:cat>
          <c:val>
            <c:numRef>
              <c:f>Plan2!$C$51:$C$55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Plan2!$A$51:$A$55</c:f>
              <c:strCache>
                <c:ptCount val="5"/>
                <c:pt idx="0">
                  <c:v>Muito Baixo &lt; 500</c:v>
                </c:pt>
                <c:pt idx="1">
                  <c:v>Baixo 500 &lt; 1000</c:v>
                </c:pt>
                <c:pt idx="2">
                  <c:v>Moderado 1000 &lt; 2000</c:v>
                </c:pt>
                <c:pt idx="3">
                  <c:v>Suficiente 2000 &lt; 10000 </c:v>
                </c:pt>
                <c:pt idx="4">
                  <c:v>Alto 10000 &lt; 100000</c:v>
                </c:pt>
              </c:strCache>
            </c:strRef>
          </c:cat>
          <c:val>
            <c:numRef>
              <c:f>Plan2!$D$51:$D$55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3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cat>
            <c:strRef>
              <c:f>Plan2!$A$51:$A$55</c:f>
              <c:strCache>
                <c:ptCount val="5"/>
                <c:pt idx="0">
                  <c:v>Muito Baixo &lt; 500</c:v>
                </c:pt>
                <c:pt idx="1">
                  <c:v>Baixo 500 &lt; 1000</c:v>
                </c:pt>
                <c:pt idx="2">
                  <c:v>Moderado 1000 &lt; 2000</c:v>
                </c:pt>
                <c:pt idx="3">
                  <c:v>Suficiente 2000 &lt; 10000 </c:v>
                </c:pt>
                <c:pt idx="4">
                  <c:v>Alto 10000 &lt; 100000</c:v>
                </c:pt>
              </c:strCache>
            </c:strRef>
          </c:cat>
          <c:val>
            <c:numRef>
              <c:f>Plan2!$E$51:$E$55</c:f>
              <c:numCache>
                <c:formatCode>0.00</c:formatCode>
                <c:ptCount val="5"/>
                <c:pt idx="0">
                  <c:v>0.7</c:v>
                </c:pt>
                <c:pt idx="1">
                  <c:v>0.74</c:v>
                </c:pt>
                <c:pt idx="2">
                  <c:v>0.78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4"/>
          <c:spPr>
            <a:solidFill>
              <a:srgbClr val="FF00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Plan2!$A$51:$A$55</c:f>
              <c:strCache>
                <c:ptCount val="5"/>
                <c:pt idx="0">
                  <c:v>Muito Baixo &lt; 500</c:v>
                </c:pt>
                <c:pt idx="1">
                  <c:v>Baixo 500 &lt; 1000</c:v>
                </c:pt>
                <c:pt idx="2">
                  <c:v>Moderado 1000 &lt; 2000</c:v>
                </c:pt>
                <c:pt idx="3">
                  <c:v>Suficiente 2000 &lt; 10000 </c:v>
                </c:pt>
                <c:pt idx="4">
                  <c:v>Alto 10000 &lt; 100000</c:v>
                </c:pt>
              </c:strCache>
            </c:strRef>
          </c:cat>
          <c:val>
            <c:numRef>
              <c:f>Plan2!$F$51:$F$55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0.98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invertIfNegative val="0"/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cat>
            <c:strRef>
              <c:f>Plan2!$A$51:$A$55</c:f>
              <c:strCache>
                <c:ptCount val="5"/>
                <c:pt idx="0">
                  <c:v>Muito Baixo &lt; 500</c:v>
                </c:pt>
                <c:pt idx="1">
                  <c:v>Baixo 500 &lt; 1000</c:v>
                </c:pt>
                <c:pt idx="2">
                  <c:v>Moderado 1000 &lt; 2000</c:v>
                </c:pt>
                <c:pt idx="3">
                  <c:v>Suficiente 2000 &lt; 10000 </c:v>
                </c:pt>
                <c:pt idx="4">
                  <c:v>Alto 10000 &lt; 100000</c:v>
                </c:pt>
              </c:strCache>
            </c:strRef>
          </c:cat>
          <c:val>
            <c:numRef>
              <c:f>Plan2!$G$51:$G$55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one"/>
        <c:axId val="71040000"/>
        <c:axId val="68661184"/>
        <c:axId val="0"/>
      </c:bar3DChart>
      <c:catAx>
        <c:axId val="71040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Classe de Disponibilidade Hidrica m³/ano.hab</a:t>
                </a:r>
              </a:p>
              <a:p>
                <a:pPr>
                  <a:defRPr/>
                </a:pPr>
                <a:endParaRPr lang="pt-BR"/>
              </a:p>
            </c:rich>
          </c:tx>
          <c:layout>
            <c:manualLayout>
              <c:xMode val="edge"/>
              <c:yMode val="edge"/>
              <c:x val="0.26107031861418539"/>
              <c:y val="0.82597467514226208"/>
            </c:manualLayout>
          </c:layout>
          <c:overlay val="0"/>
        </c:title>
        <c:majorTickMark val="none"/>
        <c:minorTickMark val="none"/>
        <c:tickLblPos val="nextTo"/>
        <c:crossAx val="68661184"/>
        <c:crosses val="autoZero"/>
        <c:auto val="1"/>
        <c:lblAlgn val="ctr"/>
        <c:lblOffset val="100"/>
        <c:noMultiLvlLbl val="0"/>
      </c:catAx>
      <c:valAx>
        <c:axId val="68661184"/>
        <c:scaling>
          <c:orientation val="minMax"/>
          <c:max val="1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IDHM</a:t>
                </a:r>
              </a:p>
            </c:rich>
          </c:tx>
          <c:layout>
            <c:manualLayout>
              <c:xMode val="edge"/>
              <c:yMode val="edge"/>
              <c:x val="2.3904401536756395E-2"/>
              <c:y val="0.3462571080149174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71040000"/>
        <c:crosses val="autoZero"/>
        <c:crossBetween val="between"/>
        <c:majorUnit val="0.2"/>
        <c:minorUnit val="0.1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5923665791776062E-2"/>
          <c:y val="0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402102982709518"/>
          <c:y val="0.29478771906002216"/>
          <c:w val="0.37195830580227929"/>
          <c:h val="0.52349687483283747"/>
        </c:manualLayout>
      </c:layout>
      <c:radarChart>
        <c:radarStyle val="marker"/>
        <c:varyColors val="0"/>
        <c:ser>
          <c:idx val="0"/>
          <c:order val="0"/>
          <c:tx>
            <c:strRef>
              <c:f>MtoPobre!$C$3</c:f>
              <c:strCache>
                <c:ptCount val="1"/>
                <c:pt idx="0">
                  <c:v>Canas</c:v>
                </c:pt>
              </c:strCache>
            </c:strRef>
          </c:tx>
          <c:cat>
            <c:strRef>
              <c:f>MtoPobre!$D$1:$G$1</c:f>
              <c:strCache>
                <c:ptCount val="4"/>
                <c:pt idx="0">
                  <c:v>Cobertura de Abastecimento (0-1)</c:v>
                </c:pt>
                <c:pt idx="1">
                  <c:v>IDHM (0-1)</c:v>
                </c:pt>
                <c:pt idx="2">
                  <c:v>Não Ocorrência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MtoPobre!$D$3:$G$3</c:f>
              <c:numCache>
                <c:formatCode>General</c:formatCode>
                <c:ptCount val="4"/>
                <c:pt idx="0">
                  <c:v>0.9202024133904243</c:v>
                </c:pt>
                <c:pt idx="1">
                  <c:v>0.70399999999999996</c:v>
                </c:pt>
                <c:pt idx="2">
                  <c:v>1</c:v>
                </c:pt>
                <c:pt idx="3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40384"/>
        <c:axId val="43989760"/>
      </c:radarChart>
      <c:catAx>
        <c:axId val="746403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43989760"/>
        <c:crosses val="autoZero"/>
        <c:auto val="1"/>
        <c:lblAlgn val="ctr"/>
        <c:lblOffset val="100"/>
        <c:noMultiLvlLbl val="0"/>
      </c:catAx>
      <c:valAx>
        <c:axId val="4398976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46403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5832831052098755E-3"/>
          <c:y val="2.4572731047222034E-3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3966488088619967"/>
          <c:y val="0.31500845591038978"/>
          <c:w val="0.33447358488357809"/>
          <c:h val="0.45582416092596834"/>
        </c:manualLayout>
      </c:layout>
      <c:radarChart>
        <c:radarStyle val="marker"/>
        <c:varyColors val="0"/>
        <c:ser>
          <c:idx val="0"/>
          <c:order val="0"/>
          <c:tx>
            <c:strRef>
              <c:f>Pobre!$C$4</c:f>
              <c:strCache>
                <c:ptCount val="1"/>
                <c:pt idx="0">
                  <c:v>Santa Branca</c:v>
                </c:pt>
              </c:strCache>
            </c:strRef>
          </c:tx>
          <c:marker>
            <c:symbol val="none"/>
          </c:marker>
          <c:cat>
            <c:strRef>
              <c:f>Pobre!$D$1:$G$1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Pobre!$D$4:$G$4</c:f>
              <c:numCache>
                <c:formatCode>General</c:formatCode>
                <c:ptCount val="4"/>
                <c:pt idx="0">
                  <c:v>0.63828780091966464</c:v>
                </c:pt>
                <c:pt idx="1">
                  <c:v>0.73499999999999999</c:v>
                </c:pt>
                <c:pt idx="2">
                  <c:v>1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55584"/>
        <c:axId val="74532544"/>
      </c:radarChart>
      <c:catAx>
        <c:axId val="1003555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74532544"/>
        <c:crosses val="autoZero"/>
        <c:auto val="1"/>
        <c:lblAlgn val="ctr"/>
        <c:lblOffset val="100"/>
        <c:noMultiLvlLbl val="0"/>
      </c:catAx>
      <c:valAx>
        <c:axId val="7453254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03555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1548556430446158E-2"/>
          <c:y val="2.3148148148148147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705395306954193"/>
          <c:y val="0.26436752697579469"/>
          <c:w val="0.39137793169180035"/>
          <c:h val="0.53416407755319673"/>
        </c:manualLayout>
      </c:layout>
      <c:radarChart>
        <c:radarStyle val="marker"/>
        <c:varyColors val="0"/>
        <c:ser>
          <c:idx val="0"/>
          <c:order val="0"/>
          <c:tx>
            <c:strRef>
              <c:f>Pobre!$C$2</c:f>
              <c:strCache>
                <c:ptCount val="1"/>
                <c:pt idx="0">
                  <c:v>Bananal</c:v>
                </c:pt>
              </c:strCache>
            </c:strRef>
          </c:tx>
          <c:marker>
            <c:symbol val="none"/>
          </c:marker>
          <c:cat>
            <c:strRef>
              <c:f>Pobre!$D$1:$G$1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Pobre!$D$2:$G$2</c:f>
              <c:numCache>
                <c:formatCode>General</c:formatCode>
                <c:ptCount val="4"/>
                <c:pt idx="0">
                  <c:v>0.77259022384650522</c:v>
                </c:pt>
                <c:pt idx="1">
                  <c:v>0.73299999999999998</c:v>
                </c:pt>
                <c:pt idx="2">
                  <c:v>1</c:v>
                </c:pt>
                <c:pt idx="3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80672"/>
        <c:axId val="74534272"/>
      </c:radarChart>
      <c:catAx>
        <c:axId val="10038067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74534272"/>
        <c:crosses val="autoZero"/>
        <c:auto val="1"/>
        <c:lblAlgn val="ctr"/>
        <c:lblOffset val="100"/>
        <c:noMultiLvlLbl val="0"/>
      </c:catAx>
      <c:valAx>
        <c:axId val="7453427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03806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3527777777777791E-2"/>
          <c:y val="3.7037037037037035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4839047368043391"/>
          <c:y val="0.28968772180265245"/>
          <c:w val="0.36486732079136081"/>
          <c:h val="0.54236779565047488"/>
        </c:manualLayout>
      </c:layout>
      <c:radarChart>
        <c:radarStyle val="marker"/>
        <c:varyColors val="0"/>
        <c:ser>
          <c:idx val="0"/>
          <c:order val="0"/>
          <c:tx>
            <c:strRef>
              <c:f>Pobre!$C$3</c:f>
              <c:strCache>
                <c:ptCount val="1"/>
                <c:pt idx="0">
                  <c:v>Cachoeira Paulista</c:v>
                </c:pt>
              </c:strCache>
            </c:strRef>
          </c:tx>
          <c:marker>
            <c:symbol val="none"/>
          </c:marker>
          <c:cat>
            <c:strRef>
              <c:f>Pobre!$D$1:$G$1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Pobre!$D$3:$G$3</c:f>
              <c:numCache>
                <c:formatCode>General</c:formatCode>
                <c:ptCount val="4"/>
                <c:pt idx="0">
                  <c:v>0.94322921355057465</c:v>
                </c:pt>
                <c:pt idx="1">
                  <c:v>0.76400000000000001</c:v>
                </c:pt>
                <c:pt idx="2">
                  <c:v>1</c:v>
                </c:pt>
                <c:pt idx="3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81184"/>
        <c:axId val="74536000"/>
      </c:radarChart>
      <c:catAx>
        <c:axId val="1003811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74536000"/>
        <c:crosses val="autoZero"/>
        <c:auto val="1"/>
        <c:lblAlgn val="ctr"/>
        <c:lblOffset val="100"/>
        <c:noMultiLvlLbl val="0"/>
      </c:catAx>
      <c:valAx>
        <c:axId val="7453600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03811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6479221347331598E-2"/>
          <c:y val="6.0185185185185182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0988650833668052"/>
          <c:y val="0.24530975262274607"/>
          <c:w val="0.37814281319169663"/>
          <c:h val="0.56721391682232059"/>
        </c:manualLayout>
      </c:layout>
      <c:radarChart>
        <c:radarStyle val="marker"/>
        <c:varyColors val="0"/>
        <c:ser>
          <c:idx val="0"/>
          <c:order val="0"/>
          <c:tx>
            <c:strRef>
              <c:f>Pobre!$C$5</c:f>
              <c:strCache>
                <c:ptCount val="1"/>
                <c:pt idx="0">
                  <c:v>Arapeí</c:v>
                </c:pt>
              </c:strCache>
            </c:strRef>
          </c:tx>
          <c:marker>
            <c:symbol val="none"/>
          </c:marker>
          <c:cat>
            <c:strRef>
              <c:f>Pobre!$D$1:$G$1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Pobre!$D$5:$G$5</c:f>
              <c:numCache>
                <c:formatCode>General</c:formatCode>
                <c:ptCount val="4"/>
                <c:pt idx="0">
                  <c:v>0.85014175779667878</c:v>
                </c:pt>
                <c:pt idx="1">
                  <c:v>0.68</c:v>
                </c:pt>
                <c:pt idx="2">
                  <c:v>0.99321113374066528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82208"/>
        <c:axId val="74537728"/>
      </c:radarChart>
      <c:catAx>
        <c:axId val="10038220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74537728"/>
        <c:crosses val="autoZero"/>
        <c:auto val="1"/>
        <c:lblAlgn val="ctr"/>
        <c:lblOffset val="100"/>
        <c:noMultiLvlLbl val="0"/>
      </c:catAx>
      <c:valAx>
        <c:axId val="7453772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038220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0158068251001728E-2"/>
          <c:y val="2.824881796120644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8827739339960426"/>
          <c:y val="0.37396005144727507"/>
          <c:w val="0.24899624652869287"/>
          <c:h val="0.39663488244895861"/>
        </c:manualLayout>
      </c:layout>
      <c:radarChart>
        <c:radarStyle val="marker"/>
        <c:varyColors val="0"/>
        <c:ser>
          <c:idx val="0"/>
          <c:order val="0"/>
          <c:tx>
            <c:strRef>
              <c:f>Pobre!$C$6</c:f>
              <c:strCache>
                <c:ptCount val="1"/>
                <c:pt idx="0">
                  <c:v>Guararema</c:v>
                </c:pt>
              </c:strCache>
            </c:strRef>
          </c:tx>
          <c:marker>
            <c:symbol val="none"/>
          </c:marker>
          <c:cat>
            <c:strRef>
              <c:f>Pobre!$D$1:$G$1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Pobre!$D$6:$G$6</c:f>
              <c:numCache>
                <c:formatCode>General</c:formatCode>
                <c:ptCount val="4"/>
                <c:pt idx="0">
                  <c:v>0.7137727364252634</c:v>
                </c:pt>
                <c:pt idx="1">
                  <c:v>0.73099999999999998</c:v>
                </c:pt>
                <c:pt idx="2">
                  <c:v>0.95892735913102511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82720"/>
        <c:axId val="100729408"/>
      </c:radarChart>
      <c:catAx>
        <c:axId val="1003827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100729408"/>
        <c:crosses val="autoZero"/>
        <c:auto val="1"/>
        <c:lblAlgn val="ctr"/>
        <c:lblOffset val="100"/>
        <c:noMultiLvlLbl val="0"/>
      </c:catAx>
      <c:valAx>
        <c:axId val="10072940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03827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7555555555555585E-2"/>
          <c:y val="2.7777777777777776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0322288751542226"/>
          <c:y val="0.29176191961576919"/>
          <c:w val="0.35370850607242466"/>
          <c:h val="0.51695858579815912"/>
        </c:manualLayout>
      </c:layout>
      <c:radarChart>
        <c:radarStyle val="marker"/>
        <c:varyColors val="0"/>
        <c:ser>
          <c:idx val="0"/>
          <c:order val="0"/>
          <c:tx>
            <c:strRef>
              <c:f>Pobre!$C$7</c:f>
              <c:strCache>
                <c:ptCount val="1"/>
                <c:pt idx="0">
                  <c:v>Lavrinhas</c:v>
                </c:pt>
              </c:strCache>
            </c:strRef>
          </c:tx>
          <c:marker>
            <c:symbol val="none"/>
          </c:marker>
          <c:cat>
            <c:strRef>
              <c:f>Pobre!$D$1:$G$1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Pobre!$D$7:$G$7</c:f>
              <c:numCache>
                <c:formatCode>General</c:formatCode>
                <c:ptCount val="4"/>
                <c:pt idx="0">
                  <c:v>0.94393939393939397</c:v>
                </c:pt>
                <c:pt idx="1">
                  <c:v>0.72899999999999998</c:v>
                </c:pt>
                <c:pt idx="2">
                  <c:v>1</c:v>
                </c:pt>
                <c:pt idx="3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83232"/>
        <c:axId val="100731136"/>
      </c:radarChart>
      <c:catAx>
        <c:axId val="1003832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800"/>
            </a:pPr>
            <a:endParaRPr lang="pt-BR"/>
          </a:p>
        </c:txPr>
        <c:crossAx val="100731136"/>
        <c:crosses val="autoZero"/>
        <c:auto val="1"/>
        <c:lblAlgn val="ctr"/>
        <c:lblOffset val="100"/>
        <c:noMultiLvlLbl val="0"/>
      </c:catAx>
      <c:valAx>
        <c:axId val="10073113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03832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4597112860892391E-2"/>
          <c:y val="2.7777777777777776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649332410358966"/>
          <c:y val="0.24004437541127907"/>
          <c:w val="0.38805873421471687"/>
          <c:h val="0.58208810132207534"/>
        </c:manualLayout>
      </c:layout>
      <c:radarChart>
        <c:radarStyle val="marker"/>
        <c:varyColors val="0"/>
        <c:ser>
          <c:idx val="0"/>
          <c:order val="0"/>
          <c:tx>
            <c:strRef>
              <c:f>Pobre!$C$8</c:f>
              <c:strCache>
                <c:ptCount val="1"/>
                <c:pt idx="0">
                  <c:v>Lorena</c:v>
                </c:pt>
              </c:strCache>
            </c:strRef>
          </c:tx>
          <c:marker>
            <c:symbol val="none"/>
          </c:marker>
          <c:cat>
            <c:strRef>
              <c:f>Pobre!$D$1:$G$1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Pobre!$D$8:$G$8</c:f>
              <c:numCache>
                <c:formatCode>General</c:formatCode>
                <c:ptCount val="4"/>
                <c:pt idx="0">
                  <c:v>0.99515252632290896</c:v>
                </c:pt>
                <c:pt idx="1">
                  <c:v>0.76600000000000001</c:v>
                </c:pt>
                <c:pt idx="2">
                  <c:v>1</c:v>
                </c:pt>
                <c:pt idx="3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83744"/>
        <c:axId val="100732864"/>
      </c:radarChart>
      <c:catAx>
        <c:axId val="10038374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100732864"/>
        <c:crosses val="autoZero"/>
        <c:auto val="1"/>
        <c:lblAlgn val="ctr"/>
        <c:lblOffset val="100"/>
        <c:noMultiLvlLbl val="0"/>
      </c:catAx>
      <c:valAx>
        <c:axId val="1007328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03837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2243000874890649E-2"/>
          <c:y val="3.2407407407407406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401412240979915"/>
          <c:y val="0.24507479938126533"/>
          <c:w val="0.34185993498692047"/>
          <c:h val="0.53908700315349567"/>
        </c:manualLayout>
      </c:layout>
      <c:radarChart>
        <c:radarStyle val="marker"/>
        <c:varyColors val="0"/>
        <c:ser>
          <c:idx val="0"/>
          <c:order val="0"/>
          <c:tx>
            <c:strRef>
              <c:f>Pobre!$C$9</c:f>
              <c:strCache>
                <c:ptCount val="1"/>
                <c:pt idx="0">
                  <c:v>Igaratá</c:v>
                </c:pt>
              </c:strCache>
            </c:strRef>
          </c:tx>
          <c:marker>
            <c:symbol val="none"/>
          </c:marker>
          <c:cat>
            <c:strRef>
              <c:f>Pobre!$D$1:$G$1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Pobre!$D$9:$G$9</c:f>
              <c:numCache>
                <c:formatCode>General</c:formatCode>
                <c:ptCount val="4"/>
                <c:pt idx="0">
                  <c:v>0.55601006922592822</c:v>
                </c:pt>
                <c:pt idx="1">
                  <c:v>0.71099999999999997</c:v>
                </c:pt>
                <c:pt idx="2">
                  <c:v>0.98099117447386286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84256"/>
        <c:axId val="100734592"/>
      </c:radarChart>
      <c:catAx>
        <c:axId val="10038425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100734592"/>
        <c:crosses val="autoZero"/>
        <c:auto val="1"/>
        <c:lblAlgn val="ctr"/>
        <c:lblOffset val="100"/>
        <c:noMultiLvlLbl val="0"/>
      </c:catAx>
      <c:valAx>
        <c:axId val="10073459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038425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en-US" dirty="0" err="1" smtClean="0"/>
              <a:t>Monteiro</a:t>
            </a:r>
            <a:endParaRPr lang="en-US" dirty="0" smtClean="0"/>
          </a:p>
          <a:p>
            <a:pPr>
              <a:defRPr sz="1500"/>
            </a:pPr>
            <a:r>
              <a:rPr lang="en-US" dirty="0" smtClean="0"/>
              <a:t> </a:t>
            </a:r>
            <a:r>
              <a:rPr lang="en-US" dirty="0" err="1"/>
              <a:t>Lobato</a:t>
            </a:r>
            <a:endParaRPr lang="en-US" dirty="0"/>
          </a:p>
        </c:rich>
      </c:tx>
      <c:layout>
        <c:manualLayout>
          <c:xMode val="edge"/>
          <c:yMode val="edge"/>
          <c:x val="3.7495833796244855E-4"/>
          <c:y val="6.4415919598677059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854533706781116"/>
          <c:y val="0.25864166801979266"/>
          <c:w val="0.33389966904262103"/>
          <c:h val="0.48800720860075381"/>
        </c:manualLayout>
      </c:layout>
      <c:radarChart>
        <c:radarStyle val="marker"/>
        <c:varyColors val="0"/>
        <c:ser>
          <c:idx val="0"/>
          <c:order val="0"/>
          <c:tx>
            <c:strRef>
              <c:f>Pobre!$C$10</c:f>
              <c:strCache>
                <c:ptCount val="1"/>
                <c:pt idx="0">
                  <c:v>Monteiro Lobato</c:v>
                </c:pt>
              </c:strCache>
            </c:strRef>
          </c:tx>
          <c:marker>
            <c:symbol val="none"/>
          </c:marker>
          <c:cat>
            <c:strRef>
              <c:f>Pobre!$D$1:$G$1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Pobre!$D$10:$G$10</c:f>
              <c:numCache>
                <c:formatCode>General</c:formatCode>
                <c:ptCount val="4"/>
                <c:pt idx="0">
                  <c:v>0.49946271222866973</c:v>
                </c:pt>
                <c:pt idx="1">
                  <c:v>0.71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80384"/>
        <c:axId val="100769792"/>
      </c:radarChart>
      <c:catAx>
        <c:axId val="1008803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100769792"/>
        <c:crosses val="autoZero"/>
        <c:auto val="1"/>
        <c:lblAlgn val="ctr"/>
        <c:lblOffset val="100"/>
        <c:noMultiLvlLbl val="0"/>
      </c:catAx>
      <c:valAx>
        <c:axId val="10076979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0880384"/>
        <c:crosses val="autoZero"/>
        <c:crossBetween val="between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Plan2!$B$35:$E$35</c:f>
              <c:strCache>
                <c:ptCount val="4"/>
                <c:pt idx="0">
                  <c:v>0 a 40</c:v>
                </c:pt>
                <c:pt idx="1">
                  <c:v>41 a 60 </c:v>
                </c:pt>
                <c:pt idx="2">
                  <c:v>61 a 80</c:v>
                </c:pt>
                <c:pt idx="3">
                  <c:v>81 a 100</c:v>
                </c:pt>
              </c:strCache>
            </c:strRef>
          </c:cat>
          <c:val>
            <c:numRef>
              <c:f>Plan2!$B$33:$E$33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0.72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214976"/>
        <c:axId val="68663488"/>
        <c:axId val="0"/>
      </c:bar3DChart>
      <c:catAx>
        <c:axId val="73214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Cobertura por</a:t>
                </a:r>
                <a:r>
                  <a:rPr lang="pt-BR" baseline="0"/>
                  <a:t> Sistema de água % no Vale do Paraíba</a:t>
                </a:r>
                <a:endParaRPr lang="pt-BR"/>
              </a:p>
            </c:rich>
          </c:tx>
          <c:layout/>
          <c:overlay val="0"/>
        </c:title>
        <c:majorTickMark val="none"/>
        <c:minorTickMark val="none"/>
        <c:tickLblPos val="nextTo"/>
        <c:crossAx val="68663488"/>
        <c:crosses val="autoZero"/>
        <c:auto val="1"/>
        <c:lblAlgn val="ctr"/>
        <c:lblOffset val="100"/>
        <c:noMultiLvlLbl val="0"/>
      </c:catAx>
      <c:valAx>
        <c:axId val="68663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IDHM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21497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4937445319335082E-2"/>
          <c:y val="2.3148148148148147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0569929551987096"/>
          <c:y val="0.34865011665208517"/>
          <c:w val="0.36596183045188713"/>
          <c:h val="0.42069699795409948"/>
        </c:manualLayout>
      </c:layout>
      <c:radarChart>
        <c:radarStyle val="marker"/>
        <c:varyColors val="0"/>
        <c:ser>
          <c:idx val="0"/>
          <c:order val="0"/>
          <c:tx>
            <c:strRef>
              <c:f>Regular!$C$2</c:f>
              <c:strCache>
                <c:ptCount val="1"/>
                <c:pt idx="0">
                  <c:v>Pindamonhangaba</c:v>
                </c:pt>
              </c:strCache>
            </c:strRef>
          </c:tx>
          <c:marker>
            <c:symbol val="none"/>
          </c:marker>
          <c:cat>
            <c:strRef>
              <c:f>Regular!$D$1:$G$1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Regular!$D$2:$G$2</c:f>
              <c:numCache>
                <c:formatCode>General</c:formatCode>
                <c:ptCount val="4"/>
                <c:pt idx="0">
                  <c:v>0.98899173043106314</c:v>
                </c:pt>
                <c:pt idx="1">
                  <c:v>0.77300000000000002</c:v>
                </c:pt>
                <c:pt idx="2" formatCode="0.00">
                  <c:v>1</c:v>
                </c:pt>
                <c:pt idx="3" formatCode="0.00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23168"/>
        <c:axId val="100772096"/>
      </c:radarChart>
      <c:catAx>
        <c:axId val="10202316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800"/>
            </a:pPr>
            <a:endParaRPr lang="pt-BR"/>
          </a:p>
        </c:txPr>
        <c:crossAx val="100772096"/>
        <c:crosses val="autoZero"/>
        <c:auto val="1"/>
        <c:lblAlgn val="ctr"/>
        <c:lblOffset val="100"/>
        <c:noMultiLvlLbl val="0"/>
      </c:catAx>
      <c:valAx>
        <c:axId val="10077209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202316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0909667541557313E-2"/>
          <c:y val="1.8518518518518517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9593871032606117"/>
          <c:y val="0.28659431650629941"/>
          <c:w val="0.43806549245987608"/>
          <c:h val="0.53239629068980177"/>
        </c:manualLayout>
      </c:layout>
      <c:radarChart>
        <c:radarStyle val="marker"/>
        <c:varyColors val="0"/>
        <c:ser>
          <c:idx val="0"/>
          <c:order val="0"/>
          <c:tx>
            <c:strRef>
              <c:f>Regular!$C$3</c:f>
              <c:strCache>
                <c:ptCount val="1"/>
                <c:pt idx="0">
                  <c:v>Caçapava</c:v>
                </c:pt>
              </c:strCache>
            </c:strRef>
          </c:tx>
          <c:marker>
            <c:symbol val="none"/>
          </c:marker>
          <c:cat>
            <c:strRef>
              <c:f>Regular!$D$1:$G$1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Regular!$D$3:$G$3</c:f>
              <c:numCache>
                <c:formatCode>General</c:formatCode>
                <c:ptCount val="4"/>
                <c:pt idx="0">
                  <c:v>0.99177832235341545</c:v>
                </c:pt>
                <c:pt idx="1">
                  <c:v>0.78800000000000003</c:v>
                </c:pt>
                <c:pt idx="2" formatCode="0.00">
                  <c:v>1</c:v>
                </c:pt>
                <c:pt idx="3" formatCode="0.0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24704"/>
        <c:axId val="100773824"/>
      </c:radarChart>
      <c:catAx>
        <c:axId val="10202470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100773824"/>
        <c:crosses val="autoZero"/>
        <c:auto val="1"/>
        <c:lblAlgn val="ctr"/>
        <c:lblOffset val="100"/>
        <c:noMultiLvlLbl val="0"/>
      </c:catAx>
      <c:valAx>
        <c:axId val="10077382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spPr>
          <a:ln>
            <a:solidFill>
              <a:schemeClr val="bg2"/>
            </a:solidFill>
          </a:ln>
        </c:spPr>
        <c:crossAx val="102024704"/>
        <c:crosses val="autoZero"/>
        <c:crossBetween val="between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340332458442671E-2"/>
          <c:y val="2.7777777777777776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3105250210294096"/>
          <c:y val="0.33532230722596856"/>
          <c:w val="0.37006959544177631"/>
          <c:h val="0.40046435124913243"/>
        </c:manualLayout>
      </c:layout>
      <c:radarChart>
        <c:radarStyle val="marker"/>
        <c:varyColors val="0"/>
        <c:ser>
          <c:idx val="0"/>
          <c:order val="0"/>
          <c:tx>
            <c:strRef>
              <c:f>Regular!$C$4</c:f>
              <c:strCache>
                <c:ptCount val="1"/>
                <c:pt idx="0">
                  <c:v>São Luiz do Paraitinga</c:v>
                </c:pt>
              </c:strCache>
            </c:strRef>
          </c:tx>
          <c:marker>
            <c:symbol val="none"/>
          </c:marker>
          <c:cat>
            <c:strRef>
              <c:f>Regular!$D$1:$G$1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Regular!$D$4:$G$4</c:f>
              <c:numCache>
                <c:formatCode>General</c:formatCode>
                <c:ptCount val="4"/>
                <c:pt idx="0">
                  <c:v>0.5767755216618321</c:v>
                </c:pt>
                <c:pt idx="1">
                  <c:v>0.69699999999999995</c:v>
                </c:pt>
                <c:pt idx="2" formatCode="0.00">
                  <c:v>0.83876442634080106</c:v>
                </c:pt>
                <c:pt idx="3" formatCode="0.00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26752"/>
        <c:axId val="100775552"/>
      </c:radarChart>
      <c:catAx>
        <c:axId val="10202675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100775552"/>
        <c:crosses val="autoZero"/>
        <c:auto val="1"/>
        <c:lblAlgn val="ctr"/>
        <c:lblOffset val="100"/>
        <c:noMultiLvlLbl val="0"/>
      </c:catAx>
      <c:valAx>
        <c:axId val="10077555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202675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4986394065909769E-2"/>
          <c:y val="3.2407407407407406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0895463182153549"/>
          <c:y val="0.30384254180091103"/>
          <c:w val="0.41374711926595048"/>
          <c:h val="0.50425430160537721"/>
        </c:manualLayout>
      </c:layout>
      <c:radarChart>
        <c:radarStyle val="marker"/>
        <c:varyColors val="0"/>
        <c:ser>
          <c:idx val="0"/>
          <c:order val="0"/>
          <c:tx>
            <c:strRef>
              <c:f>Regular!$C$5</c:f>
              <c:strCache>
                <c:ptCount val="1"/>
                <c:pt idx="0">
                  <c:v>Jambeiro</c:v>
                </c:pt>
              </c:strCache>
            </c:strRef>
          </c:tx>
          <c:marker>
            <c:symbol val="none"/>
          </c:marker>
          <c:cat>
            <c:strRef>
              <c:f>Regular!$D$1:$G$1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Regular!$D$5:$G$5</c:f>
              <c:numCache>
                <c:formatCode>General</c:formatCode>
                <c:ptCount val="4"/>
                <c:pt idx="0">
                  <c:v>0.71054225992123599</c:v>
                </c:pt>
                <c:pt idx="1">
                  <c:v>0.75600000000000001</c:v>
                </c:pt>
                <c:pt idx="2" formatCode="0.00">
                  <c:v>0.8523421588594704</c:v>
                </c:pt>
                <c:pt idx="3" formatCode="0.00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195200"/>
        <c:axId val="100777280"/>
      </c:radarChart>
      <c:catAx>
        <c:axId val="10219520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100777280"/>
        <c:crosses val="autoZero"/>
        <c:auto val="1"/>
        <c:lblAlgn val="ctr"/>
        <c:lblOffset val="100"/>
        <c:noMultiLvlLbl val="0"/>
      </c:catAx>
      <c:valAx>
        <c:axId val="10077728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21952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0528732069697029E-4"/>
          <c:y val="0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6949296347593635"/>
          <c:y val="0.35766295064437287"/>
          <c:w val="0.28950226156692205"/>
          <c:h val="0.37327232738029109"/>
        </c:manualLayout>
      </c:layout>
      <c:radarChart>
        <c:radarStyle val="marker"/>
        <c:varyColors val="0"/>
        <c:ser>
          <c:idx val="0"/>
          <c:order val="0"/>
          <c:tx>
            <c:strRef>
              <c:f>Regular!$C$7</c:f>
              <c:strCache>
                <c:ptCount val="1"/>
                <c:pt idx="0">
                  <c:v>Santo Antônio do Pinhal</c:v>
                </c:pt>
              </c:strCache>
            </c:strRef>
          </c:tx>
          <c:marker>
            <c:symbol val="none"/>
          </c:marker>
          <c:cat>
            <c:strRef>
              <c:f>Regular!$D$1:$G$1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Regular!$D$7:$G$7</c:f>
              <c:numCache>
                <c:formatCode>General</c:formatCode>
                <c:ptCount val="4"/>
                <c:pt idx="0">
                  <c:v>0.54852444574952286</c:v>
                </c:pt>
                <c:pt idx="1">
                  <c:v>0.70599999999999996</c:v>
                </c:pt>
                <c:pt idx="2" formatCode="0.00">
                  <c:v>1</c:v>
                </c:pt>
                <c:pt idx="3" formatCode="0.0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195712"/>
        <c:axId val="102409344"/>
      </c:radarChart>
      <c:catAx>
        <c:axId val="10219571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800"/>
            </a:pPr>
            <a:endParaRPr lang="pt-BR"/>
          </a:p>
        </c:txPr>
        <c:crossAx val="102409344"/>
        <c:crosses val="autoZero"/>
        <c:auto val="1"/>
        <c:lblAlgn val="ctr"/>
        <c:lblOffset val="100"/>
        <c:noMultiLvlLbl val="0"/>
      </c:catAx>
      <c:valAx>
        <c:axId val="10240934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crossAx val="1021957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6784776902887127E-2"/>
          <c:y val="2.7777777777777776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0211662528452909"/>
          <c:y val="0.30384254180091103"/>
          <c:w val="0.39986868384133029"/>
          <c:h val="0.5373235439117876"/>
        </c:manualLayout>
      </c:layout>
      <c:radarChart>
        <c:radarStyle val="marker"/>
        <c:varyColors val="0"/>
        <c:ser>
          <c:idx val="0"/>
          <c:order val="0"/>
          <c:tx>
            <c:strRef>
              <c:f>Regular!$C$6</c:f>
              <c:strCache>
                <c:ptCount val="1"/>
                <c:pt idx="0">
                  <c:v>Santa Isabel</c:v>
                </c:pt>
              </c:strCache>
            </c:strRef>
          </c:tx>
          <c:marker>
            <c:symbol val="none"/>
          </c:marker>
          <c:cat>
            <c:strRef>
              <c:f>Regular!$D$1:$G$1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Ocorrências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Regular!$D$6:$G$6</c:f>
              <c:numCache>
                <c:formatCode>General</c:formatCode>
                <c:ptCount val="4"/>
                <c:pt idx="0">
                  <c:v>0.64500052277558984</c:v>
                </c:pt>
                <c:pt idx="1">
                  <c:v>0.73799999999999999</c:v>
                </c:pt>
                <c:pt idx="2" formatCode="0.00">
                  <c:v>1</c:v>
                </c:pt>
                <c:pt idx="3" formatCode="0.00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196224"/>
        <c:axId val="102411072"/>
      </c:radarChart>
      <c:catAx>
        <c:axId val="10219622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102411072"/>
        <c:crosses val="autoZero"/>
        <c:auto val="1"/>
        <c:lblAlgn val="ctr"/>
        <c:lblOffset val="100"/>
        <c:noMultiLvlLbl val="0"/>
      </c:catAx>
      <c:valAx>
        <c:axId val="10241107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21962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005214817526317E-2"/>
          <c:y val="2.4509803921568627E-2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855036782374035"/>
          <c:y val="0.2204317633727518"/>
          <c:w val="0.47210616982736314"/>
          <c:h val="0.61844166158197011"/>
        </c:manualLayout>
      </c:layout>
      <c:radarChart>
        <c:radarStyle val="marker"/>
        <c:varyColors val="0"/>
        <c:ser>
          <c:idx val="0"/>
          <c:order val="0"/>
          <c:tx>
            <c:strRef>
              <c:f>suficiente!$C$2</c:f>
              <c:strCache>
                <c:ptCount val="1"/>
                <c:pt idx="0">
                  <c:v>São José dos Campos</c:v>
                </c:pt>
              </c:strCache>
            </c:strRef>
          </c:tx>
          <c:marker>
            <c:symbol val="none"/>
          </c:marker>
          <c:cat>
            <c:strRef>
              <c:f>suficiente!$D$1:$G$1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 de Doenças Hidricas  (0-1)</c:v>
                </c:pt>
                <c:pt idx="3">
                  <c:v>IQA(0-1)</c:v>
                </c:pt>
              </c:strCache>
            </c:strRef>
          </c:cat>
          <c:val>
            <c:numRef>
              <c:f>suficiente!$D$2:$G$2</c:f>
              <c:numCache>
                <c:formatCode>General</c:formatCode>
                <c:ptCount val="4"/>
                <c:pt idx="0">
                  <c:v>0.98891742295801333</c:v>
                </c:pt>
                <c:pt idx="1">
                  <c:v>0.80700000000000005</c:v>
                </c:pt>
                <c:pt idx="2">
                  <c:v>0.52036659877800406</c:v>
                </c:pt>
                <c:pt idx="3" formatCode="0.0000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52384"/>
        <c:axId val="102413952"/>
      </c:radarChart>
      <c:catAx>
        <c:axId val="102352384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800"/>
            </a:pPr>
            <a:endParaRPr lang="pt-BR"/>
          </a:p>
        </c:txPr>
        <c:crossAx val="102413952"/>
        <c:crosses val="autoZero"/>
        <c:auto val="1"/>
        <c:lblAlgn val="ctr"/>
        <c:lblOffset val="100"/>
        <c:noMultiLvlLbl val="0"/>
      </c:catAx>
      <c:valAx>
        <c:axId val="102413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23523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005214817526317E-2"/>
          <c:y val="2.4509803921568627E-2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855036782374035"/>
          <c:y val="0.2204317633727518"/>
          <c:w val="0.47210616982736314"/>
          <c:h val="0.61844166158197011"/>
        </c:manualLayout>
      </c:layout>
      <c:radarChart>
        <c:radarStyle val="marker"/>
        <c:varyColors val="0"/>
        <c:ser>
          <c:idx val="0"/>
          <c:order val="0"/>
          <c:tx>
            <c:strRef>
              <c:f>suficiente!$C$3</c:f>
              <c:strCache>
                <c:ptCount val="1"/>
                <c:pt idx="0">
                  <c:v>Taubaté</c:v>
                </c:pt>
              </c:strCache>
            </c:strRef>
          </c:tx>
          <c:marker>
            <c:symbol val="none"/>
          </c:marker>
          <c:cat>
            <c:strRef>
              <c:f>suficiente!$D$1:$G$1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 de Doenças Hidricas  (0-1)</c:v>
                </c:pt>
                <c:pt idx="3">
                  <c:v>IQA(0-1)</c:v>
                </c:pt>
              </c:strCache>
            </c:strRef>
          </c:cat>
          <c:val>
            <c:numRef>
              <c:f>suficiente!$D$3:$G$3</c:f>
              <c:numCache>
                <c:formatCode>General</c:formatCode>
                <c:ptCount val="4"/>
                <c:pt idx="0">
                  <c:v>0.99025161626297142</c:v>
                </c:pt>
                <c:pt idx="1">
                  <c:v>0.8</c:v>
                </c:pt>
                <c:pt idx="2">
                  <c:v>0.94059742023082149</c:v>
                </c:pt>
                <c:pt idx="3" formatCode="0.000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52896"/>
        <c:axId val="102415680"/>
      </c:radarChart>
      <c:catAx>
        <c:axId val="10235289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800"/>
            </a:pPr>
            <a:endParaRPr lang="pt-BR"/>
          </a:p>
        </c:txPr>
        <c:crossAx val="102415680"/>
        <c:crosses val="autoZero"/>
        <c:auto val="1"/>
        <c:lblAlgn val="ctr"/>
        <c:lblOffset val="100"/>
        <c:noMultiLvlLbl val="0"/>
      </c:catAx>
      <c:valAx>
        <c:axId val="1024156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23528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005214817526317E-2"/>
          <c:y val="2.4509803921568627E-2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855036782374035"/>
          <c:y val="0.2204317633727518"/>
          <c:w val="0.47210616982736314"/>
          <c:h val="0.61844166158197011"/>
        </c:manualLayout>
      </c:layout>
      <c:radarChart>
        <c:radarStyle val="marker"/>
        <c:varyColors val="0"/>
        <c:ser>
          <c:idx val="0"/>
          <c:order val="0"/>
          <c:tx>
            <c:strRef>
              <c:f>suficiente!$C$4</c:f>
              <c:strCache>
                <c:ptCount val="1"/>
                <c:pt idx="0">
                  <c:v>Campos do Jordão</c:v>
                </c:pt>
              </c:strCache>
            </c:strRef>
          </c:tx>
          <c:marker>
            <c:symbol val="none"/>
          </c:marker>
          <c:cat>
            <c:strRef>
              <c:f>suficiente!$D$1:$G$1</c:f>
              <c:strCache>
                <c:ptCount val="4"/>
                <c:pt idx="0">
                  <c:v>% Cobertura de Abastecimento (0-1)</c:v>
                </c:pt>
                <c:pt idx="1">
                  <c:v>IDHM (0-1)</c:v>
                </c:pt>
                <c:pt idx="2">
                  <c:v>Não Ocorrência de Doenças Hidricas  (0-1)</c:v>
                </c:pt>
                <c:pt idx="3">
                  <c:v>IQA(0-1)</c:v>
                </c:pt>
              </c:strCache>
            </c:strRef>
          </c:cat>
          <c:val>
            <c:numRef>
              <c:f>suficiente!$D$4:$G$4</c:f>
              <c:numCache>
                <c:formatCode>General</c:formatCode>
                <c:ptCount val="4"/>
                <c:pt idx="0">
                  <c:v>0.64423667639379512</c:v>
                </c:pt>
                <c:pt idx="1">
                  <c:v>0.749</c:v>
                </c:pt>
                <c:pt idx="2">
                  <c:v>1</c:v>
                </c:pt>
                <c:pt idx="3" formatCode="0.0000">
                  <c:v>0.94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53408"/>
        <c:axId val="103023744"/>
      </c:radarChart>
      <c:catAx>
        <c:axId val="102353408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800"/>
            </a:pPr>
            <a:endParaRPr lang="pt-BR"/>
          </a:p>
        </c:txPr>
        <c:crossAx val="103023744"/>
        <c:crosses val="autoZero"/>
        <c:auto val="1"/>
        <c:lblAlgn val="ctr"/>
        <c:lblOffset val="100"/>
        <c:noMultiLvlLbl val="0"/>
      </c:catAx>
      <c:valAx>
        <c:axId val="103023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235340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7034417620755317E-2"/>
          <c:y val="3.160696858995278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261980223653112"/>
          <c:y val="0.27444969592808033"/>
          <c:w val="0.35041040652307665"/>
          <c:h val="0.52003476583157071"/>
        </c:manualLayout>
      </c:layout>
      <c:radarChart>
        <c:radarStyle val="marker"/>
        <c:varyColors val="0"/>
        <c:ser>
          <c:idx val="0"/>
          <c:order val="0"/>
          <c:tx>
            <c:strRef>
              <c:f>MtoPobre!$C$2</c:f>
              <c:strCache>
                <c:ptCount val="1"/>
                <c:pt idx="0">
                  <c:v>Tremembé</c:v>
                </c:pt>
              </c:strCache>
            </c:strRef>
          </c:tx>
          <c:marker>
            <c:symbol val="none"/>
          </c:marker>
          <c:cat>
            <c:strRef>
              <c:f>MtoPobre!$D$1:$G$1</c:f>
              <c:strCache>
                <c:ptCount val="4"/>
                <c:pt idx="0">
                  <c:v>Cobertura de Abastecimento (0-1)</c:v>
                </c:pt>
                <c:pt idx="1">
                  <c:v>IDHM (0-1)</c:v>
                </c:pt>
                <c:pt idx="2">
                  <c:v>Não Ocorrência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MtoPobre!$D$2:$G$2</c:f>
              <c:numCache>
                <c:formatCode>General</c:formatCode>
                <c:ptCount val="4"/>
                <c:pt idx="0">
                  <c:v>0.9884921055420155</c:v>
                </c:pt>
                <c:pt idx="1">
                  <c:v>0.78500000000000003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04032"/>
        <c:axId val="40282944"/>
      </c:radarChart>
      <c:catAx>
        <c:axId val="746040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40282944"/>
        <c:crosses val="autoZero"/>
        <c:auto val="1"/>
        <c:lblAlgn val="ctr"/>
        <c:lblOffset val="100"/>
        <c:noMultiLvlLbl val="0"/>
      </c:catAx>
      <c:valAx>
        <c:axId val="4028294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460403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8277777777777775E-2"/>
          <c:y val="3.2407407407407406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7623942368058794"/>
          <c:y val="0.36010967917145009"/>
          <c:w val="0.30695481197334396"/>
          <c:h val="0.43857832668798119"/>
        </c:manualLayout>
      </c:layout>
      <c:radarChart>
        <c:radarStyle val="marker"/>
        <c:varyColors val="0"/>
        <c:ser>
          <c:idx val="0"/>
          <c:order val="0"/>
          <c:tx>
            <c:strRef>
              <c:f>MtoPobre!$C$4</c:f>
              <c:strCache>
                <c:ptCount val="1"/>
                <c:pt idx="0">
                  <c:v>Redenção da Serra</c:v>
                </c:pt>
              </c:strCache>
            </c:strRef>
          </c:tx>
          <c:marker>
            <c:symbol val="none"/>
          </c:marker>
          <c:cat>
            <c:strRef>
              <c:f>MtoPobre!$D$1:$G$1</c:f>
              <c:strCache>
                <c:ptCount val="4"/>
                <c:pt idx="0">
                  <c:v>Cobertura de Abastecimento (0-1)</c:v>
                </c:pt>
                <c:pt idx="1">
                  <c:v>IDHM (0-1)</c:v>
                </c:pt>
                <c:pt idx="2">
                  <c:v>Não Ocorrência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MtoPobre!$D$4:$G$4</c:f>
              <c:numCache>
                <c:formatCode>General</c:formatCode>
                <c:ptCount val="4"/>
                <c:pt idx="0">
                  <c:v>0.46403531550246691</c:v>
                </c:pt>
                <c:pt idx="1">
                  <c:v>0.65700000000000003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37312"/>
        <c:axId val="40284672"/>
      </c:radarChart>
      <c:catAx>
        <c:axId val="7463731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40284672"/>
        <c:crosses val="autoZero"/>
        <c:auto val="1"/>
        <c:lblAlgn val="ctr"/>
        <c:lblOffset val="100"/>
        <c:noMultiLvlLbl val="0"/>
      </c:catAx>
      <c:valAx>
        <c:axId val="4028467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spPr>
          <a:ln>
            <a:solidFill>
              <a:schemeClr val="bg2"/>
            </a:solidFill>
          </a:ln>
        </c:spPr>
        <c:crossAx val="74637312"/>
        <c:crosses val="autoZero"/>
        <c:crossBetween val="between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18110236220451E-2"/>
          <c:y val="2.7777777777777776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7909135556189505"/>
          <c:y val="0.40512338906788137"/>
          <c:w val="0.23743141788070454"/>
          <c:h val="0.3977954995741213"/>
        </c:manualLayout>
      </c:layout>
      <c:radarChart>
        <c:radarStyle val="marker"/>
        <c:varyColors val="0"/>
        <c:ser>
          <c:idx val="0"/>
          <c:order val="0"/>
          <c:tx>
            <c:strRef>
              <c:f>MtoPobre!$C$5</c:f>
              <c:strCache>
                <c:ptCount val="1"/>
                <c:pt idx="0">
                  <c:v>Lagoinha</c:v>
                </c:pt>
              </c:strCache>
            </c:strRef>
          </c:tx>
          <c:marker>
            <c:symbol val="none"/>
          </c:marker>
          <c:cat>
            <c:strRef>
              <c:f>MtoPobre!$D$1:$G$1</c:f>
              <c:strCache>
                <c:ptCount val="4"/>
                <c:pt idx="0">
                  <c:v>Cobertura de Abastecimento (0-1)</c:v>
                </c:pt>
                <c:pt idx="1">
                  <c:v>IDHM (0-1)</c:v>
                </c:pt>
                <c:pt idx="2">
                  <c:v>Não Ocorrência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MtoPobre!$D$5:$G$5</c:f>
              <c:numCache>
                <c:formatCode>General</c:formatCode>
                <c:ptCount val="4"/>
                <c:pt idx="0">
                  <c:v>0.6441993464052288</c:v>
                </c:pt>
                <c:pt idx="1">
                  <c:v>0.69299999999999995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37824"/>
        <c:axId val="40286400"/>
      </c:radarChart>
      <c:catAx>
        <c:axId val="7463782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40286400"/>
        <c:crosses val="autoZero"/>
        <c:auto val="1"/>
        <c:lblAlgn val="ctr"/>
        <c:lblOffset val="100"/>
        <c:noMultiLvlLbl val="0"/>
      </c:catAx>
      <c:valAx>
        <c:axId val="4028640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46378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5486001749781242E-2"/>
          <c:y val="2.7777777777777776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8438499710858337"/>
          <c:y val="0.41247210958041697"/>
          <c:w val="0.24027494096097585"/>
          <c:h val="0.39044677906158576"/>
        </c:manualLayout>
      </c:layout>
      <c:radarChart>
        <c:radarStyle val="marker"/>
        <c:varyColors val="0"/>
        <c:ser>
          <c:idx val="0"/>
          <c:order val="0"/>
          <c:tx>
            <c:strRef>
              <c:f>MtoPobre!$C$6</c:f>
              <c:strCache>
                <c:ptCount val="1"/>
                <c:pt idx="0">
                  <c:v>Silveiras</c:v>
                </c:pt>
              </c:strCache>
            </c:strRef>
          </c:tx>
          <c:marker>
            <c:symbol val="none"/>
          </c:marker>
          <c:cat>
            <c:strRef>
              <c:f>MtoPobre!$D$1:$G$1</c:f>
              <c:strCache>
                <c:ptCount val="4"/>
                <c:pt idx="0">
                  <c:v>Cobertura de Abastecimento (0-1)</c:v>
                </c:pt>
                <c:pt idx="1">
                  <c:v>IDHM (0-1)</c:v>
                </c:pt>
                <c:pt idx="2">
                  <c:v>Não Ocorrência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MtoPobre!$D$6:$G$6</c:f>
              <c:numCache>
                <c:formatCode>General</c:formatCode>
                <c:ptCount val="4"/>
                <c:pt idx="0">
                  <c:v>0.63551253570295141</c:v>
                </c:pt>
                <c:pt idx="1">
                  <c:v>0.67800000000000005</c:v>
                </c:pt>
                <c:pt idx="2">
                  <c:v>1</c:v>
                </c:pt>
                <c:pt idx="3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38336"/>
        <c:axId val="43982848"/>
      </c:radarChart>
      <c:catAx>
        <c:axId val="7463833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43982848"/>
        <c:crosses val="autoZero"/>
        <c:auto val="1"/>
        <c:lblAlgn val="ctr"/>
        <c:lblOffset val="100"/>
        <c:noMultiLvlLbl val="0"/>
      </c:catAx>
      <c:valAx>
        <c:axId val="4398284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7463833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1873748369114394E-2"/>
          <c:y val="2.3148148148148147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4258145293797765"/>
          <c:y val="0.38891845350516607"/>
          <c:w val="0.31004413252328689"/>
          <c:h val="0.47126708143539608"/>
        </c:manualLayout>
      </c:layout>
      <c:radarChart>
        <c:radarStyle val="marker"/>
        <c:varyColors val="0"/>
        <c:ser>
          <c:idx val="0"/>
          <c:order val="0"/>
          <c:tx>
            <c:strRef>
              <c:f>MtoPobre!$C$7</c:f>
              <c:strCache>
                <c:ptCount val="1"/>
                <c:pt idx="0">
                  <c:v>São Bento do Sapucaí</c:v>
                </c:pt>
              </c:strCache>
            </c:strRef>
          </c:tx>
          <c:marker>
            <c:symbol val="none"/>
          </c:marker>
          <c:cat>
            <c:strRef>
              <c:f>MtoPobre!$D$1:$G$1</c:f>
              <c:strCache>
                <c:ptCount val="4"/>
                <c:pt idx="0">
                  <c:v>Cobertura de Abastecimento (0-1)</c:v>
                </c:pt>
                <c:pt idx="1">
                  <c:v>IDHM (0-1)</c:v>
                </c:pt>
                <c:pt idx="2">
                  <c:v>Não Ocorrência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MtoPobre!$D$7:$G$7</c:f>
              <c:numCache>
                <c:formatCode>General</c:formatCode>
                <c:ptCount val="4"/>
                <c:pt idx="0">
                  <c:v>0.90191481047284094</c:v>
                </c:pt>
                <c:pt idx="1">
                  <c:v>0.72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38848"/>
        <c:axId val="43984576"/>
      </c:radarChart>
      <c:catAx>
        <c:axId val="74638848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43984576"/>
        <c:crosses val="autoZero"/>
        <c:auto val="1"/>
        <c:lblAlgn val="ctr"/>
        <c:lblOffset val="100"/>
        <c:noMultiLvlLbl val="0"/>
      </c:catAx>
      <c:valAx>
        <c:axId val="4398457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46388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5770778652668376E-2"/>
          <c:y val="3.2407407407407406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5194733653932631"/>
          <c:y val="0.38891845350516607"/>
          <c:w val="0.31577410710979209"/>
          <c:h val="0.47391266374679064"/>
        </c:manualLayout>
      </c:layout>
      <c:radarChart>
        <c:radarStyle val="marker"/>
        <c:varyColors val="0"/>
        <c:ser>
          <c:idx val="0"/>
          <c:order val="0"/>
          <c:tx>
            <c:strRef>
              <c:f>MtoPobre!$C$8</c:f>
              <c:strCache>
                <c:ptCount val="1"/>
                <c:pt idx="0">
                  <c:v>Roseira</c:v>
                </c:pt>
              </c:strCache>
            </c:strRef>
          </c:tx>
          <c:marker>
            <c:symbol val="none"/>
          </c:marker>
          <c:cat>
            <c:strRef>
              <c:f>MtoPobre!$D$1:$G$1</c:f>
              <c:strCache>
                <c:ptCount val="4"/>
                <c:pt idx="0">
                  <c:v>Cobertura de Abastecimento (0-1)</c:v>
                </c:pt>
                <c:pt idx="1">
                  <c:v>IDHM (0-1)</c:v>
                </c:pt>
                <c:pt idx="2">
                  <c:v>Não Ocorrência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MtoPobre!$D$8:$G$8</c:f>
              <c:numCache>
                <c:formatCode>General</c:formatCode>
                <c:ptCount val="4"/>
                <c:pt idx="0">
                  <c:v>0.92410380881254672</c:v>
                </c:pt>
                <c:pt idx="1">
                  <c:v>0.73699999999999999</c:v>
                </c:pt>
                <c:pt idx="2">
                  <c:v>0.99966055668703324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39360"/>
        <c:axId val="43986304"/>
      </c:radarChart>
      <c:catAx>
        <c:axId val="7463936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43986304"/>
        <c:crosses val="autoZero"/>
        <c:auto val="1"/>
        <c:lblAlgn val="ctr"/>
        <c:lblOffset val="100"/>
        <c:noMultiLvlLbl val="0"/>
      </c:catAx>
      <c:valAx>
        <c:axId val="4398630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46393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1798556430446165E-2"/>
          <c:y val="2.7777777777777776E-2"/>
        </c:manualLayout>
      </c:layout>
      <c:overlay val="0"/>
      <c:txPr>
        <a:bodyPr/>
        <a:lstStyle/>
        <a:p>
          <a:pPr>
            <a:defRPr sz="1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9410688785256922"/>
          <c:y val="0.34743300015780432"/>
          <c:w val="0.33865783205660077"/>
          <c:h val="0.49615513256058846"/>
        </c:manualLayout>
      </c:layout>
      <c:radarChart>
        <c:radarStyle val="marker"/>
        <c:varyColors val="0"/>
        <c:ser>
          <c:idx val="0"/>
          <c:order val="0"/>
          <c:tx>
            <c:strRef>
              <c:f>MtoPobre!$C$9</c:f>
              <c:strCache>
                <c:ptCount val="1"/>
                <c:pt idx="0">
                  <c:v>Queluz</c:v>
                </c:pt>
              </c:strCache>
            </c:strRef>
          </c:tx>
          <c:marker>
            <c:symbol val="none"/>
          </c:marker>
          <c:cat>
            <c:strRef>
              <c:f>MtoPobre!$D$1:$G$1</c:f>
              <c:strCache>
                <c:ptCount val="4"/>
                <c:pt idx="0">
                  <c:v>Cobertura de Abastecimento (0-1)</c:v>
                </c:pt>
                <c:pt idx="1">
                  <c:v>IDHM (0-1)</c:v>
                </c:pt>
                <c:pt idx="2">
                  <c:v>Não Ocorrência de Doenças Hidricas (0-1)</c:v>
                </c:pt>
                <c:pt idx="3">
                  <c:v>IQA (0-1)</c:v>
                </c:pt>
              </c:strCache>
            </c:strRef>
          </c:cat>
          <c:val>
            <c:numRef>
              <c:f>MtoPobre!$D$9:$G$9</c:f>
              <c:numCache>
                <c:formatCode>General</c:formatCode>
                <c:ptCount val="4"/>
                <c:pt idx="0">
                  <c:v>0.74396423248882271</c:v>
                </c:pt>
                <c:pt idx="1">
                  <c:v>0.66500000000000004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39872"/>
        <c:axId val="43988032"/>
      </c:radarChart>
      <c:catAx>
        <c:axId val="7463987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43988032"/>
        <c:crosses val="autoZero"/>
        <c:auto val="1"/>
        <c:lblAlgn val="ctr"/>
        <c:lblOffset val="100"/>
        <c:noMultiLvlLbl val="0"/>
      </c:catAx>
      <c:valAx>
        <c:axId val="4398803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46398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692F6-846B-48A5-9B72-B56A44647220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DA1F1-2A94-4E60-B43D-FE3B82B6D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88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brkambiental.com.br/saude-da-mulher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ratabrasil.org.br/blog/2019/08/06/os-altos-gastos-com-doencas-de-veiculacao-hidrica-nas-regioes-brasileiras/" TargetMode="External"/><Relationship Id="rId4" Type="http://schemas.openxmlformats.org/officeDocument/2006/relationships/hyperlink" Target="http://www.tratabrasil.org.br/blog/2019/05/21/internacoes-de-doencas-por-veiculacao-hidrica-no-brasil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IAP=Vários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parametros</a:t>
            </a:r>
            <a:r>
              <a:rPr lang="pt-BR" baseline="0" dirty="0" smtClean="0"/>
              <a:t> de qualidade de água, na região do vale nos </a:t>
            </a:r>
            <a:r>
              <a:rPr lang="pt-BR" baseline="0" dirty="0" err="1" smtClean="0"/>
              <a:t>parametros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qualidae</a:t>
            </a:r>
            <a:r>
              <a:rPr lang="pt-BR" baseline="0" dirty="0" smtClean="0"/>
              <a:t> total apenas em alguns </a:t>
            </a:r>
            <a:r>
              <a:rPr lang="pt-BR" baseline="0" dirty="0" err="1" smtClean="0"/>
              <a:t>muncipios</a:t>
            </a:r>
            <a:r>
              <a:rPr lang="pt-BR" baseline="0" dirty="0" smtClean="0"/>
              <a:t> muito ruim.</a:t>
            </a:r>
          </a:p>
          <a:p>
            <a:r>
              <a:rPr lang="pt-BR" baseline="0" dirty="0" smtClean="0"/>
              <a:t>IDH=do vale</a:t>
            </a:r>
          </a:p>
          <a:p>
            <a:r>
              <a:rPr lang="pt-BR" baseline="0" dirty="0" smtClean="0"/>
              <a:t>Disponibilidade </a:t>
            </a:r>
            <a:r>
              <a:rPr lang="pt-BR" baseline="0" dirty="0" err="1" smtClean="0"/>
              <a:t>Hidrica</a:t>
            </a:r>
            <a:endParaRPr lang="pt-BR" baseline="0" dirty="0" smtClean="0"/>
          </a:p>
          <a:p>
            <a:r>
              <a:rPr lang="pt-BR" baseline="0" dirty="0" smtClean="0"/>
              <a:t>Doenças </a:t>
            </a:r>
            <a:r>
              <a:rPr lang="pt-BR" baseline="0" dirty="0" err="1" smtClean="0"/>
              <a:t>hidricas</a:t>
            </a:r>
            <a:endParaRPr lang="pt-BR" baseline="0" dirty="0" smtClean="0"/>
          </a:p>
          <a:p>
            <a:endParaRPr lang="pt-BR" baseline="0" dirty="0" smtClean="0"/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Histórico das doenças de veiculação hídricas no Brasil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número de internações por doenças associadas à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falta de saneamento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foi de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31,83 a cada 10 mil habitantes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em 2010. Nos anos seguintes, essa taxa teve uma leve redução, sem apresentar uma melhora significativa. Resultado disso é que, em 2010, foram gastos mais de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R$210 milhões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apenas com internações causadas por essas doenças.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dados mais recentes, é possível perceber uma melhora nos índices. Em 2017, a incidência de internações no Brasil por doenças de veiculação hídrica foi de 12,46 casos para cada 10 mil habitantes, representando uma despesa de cerca de R$ 99 milhões. Apesar dos resultados, a melhora ainda é lenta e os gastos ainda são elevados.</a:t>
            </a:r>
          </a:p>
          <a:p>
            <a:endParaRPr lang="pt-BR" baseline="0" dirty="0" smtClean="0"/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presente trabalho buscou, a partir da comparação da relação de  indicadores de disponibilidade hídrica e de saneamento com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indicadores sociais e de saúde, destacar a importância da dimensão da qualidade de água na gestão dos recursos hídricos. Constatou-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que a condição de vida das populações é melhor retratada pela abrangência dos serviços de água e esgoto do que pela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reservas hídricas medidas em termos meramente quantitativos.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Nessa nova perspectiva de gestão dos recursos hídricos, ganham importância as  questões situadas na interface entre as áreas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recursos hídricos e de saneamento ambiental. Entre essas questões, destacam- se algumas de caráter mais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abrangente, como as intervenções voltadas ao controle da poluição hídrica difusa – por exemplo, drenagem e disposição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resíduos sólidos – e outras mais específicas,  por sua estreita e direta relação com a saúde pública, caso dos serviços públicos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abastecimento de água e de esgotamento sanitário.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presente artigo objetiva demonstrar que a disponibilidade hídrica é condição importante mas não suficiente para garantir o bem-estar social, o qual pode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 melhor apreendido pelo alcance de serviços essenciais para a população, tais  como os serviços de abastecimento de água e de esgotamento sanitário.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19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84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84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84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84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Embora o estudo tenha demonstrado com sucesso a tendência de aumento da demanda de água de o VPP, o método apresenta certas limitações. Primeiro, o modelo de expansão urbana estima aqui aplicado não incluía variáveis ​​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sociodemográficas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socioeconômicas, como renda e educação e outras variáveis ​​que influenciam o uso residencial da água, como a presença de jardins ou piscinas e turismo, entre outras coisas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47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Região do Vale do </a:t>
            </a:r>
            <a:r>
              <a:rPr lang="pt-BR" dirty="0" err="1" smtClean="0"/>
              <a:t>Paraiba</a:t>
            </a:r>
            <a:r>
              <a:rPr lang="pt-BR" baseline="0" dirty="0" smtClean="0"/>
              <a:t> Paulista</a:t>
            </a:r>
          </a:p>
          <a:p>
            <a:endParaRPr lang="pt-BR" baseline="0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região é composto por 39 municípios e tem uma população de aproximadamente 2,5 milhões habitantes (Brasil, 2010). Além de ser a área mais densamente povoada do bacia hidrográfica, esta área de drenagem inclui captação de água para as regiões metropolitanas de Rio de Janeiro e São Paulo, as duas cidades mais populosas do Brasil. A bacia faz parte de subsistema Sudeste / Centro-Oeste, que contribui com cerca de 60% do total armazenado do Brasil energia (Brasil, 2018).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841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16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Nesse sentido, considerando-se informações de estudos de âmbito nacional e internacional, investigou-se a hipótese de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que, em muitas situações, os indicadores de saneamento – particularmente, nesse estudo, a abrangência dos serviços de água 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esgoto – apresentam melhor correlação com os indicadores que expressam as condições de vida das populações: indicadores de desenvolvimento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– IDH e expectativa de vida – e de saúde pública – índice de mortalidade e morbidade por doenças parasitárias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infecciosas de veiculação hídrica.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Atualmente é amplamente reconhecido que a condição de vida das populações não pode ser retratada exclusivamente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 dimensão econômica.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75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indicadores simples apresentados na financeiro, humano, social e físico por transformações lineares para a geração de escalas que variam de 0 a 1. 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transformação linear produz índices adimensionais e permitem sua espacialização e a distribuições de probabilidades de classes espectrais.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75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55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Distribuição dos </a:t>
            </a:r>
            <a:r>
              <a:rPr lang="pt-BR" dirty="0" err="1" smtClean="0"/>
              <a:t>paises</a:t>
            </a:r>
            <a:r>
              <a:rPr lang="pt-BR" dirty="0" smtClean="0"/>
              <a:t> segundo os níveis potenciais de disponibilidade hídrica e de uso para o ano de 2000 (m3/</a:t>
            </a:r>
            <a:r>
              <a:rPr lang="pt-BR" dirty="0" err="1" smtClean="0"/>
              <a:t>hab</a:t>
            </a:r>
            <a:r>
              <a:rPr lang="pt-BR" dirty="0" smtClean="0"/>
              <a:t>/ano)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558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84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A1F1-2A94-4E60-B43D-FE3B82B6D7D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8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96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85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65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97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66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97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7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0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85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10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11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9B86-5EDF-4419-9C21-82F7A18CC09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0BC3-0A8F-44B6-B066-B785E9A5B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2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11" Type="http://schemas.openxmlformats.org/officeDocument/2006/relationships/chart" Target="../charts/chart10.xml"/><Relationship Id="rId5" Type="http://schemas.openxmlformats.org/officeDocument/2006/relationships/chart" Target="../charts/chart5.xml"/><Relationship Id="rId10" Type="http://schemas.openxmlformats.org/officeDocument/2006/relationships/image" Target="../media/image5.jpeg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1.xml"/><Relationship Id="rId7" Type="http://schemas.openxmlformats.org/officeDocument/2006/relationships/chart" Target="../charts/chart14.xml"/><Relationship Id="rId12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11" Type="http://schemas.openxmlformats.org/officeDocument/2006/relationships/chart" Target="../charts/chart18.xml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image" Target="../media/image5.jpeg"/><Relationship Id="rId9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5.jpe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427984" y="4824132"/>
            <a:ext cx="5004048" cy="76225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Diovana de Moura Silva – </a:t>
            </a:r>
            <a:r>
              <a:rPr lang="pt-BR" sz="1200" b="1" dirty="0" err="1" smtClean="0">
                <a:solidFill>
                  <a:schemeClr val="tx2">
                    <a:lumMod val="75000"/>
                  </a:schemeClr>
                </a:solidFill>
              </a:rPr>
              <a:t>Ciencia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do Sistema Terrestre</a:t>
            </a:r>
            <a:endParaRPr lang="pt-BR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Trabalho Final - 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isciplina População Espaço e Meio </a:t>
            </a:r>
            <a:r>
              <a:rPr lang="pt-BR" sz="1200" b="1" dirty="0" err="1" smtClean="0">
                <a:solidFill>
                  <a:schemeClr val="tx2">
                    <a:lumMod val="75000"/>
                  </a:schemeClr>
                </a:solidFill>
              </a:rPr>
              <a:t>Ambeinte</a:t>
            </a:r>
            <a:endParaRPr lang="pt-BR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Dra. Silvana Amaral </a:t>
            </a:r>
            <a:r>
              <a:rPr lang="pt-BR" sz="1200" b="1" dirty="0" err="1">
                <a:solidFill>
                  <a:schemeClr val="tx2">
                    <a:lumMod val="75000"/>
                  </a:schemeClr>
                </a:solidFill>
              </a:rPr>
              <a:t>Kampele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</a:rPr>
              <a:t> Dr. A. Miguel Vieira Monteiro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83" y="5584504"/>
            <a:ext cx="5673837" cy="98362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67544" y="54868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Disponibilidade</a:t>
            </a:r>
            <a:r>
              <a:rPr lang="en-US" sz="3200" dirty="0" smtClean="0"/>
              <a:t> de </a:t>
            </a:r>
            <a:r>
              <a:rPr lang="en-US" sz="3200" dirty="0" err="1"/>
              <a:t>á</a:t>
            </a:r>
            <a:r>
              <a:rPr lang="en-US" sz="3200" dirty="0" err="1" smtClean="0"/>
              <a:t>gua</a:t>
            </a:r>
            <a:r>
              <a:rPr lang="en-US" sz="3200" dirty="0" smtClean="0"/>
              <a:t>,  </a:t>
            </a:r>
            <a:r>
              <a:rPr lang="en-US" sz="3200" dirty="0" err="1" smtClean="0"/>
              <a:t>desenvolvimento</a:t>
            </a:r>
            <a:r>
              <a:rPr lang="en-US" sz="3200" dirty="0"/>
              <a:t> </a:t>
            </a:r>
            <a:r>
              <a:rPr lang="en-US" sz="3200" dirty="0" smtClean="0"/>
              <a:t>social e </a:t>
            </a:r>
            <a:r>
              <a:rPr lang="en-US" sz="3200" dirty="0" err="1" smtClean="0"/>
              <a:t>doenças</a:t>
            </a:r>
            <a:r>
              <a:rPr lang="en-US" sz="3200" dirty="0" smtClean="0"/>
              <a:t> </a:t>
            </a:r>
            <a:r>
              <a:rPr lang="en-US" sz="3200" dirty="0" err="1" smtClean="0"/>
              <a:t>hidricas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Bacia</a:t>
            </a:r>
            <a:r>
              <a:rPr lang="en-US" sz="3200" dirty="0" smtClean="0"/>
              <a:t> do Rio </a:t>
            </a:r>
            <a:r>
              <a:rPr lang="en-US" sz="3200" dirty="0" err="1" smtClean="0"/>
              <a:t>Paraíba</a:t>
            </a:r>
            <a:r>
              <a:rPr lang="en-US" sz="3200" dirty="0" smtClean="0"/>
              <a:t> do </a:t>
            </a:r>
            <a:r>
              <a:rPr lang="en-US" sz="3200" dirty="0" err="1" smtClean="0"/>
              <a:t>Sul</a:t>
            </a:r>
            <a:r>
              <a:rPr lang="en-US" sz="3200" dirty="0" smtClean="0"/>
              <a:t>.</a:t>
            </a:r>
            <a:r>
              <a:rPr lang="pt-BR" sz="1200" dirty="0" smtClean="0">
                <a:solidFill>
                  <a:schemeClr val="bg1"/>
                </a:solidFill>
              </a:rPr>
              <a:t>Autores: </a:t>
            </a:r>
            <a:r>
              <a:rPr lang="pt-BR" sz="1200" dirty="0">
                <a:solidFill>
                  <a:schemeClr val="bg1"/>
                </a:solidFill>
              </a:rPr>
              <a:t>Ana Carolina da Encarnação Paiva, </a:t>
            </a:r>
            <a:r>
              <a:rPr lang="pt-BR" sz="1200" dirty="0" err="1">
                <a:solidFill>
                  <a:schemeClr val="bg1"/>
                </a:solidFill>
              </a:rPr>
              <a:t>Nathália</a:t>
            </a:r>
            <a:r>
              <a:rPr lang="pt-BR" sz="1200" dirty="0">
                <a:solidFill>
                  <a:schemeClr val="bg1"/>
                </a:solidFill>
              </a:rPr>
              <a:t> Nascimento, </a:t>
            </a:r>
            <a:r>
              <a:rPr lang="pt-BR" sz="1200" dirty="0" smtClean="0">
                <a:solidFill>
                  <a:schemeClr val="bg1"/>
                </a:solidFill>
              </a:rPr>
              <a:t>Daniel </a:t>
            </a:r>
            <a:r>
              <a:rPr lang="pt-BR" sz="1200" dirty="0" err="1" smtClean="0">
                <a:solidFill>
                  <a:schemeClr val="bg1"/>
                </a:solidFill>
              </a:rPr>
              <a:t>Andres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>
                <a:solidFill>
                  <a:schemeClr val="bg1"/>
                </a:solidFill>
              </a:rPr>
              <a:t>Rodriguez, Javier </a:t>
            </a:r>
            <a:r>
              <a:rPr lang="pt-BR" sz="1200" dirty="0" err="1">
                <a:solidFill>
                  <a:schemeClr val="bg1"/>
                </a:solidFill>
              </a:rPr>
              <a:t>Tomasella</a:t>
            </a:r>
            <a:r>
              <a:rPr lang="pt-BR" sz="1200" dirty="0">
                <a:solidFill>
                  <a:schemeClr val="bg1"/>
                </a:solidFill>
              </a:rPr>
              <a:t>, Felix </a:t>
            </a:r>
            <a:r>
              <a:rPr lang="pt-BR" sz="1200" dirty="0" err="1">
                <a:solidFill>
                  <a:schemeClr val="bg1"/>
                </a:solidFill>
              </a:rPr>
              <a:t>Carriello</a:t>
            </a:r>
            <a:r>
              <a:rPr lang="pt-BR" sz="1200" dirty="0">
                <a:solidFill>
                  <a:schemeClr val="bg1"/>
                </a:solidFill>
              </a:rPr>
              <a:t>, </a:t>
            </a:r>
            <a:r>
              <a:rPr lang="pt-BR" sz="1200" dirty="0" smtClean="0">
                <a:solidFill>
                  <a:schemeClr val="bg1"/>
                </a:solidFill>
              </a:rPr>
              <a:t>Fernanda Silva </a:t>
            </a:r>
            <a:r>
              <a:rPr lang="pt-BR" sz="1200" dirty="0">
                <a:solidFill>
                  <a:schemeClr val="bg1"/>
                </a:solidFill>
              </a:rPr>
              <a:t>de </a:t>
            </a:r>
            <a:r>
              <a:rPr lang="pt-BR" sz="1200" dirty="0" smtClean="0">
                <a:solidFill>
                  <a:schemeClr val="bg1"/>
                </a:solidFill>
              </a:rPr>
              <a:t>Rezende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600" y="285293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Objetivo:  </a:t>
            </a:r>
            <a:r>
              <a:rPr lang="pt-BR" dirty="0" smtClean="0"/>
              <a:t>“Relacionar </a:t>
            </a:r>
            <a:r>
              <a:rPr lang="pt-BR" dirty="0"/>
              <a:t>a disponibilidade </a:t>
            </a:r>
            <a:r>
              <a:rPr lang="pt-BR" dirty="0" err="1" smtClean="0"/>
              <a:t>Hidrica</a:t>
            </a:r>
            <a:r>
              <a:rPr lang="pt-BR" dirty="0" smtClean="0"/>
              <a:t>, qualidade da água, </a:t>
            </a:r>
            <a:r>
              <a:rPr lang="pt-BR" dirty="0" err="1" smtClean="0"/>
              <a:t>indice</a:t>
            </a:r>
            <a:r>
              <a:rPr lang="pt-BR" dirty="0" smtClean="0"/>
              <a:t> de desenvolvimento humano e as doenças </a:t>
            </a:r>
            <a:r>
              <a:rPr lang="pt-BR" dirty="0" err="1" smtClean="0"/>
              <a:t>hidricas</a:t>
            </a:r>
            <a:r>
              <a:rPr lang="pt-BR" dirty="0" smtClean="0"/>
              <a:t> </a:t>
            </a:r>
            <a:r>
              <a:rPr lang="pt-BR" dirty="0"/>
              <a:t>na bacia do Rio Paraíba do Sul </a:t>
            </a:r>
            <a:r>
              <a:rPr lang="pt-BR" dirty="0" smtClean="0"/>
              <a:t>verificando a </a:t>
            </a:r>
            <a:r>
              <a:rPr lang="pt-BR" dirty="0" err="1" smtClean="0"/>
              <a:t>intercecção</a:t>
            </a:r>
            <a:r>
              <a:rPr lang="pt-BR" dirty="0" smtClean="0"/>
              <a:t> destas </a:t>
            </a:r>
            <a:r>
              <a:rPr lang="pt-BR" dirty="0" err="1" smtClean="0"/>
              <a:t>várivéis</a:t>
            </a:r>
            <a:r>
              <a:rPr lang="pt-BR" dirty="0" smtClean="0"/>
              <a:t> ”.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82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/>
          <p:cNvSpPr>
            <a:spLocks noGrp="1"/>
          </p:cNvSpPr>
          <p:nvPr>
            <p:ph type="title" idx="4294967295"/>
          </p:nvPr>
        </p:nvSpPr>
        <p:spPr>
          <a:xfrm>
            <a:off x="539552" y="-200149"/>
            <a:ext cx="8229600" cy="964853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Resultados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6380258"/>
            <a:ext cx="8185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Gráfico 03 </a:t>
            </a:r>
            <a:r>
              <a:rPr lang="pt-BR" sz="1200" dirty="0"/>
              <a:t>– </a:t>
            </a:r>
            <a:r>
              <a:rPr lang="pt-BR" sz="1200" dirty="0" smtClean="0"/>
              <a:t>Representação  Gráfica de </a:t>
            </a:r>
            <a:r>
              <a:rPr lang="pt-BR" sz="1200" dirty="0" err="1" smtClean="0"/>
              <a:t>Váriavéis</a:t>
            </a:r>
            <a:r>
              <a:rPr lang="pt-BR" sz="1200" dirty="0" smtClean="0"/>
              <a:t>  (Cobertura de </a:t>
            </a:r>
            <a:r>
              <a:rPr lang="pt-BR" sz="1200" dirty="0" err="1" smtClean="0"/>
              <a:t>Abasteicmento</a:t>
            </a:r>
            <a:r>
              <a:rPr lang="pt-BR" sz="1200" dirty="0" smtClean="0"/>
              <a:t>, </a:t>
            </a:r>
            <a:r>
              <a:rPr lang="pt-BR" sz="1200" dirty="0" err="1" smtClean="0"/>
              <a:t>Indices</a:t>
            </a:r>
            <a:r>
              <a:rPr lang="pt-BR" sz="1200" dirty="0" smtClean="0"/>
              <a:t> de qualidade de Água, Doenças </a:t>
            </a:r>
            <a:r>
              <a:rPr lang="pt-BR" sz="1200" dirty="0" err="1" smtClean="0"/>
              <a:t>Hidricas</a:t>
            </a:r>
            <a:r>
              <a:rPr lang="pt-BR" sz="1200" dirty="0" smtClean="0"/>
              <a:t> e IDH – Classificação de Disponibilidade </a:t>
            </a:r>
            <a:r>
              <a:rPr lang="pt-BR" sz="1200" dirty="0" err="1" smtClean="0"/>
              <a:t>Hidrica</a:t>
            </a:r>
            <a:r>
              <a:rPr lang="pt-BR" sz="1200" dirty="0" smtClean="0"/>
              <a:t>  até  &lt; 500 m³/</a:t>
            </a:r>
            <a:r>
              <a:rPr lang="pt-BR" sz="1200" dirty="0" err="1" smtClean="0"/>
              <a:t>ano.hab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406813"/>
              </p:ext>
            </p:extLst>
          </p:nvPr>
        </p:nvGraphicFramePr>
        <p:xfrm>
          <a:off x="29384" y="692696"/>
          <a:ext cx="288643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259076"/>
              </p:ext>
            </p:extLst>
          </p:nvPr>
        </p:nvGraphicFramePr>
        <p:xfrm>
          <a:off x="5724128" y="692696"/>
          <a:ext cx="273630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171528"/>
              </p:ext>
            </p:extLst>
          </p:nvPr>
        </p:nvGraphicFramePr>
        <p:xfrm>
          <a:off x="20382" y="2636912"/>
          <a:ext cx="289543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837300"/>
              </p:ext>
            </p:extLst>
          </p:nvPr>
        </p:nvGraphicFramePr>
        <p:xfrm>
          <a:off x="2915816" y="2636912"/>
          <a:ext cx="280831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088673"/>
              </p:ext>
            </p:extLst>
          </p:nvPr>
        </p:nvGraphicFramePr>
        <p:xfrm>
          <a:off x="5724128" y="2636912"/>
          <a:ext cx="273630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491815"/>
              </p:ext>
            </p:extLst>
          </p:nvPr>
        </p:nvGraphicFramePr>
        <p:xfrm>
          <a:off x="1115616" y="4365104"/>
          <a:ext cx="3168352" cy="201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652286"/>
              </p:ext>
            </p:extLst>
          </p:nvPr>
        </p:nvGraphicFramePr>
        <p:xfrm>
          <a:off x="4355976" y="4365104"/>
          <a:ext cx="3698950" cy="201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356675"/>
              </p:ext>
            </p:extLst>
          </p:nvPr>
        </p:nvGraphicFramePr>
        <p:xfrm>
          <a:off x="2915816" y="692696"/>
          <a:ext cx="280831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220285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4342"/>
              </p:ext>
            </p:extLst>
          </p:nvPr>
        </p:nvGraphicFramePr>
        <p:xfrm>
          <a:off x="6084168" y="486608"/>
          <a:ext cx="2734192" cy="200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 idx="4294967295"/>
          </p:nvPr>
        </p:nvSpPr>
        <p:spPr>
          <a:xfrm>
            <a:off x="877509" y="-348550"/>
            <a:ext cx="8229600" cy="111325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Resultados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6380258"/>
            <a:ext cx="8185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Gráfico 04 </a:t>
            </a:r>
            <a:r>
              <a:rPr lang="pt-BR" sz="1200" dirty="0"/>
              <a:t>– </a:t>
            </a:r>
            <a:r>
              <a:rPr lang="pt-BR" sz="1200" dirty="0" smtClean="0"/>
              <a:t>Representação  Gráfica de </a:t>
            </a:r>
            <a:r>
              <a:rPr lang="pt-BR" sz="1200" dirty="0" err="1" smtClean="0"/>
              <a:t>Váriavéis</a:t>
            </a:r>
            <a:r>
              <a:rPr lang="pt-BR" sz="1200" dirty="0" smtClean="0"/>
              <a:t>  (Cobertura de </a:t>
            </a:r>
            <a:r>
              <a:rPr lang="pt-BR" sz="1200" dirty="0" err="1" smtClean="0"/>
              <a:t>Abasteicmento</a:t>
            </a:r>
            <a:r>
              <a:rPr lang="pt-BR" sz="1200" dirty="0" smtClean="0"/>
              <a:t>, </a:t>
            </a:r>
            <a:r>
              <a:rPr lang="pt-BR" sz="1200" dirty="0" err="1" smtClean="0"/>
              <a:t>Indices</a:t>
            </a:r>
            <a:r>
              <a:rPr lang="pt-BR" sz="1200" dirty="0" smtClean="0"/>
              <a:t> de qualidade de Água, Doenças </a:t>
            </a:r>
            <a:r>
              <a:rPr lang="pt-BR" sz="1200" dirty="0" err="1" smtClean="0"/>
              <a:t>Hidricas</a:t>
            </a:r>
            <a:r>
              <a:rPr lang="pt-BR" sz="1200" dirty="0" smtClean="0"/>
              <a:t> e IDH – Classificação de Disponibilidade </a:t>
            </a:r>
            <a:r>
              <a:rPr lang="pt-BR" sz="1200" dirty="0" err="1" smtClean="0"/>
              <a:t>Hidrica</a:t>
            </a:r>
            <a:r>
              <a:rPr lang="pt-BR" sz="1200" dirty="0" smtClean="0"/>
              <a:t>  de</a:t>
            </a:r>
            <a:r>
              <a:rPr lang="pt-BR" sz="120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/>
              <a:t>501m³/</a:t>
            </a:r>
            <a:r>
              <a:rPr lang="pt-BR" sz="1200" dirty="0" err="1" smtClean="0"/>
              <a:t>ano.hab</a:t>
            </a:r>
            <a:r>
              <a:rPr lang="pt-BR" sz="1200" dirty="0" smtClean="0"/>
              <a:t> até </a:t>
            </a:r>
            <a:r>
              <a:rPr lang="pt-BR" sz="1200" dirty="0" err="1" smtClean="0"/>
              <a:t>até</a:t>
            </a:r>
            <a:r>
              <a:rPr lang="pt-BR" sz="1200" dirty="0" smtClean="0"/>
              <a:t> 1.000 m³/</a:t>
            </a:r>
            <a:r>
              <a:rPr lang="pt-BR" sz="1200" dirty="0" err="1" smtClean="0"/>
              <a:t>ano.hab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942639"/>
              </p:ext>
            </p:extLst>
          </p:nvPr>
        </p:nvGraphicFramePr>
        <p:xfrm>
          <a:off x="179512" y="488026"/>
          <a:ext cx="2808312" cy="200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196407"/>
              </p:ext>
            </p:extLst>
          </p:nvPr>
        </p:nvGraphicFramePr>
        <p:xfrm>
          <a:off x="3029854" y="486608"/>
          <a:ext cx="2982306" cy="200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410315"/>
              </p:ext>
            </p:extLst>
          </p:nvPr>
        </p:nvGraphicFramePr>
        <p:xfrm>
          <a:off x="179512" y="2564904"/>
          <a:ext cx="2808312" cy="187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51947"/>
              </p:ext>
            </p:extLst>
          </p:nvPr>
        </p:nvGraphicFramePr>
        <p:xfrm>
          <a:off x="3029854" y="2564904"/>
          <a:ext cx="298230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480623"/>
              </p:ext>
            </p:extLst>
          </p:nvPr>
        </p:nvGraphicFramePr>
        <p:xfrm>
          <a:off x="6084168" y="2564904"/>
          <a:ext cx="273630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705719"/>
              </p:ext>
            </p:extLst>
          </p:nvPr>
        </p:nvGraphicFramePr>
        <p:xfrm>
          <a:off x="179512" y="4484927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770638"/>
              </p:ext>
            </p:extLst>
          </p:nvPr>
        </p:nvGraphicFramePr>
        <p:xfrm>
          <a:off x="3059831" y="4494405"/>
          <a:ext cx="2952329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536165"/>
              </p:ext>
            </p:extLst>
          </p:nvPr>
        </p:nvGraphicFramePr>
        <p:xfrm>
          <a:off x="6084168" y="4508050"/>
          <a:ext cx="273630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89913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 idx="4294967295"/>
          </p:nvPr>
        </p:nvSpPr>
        <p:spPr>
          <a:xfrm>
            <a:off x="914400" y="-336817"/>
            <a:ext cx="8229600" cy="1252538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Resultados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6380258"/>
            <a:ext cx="8185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Gráfico 05 </a:t>
            </a:r>
            <a:r>
              <a:rPr lang="pt-BR" sz="1200" dirty="0"/>
              <a:t>– </a:t>
            </a:r>
            <a:r>
              <a:rPr lang="pt-BR" sz="1200" dirty="0" smtClean="0"/>
              <a:t>Representação  Gráfica de </a:t>
            </a:r>
            <a:r>
              <a:rPr lang="pt-BR" sz="1200" dirty="0" err="1" smtClean="0"/>
              <a:t>Váriavéis</a:t>
            </a:r>
            <a:r>
              <a:rPr lang="pt-BR" sz="1200" dirty="0" smtClean="0"/>
              <a:t>  (Cobertura de </a:t>
            </a:r>
            <a:r>
              <a:rPr lang="pt-BR" sz="1200" dirty="0" err="1" smtClean="0"/>
              <a:t>Abasteicmento</a:t>
            </a:r>
            <a:r>
              <a:rPr lang="pt-BR" sz="1200" dirty="0" smtClean="0"/>
              <a:t>, </a:t>
            </a:r>
            <a:r>
              <a:rPr lang="pt-BR" sz="1200" dirty="0" err="1" smtClean="0"/>
              <a:t>Indices</a:t>
            </a:r>
            <a:r>
              <a:rPr lang="pt-BR" sz="1200" dirty="0" smtClean="0"/>
              <a:t> de qualidade de Água, Doenças </a:t>
            </a:r>
            <a:r>
              <a:rPr lang="pt-BR" sz="1200" dirty="0" err="1" smtClean="0"/>
              <a:t>Hidricas</a:t>
            </a:r>
            <a:r>
              <a:rPr lang="pt-BR" sz="1200" dirty="0" smtClean="0"/>
              <a:t> e IDH – Classificação de Disponibilidade </a:t>
            </a:r>
            <a:r>
              <a:rPr lang="pt-BR" sz="1200" dirty="0" err="1" smtClean="0"/>
              <a:t>Hidrica</a:t>
            </a:r>
            <a:r>
              <a:rPr lang="pt-BR" sz="1200" dirty="0" smtClean="0"/>
              <a:t>  de 1001m³/</a:t>
            </a:r>
            <a:r>
              <a:rPr lang="pt-BR" sz="1200" dirty="0" err="1" smtClean="0"/>
              <a:t>ano.hab</a:t>
            </a:r>
            <a:r>
              <a:rPr lang="pt-BR" sz="1200" dirty="0" smtClean="0"/>
              <a:t> até </a:t>
            </a:r>
            <a:r>
              <a:rPr lang="pt-BR" sz="1200" dirty="0" err="1" smtClean="0"/>
              <a:t>até</a:t>
            </a:r>
            <a:r>
              <a:rPr lang="pt-BR" sz="1200" dirty="0" smtClean="0"/>
              <a:t> 2.000 m³/</a:t>
            </a:r>
            <a:r>
              <a:rPr lang="pt-BR" sz="1200" dirty="0" err="1" smtClean="0"/>
              <a:t>ano.hab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471747"/>
              </p:ext>
            </p:extLst>
          </p:nvPr>
        </p:nvGraphicFramePr>
        <p:xfrm>
          <a:off x="179512" y="914058"/>
          <a:ext cx="2808312" cy="244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666408"/>
              </p:ext>
            </p:extLst>
          </p:nvPr>
        </p:nvGraphicFramePr>
        <p:xfrm>
          <a:off x="3115185" y="935231"/>
          <a:ext cx="2968983" cy="244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100370"/>
              </p:ext>
            </p:extLst>
          </p:nvPr>
        </p:nvGraphicFramePr>
        <p:xfrm>
          <a:off x="6228185" y="914058"/>
          <a:ext cx="2520280" cy="246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496819"/>
              </p:ext>
            </p:extLst>
          </p:nvPr>
        </p:nvGraphicFramePr>
        <p:xfrm>
          <a:off x="179512" y="3717032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591760"/>
              </p:ext>
            </p:extLst>
          </p:nvPr>
        </p:nvGraphicFramePr>
        <p:xfrm>
          <a:off x="6228184" y="3717032"/>
          <a:ext cx="2581175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183241"/>
              </p:ext>
            </p:extLst>
          </p:nvPr>
        </p:nvGraphicFramePr>
        <p:xfrm>
          <a:off x="3059832" y="3717032"/>
          <a:ext cx="30963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53899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 idx="4294967295"/>
          </p:nvPr>
        </p:nvSpPr>
        <p:spPr>
          <a:xfrm>
            <a:off x="914400" y="15875"/>
            <a:ext cx="8229600" cy="1036861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Resultados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27584" y="6380258"/>
            <a:ext cx="7753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Gráfico 06 </a:t>
            </a:r>
            <a:r>
              <a:rPr lang="pt-BR" sz="1200" dirty="0"/>
              <a:t>– </a:t>
            </a:r>
            <a:r>
              <a:rPr lang="pt-BR" sz="1200" dirty="0" smtClean="0"/>
              <a:t>Representação  Gráfica de </a:t>
            </a:r>
            <a:r>
              <a:rPr lang="pt-BR" sz="1200" dirty="0" err="1" smtClean="0"/>
              <a:t>Váriavéis</a:t>
            </a:r>
            <a:r>
              <a:rPr lang="pt-BR" sz="1200" dirty="0" smtClean="0"/>
              <a:t>  (Cobertura de </a:t>
            </a:r>
            <a:r>
              <a:rPr lang="pt-BR" sz="1200" dirty="0" err="1" smtClean="0"/>
              <a:t>Abasteicmento</a:t>
            </a:r>
            <a:r>
              <a:rPr lang="pt-BR" sz="1200" dirty="0" smtClean="0"/>
              <a:t>, </a:t>
            </a:r>
            <a:r>
              <a:rPr lang="pt-BR" sz="1200" dirty="0" err="1" smtClean="0"/>
              <a:t>Indices</a:t>
            </a:r>
            <a:r>
              <a:rPr lang="pt-BR" sz="1200" dirty="0" smtClean="0"/>
              <a:t> de qualidade de Água, Doenças </a:t>
            </a:r>
            <a:r>
              <a:rPr lang="pt-BR" sz="1200" dirty="0" err="1" smtClean="0"/>
              <a:t>Hidricas</a:t>
            </a:r>
            <a:r>
              <a:rPr lang="pt-BR" sz="1200" dirty="0" smtClean="0"/>
              <a:t> e IDH – Classificação de Disponibilidade </a:t>
            </a:r>
            <a:r>
              <a:rPr lang="pt-BR" sz="1200" dirty="0" err="1" smtClean="0"/>
              <a:t>Hidrica</a:t>
            </a:r>
            <a:r>
              <a:rPr lang="pt-BR" sz="1200" dirty="0" smtClean="0"/>
              <a:t>  </a:t>
            </a:r>
            <a:r>
              <a:rPr lang="pt-BR" sz="1200" dirty="0"/>
              <a:t>&gt;</a:t>
            </a:r>
            <a:r>
              <a:rPr lang="pt-BR" sz="1200" dirty="0" smtClean="0"/>
              <a:t> 2.000 m³/</a:t>
            </a:r>
            <a:r>
              <a:rPr lang="pt-BR" sz="1200" dirty="0" err="1" smtClean="0"/>
              <a:t>ano.hab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417804"/>
              </p:ext>
            </p:extLst>
          </p:nvPr>
        </p:nvGraphicFramePr>
        <p:xfrm>
          <a:off x="899592" y="1196752"/>
          <a:ext cx="33843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704229"/>
              </p:ext>
            </p:extLst>
          </p:nvPr>
        </p:nvGraphicFramePr>
        <p:xfrm>
          <a:off x="4932040" y="1196752"/>
          <a:ext cx="340253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158977"/>
              </p:ext>
            </p:extLst>
          </p:nvPr>
        </p:nvGraphicFramePr>
        <p:xfrm>
          <a:off x="2483768" y="3933056"/>
          <a:ext cx="4536504" cy="228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81475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 idx="4294967295"/>
          </p:nvPr>
        </p:nvSpPr>
        <p:spPr>
          <a:xfrm>
            <a:off x="611560" y="9244"/>
            <a:ext cx="8229600" cy="1036861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Conclusões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1560" y="148478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 smtClean="0"/>
              <a:t>A indisponibilidade de </a:t>
            </a:r>
            <a:r>
              <a:rPr lang="pt-BR" sz="1600" dirty="0"/>
              <a:t>água em quantidade </a:t>
            </a:r>
            <a:r>
              <a:rPr lang="pt-BR" sz="1600" dirty="0" smtClean="0"/>
              <a:t>suficiente para </a:t>
            </a:r>
            <a:r>
              <a:rPr lang="pt-BR" sz="1600" dirty="0"/>
              <a:t>atendimento das </a:t>
            </a:r>
            <a:r>
              <a:rPr lang="pt-BR" sz="1600" dirty="0" smtClean="0"/>
              <a:t>demandas estabelecidas ou potenciais constitui-se em um fator crítico para o desenvolvimento de algumas regiões do país.</a:t>
            </a:r>
          </a:p>
          <a:p>
            <a:pPr algn="just"/>
            <a:endParaRPr lang="pt-BR" sz="1600" dirty="0" smtClean="0"/>
          </a:p>
          <a:p>
            <a:pPr algn="just"/>
            <a:endParaRPr lang="pt-BR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 smtClean="0"/>
              <a:t>A disponibilidade hídrica não </a:t>
            </a:r>
            <a:r>
              <a:rPr lang="pt-BR" sz="1600" dirty="0"/>
              <a:t>deve ser a única variável </a:t>
            </a:r>
            <a:r>
              <a:rPr lang="pt-BR" sz="1600" dirty="0" smtClean="0"/>
              <a:t>explicativa do </a:t>
            </a:r>
            <a:r>
              <a:rPr lang="pt-BR" sz="1600" dirty="0"/>
              <a:t>desenvolvimento </a:t>
            </a:r>
            <a:r>
              <a:rPr lang="pt-BR" sz="1600" dirty="0" smtClean="0"/>
              <a:t>no </a:t>
            </a:r>
            <a:r>
              <a:rPr lang="pt-BR" sz="1600" dirty="0" err="1" smtClean="0"/>
              <a:t>municipio</a:t>
            </a:r>
            <a:r>
              <a:rPr lang="pt-BR" sz="1600" dirty="0" smtClean="0"/>
              <a:t>.</a:t>
            </a:r>
          </a:p>
          <a:p>
            <a:pPr algn="just"/>
            <a:endParaRPr lang="pt-BR" sz="1600" dirty="0" smtClean="0"/>
          </a:p>
          <a:p>
            <a:pPr algn="just"/>
            <a:endParaRPr lang="pt-BR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 smtClean="0"/>
              <a:t>Existe uma correlação entre disponibilidade e qualidade da água,  que impacta no desenvolvimento social.</a:t>
            </a:r>
          </a:p>
          <a:p>
            <a:pPr algn="just"/>
            <a:r>
              <a:rPr lang="pt-BR" sz="1600" dirty="0" smtClean="0"/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10837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sp>
        <p:nvSpPr>
          <p:cNvPr id="8" name="Título 2"/>
          <p:cNvSpPr>
            <a:spLocks noGrp="1"/>
          </p:cNvSpPr>
          <p:nvPr>
            <p:ph type="title" idx="4294967295"/>
          </p:nvPr>
        </p:nvSpPr>
        <p:spPr>
          <a:xfrm>
            <a:off x="914400" y="3068638"/>
            <a:ext cx="8229600" cy="1252537"/>
          </a:xfrm>
        </p:spPr>
        <p:txBody>
          <a:bodyPr>
            <a:noAutofit/>
          </a:bodyPr>
          <a:lstStyle/>
          <a:p>
            <a:r>
              <a:rPr lang="pt-BR" sz="9600" dirty="0" smtClean="0">
                <a:solidFill>
                  <a:srgbClr val="002060"/>
                </a:solidFill>
              </a:rPr>
              <a:t>Obrigada!</a:t>
            </a:r>
            <a:endParaRPr lang="pt-BR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158824" y="-171400"/>
            <a:ext cx="8229600" cy="125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Cambria" panose="02040503050406030204" pitchFamily="18" charset="0"/>
              </a:rPr>
              <a:t>Contextualização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63" y="875267"/>
            <a:ext cx="4205205" cy="31187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1" y="875267"/>
            <a:ext cx="3845095" cy="33041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37" y="4251442"/>
            <a:ext cx="5184852" cy="25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-271810"/>
            <a:ext cx="8229600" cy="1252538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Local de Estudo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pic>
        <p:nvPicPr>
          <p:cNvPr id="1026" name="Picture 2" descr="m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0" y="980728"/>
            <a:ext cx="749349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89112" y="5157192"/>
            <a:ext cx="7542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Figura 01 – Municípios com abastecimento de Água pela Sabesp</a:t>
            </a:r>
          </a:p>
          <a:p>
            <a:pPr algn="just"/>
            <a:r>
              <a:rPr lang="pt-BR" sz="1600" dirty="0"/>
              <a:t> </a:t>
            </a:r>
          </a:p>
          <a:p>
            <a:pPr algn="just"/>
            <a:r>
              <a:rPr lang="pt-BR" sz="1600" dirty="0"/>
              <a:t>	Foram selecionados 26 municípios que possuem abastecimento pela </a:t>
            </a:r>
            <a:r>
              <a:rPr lang="pt-BR" sz="1600" dirty="0" smtClean="0"/>
              <a:t>Sabesp.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43387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sp>
        <p:nvSpPr>
          <p:cNvPr id="11" name="Espaço Reservado para Conteúdo 1"/>
          <p:cNvSpPr txBox="1">
            <a:spLocks/>
          </p:cNvSpPr>
          <p:nvPr/>
        </p:nvSpPr>
        <p:spPr>
          <a:xfrm>
            <a:off x="388884" y="914058"/>
            <a:ext cx="4049822" cy="1656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1600" dirty="0" smtClean="0"/>
              <a:t>A disponibilidade de recursos hídricos no estado de São Paulo é composta por  balanço, entre precipitação, evaporação, águas de </a:t>
            </a:r>
            <a:r>
              <a:rPr lang="pt-BR" sz="1600" dirty="0" err="1" smtClean="0"/>
              <a:t>superficie</a:t>
            </a:r>
            <a:r>
              <a:rPr lang="pt-BR" sz="1600" dirty="0" smtClean="0"/>
              <a:t> e águas </a:t>
            </a:r>
            <a:r>
              <a:rPr lang="pt-BR" sz="1600" dirty="0" err="1" smtClean="0"/>
              <a:t>subterraneas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783967" cy="292118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05" y="2040961"/>
            <a:ext cx="2034977" cy="4124343"/>
          </a:xfrm>
          <a:prstGeom prst="rect">
            <a:avLst/>
          </a:prstGeom>
        </p:spPr>
      </p:pic>
      <p:sp>
        <p:nvSpPr>
          <p:cNvPr id="17" name="Espaço Reservado para Conteúdo 1"/>
          <p:cNvSpPr txBox="1">
            <a:spLocks/>
          </p:cNvSpPr>
          <p:nvPr/>
        </p:nvSpPr>
        <p:spPr>
          <a:xfrm>
            <a:off x="5025719" y="914057"/>
            <a:ext cx="4049822" cy="1656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1600" dirty="0" smtClean="0"/>
              <a:t>O </a:t>
            </a:r>
            <a:r>
              <a:rPr lang="pt-BR" sz="1600" dirty="0" err="1" smtClean="0"/>
              <a:t>Indice</a:t>
            </a:r>
            <a:r>
              <a:rPr lang="pt-BR" sz="1600" dirty="0" smtClean="0"/>
              <a:t> de Desenvolvimento Humano é calculado com bate nas pesquisas censitárias envolvendo três parâmetros: conhecimento, padrão de vida e </a:t>
            </a:r>
            <a:r>
              <a:rPr lang="pt-BR" sz="1600" dirty="0" err="1" smtClean="0"/>
              <a:t>longetividade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3" y="5087072"/>
            <a:ext cx="1270773" cy="718821"/>
          </a:xfrm>
          <a:prstGeom prst="rect">
            <a:avLst/>
          </a:prstGeom>
        </p:spPr>
      </p:pic>
      <p:sp>
        <p:nvSpPr>
          <p:cNvPr id="21" name="Espaço Reservado para Conteúdo 1"/>
          <p:cNvSpPr txBox="1">
            <a:spLocks/>
          </p:cNvSpPr>
          <p:nvPr/>
        </p:nvSpPr>
        <p:spPr>
          <a:xfrm>
            <a:off x="1971328" y="5092221"/>
            <a:ext cx="4688904" cy="1753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1600" dirty="0" err="1" smtClean="0"/>
              <a:t>Datasus</a:t>
            </a:r>
            <a:r>
              <a:rPr lang="pt-BR" sz="1600" dirty="0" smtClean="0"/>
              <a:t>: são realizados cadastros no momento da internação.</a:t>
            </a:r>
          </a:p>
          <a:p>
            <a:pPr marL="0" indent="0" algn="just">
              <a:buFont typeface="Arial" pitchFamily="34" charset="0"/>
              <a:buNone/>
            </a:pPr>
            <a:endParaRPr lang="pt-BR" sz="1600" dirty="0" smtClean="0"/>
          </a:p>
          <a:p>
            <a:pPr marL="0" indent="0" algn="just">
              <a:buFont typeface="Arial" pitchFamily="34" charset="0"/>
              <a:buNone/>
            </a:pPr>
            <a:endParaRPr lang="pt-BR" sz="1600" dirty="0"/>
          </a:p>
          <a:p>
            <a:pPr marL="0" indent="0" algn="just">
              <a:buFont typeface="Arial" pitchFamily="34" charset="0"/>
              <a:buNone/>
            </a:pPr>
            <a:r>
              <a:rPr lang="pt-BR" sz="1600" dirty="0" err="1" smtClean="0"/>
              <a:t>SNIS+Sabesp</a:t>
            </a:r>
            <a:r>
              <a:rPr lang="pt-BR" sz="1600" dirty="0" smtClean="0"/>
              <a:t>: Parâmetros de qualidade da água são colhidos em diversos pontos da bacia, onde são analisados e catalogados.</a:t>
            </a:r>
            <a:endParaRPr lang="pt-BR" sz="1600" dirty="0"/>
          </a:p>
        </p:txBody>
      </p:sp>
      <p:sp>
        <p:nvSpPr>
          <p:cNvPr id="22" name="Título 2"/>
          <p:cNvSpPr txBox="1">
            <a:spLocks/>
          </p:cNvSpPr>
          <p:nvPr/>
        </p:nvSpPr>
        <p:spPr>
          <a:xfrm>
            <a:off x="16768" y="-243408"/>
            <a:ext cx="8229600" cy="1157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Cambria" panose="02040503050406030204" pitchFamily="18" charset="0"/>
              </a:rPr>
              <a:t>Metodologia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5984362"/>
            <a:ext cx="966950" cy="86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04" y="5984511"/>
            <a:ext cx="871024" cy="87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4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6768" y="55485"/>
            <a:ext cx="8229600" cy="858574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Cambria" panose="02040503050406030204" pitchFamily="18" charset="0"/>
              </a:rPr>
              <a:t>Metodologia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4" y="1850162"/>
            <a:ext cx="8858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39552" y="1274098"/>
            <a:ext cx="1008112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SNIS + SABESP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0" y="3757745"/>
            <a:ext cx="1118400" cy="63263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482090" y="3209998"/>
            <a:ext cx="115212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DATASUS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488841" y="5328948"/>
            <a:ext cx="115212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IPEA</a:t>
            </a:r>
          </a:p>
          <a:p>
            <a:pPr algn="ctr"/>
            <a:r>
              <a:rPr lang="pt-BR" dirty="0" smtClean="0"/>
              <a:t>IDHM</a:t>
            </a:r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251520" y="986066"/>
            <a:ext cx="1562447" cy="1434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179512" y="2915526"/>
            <a:ext cx="1757284" cy="1809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Imagem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0" y="5856849"/>
            <a:ext cx="1294749" cy="51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lipse 26"/>
          <p:cNvSpPr/>
          <p:nvPr/>
        </p:nvSpPr>
        <p:spPr>
          <a:xfrm>
            <a:off x="179512" y="5013176"/>
            <a:ext cx="1771799" cy="1669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have esquerda 28"/>
          <p:cNvSpPr/>
          <p:nvPr/>
        </p:nvSpPr>
        <p:spPr>
          <a:xfrm>
            <a:off x="1963326" y="1052735"/>
            <a:ext cx="432048" cy="18627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2179350" y="1054477"/>
            <a:ext cx="339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Relatório-Capacidade </a:t>
            </a:r>
            <a:r>
              <a:rPr lang="pt-BR" sz="1200" dirty="0"/>
              <a:t>Nominal (</a:t>
            </a:r>
            <a:r>
              <a:rPr lang="pt-BR" sz="1200" dirty="0" smtClean="0"/>
              <a:t>m³/h) por </a:t>
            </a:r>
            <a:r>
              <a:rPr lang="pt-BR" sz="1200" dirty="0" err="1" smtClean="0"/>
              <a:t>municipio</a:t>
            </a:r>
            <a:endParaRPr lang="pt-BR" sz="1200" dirty="0" smtClean="0"/>
          </a:p>
          <a:p>
            <a:pPr algn="ctr"/>
            <a:r>
              <a:rPr lang="pt-BR" sz="1200" dirty="0" smtClean="0"/>
              <a:t>Relatório-Quantidade de Reservatórios por </a:t>
            </a:r>
            <a:r>
              <a:rPr lang="pt-BR" sz="1200" dirty="0" err="1" smtClean="0"/>
              <a:t>municipio</a:t>
            </a:r>
            <a:endParaRPr lang="pt-BR" sz="1200" dirty="0"/>
          </a:p>
        </p:txBody>
      </p:sp>
      <p:sp>
        <p:nvSpPr>
          <p:cNvPr id="30" name="Seta para a direita 29"/>
          <p:cNvSpPr/>
          <p:nvPr/>
        </p:nvSpPr>
        <p:spPr>
          <a:xfrm>
            <a:off x="5580112" y="1196752"/>
            <a:ext cx="504056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6121856" y="1052736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Relatório de Disponibilidade </a:t>
            </a:r>
            <a:r>
              <a:rPr lang="pt-BR" sz="1400" dirty="0"/>
              <a:t>de produção </a:t>
            </a:r>
            <a:r>
              <a:rPr lang="pt-BR" sz="1400" dirty="0" smtClean="0"/>
              <a:t>m³/ano por </a:t>
            </a:r>
            <a:r>
              <a:rPr lang="pt-BR" sz="1400" dirty="0" err="1" smtClean="0"/>
              <a:t>municipio</a:t>
            </a:r>
            <a:endParaRPr lang="pt-BR" sz="14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2189517" y="1661899"/>
            <a:ext cx="3390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Relatório de Disponibilidade de produção m³/ano por </a:t>
            </a:r>
            <a:r>
              <a:rPr lang="pt-BR" sz="1200" dirty="0" err="1" smtClean="0"/>
              <a:t>municipio</a:t>
            </a:r>
            <a:endParaRPr lang="pt-BR" sz="1200" dirty="0" smtClean="0"/>
          </a:p>
          <a:p>
            <a:pPr algn="ctr"/>
            <a:r>
              <a:rPr lang="pt-BR" sz="1200" dirty="0" smtClean="0"/>
              <a:t>Relatório-Estimativa da População de 2018 (IBGE) por </a:t>
            </a:r>
            <a:r>
              <a:rPr lang="pt-BR" sz="1200" dirty="0" err="1" smtClean="0"/>
              <a:t>municipio</a:t>
            </a:r>
            <a:endParaRPr lang="pt-BR" sz="1200" dirty="0"/>
          </a:p>
        </p:txBody>
      </p:sp>
      <p:sp>
        <p:nvSpPr>
          <p:cNvPr id="37" name="Seta para a direita 36"/>
          <p:cNvSpPr/>
          <p:nvPr/>
        </p:nvSpPr>
        <p:spPr>
          <a:xfrm>
            <a:off x="5580112" y="1916832"/>
            <a:ext cx="504056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6285779" y="1700808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Capacidade de produção </a:t>
            </a:r>
            <a:r>
              <a:rPr lang="pt-BR" sz="1400" dirty="0" smtClean="0"/>
              <a:t>m³/</a:t>
            </a:r>
            <a:r>
              <a:rPr lang="pt-BR" sz="1400" dirty="0" err="1" smtClean="0"/>
              <a:t>ano.hab</a:t>
            </a:r>
            <a:r>
              <a:rPr lang="pt-BR" sz="1400" dirty="0" smtClean="0"/>
              <a:t> para classificar a </a:t>
            </a:r>
            <a:r>
              <a:rPr lang="pt-BR" sz="1400" dirty="0" err="1" smtClean="0"/>
              <a:t>diponibilidade</a:t>
            </a:r>
            <a:r>
              <a:rPr lang="pt-BR" sz="1400" dirty="0" smtClean="0"/>
              <a:t> de água no </a:t>
            </a:r>
            <a:r>
              <a:rPr lang="pt-BR" sz="1400" dirty="0" err="1" smtClean="0"/>
              <a:t>municipio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39" name="Chave esquerda 38"/>
          <p:cNvSpPr/>
          <p:nvPr/>
        </p:nvSpPr>
        <p:spPr>
          <a:xfrm>
            <a:off x="1979712" y="3135609"/>
            <a:ext cx="432048" cy="1408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2264752" y="3617536"/>
            <a:ext cx="339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Relatório-Morbidade Hospitalar do Sus – por local de internação - BRASIL</a:t>
            </a:r>
            <a:endParaRPr lang="pt-BR" sz="1200" dirty="0"/>
          </a:p>
        </p:txBody>
      </p:sp>
      <p:sp>
        <p:nvSpPr>
          <p:cNvPr id="42" name="Chave esquerda 41"/>
          <p:cNvSpPr/>
          <p:nvPr/>
        </p:nvSpPr>
        <p:spPr>
          <a:xfrm>
            <a:off x="1979712" y="5023683"/>
            <a:ext cx="432048" cy="1408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2335585" y="5446965"/>
            <a:ext cx="339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Relatório-</a:t>
            </a:r>
            <a:r>
              <a:rPr lang="pt-BR" sz="1200" dirty="0" err="1" smtClean="0"/>
              <a:t>Indice</a:t>
            </a:r>
            <a:r>
              <a:rPr lang="pt-BR" sz="1200" dirty="0" smtClean="0"/>
              <a:t> de Desenvolvimento Humano por </a:t>
            </a:r>
            <a:r>
              <a:rPr lang="pt-BR" sz="1200" dirty="0" err="1" smtClean="0"/>
              <a:t>Municipio</a:t>
            </a:r>
            <a:endParaRPr lang="pt-BR" sz="1200" dirty="0"/>
          </a:p>
        </p:txBody>
      </p:sp>
      <p:sp>
        <p:nvSpPr>
          <p:cNvPr id="45" name="Seta para a direita 44"/>
          <p:cNvSpPr/>
          <p:nvPr/>
        </p:nvSpPr>
        <p:spPr>
          <a:xfrm>
            <a:off x="5692078" y="3617536"/>
            <a:ext cx="504056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6248091" y="348184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Relatório de Internação por Ano segundo </a:t>
            </a:r>
            <a:r>
              <a:rPr lang="pt-BR" sz="1400" dirty="0" err="1" smtClean="0"/>
              <a:t>municipio</a:t>
            </a:r>
            <a:endParaRPr lang="pt-BR" sz="1400" dirty="0"/>
          </a:p>
        </p:txBody>
      </p:sp>
      <p:sp>
        <p:nvSpPr>
          <p:cNvPr id="47" name="Seta para a direita 46"/>
          <p:cNvSpPr/>
          <p:nvPr/>
        </p:nvSpPr>
        <p:spPr>
          <a:xfrm>
            <a:off x="5744035" y="5490369"/>
            <a:ext cx="504056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6285779" y="5426060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Relatório de IDHM por </a:t>
            </a:r>
            <a:r>
              <a:rPr lang="pt-BR" sz="1400" dirty="0" err="1" smtClean="0"/>
              <a:t>municipio</a:t>
            </a:r>
            <a:endParaRPr lang="pt-BR" sz="1400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2267744" y="2535287"/>
            <a:ext cx="339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Relatório-Turbidez e Coliformes Totais fora do padrão por </a:t>
            </a:r>
            <a:r>
              <a:rPr lang="pt-BR" sz="1200" dirty="0" err="1" smtClean="0"/>
              <a:t>municipio</a:t>
            </a:r>
            <a:endParaRPr lang="pt-BR" sz="1200" dirty="0"/>
          </a:p>
        </p:txBody>
      </p:sp>
      <p:sp>
        <p:nvSpPr>
          <p:cNvPr id="50" name="Seta para a direita 49"/>
          <p:cNvSpPr/>
          <p:nvPr/>
        </p:nvSpPr>
        <p:spPr>
          <a:xfrm>
            <a:off x="5580112" y="2584068"/>
            <a:ext cx="504056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6196134" y="2564904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Relatório de  Qualidade de Água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039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7008" y="954766"/>
            <a:ext cx="2505605" cy="190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-15582"/>
            <a:ext cx="8229600" cy="858574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Cambria" panose="02040503050406030204" pitchFamily="18" charset="0"/>
              </a:rPr>
              <a:t>Metodologia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4" y="4221088"/>
            <a:ext cx="2076450" cy="21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27754" y="242928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IQA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 rot="16200000">
            <a:off x="-233771" y="1582967"/>
            <a:ext cx="169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Disponibilidade </a:t>
            </a:r>
            <a:r>
              <a:rPr lang="pt-BR" dirty="0" err="1" smtClean="0"/>
              <a:t>Hidrica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 rot="5400000">
            <a:off x="1816067" y="1524602"/>
            <a:ext cx="115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Doenças </a:t>
            </a:r>
            <a:r>
              <a:rPr lang="pt-BR" dirty="0" err="1" smtClean="0"/>
              <a:t>Hidricas</a:t>
            </a:r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390298" y="6396335"/>
            <a:ext cx="2885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Figura 02 </a:t>
            </a:r>
            <a:r>
              <a:rPr lang="pt-BR" sz="1200" dirty="0"/>
              <a:t>– </a:t>
            </a:r>
            <a:r>
              <a:rPr lang="pt-BR" sz="1200" dirty="0" smtClean="0"/>
              <a:t>Escalonamento de </a:t>
            </a:r>
            <a:r>
              <a:rPr lang="pt-BR" sz="1200" dirty="0" err="1"/>
              <a:t>V</a:t>
            </a:r>
            <a:r>
              <a:rPr lang="pt-BR" sz="1200" dirty="0" err="1" smtClean="0"/>
              <a:t>ariavéis</a:t>
            </a:r>
            <a:r>
              <a:rPr lang="pt-BR" sz="1200" dirty="0" smtClean="0"/>
              <a:t>.</a:t>
            </a:r>
          </a:p>
          <a:p>
            <a:r>
              <a:rPr lang="pt-BR" sz="1200" dirty="0" smtClean="0"/>
              <a:t>Fonte: </a:t>
            </a:r>
            <a:r>
              <a:rPr lang="pt-BR" sz="1200" dirty="0" err="1" smtClean="0"/>
              <a:t>Anazawa</a:t>
            </a:r>
            <a:r>
              <a:rPr lang="pt-BR" sz="1200" dirty="0" smtClean="0"/>
              <a:t>, 2012 </a:t>
            </a:r>
            <a:endParaRPr lang="pt-BR" sz="1200" dirty="0"/>
          </a:p>
        </p:txBody>
      </p:sp>
      <p:sp>
        <p:nvSpPr>
          <p:cNvPr id="35" name="Retângulo 34"/>
          <p:cNvSpPr/>
          <p:nvPr/>
        </p:nvSpPr>
        <p:spPr>
          <a:xfrm>
            <a:off x="3131838" y="954766"/>
            <a:ext cx="563499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As quatro </a:t>
            </a:r>
            <a:r>
              <a:rPr lang="pt-BR" sz="1400" dirty="0" err="1" smtClean="0"/>
              <a:t>variaveis</a:t>
            </a:r>
            <a:r>
              <a:rPr lang="pt-BR" sz="1400" dirty="0" smtClean="0"/>
              <a:t> estudadas são (cobertura de abastecimento, IDHM, ocorrências de doenças </a:t>
            </a:r>
            <a:r>
              <a:rPr lang="pt-BR" sz="1400" dirty="0" err="1" smtClean="0"/>
              <a:t>Hidricas</a:t>
            </a:r>
            <a:r>
              <a:rPr lang="pt-BR" sz="1400" dirty="0" smtClean="0"/>
              <a:t> e IQA). Para compor o IQA foram utilizados dois parâmetros de qualidade da água, turbidez e coliformes totais</a:t>
            </a:r>
            <a:r>
              <a:rPr lang="pt-BR" sz="1400" dirty="0"/>
              <a:t>.</a:t>
            </a:r>
            <a:endParaRPr lang="pt-BR" sz="1400" dirty="0" smtClean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pPr algn="just"/>
            <a:r>
              <a:rPr lang="pt-BR" sz="1400" dirty="0" smtClean="0"/>
              <a:t>IQA = (</a:t>
            </a:r>
            <a:r>
              <a:rPr lang="pt-BR" sz="1400" dirty="0" err="1" smtClean="0"/>
              <a:t>Turbidez+Coliformes</a:t>
            </a:r>
            <a:r>
              <a:rPr lang="pt-BR" sz="1400" dirty="0" smtClean="0"/>
              <a:t>), com número obtido, feito processo de escalonamento como as outras </a:t>
            </a:r>
            <a:r>
              <a:rPr lang="pt-BR" sz="1400" dirty="0" err="1" smtClean="0"/>
              <a:t>váriaveis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r>
              <a:rPr lang="pt-BR" sz="1400" dirty="0" smtClean="0"/>
              <a:t>Os dados selecionados foram escalonados por meio de uma transformação linear (</a:t>
            </a:r>
            <a:r>
              <a:rPr lang="pt-BR" sz="1400" dirty="0"/>
              <a:t>y = </a:t>
            </a:r>
            <a:r>
              <a:rPr lang="pt-BR" sz="1400" dirty="0" err="1"/>
              <a:t>ax</a:t>
            </a:r>
            <a:r>
              <a:rPr lang="pt-BR" sz="1400" dirty="0"/>
              <a:t> +b). Esta equação da reta  tem como denominador a amplitude dos dados, ou seja, o valor máximo observado menos o valor mínimo observado referente aos percentuais de cada índice ( Figura </a:t>
            </a:r>
            <a:r>
              <a:rPr lang="pt-BR" sz="1400" dirty="0" smtClean="0"/>
              <a:t>02 </a:t>
            </a:r>
            <a:r>
              <a:rPr lang="pt-BR" sz="1400" dirty="0"/>
              <a:t>- Transformação linear para a escala de 0 a 1.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41759" y="90917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IDHM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97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539552" y="18029"/>
            <a:ext cx="8229600" cy="1252538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Resultados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0" y="914058"/>
            <a:ext cx="6336704" cy="27247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72" y="3927539"/>
            <a:ext cx="5564849" cy="252514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027009" y="6452685"/>
            <a:ext cx="4505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Figura 03 </a:t>
            </a:r>
            <a:r>
              <a:rPr lang="pt-BR" sz="1200" dirty="0"/>
              <a:t>–  </a:t>
            </a:r>
            <a:r>
              <a:rPr lang="pt-BR" sz="1200" dirty="0" smtClean="0"/>
              <a:t>IDHM por </a:t>
            </a:r>
            <a:r>
              <a:rPr lang="pt-BR" sz="1200" dirty="0" err="1" smtClean="0"/>
              <a:t>Municipio</a:t>
            </a:r>
            <a:r>
              <a:rPr lang="pt-BR" sz="1200" dirty="0" smtClean="0"/>
              <a:t> – Vale do Paraíba 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221080" y="3650540"/>
            <a:ext cx="485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Figura 02 </a:t>
            </a:r>
            <a:r>
              <a:rPr lang="pt-BR" sz="1200" dirty="0"/>
              <a:t>–  </a:t>
            </a:r>
            <a:r>
              <a:rPr lang="pt-BR" sz="1200" dirty="0" smtClean="0"/>
              <a:t>Disponibilidade </a:t>
            </a:r>
            <a:r>
              <a:rPr lang="pt-BR" sz="1200" dirty="0" err="1" smtClean="0"/>
              <a:t>Hiídrica</a:t>
            </a:r>
            <a:r>
              <a:rPr lang="pt-BR" sz="1200" dirty="0" smtClean="0"/>
              <a:t> por </a:t>
            </a:r>
            <a:r>
              <a:rPr lang="pt-BR" sz="1200" dirty="0" err="1" smtClean="0"/>
              <a:t>Municipio</a:t>
            </a:r>
            <a:r>
              <a:rPr lang="pt-BR" sz="1200" dirty="0" smtClean="0"/>
              <a:t> – Vale do Paraíba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63833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539552" y="-139661"/>
            <a:ext cx="8229600" cy="1252538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Resultados</a:t>
            </a:r>
            <a:endParaRPr lang="pt-BR" dirty="0">
              <a:latin typeface="Cambria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23728" y="4437112"/>
            <a:ext cx="3582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Gráfico 01 </a:t>
            </a:r>
            <a:r>
              <a:rPr lang="pt-BR" sz="1200" dirty="0"/>
              <a:t>–  </a:t>
            </a:r>
            <a:r>
              <a:rPr lang="pt-BR" sz="1200" dirty="0" smtClean="0"/>
              <a:t>Disponibilidade </a:t>
            </a:r>
            <a:r>
              <a:rPr lang="pt-BR" sz="1200" dirty="0" err="1" smtClean="0"/>
              <a:t>Hiídrica</a:t>
            </a:r>
            <a:r>
              <a:rPr lang="pt-BR" sz="1200" dirty="0" smtClean="0"/>
              <a:t> por IDHM</a:t>
            </a:r>
          </a:p>
          <a:p>
            <a:r>
              <a:rPr lang="pt-BR" sz="1200" dirty="0" smtClean="0"/>
              <a:t>Fonte: Classificação -  Aguas Doce do Brasil.</a:t>
            </a:r>
            <a:endParaRPr lang="pt-BR" sz="1200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051795"/>
              </p:ext>
            </p:extLst>
          </p:nvPr>
        </p:nvGraphicFramePr>
        <p:xfrm>
          <a:off x="695128" y="919666"/>
          <a:ext cx="7015683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293096"/>
            <a:ext cx="2238095" cy="2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03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26" y="59159"/>
            <a:ext cx="1052183" cy="854899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 idx="4294967295"/>
          </p:nvPr>
        </p:nvSpPr>
        <p:spPr>
          <a:xfrm>
            <a:off x="755576" y="-289272"/>
            <a:ext cx="8229600" cy="1252538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Cambria" panose="02040503050406030204" pitchFamily="18" charset="0"/>
              </a:rPr>
              <a:t>Resultados</a:t>
            </a:r>
            <a:endParaRPr lang="pt-BR" dirty="0">
              <a:latin typeface="Cambria" panose="020405030504060302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0150" y="544522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Gráfico 02 </a:t>
            </a:r>
            <a:r>
              <a:rPr lang="pt-BR" sz="1200" dirty="0"/>
              <a:t>– Índice de Desenvolvimento Humano em 26 municípios do Vale do Paraíba, agrupados segundo os níveis de atendimento por </a:t>
            </a:r>
            <a:r>
              <a:rPr lang="pt-BR" sz="1200" dirty="0" smtClean="0"/>
              <a:t>abastecimento </a:t>
            </a:r>
            <a:r>
              <a:rPr lang="pt-BR" sz="1200" dirty="0"/>
              <a:t>de água.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257055"/>
              </p:ext>
            </p:extLst>
          </p:nvPr>
        </p:nvGraphicFramePr>
        <p:xfrm>
          <a:off x="1043608" y="1196752"/>
          <a:ext cx="701131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930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8972</TotalTime>
  <Words>1166</Words>
  <Application>Microsoft Office PowerPoint</Application>
  <PresentationFormat>Apresentação na tela (4:3)</PresentationFormat>
  <Paragraphs>160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Local de Estudo</vt:lpstr>
      <vt:lpstr>Apresentação do PowerPoint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Conclusões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Tainá Assis</dc:creator>
  <cp:lastModifiedBy>DIOVANA</cp:lastModifiedBy>
  <cp:revision>591</cp:revision>
  <dcterms:created xsi:type="dcterms:W3CDTF">2017-06-18T22:19:19Z</dcterms:created>
  <dcterms:modified xsi:type="dcterms:W3CDTF">2020-09-09T20:05:20Z</dcterms:modified>
</cp:coreProperties>
</file>