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02" r:id="rId2"/>
  </p:sldMasterIdLst>
  <p:notesMasterIdLst>
    <p:notesMasterId r:id="rId38"/>
  </p:notesMasterIdLst>
  <p:sldIdLst>
    <p:sldId id="275" r:id="rId3"/>
    <p:sldId id="338" r:id="rId4"/>
    <p:sldId id="276" r:id="rId5"/>
    <p:sldId id="385" r:id="rId6"/>
    <p:sldId id="353" r:id="rId7"/>
    <p:sldId id="354" r:id="rId8"/>
    <p:sldId id="355" r:id="rId9"/>
    <p:sldId id="360" r:id="rId10"/>
    <p:sldId id="361" r:id="rId11"/>
    <p:sldId id="392" r:id="rId12"/>
    <p:sldId id="362" r:id="rId13"/>
    <p:sldId id="363" r:id="rId14"/>
    <p:sldId id="391" r:id="rId15"/>
    <p:sldId id="389" r:id="rId16"/>
    <p:sldId id="356" r:id="rId17"/>
    <p:sldId id="357" r:id="rId18"/>
    <p:sldId id="358" r:id="rId19"/>
    <p:sldId id="359" r:id="rId20"/>
    <p:sldId id="390" r:id="rId21"/>
    <p:sldId id="364" r:id="rId22"/>
    <p:sldId id="365" r:id="rId23"/>
    <p:sldId id="367" r:id="rId24"/>
    <p:sldId id="368" r:id="rId25"/>
    <p:sldId id="369" r:id="rId26"/>
    <p:sldId id="370" r:id="rId27"/>
    <p:sldId id="371" r:id="rId28"/>
    <p:sldId id="372" r:id="rId29"/>
    <p:sldId id="373" r:id="rId30"/>
    <p:sldId id="374" r:id="rId31"/>
    <p:sldId id="377" r:id="rId32"/>
    <p:sldId id="342" r:id="rId33"/>
    <p:sldId id="339" r:id="rId34"/>
    <p:sldId id="341" r:id="rId35"/>
    <p:sldId id="340" r:id="rId36"/>
    <p:sldId id="375" r:id="rId37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0000"/>
    <a:srgbClr val="CAE2FE"/>
    <a:srgbClr val="B4D5FE"/>
    <a:srgbClr val="D9D9FF"/>
    <a:srgbClr val="000066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95" autoAdjust="0"/>
    <p:restoredTop sz="85354" autoAdjust="0"/>
  </p:normalViewPr>
  <p:slideViewPr>
    <p:cSldViewPr>
      <p:cViewPr varScale="1">
        <p:scale>
          <a:sx n="59" d="100"/>
          <a:sy n="59" d="100"/>
        </p:scale>
        <p:origin x="1642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54A69976-CF3C-BD4D-B196-D8272D8899A1}" type="datetimeFigureOut">
              <a:rPr lang="pt-BR"/>
              <a:pPr/>
              <a:t>30/04/2021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9D997571-D45C-AC44-A7DC-EDCFFF493508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02819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51D52FE4-7338-5D48-8B67-958DCECB6A80}" type="slidenum">
              <a:rPr lang="pt-BR">
                <a:solidFill>
                  <a:srgbClr val="000000"/>
                </a:solidFill>
              </a:rPr>
              <a:pPr eaLnBrk="1" hangingPunct="1"/>
              <a:t>1</a:t>
            </a:fld>
            <a:endParaRPr lang="pt-BR">
              <a:solidFill>
                <a:srgbClr val="000000"/>
              </a:solidFill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fld id="{F64D53D4-AE77-CA47-A476-2B8D600CCA9C}" type="slidenum">
              <a:rPr lang="en-US" sz="1200">
                <a:latin typeface="Times New Roman" charset="0"/>
              </a:rPr>
              <a:pPr/>
              <a:t>23</a:t>
            </a:fld>
            <a:endParaRPr lang="en-US" sz="1200">
              <a:latin typeface="Times New Roman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pt-BR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fld id="{BF927D0E-519A-E547-8644-D90BBD3EB5EA}" type="slidenum">
              <a:rPr lang="en-US" sz="1200">
                <a:latin typeface="Times New Roman" charset="0"/>
              </a:rPr>
              <a:pPr/>
              <a:t>24</a:t>
            </a:fld>
            <a:endParaRPr lang="en-US" sz="1200">
              <a:latin typeface="Times New Roman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pt-BR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fld id="{DE85DA4D-8AD4-8041-A95D-5CE09FF8E28F}" type="slidenum">
              <a:rPr lang="en-US" sz="1200">
                <a:latin typeface="Times New Roman" charset="0"/>
              </a:rPr>
              <a:pPr/>
              <a:t>25</a:t>
            </a:fld>
            <a:endParaRPr lang="en-US" sz="1200">
              <a:latin typeface="Times New Roman" charset="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pt-BR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fld id="{BB11CEB4-E92A-CF44-A1A1-2ADF71C230F5}" type="slidenum">
              <a:rPr lang="en-US" sz="1200">
                <a:latin typeface="Times New Roman" charset="0"/>
              </a:rPr>
              <a:pPr/>
              <a:t>26</a:t>
            </a:fld>
            <a:endParaRPr lang="en-US" sz="1200">
              <a:latin typeface="Times New Roman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pt-BR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fld id="{67AE8D75-AFA0-6F4E-B971-343810E1940C}" type="slidenum">
              <a:rPr lang="en-US" sz="1200">
                <a:latin typeface="Times New Roman" charset="0"/>
              </a:rPr>
              <a:pPr/>
              <a:t>27</a:t>
            </a:fld>
            <a:endParaRPr lang="en-US" sz="1200">
              <a:latin typeface="Times New Roman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pt-BR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fld id="{ECE00E6F-5608-7B48-B0D4-E784C1E41108}" type="slidenum">
              <a:rPr lang="en-US" sz="1200">
                <a:latin typeface="Times New Roman" charset="0"/>
              </a:rPr>
              <a:pPr/>
              <a:t>28</a:t>
            </a:fld>
            <a:endParaRPr lang="en-US" sz="1200">
              <a:latin typeface="Times New Roman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pt-BR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fld id="{ECE00E6F-5608-7B48-B0D4-E784C1E41108}" type="slidenum">
              <a:rPr lang="en-US" sz="1200">
                <a:latin typeface="Times New Roman" charset="0"/>
              </a:rPr>
              <a:pPr/>
              <a:t>29</a:t>
            </a:fld>
            <a:endParaRPr lang="en-US" sz="1200">
              <a:latin typeface="Times New Roman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pt-BR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fld id="{B661789D-05E0-3D45-954E-6699EA85184D}" type="slidenum">
              <a:rPr lang="en-US" sz="1200">
                <a:latin typeface="Times New Roman" charset="0"/>
              </a:rPr>
              <a:pPr/>
              <a:t>30</a:t>
            </a:fld>
            <a:endParaRPr lang="en-US" sz="1200">
              <a:latin typeface="Times New Roman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pt-BR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fld id="{1551E804-6D3C-614C-8C26-4D0D123CD880}" type="slidenum">
              <a:rPr lang="en-US" sz="1200">
                <a:latin typeface="Times New Roman" charset="0"/>
              </a:rPr>
              <a:pPr/>
              <a:t>35</a:t>
            </a:fld>
            <a:endParaRPr lang="en-US" sz="1200">
              <a:latin typeface="Times New Roman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pt-B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884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fld id="{3B7662AF-2F87-3945-A422-5F60E8402004}" type="slidenum">
              <a:rPr lang="en-US" sz="1200">
                <a:latin typeface="Times New Roman" charset="0"/>
              </a:rPr>
              <a:pPr/>
              <a:t>6</a:t>
            </a:fld>
            <a:endParaRPr lang="en-US" sz="1200">
              <a:latin typeface="Times New Roman" charset="0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pt-BR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fld id="{D12AAE66-C0A5-874F-9567-32D6325B60D2}" type="slidenum">
              <a:rPr lang="en-US" sz="1200">
                <a:latin typeface="Times New Roman" charset="0"/>
              </a:rPr>
              <a:pPr/>
              <a:t>7</a:t>
            </a:fld>
            <a:endParaRPr lang="en-US" sz="1200">
              <a:latin typeface="Times New Roman" charset="0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pt-BR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fld id="{922379B4-98DD-D640-A917-D13EF6F8CEF1}" type="slidenum">
              <a:rPr lang="en-US" sz="1200">
                <a:latin typeface="Times New Roman" charset="0"/>
              </a:rPr>
              <a:pPr/>
              <a:t>8</a:t>
            </a:fld>
            <a:endParaRPr lang="en-US" sz="1200">
              <a:latin typeface="Times New Roman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pt-BR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fld id="{A0055134-E574-D84C-BEE7-6CFA9C76365A}" type="slidenum">
              <a:rPr lang="en-US" sz="1200">
                <a:solidFill>
                  <a:srgbClr val="000000"/>
                </a:solidFill>
              </a:rPr>
              <a:pPr/>
              <a:t>16</a:t>
            </a:fld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pt-BR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>
              <a:latin typeface="Times New Roman" charset="0"/>
            </a:endParaRPr>
          </a:p>
        </p:txBody>
      </p:sp>
      <p:sp>
        <p:nvSpPr>
          <p:cNvPr id="41988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fld id="{6D4B4975-29D0-C146-AF04-2BF17375129C}" type="slidenum">
              <a:rPr lang="pt-BR" sz="1200">
                <a:solidFill>
                  <a:srgbClr val="000000"/>
                </a:solidFill>
                <a:cs typeface="Arial" charset="0"/>
              </a:rPr>
              <a:pPr/>
              <a:t>17</a:t>
            </a:fld>
            <a:endParaRPr lang="pt-BR" sz="1200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fld id="{F9F7D037-6EF3-7E45-B892-C29187F4BB28}" type="slidenum">
              <a:rPr lang="en-US" sz="1200">
                <a:latin typeface="Times New Roman" charset="0"/>
              </a:rPr>
              <a:pPr/>
              <a:t>20</a:t>
            </a:fld>
            <a:endParaRPr lang="en-US" sz="1200">
              <a:latin typeface="Times New Roman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pt-BR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fld id="{0F1C6985-B7DA-5849-BA8E-E243E8CE4A7A}" type="slidenum">
              <a:rPr lang="en-US" sz="1200">
                <a:latin typeface="Times New Roman" charset="0"/>
              </a:rPr>
              <a:pPr/>
              <a:t>21</a:t>
            </a:fld>
            <a:endParaRPr lang="en-US" sz="1200">
              <a:latin typeface="Times New Roman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pt-BR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fld id="{1948794B-F229-4046-AD27-8E27A9823F99}" type="slidenum">
              <a:rPr lang="en-US" sz="1200">
                <a:latin typeface="Times New Roman" charset="0"/>
              </a:rPr>
              <a:pPr/>
              <a:t>22</a:t>
            </a:fld>
            <a:endParaRPr lang="en-US" sz="1200">
              <a:latin typeface="Times New Roman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pt-BR">
              <a:latin typeface="Times New Roman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hidden">
          <a:xfrm>
            <a:off x="0" y="0"/>
            <a:ext cx="3505200" cy="68580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pt-BR" sz="24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hidden">
          <a:xfrm>
            <a:off x="1716088" y="1690688"/>
            <a:ext cx="7427912" cy="2533650"/>
          </a:xfrm>
          <a:prstGeom prst="rect">
            <a:avLst/>
          </a:prstGeom>
          <a:solidFill>
            <a:srgbClr val="08479C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pt-BR" sz="24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grpSp>
        <p:nvGrpSpPr>
          <p:cNvPr id="6" name="Group 4"/>
          <p:cNvGrpSpPr>
            <a:grpSpLocks/>
          </p:cNvGrpSpPr>
          <p:nvPr/>
        </p:nvGrpSpPr>
        <p:grpSpPr bwMode="auto">
          <a:xfrm>
            <a:off x="0" y="1066800"/>
            <a:ext cx="2867025" cy="3157538"/>
            <a:chOff x="0" y="672"/>
            <a:chExt cx="1806" cy="1989"/>
          </a:xfrm>
        </p:grpSpPr>
        <p:sp>
          <p:nvSpPr>
            <p:cNvPr id="7" name="Rectangle 5"/>
            <p:cNvSpPr>
              <a:spLocks noChangeArrowheads="1"/>
            </p:cNvSpPr>
            <p:nvPr userDrawn="1"/>
          </p:nvSpPr>
          <p:spPr bwMode="auto">
            <a:xfrm>
              <a:off x="361" y="2257"/>
              <a:ext cx="363" cy="404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 sz="24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auto">
            <a:xfrm>
              <a:off x="1081" y="1065"/>
              <a:ext cx="362" cy="405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 sz="24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auto">
            <a:xfrm>
              <a:off x="1437" y="672"/>
              <a:ext cx="369" cy="400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 sz="24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auto">
            <a:xfrm>
              <a:off x="719" y="2257"/>
              <a:ext cx="368" cy="404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 sz="24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auto">
            <a:xfrm>
              <a:off x="1437" y="1065"/>
              <a:ext cx="369" cy="405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 sz="24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auto">
            <a:xfrm>
              <a:off x="719" y="1464"/>
              <a:ext cx="368" cy="39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 sz="24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auto">
            <a:xfrm>
              <a:off x="0" y="1464"/>
              <a:ext cx="367" cy="399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 sz="24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auto">
            <a:xfrm>
              <a:off x="1081" y="1464"/>
              <a:ext cx="362" cy="39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 sz="24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auto">
            <a:xfrm>
              <a:off x="361" y="1857"/>
              <a:ext cx="363" cy="406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 sz="24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auto">
            <a:xfrm>
              <a:off x="719" y="1857"/>
              <a:ext cx="368" cy="40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 sz="24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endParaRPr>
            </a:p>
          </p:txBody>
        </p:sp>
      </p:grpSp>
      <p:pic>
        <p:nvPicPr>
          <p:cNvPr id="17" name="Picture 20" descr="logoco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52400"/>
            <a:ext cx="5029200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38" name="Rectangle 18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3800">
                <a:solidFill>
                  <a:srgbClr val="FFFFFF"/>
                </a:solidFill>
                <a:latin typeface="Calibri" pitchFamily="34" charset="0"/>
              </a:defRPr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81939" name="Rectangle 19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600">
                <a:latin typeface="Calibri" pitchFamily="34" charset="0"/>
              </a:defRPr>
            </a:lvl1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18" name="Rectangle 15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Rectangle 16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Rectangle 17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00"/>
                </a:solidFill>
                <a:latin typeface="Arial Black" charset="0"/>
              </a:defRPr>
            </a:lvl1pPr>
          </a:lstStyle>
          <a:p>
            <a:fld id="{5921ABDC-321B-1643-8FDD-F90C94A69282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906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415778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2057400" cy="5867400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6019800" cy="5867400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9078152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hidden">
          <a:xfrm>
            <a:off x="0" y="0"/>
            <a:ext cx="3505200" cy="68580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pt-BR" sz="24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hidden">
          <a:xfrm>
            <a:off x="1716088" y="1690688"/>
            <a:ext cx="7427912" cy="2533650"/>
          </a:xfrm>
          <a:prstGeom prst="rect">
            <a:avLst/>
          </a:prstGeom>
          <a:solidFill>
            <a:srgbClr val="08479C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pt-BR" sz="24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grpSp>
        <p:nvGrpSpPr>
          <p:cNvPr id="6" name="Group 4"/>
          <p:cNvGrpSpPr>
            <a:grpSpLocks/>
          </p:cNvGrpSpPr>
          <p:nvPr/>
        </p:nvGrpSpPr>
        <p:grpSpPr bwMode="auto">
          <a:xfrm>
            <a:off x="0" y="1066800"/>
            <a:ext cx="2867025" cy="3157538"/>
            <a:chOff x="0" y="672"/>
            <a:chExt cx="1806" cy="1989"/>
          </a:xfrm>
        </p:grpSpPr>
        <p:sp>
          <p:nvSpPr>
            <p:cNvPr id="7" name="Rectangle 5"/>
            <p:cNvSpPr>
              <a:spLocks noChangeArrowheads="1"/>
            </p:cNvSpPr>
            <p:nvPr userDrawn="1"/>
          </p:nvSpPr>
          <p:spPr bwMode="auto">
            <a:xfrm>
              <a:off x="361" y="2257"/>
              <a:ext cx="363" cy="404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 sz="24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auto">
            <a:xfrm>
              <a:off x="1081" y="1065"/>
              <a:ext cx="362" cy="405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 sz="24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auto">
            <a:xfrm>
              <a:off x="1437" y="672"/>
              <a:ext cx="369" cy="400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 sz="24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auto">
            <a:xfrm>
              <a:off x="719" y="2257"/>
              <a:ext cx="368" cy="404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 sz="24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auto">
            <a:xfrm>
              <a:off x="1437" y="1065"/>
              <a:ext cx="369" cy="405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 sz="24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auto">
            <a:xfrm>
              <a:off x="719" y="1464"/>
              <a:ext cx="368" cy="39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 sz="24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auto">
            <a:xfrm>
              <a:off x="0" y="1464"/>
              <a:ext cx="367" cy="399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 sz="24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auto">
            <a:xfrm>
              <a:off x="1081" y="1464"/>
              <a:ext cx="362" cy="39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 sz="24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auto">
            <a:xfrm>
              <a:off x="361" y="1857"/>
              <a:ext cx="363" cy="406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 sz="24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auto">
            <a:xfrm>
              <a:off x="719" y="1857"/>
              <a:ext cx="368" cy="40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 sz="24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endParaRPr>
            </a:p>
          </p:txBody>
        </p:sp>
      </p:grpSp>
      <p:pic>
        <p:nvPicPr>
          <p:cNvPr id="17" name="Picture 20" descr="logoco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52400"/>
            <a:ext cx="5029200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Imagem 20" descr="logo_brasil.gif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25" y="6262688"/>
            <a:ext cx="1857375" cy="59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38" name="Rectangle 18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380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81939" name="Rectangle 19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600"/>
            </a:lvl1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19" name="Rectangle 15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Rectangle 16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1" name="Rectangle 17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00"/>
                </a:solidFill>
                <a:latin typeface="Arial Black" charset="0"/>
              </a:defRPr>
            </a:lvl1pPr>
          </a:lstStyle>
          <a:p>
            <a:fld id="{D81E15C4-FB1A-9647-8070-440E0C257D54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99496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5113718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1204348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800600" y="15240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2367427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6305248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3493139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48310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212867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r>
              <a:rPr lang="pt-BR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238802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7618842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6941018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2057400" cy="5867400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6019800" cy="5867400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80019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5689813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ítulo e text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153400" cy="762000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609600" y="1524000"/>
            <a:ext cx="4038600" cy="4724400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800600" y="1524000"/>
            <a:ext cx="4038600" cy="2286000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800600" y="3962400"/>
            <a:ext cx="4038600" cy="2286000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486132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825067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4038600" cy="4724400"/>
          </a:xfrm>
        </p:spPr>
        <p:txBody>
          <a:bodyPr/>
          <a:lstStyle>
            <a:lvl1pPr>
              <a:defRPr sz="2800">
                <a:solidFill>
                  <a:srgbClr val="000066"/>
                </a:solidFill>
                <a:latin typeface="Calibri" pitchFamily="34" charset="0"/>
              </a:defRPr>
            </a:lvl1pPr>
            <a:lvl2pPr>
              <a:defRPr sz="2400">
                <a:solidFill>
                  <a:srgbClr val="000066"/>
                </a:solidFill>
                <a:latin typeface="Calibri" pitchFamily="34" charset="0"/>
              </a:defRPr>
            </a:lvl2pPr>
            <a:lvl3pPr>
              <a:defRPr sz="2000">
                <a:solidFill>
                  <a:srgbClr val="000066"/>
                </a:solidFill>
                <a:latin typeface="Calibri" pitchFamily="34" charset="0"/>
              </a:defRPr>
            </a:lvl3pPr>
            <a:lvl4pPr>
              <a:defRPr sz="1800">
                <a:solidFill>
                  <a:srgbClr val="000066"/>
                </a:solidFill>
                <a:latin typeface="Calibri" pitchFamily="34" charset="0"/>
              </a:defRPr>
            </a:lvl4pPr>
            <a:lvl5pPr>
              <a:defRPr sz="1800">
                <a:solidFill>
                  <a:srgbClr val="000066"/>
                </a:solidFill>
                <a:latin typeface="Calibri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800600" y="1524000"/>
            <a:ext cx="4038600" cy="4724400"/>
          </a:xfrm>
        </p:spPr>
        <p:txBody>
          <a:bodyPr/>
          <a:lstStyle>
            <a:lvl1pPr>
              <a:defRPr sz="2800">
                <a:solidFill>
                  <a:srgbClr val="000066"/>
                </a:solidFill>
                <a:latin typeface="Calibri" pitchFamily="34" charset="0"/>
              </a:defRPr>
            </a:lvl1pPr>
            <a:lvl2pPr>
              <a:defRPr sz="2400">
                <a:solidFill>
                  <a:srgbClr val="000066"/>
                </a:solidFill>
                <a:latin typeface="Calibri" pitchFamily="34" charset="0"/>
              </a:defRPr>
            </a:lvl2pPr>
            <a:lvl3pPr>
              <a:defRPr sz="2000">
                <a:solidFill>
                  <a:srgbClr val="000066"/>
                </a:solidFill>
                <a:latin typeface="Calibri" pitchFamily="34" charset="0"/>
              </a:defRPr>
            </a:lvl3pPr>
            <a:lvl4pPr>
              <a:defRPr sz="1800">
                <a:solidFill>
                  <a:srgbClr val="000066"/>
                </a:solidFill>
                <a:latin typeface="Calibri" pitchFamily="34" charset="0"/>
              </a:defRPr>
            </a:lvl4pPr>
            <a:lvl5pPr>
              <a:defRPr sz="1800">
                <a:solidFill>
                  <a:srgbClr val="000066"/>
                </a:solidFill>
                <a:latin typeface="Calibri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618035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57224" y="274638"/>
            <a:ext cx="7829576" cy="1011222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909631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r>
              <a:rPr lang="pt-BR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2818613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2005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244044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88141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ChangeArrowheads="1"/>
          </p:cNvSpPr>
          <p:nvPr/>
        </p:nvSpPr>
        <p:spPr bwMode="auto">
          <a:xfrm rot="-5400000">
            <a:off x="-3009900" y="3390900"/>
            <a:ext cx="6477000" cy="457200"/>
          </a:xfrm>
          <a:prstGeom prst="rect">
            <a:avLst/>
          </a:prstGeom>
          <a:gradFill rotWithShape="1">
            <a:gsLst>
              <a:gs pos="0">
                <a:srgbClr val="08479C"/>
              </a:gs>
              <a:gs pos="100000">
                <a:srgbClr val="08479C">
                  <a:gamma/>
                  <a:shade val="46275"/>
                  <a:invGamma/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vert="eaVert"/>
          <a:lstStyle/>
          <a:p>
            <a:pPr>
              <a:defRPr/>
            </a:pPr>
            <a:endParaRPr lang="pt-BR" sz="24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8153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524000"/>
            <a:ext cx="82296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pic>
        <p:nvPicPr>
          <p:cNvPr id="2053" name="Picture 5" descr="inpe_logo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6200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902" name="Freeform 6"/>
          <p:cNvSpPr>
            <a:spLocks noChangeArrowheads="1"/>
          </p:cNvSpPr>
          <p:nvPr/>
        </p:nvSpPr>
        <p:spPr bwMode="auto">
          <a:xfrm>
            <a:off x="685800" y="381000"/>
            <a:ext cx="8229600" cy="6096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rgbClr val="006699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pt-BR" sz="1400">
              <a:solidFill>
                <a:srgbClr val="000000"/>
              </a:solidFill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71" r:id="rId1"/>
    <p:sldLayoutId id="2147484348" r:id="rId2"/>
    <p:sldLayoutId id="2147484349" r:id="rId3"/>
    <p:sldLayoutId id="2147484350" r:id="rId4"/>
    <p:sldLayoutId id="2147484351" r:id="rId5"/>
    <p:sldLayoutId id="2147484352" r:id="rId6"/>
    <p:sldLayoutId id="2147484353" r:id="rId7"/>
    <p:sldLayoutId id="2147484354" r:id="rId8"/>
    <p:sldLayoutId id="2147484355" r:id="rId9"/>
    <p:sldLayoutId id="2147484356" r:id="rId10"/>
    <p:sldLayoutId id="214748435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3366"/>
          </a:solidFill>
          <a:latin typeface="+mj-lt"/>
          <a:ea typeface="ヒラギノ角ゴ Pro W3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3366"/>
          </a:solidFill>
          <a:latin typeface="ZapfHumnst BT" pitchFamily="34" charset="0"/>
          <a:ea typeface="ヒラギノ角ゴ Pro W3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3366"/>
          </a:solidFill>
          <a:latin typeface="ZapfHumnst BT" pitchFamily="34" charset="0"/>
          <a:ea typeface="ヒラギノ角ゴ Pro W3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3366"/>
          </a:solidFill>
          <a:latin typeface="ZapfHumnst BT" pitchFamily="34" charset="0"/>
          <a:ea typeface="ヒラギノ角ゴ Pro W3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3366"/>
          </a:solidFill>
          <a:latin typeface="ZapfHumnst BT" pitchFamily="34" charset="0"/>
          <a:ea typeface="ヒラギノ角ゴ Pro W3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003366"/>
          </a:solidFill>
          <a:latin typeface="ZapfHumnst B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003366"/>
          </a:solidFill>
          <a:latin typeface="ZapfHumnst B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003366"/>
          </a:solidFill>
          <a:latin typeface="ZapfHumnst B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003366"/>
          </a:solidFill>
          <a:latin typeface="ZapfHumnst B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charset="0"/>
        <a:buChar char="n"/>
        <a:defRPr sz="2400">
          <a:solidFill>
            <a:schemeClr val="tx1"/>
          </a:solidFill>
          <a:latin typeface="+mn-lt"/>
          <a:ea typeface="ヒラギノ角ゴ Pro W3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charset="0"/>
        <a:buChar char="¨"/>
        <a:defRPr sz="2000">
          <a:solidFill>
            <a:schemeClr val="tx1"/>
          </a:solidFill>
          <a:latin typeface="+mn-lt"/>
          <a:ea typeface="ヒラギノ角ゴ Pro W3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charset="0"/>
        <a:buChar char="n"/>
        <a:defRPr sz="2400">
          <a:solidFill>
            <a:schemeClr val="tx1"/>
          </a:solidFill>
          <a:latin typeface="+mn-lt"/>
          <a:ea typeface="ヒラギノ角ゴ Pro W3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charset="0"/>
        <a:buChar char="¨"/>
        <a:defRPr sz="1600">
          <a:solidFill>
            <a:schemeClr val="tx1"/>
          </a:solidFill>
          <a:latin typeface="+mn-lt"/>
          <a:ea typeface="ヒラギノ角ゴ Pro W3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ヒラギノ角ゴ Pro W3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ChangeArrowheads="1"/>
          </p:cNvSpPr>
          <p:nvPr/>
        </p:nvSpPr>
        <p:spPr bwMode="auto">
          <a:xfrm rot="-5400000">
            <a:off x="-3009900" y="3390900"/>
            <a:ext cx="6477000" cy="457200"/>
          </a:xfrm>
          <a:prstGeom prst="rect">
            <a:avLst/>
          </a:prstGeom>
          <a:gradFill rotWithShape="1">
            <a:gsLst>
              <a:gs pos="0">
                <a:srgbClr val="08479C"/>
              </a:gs>
              <a:gs pos="100000">
                <a:srgbClr val="08479C">
                  <a:gamma/>
                  <a:shade val="46275"/>
                  <a:invGamma/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vert="eaVert"/>
          <a:lstStyle/>
          <a:p>
            <a:pPr>
              <a:defRPr/>
            </a:pPr>
            <a:endParaRPr lang="pt-BR" sz="24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8153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524000"/>
            <a:ext cx="82296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pic>
        <p:nvPicPr>
          <p:cNvPr id="3077" name="Picture 5" descr="inpe_logo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6200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902" name="Freeform 6"/>
          <p:cNvSpPr>
            <a:spLocks noChangeArrowheads="1"/>
          </p:cNvSpPr>
          <p:nvPr/>
        </p:nvSpPr>
        <p:spPr bwMode="auto">
          <a:xfrm>
            <a:off x="685800" y="381000"/>
            <a:ext cx="8229600" cy="6096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rgbClr val="006699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pt-BR" sz="1400">
              <a:solidFill>
                <a:srgbClr val="000000"/>
              </a:solidFill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72" r:id="rId1"/>
    <p:sldLayoutId id="2147484358" r:id="rId2"/>
    <p:sldLayoutId id="2147484359" r:id="rId3"/>
    <p:sldLayoutId id="2147484360" r:id="rId4"/>
    <p:sldLayoutId id="2147484361" r:id="rId5"/>
    <p:sldLayoutId id="2147484362" r:id="rId6"/>
    <p:sldLayoutId id="2147484363" r:id="rId7"/>
    <p:sldLayoutId id="2147484364" r:id="rId8"/>
    <p:sldLayoutId id="2147484365" r:id="rId9"/>
    <p:sldLayoutId id="2147484366" r:id="rId10"/>
    <p:sldLayoutId id="2147484367" r:id="rId11"/>
    <p:sldLayoutId id="2147484368" r:id="rId12"/>
    <p:sldLayoutId id="2147484369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3366"/>
          </a:solidFill>
          <a:latin typeface="Calibri" pitchFamily="34" charset="0"/>
          <a:ea typeface="ヒラギノ角ゴ Pro W3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3366"/>
          </a:solidFill>
          <a:latin typeface="Calibri" pitchFamily="34" charset="0"/>
          <a:ea typeface="ヒラギノ角ゴ Pro W3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3366"/>
          </a:solidFill>
          <a:latin typeface="Calibri" pitchFamily="34" charset="0"/>
          <a:ea typeface="ヒラギノ角ゴ Pro W3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3366"/>
          </a:solidFill>
          <a:latin typeface="Calibri" pitchFamily="34" charset="0"/>
          <a:ea typeface="ヒラギノ角ゴ Pro W3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3366"/>
          </a:solidFill>
          <a:latin typeface="Calibri" pitchFamily="34" charset="0"/>
          <a:ea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66"/>
          </a:solidFill>
          <a:latin typeface="ZapfHumnst BT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66"/>
          </a:solidFill>
          <a:latin typeface="ZapfHumnst BT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66"/>
          </a:solidFill>
          <a:latin typeface="ZapfHumnst BT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66"/>
          </a:solidFill>
          <a:latin typeface="ZapfHumnst B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charset="0"/>
        <a:buChar char="n"/>
        <a:defRPr sz="2400">
          <a:solidFill>
            <a:srgbClr val="000066"/>
          </a:solidFill>
          <a:latin typeface="Calibri" pitchFamily="34" charset="0"/>
          <a:ea typeface="ヒラギノ角ゴ Pro W3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charset="0"/>
        <a:buChar char="¨"/>
        <a:defRPr sz="2000">
          <a:solidFill>
            <a:srgbClr val="000066"/>
          </a:solidFill>
          <a:latin typeface="Calibri" pitchFamily="34" charset="0"/>
          <a:ea typeface="ヒラギノ角ゴ Pro W3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charset="0"/>
        <a:buChar char="n"/>
        <a:defRPr sz="2400">
          <a:solidFill>
            <a:srgbClr val="000066"/>
          </a:solidFill>
          <a:latin typeface="Calibri" pitchFamily="34" charset="0"/>
          <a:ea typeface="ヒラギノ角ゴ Pro W3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charset="0"/>
        <a:buChar char="¨"/>
        <a:defRPr sz="1600">
          <a:solidFill>
            <a:srgbClr val="000066"/>
          </a:solidFill>
          <a:latin typeface="Calibri" pitchFamily="34" charset="0"/>
          <a:ea typeface="ヒラギノ角ゴ Pro W3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charset="0"/>
        <a:buChar char="§"/>
        <a:defRPr sz="2000">
          <a:solidFill>
            <a:srgbClr val="000066"/>
          </a:solidFill>
          <a:latin typeface="Calibri" pitchFamily="34" charset="0"/>
          <a:ea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dirty="0" err="1">
                <a:latin typeface="Calibri" charset="0"/>
              </a:rPr>
              <a:t>Planejamento</a:t>
            </a:r>
            <a:r>
              <a:rPr lang="en-US" dirty="0">
                <a:latin typeface="Calibri" charset="0"/>
              </a:rPr>
              <a:t> da </a:t>
            </a:r>
            <a:r>
              <a:rPr lang="en-US" dirty="0" err="1">
                <a:latin typeface="Calibri" charset="0"/>
              </a:rPr>
              <a:t>Pesquisa</a:t>
            </a:r>
            <a:endParaRPr lang="en-US" dirty="0">
              <a:latin typeface="Calibri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pt-BR">
                <a:latin typeface="Calibri" charset="0"/>
              </a:rPr>
              <a:t>CAP 242</a:t>
            </a:r>
          </a:p>
          <a:p>
            <a:pPr eaLnBrk="1" hangingPunct="1"/>
            <a:r>
              <a:rPr lang="pt-BR">
                <a:latin typeface="Calibri" charset="0"/>
              </a:rPr>
              <a:t>Pedro R. Andrade</a:t>
            </a:r>
          </a:p>
          <a:p>
            <a:pPr eaLnBrk="1" hangingPunct="1"/>
            <a:r>
              <a:rPr lang="pt-BR">
                <a:latin typeface="Calibri" charset="0"/>
              </a:rPr>
              <a:t>Slides: Gilberto Câmara</a:t>
            </a:r>
          </a:p>
          <a:p>
            <a:pPr eaLnBrk="1" hangingPunct="1">
              <a:buFont typeface="Wingdings" charset="0"/>
              <a:buNone/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D58AA1-F620-4775-B64B-A5A5A83D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Tipos de Literatura Científica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3449826-E2E0-4113-AD1B-C559ACD9419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45"/>
          <a:stretch/>
        </p:blipFill>
        <p:spPr bwMode="auto">
          <a:xfrm>
            <a:off x="512103" y="1340768"/>
            <a:ext cx="8631897" cy="4563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4E2E3310-5936-4A3E-8692-32ADC4673EA2}"/>
              </a:ext>
            </a:extLst>
          </p:cNvPr>
          <p:cNvSpPr txBox="1"/>
          <p:nvPr/>
        </p:nvSpPr>
        <p:spPr>
          <a:xfrm>
            <a:off x="827584" y="5805264"/>
            <a:ext cx="795671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/>
              <a:t>Fonte: https://library.citadel.edu/c.php?g=620233&amp;p=4319378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26C9F80-98B1-4A24-9A10-AFB18C155390}"/>
              </a:ext>
            </a:extLst>
          </p:cNvPr>
          <p:cNvSpPr txBox="1"/>
          <p:nvPr/>
        </p:nvSpPr>
        <p:spPr>
          <a:xfrm>
            <a:off x="1115616" y="6276945"/>
            <a:ext cx="6048672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1" hangingPunct="1"/>
            <a:r>
              <a:rPr lang="pt-BR" sz="2400" dirty="0">
                <a:solidFill>
                  <a:srgbClr val="00003F"/>
                </a:solidFill>
                <a:latin typeface="Humnst777 BT" charset="0"/>
              </a:rPr>
              <a:t>Use preferencialmente informações primárias</a:t>
            </a:r>
          </a:p>
        </p:txBody>
      </p:sp>
    </p:spTree>
    <p:extLst>
      <p:ext uri="{BB962C8B-B14F-4D97-AF65-F5344CB8AC3E}">
        <p14:creationId xmlns:p14="http://schemas.microsoft.com/office/powerpoint/2010/main" val="2526857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>
                <a:latin typeface="Calibri" charset="0"/>
              </a:rPr>
              <a:t>Como conhecer o estado da arte?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214438" y="1285875"/>
            <a:ext cx="6643687" cy="4619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1" hangingPunct="1"/>
            <a:r>
              <a:rPr lang="pt-BR" sz="2400" dirty="0">
                <a:solidFill>
                  <a:srgbClr val="00003F"/>
                </a:solidFill>
                <a:latin typeface="Humnst777 BT" charset="0"/>
              </a:rPr>
              <a:t>Estado-da-arte =  Clássicos + avanços recentes</a:t>
            </a:r>
          </a:p>
        </p:txBody>
      </p: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2000250"/>
            <a:ext cx="5929313" cy="464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0238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ítulo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458200" cy="762000"/>
          </a:xfrm>
        </p:spPr>
        <p:txBody>
          <a:bodyPr/>
          <a:lstStyle/>
          <a:p>
            <a:r>
              <a:rPr lang="pt-BR">
                <a:latin typeface="Calibri" charset="0"/>
              </a:rPr>
              <a:t>Estado da arte= clássicos + avanços recentes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571500" y="1500188"/>
            <a:ext cx="7929563" cy="1016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1" hangingPunct="1"/>
            <a:r>
              <a:rPr lang="pt-BR" sz="2000" dirty="0">
                <a:solidFill>
                  <a:srgbClr val="00003F"/>
                </a:solidFill>
                <a:latin typeface="Humnst777 BT" charset="0"/>
              </a:rPr>
              <a:t>Clássicos  = artigos de revisão, muito citados, abrem novos campos</a:t>
            </a:r>
          </a:p>
          <a:p>
            <a:pPr eaLnBrk="1" hangingPunct="1"/>
            <a:r>
              <a:rPr lang="pt-BR" sz="2000" dirty="0">
                <a:solidFill>
                  <a:srgbClr val="00003F"/>
                </a:solidFill>
                <a:latin typeface="Humnst777 BT" charset="0"/>
              </a:rPr>
              <a:t> </a:t>
            </a:r>
          </a:p>
          <a:p>
            <a:pPr eaLnBrk="1" hangingPunct="1"/>
            <a:r>
              <a:rPr lang="pt-BR" sz="2000" dirty="0">
                <a:solidFill>
                  <a:srgbClr val="00003F"/>
                </a:solidFill>
                <a:latin typeface="Humnst777 BT" charset="0"/>
              </a:rPr>
              <a:t>Avanços recentes = escolha criteriosa nos últimos cinco anos </a:t>
            </a:r>
          </a:p>
        </p:txBody>
      </p:sp>
      <p:pic>
        <p:nvPicPr>
          <p:cNvPr id="1536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2786063"/>
            <a:ext cx="7791450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92980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458200" cy="762000"/>
          </a:xfrm>
        </p:spPr>
        <p:txBody>
          <a:bodyPr/>
          <a:lstStyle/>
          <a:p>
            <a:r>
              <a:rPr lang="pt-BR" dirty="0">
                <a:latin typeface="Calibri" charset="0"/>
              </a:rPr>
              <a:t>Organize as Referências (</a:t>
            </a:r>
            <a:r>
              <a:rPr lang="pt-BR" dirty="0" err="1">
                <a:latin typeface="Calibri" charset="0"/>
              </a:rPr>
              <a:t>Zotero</a:t>
            </a:r>
            <a:r>
              <a:rPr lang="pt-BR" dirty="0">
                <a:latin typeface="Calibri" charset="0"/>
              </a:rPr>
              <a:t>, </a:t>
            </a:r>
            <a:r>
              <a:rPr lang="pt-BR" dirty="0" err="1">
                <a:latin typeface="Calibri" charset="0"/>
              </a:rPr>
              <a:t>Mendley</a:t>
            </a:r>
            <a:r>
              <a:rPr lang="pt-BR" dirty="0">
                <a:latin typeface="Calibri" charset="0"/>
              </a:rPr>
              <a:t>, etc.)</a:t>
            </a:r>
          </a:p>
        </p:txBody>
      </p:sp>
      <p:pic>
        <p:nvPicPr>
          <p:cNvPr id="4101" name="Picture 5" descr="Image result for mendeley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1196752"/>
            <a:ext cx="7849206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74423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971600" y="1844824"/>
            <a:ext cx="79928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/>
              <a:t>Para cada </a:t>
            </a:r>
            <a:r>
              <a:rPr lang="pt-BR" sz="2800" dirty="0" err="1"/>
              <a:t>paper</a:t>
            </a:r>
            <a:r>
              <a:rPr lang="pt-BR" sz="2800" dirty="0"/>
              <a:t> lido, escreva separadamente: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/>
              <a:t>Trechos importantes do artigo como estão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/>
              <a:t>Trechos importantes do artigo com suas próprias palavras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/>
              <a:t>As suas opiniões sobre o artigo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800" dirty="0">
              <a:solidFill>
                <a:srgbClr val="FF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800" dirty="0">
              <a:solidFill>
                <a:srgbClr val="FF0000"/>
              </a:solidFill>
            </a:endParaRPr>
          </a:p>
          <a:p>
            <a:r>
              <a:rPr lang="pt-BR" sz="2800" dirty="0">
                <a:solidFill>
                  <a:srgbClr val="FF0000"/>
                </a:solidFill>
              </a:rPr>
              <a:t>Exercício: Revisão Bibliográfica de um tema </a:t>
            </a:r>
          </a:p>
          <a:p>
            <a:r>
              <a:rPr lang="pt-BR" sz="2800" dirty="0">
                <a:solidFill>
                  <a:srgbClr val="FF0000"/>
                </a:solidFill>
              </a:rPr>
              <a:t>(5-10 artigos)</a:t>
            </a: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458200" cy="762000"/>
          </a:xfrm>
        </p:spPr>
        <p:txBody>
          <a:bodyPr/>
          <a:lstStyle/>
          <a:p>
            <a:r>
              <a:rPr lang="pt-BR">
                <a:latin typeface="Calibri" charset="0"/>
              </a:rPr>
              <a:t>Referências Bibliográficas</a:t>
            </a:r>
          </a:p>
        </p:txBody>
      </p:sp>
    </p:spTree>
    <p:extLst>
      <p:ext uri="{BB962C8B-B14F-4D97-AF65-F5344CB8AC3E}">
        <p14:creationId xmlns:p14="http://schemas.microsoft.com/office/powerpoint/2010/main" val="20088493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>
                <a:latin typeface="Calibri" charset="0"/>
              </a:rPr>
              <a:t>O que é uma agenda de pesquisa?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714375" y="5786438"/>
            <a:ext cx="8027988" cy="83026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1" hangingPunct="1"/>
            <a:r>
              <a:rPr lang="pt-BR" sz="2400">
                <a:solidFill>
                  <a:srgbClr val="00003F"/>
                </a:solidFill>
                <a:latin typeface="Humnst777 BT" charset="0"/>
              </a:rPr>
              <a:t>Conjunto de perguntas feitas pela comunidade científica</a:t>
            </a:r>
          </a:p>
          <a:p>
            <a:pPr eaLnBrk="1" hangingPunct="1"/>
            <a:r>
              <a:rPr lang="pt-BR" sz="2400">
                <a:solidFill>
                  <a:srgbClr val="00003F"/>
                </a:solidFill>
                <a:latin typeface="Humnst777 BT" charset="0"/>
              </a:rPr>
              <a:t>sobre um tema do estado-da-arte do conhecimento</a:t>
            </a:r>
          </a:p>
        </p:txBody>
      </p:sp>
      <p:pic>
        <p:nvPicPr>
          <p:cNvPr id="819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1143000"/>
            <a:ext cx="4065588" cy="44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5072063" y="2286000"/>
            <a:ext cx="3640137" cy="8302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1" hangingPunct="1"/>
            <a:r>
              <a:rPr lang="pt-BR" sz="2400">
                <a:solidFill>
                  <a:srgbClr val="00003F"/>
                </a:solidFill>
                <a:latin typeface="Humnst777 BT" charset="0"/>
              </a:rPr>
              <a:t>Organização da pesquisa</a:t>
            </a:r>
          </a:p>
          <a:p>
            <a:pPr eaLnBrk="1" hangingPunct="1"/>
            <a:r>
              <a:rPr lang="pt-BR" sz="2400">
                <a:solidFill>
                  <a:srgbClr val="00003F"/>
                </a:solidFill>
                <a:latin typeface="Humnst777 BT" charset="0"/>
              </a:rPr>
              <a:t>do LBA</a:t>
            </a:r>
          </a:p>
        </p:txBody>
      </p:sp>
    </p:spTree>
    <p:extLst>
      <p:ext uri="{BB962C8B-B14F-4D97-AF65-F5344CB8AC3E}">
        <p14:creationId xmlns:p14="http://schemas.microsoft.com/office/powerpoint/2010/main" val="42014298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723900" y="419100"/>
            <a:ext cx="7696200" cy="838200"/>
          </a:xfrm>
        </p:spPr>
        <p:txBody>
          <a:bodyPr/>
          <a:lstStyle/>
          <a:p>
            <a:pPr eaLnBrk="1" hangingPunct="1"/>
            <a:r>
              <a:rPr lang="en-GB">
                <a:latin typeface="Humnst777 BT" charset="0"/>
              </a:rPr>
              <a:t>Global Land Project</a:t>
            </a:r>
            <a:endParaRPr lang="sv-SE" sz="2000" i="1">
              <a:latin typeface="Humnst777 BT" charset="0"/>
            </a:endParaRP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539552" y="1484784"/>
            <a:ext cx="4032448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90500" indent="-1905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>
              <a:spcBef>
                <a:spcPct val="50000"/>
              </a:spcBef>
              <a:buFontTx/>
              <a:buChar char="•"/>
            </a:pPr>
            <a:r>
              <a:rPr lang="en-GB" sz="2000">
                <a:solidFill>
                  <a:srgbClr val="000000"/>
                </a:solidFill>
                <a:latin typeface="Humnst777 BT" charset="0"/>
                <a:cs typeface="Times New Roman" charset="0"/>
              </a:rPr>
              <a:t>What are the drivers and dynamics of variability and change in terrestrial human-environment systems?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GB" sz="2000">
                <a:solidFill>
                  <a:srgbClr val="000000"/>
                </a:solidFill>
                <a:latin typeface="Humnst777 BT" charset="0"/>
                <a:cs typeface="Times New Roman" charset="0"/>
              </a:rPr>
              <a:t>How is the provision of environmental goods and services affected by changes in terrestrial human-environment systems?</a:t>
            </a:r>
            <a:endParaRPr lang="en-GB" sz="2000">
              <a:solidFill>
                <a:srgbClr val="000000"/>
              </a:solidFill>
              <a:latin typeface="Humnst777 BT" charset="0"/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GB" sz="2000">
                <a:solidFill>
                  <a:srgbClr val="000000"/>
                </a:solidFill>
                <a:latin typeface="Humnst777 BT" charset="0"/>
              </a:rPr>
              <a:t>What are the characteristics and dynamics of vulnerability in </a:t>
            </a:r>
            <a:r>
              <a:rPr lang="en-GB" sz="2000">
                <a:solidFill>
                  <a:srgbClr val="000000"/>
                </a:solidFill>
                <a:latin typeface="Humnst777 BT" charset="0"/>
                <a:cs typeface="Times New Roman" charset="0"/>
              </a:rPr>
              <a:t>terrestrial human-environment systems</a:t>
            </a:r>
            <a:r>
              <a:rPr lang="en-GB" sz="2000">
                <a:solidFill>
                  <a:srgbClr val="000000"/>
                </a:solidFill>
                <a:latin typeface="Humnst777 BT" charset="0"/>
              </a:rPr>
              <a:t>?</a:t>
            </a: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5957888"/>
            <a:ext cx="1574800" cy="74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6019800"/>
            <a:ext cx="1447800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73175"/>
            <a:ext cx="2908300" cy="200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375" y="838200"/>
            <a:ext cx="2282825" cy="306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81400"/>
            <a:ext cx="3138488" cy="212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905" name="Picture 9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4038600"/>
            <a:ext cx="1895475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9083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89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89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>
            <a:spLocks noChangeArrowheads="1"/>
          </p:cNvSpPr>
          <p:nvPr/>
        </p:nvSpPr>
        <p:spPr bwMode="auto">
          <a:xfrm>
            <a:off x="827584" y="500063"/>
            <a:ext cx="7948116" cy="1569660"/>
          </a:xfrm>
          <a:prstGeom prst="rect">
            <a:avLst/>
          </a:prstGeom>
          <a:solidFill>
            <a:srgbClr val="D9D9D9"/>
          </a:solidFill>
          <a:ln w="22225">
            <a:solidFill>
              <a:schemeClr val="tx1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srgbClr val="002060"/>
                </a:solidFill>
                <a:latin typeface="Humnst777 BT" pitchFamily="34" charset="0"/>
                <a:ea typeface="+mn-ea"/>
                <a:cs typeface="Arial" pitchFamily="34" charset="0"/>
              </a:rPr>
              <a:t>Is sugar cane ethanol competing with food in Brazil?</a:t>
            </a:r>
          </a:p>
          <a:p>
            <a:pPr algn="ctr">
              <a:buFont typeface="Arial" pitchFamily="34" charset="0"/>
              <a:buChar char="•"/>
              <a:defRPr/>
            </a:pPr>
            <a:endParaRPr lang="en-US" sz="2400" dirty="0">
              <a:solidFill>
                <a:srgbClr val="002060"/>
              </a:solidFill>
              <a:latin typeface="Humnst777 BT" pitchFamily="34" charset="0"/>
              <a:ea typeface="+mn-ea"/>
              <a:cs typeface="Arial" pitchFamily="34" charset="0"/>
            </a:endParaRPr>
          </a:p>
          <a:p>
            <a:pPr algn="ctr">
              <a:defRPr/>
            </a:pPr>
            <a:r>
              <a:rPr lang="en-US" sz="2400" dirty="0">
                <a:solidFill>
                  <a:srgbClr val="002060"/>
                </a:solidFill>
                <a:latin typeface="Humnst777 BT" pitchFamily="34" charset="0"/>
                <a:ea typeface="+mn-ea"/>
                <a:cs typeface="Arial" pitchFamily="34" charset="0"/>
              </a:rPr>
              <a:t>Is sugar cane ethanol a future driver of deforestation in </a:t>
            </a:r>
            <a:r>
              <a:rPr lang="en-US" sz="2400">
                <a:solidFill>
                  <a:srgbClr val="002060"/>
                </a:solidFill>
                <a:latin typeface="Humnst777 BT" pitchFamily="34" charset="0"/>
                <a:ea typeface="+mn-ea"/>
                <a:cs typeface="Arial" pitchFamily="34" charset="0"/>
              </a:rPr>
              <a:t>the Amazon </a:t>
            </a:r>
            <a:r>
              <a:rPr lang="en-US" sz="2400" dirty="0">
                <a:solidFill>
                  <a:srgbClr val="002060"/>
                </a:solidFill>
                <a:latin typeface="Humnst777 BT" pitchFamily="34" charset="0"/>
                <a:ea typeface="+mn-ea"/>
                <a:cs typeface="Arial" pitchFamily="34" charset="0"/>
              </a:rPr>
              <a:t>Basin?</a:t>
            </a:r>
            <a:endParaRPr lang="pt-BR" sz="2400" dirty="0">
              <a:solidFill>
                <a:srgbClr val="002060"/>
              </a:solidFill>
              <a:latin typeface="Humnst777 BT" pitchFamily="34" charset="0"/>
              <a:ea typeface="+mn-ea"/>
              <a:cs typeface="Arial" pitchFamily="34" charset="0"/>
            </a:endParaRPr>
          </a:p>
        </p:txBody>
      </p:sp>
      <p:pic>
        <p:nvPicPr>
          <p:cNvPr id="3" name="Imagem 2" descr="milh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4143375"/>
            <a:ext cx="1785937" cy="2370138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 descr="Feijão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3" y="4357688"/>
            <a:ext cx="2724150" cy="2314575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 descr="Queimada - floresta - zé mauro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563" y="3000375"/>
            <a:ext cx="3762375" cy="2497138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70760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>
                <a:latin typeface="Calibri" charset="0"/>
              </a:rPr>
              <a:t>Redes informais de pesquisa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571500" y="1285875"/>
            <a:ext cx="8358188" cy="4619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1" hangingPunct="1"/>
            <a:r>
              <a:rPr lang="pt-BR" sz="2400">
                <a:latin typeface="Humnst777 BT" charset="0"/>
              </a:rPr>
              <a:t>Congressos, workshops, escolas de curta duração, estágios</a:t>
            </a:r>
          </a:p>
        </p:txBody>
      </p:sp>
      <p:pic>
        <p:nvPicPr>
          <p:cNvPr id="1126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2000250"/>
            <a:ext cx="4125913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357563"/>
            <a:ext cx="4429125" cy="332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25579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>
                <a:latin typeface="Calibri" charset="0"/>
              </a:rPr>
              <a:t>Redes virtuais de pesquisa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060848"/>
            <a:ext cx="8604448" cy="4143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571500" y="1285875"/>
            <a:ext cx="8358188" cy="4619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1" hangingPunct="1"/>
            <a:r>
              <a:rPr lang="pt-BR" sz="2400">
                <a:latin typeface="Humnst777 BT" charset="0"/>
              </a:rPr>
              <a:t>researchgate.net, academia.edu</a:t>
            </a:r>
          </a:p>
        </p:txBody>
      </p:sp>
    </p:spTree>
    <p:extLst>
      <p:ext uri="{BB962C8B-B14F-4D97-AF65-F5344CB8AC3E}">
        <p14:creationId xmlns:p14="http://schemas.microsoft.com/office/powerpoint/2010/main" val="3607840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34165"/>
            <a:ext cx="8153400" cy="762000"/>
          </a:xfrm>
        </p:spPr>
        <p:txBody>
          <a:bodyPr/>
          <a:lstStyle/>
          <a:p>
            <a:r>
              <a:rPr lang="en-US" dirty="0" err="1"/>
              <a:t>Fazer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tese</a:t>
            </a:r>
            <a:r>
              <a:rPr lang="en-US" dirty="0"/>
              <a:t>: </a:t>
            </a:r>
            <a:r>
              <a:rPr lang="en-US" dirty="0" err="1"/>
              <a:t>demonstrar</a:t>
            </a:r>
            <a:r>
              <a:rPr lang="en-US" dirty="0"/>
              <a:t> </a:t>
            </a:r>
            <a:r>
              <a:rPr lang="en-US" dirty="0" err="1"/>
              <a:t>publicamente</a:t>
            </a:r>
            <a:r>
              <a:rPr lang="en-US" dirty="0"/>
              <a:t> </a:t>
            </a:r>
            <a:r>
              <a:rPr lang="en-US" dirty="0" err="1"/>
              <a:t>suas</a:t>
            </a:r>
            <a:r>
              <a:rPr lang="en-US" dirty="0"/>
              <a:t> </a:t>
            </a:r>
            <a:r>
              <a:rPr lang="en-US" dirty="0" err="1"/>
              <a:t>qualidades</a:t>
            </a:r>
            <a:r>
              <a:rPr lang="en-US" dirty="0"/>
              <a:t> (e </a:t>
            </a:r>
            <a:r>
              <a:rPr lang="en-US" dirty="0" err="1"/>
              <a:t>defeitos</a:t>
            </a:r>
            <a:r>
              <a:rPr lang="en-US" dirty="0"/>
              <a:t>)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1326135"/>
            <a:ext cx="6402288" cy="527121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948264" y="6536653"/>
            <a:ext cx="17523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www.jamesyang.com</a:t>
            </a:r>
            <a:endParaRPr lang="en-US" sz="1400" dirty="0">
              <a:solidFill>
                <a:schemeClr val="bg2">
                  <a:lumMod val="75000"/>
                </a:schemeClr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348712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Início da pesquisa: formule questões gerais</a:t>
            </a:r>
          </a:p>
        </p:txBody>
      </p:sp>
      <p:pic>
        <p:nvPicPr>
          <p:cNvPr id="16387" name="Picture 3" descr="uop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9" b="5"/>
          <a:stretch>
            <a:fillRect/>
          </a:stretch>
        </p:blipFill>
        <p:spPr bwMode="auto">
          <a:xfrm>
            <a:off x="642938" y="1143000"/>
            <a:ext cx="3786187" cy="364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143000" y="4929188"/>
            <a:ext cx="2552700" cy="830262"/>
          </a:xfrm>
          <a:prstGeom prst="rect">
            <a:avLst/>
          </a:prstGeom>
          <a:solidFill>
            <a:srgbClr val="D9D9D9"/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sz="2400" dirty="0" err="1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</a:rPr>
              <a:t>Land</a:t>
            </a:r>
            <a:r>
              <a:rPr lang="pt-BR" sz="2400" dirty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</a:rPr>
              <a:t> Use </a:t>
            </a:r>
            <a:r>
              <a:rPr lang="pt-BR" sz="2400" dirty="0" err="1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</a:rPr>
              <a:t>Science</a:t>
            </a:r>
            <a:endParaRPr lang="pt-BR" sz="2400" dirty="0">
              <a:solidFill>
                <a:schemeClr val="bg2">
                  <a:lumMod val="50000"/>
                </a:schemeClr>
              </a:solidFill>
              <a:latin typeface="+mn-lt"/>
              <a:ea typeface="+mn-ea"/>
            </a:endParaRPr>
          </a:p>
          <a:p>
            <a:pPr algn="ctr">
              <a:defRPr/>
            </a:pPr>
            <a:r>
              <a:rPr lang="pt-BR" sz="2400" dirty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</a:rPr>
              <a:t>na Amazônia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4286250" y="1285875"/>
            <a:ext cx="4429125" cy="4708525"/>
          </a:xfrm>
          <a:prstGeom prst="rect">
            <a:avLst/>
          </a:prstGeom>
          <a:solidFill>
            <a:srgbClr val="D9D9D9"/>
          </a:solidFill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1" hangingPunct="1"/>
            <a:r>
              <a:rPr lang="pt-BR" sz="2000" i="1">
                <a:solidFill>
                  <a:srgbClr val="00003F"/>
                </a:solidFill>
                <a:latin typeface="Humnst777 BT" charset="0"/>
              </a:rPr>
              <a:t>Quanto foi desmatado? </a:t>
            </a:r>
          </a:p>
          <a:p>
            <a:pPr eaLnBrk="1" hangingPunct="1"/>
            <a:br>
              <a:rPr lang="pt-BR" sz="2000" i="1">
                <a:solidFill>
                  <a:srgbClr val="00003F"/>
                </a:solidFill>
                <a:latin typeface="Humnst777 BT" charset="0"/>
              </a:rPr>
            </a:br>
            <a:r>
              <a:rPr lang="pt-BR" sz="2000" i="1">
                <a:solidFill>
                  <a:srgbClr val="00003F"/>
                </a:solidFill>
                <a:latin typeface="Humnst777 BT" charset="0"/>
              </a:rPr>
              <a:t>Onde aconteceu o desmatamento?</a:t>
            </a:r>
          </a:p>
          <a:p>
            <a:pPr eaLnBrk="1" hangingPunct="1"/>
            <a:r>
              <a:rPr lang="pt-BR" sz="2000" i="1">
                <a:solidFill>
                  <a:srgbClr val="00003F"/>
                </a:solidFill>
                <a:latin typeface="Humnst777 BT" charset="0"/>
              </a:rPr>
              <a:t> </a:t>
            </a:r>
            <a:br>
              <a:rPr lang="pt-BR" sz="2000" i="1">
                <a:solidFill>
                  <a:srgbClr val="00003F"/>
                </a:solidFill>
                <a:latin typeface="Humnst777 BT" charset="0"/>
              </a:rPr>
            </a:br>
            <a:r>
              <a:rPr lang="pt-BR" sz="2000" i="1">
                <a:solidFill>
                  <a:srgbClr val="00003F"/>
                </a:solidFill>
                <a:latin typeface="Humnst777 BT" charset="0"/>
              </a:rPr>
              <a:t>Quem está desmatando a floresta? </a:t>
            </a:r>
          </a:p>
          <a:p>
            <a:pPr eaLnBrk="1" hangingPunct="1"/>
            <a:br>
              <a:rPr lang="pt-BR" sz="2000" i="1">
                <a:solidFill>
                  <a:srgbClr val="00003F"/>
                </a:solidFill>
                <a:latin typeface="Humnst777 BT" charset="0"/>
              </a:rPr>
            </a:br>
            <a:r>
              <a:rPr lang="pt-BR" sz="2000" i="1">
                <a:solidFill>
                  <a:srgbClr val="00003F"/>
                </a:solidFill>
                <a:latin typeface="Humnst777 BT" charset="0"/>
              </a:rPr>
              <a:t>O que aconteceu com as áreas desmatadas nos anos anteriores? </a:t>
            </a:r>
          </a:p>
          <a:p>
            <a:pPr eaLnBrk="1" hangingPunct="1"/>
            <a:br>
              <a:rPr lang="pt-BR" sz="2000" i="1">
                <a:solidFill>
                  <a:srgbClr val="00003F"/>
                </a:solidFill>
                <a:latin typeface="Humnst777 BT" charset="0"/>
              </a:rPr>
            </a:br>
            <a:r>
              <a:rPr lang="pt-BR" sz="2000" i="1">
                <a:solidFill>
                  <a:srgbClr val="00003F"/>
                </a:solidFill>
                <a:latin typeface="Humnst777 BT" charset="0"/>
              </a:rPr>
              <a:t>Qual é o estado da floresta em áreas ainda não indicadas como desmatamento? </a:t>
            </a:r>
          </a:p>
          <a:p>
            <a:pPr eaLnBrk="1" hangingPunct="1"/>
            <a:br>
              <a:rPr lang="pt-BR" sz="2000" i="1">
                <a:solidFill>
                  <a:srgbClr val="00003F"/>
                </a:solidFill>
                <a:latin typeface="Humnst777 BT" charset="0"/>
              </a:rPr>
            </a:br>
            <a:r>
              <a:rPr lang="pt-BR" sz="2000" i="1">
                <a:solidFill>
                  <a:srgbClr val="00003F"/>
                </a:solidFill>
                <a:latin typeface="Humnst777 BT" charset="0"/>
              </a:rPr>
              <a:t>Quais os cenários futuros do desmatamento? </a:t>
            </a:r>
          </a:p>
        </p:txBody>
      </p:sp>
    </p:spTree>
    <p:extLst>
      <p:ext uri="{BB962C8B-B14F-4D97-AF65-F5344CB8AC3E}">
        <p14:creationId xmlns:p14="http://schemas.microsoft.com/office/powerpoint/2010/main" val="28070494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8458200" cy="762000"/>
          </a:xfrm>
        </p:spPr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De questões gerais para perguntas científicas</a:t>
            </a:r>
          </a:p>
        </p:txBody>
      </p:sp>
      <p:pic>
        <p:nvPicPr>
          <p:cNvPr id="17411" name="Picture 3" descr="uop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9" b="5"/>
          <a:stretch>
            <a:fillRect/>
          </a:stretch>
        </p:blipFill>
        <p:spPr bwMode="auto">
          <a:xfrm>
            <a:off x="642938" y="1143000"/>
            <a:ext cx="3786187" cy="364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143000" y="4929188"/>
            <a:ext cx="2552700" cy="46196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400" dirty="0" err="1">
                <a:solidFill>
                  <a:srgbClr val="002060"/>
                </a:solidFill>
                <a:latin typeface="+mn-lt"/>
                <a:ea typeface="+mn-ea"/>
              </a:rPr>
              <a:t>Land</a:t>
            </a:r>
            <a:r>
              <a:rPr lang="pt-BR" sz="2400" dirty="0">
                <a:solidFill>
                  <a:srgbClr val="002060"/>
                </a:solidFill>
                <a:latin typeface="+mn-lt"/>
                <a:ea typeface="+mn-ea"/>
              </a:rPr>
              <a:t> Use </a:t>
            </a:r>
            <a:r>
              <a:rPr lang="pt-BR" sz="2400" dirty="0" err="1">
                <a:solidFill>
                  <a:srgbClr val="002060"/>
                </a:solidFill>
                <a:latin typeface="+mn-lt"/>
                <a:ea typeface="+mn-ea"/>
              </a:rPr>
              <a:t>Science</a:t>
            </a:r>
            <a:endParaRPr lang="pt-BR" sz="2400" dirty="0">
              <a:solidFill>
                <a:srgbClr val="002060"/>
              </a:solidFill>
              <a:latin typeface="+mn-lt"/>
              <a:ea typeface="+mn-ea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4286250" y="1214438"/>
            <a:ext cx="4429125" cy="1016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1" hangingPunct="1"/>
            <a:r>
              <a:rPr lang="pt-BR" sz="2000" i="1">
                <a:solidFill>
                  <a:srgbClr val="00003F"/>
                </a:solidFill>
                <a:latin typeface="Humnst777 BT" charset="0"/>
              </a:rPr>
              <a:t>Quanto foi desmatado? </a:t>
            </a:r>
          </a:p>
          <a:p>
            <a:pPr eaLnBrk="1" hangingPunct="1"/>
            <a:br>
              <a:rPr lang="pt-BR" sz="2000" i="1">
                <a:solidFill>
                  <a:srgbClr val="00003F"/>
                </a:solidFill>
                <a:latin typeface="Humnst777 BT" charset="0"/>
              </a:rPr>
            </a:br>
            <a:r>
              <a:rPr lang="pt-BR" sz="2000" i="1">
                <a:solidFill>
                  <a:srgbClr val="00003F"/>
                </a:solidFill>
                <a:latin typeface="Humnst777 BT" charset="0"/>
              </a:rPr>
              <a:t>Onde aconteceu o desmatamento?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571500" y="6004379"/>
            <a:ext cx="8291513" cy="8302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1" hangingPunct="1"/>
            <a:r>
              <a:rPr lang="pt-BR" sz="2400">
                <a:solidFill>
                  <a:srgbClr val="002060"/>
                </a:solidFill>
                <a:latin typeface="Humnst777 BT" charset="0"/>
              </a:rPr>
              <a:t>Será que estas perguntas científicas já foram respondidas?</a:t>
            </a:r>
          </a:p>
          <a:p>
            <a:pPr eaLnBrk="1" hangingPunct="1"/>
            <a:r>
              <a:rPr lang="pt-BR" sz="2400">
                <a:solidFill>
                  <a:srgbClr val="002060"/>
                </a:solidFill>
                <a:latin typeface="Humnst777 BT" charset="0"/>
              </a:rPr>
              <a:t>(resposta envolve revisão da literatura)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4286250" y="2838415"/>
            <a:ext cx="4429125" cy="224676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1" hangingPunct="1"/>
            <a:r>
              <a:rPr lang="pt-BR" sz="2000">
                <a:solidFill>
                  <a:srgbClr val="C00000"/>
                </a:solidFill>
                <a:latin typeface="Humnst777 BT" charset="0"/>
              </a:rPr>
              <a:t>Como utilizar de forma eficiente dados de SR para medir o desmatamento?</a:t>
            </a:r>
          </a:p>
          <a:p>
            <a:pPr eaLnBrk="1" hangingPunct="1"/>
            <a:endParaRPr lang="pt-BR" sz="2000">
              <a:solidFill>
                <a:srgbClr val="C00000"/>
              </a:solidFill>
              <a:latin typeface="Humnst777 BT" charset="0"/>
            </a:endParaRPr>
          </a:p>
          <a:p>
            <a:pPr eaLnBrk="1" hangingPunct="1"/>
            <a:r>
              <a:rPr lang="pt-BR" sz="2000">
                <a:solidFill>
                  <a:srgbClr val="C00000"/>
                </a:solidFill>
                <a:latin typeface="Humnst777 BT" charset="0"/>
              </a:rPr>
              <a:t>Como se comportam as respostas espaciais e espectrais de áreas de floresta tropical?</a:t>
            </a:r>
          </a:p>
        </p:txBody>
      </p:sp>
      <p:sp>
        <p:nvSpPr>
          <p:cNvPr id="17416" name="Seta para baixo 9"/>
          <p:cNvSpPr>
            <a:spLocks noChangeArrowheads="1"/>
          </p:cNvSpPr>
          <p:nvPr/>
        </p:nvSpPr>
        <p:spPr bwMode="auto">
          <a:xfrm>
            <a:off x="6215063" y="2357438"/>
            <a:ext cx="357187" cy="428625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88420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8458200" cy="762000"/>
          </a:xfrm>
        </p:spPr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De questões gerais para perguntas científicas</a:t>
            </a:r>
          </a:p>
        </p:txBody>
      </p:sp>
      <p:pic>
        <p:nvPicPr>
          <p:cNvPr id="19459" name="Picture 3" descr="uop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9" b="5"/>
          <a:stretch>
            <a:fillRect/>
          </a:stretch>
        </p:blipFill>
        <p:spPr bwMode="auto">
          <a:xfrm>
            <a:off x="642938" y="1143000"/>
            <a:ext cx="3786187" cy="364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4286250" y="1285875"/>
            <a:ext cx="4857750" cy="1938338"/>
          </a:xfrm>
          <a:prstGeom prst="rect">
            <a:avLst/>
          </a:prstGeom>
          <a:solidFill>
            <a:srgbClr val="D9D9D9"/>
          </a:solidFill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1" hangingPunct="1"/>
            <a:r>
              <a:rPr lang="pt-BR" sz="2000" i="1">
                <a:solidFill>
                  <a:srgbClr val="002060"/>
                </a:solidFill>
                <a:latin typeface="Humnst777 BT" charset="0"/>
              </a:rPr>
              <a:t>Quem está a desmatar a floresta? </a:t>
            </a:r>
          </a:p>
          <a:p>
            <a:pPr eaLnBrk="1" hangingPunct="1"/>
            <a:endParaRPr lang="pt-BR" sz="2000" i="1">
              <a:latin typeface="Humnst777 BT" charset="0"/>
            </a:endParaRPr>
          </a:p>
          <a:p>
            <a:pPr eaLnBrk="1" hangingPunct="1"/>
            <a:endParaRPr lang="pt-BR" sz="2000" i="1">
              <a:latin typeface="Humnst777 BT" charset="0"/>
            </a:endParaRPr>
          </a:p>
          <a:p>
            <a:pPr eaLnBrk="1" hangingPunct="1"/>
            <a:r>
              <a:rPr lang="pt-BR" sz="2000">
                <a:solidFill>
                  <a:srgbClr val="C00000"/>
                </a:solidFill>
                <a:latin typeface="Humnst777 BT" charset="0"/>
              </a:rPr>
              <a:t>Como usar os padrões espaciais medidos por imagens para inferir quem está desmatando?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698500" y="5143500"/>
            <a:ext cx="8445500" cy="830263"/>
          </a:xfrm>
          <a:prstGeom prst="rect">
            <a:avLst/>
          </a:prstGeom>
          <a:solidFill>
            <a:srgbClr val="D9D9D9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400" dirty="0">
                <a:solidFill>
                  <a:srgbClr val="002060"/>
                </a:solidFill>
                <a:latin typeface="+mn-lt"/>
                <a:ea typeface="+mn-ea"/>
              </a:rPr>
              <a:t>Escolha uma pergunta com potencial de impacto que ainda</a:t>
            </a:r>
          </a:p>
          <a:p>
            <a:pPr>
              <a:defRPr/>
            </a:pPr>
            <a:r>
              <a:rPr lang="pt-BR" sz="2400" dirty="0">
                <a:solidFill>
                  <a:srgbClr val="002060"/>
                </a:solidFill>
                <a:latin typeface="+mn-lt"/>
                <a:ea typeface="+mn-ea"/>
              </a:rPr>
              <a:t>não tenha sido bem respondida</a:t>
            </a:r>
          </a:p>
        </p:txBody>
      </p:sp>
    </p:spTree>
    <p:extLst>
      <p:ext uri="{BB962C8B-B14F-4D97-AF65-F5344CB8AC3E}">
        <p14:creationId xmlns:p14="http://schemas.microsoft.com/office/powerpoint/2010/main" val="2501214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8458200" cy="762000"/>
          </a:xfrm>
        </p:spPr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Qual o resultado esperado?</a:t>
            </a:r>
          </a:p>
        </p:txBody>
      </p:sp>
      <p:pic>
        <p:nvPicPr>
          <p:cNvPr id="20483" name="Picture 3" descr="uop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9" b="5"/>
          <a:stretch>
            <a:fillRect/>
          </a:stretch>
        </p:blipFill>
        <p:spPr bwMode="auto">
          <a:xfrm>
            <a:off x="642938" y="1143000"/>
            <a:ext cx="3786187" cy="364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4286250" y="1285875"/>
            <a:ext cx="4857750" cy="1938338"/>
          </a:xfrm>
          <a:prstGeom prst="rect">
            <a:avLst/>
          </a:prstGeom>
          <a:solidFill>
            <a:srgbClr val="D9D9D9"/>
          </a:solidFill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1" hangingPunct="1"/>
            <a:r>
              <a:rPr lang="pt-BR" sz="2000" i="1">
                <a:solidFill>
                  <a:srgbClr val="002060"/>
                </a:solidFill>
                <a:latin typeface="Humnst777 BT" charset="0"/>
              </a:rPr>
              <a:t>Quem está a desmatar a floresta? </a:t>
            </a:r>
          </a:p>
          <a:p>
            <a:pPr eaLnBrk="1" hangingPunct="1"/>
            <a:endParaRPr lang="pt-BR" sz="2000" i="1">
              <a:latin typeface="Humnst777 BT" charset="0"/>
            </a:endParaRPr>
          </a:p>
          <a:p>
            <a:pPr eaLnBrk="1" hangingPunct="1"/>
            <a:endParaRPr lang="pt-BR" sz="2000" i="1">
              <a:latin typeface="Humnst777 BT" charset="0"/>
            </a:endParaRPr>
          </a:p>
          <a:p>
            <a:pPr eaLnBrk="1" hangingPunct="1"/>
            <a:r>
              <a:rPr lang="pt-BR" sz="2000">
                <a:solidFill>
                  <a:srgbClr val="C00000"/>
                </a:solidFill>
                <a:latin typeface="Humnst777 BT" charset="0"/>
              </a:rPr>
              <a:t>Como usar os padrões espaciais medidos por imagens para inferir quem está desmatando?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698500" y="5715000"/>
            <a:ext cx="8094663" cy="461963"/>
          </a:xfrm>
          <a:prstGeom prst="rect">
            <a:avLst/>
          </a:prstGeom>
          <a:solidFill>
            <a:srgbClr val="D9D9D9"/>
          </a:solidFill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1" hangingPunct="1"/>
            <a:r>
              <a:rPr lang="pt-BR" sz="2400">
                <a:solidFill>
                  <a:srgbClr val="002060"/>
                </a:solidFill>
                <a:latin typeface="Humnst777 BT" charset="0"/>
              </a:rPr>
              <a:t>Resultado: Qual a proporção de cada tipo de ocupação?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4286250" y="3571875"/>
            <a:ext cx="4857750" cy="1323975"/>
          </a:xfrm>
          <a:prstGeom prst="rect">
            <a:avLst/>
          </a:prstGeom>
          <a:solidFill>
            <a:srgbClr val="D9D9D9"/>
          </a:solidFill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1" hangingPunct="1"/>
            <a:r>
              <a:rPr lang="pt-BR" sz="2000" i="1">
                <a:solidFill>
                  <a:srgbClr val="002060"/>
                </a:solidFill>
                <a:latin typeface="Humnst777 BT" charset="0"/>
              </a:rPr>
              <a:t>Cada ocupação tem uma forma típica, detectável na imagem. Se associarmos forma a agentes, saberemos quem desmatou.</a:t>
            </a:r>
          </a:p>
        </p:txBody>
      </p:sp>
    </p:spTree>
    <p:extLst>
      <p:ext uri="{BB962C8B-B14F-4D97-AF65-F5344CB8AC3E}">
        <p14:creationId xmlns:p14="http://schemas.microsoft.com/office/powerpoint/2010/main" val="34728811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8458200" cy="762000"/>
          </a:xfrm>
        </p:spPr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Qual o impacto de suas questões?</a:t>
            </a:r>
          </a:p>
        </p:txBody>
      </p:sp>
      <p:pic>
        <p:nvPicPr>
          <p:cNvPr id="21507" name="Picture 2" descr="prodes_acum_97b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" r="-414"/>
          <a:stretch>
            <a:fillRect/>
          </a:stretch>
        </p:blipFill>
        <p:spPr bwMode="auto">
          <a:xfrm>
            <a:off x="2286000" y="1000125"/>
            <a:ext cx="4229100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ângulo 4"/>
          <p:cNvSpPr/>
          <p:nvPr/>
        </p:nvSpPr>
        <p:spPr>
          <a:xfrm>
            <a:off x="785813" y="4179888"/>
            <a:ext cx="8215312" cy="2308324"/>
          </a:xfrm>
          <a:prstGeom prst="rect">
            <a:avLst/>
          </a:prstGeom>
          <a:solidFill>
            <a:srgbClr val="D9D9D9"/>
          </a:solidFill>
        </p:spPr>
        <p:txBody>
          <a:bodyPr>
            <a:spAutoFit/>
          </a:bodyPr>
          <a:lstStyle/>
          <a:p>
            <a:r>
              <a:rPr lang="ja-JP" altLang="en-US" sz="2400" dirty="0">
                <a:solidFill>
                  <a:srgbClr val="002060"/>
                </a:solidFill>
                <a:latin typeface="Humnst777 BT" charset="0"/>
              </a:rPr>
              <a:t>“</a:t>
            </a:r>
            <a:r>
              <a:rPr lang="en-US" sz="2400" dirty="0" err="1">
                <a:solidFill>
                  <a:srgbClr val="002060"/>
                </a:solidFill>
                <a:latin typeface="Humnst777 BT" charset="0"/>
              </a:rPr>
              <a:t>Porque</a:t>
            </a:r>
            <a:r>
              <a:rPr lang="en-US" sz="2400" dirty="0">
                <a:solidFill>
                  <a:srgbClr val="002060"/>
                </a:solidFill>
                <a:latin typeface="Humnst777 BT" charset="0"/>
              </a:rPr>
              <a:t> vale a </a:t>
            </a:r>
            <a:r>
              <a:rPr lang="en-US" sz="2400" dirty="0" err="1">
                <a:solidFill>
                  <a:srgbClr val="002060"/>
                </a:solidFill>
                <a:latin typeface="Humnst777 BT" charset="0"/>
              </a:rPr>
              <a:t>pena</a:t>
            </a:r>
            <a:r>
              <a:rPr lang="en-US" sz="2400" dirty="0">
                <a:solidFill>
                  <a:srgbClr val="002060"/>
                </a:solidFill>
                <a:latin typeface="Humnst777 BT" charset="0"/>
              </a:rPr>
              <a:t> saber </a:t>
            </a:r>
            <a:r>
              <a:rPr lang="en-US" sz="2400" dirty="0" err="1">
                <a:solidFill>
                  <a:srgbClr val="002060"/>
                </a:solidFill>
                <a:latin typeface="Humnst777 BT" charset="0"/>
              </a:rPr>
              <a:t>quem</a:t>
            </a:r>
            <a:r>
              <a:rPr lang="en-US" sz="2400" dirty="0">
                <a:solidFill>
                  <a:srgbClr val="002060"/>
                </a:solidFill>
                <a:latin typeface="Humnst777 BT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Humnst777 BT" charset="0"/>
              </a:rPr>
              <a:t>está</a:t>
            </a:r>
            <a:r>
              <a:rPr lang="en-US" sz="2400" dirty="0">
                <a:solidFill>
                  <a:srgbClr val="002060"/>
                </a:solidFill>
                <a:latin typeface="Humnst777 BT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Humnst777 BT" charset="0"/>
              </a:rPr>
              <a:t>desmatando</a:t>
            </a:r>
            <a:r>
              <a:rPr lang="en-US" sz="2400" dirty="0">
                <a:solidFill>
                  <a:srgbClr val="002060"/>
                </a:solidFill>
                <a:latin typeface="Humnst777 BT" charset="0"/>
              </a:rPr>
              <a:t> a Amazônia?</a:t>
            </a:r>
            <a:r>
              <a:rPr lang="ja-JP" altLang="en-US" sz="2400" dirty="0">
                <a:solidFill>
                  <a:srgbClr val="002060"/>
                </a:solidFill>
                <a:latin typeface="Humnst777 BT" charset="0"/>
              </a:rPr>
              <a:t>”</a:t>
            </a:r>
            <a:endParaRPr lang="en-US" sz="2400" dirty="0">
              <a:solidFill>
                <a:srgbClr val="002060"/>
              </a:solidFill>
              <a:latin typeface="Humnst777 BT" charset="0"/>
            </a:endParaRPr>
          </a:p>
          <a:p>
            <a:endParaRPr lang="en-US" sz="2400" dirty="0">
              <a:solidFill>
                <a:srgbClr val="002060"/>
              </a:solidFill>
              <a:latin typeface="Humnst777 BT" charset="0"/>
            </a:endParaRPr>
          </a:p>
          <a:p>
            <a:r>
              <a:rPr lang="ja-JP" altLang="en-US" sz="2400" dirty="0">
                <a:solidFill>
                  <a:srgbClr val="002060"/>
                </a:solidFill>
                <a:latin typeface="Humnst777 BT" charset="0"/>
              </a:rPr>
              <a:t>“</a:t>
            </a:r>
            <a:r>
              <a:rPr lang="en-US" sz="2400" dirty="0" err="1">
                <a:solidFill>
                  <a:srgbClr val="002060"/>
                </a:solidFill>
                <a:latin typeface="Humnst777 BT" charset="0"/>
              </a:rPr>
              <a:t>Quem</a:t>
            </a:r>
            <a:r>
              <a:rPr lang="en-US" sz="2400" dirty="0">
                <a:solidFill>
                  <a:srgbClr val="002060"/>
                </a:solidFill>
                <a:latin typeface="Humnst777 BT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Humnst777 BT" charset="0"/>
              </a:rPr>
              <a:t>já</a:t>
            </a:r>
            <a:r>
              <a:rPr lang="en-US" sz="2400" dirty="0">
                <a:solidFill>
                  <a:srgbClr val="002060"/>
                </a:solidFill>
                <a:latin typeface="Humnst777 BT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Humnst777 BT" charset="0"/>
              </a:rPr>
              <a:t>tentou</a:t>
            </a:r>
            <a:r>
              <a:rPr lang="en-US" sz="2400" dirty="0">
                <a:solidFill>
                  <a:srgbClr val="002060"/>
                </a:solidFill>
                <a:latin typeface="Humnst777 BT" charset="0"/>
              </a:rPr>
              <a:t> resolver </a:t>
            </a:r>
            <a:r>
              <a:rPr lang="en-US" sz="2400" dirty="0" err="1">
                <a:solidFill>
                  <a:srgbClr val="002060"/>
                </a:solidFill>
                <a:latin typeface="Humnst777 BT" charset="0"/>
              </a:rPr>
              <a:t>este</a:t>
            </a:r>
            <a:r>
              <a:rPr lang="en-US" sz="2400" dirty="0">
                <a:solidFill>
                  <a:srgbClr val="002060"/>
                </a:solidFill>
                <a:latin typeface="Humnst777 BT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Humnst777 BT" charset="0"/>
              </a:rPr>
              <a:t>problema</a:t>
            </a:r>
            <a:r>
              <a:rPr lang="en-US" sz="2400" dirty="0">
                <a:solidFill>
                  <a:srgbClr val="002060"/>
                </a:solidFill>
                <a:latin typeface="Humnst777 BT" charset="0"/>
              </a:rPr>
              <a:t> antes?</a:t>
            </a:r>
            <a:r>
              <a:rPr lang="ja-JP" altLang="en-US" sz="2400" dirty="0">
                <a:solidFill>
                  <a:srgbClr val="002060"/>
                </a:solidFill>
                <a:latin typeface="Humnst777 BT" charset="0"/>
              </a:rPr>
              <a:t>”</a:t>
            </a:r>
            <a:endParaRPr lang="en-US" sz="2400" dirty="0">
              <a:solidFill>
                <a:srgbClr val="002060"/>
              </a:solidFill>
              <a:latin typeface="Humnst777 BT" charset="0"/>
            </a:endParaRPr>
          </a:p>
          <a:p>
            <a:endParaRPr lang="en-US" sz="2400" dirty="0">
              <a:solidFill>
                <a:srgbClr val="002060"/>
              </a:solidFill>
              <a:latin typeface="Humnst777 BT" charset="0"/>
            </a:endParaRPr>
          </a:p>
          <a:p>
            <a:r>
              <a:rPr lang="ja-JP" altLang="en-US" sz="2400" dirty="0">
                <a:solidFill>
                  <a:srgbClr val="002060"/>
                </a:solidFill>
                <a:latin typeface="Humnst777 BT" charset="0"/>
              </a:rPr>
              <a:t>“</a:t>
            </a:r>
            <a:r>
              <a:rPr lang="en-US" sz="2400" dirty="0" err="1">
                <a:solidFill>
                  <a:srgbClr val="002060"/>
                </a:solidFill>
                <a:latin typeface="Humnst777 BT" charset="0"/>
              </a:rPr>
              <a:t>Será</a:t>
            </a:r>
            <a:r>
              <a:rPr lang="en-US" sz="2400" dirty="0">
                <a:solidFill>
                  <a:srgbClr val="002060"/>
                </a:solidFill>
                <a:latin typeface="Humnst777 BT" charset="0"/>
              </a:rPr>
              <a:t> que meu </a:t>
            </a:r>
            <a:r>
              <a:rPr lang="en-US" sz="2400" dirty="0" err="1">
                <a:solidFill>
                  <a:srgbClr val="002060"/>
                </a:solidFill>
                <a:latin typeface="Humnst777 BT" charset="0"/>
              </a:rPr>
              <a:t>trabalho</a:t>
            </a:r>
            <a:r>
              <a:rPr lang="en-US" sz="2400" dirty="0">
                <a:solidFill>
                  <a:srgbClr val="002060"/>
                </a:solidFill>
                <a:latin typeface="Humnst777 BT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Humnst777 BT" charset="0"/>
              </a:rPr>
              <a:t>terá</a:t>
            </a:r>
            <a:r>
              <a:rPr lang="en-US" sz="2400" dirty="0">
                <a:solidFill>
                  <a:srgbClr val="002060"/>
                </a:solidFill>
                <a:latin typeface="Humnst777 BT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Humnst777 BT" charset="0"/>
              </a:rPr>
              <a:t>impacto</a:t>
            </a:r>
            <a:r>
              <a:rPr lang="en-US" sz="2400" dirty="0">
                <a:solidFill>
                  <a:srgbClr val="002060"/>
                </a:solidFill>
                <a:latin typeface="Humnst777 BT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Humnst777 BT" charset="0"/>
              </a:rPr>
              <a:t>na</a:t>
            </a:r>
            <a:r>
              <a:rPr lang="en-US" sz="2400" dirty="0">
                <a:solidFill>
                  <a:srgbClr val="002060"/>
                </a:solidFill>
                <a:latin typeface="Humnst777 BT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Humnst777 BT" charset="0"/>
              </a:rPr>
              <a:t>geração</a:t>
            </a:r>
            <a:r>
              <a:rPr lang="en-US" sz="2400" dirty="0">
                <a:solidFill>
                  <a:srgbClr val="002060"/>
                </a:solidFill>
                <a:latin typeface="Humnst777 BT" charset="0"/>
              </a:rPr>
              <a:t> de </a:t>
            </a:r>
            <a:r>
              <a:rPr lang="en-US" sz="2400" dirty="0" err="1">
                <a:solidFill>
                  <a:srgbClr val="002060"/>
                </a:solidFill>
                <a:latin typeface="Humnst777 BT" charset="0"/>
              </a:rPr>
              <a:t>conhecimento</a:t>
            </a:r>
            <a:r>
              <a:rPr lang="en-US" sz="2400" dirty="0">
                <a:solidFill>
                  <a:srgbClr val="002060"/>
                </a:solidFill>
                <a:latin typeface="Humnst777 BT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578113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8458200" cy="762000"/>
          </a:xfrm>
        </p:spPr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De questões gerais para perguntas científicas</a:t>
            </a:r>
          </a:p>
        </p:txBody>
      </p:sp>
      <p:pic>
        <p:nvPicPr>
          <p:cNvPr id="2253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1143000"/>
            <a:ext cx="495300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ângulo 6"/>
          <p:cNvSpPr/>
          <p:nvPr/>
        </p:nvSpPr>
        <p:spPr>
          <a:xfrm>
            <a:off x="1214438" y="4786313"/>
            <a:ext cx="7358062" cy="1816100"/>
          </a:xfrm>
          <a:prstGeom prst="rect">
            <a:avLst/>
          </a:prstGeom>
          <a:solidFill>
            <a:srgbClr val="D9D9D9"/>
          </a:solidFill>
        </p:spPr>
        <p:txBody>
          <a:bodyPr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ja-JP" altLang="en-US" sz="2400">
                <a:solidFill>
                  <a:srgbClr val="002060"/>
                </a:solidFill>
                <a:latin typeface="Humnst777 BT" charset="0"/>
              </a:rPr>
              <a:t>“</a:t>
            </a:r>
            <a:r>
              <a:rPr lang="en-US" sz="2400">
                <a:solidFill>
                  <a:srgbClr val="002060"/>
                </a:solidFill>
                <a:latin typeface="Humnst777 BT" charset="0"/>
              </a:rPr>
              <a:t>Estou vou estudar  ___________</a:t>
            </a:r>
            <a:r>
              <a:rPr lang="ja-JP" altLang="en-US" sz="2400">
                <a:solidFill>
                  <a:srgbClr val="002060"/>
                </a:solidFill>
                <a:latin typeface="Humnst777 BT" charset="0"/>
              </a:rPr>
              <a:t>”</a:t>
            </a:r>
            <a:endParaRPr lang="en-US" sz="2400">
              <a:solidFill>
                <a:srgbClr val="002060"/>
              </a:solidFill>
              <a:latin typeface="Humnst777 BT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ja-JP" altLang="en-US" sz="2400">
                <a:solidFill>
                  <a:srgbClr val="002060"/>
                </a:solidFill>
                <a:latin typeface="Humnst777 BT" charset="0"/>
              </a:rPr>
              <a:t>“</a:t>
            </a:r>
            <a:r>
              <a:rPr lang="en-US" sz="2400">
                <a:solidFill>
                  <a:srgbClr val="002060"/>
                </a:solidFill>
                <a:latin typeface="Humnst777 BT" charset="0"/>
              </a:rPr>
              <a:t>porque eu quero descobrir/inventar _______</a:t>
            </a:r>
            <a:r>
              <a:rPr lang="ja-JP" altLang="en-US" sz="2400">
                <a:solidFill>
                  <a:srgbClr val="002060"/>
                </a:solidFill>
                <a:latin typeface="Humnst777 BT" charset="0"/>
              </a:rPr>
              <a:t>”</a:t>
            </a:r>
            <a:endParaRPr lang="en-US" sz="2400">
              <a:solidFill>
                <a:srgbClr val="002060"/>
              </a:solidFill>
              <a:latin typeface="Humnst777 BT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ja-JP" altLang="en-US" sz="2400">
                <a:solidFill>
                  <a:srgbClr val="002060"/>
                </a:solidFill>
                <a:latin typeface="Humnst777 BT" charset="0"/>
              </a:rPr>
              <a:t>“</a:t>
            </a:r>
            <a:r>
              <a:rPr lang="en-US" sz="2400">
                <a:solidFill>
                  <a:srgbClr val="002060"/>
                </a:solidFill>
                <a:latin typeface="Humnst777 BT" charset="0"/>
              </a:rPr>
              <a:t>para entender/mostrar como__________</a:t>
            </a:r>
            <a:r>
              <a:rPr lang="ja-JP" altLang="en-US" sz="2400">
                <a:solidFill>
                  <a:srgbClr val="002060"/>
                </a:solidFill>
                <a:latin typeface="Humnst777 BT" charset="0"/>
              </a:rPr>
              <a:t>”</a:t>
            </a:r>
            <a:endParaRPr lang="en-US" sz="2400">
              <a:solidFill>
                <a:srgbClr val="002060"/>
              </a:solidFill>
              <a:latin typeface="Humnst777 B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4594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sz="2800">
                <a:latin typeface="Calibri" charset="0"/>
              </a:rPr>
              <a:t>Como usar os padrões espaciais medidos por imagens para inferir quem está desmatando?</a:t>
            </a:r>
          </a:p>
        </p:txBody>
      </p:sp>
      <p:sp>
        <p:nvSpPr>
          <p:cNvPr id="6" name="Retângulo 5"/>
          <p:cNvSpPr/>
          <p:nvPr/>
        </p:nvSpPr>
        <p:spPr>
          <a:xfrm>
            <a:off x="500063" y="4500563"/>
            <a:ext cx="8429625" cy="2062162"/>
          </a:xfrm>
          <a:prstGeom prst="rect">
            <a:avLst/>
          </a:prstGeom>
          <a:solidFill>
            <a:srgbClr val="D9D9D9"/>
          </a:solidFill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400" b="1">
                <a:solidFill>
                  <a:srgbClr val="002060"/>
                </a:solidFill>
                <a:latin typeface="Humnst777 BT" charset="0"/>
              </a:rPr>
              <a:t>Eu vou estudar </a:t>
            </a:r>
            <a:r>
              <a:rPr lang="pt-BR" sz="2400">
                <a:solidFill>
                  <a:srgbClr val="002060"/>
                </a:solidFill>
                <a:latin typeface="Humnst777 BT" charset="0"/>
              </a:rPr>
              <a:t>métodos para classificar padrões espaciais do desmatamento...</a:t>
            </a: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400" b="1">
                <a:solidFill>
                  <a:srgbClr val="002060"/>
                </a:solidFill>
                <a:latin typeface="Humnst777 BT" charset="0"/>
              </a:rPr>
              <a:t>porque quero </a:t>
            </a:r>
            <a:r>
              <a:rPr lang="pt-BR" sz="2400">
                <a:solidFill>
                  <a:srgbClr val="002060"/>
                </a:solidFill>
                <a:latin typeface="Humnst777 BT" charset="0"/>
              </a:rPr>
              <a:t>descobrir como associar padrões espaciais do desmatamento a agentes de mudança de uso da terra...</a:t>
            </a: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400" b="1">
                <a:solidFill>
                  <a:srgbClr val="002060"/>
                </a:solidFill>
                <a:latin typeface="Humnst777 BT" charset="0"/>
              </a:rPr>
              <a:t>para entender </a:t>
            </a:r>
            <a:r>
              <a:rPr lang="pt-BR" sz="2400">
                <a:solidFill>
                  <a:srgbClr val="002060"/>
                </a:solidFill>
                <a:latin typeface="Humnst777 BT" charset="0"/>
              </a:rPr>
              <a:t>quem está desmatando a Amazônia.</a:t>
            </a:r>
          </a:p>
        </p:txBody>
      </p:sp>
      <p:pic>
        <p:nvPicPr>
          <p:cNvPr id="23556" name="Picture 2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88" y="1214438"/>
            <a:ext cx="5214937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97601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>
                <a:latin typeface="Calibri" charset="0"/>
              </a:rPr>
              <a:t>Peixe-boi amazônico</a:t>
            </a:r>
          </a:p>
        </p:txBody>
      </p:sp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2900" y="0"/>
            <a:ext cx="3721100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Imagem 4" descr="peixeboi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1214438"/>
            <a:ext cx="3438525" cy="257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5"/>
          <p:cNvSpPr/>
          <p:nvPr/>
        </p:nvSpPr>
        <p:spPr>
          <a:xfrm>
            <a:off x="642938" y="3995738"/>
            <a:ext cx="8501062" cy="2862262"/>
          </a:xfrm>
          <a:prstGeom prst="rect">
            <a:avLst/>
          </a:prstGeom>
          <a:solidFill>
            <a:srgbClr val="D9D9D9"/>
          </a:solidFill>
        </p:spPr>
        <p:txBody>
          <a:bodyPr>
            <a:spAutoFit/>
          </a:bodyPr>
          <a:lstStyle/>
          <a:p>
            <a:r>
              <a:rPr lang="pt-BR" sz="2000" b="1">
                <a:solidFill>
                  <a:srgbClr val="002060"/>
                </a:solidFill>
                <a:latin typeface="Humnst777 BT" charset="0"/>
              </a:rPr>
              <a:t>Eu vou estudar</a:t>
            </a:r>
            <a:r>
              <a:rPr lang="pt-BR" sz="2000">
                <a:solidFill>
                  <a:srgbClr val="002060"/>
                </a:solidFill>
                <a:latin typeface="Humnst777 BT" charset="0"/>
              </a:rPr>
              <a:t> a distribuição espacial de macrófitas aquáticas consumidas pelo peixe-boi amazônico na região do Médio Solimões</a:t>
            </a:r>
          </a:p>
          <a:p>
            <a:endParaRPr lang="pt-BR" sz="2000" b="1">
              <a:solidFill>
                <a:srgbClr val="002060"/>
              </a:solidFill>
              <a:latin typeface="Humnst777 BT" charset="0"/>
            </a:endParaRPr>
          </a:p>
          <a:p>
            <a:r>
              <a:rPr lang="pt-BR" sz="2000" b="1">
                <a:solidFill>
                  <a:srgbClr val="002060"/>
                </a:solidFill>
                <a:latin typeface="Humnst777 BT" charset="0"/>
              </a:rPr>
              <a:t>porque quero descobrir como</a:t>
            </a:r>
            <a:r>
              <a:rPr lang="pt-BR" sz="2000">
                <a:solidFill>
                  <a:srgbClr val="002060"/>
                </a:solidFill>
                <a:latin typeface="Humnst777 BT" charset="0"/>
              </a:rPr>
              <a:t> a distribuição dos principais gêneros de macrófitas consumidas pelo peixe-boi varia ao longo do ciclo anual de inundação na região.</a:t>
            </a:r>
          </a:p>
          <a:p>
            <a:endParaRPr lang="pt-BR" sz="2000">
              <a:solidFill>
                <a:srgbClr val="002060"/>
              </a:solidFill>
              <a:latin typeface="Humnst777 BT" charset="0"/>
            </a:endParaRPr>
          </a:p>
          <a:p>
            <a:r>
              <a:rPr lang="pt-BR" sz="2000" b="1">
                <a:solidFill>
                  <a:srgbClr val="002060"/>
                </a:solidFill>
                <a:latin typeface="Humnst777 BT" charset="0"/>
              </a:rPr>
              <a:t>para entender como</a:t>
            </a:r>
            <a:r>
              <a:rPr lang="pt-BR" sz="2000">
                <a:solidFill>
                  <a:srgbClr val="002060"/>
                </a:solidFill>
                <a:latin typeface="Humnst777 BT" charset="0"/>
              </a:rPr>
              <a:t> variam a estrutura do habitat e a disponibilidade de recursos alimentares para o peixe-boi ao longo do ano.</a:t>
            </a:r>
            <a:endParaRPr lang="pt-BR" sz="2000" b="1">
              <a:solidFill>
                <a:srgbClr val="002060"/>
              </a:solidFill>
              <a:latin typeface="Humnst777 B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35334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dirty="0">
                <a:latin typeface="Calibri" charset="0"/>
              </a:rPr>
              <a:t>Dispersão de larvas de lagostas</a:t>
            </a:r>
          </a:p>
        </p:txBody>
      </p:sp>
      <p:pic>
        <p:nvPicPr>
          <p:cNvPr id="2560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88" y="1214438"/>
            <a:ext cx="4391025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5"/>
          <p:cNvSpPr/>
          <p:nvPr/>
        </p:nvSpPr>
        <p:spPr>
          <a:xfrm>
            <a:off x="642938" y="4429125"/>
            <a:ext cx="8001000" cy="2062163"/>
          </a:xfrm>
          <a:prstGeom prst="rect">
            <a:avLst/>
          </a:prstGeom>
          <a:solidFill>
            <a:srgbClr val="BFCEFD"/>
          </a:solidFill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000" b="1">
                <a:solidFill>
                  <a:srgbClr val="002060"/>
                </a:solidFill>
                <a:latin typeface="Humnst777 BT" charset="0"/>
              </a:rPr>
              <a:t>Eu vou estudar </a:t>
            </a:r>
            <a:r>
              <a:rPr lang="pt-BR" sz="2000">
                <a:solidFill>
                  <a:srgbClr val="002060"/>
                </a:solidFill>
                <a:latin typeface="Humnst777 BT" charset="0"/>
              </a:rPr>
              <a:t>a dispersão de larvas de lagostas no Atlântico tropical.</a:t>
            </a: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000" b="1">
                <a:solidFill>
                  <a:srgbClr val="002060"/>
                </a:solidFill>
                <a:latin typeface="Humnst777 BT" charset="0"/>
              </a:rPr>
              <a:t>Porque eu quero </a:t>
            </a:r>
            <a:r>
              <a:rPr lang="pt-BR" sz="2000">
                <a:solidFill>
                  <a:srgbClr val="002060"/>
                </a:solidFill>
                <a:latin typeface="Humnst777 BT" charset="0"/>
              </a:rPr>
              <a:t>descobrir se há uma interdependência entre os estoques pesqueiros.</a:t>
            </a: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000" b="1">
                <a:solidFill>
                  <a:srgbClr val="002060"/>
                </a:solidFill>
                <a:latin typeface="Humnst777 BT" charset="0"/>
              </a:rPr>
              <a:t>Para entender como </a:t>
            </a:r>
            <a:r>
              <a:rPr lang="pt-BR" sz="2000">
                <a:solidFill>
                  <a:srgbClr val="002060"/>
                </a:solidFill>
                <a:latin typeface="Humnst777 BT" charset="0"/>
              </a:rPr>
              <a:t>seria possível estabelecer uma legislação para recursos pesqueiros que são explorados por mais de um país</a:t>
            </a:r>
          </a:p>
        </p:txBody>
      </p:sp>
    </p:spTree>
    <p:extLst>
      <p:ext uri="{BB962C8B-B14F-4D97-AF65-F5344CB8AC3E}">
        <p14:creationId xmlns:p14="http://schemas.microsoft.com/office/powerpoint/2010/main" val="41309338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34752"/>
            <a:ext cx="8153400" cy="762000"/>
          </a:xfrm>
        </p:spPr>
        <p:txBody>
          <a:bodyPr/>
          <a:lstStyle/>
          <a:p>
            <a:pPr eaLnBrk="1" hangingPunct="1"/>
            <a:r>
              <a:rPr lang="pt-BR">
                <a:latin typeface="Calibri" charset="0"/>
              </a:rPr>
              <a:t>Extração </a:t>
            </a:r>
            <a:r>
              <a:rPr lang="pt-BR" dirty="0">
                <a:latin typeface="Calibri" charset="0"/>
              </a:rPr>
              <a:t>de uso da terra com séries temporais de dados de </a:t>
            </a:r>
            <a:r>
              <a:rPr lang="pt-BR" dirty="0" err="1">
                <a:latin typeface="Calibri" charset="0"/>
              </a:rPr>
              <a:t>sensorimento</a:t>
            </a:r>
            <a:r>
              <a:rPr lang="pt-BR" dirty="0">
                <a:latin typeface="Calibri" charset="0"/>
              </a:rPr>
              <a:t> remoto</a:t>
            </a:r>
          </a:p>
        </p:txBody>
      </p:sp>
      <p:sp>
        <p:nvSpPr>
          <p:cNvPr id="6" name="Retângulo 5"/>
          <p:cNvSpPr/>
          <p:nvPr/>
        </p:nvSpPr>
        <p:spPr>
          <a:xfrm>
            <a:off x="611560" y="5023142"/>
            <a:ext cx="8001000" cy="1790234"/>
          </a:xfrm>
          <a:prstGeom prst="rect">
            <a:avLst/>
          </a:prstGeom>
          <a:solidFill>
            <a:srgbClr val="BFCEFD"/>
          </a:solidFill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000" b="1" dirty="0">
                <a:solidFill>
                  <a:srgbClr val="002060"/>
                </a:solidFill>
                <a:latin typeface="Calibri"/>
                <a:cs typeface="Calibri"/>
              </a:rPr>
              <a:t>Eu vou estudar </a:t>
            </a:r>
            <a:r>
              <a:rPr lang="pt-BR" sz="2000" dirty="0">
                <a:solidFill>
                  <a:srgbClr val="002060"/>
                </a:solidFill>
                <a:latin typeface="Calibri"/>
                <a:cs typeface="Calibri"/>
              </a:rPr>
              <a:t>como extrair informação sobre transições de uso da terra com séries temporais MODIS</a:t>
            </a: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000" b="1" dirty="0">
                <a:solidFill>
                  <a:srgbClr val="002060"/>
                </a:solidFill>
                <a:latin typeface="Calibri"/>
                <a:cs typeface="Calibri"/>
              </a:rPr>
              <a:t>Porque eu quero </a:t>
            </a:r>
            <a:r>
              <a:rPr lang="pt-BR" sz="2000" dirty="0">
                <a:solidFill>
                  <a:srgbClr val="002060"/>
                </a:solidFill>
                <a:latin typeface="Calibri"/>
                <a:cs typeface="Calibri"/>
              </a:rPr>
              <a:t>produzir mapas de transição de uso da terra para o Brasil </a:t>
            </a: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000" b="1" dirty="0">
                <a:solidFill>
                  <a:srgbClr val="002060"/>
                </a:solidFill>
                <a:latin typeface="Calibri"/>
                <a:cs typeface="Calibri"/>
              </a:rPr>
              <a:t>Para entender quais </a:t>
            </a:r>
            <a:r>
              <a:rPr lang="pt-BR" sz="2000" dirty="0">
                <a:solidFill>
                  <a:srgbClr val="002060"/>
                </a:solidFill>
                <a:latin typeface="Calibri"/>
                <a:cs typeface="Calibri"/>
              </a:rPr>
              <a:t>são as transformações que aconteceram no campo brasileiro desde o início do século 21.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280854"/>
            <a:ext cx="5688632" cy="3660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3571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ítulo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153400" cy="990600"/>
          </a:xfrm>
        </p:spPr>
        <p:txBody>
          <a:bodyPr/>
          <a:lstStyle/>
          <a:p>
            <a:r>
              <a:rPr lang="pt-BR">
                <a:latin typeface="Calibri" charset="0"/>
              </a:rPr>
              <a:t>Com um bom problema e uma boa metodologia, quase tudo se publica...</a:t>
            </a:r>
          </a:p>
        </p:txBody>
      </p:sp>
      <p:pic>
        <p:nvPicPr>
          <p:cNvPr id="8195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313" y="1752600"/>
            <a:ext cx="4154487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Retângulo 4"/>
          <p:cNvSpPr>
            <a:spLocks noChangeArrowheads="1"/>
          </p:cNvSpPr>
          <p:nvPr/>
        </p:nvSpPr>
        <p:spPr bwMode="auto">
          <a:xfrm>
            <a:off x="2133600" y="5943600"/>
            <a:ext cx="4572000" cy="523875"/>
          </a:xfrm>
          <a:prstGeom prst="rect">
            <a:avLst/>
          </a:prstGeom>
          <a:solidFill>
            <a:srgbClr val="D9D9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800">
                <a:latin typeface="Humnst777 BT" charset="0"/>
              </a:rPr>
              <a:t>Qual é o seu problema?</a:t>
            </a:r>
            <a:endParaRPr lang="pt-BR" sz="2800">
              <a:latin typeface="Humnst777 BT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Desenvolvimento da Tese </a:t>
            </a:r>
          </a:p>
        </p:txBody>
      </p:sp>
      <p:pic>
        <p:nvPicPr>
          <p:cNvPr id="2867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214438"/>
            <a:ext cx="3190875" cy="319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Imagem 6" descr="nature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928688"/>
            <a:ext cx="2601913" cy="335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Seta para a direita 7"/>
          <p:cNvSpPr>
            <a:spLocks noChangeArrowheads="1"/>
          </p:cNvSpPr>
          <p:nvPr/>
        </p:nvSpPr>
        <p:spPr bwMode="auto">
          <a:xfrm>
            <a:off x="4214813" y="2357438"/>
            <a:ext cx="1857375" cy="500062"/>
          </a:xfrm>
          <a:prstGeom prst="rightArrow">
            <a:avLst>
              <a:gd name="adj1" fmla="val 50000"/>
              <a:gd name="adj2" fmla="val 50005"/>
            </a:avLst>
          </a:prstGeom>
          <a:solidFill>
            <a:srgbClr val="BFCEF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pt-BR"/>
          </a:p>
        </p:txBody>
      </p:sp>
      <p:sp>
        <p:nvSpPr>
          <p:cNvPr id="27654" name="Retângulo 3"/>
          <p:cNvSpPr>
            <a:spLocks noChangeArrowheads="1"/>
          </p:cNvSpPr>
          <p:nvPr/>
        </p:nvSpPr>
        <p:spPr bwMode="auto">
          <a:xfrm>
            <a:off x="4000500" y="2857500"/>
            <a:ext cx="2428875" cy="1323975"/>
          </a:xfrm>
          <a:prstGeom prst="rect">
            <a:avLst/>
          </a:prstGeom>
          <a:solidFill>
            <a:srgbClr val="D9D9D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000">
                <a:solidFill>
                  <a:srgbClr val="00005E"/>
                </a:solidFill>
                <a:latin typeface="Humnst777 BT" charset="0"/>
              </a:rPr>
              <a:t>Submeta artigos científicos com resultados o mais rápido possível</a:t>
            </a:r>
          </a:p>
        </p:txBody>
      </p:sp>
      <p:pic>
        <p:nvPicPr>
          <p:cNvPr id="28679" name="Picture 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25" y="4643438"/>
            <a:ext cx="3286125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Seta dobrada 15"/>
          <p:cNvSpPr/>
          <p:nvPr/>
        </p:nvSpPr>
        <p:spPr bwMode="auto">
          <a:xfrm rot="10800000">
            <a:off x="5786438" y="4572000"/>
            <a:ext cx="785812" cy="1714500"/>
          </a:xfrm>
          <a:prstGeom prst="bentArrow">
            <a:avLst/>
          </a:prstGeom>
          <a:solidFill>
            <a:srgbClr val="BFCEFD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pt-BR">
              <a:latin typeface="Arial" pitchFamily="34" charset="0"/>
              <a:ea typeface="+mn-ea"/>
            </a:endParaRPr>
          </a:p>
        </p:txBody>
      </p:sp>
      <p:sp>
        <p:nvSpPr>
          <p:cNvPr id="27657" name="Retângulo 3"/>
          <p:cNvSpPr>
            <a:spLocks noChangeArrowheads="1"/>
          </p:cNvSpPr>
          <p:nvPr/>
        </p:nvSpPr>
        <p:spPr bwMode="auto">
          <a:xfrm>
            <a:off x="6715125" y="4929188"/>
            <a:ext cx="2428875" cy="708025"/>
          </a:xfrm>
          <a:prstGeom prst="rect">
            <a:avLst/>
          </a:prstGeom>
          <a:solidFill>
            <a:srgbClr val="D9D9D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t-BR" sz="2000">
                <a:solidFill>
                  <a:schemeClr val="bg2">
                    <a:lumMod val="75000"/>
                  </a:schemeClr>
                </a:solidFill>
                <a:latin typeface="Humnst777 BT" pitchFamily="34" charset="0"/>
                <a:ea typeface="+mn-ea"/>
              </a:rPr>
              <a:t>Componha a tese a</a:t>
            </a:r>
          </a:p>
          <a:p>
            <a:pPr>
              <a:defRPr/>
            </a:pPr>
            <a:r>
              <a:rPr lang="pt-BR" sz="2000">
                <a:solidFill>
                  <a:schemeClr val="bg2">
                    <a:lumMod val="75000"/>
                  </a:schemeClr>
                </a:solidFill>
                <a:latin typeface="Humnst777 BT" pitchFamily="34" charset="0"/>
                <a:ea typeface="+mn-ea"/>
              </a:rPr>
              <a:t>partir dos artigos</a:t>
            </a:r>
          </a:p>
        </p:txBody>
      </p:sp>
    </p:spTree>
    <p:extLst>
      <p:ext uri="{BB962C8B-B14F-4D97-AF65-F5344CB8AC3E}">
        <p14:creationId xmlns:p14="http://schemas.microsoft.com/office/powerpoint/2010/main" val="23601562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 </a:t>
            </a:r>
            <a:r>
              <a:rPr lang="en-US" dirty="0" err="1"/>
              <a:t>princípio</a:t>
            </a:r>
            <a:r>
              <a:rPr lang="en-US" dirty="0"/>
              <a:t> </a:t>
            </a:r>
            <a:r>
              <a:rPr lang="en-US" dirty="0" err="1"/>
              <a:t>básico</a:t>
            </a:r>
            <a:r>
              <a:rPr lang="en-US" dirty="0"/>
              <a:t> da </a:t>
            </a:r>
            <a:r>
              <a:rPr lang="en-US" dirty="0" err="1"/>
              <a:t>pós-graduação</a:t>
            </a:r>
            <a:endParaRPr lang="en-US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39552" y="1143000"/>
            <a:ext cx="8496944" cy="413792"/>
          </a:xfrm>
          <a:prstGeom prst="rect">
            <a:avLst/>
          </a:prstGeom>
          <a:solidFill>
            <a:srgbClr val="CAE2FE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pt-BR" sz="2100" b="1" kern="0" dirty="0">
                <a:solidFill>
                  <a:srgbClr val="860000"/>
                </a:solidFill>
                <a:latin typeface="Calibri" pitchFamily="34" charset="0"/>
                <a:ea typeface="+mn-ea"/>
                <a:cs typeface="+mn-cs"/>
              </a:rPr>
              <a:t>A tese é sua</a:t>
            </a:r>
            <a:r>
              <a:rPr lang="pt-BR" sz="2100" kern="0" dirty="0">
                <a:solidFill>
                  <a:srgbClr val="860000"/>
                </a:solidFill>
                <a:latin typeface="Calibri" pitchFamily="34" charset="0"/>
                <a:ea typeface="+mn-ea"/>
                <a:cs typeface="+mn-cs"/>
              </a:rPr>
              <a:t>, o orientador apenas te mostra caminhos (às vezes nem isso...)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360014" y="2374150"/>
            <a:ext cx="17523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www.jamesyang.com</a:t>
            </a:r>
            <a:endParaRPr lang="en-US" sz="1400" dirty="0">
              <a:solidFill>
                <a:schemeClr val="bg2">
                  <a:lumMod val="7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B2B4EBA-F718-4278-8996-D692763C6D83}"/>
              </a:ext>
            </a:extLst>
          </p:cNvPr>
          <p:cNvSpPr txBox="1"/>
          <p:nvPr/>
        </p:nvSpPr>
        <p:spPr>
          <a:xfrm>
            <a:off x="539552" y="5229200"/>
            <a:ext cx="8496944" cy="1584176"/>
          </a:xfrm>
          <a:prstGeom prst="rect">
            <a:avLst/>
          </a:prstGeom>
          <a:solidFill>
            <a:srgbClr val="CAE2FE"/>
          </a:solidFill>
          <a:ln w="9525">
            <a:noFill/>
            <a:miter lim="800000"/>
            <a:headEnd/>
            <a:tailEnd/>
          </a:ln>
        </p:spPr>
        <p:txBody>
          <a:bodyPr/>
          <a:lstStyle>
            <a:defPPr>
              <a:defRPr lang="pt-BR"/>
            </a:defPPr>
            <a:lvl1pPr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 sz="2100" b="1" kern="0">
                <a:solidFill>
                  <a:srgbClr val="860000"/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r>
              <a:rPr lang="pt-BR" sz="2000" b="0" dirty="0"/>
              <a:t>Art. 19 [...]</a:t>
            </a:r>
          </a:p>
          <a:p>
            <a:r>
              <a:rPr lang="pt-BR" sz="2000" b="0" dirty="0"/>
              <a:t>§ 1º O Orientador Acadêmico deverá fixar o programa inicial de estudos do aluno, [...] ficando este responsável por tal atividade.</a:t>
            </a:r>
          </a:p>
          <a:p>
            <a:r>
              <a:rPr lang="pt-BR" sz="2000" b="0" dirty="0"/>
              <a:t>§ 2º Cada Orientador de Pesquisa [...] orientará a Tese ou Dissertação e assumirá as funções do Orientador Acadêmico, com aquiescência do aluno.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1622" y="1628800"/>
            <a:ext cx="3528392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082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Como </a:t>
            </a:r>
            <a:r>
              <a:rPr lang="en-US" dirty="0" err="1"/>
              <a:t>gerenciar</a:t>
            </a:r>
            <a:r>
              <a:rPr lang="en-US" dirty="0"/>
              <a:t> </a:t>
            </a:r>
            <a:r>
              <a:rPr lang="en-US" dirty="0" err="1"/>
              <a:t>seu</a:t>
            </a:r>
            <a:r>
              <a:rPr lang="en-US" dirty="0"/>
              <a:t> </a:t>
            </a:r>
            <a:r>
              <a:rPr lang="en-US" dirty="0" err="1"/>
              <a:t>orientador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484784"/>
            <a:ext cx="8296652" cy="3595216"/>
          </a:xfrm>
          <a:prstGeom prst="rect">
            <a:avLst/>
          </a:prstGeom>
        </p:spPr>
      </p:pic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39750" y="5517232"/>
            <a:ext cx="7488634" cy="1079500"/>
          </a:xfrm>
          <a:prstGeom prst="rect">
            <a:avLst/>
          </a:prstGeom>
          <a:solidFill>
            <a:srgbClr val="CAE2FE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pt-BR" sz="2800" kern="0" dirty="0">
                <a:solidFill>
                  <a:srgbClr val="860000"/>
                </a:solidFill>
                <a:latin typeface="Calibri" pitchFamily="34" charset="0"/>
                <a:ea typeface="+mn-ea"/>
                <a:cs typeface="+mn-cs"/>
              </a:rPr>
              <a:t>Mantenha reuniões regulares com seu orientador (pelo menos uma vez por mês)</a:t>
            </a:r>
          </a:p>
        </p:txBody>
      </p:sp>
    </p:spTree>
    <p:extLst>
      <p:ext uri="{BB962C8B-B14F-4D97-AF65-F5344CB8AC3E}">
        <p14:creationId xmlns:p14="http://schemas.microsoft.com/office/powerpoint/2010/main" val="39167101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Prepare </a:t>
            </a:r>
            <a:r>
              <a:rPr lang="en-US" dirty="0" err="1"/>
              <a:t>documentos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seu</a:t>
            </a:r>
            <a:r>
              <a:rPr lang="en-US" dirty="0"/>
              <a:t> </a:t>
            </a:r>
            <a:r>
              <a:rPr lang="en-US" dirty="0" err="1"/>
              <a:t>orientador</a:t>
            </a:r>
            <a:endParaRPr lang="en-US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39750" y="5517232"/>
            <a:ext cx="8352730" cy="1079500"/>
          </a:xfrm>
          <a:prstGeom prst="rect">
            <a:avLst/>
          </a:prstGeom>
          <a:solidFill>
            <a:srgbClr val="CAE2FE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pt-BR" sz="2800" kern="0" dirty="0">
                <a:solidFill>
                  <a:srgbClr val="860000"/>
                </a:solidFill>
                <a:latin typeface="Calibri" pitchFamily="34" charset="0"/>
                <a:ea typeface="+mn-ea"/>
                <a:cs typeface="+mn-cs"/>
              </a:rPr>
              <a:t>Os documentos são para você confirmar seu progresso, e não para receber elogios do orientador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484784"/>
            <a:ext cx="8296652" cy="359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0149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Como </a:t>
            </a:r>
            <a:r>
              <a:rPr lang="en-US" dirty="0" err="1"/>
              <a:t>gerenciar</a:t>
            </a:r>
            <a:r>
              <a:rPr lang="en-US" dirty="0"/>
              <a:t> </a:t>
            </a:r>
            <a:r>
              <a:rPr lang="en-US" dirty="0" err="1"/>
              <a:t>sua</a:t>
            </a:r>
            <a:r>
              <a:rPr lang="en-US" dirty="0"/>
              <a:t> </a:t>
            </a:r>
            <a:r>
              <a:rPr lang="en-US" dirty="0" err="1"/>
              <a:t>ansiedade</a:t>
            </a:r>
            <a:r>
              <a:rPr lang="en-US" dirty="0"/>
              <a:t>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484784"/>
            <a:ext cx="8296652" cy="359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7717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>
                <a:latin typeface="Calibri" charset="0"/>
              </a:rPr>
              <a:t>Recomendações</a:t>
            </a:r>
            <a:r>
              <a:rPr lang="en-US" dirty="0">
                <a:latin typeface="Calibri" charset="0"/>
              </a:rPr>
              <a:t> </a:t>
            </a:r>
            <a:r>
              <a:rPr lang="en-US" dirty="0" err="1">
                <a:latin typeface="Calibri" charset="0"/>
              </a:rPr>
              <a:t>Finais</a:t>
            </a:r>
            <a:endParaRPr lang="en-US" dirty="0">
              <a:latin typeface="Calibri" charset="0"/>
            </a:endParaRPr>
          </a:p>
        </p:txBody>
      </p:sp>
      <p:pic>
        <p:nvPicPr>
          <p:cNvPr id="2662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38" y="1285875"/>
            <a:ext cx="51435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ângulo 4"/>
          <p:cNvSpPr/>
          <p:nvPr/>
        </p:nvSpPr>
        <p:spPr>
          <a:xfrm>
            <a:off x="857250" y="5000625"/>
            <a:ext cx="8001000" cy="1570038"/>
          </a:xfrm>
          <a:prstGeom prst="rect">
            <a:avLst/>
          </a:prstGeom>
          <a:solidFill>
            <a:srgbClr val="ACBAFE"/>
          </a:solidFill>
        </p:spPr>
        <p:txBody>
          <a:bodyPr>
            <a:spAutoFit/>
          </a:bodyPr>
          <a:lstStyle/>
          <a:p>
            <a:r>
              <a:rPr lang="en-US" sz="2400">
                <a:solidFill>
                  <a:srgbClr val="002060"/>
                </a:solidFill>
                <a:latin typeface="Humnst777 BT" charset="0"/>
              </a:rPr>
              <a:t>Entre num grupo de suporte (</a:t>
            </a:r>
            <a:r>
              <a:rPr lang="ja-JP" altLang="en-US" sz="2400">
                <a:solidFill>
                  <a:srgbClr val="002060"/>
                </a:solidFill>
                <a:latin typeface="Humnst777 BT" charset="0"/>
              </a:rPr>
              <a:t>“</a:t>
            </a:r>
            <a:r>
              <a:rPr lang="en-US" sz="2400">
                <a:solidFill>
                  <a:srgbClr val="002060"/>
                </a:solidFill>
                <a:latin typeface="Humnst777 BT" charset="0"/>
              </a:rPr>
              <a:t>Tese Solidária</a:t>
            </a:r>
            <a:r>
              <a:rPr lang="ja-JP" altLang="en-US" sz="2400">
                <a:solidFill>
                  <a:srgbClr val="002060"/>
                </a:solidFill>
                <a:latin typeface="Humnst777 BT" charset="0"/>
              </a:rPr>
              <a:t>”</a:t>
            </a:r>
            <a:r>
              <a:rPr lang="en-US" sz="2400">
                <a:solidFill>
                  <a:srgbClr val="002060"/>
                </a:solidFill>
                <a:latin typeface="Humnst777 BT" charset="0"/>
              </a:rPr>
              <a:t>)</a:t>
            </a:r>
          </a:p>
          <a:p>
            <a:endParaRPr lang="en-US" sz="2400">
              <a:solidFill>
                <a:srgbClr val="002060"/>
              </a:solidFill>
              <a:latin typeface="Humnst777 BT" charset="0"/>
            </a:endParaRPr>
          </a:p>
          <a:p>
            <a:r>
              <a:rPr lang="en-US" sz="2400">
                <a:solidFill>
                  <a:srgbClr val="002060"/>
                </a:solidFill>
                <a:latin typeface="Humnst777 BT" charset="0"/>
              </a:rPr>
              <a:t>Apresente suas idéias para seus colegas, seu orientador e (se puder) num congresso científico</a:t>
            </a:r>
          </a:p>
        </p:txBody>
      </p:sp>
    </p:spTree>
    <p:extLst>
      <p:ext uri="{BB962C8B-B14F-4D97-AF65-F5344CB8AC3E}">
        <p14:creationId xmlns:p14="http://schemas.microsoft.com/office/powerpoint/2010/main" val="4266461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fazer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terminar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tese</a:t>
            </a:r>
            <a:r>
              <a:rPr lang="en-US" dirty="0"/>
              <a:t>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1340768"/>
            <a:ext cx="4061251" cy="518457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9552" y="6550223"/>
            <a:ext cx="17523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www.jamesyang.com</a:t>
            </a:r>
            <a:endParaRPr lang="en-US" sz="1400" dirty="0">
              <a:solidFill>
                <a:schemeClr val="bg2">
                  <a:lumMod val="7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5" name="CaixaDeTexto 5"/>
          <p:cNvSpPr txBox="1"/>
          <p:nvPr/>
        </p:nvSpPr>
        <p:spPr>
          <a:xfrm>
            <a:off x="5364088" y="1412776"/>
            <a:ext cx="3600400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1" hangingPunct="1"/>
            <a:r>
              <a:rPr lang="pt-BR" sz="2400" dirty="0">
                <a:solidFill>
                  <a:srgbClr val="00003F"/>
                </a:solidFill>
                <a:latin typeface="Calibri"/>
                <a:cs typeface="Calibri"/>
              </a:rPr>
              <a:t>Você precisará de quatro qualidades...</a:t>
            </a:r>
            <a:endParaRPr lang="pt-BR" sz="2400" i="1" dirty="0">
              <a:solidFill>
                <a:srgbClr val="00003F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27512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fazer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terminar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tese</a:t>
            </a:r>
            <a:r>
              <a:rPr lang="en-US" dirty="0"/>
              <a:t>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1340768"/>
            <a:ext cx="4061251" cy="518457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9552" y="6550223"/>
            <a:ext cx="17523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www.jamesyang.com</a:t>
            </a:r>
            <a:endParaRPr lang="en-US" sz="1400" dirty="0">
              <a:solidFill>
                <a:schemeClr val="bg2">
                  <a:lumMod val="7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5" name="CaixaDeTexto 5"/>
          <p:cNvSpPr txBox="1"/>
          <p:nvPr/>
        </p:nvSpPr>
        <p:spPr>
          <a:xfrm>
            <a:off x="5364088" y="1412776"/>
            <a:ext cx="3600400" cy="378565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1" hangingPunct="1"/>
            <a:r>
              <a:rPr lang="pt-BR" sz="2400" dirty="0">
                <a:solidFill>
                  <a:srgbClr val="00003F"/>
                </a:solidFill>
                <a:latin typeface="Calibri"/>
                <a:cs typeface="Calibri"/>
              </a:rPr>
              <a:t>Você precisará de quatro qualidades...</a:t>
            </a:r>
          </a:p>
          <a:p>
            <a:pPr eaLnBrk="1" hangingPunct="1"/>
            <a:endParaRPr lang="pt-BR" sz="2400" i="1" dirty="0">
              <a:solidFill>
                <a:srgbClr val="00003F"/>
              </a:solidFill>
              <a:latin typeface="Calibri"/>
              <a:cs typeface="Calibri"/>
            </a:endParaRPr>
          </a:p>
          <a:p>
            <a:pPr eaLnBrk="1" hangingPunct="1"/>
            <a:r>
              <a:rPr lang="pt-BR" sz="2400" dirty="0">
                <a:solidFill>
                  <a:srgbClr val="00003F"/>
                </a:solidFill>
                <a:latin typeface="Calibri"/>
                <a:cs typeface="Calibri"/>
              </a:rPr>
              <a:t>Disciplina...</a:t>
            </a:r>
          </a:p>
          <a:p>
            <a:pPr eaLnBrk="1" hangingPunct="1"/>
            <a:endParaRPr lang="pt-BR" sz="2400" dirty="0">
              <a:solidFill>
                <a:srgbClr val="00003F"/>
              </a:solidFill>
              <a:latin typeface="Calibri"/>
              <a:cs typeface="Calibri"/>
            </a:endParaRPr>
          </a:p>
          <a:p>
            <a:pPr eaLnBrk="1" hangingPunct="1"/>
            <a:r>
              <a:rPr lang="pt-BR" sz="2400" dirty="0">
                <a:solidFill>
                  <a:srgbClr val="00003F"/>
                </a:solidFill>
                <a:latin typeface="Calibri"/>
                <a:cs typeface="Calibri"/>
              </a:rPr>
              <a:t>...disciplina</a:t>
            </a:r>
          </a:p>
          <a:p>
            <a:pPr eaLnBrk="1" hangingPunct="1"/>
            <a:endParaRPr lang="pt-BR" sz="2400" dirty="0">
              <a:solidFill>
                <a:srgbClr val="00003F"/>
              </a:solidFill>
              <a:latin typeface="Calibri"/>
              <a:cs typeface="Calibri"/>
            </a:endParaRPr>
          </a:p>
          <a:p>
            <a:pPr eaLnBrk="1" hangingPunct="1"/>
            <a:r>
              <a:rPr lang="pt-BR" sz="2400" dirty="0">
                <a:solidFill>
                  <a:srgbClr val="00003F"/>
                </a:solidFill>
                <a:latin typeface="Calibri"/>
                <a:cs typeface="Calibri"/>
              </a:rPr>
              <a:t>...mais disciplina</a:t>
            </a:r>
          </a:p>
          <a:p>
            <a:pPr eaLnBrk="1" hangingPunct="1"/>
            <a:endParaRPr lang="pt-BR" sz="2400" dirty="0">
              <a:solidFill>
                <a:srgbClr val="00003F"/>
              </a:solidFill>
              <a:latin typeface="Calibri"/>
              <a:cs typeface="Calibri"/>
            </a:endParaRPr>
          </a:p>
          <a:p>
            <a:pPr eaLnBrk="1" hangingPunct="1"/>
            <a:r>
              <a:rPr lang="pt-BR" sz="2400" dirty="0">
                <a:solidFill>
                  <a:srgbClr val="00003F"/>
                </a:solidFill>
                <a:latin typeface="Calibri"/>
                <a:cs typeface="Calibri"/>
              </a:rPr>
              <a:t>... e saúde física e mental</a:t>
            </a:r>
          </a:p>
        </p:txBody>
      </p:sp>
    </p:spTree>
    <p:extLst>
      <p:ext uri="{BB962C8B-B14F-4D97-AF65-F5344CB8AC3E}">
        <p14:creationId xmlns:p14="http://schemas.microsoft.com/office/powerpoint/2010/main" val="1814185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Fases da Pesquisa</a:t>
            </a:r>
          </a:p>
        </p:txBody>
      </p:sp>
      <p:pic>
        <p:nvPicPr>
          <p:cNvPr id="6147" name="Picture 7" descr="http://www.junkscience.com/JSJ_Course/jsjudocourse/thinking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4000500"/>
            <a:ext cx="2835275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6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1143000"/>
            <a:ext cx="2357438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ângulo 6"/>
          <p:cNvSpPr/>
          <p:nvPr/>
        </p:nvSpPr>
        <p:spPr>
          <a:xfrm>
            <a:off x="642938" y="3429000"/>
            <a:ext cx="2751137" cy="4000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dirty="0" err="1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</a:rPr>
              <a:t>Escolha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</a:rPr>
              <a:t> do </a:t>
            </a:r>
            <a:r>
              <a:rPr lang="en-US" sz="2000" dirty="0" err="1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</a:rPr>
              <a:t>Orientador</a:t>
            </a:r>
            <a:endParaRPr lang="en-US" sz="2000" dirty="0">
              <a:solidFill>
                <a:schemeClr val="bg2">
                  <a:lumMod val="75000"/>
                </a:schemeClr>
              </a:solidFill>
              <a:latin typeface="+mn-lt"/>
              <a:ea typeface="+mn-ea"/>
            </a:endParaRPr>
          </a:p>
        </p:txBody>
      </p:sp>
      <p:pic>
        <p:nvPicPr>
          <p:cNvPr id="6150" name="Picture 10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857250"/>
            <a:ext cx="2668588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ângulo 8"/>
          <p:cNvSpPr/>
          <p:nvPr/>
        </p:nvSpPr>
        <p:spPr>
          <a:xfrm>
            <a:off x="5000625" y="3429000"/>
            <a:ext cx="2803525" cy="4000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90"/>
                </a:solidFill>
                <a:latin typeface="Humnst777 BT" charset="0"/>
              </a:rPr>
              <a:t>Definição do Problema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642938" y="6457950"/>
            <a:ext cx="2797175" cy="4000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90"/>
                </a:solidFill>
                <a:latin typeface="Humnst777 BT" charset="0"/>
              </a:rPr>
              <a:t>Realização da Pesquisa</a:t>
            </a:r>
          </a:p>
        </p:txBody>
      </p:sp>
      <p:pic>
        <p:nvPicPr>
          <p:cNvPr id="6153" name="Picture 7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3929063"/>
            <a:ext cx="2428875" cy="241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tângulo 12"/>
          <p:cNvSpPr/>
          <p:nvPr/>
        </p:nvSpPr>
        <p:spPr>
          <a:xfrm>
            <a:off x="5286375" y="6457950"/>
            <a:ext cx="2508250" cy="400050"/>
          </a:xfrm>
          <a:prstGeom prst="rect">
            <a:avLst/>
          </a:prstGeom>
          <a:solidFill>
            <a:srgbClr val="D6D6EB"/>
          </a:solidFill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90"/>
                </a:solidFill>
                <a:latin typeface="Humnst777 BT" charset="0"/>
              </a:rPr>
              <a:t>Publicação e defesa </a:t>
            </a:r>
          </a:p>
        </p:txBody>
      </p:sp>
    </p:spTree>
    <p:extLst>
      <p:ext uri="{BB962C8B-B14F-4D97-AF65-F5344CB8AC3E}">
        <p14:creationId xmlns:p14="http://schemas.microsoft.com/office/powerpoint/2010/main" val="39402798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Como definir um problema?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571500" y="4714875"/>
            <a:ext cx="8429625" cy="193833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1" hangingPunct="1"/>
            <a:r>
              <a:rPr lang="pt-BR" sz="2400">
                <a:solidFill>
                  <a:srgbClr val="00003F"/>
                </a:solidFill>
                <a:latin typeface="Humnst777 BT" charset="0"/>
              </a:rPr>
              <a:t>Escolher perguntas de uma </a:t>
            </a:r>
            <a:r>
              <a:rPr lang="pt-BR" sz="2400" i="1">
                <a:solidFill>
                  <a:srgbClr val="00003F"/>
                </a:solidFill>
                <a:latin typeface="Humnst777 BT" charset="0"/>
              </a:rPr>
              <a:t>agenda de pesquisa</a:t>
            </a:r>
          </a:p>
          <a:p>
            <a:pPr eaLnBrk="1" hangingPunct="1"/>
            <a:endParaRPr lang="pt-BR" sz="2400" i="1">
              <a:solidFill>
                <a:srgbClr val="00003F"/>
              </a:solidFill>
              <a:latin typeface="Humnst777 BT" charset="0"/>
            </a:endParaRPr>
          </a:p>
          <a:p>
            <a:pPr eaLnBrk="1" hangingPunct="1"/>
            <a:r>
              <a:rPr lang="pt-BR" sz="2400">
                <a:solidFill>
                  <a:srgbClr val="00003F"/>
                </a:solidFill>
                <a:latin typeface="Humnst777 BT" charset="0"/>
              </a:rPr>
              <a:t>Conhecer o estado-da-arte (literatura)</a:t>
            </a:r>
          </a:p>
          <a:p>
            <a:pPr eaLnBrk="1" hangingPunct="1"/>
            <a:endParaRPr lang="pt-BR" sz="2400">
              <a:solidFill>
                <a:srgbClr val="00003F"/>
              </a:solidFill>
              <a:latin typeface="Humnst777 BT" charset="0"/>
            </a:endParaRPr>
          </a:p>
          <a:p>
            <a:pPr eaLnBrk="1" hangingPunct="1"/>
            <a:r>
              <a:rPr lang="pt-BR" sz="2400">
                <a:solidFill>
                  <a:srgbClr val="00003F"/>
                </a:solidFill>
                <a:latin typeface="Humnst777 BT" charset="0"/>
              </a:rPr>
              <a:t>Fazer parte de redes de colaboração</a:t>
            </a:r>
          </a:p>
        </p:txBody>
      </p:sp>
      <p:pic>
        <p:nvPicPr>
          <p:cNvPr id="7172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1214438"/>
            <a:ext cx="5067300" cy="335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3202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Início da Pesquisa</a:t>
            </a:r>
          </a:p>
        </p:txBody>
      </p:sp>
      <p:sp>
        <p:nvSpPr>
          <p:cNvPr id="5" name="Retângulo 4"/>
          <p:cNvSpPr/>
          <p:nvPr/>
        </p:nvSpPr>
        <p:spPr>
          <a:xfrm>
            <a:off x="1143000" y="5786438"/>
            <a:ext cx="7786688" cy="830262"/>
          </a:xfrm>
          <a:prstGeom prst="rect">
            <a:avLst/>
          </a:prstGeom>
          <a:solidFill>
            <a:srgbClr val="D9D9D9"/>
          </a:solidFill>
        </p:spPr>
        <p:txBody>
          <a:bodyPr>
            <a:spAutoFit/>
          </a:bodyPr>
          <a:lstStyle/>
          <a:p>
            <a:r>
              <a:rPr lang="en-US" sz="2400">
                <a:solidFill>
                  <a:srgbClr val="00003F"/>
                </a:solidFill>
                <a:latin typeface="Humnst777 BT" charset="0"/>
              </a:rPr>
              <a:t>Escreva um trabalho de revisão (5-10 pgs) sobre o </a:t>
            </a:r>
            <a:r>
              <a:rPr lang="ja-JP" altLang="en-US" sz="2400">
                <a:solidFill>
                  <a:srgbClr val="00003F"/>
                </a:solidFill>
                <a:latin typeface="Humnst777 BT" charset="0"/>
              </a:rPr>
              <a:t>“</a:t>
            </a:r>
            <a:r>
              <a:rPr lang="en-US" sz="2400">
                <a:solidFill>
                  <a:srgbClr val="00003F"/>
                </a:solidFill>
                <a:latin typeface="Humnst777 BT" charset="0"/>
              </a:rPr>
              <a:t>estado-da-arte</a:t>
            </a:r>
            <a:r>
              <a:rPr lang="ja-JP" altLang="en-US" sz="2400">
                <a:solidFill>
                  <a:srgbClr val="00003F"/>
                </a:solidFill>
                <a:latin typeface="Humnst777 BT" charset="0"/>
              </a:rPr>
              <a:t>”</a:t>
            </a:r>
            <a:r>
              <a:rPr lang="en-US" sz="2400">
                <a:solidFill>
                  <a:srgbClr val="00003F"/>
                </a:solidFill>
                <a:latin typeface="Humnst777 BT" charset="0"/>
              </a:rPr>
              <a:t> em sua área de pesquisa</a:t>
            </a: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1143000"/>
            <a:ext cx="571500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6206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>
                <a:latin typeface="Calibri" charset="0"/>
              </a:rPr>
              <a:t>Como conhecer o estado da arte?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857250" y="6143625"/>
            <a:ext cx="7786688" cy="4619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1" hangingPunct="1"/>
            <a:r>
              <a:rPr lang="pt-BR" sz="2400">
                <a:solidFill>
                  <a:srgbClr val="00003F"/>
                </a:solidFill>
                <a:latin typeface="Humnst777 BT" charset="0"/>
              </a:rPr>
              <a:t>Trabalhos desenvolvidos pela comunidade da área </a:t>
            </a: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1285875"/>
            <a:ext cx="3929063" cy="481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5303501"/>
      </p:ext>
    </p:extLst>
  </p:cSld>
  <p:clrMapOvr>
    <a:masterClrMapping/>
  </p:clrMapOvr>
</p:sld>
</file>

<file path=ppt/theme/theme1.xml><?xml version="1.0" encoding="utf-8"?>
<a:theme xmlns:a="http://schemas.openxmlformats.org/drawingml/2006/main" name="2_Pixel">
  <a:themeElements>
    <a:clrScheme name="1_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1_Pixel">
      <a:majorFont>
        <a:latin typeface="ZapfHumnst BT"/>
        <a:ea typeface=""/>
        <a:cs typeface=""/>
      </a:majorFont>
      <a:minorFont>
        <a:latin typeface="Humnst777 BT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etodo_cientifico">
  <a:themeElements>
    <a:clrScheme name="1_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1_Pixel">
      <a:majorFont>
        <a:latin typeface="ZapfHumnst BT"/>
        <a:ea typeface=""/>
        <a:cs typeface=""/>
      </a:majorFont>
      <a:minorFont>
        <a:latin typeface="Humnst777 BT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13021</TotalTime>
  <Words>1138</Words>
  <Application>Microsoft Office PowerPoint</Application>
  <PresentationFormat>Apresentação na tela (4:3)</PresentationFormat>
  <Paragraphs>169</Paragraphs>
  <Slides>35</Slides>
  <Notes>18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35</vt:i4>
      </vt:variant>
    </vt:vector>
  </HeadingPairs>
  <TitlesOfParts>
    <vt:vector size="44" baseType="lpstr">
      <vt:lpstr>Arial</vt:lpstr>
      <vt:lpstr>Arial Black</vt:lpstr>
      <vt:lpstr>Calibri</vt:lpstr>
      <vt:lpstr>Humnst777 BT</vt:lpstr>
      <vt:lpstr>Times New Roman</vt:lpstr>
      <vt:lpstr>Wingdings</vt:lpstr>
      <vt:lpstr>ZapfHumnst BT</vt:lpstr>
      <vt:lpstr>2_Pixel</vt:lpstr>
      <vt:lpstr>metodo_cientifico</vt:lpstr>
      <vt:lpstr>Planejamento da Pesquisa</vt:lpstr>
      <vt:lpstr>Fazer uma tese: demonstrar publicamente suas qualidades (e defeitos) </vt:lpstr>
      <vt:lpstr>Com um bom problema e uma boa metodologia, quase tudo se publica...</vt:lpstr>
      <vt:lpstr>O que fazer para terminar uma tese?</vt:lpstr>
      <vt:lpstr>O que fazer para terminar uma tese?</vt:lpstr>
      <vt:lpstr>Fases da Pesquisa</vt:lpstr>
      <vt:lpstr>Como definir um problema?</vt:lpstr>
      <vt:lpstr>Início da Pesquisa</vt:lpstr>
      <vt:lpstr>Como conhecer o estado da arte?</vt:lpstr>
      <vt:lpstr>Tipos de Literatura Científica</vt:lpstr>
      <vt:lpstr>Como conhecer o estado da arte?</vt:lpstr>
      <vt:lpstr>Estado da arte= clássicos + avanços recentes</vt:lpstr>
      <vt:lpstr>Organize as Referências (Zotero, Mendley, etc.)</vt:lpstr>
      <vt:lpstr>Referências Bibliográficas</vt:lpstr>
      <vt:lpstr>O que é uma agenda de pesquisa?</vt:lpstr>
      <vt:lpstr>Global Land Project</vt:lpstr>
      <vt:lpstr>Apresentação do PowerPoint</vt:lpstr>
      <vt:lpstr>Redes informais de pesquisa</vt:lpstr>
      <vt:lpstr>Redes virtuais de pesquisa</vt:lpstr>
      <vt:lpstr>Início da pesquisa: formule questões gerais</vt:lpstr>
      <vt:lpstr>De questões gerais para perguntas científicas</vt:lpstr>
      <vt:lpstr>De questões gerais para perguntas científicas</vt:lpstr>
      <vt:lpstr>Qual o resultado esperado?</vt:lpstr>
      <vt:lpstr>Qual o impacto de suas questões?</vt:lpstr>
      <vt:lpstr>De questões gerais para perguntas científicas</vt:lpstr>
      <vt:lpstr>Como usar os padrões espaciais medidos por imagens para inferir quem está desmatando?</vt:lpstr>
      <vt:lpstr>Peixe-boi amazônico</vt:lpstr>
      <vt:lpstr>Dispersão de larvas de lagostas</vt:lpstr>
      <vt:lpstr>Extração de uso da terra com séries temporais de dados de sensorimento remoto</vt:lpstr>
      <vt:lpstr>Desenvolvimento da Tese </vt:lpstr>
      <vt:lpstr>O princípio básico da pós-graduação</vt:lpstr>
      <vt:lpstr>Como gerenciar seu orientador</vt:lpstr>
      <vt:lpstr>Prepare documentos para seu orientador</vt:lpstr>
      <vt:lpstr>Como gerenciar sua ansiedade?</vt:lpstr>
      <vt:lpstr>Recomendações Finais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Como fazer uma tese no INPE?</dc:title>
  <dc:creator>Gilberto Camara</dc:creator>
  <cp:lastModifiedBy>Pedro R Andrade Nt</cp:lastModifiedBy>
  <cp:revision>96</cp:revision>
  <dcterms:created xsi:type="dcterms:W3CDTF">2008-07-13T01:45:44Z</dcterms:created>
  <dcterms:modified xsi:type="dcterms:W3CDTF">2021-04-30T19:58:24Z</dcterms:modified>
</cp:coreProperties>
</file>