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</p:sldMasterIdLst>
  <p:notesMasterIdLst>
    <p:notesMasterId r:id="rId38"/>
  </p:notesMasterIdLst>
  <p:sldIdLst>
    <p:sldId id="275" r:id="rId3"/>
    <p:sldId id="338" r:id="rId4"/>
    <p:sldId id="276" r:id="rId5"/>
    <p:sldId id="385" r:id="rId6"/>
    <p:sldId id="353" r:id="rId7"/>
    <p:sldId id="354" r:id="rId8"/>
    <p:sldId id="355" r:id="rId9"/>
    <p:sldId id="360" r:id="rId10"/>
    <p:sldId id="361" r:id="rId11"/>
    <p:sldId id="392" r:id="rId12"/>
    <p:sldId id="362" r:id="rId13"/>
    <p:sldId id="363" r:id="rId14"/>
    <p:sldId id="391" r:id="rId15"/>
    <p:sldId id="389" r:id="rId16"/>
    <p:sldId id="356" r:id="rId17"/>
    <p:sldId id="357" r:id="rId18"/>
    <p:sldId id="358" r:id="rId19"/>
    <p:sldId id="359" r:id="rId20"/>
    <p:sldId id="390" r:id="rId21"/>
    <p:sldId id="364" r:id="rId22"/>
    <p:sldId id="365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7" r:id="rId32"/>
    <p:sldId id="342" r:id="rId33"/>
    <p:sldId id="339" r:id="rId34"/>
    <p:sldId id="341" r:id="rId35"/>
    <p:sldId id="340" r:id="rId36"/>
    <p:sldId id="375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CAE2FE"/>
    <a:srgbClr val="B4D5FE"/>
    <a:srgbClr val="D9D9FF"/>
    <a:srgbClr val="0000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5" autoAdjust="0"/>
    <p:restoredTop sz="85354" autoAdjust="0"/>
  </p:normalViewPr>
  <p:slideViewPr>
    <p:cSldViewPr>
      <p:cViewPr varScale="1">
        <p:scale>
          <a:sx n="59" d="100"/>
          <a:sy n="59" d="100"/>
        </p:scale>
        <p:origin x="16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A69976-CF3C-BD4D-B196-D8272D8899A1}" type="datetimeFigureOut">
              <a:rPr lang="pt-BR"/>
              <a:pPr/>
              <a:t>30/04/2021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D997571-D45C-AC44-A7DC-EDCFFF4935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281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1D52FE4-7338-5D48-8B67-958DCECB6A80}" type="slidenum">
              <a:rPr lang="pt-BR">
                <a:solidFill>
                  <a:srgbClr val="000000"/>
                </a:solidFill>
              </a:rPr>
              <a:pPr eaLnBrk="1" hangingPunct="1"/>
              <a:t>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F64D53D4-AE77-CA47-A476-2B8D600CCA9C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F927D0E-519A-E547-8644-D90BBD3EB5EA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E85DA4D-8AD4-8041-A95D-5CE09FF8E28F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B11CEB4-E92A-CF44-A1A1-2ADF71C230F5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7AE8D75-AFA0-6F4E-B971-343810E1940C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ECE00E6F-5608-7B48-B0D4-E784C1E41108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551E804-6D3C-614C-8C26-4D0D123CD880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3B7662AF-2F87-3945-A422-5F60E8402004}" type="slidenum">
              <a:rPr lang="en-US" sz="1200">
                <a:latin typeface="Times New Roman" charset="0"/>
              </a:rPr>
              <a:pPr/>
              <a:t>6</a:t>
            </a:fld>
            <a:endParaRPr lang="en-US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D12AAE66-C0A5-874F-9567-32D6325B60D2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922379B4-98DD-D640-A917-D13EF6F8CEF1}" type="slidenum">
              <a:rPr lang="en-US" sz="1200">
                <a:latin typeface="Times New Roman" charset="0"/>
              </a:rPr>
              <a:pPr/>
              <a:t>8</a:t>
            </a:fld>
            <a:endParaRPr lang="en-US" sz="1200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A0055134-E574-D84C-BEE7-6CFA9C76365A}" type="slidenum">
              <a:rPr lang="en-US" sz="1200">
                <a:solidFill>
                  <a:srgbClr val="000000"/>
                </a:solidFill>
              </a:rPr>
              <a:pPr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Times New Roman" charset="0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6D4B4975-29D0-C146-AF04-2BF17375129C}" type="slidenum">
              <a:rPr lang="pt-BR" sz="120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pt-BR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F9F7D037-6EF3-7E45-B892-C29187F4BB28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0F1C6985-B7DA-5849-BA8E-E243E8CE4A7A}" type="slidenum">
              <a:rPr lang="en-US" sz="1200">
                <a:latin typeface="Times New Roman" charset="0"/>
              </a:rPr>
              <a:pPr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1948794B-F229-4046-AD27-8E27A9823F99}" type="slidenum">
              <a:rPr lang="en-US" sz="1200">
                <a:latin typeface="Times New Roman" charset="0"/>
              </a:rPr>
              <a:pPr/>
              <a:t>22</a:t>
            </a:fld>
            <a:endParaRPr lang="en-US" sz="1200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>
                <a:latin typeface="Calibri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5921ABDC-321B-1643-8FDD-F90C94A6928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0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7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781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20" descr="logo_brasil.g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6262688"/>
            <a:ext cx="18573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D81E15C4-FB1A-9647-8070-440E0C257D5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4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1137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043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236742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30524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4931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831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128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80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6188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4101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01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8981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861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25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Calibri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Calibri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Calibri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Calibri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1803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01122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0963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186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0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440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1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053" name="Picture 5" descr="inpe_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3077" name="Picture 5" descr="inpe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rgbClr val="000066"/>
          </a:solidFill>
          <a:latin typeface="Calibri" pitchFamily="34" charset="0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rgbClr val="000066"/>
          </a:solidFill>
          <a:latin typeface="Calibri" pitchFamily="34" charset="0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rgbClr val="000066"/>
          </a:solidFill>
          <a:latin typeface="Calibri" pitchFamily="34" charset="0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rgbClr val="000066"/>
          </a:solidFill>
          <a:latin typeface="Calibri" pitchFamily="34" charset="0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rgbClr val="000066"/>
          </a:solidFill>
          <a:latin typeface="Calibri" pitchFamily="34" charset="0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Planejamento</a:t>
            </a:r>
            <a:r>
              <a:rPr lang="en-US" dirty="0">
                <a:latin typeface="Calibri" charset="0"/>
              </a:rPr>
              <a:t> da </a:t>
            </a:r>
            <a:r>
              <a:rPr lang="en-US" dirty="0" err="1">
                <a:latin typeface="Calibri" charset="0"/>
              </a:rPr>
              <a:t>Pesquisa</a:t>
            </a:r>
            <a:endParaRPr lang="en-US" dirty="0">
              <a:latin typeface="Calibri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eaLnBrk="1" hangingPunct="1"/>
            <a:r>
              <a:rPr lang="pt-BR">
                <a:latin typeface="Calibri" charset="0"/>
              </a:rPr>
              <a:t>Slides: Gilberto Câmara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D58AA1-F620-4775-B64B-A5A5A83D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Literatura Científica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449826-E2E0-4113-AD1B-C559ACD941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/>
          <a:stretch/>
        </p:blipFill>
        <p:spPr bwMode="auto">
          <a:xfrm>
            <a:off x="512103" y="1340768"/>
            <a:ext cx="8631897" cy="45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2E3310-5936-4A3E-8692-32ADC4673EA2}"/>
              </a:ext>
            </a:extLst>
          </p:cNvPr>
          <p:cNvSpPr txBox="1"/>
          <p:nvPr/>
        </p:nvSpPr>
        <p:spPr>
          <a:xfrm>
            <a:off x="827584" y="5805264"/>
            <a:ext cx="79567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Fonte: https://library.citadel.edu/c.php?g=620233&amp;p=4319378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6C9F80-98B1-4A24-9A10-AFB18C155390}"/>
              </a:ext>
            </a:extLst>
          </p:cNvPr>
          <p:cNvSpPr txBox="1"/>
          <p:nvPr/>
        </p:nvSpPr>
        <p:spPr>
          <a:xfrm>
            <a:off x="1115616" y="6276945"/>
            <a:ext cx="60486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Humnst777 BT" charset="0"/>
              </a:rPr>
              <a:t>Use preferencialmente informações primárias</a:t>
            </a:r>
          </a:p>
        </p:txBody>
      </p:sp>
    </p:spTree>
    <p:extLst>
      <p:ext uri="{BB962C8B-B14F-4D97-AF65-F5344CB8AC3E}">
        <p14:creationId xmlns:p14="http://schemas.microsoft.com/office/powerpoint/2010/main" val="252685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14438" y="1285875"/>
            <a:ext cx="6643687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Humnst777 BT" charset="0"/>
              </a:rPr>
              <a:t>Estado-da-arte =  Clássicos + avanços recentes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592931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23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Estado da arte= clássicos + avanços recentes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500" y="1500188"/>
            <a:ext cx="7929563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dirty="0">
                <a:solidFill>
                  <a:srgbClr val="00003F"/>
                </a:solidFill>
                <a:latin typeface="Humnst777 BT" charset="0"/>
              </a:rPr>
              <a:t>Clássicos  = artigos de revisão, muito citados, abrem novos campos</a:t>
            </a:r>
          </a:p>
          <a:p>
            <a:pPr eaLnBrk="1" hangingPunct="1"/>
            <a:r>
              <a:rPr lang="pt-BR" sz="2000" dirty="0">
                <a:solidFill>
                  <a:srgbClr val="00003F"/>
                </a:solidFill>
                <a:latin typeface="Humnst777 BT" charset="0"/>
              </a:rPr>
              <a:t> </a:t>
            </a:r>
          </a:p>
          <a:p>
            <a:pPr eaLnBrk="1" hangingPunct="1"/>
            <a:r>
              <a:rPr lang="pt-BR" sz="2000" dirty="0">
                <a:solidFill>
                  <a:srgbClr val="00003F"/>
                </a:solidFill>
                <a:latin typeface="Humnst777 BT" charset="0"/>
              </a:rPr>
              <a:t>Avanços recentes = escolha criteriosa nos últimos cinco anos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786063"/>
            <a:ext cx="77914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9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dirty="0">
                <a:latin typeface="Calibri" charset="0"/>
              </a:rPr>
              <a:t>Organize as Referências (</a:t>
            </a:r>
            <a:r>
              <a:rPr lang="pt-BR" dirty="0" err="1">
                <a:latin typeface="Calibri" charset="0"/>
              </a:rPr>
              <a:t>Zotero</a:t>
            </a:r>
            <a:r>
              <a:rPr lang="pt-BR" dirty="0">
                <a:latin typeface="Calibri" charset="0"/>
              </a:rPr>
              <a:t>, </a:t>
            </a:r>
            <a:r>
              <a:rPr lang="pt-BR" dirty="0" err="1">
                <a:latin typeface="Calibri" charset="0"/>
              </a:rPr>
              <a:t>Mendley</a:t>
            </a:r>
            <a:r>
              <a:rPr lang="pt-BR" dirty="0">
                <a:latin typeface="Calibri" charset="0"/>
              </a:rPr>
              <a:t>, etc.)</a:t>
            </a:r>
          </a:p>
        </p:txBody>
      </p:sp>
      <p:pic>
        <p:nvPicPr>
          <p:cNvPr id="4101" name="Picture 5" descr="Image result for mendel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8492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4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71600" y="184482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Para cada </a:t>
            </a:r>
            <a:r>
              <a:rPr lang="pt-BR" sz="2800" dirty="0" err="1"/>
              <a:t>paper</a:t>
            </a:r>
            <a:r>
              <a:rPr lang="pt-BR" sz="2800" dirty="0"/>
              <a:t> lido, escreva separadamente: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Trechos importantes do artigo como estão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Trechos importantes do artigo com suas próprias palavras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As suas opiniões sobre o artigo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0000"/>
              </a:solidFill>
            </a:endParaRPr>
          </a:p>
          <a:p>
            <a:r>
              <a:rPr lang="pt-BR" sz="2800" dirty="0">
                <a:solidFill>
                  <a:srgbClr val="FF0000"/>
                </a:solidFill>
              </a:rPr>
              <a:t>Exercício: Revisão Bibliográfica de um tema </a:t>
            </a:r>
          </a:p>
          <a:p>
            <a:r>
              <a:rPr lang="pt-BR" sz="2800" dirty="0">
                <a:solidFill>
                  <a:srgbClr val="FF0000"/>
                </a:solidFill>
              </a:rPr>
              <a:t>(5-10 artigos)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00884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que é uma agenda de pesquisa?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75" y="5786438"/>
            <a:ext cx="8027988" cy="8302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Conjunto de perguntas feitas pela comunidade científica</a:t>
            </a: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sobre um tema do estado-da-arte do conhecimento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143000"/>
            <a:ext cx="40655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72063" y="2286000"/>
            <a:ext cx="3640137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Organização da pesquisa</a:t>
            </a: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do LBA</a:t>
            </a:r>
          </a:p>
        </p:txBody>
      </p:sp>
    </p:spTree>
    <p:extLst>
      <p:ext uri="{BB962C8B-B14F-4D97-AF65-F5344CB8AC3E}">
        <p14:creationId xmlns:p14="http://schemas.microsoft.com/office/powerpoint/2010/main" val="42014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419100"/>
            <a:ext cx="7696200" cy="838200"/>
          </a:xfrm>
        </p:spPr>
        <p:txBody>
          <a:bodyPr/>
          <a:lstStyle/>
          <a:p>
            <a:pPr eaLnBrk="1" hangingPunct="1"/>
            <a:r>
              <a:rPr lang="en-GB">
                <a:latin typeface="Humnst777 BT" charset="0"/>
              </a:rPr>
              <a:t>Global Land Project</a:t>
            </a:r>
            <a:endParaRPr lang="sv-SE" sz="2000" i="1">
              <a:latin typeface="Humnst777 BT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552" y="1484784"/>
            <a:ext cx="403244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0500" indent="-1905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What are the drivers and dynamics of variability and change in terrestrial human-environment systems?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How is the provision of environmental goods and services affected by changes in terrestrial human-environment systems?</a:t>
            </a:r>
            <a:endParaRPr lang="en-GB" sz="2000">
              <a:solidFill>
                <a:srgbClr val="000000"/>
              </a:solidFill>
              <a:latin typeface="Humnst777 BT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Humnst777 BT" charset="0"/>
              </a:rPr>
              <a:t>What are the characteristics and dynamics of vulnerability in </a:t>
            </a:r>
            <a:r>
              <a:rPr lang="en-GB" sz="2000">
                <a:solidFill>
                  <a:srgbClr val="000000"/>
                </a:solidFill>
                <a:latin typeface="Humnst777 BT" charset="0"/>
                <a:cs typeface="Times New Roman" charset="0"/>
              </a:rPr>
              <a:t>terrestrial human-environment systems</a:t>
            </a:r>
            <a:r>
              <a:rPr lang="en-GB" sz="2000">
                <a:solidFill>
                  <a:srgbClr val="000000"/>
                </a:solidFill>
                <a:latin typeface="Humnst777 BT" charset="0"/>
              </a:rPr>
              <a:t>?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57888"/>
            <a:ext cx="1574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19800"/>
            <a:ext cx="14478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3175"/>
            <a:ext cx="29083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838200"/>
            <a:ext cx="22828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13848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38600"/>
            <a:ext cx="1895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827584" y="500063"/>
            <a:ext cx="7948116" cy="1569660"/>
          </a:xfrm>
          <a:prstGeom prst="rect">
            <a:avLst/>
          </a:prstGeom>
          <a:solidFill>
            <a:srgbClr val="D9D9D9"/>
          </a:solidFill>
          <a:ln w="22225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Is sugar cane ethanol competing with food in Brazil?</a:t>
            </a:r>
          </a:p>
          <a:p>
            <a:pPr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2060"/>
              </a:solidFill>
              <a:latin typeface="Humnst777 BT" pitchFamily="34" charset="0"/>
              <a:ea typeface="+mn-ea"/>
              <a:cs typeface="Arial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Is sugar cane ethanol a future driver of deforestation in </a:t>
            </a:r>
            <a:r>
              <a:rPr lang="en-US" sz="240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the Amazon </a:t>
            </a:r>
            <a:r>
              <a:rPr lang="en-US" sz="2400" dirty="0">
                <a:solidFill>
                  <a:srgbClr val="002060"/>
                </a:solidFill>
                <a:latin typeface="Humnst777 BT" pitchFamily="34" charset="0"/>
                <a:ea typeface="+mn-ea"/>
                <a:cs typeface="Arial" pitchFamily="34" charset="0"/>
              </a:rPr>
              <a:t>Basin?</a:t>
            </a:r>
            <a:endParaRPr lang="pt-BR" sz="2400" dirty="0">
              <a:solidFill>
                <a:srgbClr val="002060"/>
              </a:solidFill>
              <a:latin typeface="Humnst777 BT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Imagem 2" descr="mil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1785937" cy="23701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Feijã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357688"/>
            <a:ext cx="2724150" cy="23145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Queimada - floresta - zé maur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000375"/>
            <a:ext cx="3762375" cy="24971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6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Redes informais de pesquisa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71500" y="1285875"/>
            <a:ext cx="83581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latin typeface="Humnst777 BT" charset="0"/>
              </a:rPr>
              <a:t>Congressos, workshops, escolas de curta duração, estágios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00250"/>
            <a:ext cx="41259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4429125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5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Redes virtuais de pesquisa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604448" cy="41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71500" y="1285875"/>
            <a:ext cx="83581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latin typeface="Humnst777 BT" charset="0"/>
              </a:rPr>
              <a:t>researchgate.net, academia.edu</a:t>
            </a:r>
          </a:p>
        </p:txBody>
      </p:sp>
    </p:spTree>
    <p:extLst>
      <p:ext uri="{BB962C8B-B14F-4D97-AF65-F5344CB8AC3E}">
        <p14:creationId xmlns:p14="http://schemas.microsoft.com/office/powerpoint/2010/main" val="360784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165"/>
            <a:ext cx="8153400" cy="762000"/>
          </a:xfrm>
        </p:spPr>
        <p:txBody>
          <a:bodyPr/>
          <a:lstStyle/>
          <a:p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tese</a:t>
            </a:r>
            <a:r>
              <a:rPr lang="en-US" dirty="0"/>
              <a:t>: </a:t>
            </a:r>
            <a:r>
              <a:rPr lang="en-US" dirty="0" err="1"/>
              <a:t>demonstrar</a:t>
            </a:r>
            <a:r>
              <a:rPr lang="en-US" dirty="0"/>
              <a:t> </a:t>
            </a:r>
            <a:r>
              <a:rPr lang="en-US" dirty="0" err="1"/>
              <a:t>publicamente</a:t>
            </a:r>
            <a:r>
              <a:rPr lang="en-US" dirty="0"/>
              <a:t>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qualidades</a:t>
            </a:r>
            <a:r>
              <a:rPr lang="en-US" dirty="0"/>
              <a:t> (e </a:t>
            </a:r>
            <a:r>
              <a:rPr lang="en-US" dirty="0" err="1"/>
              <a:t>defeitos</a:t>
            </a:r>
            <a:r>
              <a:rPr lang="en-US" dirty="0"/>
              <a:t>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26135"/>
            <a:ext cx="6402288" cy="5271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8264" y="653665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487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Início da pesquisa: formule questões gerais</a:t>
            </a:r>
          </a:p>
        </p:txBody>
      </p:sp>
      <p:pic>
        <p:nvPicPr>
          <p:cNvPr id="16387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3000" y="4929188"/>
            <a:ext cx="2552700" cy="830262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Land</a:t>
            </a: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 Use </a:t>
            </a:r>
            <a:r>
              <a:rPr lang="pt-BR" sz="2400" dirty="0" err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Science</a:t>
            </a:r>
            <a:endParaRPr lang="pt-BR" sz="24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na Amazônia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286250" y="1285875"/>
            <a:ext cx="4429125" cy="4708525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Quanto foi desmatado? </a:t>
            </a:r>
          </a:p>
          <a:p>
            <a:pPr eaLnBrk="1" hangingPunct="1"/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Onde aconteceu o desmatamento?</a:t>
            </a:r>
          </a:p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 </a:t>
            </a:r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Quem está desmatando a floresta? </a:t>
            </a:r>
          </a:p>
          <a:p>
            <a:pPr eaLnBrk="1" hangingPunct="1"/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 que aconteceu com as áreas desmatadas nos anos anteriores? </a:t>
            </a:r>
          </a:p>
          <a:p>
            <a:pPr eaLnBrk="1" hangingPunct="1"/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Qual é o estado da floresta em áreas ainda não indicadas como desmatamento? </a:t>
            </a:r>
          </a:p>
          <a:p>
            <a:pPr eaLnBrk="1" hangingPunct="1"/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Quais os cenários futuros do desmatamento? </a:t>
            </a:r>
          </a:p>
        </p:txBody>
      </p:sp>
    </p:spTree>
    <p:extLst>
      <p:ext uri="{BB962C8B-B14F-4D97-AF65-F5344CB8AC3E}">
        <p14:creationId xmlns:p14="http://schemas.microsoft.com/office/powerpoint/2010/main" val="2807049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17411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3000" y="4929188"/>
            <a:ext cx="2552700" cy="461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 err="1">
                <a:solidFill>
                  <a:srgbClr val="002060"/>
                </a:solidFill>
                <a:latin typeface="+mn-lt"/>
                <a:ea typeface="+mn-ea"/>
              </a:rPr>
              <a:t>Land</a:t>
            </a: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 Use </a:t>
            </a:r>
            <a:r>
              <a:rPr lang="pt-BR" sz="2400" dirty="0" err="1">
                <a:solidFill>
                  <a:srgbClr val="002060"/>
                </a:solidFill>
                <a:latin typeface="+mn-lt"/>
                <a:ea typeface="+mn-ea"/>
              </a:rPr>
              <a:t>Science</a:t>
            </a:r>
            <a:endParaRPr lang="pt-BR" sz="24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286250" y="1214438"/>
            <a:ext cx="4429125" cy="101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Quanto foi desmatado? </a:t>
            </a:r>
          </a:p>
          <a:p>
            <a:pPr eaLnBrk="1" hangingPunct="1"/>
            <a:br>
              <a:rPr lang="pt-BR" sz="2000" i="1">
                <a:solidFill>
                  <a:srgbClr val="00003F"/>
                </a:solidFill>
                <a:latin typeface="Humnst777 BT" charset="0"/>
              </a:rPr>
            </a:br>
            <a:r>
              <a:rPr lang="pt-BR" sz="2000" i="1">
                <a:solidFill>
                  <a:srgbClr val="00003F"/>
                </a:solidFill>
                <a:latin typeface="Humnst777 BT" charset="0"/>
              </a:rPr>
              <a:t>Onde aconteceu o desmatamento?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71500" y="6004379"/>
            <a:ext cx="8291513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Será que estas perguntas científicas já foram respondidas?</a:t>
            </a:r>
          </a:p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(resposta envolve revisão da literatura)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86250" y="2838415"/>
            <a:ext cx="4429125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utilizar de forma eficiente dados de SR para medir o desmatamento?</a:t>
            </a:r>
          </a:p>
          <a:p>
            <a:pPr eaLnBrk="1" hangingPunct="1"/>
            <a:endParaRPr lang="pt-BR" sz="2000">
              <a:solidFill>
                <a:srgbClr val="C00000"/>
              </a:solidFill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se comportam as respostas espaciais e espectrais de áreas de floresta tropical?</a:t>
            </a:r>
          </a:p>
        </p:txBody>
      </p:sp>
      <p:sp>
        <p:nvSpPr>
          <p:cNvPr id="17416" name="Seta para baixo 9"/>
          <p:cNvSpPr>
            <a:spLocks noChangeArrowheads="1"/>
          </p:cNvSpPr>
          <p:nvPr/>
        </p:nvSpPr>
        <p:spPr bwMode="auto">
          <a:xfrm>
            <a:off x="6215063" y="2357438"/>
            <a:ext cx="357187" cy="428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842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19459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0" y="1285875"/>
            <a:ext cx="4857750" cy="1938338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Quem está a desmatar a floresta? </a:t>
            </a: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usar os padrões espaciais medidos por imagens para inferir quem está desmatando?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8500" y="5143500"/>
            <a:ext cx="8445500" cy="830263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Escolha uma pergunta com potencial de impacto que ainda</a:t>
            </a:r>
          </a:p>
          <a:p>
            <a:pPr>
              <a:defRPr/>
            </a:pPr>
            <a:r>
              <a:rPr lang="pt-BR" sz="2400" dirty="0">
                <a:solidFill>
                  <a:srgbClr val="002060"/>
                </a:solidFill>
                <a:latin typeface="+mn-lt"/>
                <a:ea typeface="+mn-ea"/>
              </a:rPr>
              <a:t>não tenha sido bem respondida</a:t>
            </a:r>
          </a:p>
        </p:txBody>
      </p:sp>
    </p:spTree>
    <p:extLst>
      <p:ext uri="{BB962C8B-B14F-4D97-AF65-F5344CB8AC3E}">
        <p14:creationId xmlns:p14="http://schemas.microsoft.com/office/powerpoint/2010/main" val="250121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Qual o resultado esperado?</a:t>
            </a:r>
          </a:p>
        </p:txBody>
      </p:sp>
      <p:pic>
        <p:nvPicPr>
          <p:cNvPr id="20483" name="Picture 3" descr="uop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" b="5"/>
          <a:stretch>
            <a:fillRect/>
          </a:stretch>
        </p:blipFill>
        <p:spPr bwMode="auto">
          <a:xfrm>
            <a:off x="642938" y="1143000"/>
            <a:ext cx="37861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286250" y="1285875"/>
            <a:ext cx="4857750" cy="1938338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Quem está a desmatar a floresta? </a:t>
            </a: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endParaRPr lang="pt-BR" sz="2000" i="1">
              <a:latin typeface="Humnst777 BT" charset="0"/>
            </a:endParaRPr>
          </a:p>
          <a:p>
            <a:pPr eaLnBrk="1" hangingPunct="1"/>
            <a:r>
              <a:rPr lang="pt-BR" sz="2000">
                <a:solidFill>
                  <a:srgbClr val="C00000"/>
                </a:solidFill>
                <a:latin typeface="Humnst777 BT" charset="0"/>
              </a:rPr>
              <a:t>Como usar os padrões espaciais medidos por imagens para inferir quem está desmatando?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98500" y="5715000"/>
            <a:ext cx="8094663" cy="461963"/>
          </a:xfrm>
          <a:prstGeom prst="rect">
            <a:avLst/>
          </a:prstGeom>
          <a:solidFill>
            <a:srgbClr val="D9D9D9"/>
          </a:solidFill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2060"/>
                </a:solidFill>
                <a:latin typeface="Humnst777 BT" charset="0"/>
              </a:rPr>
              <a:t>Resultado: Qual a proporção de cada tipo de ocupação?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286250" y="3571875"/>
            <a:ext cx="4857750" cy="1323975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000" i="1">
                <a:solidFill>
                  <a:srgbClr val="002060"/>
                </a:solidFill>
                <a:latin typeface="Humnst777 BT" charset="0"/>
              </a:rPr>
              <a:t>Cada ocupação tem uma forma típica, detectável na imagem. Se associarmos forma a agentes, saberemos quem desmatou.</a:t>
            </a:r>
          </a:p>
        </p:txBody>
      </p:sp>
    </p:spTree>
    <p:extLst>
      <p:ext uri="{BB962C8B-B14F-4D97-AF65-F5344CB8AC3E}">
        <p14:creationId xmlns:p14="http://schemas.microsoft.com/office/powerpoint/2010/main" val="3472881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Qual o impacto de suas questões?</a:t>
            </a:r>
          </a:p>
        </p:txBody>
      </p:sp>
      <p:pic>
        <p:nvPicPr>
          <p:cNvPr id="21507" name="Picture 2" descr="prodes_acum_97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-414"/>
          <a:stretch>
            <a:fillRect/>
          </a:stretch>
        </p:blipFill>
        <p:spPr bwMode="auto">
          <a:xfrm>
            <a:off x="2286000" y="1000125"/>
            <a:ext cx="4229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5813" y="4179888"/>
            <a:ext cx="8215312" cy="2308324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Porque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vale a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pena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saber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quem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está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desmatando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a Amazônia?</a:t>
            </a:r>
            <a:r>
              <a:rPr lang="ja-JP" altLang="en-US" sz="2400" dirty="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 dirty="0">
              <a:solidFill>
                <a:srgbClr val="002060"/>
              </a:solidFill>
              <a:latin typeface="Humnst777 BT" charset="0"/>
            </a:endParaRPr>
          </a:p>
          <a:p>
            <a:endParaRPr lang="en-US" sz="2400" dirty="0">
              <a:solidFill>
                <a:srgbClr val="002060"/>
              </a:solidFill>
              <a:latin typeface="Humnst777 BT" charset="0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Quem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já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tentou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resolver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este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problema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antes?</a:t>
            </a:r>
            <a:r>
              <a:rPr lang="ja-JP" altLang="en-US" sz="2400" dirty="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 dirty="0">
              <a:solidFill>
                <a:srgbClr val="002060"/>
              </a:solidFill>
              <a:latin typeface="Humnst777 BT" charset="0"/>
            </a:endParaRPr>
          </a:p>
          <a:p>
            <a:endParaRPr lang="en-US" sz="2400" dirty="0">
              <a:solidFill>
                <a:srgbClr val="002060"/>
              </a:solidFill>
              <a:latin typeface="Humnst777 BT" charset="0"/>
            </a:endParaRPr>
          </a:p>
          <a:p>
            <a:r>
              <a:rPr lang="ja-JP" altLang="en-US" sz="2400" dirty="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Será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que meu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trabalho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terá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impacto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na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geração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 de </a:t>
            </a:r>
            <a:r>
              <a:rPr lang="en-US" sz="2400" dirty="0" err="1">
                <a:solidFill>
                  <a:srgbClr val="002060"/>
                </a:solidFill>
                <a:latin typeface="Humnst777 BT" charset="0"/>
              </a:rPr>
              <a:t>conhecimento</a:t>
            </a:r>
            <a:r>
              <a:rPr lang="en-US" sz="2400" dirty="0">
                <a:solidFill>
                  <a:srgbClr val="002060"/>
                </a:solidFill>
                <a:latin typeface="Humnst777 BT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7811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 questões gerais para perguntas científicas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4953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14438" y="4786313"/>
            <a:ext cx="7358062" cy="1816100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Estou vou estudar  ___________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porque eu quero descobrir/inventar 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para entender/mostrar como__________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endParaRPr lang="en-US" sz="2400">
              <a:solidFill>
                <a:srgbClr val="00206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9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Como usar os padrões espaciais medidos por imagens para inferir quem está desmatando?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0063" y="4500563"/>
            <a:ext cx="8429625" cy="20621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Eu vou estudar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métodos para classificar padrões espaciais do desmatamento...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porque quero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descobrir como associar padrões espaciais do desmatamento a agentes de mudança de uso da terra...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>
                <a:solidFill>
                  <a:srgbClr val="002060"/>
                </a:solidFill>
                <a:latin typeface="Humnst777 BT" charset="0"/>
              </a:rPr>
              <a:t>para entender </a:t>
            </a:r>
            <a:r>
              <a:rPr lang="pt-BR" sz="2400">
                <a:solidFill>
                  <a:srgbClr val="002060"/>
                </a:solidFill>
                <a:latin typeface="Humnst777 BT" charset="0"/>
              </a:rPr>
              <a:t>quem está desmatando a Amazônia.</a:t>
            </a:r>
          </a:p>
        </p:txBody>
      </p:sp>
      <p:pic>
        <p:nvPicPr>
          <p:cNvPr id="2355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52149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60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Peixe-boi amazônico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0"/>
            <a:ext cx="37211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m 4" descr="peixebo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14438"/>
            <a:ext cx="34385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38" y="3995738"/>
            <a:ext cx="8501062" cy="28622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Eu vou estudar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a distribuição espacial de macrófitas aquáticas consumidas pelo peixe-boi amazônico na região do Médio Solimões</a:t>
            </a:r>
          </a:p>
          <a:p>
            <a:endParaRPr lang="pt-BR" sz="2000" b="1">
              <a:solidFill>
                <a:srgbClr val="002060"/>
              </a:solidFill>
              <a:latin typeface="Humnst777 BT" charset="0"/>
            </a:endParaRPr>
          </a:p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porque quero descobrir como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a distribuição dos principais gêneros de macrófitas consumidas pelo peixe-boi varia ao longo do ciclo anual de inundação na região.</a:t>
            </a:r>
          </a:p>
          <a:p>
            <a:endParaRPr lang="pt-BR" sz="2000">
              <a:solidFill>
                <a:srgbClr val="002060"/>
              </a:solidFill>
              <a:latin typeface="Humnst777 BT" charset="0"/>
            </a:endParaRPr>
          </a:p>
          <a:p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para entender como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 variam a estrutura do habitat e a disponibilidade de recursos alimentares para o peixe-boi ao longo do ano.</a:t>
            </a:r>
            <a:endParaRPr lang="pt-BR" sz="2000" b="1">
              <a:solidFill>
                <a:srgbClr val="00206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33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Dispersão de larvas de lagostas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214438"/>
            <a:ext cx="43910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38" y="4429125"/>
            <a:ext cx="8001000" cy="2062163"/>
          </a:xfrm>
          <a:prstGeom prst="rect">
            <a:avLst/>
          </a:prstGeom>
          <a:solidFill>
            <a:srgbClr val="BFCEFD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Eu vou estudar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a dispersão de larvas de lagostas no Atlântico tropical.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Porque eu quero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descobrir se há uma interdependência entre os estoques pesqueiros.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>
                <a:solidFill>
                  <a:srgbClr val="002060"/>
                </a:solidFill>
                <a:latin typeface="Humnst777 BT" charset="0"/>
              </a:rPr>
              <a:t>Para entender como </a:t>
            </a:r>
            <a:r>
              <a:rPr lang="pt-BR" sz="2000">
                <a:solidFill>
                  <a:srgbClr val="002060"/>
                </a:solidFill>
                <a:latin typeface="Humnst777 BT" charset="0"/>
              </a:rPr>
              <a:t>seria possível estabelecer uma legislação para recursos pesqueiros que são explorados por mais de um país</a:t>
            </a:r>
          </a:p>
        </p:txBody>
      </p:sp>
    </p:spTree>
    <p:extLst>
      <p:ext uri="{BB962C8B-B14F-4D97-AF65-F5344CB8AC3E}">
        <p14:creationId xmlns:p14="http://schemas.microsoft.com/office/powerpoint/2010/main" val="4130933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4752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Extração </a:t>
            </a:r>
            <a:r>
              <a:rPr lang="pt-BR" dirty="0">
                <a:latin typeface="Calibri" charset="0"/>
              </a:rPr>
              <a:t>de uso da terra com séries temporais de dados de </a:t>
            </a:r>
            <a:r>
              <a:rPr lang="pt-BR" dirty="0" err="1">
                <a:latin typeface="Calibri" charset="0"/>
              </a:rPr>
              <a:t>sensorimento</a:t>
            </a:r>
            <a:r>
              <a:rPr lang="pt-BR" dirty="0">
                <a:latin typeface="Calibri" charset="0"/>
              </a:rPr>
              <a:t> remoto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5023142"/>
            <a:ext cx="8001000" cy="1790234"/>
          </a:xfrm>
          <a:prstGeom prst="rect">
            <a:avLst/>
          </a:prstGeom>
          <a:solidFill>
            <a:srgbClr val="BFCEFD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Eu vou estudar 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como extrair informação sobre transições de uso da terra com séries temporais MODIS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Porque eu quero 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produzir mapas de transição de uso da terra para o Brasil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  <a:latin typeface="Calibri"/>
                <a:cs typeface="Calibri"/>
              </a:rPr>
              <a:t>Para entender quais </a:t>
            </a:r>
            <a:r>
              <a:rPr lang="pt-BR" sz="2000" dirty="0">
                <a:solidFill>
                  <a:srgbClr val="002060"/>
                </a:solidFill>
                <a:latin typeface="Calibri"/>
                <a:cs typeface="Calibri"/>
              </a:rPr>
              <a:t>são as transformações que aconteceram no campo brasileiro desde o início do século 21.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80854"/>
            <a:ext cx="5688632" cy="36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7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r>
              <a:rPr lang="pt-BR">
                <a:latin typeface="Calibri" charset="0"/>
              </a:rPr>
              <a:t>Com um bom problema e uma boa metodologia, quase tudo se publica...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752600"/>
            <a:ext cx="41544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tângulo 4"/>
          <p:cNvSpPr>
            <a:spLocks noChangeArrowheads="1"/>
          </p:cNvSpPr>
          <p:nvPr/>
        </p:nvSpPr>
        <p:spPr bwMode="auto">
          <a:xfrm>
            <a:off x="2133600" y="5943600"/>
            <a:ext cx="4572000" cy="5238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latin typeface="Humnst777 BT" charset="0"/>
              </a:rPr>
              <a:t>Qual é o seu problema?</a:t>
            </a:r>
            <a:endParaRPr lang="pt-BR" sz="2800">
              <a:latin typeface="Humnst777 BT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Desenvolvimento da Tese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Arial" pitchFamily="34" charset="0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partir dos artigos</a:t>
            </a:r>
          </a:p>
        </p:txBody>
      </p:sp>
    </p:spTree>
    <p:extLst>
      <p:ext uri="{BB962C8B-B14F-4D97-AF65-F5344CB8AC3E}">
        <p14:creationId xmlns:p14="http://schemas.microsoft.com/office/powerpoint/2010/main" val="236015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princípio</a:t>
            </a:r>
            <a:r>
              <a:rPr lang="en-US" dirty="0"/>
              <a:t> </a:t>
            </a:r>
            <a:r>
              <a:rPr lang="en-US" dirty="0" err="1"/>
              <a:t>básico</a:t>
            </a:r>
            <a:r>
              <a:rPr lang="en-US" dirty="0"/>
              <a:t> da </a:t>
            </a:r>
            <a:r>
              <a:rPr lang="en-US" dirty="0" err="1"/>
              <a:t>pós-graduação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1143000"/>
            <a:ext cx="8496944" cy="413792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100" b="1" kern="0" dirty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A tese é sua</a:t>
            </a:r>
            <a:r>
              <a:rPr lang="pt-BR" sz="2100" kern="0" dirty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, o orientador apenas te mostra caminhos (às vezes nem isso...)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0014" y="2374150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2B4EBA-F718-4278-8996-D692763C6D83}"/>
              </a:ext>
            </a:extLst>
          </p:cNvPr>
          <p:cNvSpPr txBox="1"/>
          <p:nvPr/>
        </p:nvSpPr>
        <p:spPr>
          <a:xfrm>
            <a:off x="539552" y="5229200"/>
            <a:ext cx="8496944" cy="1584176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 sz="2100" b="1" kern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r>
              <a:rPr lang="pt-BR" sz="2000" b="0" dirty="0"/>
              <a:t>Art. 19 [...]</a:t>
            </a:r>
          </a:p>
          <a:p>
            <a:r>
              <a:rPr lang="pt-BR" sz="2000" b="0" dirty="0"/>
              <a:t>§ 1º O Orientador Acadêmico deverá fixar o programa inicial de estudos do aluno, [...] ficando este responsável por tal atividade.</a:t>
            </a:r>
          </a:p>
          <a:p>
            <a:r>
              <a:rPr lang="pt-BR" sz="2000" b="0" dirty="0"/>
              <a:t>§ 2º Cada Orientador de Pesquisa [...] orientará a Tese ou Dissertação e assumirá as funções do Orientador Acadêmico, com aquiescência do aluno.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22" y="1628800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gerenciar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orientador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517232"/>
            <a:ext cx="7488634" cy="1079500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Mantenha reuniões regulares com seu orientador (pelo menos uma vez por mês)</a:t>
            </a:r>
          </a:p>
        </p:txBody>
      </p:sp>
    </p:spTree>
    <p:extLst>
      <p:ext uri="{BB962C8B-B14F-4D97-AF65-F5344CB8AC3E}">
        <p14:creationId xmlns:p14="http://schemas.microsoft.com/office/powerpoint/2010/main" val="3916710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orientador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750" y="5517232"/>
            <a:ext cx="8352730" cy="1079500"/>
          </a:xfrm>
          <a:prstGeom prst="rect">
            <a:avLst/>
          </a:prstGeom>
          <a:solidFill>
            <a:srgbClr val="CAE2F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800" kern="0" dirty="0">
                <a:solidFill>
                  <a:srgbClr val="860000"/>
                </a:solidFill>
                <a:latin typeface="Calibri" pitchFamily="34" charset="0"/>
                <a:ea typeface="+mn-ea"/>
                <a:cs typeface="+mn-cs"/>
              </a:rPr>
              <a:t>Os documentos são para você confirmar seu progresso, e não para receber elogios do orientador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</a:t>
            </a:r>
            <a:r>
              <a:rPr lang="en-US" dirty="0" err="1"/>
              <a:t>gerenciar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ansiedade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4784"/>
            <a:ext cx="8296652" cy="35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71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Recomendações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Finais</a:t>
            </a:r>
            <a:endParaRPr lang="en-US" dirty="0">
              <a:latin typeface="Calibri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285875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57250" y="5000625"/>
            <a:ext cx="8001000" cy="1570038"/>
          </a:xfrm>
          <a:prstGeom prst="rect">
            <a:avLst/>
          </a:prstGeom>
          <a:solidFill>
            <a:srgbClr val="ACBAFE"/>
          </a:solidFill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Humnst777 BT" charset="0"/>
              </a:rPr>
              <a:t>Entre num grupo de suporte (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Tese Solidária</a:t>
            </a:r>
            <a:r>
              <a:rPr lang="ja-JP" altLang="en-US" sz="2400">
                <a:solidFill>
                  <a:srgbClr val="002060"/>
                </a:solidFill>
                <a:latin typeface="Humnst777 BT" charset="0"/>
              </a:rPr>
              <a:t>”</a:t>
            </a:r>
            <a:r>
              <a:rPr lang="en-US" sz="2400">
                <a:solidFill>
                  <a:srgbClr val="002060"/>
                </a:solidFill>
                <a:latin typeface="Humnst777 BT" charset="0"/>
              </a:rPr>
              <a:t>)</a:t>
            </a:r>
          </a:p>
          <a:p>
            <a:endParaRPr lang="en-US" sz="2400">
              <a:solidFill>
                <a:srgbClr val="002060"/>
              </a:solidFill>
              <a:latin typeface="Humnst777 BT" charset="0"/>
            </a:endParaRPr>
          </a:p>
          <a:p>
            <a:r>
              <a:rPr lang="en-US" sz="2400">
                <a:solidFill>
                  <a:srgbClr val="002060"/>
                </a:solidFill>
                <a:latin typeface="Humnst777 BT" charset="0"/>
              </a:rPr>
              <a:t>Apresente suas idéias para seus colegas, seu orientador e (se puder) num congresso científico</a:t>
            </a:r>
          </a:p>
        </p:txBody>
      </p:sp>
    </p:spTree>
    <p:extLst>
      <p:ext uri="{BB962C8B-B14F-4D97-AF65-F5344CB8AC3E}">
        <p14:creationId xmlns:p14="http://schemas.microsoft.com/office/powerpoint/2010/main" val="426646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tese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Você precisará de quatro qualidades...</a:t>
            </a:r>
            <a:endParaRPr lang="pt-BR" sz="2400" i="1" dirty="0">
              <a:solidFill>
                <a:srgbClr val="0000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51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terminar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tese</a:t>
            </a:r>
            <a:r>
              <a:rPr lang="en-US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4061251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6550223"/>
            <a:ext cx="1752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www.jamesyang.com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CaixaDeTexto 5"/>
          <p:cNvSpPr txBox="1"/>
          <p:nvPr/>
        </p:nvSpPr>
        <p:spPr>
          <a:xfrm>
            <a:off x="5364088" y="1412776"/>
            <a:ext cx="36004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Você precisará de quatro qualidades...</a:t>
            </a:r>
          </a:p>
          <a:p>
            <a:pPr eaLnBrk="1" hangingPunct="1"/>
            <a:endParaRPr lang="pt-BR" sz="2400" i="1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Disciplina...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...disciplina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...mais disciplina</a:t>
            </a:r>
          </a:p>
          <a:p>
            <a:pPr eaLnBrk="1" hangingPunct="1"/>
            <a:endParaRPr lang="pt-BR" sz="2400" dirty="0">
              <a:solidFill>
                <a:srgbClr val="00003F"/>
              </a:solidFill>
              <a:latin typeface="Calibri"/>
              <a:cs typeface="Calibri"/>
            </a:endParaRPr>
          </a:p>
          <a:p>
            <a:pPr eaLnBrk="1" hangingPunct="1"/>
            <a:r>
              <a:rPr lang="pt-BR" sz="2400" dirty="0">
                <a:solidFill>
                  <a:srgbClr val="00003F"/>
                </a:solidFill>
                <a:latin typeface="Calibri"/>
                <a:cs typeface="Calibri"/>
              </a:rPr>
              <a:t>... e saúde física e mental</a:t>
            </a:r>
          </a:p>
        </p:txBody>
      </p:sp>
    </p:spTree>
    <p:extLst>
      <p:ext uri="{BB962C8B-B14F-4D97-AF65-F5344CB8AC3E}">
        <p14:creationId xmlns:p14="http://schemas.microsoft.com/office/powerpoint/2010/main" val="181418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Fases da Pesquisa</a:t>
            </a:r>
          </a:p>
        </p:txBody>
      </p:sp>
      <p:pic>
        <p:nvPicPr>
          <p:cNvPr id="6147" name="Picture 7" descr="http://www.junkscience.com/JSJ_Course/jsjudocourse/thinkin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00500"/>
            <a:ext cx="28352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43000"/>
            <a:ext cx="23574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42938" y="3429000"/>
            <a:ext cx="275113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Escolha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 do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Orientador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857250"/>
            <a:ext cx="266858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5000625" y="3429000"/>
            <a:ext cx="280352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Definição do Problema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42938" y="6457950"/>
            <a:ext cx="2797175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Realização da Pesquisa</a:t>
            </a:r>
          </a:p>
        </p:txBody>
      </p:sp>
      <p:pic>
        <p:nvPicPr>
          <p:cNvPr id="615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3"/>
            <a:ext cx="2428875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286375" y="6457950"/>
            <a:ext cx="2508250" cy="400050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  <a:latin typeface="Humnst777 BT" charset="0"/>
              </a:rPr>
              <a:t>Publicação e defesa </a:t>
            </a:r>
          </a:p>
        </p:txBody>
      </p:sp>
    </p:spTree>
    <p:extLst>
      <p:ext uri="{BB962C8B-B14F-4D97-AF65-F5344CB8AC3E}">
        <p14:creationId xmlns:p14="http://schemas.microsoft.com/office/powerpoint/2010/main" val="394027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Como definir um problema?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71500" y="4714875"/>
            <a:ext cx="8429625" cy="1938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Escolher perguntas de uma </a:t>
            </a:r>
            <a:r>
              <a:rPr lang="pt-BR" sz="2400" i="1">
                <a:solidFill>
                  <a:srgbClr val="00003F"/>
                </a:solidFill>
                <a:latin typeface="Humnst777 BT" charset="0"/>
              </a:rPr>
              <a:t>agenda de pesquisa</a:t>
            </a:r>
          </a:p>
          <a:p>
            <a:pPr eaLnBrk="1" hangingPunct="1"/>
            <a:endParaRPr lang="pt-BR" sz="2400" i="1">
              <a:solidFill>
                <a:srgbClr val="00003F"/>
              </a:solidFill>
              <a:latin typeface="Humnst777 BT" charset="0"/>
            </a:endParaRP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Conhecer o estado-da-arte (literatura)</a:t>
            </a:r>
          </a:p>
          <a:p>
            <a:pPr eaLnBrk="1" hangingPunct="1"/>
            <a:endParaRPr lang="pt-BR" sz="2400">
              <a:solidFill>
                <a:srgbClr val="00003F"/>
              </a:solidFill>
              <a:latin typeface="Humnst777 BT" charset="0"/>
            </a:endParaRPr>
          </a:p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Fazer parte de redes de colaboração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14438"/>
            <a:ext cx="50673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20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Início da Pesquisa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43000" y="5786438"/>
            <a:ext cx="7786688" cy="830262"/>
          </a:xfrm>
          <a:prstGeom prst="rect">
            <a:avLst/>
          </a:prstGeom>
          <a:solidFill>
            <a:srgbClr val="D9D9D9"/>
          </a:solidFill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3F"/>
                </a:solidFill>
                <a:latin typeface="Humnst777 BT" charset="0"/>
              </a:rPr>
              <a:t>Escreva um trabalho de revisão (5-10 pgs) sobre o </a:t>
            </a:r>
            <a:r>
              <a:rPr lang="ja-JP" altLang="en-US" sz="2400">
                <a:solidFill>
                  <a:srgbClr val="00003F"/>
                </a:solidFill>
                <a:latin typeface="Humnst777 BT" charset="0"/>
              </a:rPr>
              <a:t>“</a:t>
            </a:r>
            <a:r>
              <a:rPr lang="en-US" sz="2400">
                <a:solidFill>
                  <a:srgbClr val="00003F"/>
                </a:solidFill>
                <a:latin typeface="Humnst777 BT" charset="0"/>
              </a:rPr>
              <a:t>estado-da-arte</a:t>
            </a:r>
            <a:r>
              <a:rPr lang="ja-JP" altLang="en-US" sz="2400">
                <a:solidFill>
                  <a:srgbClr val="00003F"/>
                </a:solidFill>
                <a:latin typeface="Humnst777 BT" charset="0"/>
              </a:rPr>
              <a:t>”</a:t>
            </a:r>
            <a:r>
              <a:rPr lang="en-US" sz="2400">
                <a:solidFill>
                  <a:srgbClr val="00003F"/>
                </a:solidFill>
                <a:latin typeface="Humnst777 BT" charset="0"/>
              </a:rPr>
              <a:t> em sua área de pesquisa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430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0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Como conhecer o estado da arte?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7250" y="6143625"/>
            <a:ext cx="77866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>
                <a:solidFill>
                  <a:srgbClr val="00003F"/>
                </a:solidFill>
                <a:latin typeface="Humnst777 BT" charset="0"/>
              </a:rPr>
              <a:t>Trabalhos desenvolvidos pela comunidade da área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392906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03501"/>
      </p:ext>
    </p:extLst>
  </p:cSld>
  <p:clrMapOvr>
    <a:masterClrMapping/>
  </p:clrMapOvr>
</p:sld>
</file>

<file path=ppt/theme/theme1.xml><?xml version="1.0" encoding="utf-8"?>
<a:theme xmlns:a="http://schemas.openxmlformats.org/drawingml/2006/main" name="2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todo_cientifico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13021</TotalTime>
  <Words>1138</Words>
  <Application>Microsoft Office PowerPoint</Application>
  <PresentationFormat>Apresentação na tela (4:3)</PresentationFormat>
  <Paragraphs>169</Paragraphs>
  <Slides>35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Humnst777 BT</vt:lpstr>
      <vt:lpstr>Times New Roman</vt:lpstr>
      <vt:lpstr>Wingdings</vt:lpstr>
      <vt:lpstr>ZapfHumnst BT</vt:lpstr>
      <vt:lpstr>2_Pixel</vt:lpstr>
      <vt:lpstr>metodo_cientifico</vt:lpstr>
      <vt:lpstr>Planejamento da Pesquisa</vt:lpstr>
      <vt:lpstr>Fazer uma tese: demonstrar publicamente suas qualidades (e defeitos) </vt:lpstr>
      <vt:lpstr>Com um bom problema e uma boa metodologia, quase tudo se publica...</vt:lpstr>
      <vt:lpstr>O que fazer para terminar uma tese?</vt:lpstr>
      <vt:lpstr>O que fazer para terminar uma tese?</vt:lpstr>
      <vt:lpstr>Fases da Pesquisa</vt:lpstr>
      <vt:lpstr>Como definir um problema?</vt:lpstr>
      <vt:lpstr>Início da Pesquisa</vt:lpstr>
      <vt:lpstr>Como conhecer o estado da arte?</vt:lpstr>
      <vt:lpstr>Tipos de Literatura Científica</vt:lpstr>
      <vt:lpstr>Como conhecer o estado da arte?</vt:lpstr>
      <vt:lpstr>Estado da arte= clássicos + avanços recentes</vt:lpstr>
      <vt:lpstr>Organize as Referências (Zotero, Mendley, etc.)</vt:lpstr>
      <vt:lpstr>Referências Bibliográficas</vt:lpstr>
      <vt:lpstr>O que é uma agenda de pesquisa?</vt:lpstr>
      <vt:lpstr>Global Land Project</vt:lpstr>
      <vt:lpstr>Apresentação do PowerPoint</vt:lpstr>
      <vt:lpstr>Redes informais de pesquisa</vt:lpstr>
      <vt:lpstr>Redes virtuais de pesquisa</vt:lpstr>
      <vt:lpstr>Início da pesquisa: formule questões gerais</vt:lpstr>
      <vt:lpstr>De questões gerais para perguntas científicas</vt:lpstr>
      <vt:lpstr>De questões gerais para perguntas científicas</vt:lpstr>
      <vt:lpstr>Qual o resultado esperado?</vt:lpstr>
      <vt:lpstr>Qual o impacto de suas questões?</vt:lpstr>
      <vt:lpstr>De questões gerais para perguntas científicas</vt:lpstr>
      <vt:lpstr>Como usar os padrões espaciais medidos por imagens para inferir quem está desmatando?</vt:lpstr>
      <vt:lpstr>Peixe-boi amazônico</vt:lpstr>
      <vt:lpstr>Dispersão de larvas de lagostas</vt:lpstr>
      <vt:lpstr>Extração de uso da terra com séries temporais de dados de sensorimento remoto</vt:lpstr>
      <vt:lpstr>Desenvolvimento da Tese </vt:lpstr>
      <vt:lpstr>O princípio básico da pós-graduação</vt:lpstr>
      <vt:lpstr>Como gerenciar seu orientador</vt:lpstr>
      <vt:lpstr>Prepare documentos para seu orientador</vt:lpstr>
      <vt:lpstr>Como gerenciar sua ansiedade?</vt:lpstr>
      <vt:lpstr>Recomendações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fazer uma tese no INPE?</dc:title>
  <dc:creator>Gilberto Camara</dc:creator>
  <cp:lastModifiedBy>Pedro R Andrade Nt</cp:lastModifiedBy>
  <cp:revision>96</cp:revision>
  <dcterms:created xsi:type="dcterms:W3CDTF">2008-07-13T01:45:44Z</dcterms:created>
  <dcterms:modified xsi:type="dcterms:W3CDTF">2021-04-30T19:58:24Z</dcterms:modified>
</cp:coreProperties>
</file>