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304" r:id="rId3"/>
    <p:sldId id="257" r:id="rId4"/>
    <p:sldId id="258" r:id="rId5"/>
    <p:sldId id="264" r:id="rId6"/>
    <p:sldId id="265" r:id="rId7"/>
    <p:sldId id="273" r:id="rId8"/>
    <p:sldId id="272" r:id="rId9"/>
    <p:sldId id="275" r:id="rId10"/>
    <p:sldId id="278" r:id="rId11"/>
    <p:sldId id="279" r:id="rId12"/>
    <p:sldId id="280" r:id="rId13"/>
    <p:sldId id="286" r:id="rId14"/>
    <p:sldId id="303" r:id="rId15"/>
    <p:sldId id="287" r:id="rId16"/>
    <p:sldId id="288" r:id="rId17"/>
    <p:sldId id="289" r:id="rId18"/>
    <p:sldId id="294" r:id="rId19"/>
    <p:sldId id="296" r:id="rId20"/>
    <p:sldId id="297" r:id="rId21"/>
    <p:sldId id="298" r:id="rId22"/>
    <p:sldId id="299" r:id="rId23"/>
    <p:sldId id="292" r:id="rId24"/>
    <p:sldId id="301" r:id="rId25"/>
    <p:sldId id="302" r:id="rId26"/>
    <p:sldId id="266" r:id="rId27"/>
    <p:sldId id="293" r:id="rId28"/>
    <p:sldId id="310" r:id="rId29"/>
    <p:sldId id="308" r:id="rId30"/>
    <p:sldId id="309" r:id="rId31"/>
    <p:sldId id="312" r:id="rId32"/>
    <p:sldId id="259" r:id="rId33"/>
    <p:sldId id="311" r:id="rId34"/>
    <p:sldId id="260" r:id="rId3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C9D5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01" autoAdjust="0"/>
    <p:restoredTop sz="87808" autoAdjust="0"/>
  </p:normalViewPr>
  <p:slideViewPr>
    <p:cSldViewPr snapToGrid="0">
      <p:cViewPr varScale="1">
        <p:scale>
          <a:sx n="105" d="100"/>
          <a:sy n="105" d="100"/>
        </p:scale>
        <p:origin x="106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2A93BD-1E7D-40CB-A9CE-A4F0964CF820}" type="datetimeFigureOut">
              <a:rPr lang="pt-BR" smtClean="0"/>
              <a:t>07/11/2018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E8CBE0-E70B-4CC4-9BE3-078C9337A5C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7438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Sudeste asiático que assim como outros países do oriente médio sofre com problemas relacionados ao crescimento exacerbado sem controle ou planejamento </a:t>
            </a:r>
            <a:r>
              <a:rPr lang="pt-BR" dirty="0" err="1"/>
              <a:t>adquados</a:t>
            </a:r>
            <a:r>
              <a:rPr lang="pt-BR" dirty="0"/>
              <a:t>. </a:t>
            </a:r>
          </a:p>
          <a:p>
            <a:r>
              <a:rPr lang="pt-BR" dirty="0"/>
              <a:t>A poluição do ar é muito comum e ocasionalmente pode aumentar o numero de casos de doenças respiratórias.</a:t>
            </a:r>
          </a:p>
          <a:p>
            <a:r>
              <a:rPr lang="pt-BR" dirty="0"/>
              <a:t>- Dois principais fatores apontados como causadores do aumento desses tipos de doenças são a presença de grandes centros urbanos com forte interação socioeconômica e a presença de industrias.</a:t>
            </a:r>
          </a:p>
          <a:p>
            <a:r>
              <a:rPr lang="pt-BR" dirty="0"/>
              <a:t>- Os autores buscam identificar o regime espacial das doenças respiratórias a nível nacional e </a:t>
            </a:r>
            <a:r>
              <a:rPr lang="pt-BR" dirty="0" err="1"/>
              <a:t>dientifcar</a:t>
            </a:r>
            <a:r>
              <a:rPr lang="pt-BR" dirty="0"/>
              <a:t> a sua relação com esses dois fatores (o fator socioeconômico e a presença de industrias, especificamente).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E8CBE0-E70B-4CC4-9BE3-078C9337A5C3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8172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Essas afirmações sobre o que foi feito não fazem sentido. Não utilizou crescimento em províncias, não se baseou em crescimento econômico e nem urbanização.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E8CBE0-E70B-4CC4-9BE3-078C9337A5C3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47477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autor </a:t>
            </a:r>
            <a:r>
              <a:rPr lang="pt-BR" dirty="0" err="1"/>
              <a:t>propoe</a:t>
            </a:r>
            <a:r>
              <a:rPr lang="pt-BR" dirty="0"/>
              <a:t> investigar se há correlação</a:t>
            </a:r>
          </a:p>
          <a:p>
            <a:r>
              <a:rPr lang="pt-BR" dirty="0"/>
              <a:t>A única investigação que ele faz é sobre quais são os parâmetros estatísticos da correlação ( coeficientes)</a:t>
            </a:r>
          </a:p>
          <a:p>
            <a:r>
              <a:rPr lang="pt-BR" dirty="0"/>
              <a:t>- Ele aponta evidencias de que ID e NTL tem a mesma relação com CRD (um simples </a:t>
            </a:r>
            <a:r>
              <a:rPr lang="pt-BR" dirty="0" err="1"/>
              <a:t>scatter</a:t>
            </a:r>
            <a:r>
              <a:rPr lang="pt-BR" dirty="0"/>
              <a:t> </a:t>
            </a:r>
            <a:r>
              <a:rPr lang="pt-BR" dirty="0" err="1"/>
              <a:t>plot</a:t>
            </a:r>
            <a:r>
              <a:rPr lang="pt-BR" dirty="0"/>
              <a:t> favoreceria imensamente o argumento dele, mas ainda assim não é uma investigação decente sobre se há ou não correlação).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E8CBE0-E70B-4CC4-9BE3-078C9337A5C3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16597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autor não apresenta discussões sobre áreas onde existem </a:t>
            </a:r>
            <a:r>
              <a:rPr lang="pt-BR" dirty="0" err="1"/>
              <a:t>outiers</a:t>
            </a:r>
            <a:r>
              <a:rPr lang="pt-BR" dirty="0"/>
              <a:t> em nenhum dos casos, apenas compara os hot e </a:t>
            </a:r>
            <a:r>
              <a:rPr lang="pt-BR" dirty="0" err="1"/>
              <a:t>coldspots</a:t>
            </a:r>
            <a:r>
              <a:rPr lang="pt-BR" dirty="0"/>
              <a:t> detectados.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E8CBE0-E70B-4CC4-9BE3-078C9337A5C3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94497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autor não discuti o por que o sul tem mais </a:t>
            </a:r>
            <a:r>
              <a:rPr lang="pt-BR" dirty="0" err="1"/>
              <a:t>caoss</a:t>
            </a:r>
            <a:r>
              <a:rPr lang="pt-BR" dirty="0"/>
              <a:t> que o norte. O ator tem evidencias anteriores de onde estão os cluster e o porque a fronteira do cluster 2 é </a:t>
            </a:r>
            <a:r>
              <a:rPr lang="pt-BR" dirty="0" err="1"/>
              <a:t>tao</a:t>
            </a:r>
            <a:r>
              <a:rPr lang="pt-BR" dirty="0"/>
              <a:t> próxima as áreas mais populosas (capital, Bangkok). </a:t>
            </a:r>
          </a:p>
          <a:p>
            <a:r>
              <a:rPr lang="pt-BR" dirty="0"/>
              <a:t>Esse dado passa a ser interessante porque o autor discuti com mais afinco a relevância dele e faz </a:t>
            </a:r>
            <a:r>
              <a:rPr lang="pt-BR" dirty="0" err="1"/>
              <a:t>inefrencias</a:t>
            </a:r>
            <a:r>
              <a:rPr lang="pt-BR" dirty="0"/>
              <a:t> baseadas nos resultados (áreas com maior probabilidade de desenvolvimento de </a:t>
            </a:r>
            <a:r>
              <a:rPr lang="pt-BR" dirty="0" err="1"/>
              <a:t>doenscas</a:t>
            </a:r>
            <a:r>
              <a:rPr lang="pt-BR" dirty="0"/>
              <a:t>, baseado no modelo </a:t>
            </a:r>
            <a:r>
              <a:rPr lang="pt-BR" dirty="0" err="1"/>
              <a:t>depoisson</a:t>
            </a:r>
            <a:r>
              <a:rPr lang="pt-BR" dirty="0"/>
              <a:t>. ‘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E8CBE0-E70B-4CC4-9BE3-078C9337A5C3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9023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- O objetivo era comparar métodos e analisar a correlação de NTL e ID com </a:t>
            </a:r>
            <a:r>
              <a:rPr lang="pt-BR" dirty="0" err="1"/>
              <a:t>CRDs</a:t>
            </a:r>
            <a:endParaRPr lang="pt-BR" dirty="0"/>
          </a:p>
          <a:p>
            <a:pPr marL="171450" indent="-171450">
              <a:buFontTx/>
              <a:buChar char="-"/>
            </a:pPr>
            <a:r>
              <a:rPr lang="pt-BR" dirty="0"/>
              <a:t>A seção de resultados em sua maioria (excluindo a interpretação da correlação). </a:t>
            </a:r>
          </a:p>
          <a:p>
            <a:pPr marL="171450" indent="-171450">
              <a:buFontTx/>
              <a:buChar char="-"/>
            </a:pPr>
            <a:r>
              <a:rPr lang="pt-BR" dirty="0"/>
              <a:t>Ele discuti sobre como os resultados que encontrados podem favorecer as estratégias de saúde publica em relação ao direcionamento de recursos.</a:t>
            </a:r>
          </a:p>
          <a:p>
            <a:pPr marL="171450" indent="-171450">
              <a:buFontTx/>
              <a:buChar char="-"/>
            </a:pPr>
            <a:endParaRPr lang="pt-BR" dirty="0"/>
          </a:p>
          <a:p>
            <a:pPr marL="171450" indent="-171450">
              <a:buFontTx/>
              <a:buChar char="-"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E8CBE0-E70B-4CC4-9BE3-078C9337A5C3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02021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pt-BR" dirty="0"/>
              <a:t>Que não foram abordados porque são questões pontuais que não permitem a elaboração de discussão (mapas sem coordenadas, erros de gramática, legendas inconsistentes com as figuras)</a:t>
            </a:r>
          </a:p>
          <a:p>
            <a:pPr marL="171450" indent="-171450">
              <a:buFontTx/>
              <a:buChar char="-"/>
            </a:pPr>
            <a:r>
              <a:rPr lang="pt-BR" dirty="0"/>
              <a:t>Refere-se a não apresentação das fórmulas nos métodos e a ausência do LISA bivariado e como ele se difere do LISA </a:t>
            </a:r>
            <a:r>
              <a:rPr lang="pt-BR" dirty="0" err="1"/>
              <a:t>univariado</a:t>
            </a:r>
            <a:endParaRPr lang="pt-BR" dirty="0"/>
          </a:p>
          <a:p>
            <a:pPr marL="171450" indent="-171450">
              <a:buFontTx/>
              <a:buChar char="-"/>
            </a:pPr>
            <a:r>
              <a:rPr lang="pt-BR" dirty="0"/>
              <a:t>Traz afirmações sobre questões que não foram abordadas no trabalho</a:t>
            </a:r>
          </a:p>
          <a:p>
            <a:pPr marL="171450" indent="-171450">
              <a:buFontTx/>
              <a:buChar char="-"/>
            </a:pPr>
            <a:r>
              <a:rPr lang="pt-BR" dirty="0"/>
              <a:t>Apresenta algumas evidencias que não são coerentes com a discussão elaborada pelo autor (em relação a preferencia de um método a outro)</a:t>
            </a:r>
          </a:p>
          <a:p>
            <a:pPr marL="171450" indent="-171450">
              <a:buFontTx/>
              <a:buChar char="-"/>
            </a:pPr>
            <a:r>
              <a:rPr lang="pt-BR" dirty="0"/>
              <a:t>Atribui as limitações a disponibilidade e escala dos dados (?)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E8CBE0-E70B-4CC4-9BE3-078C9337A5C3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7719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E8CBE0-E70B-4CC4-9BE3-078C9337A5C3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3028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Acronimo</a:t>
            </a:r>
            <a:r>
              <a:rPr lang="pt-BR" dirty="0"/>
              <a:t> em inglês para doenças crônicas </a:t>
            </a:r>
            <a:r>
              <a:rPr lang="pt-BR" dirty="0" err="1"/>
              <a:t>respiratorias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E8CBE0-E70B-4CC4-9BE3-078C9337A5C3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6190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“Have you ever experienced the aforementioned CRDs-like symptoms confirmed by a doctor?”</a:t>
            </a:r>
          </a:p>
          <a:p>
            <a:r>
              <a:rPr lang="en-US" dirty="0"/>
              <a:t>É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questão</a:t>
            </a:r>
            <a:r>
              <a:rPr lang="en-US" dirty="0"/>
              <a:t> </a:t>
            </a:r>
            <a:r>
              <a:rPr lang="en-US" dirty="0" err="1"/>
              <a:t>acertiva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relação</a:t>
            </a:r>
            <a:r>
              <a:rPr lang="en-US" dirty="0"/>
              <a:t> a </a:t>
            </a:r>
            <a:r>
              <a:rPr lang="en-US" dirty="0" err="1"/>
              <a:t>variável</a:t>
            </a:r>
            <a:r>
              <a:rPr lang="en-US" dirty="0"/>
              <a:t>, pois a </a:t>
            </a:r>
            <a:r>
              <a:rPr lang="en-US" dirty="0" err="1"/>
              <a:t>reeincidencia</a:t>
            </a:r>
            <a:r>
              <a:rPr lang="en-US" dirty="0"/>
              <a:t> de crises </a:t>
            </a:r>
            <a:r>
              <a:rPr lang="en-US" dirty="0" err="1"/>
              <a:t>associadas</a:t>
            </a:r>
            <a:r>
              <a:rPr lang="en-US" dirty="0"/>
              <a:t> à </a:t>
            </a:r>
            <a:r>
              <a:rPr lang="en-US" dirty="0" err="1"/>
              <a:t>doencas</a:t>
            </a:r>
            <a:r>
              <a:rPr lang="en-US" dirty="0"/>
              <a:t> </a:t>
            </a:r>
            <a:r>
              <a:rPr lang="en-US" dirty="0" err="1"/>
              <a:t>cronicas</a:t>
            </a:r>
            <a:r>
              <a:rPr lang="en-US" dirty="0"/>
              <a:t> </a:t>
            </a:r>
            <a:r>
              <a:rPr lang="en-US" dirty="0" err="1"/>
              <a:t>pode</a:t>
            </a:r>
            <a:r>
              <a:rPr lang="en-US" dirty="0"/>
              <a:t> </a:t>
            </a:r>
            <a:r>
              <a:rPr lang="en-US" dirty="0" err="1"/>
              <a:t>nao</a:t>
            </a:r>
            <a:r>
              <a:rPr lang="en-US" dirty="0"/>
              <a:t> ser </a:t>
            </a:r>
            <a:r>
              <a:rPr lang="en-US" dirty="0" err="1"/>
              <a:t>algo</a:t>
            </a:r>
            <a:r>
              <a:rPr lang="en-US" dirty="0"/>
              <a:t> </a:t>
            </a:r>
            <a:r>
              <a:rPr lang="en-US" dirty="0" err="1"/>
              <a:t>pontual</a:t>
            </a:r>
            <a:r>
              <a:rPr lang="en-US" dirty="0"/>
              <a:t>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E8CBE0-E70B-4CC4-9BE3-078C9337A5C3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7187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autor deixa claro que utilizou o GPP como ID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E8CBE0-E70B-4CC4-9BE3-078C9337A5C3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13560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dirty="0"/>
              <a:t>Utilizar o GPP como Densidade industrial não faz sentido!</a:t>
            </a:r>
          </a:p>
          <a:p>
            <a:r>
              <a:rPr lang="pt-BR" dirty="0"/>
              <a:t>É mais coerente utilizar apenas o relativo a manufatura/ mas se ele fez isso, ele não disse</a:t>
            </a:r>
          </a:p>
          <a:p>
            <a:r>
              <a:rPr lang="pt-BR" dirty="0"/>
              <a:t>Cabe ao leitor inferir se de fato foi analisado o GPP relativo a manufatura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E8CBE0-E70B-4CC4-9BE3-078C9337A5C3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09236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pt-BR" dirty="0"/>
              <a:t>LISA, indica a presença de </a:t>
            </a:r>
            <a:r>
              <a:rPr lang="pt-BR" dirty="0" err="1"/>
              <a:t>autocorrelação</a:t>
            </a:r>
            <a:r>
              <a:rPr lang="pt-BR" dirty="0"/>
              <a:t> espacial, seja ela inversa ou direta. Dessa forma, é possível identificar outliers, clusters e caracterizar o regime espacial da variável em relação aos seus vizinhos. </a:t>
            </a:r>
          </a:p>
          <a:p>
            <a:pPr marL="171450" indent="-171450">
              <a:buFontTx/>
              <a:buChar char="-"/>
            </a:pPr>
            <a:endParaRPr lang="pt-BR" dirty="0"/>
          </a:p>
          <a:p>
            <a:pPr marL="171450" indent="-171450">
              <a:buFontTx/>
              <a:buChar char="-"/>
            </a:pPr>
            <a:r>
              <a:rPr lang="pt-BR" dirty="0"/>
              <a:t>Apenas a presença de clusters locais </a:t>
            </a:r>
          </a:p>
          <a:p>
            <a:pPr marL="171450" indent="-171450">
              <a:buFontTx/>
              <a:buChar char="-"/>
            </a:pPr>
            <a:r>
              <a:rPr lang="pt-BR" dirty="0"/>
              <a:t>É uma escolha arbitrária que não se baseia em evidencias e nem outras referencias.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E8CBE0-E70B-4CC4-9BE3-078C9337A5C3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53712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E8CBE0-E70B-4CC4-9BE3-078C9337A5C3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4599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E8CBE0-E70B-4CC4-9BE3-078C9337A5C3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0869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4ED07D-2D51-4978-A5D0-FD0A873B0A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9765879-2022-4261-9B41-AC6AAD3BC4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2EE5122-6863-4DB1-A794-39F3A7768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666DA-AEDD-4D2A-B4E9-3CD500ADC9E7}" type="datetimeFigureOut">
              <a:rPr lang="pt-BR" smtClean="0"/>
              <a:t>07/11/2018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C32C6EF-5DCA-465C-9879-ECA13E2D5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124026D-1EFF-4834-A234-7B68F36D4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64D5F-4A12-4455-818A-122B0C0073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8934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3BF9A3-57E3-43B0-AF8D-DB150834E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49834A8-9484-40AF-A6D3-DAF3624708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970A8E6-63CD-46A5-9499-24C914846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666DA-AEDD-4D2A-B4E9-3CD500ADC9E7}" type="datetimeFigureOut">
              <a:rPr lang="pt-BR" smtClean="0"/>
              <a:t>07/11/2018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79C3FE5-95C5-4D80-876D-7FFA8642E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170AEDE-C34D-4850-8361-8360E39BB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64D5F-4A12-4455-818A-122B0C0073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6909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850B8B9-76A7-497F-8945-C256F468D5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DBD8E3A-99EE-42E7-9E48-34DD859639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DFE7E05-C86D-4550-B749-7650690DF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666DA-AEDD-4D2A-B4E9-3CD500ADC9E7}" type="datetimeFigureOut">
              <a:rPr lang="pt-BR" smtClean="0"/>
              <a:t>07/11/2018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8197465-C951-42C2-942D-925CAE21D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8FBC286-C4A7-4787-86DE-ADC9247EC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64D5F-4A12-4455-818A-122B0C0073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0467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14F49B-76B4-4824-AB7A-19835534E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187443F-D671-4A6F-9CCF-26FF5B3B6F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ADEC77C-F8E8-4F43-920E-1FBA4D191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666DA-AEDD-4D2A-B4E9-3CD500ADC9E7}" type="datetimeFigureOut">
              <a:rPr lang="pt-BR" smtClean="0"/>
              <a:t>07/11/2018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5AA67D6-321D-4E33-AEDF-E030BE2DB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291A726-41D8-4903-8B1C-6113A9B77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64D5F-4A12-4455-818A-122B0C0073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8447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353F51-5C08-46DD-A9E0-2B76ABDD2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AB944CC-8ED2-4A6E-942E-ACF1151357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F58C6A6-560E-4A9C-B6F8-E93E99C01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666DA-AEDD-4D2A-B4E9-3CD500ADC9E7}" type="datetimeFigureOut">
              <a:rPr lang="pt-BR" smtClean="0"/>
              <a:t>07/11/2018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8B9294A-0634-47E5-9316-C7779D7FD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6BC0CDC-C9F0-443C-8833-73356A547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64D5F-4A12-4455-818A-122B0C0073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5306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7BA36B-713F-4826-B65F-829717C8B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23EC203-A09B-40FE-80ED-AE7970CB25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BE89806-556E-47C7-9BE6-6C7204F8FB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99F8A65-455C-45F2-8AFE-C1B31683B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666DA-AEDD-4D2A-B4E9-3CD500ADC9E7}" type="datetimeFigureOut">
              <a:rPr lang="pt-BR" smtClean="0"/>
              <a:t>07/11/2018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2B6D73E-B927-49B7-875E-5B0F25933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985804A-7FEF-4EB5-A57D-20D06C95B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64D5F-4A12-4455-818A-122B0C0073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1140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FA1C12-8B15-454D-9DEC-7608363CF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D444D19-AC4E-49A7-BE89-6223869117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A888A5A-8125-4A72-9C09-DDDAD4ABAD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9F9CD26-BE1D-4497-ADF2-05A511D557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497888F-B202-4596-A9FD-6368E991D1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C457E12-4D9C-45BE-877C-59CA938A0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666DA-AEDD-4D2A-B4E9-3CD500ADC9E7}" type="datetimeFigureOut">
              <a:rPr lang="pt-BR" smtClean="0"/>
              <a:t>07/11/2018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1517F0D-190F-4A6A-A1E6-E30C7DD8E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91BB3D7-82E4-4E49-ACED-3652E7E54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64D5F-4A12-4455-818A-122B0C0073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360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C42A84-AAB2-41F2-96B9-64EB0DF99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98616B5-4990-47CC-AB57-E885C8A56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666DA-AEDD-4D2A-B4E9-3CD500ADC9E7}" type="datetimeFigureOut">
              <a:rPr lang="pt-BR" smtClean="0"/>
              <a:t>07/11/2018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3DF35CF-F9C1-4580-A7F5-0C154BEE0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00E92B4-94D8-4125-812F-72D742A8A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64D5F-4A12-4455-818A-122B0C0073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3653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ABBCB3AE-59A8-43A6-9974-FECF7988A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666DA-AEDD-4D2A-B4E9-3CD500ADC9E7}" type="datetimeFigureOut">
              <a:rPr lang="pt-BR" smtClean="0"/>
              <a:t>07/11/2018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0F0420DD-4CDE-456F-9130-9E742F5A7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9D07C38-0893-47CD-A4B7-523A9CCC6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64D5F-4A12-4455-818A-122B0C0073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1739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39D1C9-FC4E-4837-AAD6-5B32605F9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0203ED3-AC5F-4C16-A534-C036BA448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7CA161F-F249-4969-9CEE-8273BA6FC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34C9AD6-DC67-450C-8A12-F9F655888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666DA-AEDD-4D2A-B4E9-3CD500ADC9E7}" type="datetimeFigureOut">
              <a:rPr lang="pt-BR" smtClean="0"/>
              <a:t>07/11/2018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0EDAFC1-2FE2-4ADA-80AD-C0214D9F1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B7FB4BA-52DB-4379-A32D-EC3DBF339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64D5F-4A12-4455-818A-122B0C0073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0466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B4ED3D-02B2-475F-9E0D-2879D0BA8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5416568-693C-4117-B908-AD81CB2E5D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EF847F5-A8C0-4967-9813-4F68F21B94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2C4D2B9-67DB-4099-903A-3ACB5ACB1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666DA-AEDD-4D2A-B4E9-3CD500ADC9E7}" type="datetimeFigureOut">
              <a:rPr lang="pt-BR" smtClean="0"/>
              <a:t>07/11/2018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76FA900-BA85-4487-B807-225577BA8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A98B63A-FB68-47CA-BF19-7F1424C54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64D5F-4A12-4455-818A-122B0C0073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153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5619BA6-FF79-4817-9E55-503DC4F34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9F195CD-28BD-425C-8847-3B33F775F0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FCD0F75-B7D7-4D47-8FA2-C17CAF4DA2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8666DA-AEDD-4D2A-B4E9-3CD500ADC9E7}" type="datetimeFigureOut">
              <a:rPr lang="pt-BR" smtClean="0"/>
              <a:t>07/11/2018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69F1677-BEE5-4406-8C91-00C5611CDE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180756F-1826-42DC-A5A4-55F8DABCD3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64D5F-4A12-4455-818A-122B0C0073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2553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5806630-186A-4D7A-B40F-082F7C73B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815" y="1330037"/>
            <a:ext cx="9574369" cy="4197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036C2BB-F5AF-4468-AAE8-5B2034AA9F0A}"/>
              </a:ext>
            </a:extLst>
          </p:cNvPr>
          <p:cNvSpPr txBox="1"/>
          <p:nvPr/>
        </p:nvSpPr>
        <p:spPr>
          <a:xfrm>
            <a:off x="4975307" y="314325"/>
            <a:ext cx="2310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Critical review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C81FF2E-FA61-43DD-AA27-FFBE25B88078}"/>
              </a:ext>
            </a:extLst>
          </p:cNvPr>
          <p:cNvSpPr txBox="1"/>
          <p:nvPr/>
        </p:nvSpPr>
        <p:spPr>
          <a:xfrm>
            <a:off x="3758633" y="5973485"/>
            <a:ext cx="47436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/>
              <a:t>Disciplina: Análise Espacial de Dados Geográficos</a:t>
            </a:r>
          </a:p>
          <a:p>
            <a:pPr algn="ctr"/>
            <a:r>
              <a:rPr lang="pt-BR" dirty="0"/>
              <a:t>Gabriel da Rocha Bragion</a:t>
            </a:r>
          </a:p>
        </p:txBody>
      </p:sp>
    </p:spTree>
    <p:extLst>
      <p:ext uri="{BB962C8B-B14F-4D97-AF65-F5344CB8AC3E}">
        <p14:creationId xmlns:p14="http://schemas.microsoft.com/office/powerpoint/2010/main" val="20903606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Agrupar 31">
            <a:extLst>
              <a:ext uri="{FF2B5EF4-FFF2-40B4-BE49-F238E27FC236}">
                <a16:creationId xmlns:a16="http://schemas.microsoft.com/office/drawing/2014/main" id="{157B2CA8-EA96-460C-ABDF-A63E70357D0C}"/>
              </a:ext>
            </a:extLst>
          </p:cNvPr>
          <p:cNvGrpSpPr/>
          <p:nvPr/>
        </p:nvGrpSpPr>
        <p:grpSpPr>
          <a:xfrm>
            <a:off x="4005543" y="2507746"/>
            <a:ext cx="2991972" cy="4218982"/>
            <a:chOff x="7232190" y="3098656"/>
            <a:chExt cx="2548747" cy="3593990"/>
          </a:xfrm>
        </p:grpSpPr>
        <p:pic>
          <p:nvPicPr>
            <p:cNvPr id="33" name="Imagem 32">
              <a:extLst>
                <a:ext uri="{FF2B5EF4-FFF2-40B4-BE49-F238E27FC236}">
                  <a16:creationId xmlns:a16="http://schemas.microsoft.com/office/drawing/2014/main" id="{03981ADC-AD00-4F5D-831E-BC199145B5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1456" t="10551" r="16261" b="8522"/>
            <a:stretch/>
          </p:blipFill>
          <p:spPr>
            <a:xfrm>
              <a:off x="7232190" y="3098656"/>
              <a:ext cx="2548747" cy="3593990"/>
            </a:xfrm>
            <a:prstGeom prst="rect">
              <a:avLst/>
            </a:prstGeom>
          </p:spPr>
        </p:pic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3EAAF571-1879-4258-BE4B-CB3222F78C48}"/>
                </a:ext>
              </a:extLst>
            </p:cNvPr>
            <p:cNvSpPr/>
            <p:nvPr/>
          </p:nvSpPr>
          <p:spPr>
            <a:xfrm>
              <a:off x="8778240" y="5581816"/>
              <a:ext cx="723569" cy="7792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75A22434-856A-4A3D-AB99-891FB2F32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Methods</a:t>
            </a:r>
            <a:endParaRPr lang="pt-BR" dirty="0"/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C4C1A51C-4BE2-4ACE-87A4-B1EEFC6338AA}"/>
              </a:ext>
            </a:extLst>
          </p:cNvPr>
          <p:cNvSpPr txBox="1">
            <a:spLocks/>
          </p:cNvSpPr>
          <p:nvPr/>
        </p:nvSpPr>
        <p:spPr>
          <a:xfrm>
            <a:off x="278296" y="1978025"/>
            <a:ext cx="3601941" cy="132556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b="1" dirty="0"/>
              <a:t>CRD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t-BR" dirty="0" err="1"/>
              <a:t>Cronical</a:t>
            </a:r>
            <a:r>
              <a:rPr lang="pt-BR" dirty="0"/>
              <a:t> </a:t>
            </a:r>
            <a:r>
              <a:rPr lang="pt-BR" dirty="0" err="1"/>
              <a:t>Respiratory</a:t>
            </a:r>
            <a:r>
              <a:rPr lang="pt-BR" dirty="0"/>
              <a:t> </a:t>
            </a:r>
            <a:r>
              <a:rPr lang="pt-BR" dirty="0" err="1"/>
              <a:t>Disease</a:t>
            </a:r>
            <a:endParaRPr lang="pt-BR" dirty="0"/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825FF8B2-22DB-49CF-AB60-14DC5E341E5B}"/>
              </a:ext>
            </a:extLst>
          </p:cNvPr>
          <p:cNvSpPr txBox="1">
            <a:spLocks/>
          </p:cNvSpPr>
          <p:nvPr/>
        </p:nvSpPr>
        <p:spPr>
          <a:xfrm>
            <a:off x="6832821" y="1608280"/>
            <a:ext cx="2629231" cy="389873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/>
              <a:t>previous diagnosis of CRDs</a:t>
            </a:r>
            <a:endParaRPr lang="pt-BR" sz="1600" b="1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2234413-4FD4-47DA-AC3F-18B757BA9804}"/>
              </a:ext>
            </a:extLst>
          </p:cNvPr>
          <p:cNvSpPr txBox="1"/>
          <p:nvPr/>
        </p:nvSpPr>
        <p:spPr>
          <a:xfrm>
            <a:off x="5192202" y="365125"/>
            <a:ext cx="55977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err="1"/>
              <a:t>National</a:t>
            </a:r>
            <a:r>
              <a:rPr lang="pt-BR" sz="2800" dirty="0"/>
              <a:t> </a:t>
            </a:r>
            <a:r>
              <a:rPr lang="pt-BR" sz="2800" dirty="0" err="1"/>
              <a:t>Socioeconomics</a:t>
            </a:r>
            <a:r>
              <a:rPr lang="pt-BR" sz="2800" dirty="0"/>
              <a:t> </a:t>
            </a:r>
            <a:r>
              <a:rPr lang="pt-BR" sz="2800" dirty="0" err="1"/>
              <a:t>Survey</a:t>
            </a:r>
            <a:r>
              <a:rPr lang="pt-BR" sz="2800" dirty="0"/>
              <a:t> (NSS)</a:t>
            </a:r>
          </a:p>
        </p:txBody>
      </p:sp>
      <p:cxnSp>
        <p:nvCxnSpPr>
          <p:cNvPr id="8" name="Conector: Angulado 7">
            <a:extLst>
              <a:ext uri="{FF2B5EF4-FFF2-40B4-BE49-F238E27FC236}">
                <a16:creationId xmlns:a16="http://schemas.microsoft.com/office/drawing/2014/main" id="{9EA88062-D95D-43DE-B6F2-FD7C60FE1CFA}"/>
              </a:ext>
            </a:extLst>
          </p:cNvPr>
          <p:cNvCxnSpPr>
            <a:cxnSpLocks/>
            <a:stCxn id="4" idx="3"/>
            <a:endCxn id="6" idx="0"/>
          </p:cNvCxnSpPr>
          <p:nvPr/>
        </p:nvCxnSpPr>
        <p:spPr>
          <a:xfrm flipV="1">
            <a:off x="3880237" y="365125"/>
            <a:ext cx="4110824" cy="2275682"/>
          </a:xfrm>
          <a:prstGeom prst="bentConnector4">
            <a:avLst>
              <a:gd name="adj1" fmla="val 15957"/>
              <a:gd name="adj2" fmla="val 110045"/>
            </a:avLst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miley 6">
            <a:extLst>
              <a:ext uri="{FF2B5EF4-FFF2-40B4-BE49-F238E27FC236}">
                <a16:creationId xmlns:a16="http://schemas.microsoft.com/office/drawing/2014/main" id="{E7B26AEF-8F5A-4B0D-8BE3-F12066F9FBB2}"/>
              </a:ext>
            </a:extLst>
          </p:cNvPr>
          <p:cNvSpPr/>
          <p:nvPr/>
        </p:nvSpPr>
        <p:spPr>
          <a:xfrm>
            <a:off x="7162801" y="2008218"/>
            <a:ext cx="286247" cy="286247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Smiley 9">
            <a:extLst>
              <a:ext uri="{FF2B5EF4-FFF2-40B4-BE49-F238E27FC236}">
                <a16:creationId xmlns:a16="http://schemas.microsoft.com/office/drawing/2014/main" id="{1AF6B126-C48E-4456-A1DB-23270D4E9841}"/>
              </a:ext>
            </a:extLst>
          </p:cNvPr>
          <p:cNvSpPr/>
          <p:nvPr/>
        </p:nvSpPr>
        <p:spPr>
          <a:xfrm>
            <a:off x="7928777" y="2008218"/>
            <a:ext cx="286247" cy="286247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miley 10">
            <a:extLst>
              <a:ext uri="{FF2B5EF4-FFF2-40B4-BE49-F238E27FC236}">
                <a16:creationId xmlns:a16="http://schemas.microsoft.com/office/drawing/2014/main" id="{A71E4444-24C0-4D1E-9AEB-B31456B958DE}"/>
              </a:ext>
            </a:extLst>
          </p:cNvPr>
          <p:cNvSpPr/>
          <p:nvPr/>
        </p:nvSpPr>
        <p:spPr>
          <a:xfrm>
            <a:off x="8311765" y="2008218"/>
            <a:ext cx="286247" cy="286247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Smiley 11">
            <a:extLst>
              <a:ext uri="{FF2B5EF4-FFF2-40B4-BE49-F238E27FC236}">
                <a16:creationId xmlns:a16="http://schemas.microsoft.com/office/drawing/2014/main" id="{A21FE42A-2889-488F-A058-458038760C87}"/>
              </a:ext>
            </a:extLst>
          </p:cNvPr>
          <p:cNvSpPr/>
          <p:nvPr/>
        </p:nvSpPr>
        <p:spPr>
          <a:xfrm>
            <a:off x="7162801" y="2364624"/>
            <a:ext cx="286247" cy="286247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Smiley 12">
            <a:extLst>
              <a:ext uri="{FF2B5EF4-FFF2-40B4-BE49-F238E27FC236}">
                <a16:creationId xmlns:a16="http://schemas.microsoft.com/office/drawing/2014/main" id="{2A595BE7-7D54-430A-AB96-ECA623BF4FBA}"/>
              </a:ext>
            </a:extLst>
          </p:cNvPr>
          <p:cNvSpPr/>
          <p:nvPr/>
        </p:nvSpPr>
        <p:spPr>
          <a:xfrm>
            <a:off x="7545789" y="2364624"/>
            <a:ext cx="286247" cy="286247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Smiley 15">
            <a:extLst>
              <a:ext uri="{FF2B5EF4-FFF2-40B4-BE49-F238E27FC236}">
                <a16:creationId xmlns:a16="http://schemas.microsoft.com/office/drawing/2014/main" id="{2CA2D4DB-837B-42D9-9646-7344168D0D08}"/>
              </a:ext>
            </a:extLst>
          </p:cNvPr>
          <p:cNvSpPr/>
          <p:nvPr/>
        </p:nvSpPr>
        <p:spPr>
          <a:xfrm>
            <a:off x="8694751" y="2008218"/>
            <a:ext cx="286247" cy="286247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Smiley 16">
            <a:extLst>
              <a:ext uri="{FF2B5EF4-FFF2-40B4-BE49-F238E27FC236}">
                <a16:creationId xmlns:a16="http://schemas.microsoft.com/office/drawing/2014/main" id="{7551E099-35E1-468A-899D-9D31F7268CB4}"/>
              </a:ext>
            </a:extLst>
          </p:cNvPr>
          <p:cNvSpPr/>
          <p:nvPr/>
        </p:nvSpPr>
        <p:spPr>
          <a:xfrm>
            <a:off x="8694751" y="2364623"/>
            <a:ext cx="286247" cy="286247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303B61F1-8C3E-4BFE-8B93-42520896159B}"/>
              </a:ext>
            </a:extLst>
          </p:cNvPr>
          <p:cNvSpPr txBox="1"/>
          <p:nvPr/>
        </p:nvSpPr>
        <p:spPr>
          <a:xfrm>
            <a:off x="6241111" y="2782667"/>
            <a:ext cx="3661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err="1"/>
              <a:t>Questionary</a:t>
            </a:r>
            <a:r>
              <a:rPr lang="pt-BR" sz="2000" dirty="0"/>
              <a:t> </a:t>
            </a:r>
            <a:r>
              <a:rPr lang="pt-BR" sz="2000" dirty="0" err="1"/>
              <a:t>and</a:t>
            </a:r>
            <a:r>
              <a:rPr lang="pt-BR" sz="2000" dirty="0"/>
              <a:t> </a:t>
            </a:r>
            <a:r>
              <a:rPr lang="pt-BR" sz="2000" dirty="0" err="1"/>
              <a:t>exam</a:t>
            </a:r>
            <a:r>
              <a:rPr lang="pt-BR" sz="2000" dirty="0"/>
              <a:t>:</a:t>
            </a:r>
          </a:p>
          <a:p>
            <a:pPr algn="ctr"/>
            <a:r>
              <a:rPr lang="pt-BR" sz="2000" dirty="0"/>
              <a:t>CRD?</a:t>
            </a:r>
          </a:p>
        </p:txBody>
      </p:sp>
      <p:sp>
        <p:nvSpPr>
          <p:cNvPr id="29" name="Smiley 28">
            <a:extLst>
              <a:ext uri="{FF2B5EF4-FFF2-40B4-BE49-F238E27FC236}">
                <a16:creationId xmlns:a16="http://schemas.microsoft.com/office/drawing/2014/main" id="{416C573E-A9D6-458B-88D7-8E4E5C3B1C18}"/>
              </a:ext>
            </a:extLst>
          </p:cNvPr>
          <p:cNvSpPr/>
          <p:nvPr/>
        </p:nvSpPr>
        <p:spPr>
          <a:xfrm>
            <a:off x="7928773" y="2370460"/>
            <a:ext cx="286247" cy="286247"/>
          </a:xfrm>
          <a:prstGeom prst="smileyFac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C00000"/>
              </a:solidFill>
            </a:endParaRPr>
          </a:p>
        </p:txBody>
      </p:sp>
      <p:sp>
        <p:nvSpPr>
          <p:cNvPr id="30" name="Smiley 29">
            <a:extLst>
              <a:ext uri="{FF2B5EF4-FFF2-40B4-BE49-F238E27FC236}">
                <a16:creationId xmlns:a16="http://schemas.microsoft.com/office/drawing/2014/main" id="{670A418F-F864-4AC6-BB03-0C6B6F2E956B}"/>
              </a:ext>
            </a:extLst>
          </p:cNvPr>
          <p:cNvSpPr/>
          <p:nvPr/>
        </p:nvSpPr>
        <p:spPr>
          <a:xfrm>
            <a:off x="8311763" y="2370459"/>
            <a:ext cx="286247" cy="286247"/>
          </a:xfrm>
          <a:prstGeom prst="smileyFac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C00000"/>
              </a:solidFill>
            </a:endParaRPr>
          </a:p>
        </p:txBody>
      </p:sp>
      <p:sp>
        <p:nvSpPr>
          <p:cNvPr id="31" name="Smiley 30">
            <a:extLst>
              <a:ext uri="{FF2B5EF4-FFF2-40B4-BE49-F238E27FC236}">
                <a16:creationId xmlns:a16="http://schemas.microsoft.com/office/drawing/2014/main" id="{863A9AE6-FF9F-43BC-9041-34C8F73C5F0C}"/>
              </a:ext>
            </a:extLst>
          </p:cNvPr>
          <p:cNvSpPr/>
          <p:nvPr/>
        </p:nvSpPr>
        <p:spPr>
          <a:xfrm>
            <a:off x="7545787" y="2007447"/>
            <a:ext cx="286247" cy="286247"/>
          </a:xfrm>
          <a:prstGeom prst="smileyFac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C00000"/>
              </a:solidFill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B6A84AE-090F-4F9E-98F2-94183CBB4883}"/>
              </a:ext>
            </a:extLst>
          </p:cNvPr>
          <p:cNvSpPr/>
          <p:nvPr/>
        </p:nvSpPr>
        <p:spPr>
          <a:xfrm>
            <a:off x="6704348" y="3490553"/>
            <a:ext cx="2991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err="1"/>
              <a:t>Annual</a:t>
            </a:r>
            <a:r>
              <a:rPr lang="pt-BR" dirty="0"/>
              <a:t> CRD </a:t>
            </a:r>
            <a:r>
              <a:rPr lang="pt-BR" dirty="0" err="1"/>
              <a:t>prevalence</a:t>
            </a:r>
            <a:r>
              <a:rPr lang="pt-BR" dirty="0"/>
              <a:t> = 3</a:t>
            </a:r>
            <a:r>
              <a:rPr lang="pt-BR" u="sng" dirty="0"/>
              <a:t>0%</a:t>
            </a:r>
            <a:endParaRPr lang="pt-BR" b="1" u="sng" dirty="0"/>
          </a:p>
        </p:txBody>
      </p:sp>
      <p:cxnSp>
        <p:nvCxnSpPr>
          <p:cNvPr id="14" name="Conector: Angulado 13">
            <a:extLst>
              <a:ext uri="{FF2B5EF4-FFF2-40B4-BE49-F238E27FC236}">
                <a16:creationId xmlns:a16="http://schemas.microsoft.com/office/drawing/2014/main" id="{71943F0A-A710-46C4-B177-387FF9A41665}"/>
              </a:ext>
            </a:extLst>
          </p:cNvPr>
          <p:cNvCxnSpPr>
            <a:cxnSpLocks/>
          </p:cNvCxnSpPr>
          <p:nvPr/>
        </p:nvCxnSpPr>
        <p:spPr>
          <a:xfrm rot="10800000" flipV="1">
            <a:off x="5406888" y="3859885"/>
            <a:ext cx="3983603" cy="513332"/>
          </a:xfrm>
          <a:prstGeom prst="bentConnector3">
            <a:avLst>
              <a:gd name="adj1" fmla="val 100"/>
            </a:avLst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10180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A22434-856A-4A3D-AB99-891FB2F32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Methods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6C8B7F9-DB7C-4677-9959-5DE8809AD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5083" y="1978025"/>
            <a:ext cx="2421834" cy="13255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t-BR" b="1" dirty="0"/>
              <a:t>  NTL</a:t>
            </a:r>
          </a:p>
          <a:p>
            <a:pPr marL="0" indent="0" algn="ctr">
              <a:buNone/>
            </a:pPr>
            <a:r>
              <a:rPr lang="pt-BR" dirty="0"/>
              <a:t>Night-time </a:t>
            </a:r>
            <a:r>
              <a:rPr lang="pt-BR" dirty="0" err="1"/>
              <a:t>Lights</a:t>
            </a:r>
            <a:endParaRPr lang="pt-BR" dirty="0"/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C4C1A51C-4BE2-4ACE-87A4-B1EEFC6338AA}"/>
              </a:ext>
            </a:extLst>
          </p:cNvPr>
          <p:cNvSpPr txBox="1">
            <a:spLocks/>
          </p:cNvSpPr>
          <p:nvPr/>
        </p:nvSpPr>
        <p:spPr>
          <a:xfrm>
            <a:off x="278296" y="1978025"/>
            <a:ext cx="3601941" cy="132556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b="1" dirty="0"/>
              <a:t>CRD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t-BR" dirty="0" err="1"/>
              <a:t>Cronical</a:t>
            </a:r>
            <a:r>
              <a:rPr lang="pt-BR" dirty="0"/>
              <a:t> </a:t>
            </a:r>
            <a:r>
              <a:rPr lang="pt-BR" dirty="0" err="1"/>
              <a:t>Respiratory</a:t>
            </a:r>
            <a:r>
              <a:rPr lang="pt-BR" dirty="0"/>
              <a:t> </a:t>
            </a:r>
            <a:r>
              <a:rPr lang="pt-BR" dirty="0" err="1"/>
              <a:t>Disease</a:t>
            </a:r>
            <a:endParaRPr lang="pt-BR" dirty="0"/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825FF8B2-22DB-49CF-AB60-14DC5E341E5B}"/>
              </a:ext>
            </a:extLst>
          </p:cNvPr>
          <p:cNvSpPr txBox="1">
            <a:spLocks/>
          </p:cNvSpPr>
          <p:nvPr/>
        </p:nvSpPr>
        <p:spPr>
          <a:xfrm>
            <a:off x="8368086" y="1978025"/>
            <a:ext cx="2421834" cy="13255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b="1" dirty="0"/>
              <a:t>ID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t-BR" dirty="0"/>
              <a:t>Industrial </a:t>
            </a:r>
            <a:r>
              <a:rPr lang="pt-BR" dirty="0" err="1"/>
              <a:t>Density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36584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A22434-856A-4A3D-AB99-891FB2F32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Methods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6C8B7F9-DB7C-4677-9959-5DE8809AD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5083" y="1978025"/>
            <a:ext cx="2421834" cy="1325563"/>
          </a:xfrm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t-BR" b="1" dirty="0"/>
              <a:t>  NTL</a:t>
            </a:r>
          </a:p>
          <a:p>
            <a:pPr marL="0" indent="0" algn="ctr">
              <a:buNone/>
            </a:pPr>
            <a:r>
              <a:rPr lang="pt-BR" dirty="0"/>
              <a:t>Night-time </a:t>
            </a:r>
            <a:r>
              <a:rPr lang="pt-BR" dirty="0" err="1"/>
              <a:t>Lights</a:t>
            </a:r>
            <a:endParaRPr lang="pt-BR" dirty="0"/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C4C1A51C-4BE2-4ACE-87A4-B1EEFC6338AA}"/>
              </a:ext>
            </a:extLst>
          </p:cNvPr>
          <p:cNvSpPr txBox="1">
            <a:spLocks/>
          </p:cNvSpPr>
          <p:nvPr/>
        </p:nvSpPr>
        <p:spPr>
          <a:xfrm>
            <a:off x="278296" y="1978025"/>
            <a:ext cx="3601941" cy="1325563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b="1" dirty="0">
                <a:solidFill>
                  <a:schemeClr val="bg1">
                    <a:lumMod val="95000"/>
                  </a:schemeClr>
                </a:solidFill>
              </a:rPr>
              <a:t>CRD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t-BR" dirty="0" err="1">
                <a:solidFill>
                  <a:schemeClr val="bg1">
                    <a:lumMod val="95000"/>
                  </a:schemeClr>
                </a:solidFill>
              </a:rPr>
              <a:t>Cronical</a:t>
            </a:r>
            <a:r>
              <a:rPr lang="pt-BR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pt-BR" dirty="0" err="1">
                <a:solidFill>
                  <a:schemeClr val="bg1">
                    <a:lumMod val="95000"/>
                  </a:schemeClr>
                </a:solidFill>
              </a:rPr>
              <a:t>Respiratory</a:t>
            </a:r>
            <a:r>
              <a:rPr lang="pt-BR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pt-BR" dirty="0" err="1">
                <a:solidFill>
                  <a:schemeClr val="bg1">
                    <a:lumMod val="95000"/>
                  </a:schemeClr>
                </a:solidFill>
              </a:rPr>
              <a:t>Disease</a:t>
            </a:r>
            <a:endParaRPr lang="pt-BR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825FF8B2-22DB-49CF-AB60-14DC5E341E5B}"/>
              </a:ext>
            </a:extLst>
          </p:cNvPr>
          <p:cNvSpPr txBox="1">
            <a:spLocks/>
          </p:cNvSpPr>
          <p:nvPr/>
        </p:nvSpPr>
        <p:spPr>
          <a:xfrm>
            <a:off x="8368086" y="1978025"/>
            <a:ext cx="2421834" cy="13255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b="1" dirty="0">
                <a:solidFill>
                  <a:schemeClr val="bg1">
                    <a:lumMod val="95000"/>
                  </a:schemeClr>
                </a:solidFill>
              </a:rPr>
              <a:t>ID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t-BR" dirty="0">
                <a:solidFill>
                  <a:schemeClr val="bg1">
                    <a:lumMod val="95000"/>
                  </a:schemeClr>
                </a:solidFill>
              </a:rPr>
              <a:t>Industrial </a:t>
            </a:r>
            <a:r>
              <a:rPr lang="pt-BR" dirty="0" err="1">
                <a:solidFill>
                  <a:schemeClr val="bg1">
                    <a:lumMod val="95000"/>
                  </a:schemeClr>
                </a:solidFill>
              </a:rPr>
              <a:t>Density</a:t>
            </a:r>
            <a:endParaRPr lang="pt-BR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8977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A22434-856A-4A3D-AB99-891FB2F32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Methods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6C8B7F9-DB7C-4677-9959-5DE8809AD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5083" y="445183"/>
            <a:ext cx="2421834" cy="1325563"/>
          </a:xfrm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t-BR" b="1" dirty="0"/>
              <a:t>  NTL</a:t>
            </a:r>
          </a:p>
          <a:p>
            <a:pPr marL="0" indent="0" algn="ctr">
              <a:buNone/>
            </a:pPr>
            <a:r>
              <a:rPr lang="pt-BR" dirty="0"/>
              <a:t>Night-time </a:t>
            </a:r>
            <a:r>
              <a:rPr lang="pt-BR" dirty="0" err="1"/>
              <a:t>Lights</a:t>
            </a:r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CD1D2E9C-0799-4A47-861C-D98BF2CEC39A}"/>
              </a:ext>
            </a:extLst>
          </p:cNvPr>
          <p:cNvSpPr/>
          <p:nvPr/>
        </p:nvSpPr>
        <p:spPr>
          <a:xfrm>
            <a:off x="1057525" y="3140430"/>
            <a:ext cx="1900362" cy="97999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DMSP OLS </a:t>
            </a:r>
          </a:p>
          <a:p>
            <a:pPr algn="ctr"/>
            <a:r>
              <a:rPr lang="pt-BR" dirty="0"/>
              <a:t>data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D94C4BC8-393A-4844-9F9B-0B5915E046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69" t="7498"/>
          <a:stretch/>
        </p:blipFill>
        <p:spPr>
          <a:xfrm>
            <a:off x="4734057" y="1850805"/>
            <a:ext cx="2894200" cy="4220104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E3210C70-B480-4735-89CB-064395699C72}"/>
              </a:ext>
            </a:extLst>
          </p:cNvPr>
          <p:cNvSpPr txBox="1"/>
          <p:nvPr/>
        </p:nvSpPr>
        <p:spPr>
          <a:xfrm>
            <a:off x="3067738" y="3195000"/>
            <a:ext cx="1556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Zonal statistic</a:t>
            </a:r>
          </a:p>
          <a:p>
            <a:endParaRPr lang="pt-BR" dirty="0"/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6E7E13E8-20A7-4F51-A431-8CA1A6098D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93" t="28855" r="17236" b="45307"/>
          <a:stretch/>
        </p:blipFill>
        <p:spPr>
          <a:xfrm>
            <a:off x="1057525" y="2003727"/>
            <a:ext cx="1900362" cy="1056230"/>
          </a:xfrm>
          <a:prstGeom prst="rect">
            <a:avLst/>
          </a:prstGeom>
          <a:ln>
            <a:solidFill>
              <a:schemeClr val="tx1"/>
            </a:solidFill>
            <a:prstDash val="sysDash"/>
          </a:ln>
        </p:spPr>
      </p:pic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48693A25-5B62-4D3E-944C-14A620A3B19F}"/>
              </a:ext>
            </a:extLst>
          </p:cNvPr>
          <p:cNvCxnSpPr>
            <a:stCxn id="20" idx="2"/>
            <a:endCxn id="10" idx="0"/>
          </p:cNvCxnSpPr>
          <p:nvPr/>
        </p:nvCxnSpPr>
        <p:spPr>
          <a:xfrm>
            <a:off x="2007706" y="3059957"/>
            <a:ext cx="0" cy="8047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ector de Seta Reta 25">
            <a:extLst>
              <a:ext uri="{FF2B5EF4-FFF2-40B4-BE49-F238E27FC236}">
                <a16:creationId xmlns:a16="http://schemas.microsoft.com/office/drawing/2014/main" id="{915E1C99-B661-4605-BB13-E5EA18D7EACC}"/>
              </a:ext>
            </a:extLst>
          </p:cNvPr>
          <p:cNvCxnSpPr/>
          <p:nvPr/>
        </p:nvCxnSpPr>
        <p:spPr>
          <a:xfrm>
            <a:off x="2957887" y="3630429"/>
            <a:ext cx="1776170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9BDFAD1B-CC91-4743-828C-FD2B511E2157}"/>
              </a:ext>
            </a:extLst>
          </p:cNvPr>
          <p:cNvSpPr txBox="1"/>
          <p:nvPr/>
        </p:nvSpPr>
        <p:spPr>
          <a:xfrm>
            <a:off x="4387808" y="6043485"/>
            <a:ext cx="3416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Mean</a:t>
            </a:r>
            <a:r>
              <a:rPr lang="pt-BR" dirty="0"/>
              <a:t> </a:t>
            </a:r>
            <a:r>
              <a:rPr lang="pt-BR" dirty="0" err="1"/>
              <a:t>Radiance</a:t>
            </a:r>
            <a:r>
              <a:rPr lang="pt-BR" dirty="0"/>
              <a:t> (NTL) </a:t>
            </a:r>
            <a:r>
              <a:rPr lang="pt-BR" i="1" dirty="0"/>
              <a:t>per</a:t>
            </a:r>
            <a:r>
              <a:rPr lang="pt-BR" dirty="0"/>
              <a:t> </a:t>
            </a:r>
            <a:r>
              <a:rPr lang="pt-BR" dirty="0" err="1"/>
              <a:t>province</a:t>
            </a:r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AAD929E0-9250-48C4-AE64-6AEF770811B6}"/>
              </a:ext>
            </a:extLst>
          </p:cNvPr>
          <p:cNvSpPr txBox="1"/>
          <p:nvPr/>
        </p:nvSpPr>
        <p:spPr>
          <a:xfrm>
            <a:off x="976911" y="4116187"/>
            <a:ext cx="2061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Radiance</a:t>
            </a:r>
            <a:r>
              <a:rPr lang="pt-BR" dirty="0"/>
              <a:t> </a:t>
            </a:r>
            <a:r>
              <a:rPr lang="pt-BR" dirty="0" err="1"/>
              <a:t>Level</a:t>
            </a:r>
            <a:r>
              <a:rPr lang="pt-BR" dirty="0"/>
              <a:t> (DN)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860D58A-193B-4309-8121-12AB0CA8DB62}"/>
              </a:ext>
            </a:extLst>
          </p:cNvPr>
          <p:cNvSpPr txBox="1"/>
          <p:nvPr/>
        </p:nvSpPr>
        <p:spPr>
          <a:xfrm>
            <a:off x="8940569" y="2828835"/>
            <a:ext cx="276582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 err="1">
                <a:solidFill>
                  <a:srgbClr val="FF0000"/>
                </a:solidFill>
              </a:rPr>
              <a:t>not</a:t>
            </a:r>
            <a:r>
              <a:rPr lang="pt-BR" sz="2400" dirty="0">
                <a:solidFill>
                  <a:srgbClr val="FF0000"/>
                </a:solidFill>
              </a:rPr>
              <a:t> </a:t>
            </a:r>
            <a:r>
              <a:rPr lang="pt-BR" sz="2400" dirty="0" err="1">
                <a:solidFill>
                  <a:srgbClr val="FF0000"/>
                </a:solidFill>
              </a:rPr>
              <a:t>considered</a:t>
            </a:r>
            <a:r>
              <a:rPr lang="pt-BR" sz="2400" dirty="0">
                <a:solidFill>
                  <a:srgbClr val="FF0000"/>
                </a:solidFill>
              </a:rPr>
              <a:t>: </a:t>
            </a:r>
          </a:p>
          <a:p>
            <a:pPr algn="ctr"/>
            <a:r>
              <a:rPr lang="pt-BR" sz="2400" dirty="0" err="1">
                <a:solidFill>
                  <a:srgbClr val="FF0000"/>
                </a:solidFill>
              </a:rPr>
              <a:t>Correction</a:t>
            </a:r>
            <a:r>
              <a:rPr lang="pt-BR" sz="2400" dirty="0">
                <a:solidFill>
                  <a:srgbClr val="FF0000"/>
                </a:solidFill>
              </a:rPr>
              <a:t> </a:t>
            </a:r>
            <a:r>
              <a:rPr lang="pt-BR" sz="2400" dirty="0" err="1">
                <a:solidFill>
                  <a:srgbClr val="FF0000"/>
                </a:solidFill>
              </a:rPr>
              <a:t>methods</a:t>
            </a:r>
            <a:endParaRPr lang="pt-BR" sz="2400" dirty="0">
              <a:solidFill>
                <a:srgbClr val="FF0000"/>
              </a:solidFill>
            </a:endParaRPr>
          </a:p>
          <a:p>
            <a:pPr algn="ctr"/>
            <a:endParaRPr lang="pt-BR" sz="2400" dirty="0">
              <a:solidFill>
                <a:srgbClr val="FF0000"/>
              </a:solidFill>
            </a:endParaRPr>
          </a:p>
          <a:p>
            <a:pPr algn="ctr"/>
            <a:r>
              <a:rPr lang="pt-BR" sz="2400" dirty="0" err="1">
                <a:solidFill>
                  <a:srgbClr val="FF0000"/>
                </a:solidFill>
              </a:rPr>
              <a:t>Other</a:t>
            </a:r>
            <a:r>
              <a:rPr lang="pt-BR" sz="2400" dirty="0">
                <a:solidFill>
                  <a:srgbClr val="FF0000"/>
                </a:solidFill>
              </a:rPr>
              <a:t> </a:t>
            </a:r>
            <a:r>
              <a:rPr lang="pt-BR" sz="2400" dirty="0" err="1">
                <a:solidFill>
                  <a:srgbClr val="FF0000"/>
                </a:solidFill>
              </a:rPr>
              <a:t>NTLs</a:t>
            </a:r>
            <a:r>
              <a:rPr lang="pt-BR" sz="2400" dirty="0">
                <a:solidFill>
                  <a:srgbClr val="FF0000"/>
                </a:solidFill>
              </a:rPr>
              <a:t> </a:t>
            </a:r>
            <a:r>
              <a:rPr lang="pt-BR" sz="2400" dirty="0" err="1">
                <a:solidFill>
                  <a:srgbClr val="FF0000"/>
                </a:solidFill>
              </a:rPr>
              <a:t>variables</a:t>
            </a:r>
            <a:endParaRPr lang="pt-BR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6563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36054E9-84F0-477D-B340-259CCB246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24" y="2725672"/>
            <a:ext cx="3981176" cy="14957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4D10396-D27B-4E10-8820-D14E77427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1444" y="2448528"/>
            <a:ext cx="4090992" cy="11024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9013DBC5-98EA-4C5E-B27B-C3E14580255F}"/>
              </a:ext>
            </a:extLst>
          </p:cNvPr>
          <p:cNvSpPr txBox="1"/>
          <p:nvPr/>
        </p:nvSpPr>
        <p:spPr>
          <a:xfrm>
            <a:off x="7133405" y="1882798"/>
            <a:ext cx="42870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dirty="0" err="1"/>
              <a:t>Lit</a:t>
            </a:r>
            <a:r>
              <a:rPr lang="pt-BR" sz="2200" dirty="0"/>
              <a:t> </a:t>
            </a:r>
            <a:r>
              <a:rPr lang="pt-BR" sz="2200" dirty="0" err="1"/>
              <a:t>extend</a:t>
            </a:r>
            <a:r>
              <a:rPr lang="pt-BR" sz="2200" dirty="0"/>
              <a:t> as a </a:t>
            </a:r>
            <a:r>
              <a:rPr lang="pt-BR" sz="2200" dirty="0" err="1"/>
              <a:t>socioeconomic</a:t>
            </a:r>
            <a:r>
              <a:rPr lang="pt-BR" sz="2200" dirty="0"/>
              <a:t> proxy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D79843C-33F9-48BB-A963-B15B0510B6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8584" y="3951261"/>
            <a:ext cx="3556712" cy="8867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559EE9A-4362-42DC-B2E9-008ADFF1D34C}"/>
              </a:ext>
            </a:extLst>
          </p:cNvPr>
          <p:cNvSpPr txBox="1"/>
          <p:nvPr/>
        </p:nvSpPr>
        <p:spPr>
          <a:xfrm>
            <a:off x="322855" y="1899145"/>
            <a:ext cx="48785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dirty="0" err="1"/>
              <a:t>Correction</a:t>
            </a:r>
            <a:r>
              <a:rPr lang="pt-BR" sz="2200" dirty="0"/>
              <a:t> </a:t>
            </a:r>
            <a:r>
              <a:rPr lang="pt-BR" sz="2200" dirty="0" err="1"/>
              <a:t>Methods</a:t>
            </a:r>
            <a:r>
              <a:rPr lang="pt-BR" sz="2200" dirty="0"/>
              <a:t> for </a:t>
            </a:r>
            <a:r>
              <a:rPr lang="pt-BR" sz="2200" dirty="0" err="1"/>
              <a:t>Saturation</a:t>
            </a:r>
            <a:r>
              <a:rPr lang="pt-BR" sz="2200" dirty="0"/>
              <a:t> </a:t>
            </a:r>
            <a:r>
              <a:rPr lang="pt-BR" sz="2200" dirty="0" err="1"/>
              <a:t>Issues</a:t>
            </a:r>
            <a:endParaRPr lang="pt-BR" sz="2200" dirty="0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A210F861-0455-4915-B432-762198B24F88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/>
              <a:t>Methods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57661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A22434-856A-4A3D-AB99-891FB2F32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Methods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6C8B7F9-DB7C-4677-9959-5DE8809AD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5083" y="1978025"/>
            <a:ext cx="2421834" cy="1325563"/>
          </a:xfrm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t-BR" b="1" dirty="0"/>
              <a:t>  NTL</a:t>
            </a:r>
          </a:p>
          <a:p>
            <a:pPr marL="0" indent="0" algn="ctr">
              <a:buNone/>
            </a:pPr>
            <a:r>
              <a:rPr lang="pt-BR" dirty="0">
                <a:ln>
                  <a:solidFill>
                    <a:schemeClr val="bg1">
                      <a:lumMod val="95000"/>
                    </a:schemeClr>
                  </a:solidFill>
                </a:ln>
              </a:rPr>
              <a:t>Night-time </a:t>
            </a:r>
            <a:r>
              <a:rPr lang="pt-BR" dirty="0" err="1">
                <a:ln>
                  <a:solidFill>
                    <a:schemeClr val="bg1">
                      <a:lumMod val="95000"/>
                    </a:schemeClr>
                  </a:solidFill>
                </a:ln>
              </a:rPr>
              <a:t>Lights</a:t>
            </a:r>
            <a:endParaRPr lang="pt-BR" dirty="0">
              <a:ln>
                <a:solidFill>
                  <a:schemeClr val="bg1">
                    <a:lumMod val="95000"/>
                  </a:schemeClr>
                </a:solidFill>
              </a:ln>
            </a:endParaRP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C4C1A51C-4BE2-4ACE-87A4-B1EEFC6338AA}"/>
              </a:ext>
            </a:extLst>
          </p:cNvPr>
          <p:cNvSpPr txBox="1">
            <a:spLocks/>
          </p:cNvSpPr>
          <p:nvPr/>
        </p:nvSpPr>
        <p:spPr>
          <a:xfrm>
            <a:off x="278296" y="1978025"/>
            <a:ext cx="3601941" cy="13255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b="1" dirty="0"/>
              <a:t>CRD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t-BR" dirty="0" err="1">
                <a:ln>
                  <a:solidFill>
                    <a:schemeClr val="bg1">
                      <a:lumMod val="95000"/>
                    </a:schemeClr>
                  </a:solidFill>
                </a:ln>
              </a:rPr>
              <a:t>Cronical</a:t>
            </a:r>
            <a:r>
              <a:rPr lang="pt-BR" dirty="0">
                <a:ln>
                  <a:solidFill>
                    <a:schemeClr val="bg1">
                      <a:lumMod val="95000"/>
                    </a:schemeClr>
                  </a:solidFill>
                </a:ln>
              </a:rPr>
              <a:t> </a:t>
            </a:r>
            <a:r>
              <a:rPr lang="pt-BR" dirty="0" err="1">
                <a:ln>
                  <a:solidFill>
                    <a:schemeClr val="bg1">
                      <a:lumMod val="95000"/>
                    </a:schemeClr>
                  </a:solidFill>
                </a:ln>
              </a:rPr>
              <a:t>Respiratory</a:t>
            </a:r>
            <a:r>
              <a:rPr lang="pt-BR" dirty="0">
                <a:ln>
                  <a:solidFill>
                    <a:schemeClr val="bg1">
                      <a:lumMod val="95000"/>
                    </a:schemeClr>
                  </a:solidFill>
                </a:ln>
              </a:rPr>
              <a:t> </a:t>
            </a:r>
            <a:r>
              <a:rPr lang="pt-BR" dirty="0" err="1">
                <a:ln>
                  <a:solidFill>
                    <a:schemeClr val="bg1">
                      <a:lumMod val="95000"/>
                    </a:schemeClr>
                  </a:solidFill>
                </a:ln>
              </a:rPr>
              <a:t>Disease</a:t>
            </a:r>
            <a:endParaRPr lang="pt-BR" dirty="0">
              <a:ln>
                <a:solidFill>
                  <a:schemeClr val="bg1">
                    <a:lumMod val="95000"/>
                  </a:schemeClr>
                </a:solidFill>
              </a:ln>
            </a:endParaRP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825FF8B2-22DB-49CF-AB60-14DC5E341E5B}"/>
              </a:ext>
            </a:extLst>
          </p:cNvPr>
          <p:cNvSpPr txBox="1">
            <a:spLocks/>
          </p:cNvSpPr>
          <p:nvPr/>
        </p:nvSpPr>
        <p:spPr>
          <a:xfrm>
            <a:off x="8368086" y="1978025"/>
            <a:ext cx="2421834" cy="13255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b="1" dirty="0"/>
              <a:t>ID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t-BR" dirty="0">
                <a:ln>
                  <a:solidFill>
                    <a:schemeClr val="bg1">
                      <a:lumMod val="95000"/>
                    </a:schemeClr>
                  </a:solidFill>
                </a:ln>
              </a:rPr>
              <a:t>Industrial </a:t>
            </a:r>
            <a:r>
              <a:rPr lang="pt-BR" dirty="0" err="1">
                <a:ln>
                  <a:solidFill>
                    <a:schemeClr val="bg1">
                      <a:lumMod val="95000"/>
                    </a:schemeClr>
                  </a:solidFill>
                </a:ln>
              </a:rPr>
              <a:t>Density</a:t>
            </a:r>
            <a:endParaRPr lang="pt-BR" dirty="0">
              <a:ln>
                <a:solidFill>
                  <a:schemeClr val="bg1">
                    <a:lumMod val="95000"/>
                  </a:schemeClr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7511393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A22434-856A-4A3D-AB99-891FB2F32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Methods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6C8B7F9-DB7C-4677-9959-5DE8809AD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5083" y="1978025"/>
            <a:ext cx="2421834" cy="1325563"/>
          </a:xfrm>
          <a:ln>
            <a:noFill/>
          </a:ln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t-BR" b="1" dirty="0">
                <a:solidFill>
                  <a:schemeClr val="bg1">
                    <a:lumMod val="95000"/>
                  </a:schemeClr>
                </a:solidFill>
              </a:rPr>
              <a:t>  NTL</a:t>
            </a:r>
          </a:p>
          <a:p>
            <a:pPr marL="0" indent="0" algn="ctr">
              <a:buNone/>
            </a:pPr>
            <a:r>
              <a:rPr lang="pt-BR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</a:rPr>
              <a:t>Night-time </a:t>
            </a:r>
            <a:r>
              <a:rPr lang="pt-BR" dirty="0" err="1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</a:rPr>
              <a:t>Lights</a:t>
            </a:r>
            <a:endParaRPr lang="pt-BR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C4C1A51C-4BE2-4ACE-87A4-B1EEFC6338AA}"/>
              </a:ext>
            </a:extLst>
          </p:cNvPr>
          <p:cNvSpPr txBox="1">
            <a:spLocks/>
          </p:cNvSpPr>
          <p:nvPr/>
        </p:nvSpPr>
        <p:spPr>
          <a:xfrm>
            <a:off x="278296" y="1978025"/>
            <a:ext cx="3601941" cy="13255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b="1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</a:rPr>
              <a:t>CRD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t-BR" dirty="0" err="1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</a:rPr>
              <a:t>Cronical</a:t>
            </a:r>
            <a:r>
              <a:rPr lang="pt-BR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pt-BR" dirty="0" err="1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</a:rPr>
              <a:t>Respiratory</a:t>
            </a:r>
            <a:r>
              <a:rPr lang="pt-BR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pt-BR" dirty="0" err="1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</a:rPr>
              <a:t>Disease</a:t>
            </a:r>
            <a:endParaRPr lang="pt-BR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825FF8B2-22DB-49CF-AB60-14DC5E341E5B}"/>
              </a:ext>
            </a:extLst>
          </p:cNvPr>
          <p:cNvSpPr txBox="1">
            <a:spLocks/>
          </p:cNvSpPr>
          <p:nvPr/>
        </p:nvSpPr>
        <p:spPr>
          <a:xfrm>
            <a:off x="8368086" y="1978025"/>
            <a:ext cx="2421834" cy="132556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b="1" dirty="0"/>
              <a:t>ID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t-BR" dirty="0">
                <a:ln>
                  <a:solidFill>
                    <a:schemeClr val="bg1">
                      <a:lumMod val="95000"/>
                    </a:schemeClr>
                  </a:solidFill>
                </a:ln>
              </a:rPr>
              <a:t>Industrial </a:t>
            </a:r>
            <a:r>
              <a:rPr lang="pt-BR" dirty="0" err="1">
                <a:ln>
                  <a:solidFill>
                    <a:schemeClr val="bg1">
                      <a:lumMod val="95000"/>
                    </a:schemeClr>
                  </a:solidFill>
                </a:ln>
              </a:rPr>
              <a:t>Density</a:t>
            </a:r>
            <a:endParaRPr lang="pt-BR" dirty="0">
              <a:ln>
                <a:solidFill>
                  <a:schemeClr val="bg1">
                    <a:lumMod val="95000"/>
                  </a:schemeClr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9104636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A22434-856A-4A3D-AB99-891FB2F32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Methods</a:t>
            </a:r>
            <a:endParaRPr lang="pt-BR" dirty="0"/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825FF8B2-22DB-49CF-AB60-14DC5E341E5B}"/>
              </a:ext>
            </a:extLst>
          </p:cNvPr>
          <p:cNvSpPr txBox="1">
            <a:spLocks/>
          </p:cNvSpPr>
          <p:nvPr/>
        </p:nvSpPr>
        <p:spPr>
          <a:xfrm>
            <a:off x="4885083" y="355324"/>
            <a:ext cx="2421834" cy="132556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b="1" dirty="0"/>
              <a:t>ID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t-BR" dirty="0">
                <a:ln>
                  <a:solidFill>
                    <a:schemeClr val="bg1">
                      <a:lumMod val="95000"/>
                    </a:schemeClr>
                  </a:solidFill>
                </a:ln>
              </a:rPr>
              <a:t>Industrial </a:t>
            </a:r>
            <a:r>
              <a:rPr lang="pt-BR" dirty="0" err="1">
                <a:ln>
                  <a:solidFill>
                    <a:schemeClr val="bg1">
                      <a:lumMod val="95000"/>
                    </a:schemeClr>
                  </a:solidFill>
                </a:ln>
              </a:rPr>
              <a:t>Density</a:t>
            </a:r>
            <a:endParaRPr lang="pt-BR" dirty="0">
              <a:ln>
                <a:solidFill>
                  <a:schemeClr val="bg1">
                    <a:lumMod val="95000"/>
                  </a:schemeClr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4852881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A22434-856A-4A3D-AB99-891FB2F32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Methods</a:t>
            </a:r>
            <a:endParaRPr lang="pt-BR" dirty="0"/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825FF8B2-22DB-49CF-AB60-14DC5E341E5B}"/>
              </a:ext>
            </a:extLst>
          </p:cNvPr>
          <p:cNvSpPr txBox="1">
            <a:spLocks/>
          </p:cNvSpPr>
          <p:nvPr/>
        </p:nvSpPr>
        <p:spPr>
          <a:xfrm>
            <a:off x="4885083" y="355324"/>
            <a:ext cx="2421834" cy="132556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b="1" dirty="0"/>
              <a:t>ID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t-BR" dirty="0">
                <a:ln>
                  <a:solidFill>
                    <a:schemeClr val="bg1">
                      <a:lumMod val="95000"/>
                    </a:schemeClr>
                  </a:solidFill>
                </a:ln>
              </a:rPr>
              <a:t>Industrial </a:t>
            </a:r>
            <a:r>
              <a:rPr lang="pt-BR" dirty="0" err="1">
                <a:ln>
                  <a:solidFill>
                    <a:schemeClr val="bg1">
                      <a:lumMod val="95000"/>
                    </a:schemeClr>
                  </a:solidFill>
                </a:ln>
              </a:rPr>
              <a:t>Density</a:t>
            </a:r>
            <a:endParaRPr lang="pt-BR" dirty="0">
              <a:ln>
                <a:solidFill>
                  <a:schemeClr val="bg1">
                    <a:lumMod val="95000"/>
                  </a:schemeClr>
                </a:solidFill>
              </a:ln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F7C82A2-7262-48F8-BFE9-BD439A96A6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37"/>
          <a:stretch/>
        </p:blipFill>
        <p:spPr>
          <a:xfrm>
            <a:off x="4620453" y="1816024"/>
            <a:ext cx="2951094" cy="4388319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E836EF8D-ECA7-4D50-A62F-7D96F2CA4E51}"/>
              </a:ext>
            </a:extLst>
          </p:cNvPr>
          <p:cNvSpPr txBox="1"/>
          <p:nvPr/>
        </p:nvSpPr>
        <p:spPr>
          <a:xfrm>
            <a:off x="4885083" y="6114101"/>
            <a:ext cx="2219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Industrial </a:t>
            </a:r>
            <a:r>
              <a:rPr lang="pt-BR" dirty="0" err="1"/>
              <a:t>Density</a:t>
            </a:r>
            <a:r>
              <a:rPr lang="pt-BR" dirty="0"/>
              <a:t> (ID)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C54E68F-62AB-4C8F-AD70-3C2BE8590A2D}"/>
              </a:ext>
            </a:extLst>
          </p:cNvPr>
          <p:cNvSpPr txBox="1"/>
          <p:nvPr/>
        </p:nvSpPr>
        <p:spPr>
          <a:xfrm>
            <a:off x="620668" y="1918012"/>
            <a:ext cx="2703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GPP</a:t>
            </a:r>
          </a:p>
          <a:p>
            <a:pPr algn="ctr"/>
            <a:r>
              <a:rPr lang="pt-BR" dirty="0"/>
              <a:t>Gross Provincial </a:t>
            </a:r>
            <a:r>
              <a:rPr lang="pt-BR" dirty="0" err="1"/>
              <a:t>Product</a:t>
            </a:r>
            <a:endParaRPr lang="pt-BR" dirty="0"/>
          </a:p>
        </p:txBody>
      </p:sp>
      <p:pic>
        <p:nvPicPr>
          <p:cNvPr id="7" name="Picture 2" descr="https://home.kku.ac.th/nesi/images/NESDB.png">
            <a:extLst>
              <a:ext uri="{FF2B5EF4-FFF2-40B4-BE49-F238E27FC236}">
                <a16:creationId xmlns:a16="http://schemas.microsoft.com/office/drawing/2014/main" id="{48BE39CC-72A9-4E45-89C7-551778834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43" y="2564343"/>
            <a:ext cx="1778491" cy="155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7640C352-C19D-45F8-BB86-A2A355B494A1}"/>
              </a:ext>
            </a:extLst>
          </p:cNvPr>
          <p:cNvSpPr txBox="1"/>
          <p:nvPr/>
        </p:nvSpPr>
        <p:spPr>
          <a:xfrm>
            <a:off x="620666" y="4120523"/>
            <a:ext cx="2703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/>
              <a:t>National</a:t>
            </a:r>
            <a:r>
              <a:rPr lang="pt-BR" dirty="0"/>
              <a:t> </a:t>
            </a:r>
            <a:r>
              <a:rPr lang="pt-BR" dirty="0" err="1"/>
              <a:t>Economic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Social </a:t>
            </a:r>
            <a:r>
              <a:rPr lang="pt-BR" dirty="0" err="1"/>
              <a:t>Development</a:t>
            </a:r>
            <a:r>
              <a:rPr lang="pt-BR" dirty="0"/>
              <a:t> Board</a:t>
            </a:r>
          </a:p>
        </p:txBody>
      </p:sp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id="{2670EC85-808A-4EF9-9887-7108BA1D4269}"/>
              </a:ext>
            </a:extLst>
          </p:cNvPr>
          <p:cNvCxnSpPr>
            <a:cxnSpLocks/>
          </p:cNvCxnSpPr>
          <p:nvPr/>
        </p:nvCxnSpPr>
        <p:spPr>
          <a:xfrm flipV="1">
            <a:off x="3324109" y="3429000"/>
            <a:ext cx="1176327" cy="18788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11603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A22434-856A-4A3D-AB99-891FB2F32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Methods</a:t>
            </a:r>
            <a:endParaRPr lang="pt-BR" dirty="0"/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825FF8B2-22DB-49CF-AB60-14DC5E341E5B}"/>
              </a:ext>
            </a:extLst>
          </p:cNvPr>
          <p:cNvSpPr txBox="1">
            <a:spLocks/>
          </p:cNvSpPr>
          <p:nvPr/>
        </p:nvSpPr>
        <p:spPr>
          <a:xfrm>
            <a:off x="4885083" y="355324"/>
            <a:ext cx="2421834" cy="132556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b="1" dirty="0"/>
              <a:t>ID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t-BR" dirty="0">
                <a:ln>
                  <a:solidFill>
                    <a:schemeClr val="bg1">
                      <a:lumMod val="95000"/>
                    </a:schemeClr>
                  </a:solidFill>
                </a:ln>
              </a:rPr>
              <a:t>Industrial </a:t>
            </a:r>
            <a:r>
              <a:rPr lang="pt-BR" dirty="0" err="1">
                <a:ln>
                  <a:solidFill>
                    <a:schemeClr val="bg1">
                      <a:lumMod val="95000"/>
                    </a:schemeClr>
                  </a:solidFill>
                </a:ln>
              </a:rPr>
              <a:t>Density</a:t>
            </a:r>
            <a:endParaRPr lang="pt-BR" dirty="0">
              <a:ln>
                <a:solidFill>
                  <a:schemeClr val="bg1">
                    <a:lumMod val="95000"/>
                  </a:schemeClr>
                </a:solidFill>
              </a:ln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F7C82A2-7262-48F8-BFE9-BD439A96A6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37"/>
          <a:stretch/>
        </p:blipFill>
        <p:spPr>
          <a:xfrm>
            <a:off x="4620453" y="1816024"/>
            <a:ext cx="2951094" cy="4388319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E836EF8D-ECA7-4D50-A62F-7D96F2CA4E51}"/>
              </a:ext>
            </a:extLst>
          </p:cNvPr>
          <p:cNvSpPr txBox="1"/>
          <p:nvPr/>
        </p:nvSpPr>
        <p:spPr>
          <a:xfrm>
            <a:off x="4885083" y="6114101"/>
            <a:ext cx="2219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Industrial </a:t>
            </a:r>
            <a:r>
              <a:rPr lang="pt-BR" dirty="0" err="1"/>
              <a:t>Density</a:t>
            </a:r>
            <a:r>
              <a:rPr lang="pt-BR" dirty="0"/>
              <a:t> (ID)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C54E68F-62AB-4C8F-AD70-3C2BE8590A2D}"/>
              </a:ext>
            </a:extLst>
          </p:cNvPr>
          <p:cNvSpPr txBox="1"/>
          <p:nvPr/>
        </p:nvSpPr>
        <p:spPr>
          <a:xfrm>
            <a:off x="620668" y="1918012"/>
            <a:ext cx="2703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GPP</a:t>
            </a:r>
          </a:p>
          <a:p>
            <a:pPr algn="ctr"/>
            <a:r>
              <a:rPr lang="pt-BR" dirty="0"/>
              <a:t>Gross Provincial </a:t>
            </a:r>
            <a:r>
              <a:rPr lang="pt-BR" dirty="0" err="1"/>
              <a:t>Product</a:t>
            </a:r>
            <a:endParaRPr lang="pt-BR" dirty="0"/>
          </a:p>
        </p:txBody>
      </p:sp>
      <p:pic>
        <p:nvPicPr>
          <p:cNvPr id="7" name="Picture 2" descr="https://home.kku.ac.th/nesi/images/NESDB.png">
            <a:extLst>
              <a:ext uri="{FF2B5EF4-FFF2-40B4-BE49-F238E27FC236}">
                <a16:creationId xmlns:a16="http://schemas.microsoft.com/office/drawing/2014/main" id="{48BE39CC-72A9-4E45-89C7-551778834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43" y="2564343"/>
            <a:ext cx="1778491" cy="155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7640C352-C19D-45F8-BB86-A2A355B494A1}"/>
              </a:ext>
            </a:extLst>
          </p:cNvPr>
          <p:cNvSpPr txBox="1"/>
          <p:nvPr/>
        </p:nvSpPr>
        <p:spPr>
          <a:xfrm>
            <a:off x="620666" y="4120523"/>
            <a:ext cx="2703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/>
              <a:t>National</a:t>
            </a:r>
            <a:r>
              <a:rPr lang="pt-BR" dirty="0"/>
              <a:t> </a:t>
            </a:r>
            <a:r>
              <a:rPr lang="pt-BR" dirty="0" err="1"/>
              <a:t>Economic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Social </a:t>
            </a:r>
            <a:r>
              <a:rPr lang="pt-BR" dirty="0" err="1"/>
              <a:t>Development</a:t>
            </a:r>
            <a:r>
              <a:rPr lang="pt-BR" dirty="0"/>
              <a:t> Board</a:t>
            </a:r>
          </a:p>
        </p:txBody>
      </p:sp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AC4415A1-8AE4-496F-B0CE-25233F2E80E0}"/>
              </a:ext>
            </a:extLst>
          </p:cNvPr>
          <p:cNvCxnSpPr>
            <a:cxnSpLocks/>
          </p:cNvCxnSpPr>
          <p:nvPr/>
        </p:nvCxnSpPr>
        <p:spPr>
          <a:xfrm flipV="1">
            <a:off x="3324109" y="3429000"/>
            <a:ext cx="1176327" cy="18788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m 2">
            <a:extLst>
              <a:ext uri="{FF2B5EF4-FFF2-40B4-BE49-F238E27FC236}">
                <a16:creationId xmlns:a16="http://schemas.microsoft.com/office/drawing/2014/main" id="{6D33F776-57E5-4238-9A8F-02B237282B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84" t="5469" r="5625" b="2078"/>
          <a:stretch/>
        </p:blipFill>
        <p:spPr>
          <a:xfrm>
            <a:off x="7571547" y="1363696"/>
            <a:ext cx="4286709" cy="2607607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7F1EA3ED-E5ED-414D-B185-805C9E6E8901}"/>
              </a:ext>
            </a:extLst>
          </p:cNvPr>
          <p:cNvSpPr/>
          <p:nvPr/>
        </p:nvSpPr>
        <p:spPr>
          <a:xfrm>
            <a:off x="8575675" y="2561401"/>
            <a:ext cx="1085850" cy="108277"/>
          </a:xfrm>
          <a:prstGeom prst="rect">
            <a:avLst/>
          </a:prstGeom>
          <a:solidFill>
            <a:srgbClr val="FFFF00">
              <a:alpha val="3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595CC8CD-B5EA-4C3C-AA60-F3B1A8A47619}"/>
              </a:ext>
            </a:extLst>
          </p:cNvPr>
          <p:cNvSpPr/>
          <p:nvPr/>
        </p:nvSpPr>
        <p:spPr>
          <a:xfrm>
            <a:off x="7606885" y="2647453"/>
            <a:ext cx="2054639" cy="108277"/>
          </a:xfrm>
          <a:prstGeom prst="rect">
            <a:avLst/>
          </a:prstGeom>
          <a:solidFill>
            <a:srgbClr val="FFFF00">
              <a:alpha val="3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AC424F43-569A-45F7-A717-A9C3A65C23E3}"/>
              </a:ext>
            </a:extLst>
          </p:cNvPr>
          <p:cNvSpPr/>
          <p:nvPr/>
        </p:nvSpPr>
        <p:spPr>
          <a:xfrm>
            <a:off x="7606885" y="2752228"/>
            <a:ext cx="2054639" cy="108277"/>
          </a:xfrm>
          <a:prstGeom prst="rect">
            <a:avLst/>
          </a:prstGeom>
          <a:solidFill>
            <a:srgbClr val="FFFF00">
              <a:alpha val="3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5ED18E9A-90C3-4581-96E3-AC29DAEAA9B0}"/>
              </a:ext>
            </a:extLst>
          </p:cNvPr>
          <p:cNvSpPr/>
          <p:nvPr/>
        </p:nvSpPr>
        <p:spPr>
          <a:xfrm>
            <a:off x="7606885" y="2847478"/>
            <a:ext cx="1200565" cy="108277"/>
          </a:xfrm>
          <a:prstGeom prst="rect">
            <a:avLst/>
          </a:prstGeom>
          <a:solidFill>
            <a:srgbClr val="FFFF00">
              <a:alpha val="3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4391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530B6B-0894-437F-8D6E-BBFB6F708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2822" y="365125"/>
            <a:ext cx="9760977" cy="1325563"/>
          </a:xfrm>
        </p:spPr>
        <p:txBody>
          <a:bodyPr/>
          <a:lstStyle/>
          <a:p>
            <a:r>
              <a:rPr lang="pt-BR" dirty="0" err="1"/>
              <a:t>Contextualization</a:t>
            </a:r>
            <a:endParaRPr lang="pt-BR" dirty="0"/>
          </a:p>
        </p:txBody>
      </p:sp>
      <p:pic>
        <p:nvPicPr>
          <p:cNvPr id="1028" name="Picture 4" descr="Image result for thailand map">
            <a:extLst>
              <a:ext uri="{FF2B5EF4-FFF2-40B4-BE49-F238E27FC236}">
                <a16:creationId xmlns:a16="http://schemas.microsoft.com/office/drawing/2014/main" id="{9C3F41D7-B290-49D2-AB5A-A22102776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5" y="0"/>
            <a:ext cx="4524375" cy="667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lated image">
            <a:extLst>
              <a:ext uri="{FF2B5EF4-FFF2-40B4-BE49-F238E27FC236}">
                <a16:creationId xmlns:a16="http://schemas.microsoft.com/office/drawing/2014/main" id="{25C986B0-B79B-4869-A903-0F605189A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18" y="1769265"/>
            <a:ext cx="3088514" cy="205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thailand urban night">
            <a:extLst>
              <a:ext uri="{FF2B5EF4-FFF2-40B4-BE49-F238E27FC236}">
                <a16:creationId xmlns:a16="http://schemas.microsoft.com/office/drawing/2014/main" id="{1CC5CFDD-D7F0-499F-9070-59B7C5490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823" y="4273550"/>
            <a:ext cx="3945467" cy="22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respiratory disease thailand">
            <a:extLst>
              <a:ext uri="{FF2B5EF4-FFF2-40B4-BE49-F238E27FC236}">
                <a16:creationId xmlns:a16="http://schemas.microsoft.com/office/drawing/2014/main" id="{51CE760D-DA96-4941-B6C4-A9741CB1B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251" y="1769265"/>
            <a:ext cx="3005105" cy="205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D9BD5EF-2D02-41F6-9D1C-58FFE49C4436}"/>
              </a:ext>
            </a:extLst>
          </p:cNvPr>
          <p:cNvSpPr txBox="1"/>
          <p:nvPr/>
        </p:nvSpPr>
        <p:spPr>
          <a:xfrm>
            <a:off x="4501138" y="3799129"/>
            <a:ext cx="18309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" dirty="0" err="1"/>
              <a:t>Source</a:t>
            </a:r>
            <a:r>
              <a:rPr lang="pt-BR" sz="800" dirty="0"/>
              <a:t>: LEFEVRE </a:t>
            </a:r>
            <a:r>
              <a:rPr lang="pt-BR" sz="800" dirty="0" err="1"/>
              <a:t>and</a:t>
            </a:r>
            <a:r>
              <a:rPr lang="pt-BR" sz="800" dirty="0"/>
              <a:t> JITTAPONG (2015)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727DC99-15ED-4261-8534-186FCFC8BD87}"/>
              </a:ext>
            </a:extLst>
          </p:cNvPr>
          <p:cNvSpPr txBox="1"/>
          <p:nvPr/>
        </p:nvSpPr>
        <p:spPr>
          <a:xfrm>
            <a:off x="922224" y="3828274"/>
            <a:ext cx="131157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" dirty="0" err="1"/>
              <a:t>Source:BIZKHABAR</a:t>
            </a:r>
            <a:r>
              <a:rPr lang="pt-BR" sz="800" dirty="0"/>
              <a:t> (2018). 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F176689-33CC-4A20-9F35-AE68F6520A64}"/>
              </a:ext>
            </a:extLst>
          </p:cNvPr>
          <p:cNvSpPr txBox="1"/>
          <p:nvPr/>
        </p:nvSpPr>
        <p:spPr>
          <a:xfrm>
            <a:off x="2932740" y="6511083"/>
            <a:ext cx="12153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" dirty="0" err="1"/>
              <a:t>Source</a:t>
            </a:r>
            <a:r>
              <a:rPr lang="pt-BR" sz="800" dirty="0"/>
              <a:t>: 2DWORK (2018).</a:t>
            </a:r>
          </a:p>
        </p:txBody>
      </p:sp>
    </p:spTree>
    <p:extLst>
      <p:ext uri="{BB962C8B-B14F-4D97-AF65-F5344CB8AC3E}">
        <p14:creationId xmlns:p14="http://schemas.microsoft.com/office/powerpoint/2010/main" val="12824026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A22434-856A-4A3D-AB99-891FB2F32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Methods</a:t>
            </a:r>
            <a:endParaRPr lang="pt-BR" dirty="0"/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825FF8B2-22DB-49CF-AB60-14DC5E341E5B}"/>
              </a:ext>
            </a:extLst>
          </p:cNvPr>
          <p:cNvSpPr txBox="1">
            <a:spLocks/>
          </p:cNvSpPr>
          <p:nvPr/>
        </p:nvSpPr>
        <p:spPr>
          <a:xfrm>
            <a:off x="4885083" y="355324"/>
            <a:ext cx="2421834" cy="132556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b="1" dirty="0"/>
              <a:t>ID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t-BR" dirty="0">
                <a:ln>
                  <a:solidFill>
                    <a:schemeClr val="bg1">
                      <a:lumMod val="95000"/>
                    </a:schemeClr>
                  </a:solidFill>
                </a:ln>
              </a:rPr>
              <a:t>Industrial </a:t>
            </a:r>
            <a:r>
              <a:rPr lang="pt-BR" dirty="0" err="1">
                <a:ln>
                  <a:solidFill>
                    <a:schemeClr val="bg1">
                      <a:lumMod val="95000"/>
                    </a:schemeClr>
                  </a:solidFill>
                </a:ln>
              </a:rPr>
              <a:t>Density</a:t>
            </a:r>
            <a:endParaRPr lang="pt-BR" dirty="0">
              <a:ln>
                <a:solidFill>
                  <a:schemeClr val="bg1">
                    <a:lumMod val="95000"/>
                  </a:schemeClr>
                </a:solidFill>
              </a:ln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F7C82A2-7262-48F8-BFE9-BD439A96A6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37"/>
          <a:stretch/>
        </p:blipFill>
        <p:spPr>
          <a:xfrm>
            <a:off x="4620453" y="1816024"/>
            <a:ext cx="2951094" cy="4388319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E836EF8D-ECA7-4D50-A62F-7D96F2CA4E51}"/>
              </a:ext>
            </a:extLst>
          </p:cNvPr>
          <p:cNvSpPr txBox="1"/>
          <p:nvPr/>
        </p:nvSpPr>
        <p:spPr>
          <a:xfrm>
            <a:off x="4885083" y="6114101"/>
            <a:ext cx="2219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Industrial </a:t>
            </a:r>
            <a:r>
              <a:rPr lang="pt-BR" dirty="0" err="1"/>
              <a:t>Density</a:t>
            </a:r>
            <a:r>
              <a:rPr lang="pt-BR" dirty="0"/>
              <a:t> (ID)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C54E68F-62AB-4C8F-AD70-3C2BE8590A2D}"/>
              </a:ext>
            </a:extLst>
          </p:cNvPr>
          <p:cNvSpPr txBox="1"/>
          <p:nvPr/>
        </p:nvSpPr>
        <p:spPr>
          <a:xfrm>
            <a:off x="620668" y="1918012"/>
            <a:ext cx="2703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GPP</a:t>
            </a:r>
          </a:p>
          <a:p>
            <a:pPr algn="ctr"/>
            <a:r>
              <a:rPr lang="pt-BR" dirty="0"/>
              <a:t>Gross Provincial </a:t>
            </a:r>
            <a:r>
              <a:rPr lang="pt-BR" dirty="0" err="1"/>
              <a:t>Product</a:t>
            </a:r>
            <a:endParaRPr lang="pt-BR" dirty="0"/>
          </a:p>
        </p:txBody>
      </p:sp>
      <p:pic>
        <p:nvPicPr>
          <p:cNvPr id="7" name="Picture 2" descr="https://home.kku.ac.th/nesi/images/NESDB.png">
            <a:extLst>
              <a:ext uri="{FF2B5EF4-FFF2-40B4-BE49-F238E27FC236}">
                <a16:creationId xmlns:a16="http://schemas.microsoft.com/office/drawing/2014/main" id="{48BE39CC-72A9-4E45-89C7-551778834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43" y="2564343"/>
            <a:ext cx="1778491" cy="155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7640C352-C19D-45F8-BB86-A2A355B494A1}"/>
              </a:ext>
            </a:extLst>
          </p:cNvPr>
          <p:cNvSpPr txBox="1"/>
          <p:nvPr/>
        </p:nvSpPr>
        <p:spPr>
          <a:xfrm>
            <a:off x="620666" y="4120523"/>
            <a:ext cx="2703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/>
              <a:t>National</a:t>
            </a:r>
            <a:r>
              <a:rPr lang="pt-BR" dirty="0"/>
              <a:t> </a:t>
            </a:r>
            <a:r>
              <a:rPr lang="pt-BR" dirty="0" err="1"/>
              <a:t>Economic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Social </a:t>
            </a:r>
            <a:r>
              <a:rPr lang="pt-BR" dirty="0" err="1"/>
              <a:t>Development</a:t>
            </a:r>
            <a:r>
              <a:rPr lang="pt-BR" dirty="0"/>
              <a:t> Board</a:t>
            </a:r>
          </a:p>
        </p:txBody>
      </p:sp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AC4415A1-8AE4-496F-B0CE-25233F2E80E0}"/>
              </a:ext>
            </a:extLst>
          </p:cNvPr>
          <p:cNvCxnSpPr>
            <a:cxnSpLocks/>
          </p:cNvCxnSpPr>
          <p:nvPr/>
        </p:nvCxnSpPr>
        <p:spPr>
          <a:xfrm flipV="1">
            <a:off x="3324109" y="3429000"/>
            <a:ext cx="1176327" cy="18788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ângulo 10">
            <a:extLst>
              <a:ext uri="{FF2B5EF4-FFF2-40B4-BE49-F238E27FC236}">
                <a16:creationId xmlns:a16="http://schemas.microsoft.com/office/drawing/2014/main" id="{7F1EA3ED-E5ED-414D-B185-805C9E6E8901}"/>
              </a:ext>
            </a:extLst>
          </p:cNvPr>
          <p:cNvSpPr/>
          <p:nvPr/>
        </p:nvSpPr>
        <p:spPr>
          <a:xfrm>
            <a:off x="8575675" y="3762048"/>
            <a:ext cx="1085850" cy="108277"/>
          </a:xfrm>
          <a:prstGeom prst="rect">
            <a:avLst/>
          </a:prstGeom>
          <a:solidFill>
            <a:srgbClr val="FFFF00">
              <a:alpha val="3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595CC8CD-B5EA-4C3C-AA60-F3B1A8A47619}"/>
              </a:ext>
            </a:extLst>
          </p:cNvPr>
          <p:cNvSpPr/>
          <p:nvPr/>
        </p:nvSpPr>
        <p:spPr>
          <a:xfrm>
            <a:off x="7606885" y="3848100"/>
            <a:ext cx="2054639" cy="108277"/>
          </a:xfrm>
          <a:prstGeom prst="rect">
            <a:avLst/>
          </a:prstGeom>
          <a:solidFill>
            <a:srgbClr val="FFFF00">
              <a:alpha val="3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6D30FD71-7BD7-4485-B970-0A23850AB470}"/>
              </a:ext>
            </a:extLst>
          </p:cNvPr>
          <p:cNvSpPr/>
          <p:nvPr/>
        </p:nvSpPr>
        <p:spPr>
          <a:xfrm>
            <a:off x="7571547" y="4380351"/>
            <a:ext cx="45630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/>
              <a:t>“The ID data </a:t>
            </a:r>
            <a:r>
              <a:rPr lang="pt-BR" b="1" dirty="0" err="1"/>
              <a:t>were</a:t>
            </a:r>
            <a:r>
              <a:rPr lang="pt-BR" b="1" dirty="0"/>
              <a:t> </a:t>
            </a:r>
            <a:r>
              <a:rPr lang="pt-BR" b="1" dirty="0" err="1"/>
              <a:t>calculated</a:t>
            </a:r>
            <a:r>
              <a:rPr lang="pt-BR" b="1" dirty="0"/>
              <a:t> </a:t>
            </a:r>
            <a:r>
              <a:rPr lang="pt-BR" b="1" dirty="0" err="1"/>
              <a:t>from</a:t>
            </a:r>
            <a:r>
              <a:rPr lang="pt-BR" b="1" dirty="0"/>
              <a:t> </a:t>
            </a:r>
            <a:r>
              <a:rPr lang="pt-BR" b="1" dirty="0" err="1"/>
              <a:t>GPPs</a:t>
            </a:r>
            <a:r>
              <a:rPr lang="pt-BR" dirty="0"/>
              <a:t>, (...) </a:t>
            </a:r>
            <a:r>
              <a:rPr lang="pt-BR" dirty="0" err="1"/>
              <a:t>published</a:t>
            </a:r>
            <a:r>
              <a:rPr lang="pt-BR" dirty="0"/>
              <a:t> </a:t>
            </a:r>
            <a:r>
              <a:rPr lang="pt-BR" dirty="0" err="1"/>
              <a:t>by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National</a:t>
            </a:r>
            <a:r>
              <a:rPr lang="pt-BR" dirty="0"/>
              <a:t> </a:t>
            </a:r>
            <a:r>
              <a:rPr lang="pt-BR" dirty="0" err="1"/>
              <a:t>Economic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Social </a:t>
            </a:r>
            <a:r>
              <a:rPr lang="pt-BR" dirty="0" err="1"/>
              <a:t>Development</a:t>
            </a:r>
            <a:r>
              <a:rPr lang="pt-BR" dirty="0"/>
              <a:t> Board (NESDB)”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9B86CC5C-B4EE-4B47-883F-B1AB54975A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84" t="5469" r="5625" b="2078"/>
          <a:stretch/>
        </p:blipFill>
        <p:spPr>
          <a:xfrm>
            <a:off x="7571547" y="1363696"/>
            <a:ext cx="4286709" cy="2607607"/>
          </a:xfrm>
          <a:prstGeom prst="rect">
            <a:avLst/>
          </a:prstGeom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BE73F59F-8EFD-4EE9-B026-2A758E685AD6}"/>
              </a:ext>
            </a:extLst>
          </p:cNvPr>
          <p:cNvSpPr/>
          <p:nvPr/>
        </p:nvSpPr>
        <p:spPr>
          <a:xfrm>
            <a:off x="8575675" y="2561401"/>
            <a:ext cx="1085850" cy="108277"/>
          </a:xfrm>
          <a:prstGeom prst="rect">
            <a:avLst/>
          </a:prstGeom>
          <a:solidFill>
            <a:srgbClr val="FFFF00">
              <a:alpha val="3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668F57A8-1F8C-4BD6-8EF5-DE65783BC98D}"/>
              </a:ext>
            </a:extLst>
          </p:cNvPr>
          <p:cNvSpPr/>
          <p:nvPr/>
        </p:nvSpPr>
        <p:spPr>
          <a:xfrm>
            <a:off x="7606885" y="2647453"/>
            <a:ext cx="2054639" cy="108277"/>
          </a:xfrm>
          <a:prstGeom prst="rect">
            <a:avLst/>
          </a:prstGeom>
          <a:solidFill>
            <a:srgbClr val="FFFF00">
              <a:alpha val="3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4D01BB0A-1A14-439F-9DD2-E5F258A27DC0}"/>
              </a:ext>
            </a:extLst>
          </p:cNvPr>
          <p:cNvSpPr/>
          <p:nvPr/>
        </p:nvSpPr>
        <p:spPr>
          <a:xfrm>
            <a:off x="7606885" y="2752228"/>
            <a:ext cx="2054639" cy="108277"/>
          </a:xfrm>
          <a:prstGeom prst="rect">
            <a:avLst/>
          </a:prstGeom>
          <a:solidFill>
            <a:srgbClr val="FFFF00">
              <a:alpha val="3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069DD2AE-5D3B-4519-8BBD-6E92BE5260D9}"/>
              </a:ext>
            </a:extLst>
          </p:cNvPr>
          <p:cNvSpPr/>
          <p:nvPr/>
        </p:nvSpPr>
        <p:spPr>
          <a:xfrm>
            <a:off x="7606885" y="2847478"/>
            <a:ext cx="1200565" cy="108277"/>
          </a:xfrm>
          <a:prstGeom prst="rect">
            <a:avLst/>
          </a:prstGeom>
          <a:solidFill>
            <a:srgbClr val="FFFF00">
              <a:alpha val="3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79407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A22434-856A-4A3D-AB99-891FB2F32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Methods</a:t>
            </a:r>
            <a:endParaRPr lang="pt-BR" dirty="0"/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825FF8B2-22DB-49CF-AB60-14DC5E341E5B}"/>
              </a:ext>
            </a:extLst>
          </p:cNvPr>
          <p:cNvSpPr txBox="1">
            <a:spLocks/>
          </p:cNvSpPr>
          <p:nvPr/>
        </p:nvSpPr>
        <p:spPr>
          <a:xfrm>
            <a:off x="4885083" y="355324"/>
            <a:ext cx="2421834" cy="132556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b="1" dirty="0"/>
              <a:t>ID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t-BR" dirty="0">
                <a:ln>
                  <a:solidFill>
                    <a:schemeClr val="bg1">
                      <a:lumMod val="95000"/>
                    </a:schemeClr>
                  </a:solidFill>
                </a:ln>
              </a:rPr>
              <a:t>Industrial </a:t>
            </a:r>
            <a:r>
              <a:rPr lang="pt-BR" dirty="0" err="1">
                <a:ln>
                  <a:solidFill>
                    <a:schemeClr val="bg1">
                      <a:lumMod val="95000"/>
                    </a:schemeClr>
                  </a:solidFill>
                </a:ln>
              </a:rPr>
              <a:t>Density</a:t>
            </a:r>
            <a:endParaRPr lang="pt-BR" dirty="0">
              <a:ln>
                <a:solidFill>
                  <a:schemeClr val="bg1">
                    <a:lumMod val="95000"/>
                  </a:schemeClr>
                </a:solidFill>
              </a:ln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93ADB61-856C-4CC7-A2A6-EA659AB0E0C5}"/>
              </a:ext>
            </a:extLst>
          </p:cNvPr>
          <p:cNvSpPr txBox="1"/>
          <p:nvPr/>
        </p:nvSpPr>
        <p:spPr>
          <a:xfrm>
            <a:off x="1160310" y="1749651"/>
            <a:ext cx="5834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Gross Provincial </a:t>
            </a:r>
            <a:r>
              <a:rPr lang="pt-BR" sz="2400" dirty="0" err="1"/>
              <a:t>Product</a:t>
            </a:r>
            <a:r>
              <a:rPr lang="pt-BR" sz="2400" dirty="0"/>
              <a:t> = Industrial </a:t>
            </a:r>
            <a:r>
              <a:rPr lang="pt-BR" sz="2400" dirty="0" err="1"/>
              <a:t>Density</a:t>
            </a:r>
            <a:r>
              <a:rPr lang="pt-BR" sz="2400" dirty="0"/>
              <a:t>?</a:t>
            </a:r>
          </a:p>
        </p:txBody>
      </p:sp>
      <p:graphicFrame>
        <p:nvGraphicFramePr>
          <p:cNvPr id="13" name="Tabela 12">
            <a:extLst>
              <a:ext uri="{FF2B5EF4-FFF2-40B4-BE49-F238E27FC236}">
                <a16:creationId xmlns:a16="http://schemas.microsoft.com/office/drawing/2014/main" id="{6AB401F9-B3E3-4417-839E-9FF2D4D8B1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2322883"/>
              </p:ext>
            </p:extLst>
          </p:nvPr>
        </p:nvGraphicFramePr>
        <p:xfrm>
          <a:off x="1145720" y="2282513"/>
          <a:ext cx="2757638" cy="4351340"/>
        </p:xfrm>
        <a:graphic>
          <a:graphicData uri="http://schemas.openxmlformats.org/drawingml/2006/table">
            <a:tbl>
              <a:tblPr/>
              <a:tblGrid>
                <a:gridCol w="2757638">
                  <a:extLst>
                    <a:ext uri="{9D8B030D-6E8A-4147-A177-3AD203B41FA5}">
                      <a16:colId xmlns:a16="http://schemas.microsoft.com/office/drawing/2014/main" val="481327993"/>
                    </a:ext>
                  </a:extLst>
                </a:gridCol>
              </a:tblGrid>
              <a:tr h="18130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Agriculture</a:t>
                      </a:r>
                    </a:p>
                  </a:txBody>
                  <a:tcPr marL="6715" marR="6715" marT="6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8307376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Agriculture, hunting and forestry</a:t>
                      </a:r>
                    </a:p>
                  </a:txBody>
                  <a:tcPr marL="6715" marR="6715" marT="6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7044823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Fishing</a:t>
                      </a:r>
                    </a:p>
                  </a:txBody>
                  <a:tcPr marL="6715" marR="6715" marT="6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515246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Non-</a:t>
                      </a:r>
                      <a:r>
                        <a:rPr lang="pt-BR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Agriculture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715" marR="6715" marT="6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7754245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Mining and quarrying</a:t>
                      </a:r>
                    </a:p>
                  </a:txBody>
                  <a:tcPr marL="6715" marR="6715" marT="6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741618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Manufacturing</a:t>
                      </a:r>
                    </a:p>
                  </a:txBody>
                  <a:tcPr marL="6715" marR="6715" marT="6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7383191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Electricity, Gas and Water supply</a:t>
                      </a:r>
                    </a:p>
                  </a:txBody>
                  <a:tcPr marL="6715" marR="6715" marT="6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9259277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Construction</a:t>
                      </a:r>
                    </a:p>
                  </a:txBody>
                  <a:tcPr marL="6715" marR="6715" marT="6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8500319"/>
                  </a:ext>
                </a:extLst>
              </a:tr>
              <a:tr h="5439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Wholesale and retail trade; repair of motor vehicles, motorcycles and personal and household goods</a:t>
                      </a:r>
                    </a:p>
                  </a:txBody>
                  <a:tcPr marL="6715" marR="6715" marT="6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0492362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Hotels and restaurants</a:t>
                      </a:r>
                    </a:p>
                  </a:txBody>
                  <a:tcPr marL="6715" marR="6715" marT="6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8779924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Transport</a:t>
                      </a: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pt-B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storage</a:t>
                      </a: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pt-B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and</a:t>
                      </a: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communications</a:t>
                      </a:r>
                    </a:p>
                  </a:txBody>
                  <a:tcPr marL="6715" marR="6715" marT="6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1692192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Financial </a:t>
                      </a:r>
                      <a:r>
                        <a:rPr lang="pt-B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intermediation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715" marR="6715" marT="6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4371459"/>
                  </a:ext>
                </a:extLst>
              </a:tr>
              <a:tr h="36261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Real estate, renting and business activities</a:t>
                      </a:r>
                    </a:p>
                  </a:txBody>
                  <a:tcPr marL="6715" marR="6715" marT="6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557638"/>
                  </a:ext>
                </a:extLst>
              </a:tr>
              <a:tr h="36261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Public administration and defence; compulsory social security</a:t>
                      </a:r>
                    </a:p>
                  </a:txBody>
                  <a:tcPr marL="6715" marR="6715" marT="6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6104539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Education</a:t>
                      </a:r>
                    </a:p>
                  </a:txBody>
                  <a:tcPr marL="6715" marR="6715" marT="6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534304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Health and social work</a:t>
                      </a:r>
                    </a:p>
                  </a:txBody>
                  <a:tcPr marL="6715" marR="6715" marT="6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0078953"/>
                  </a:ext>
                </a:extLst>
              </a:tr>
              <a:tr h="36261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Other community, social and personal service activities</a:t>
                      </a:r>
                    </a:p>
                  </a:txBody>
                  <a:tcPr marL="6715" marR="6715" marT="6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5951099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Private households with employed persons</a:t>
                      </a:r>
                    </a:p>
                  </a:txBody>
                  <a:tcPr marL="6715" marR="6715" marT="6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2087181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Gross provincial </a:t>
                      </a:r>
                      <a:r>
                        <a:rPr lang="pt-BR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product</a:t>
                      </a:r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(GPP)</a:t>
                      </a:r>
                    </a:p>
                  </a:txBody>
                  <a:tcPr marL="6715" marR="6715" marT="6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330873"/>
                  </a:ext>
                </a:extLst>
              </a:tr>
            </a:tbl>
          </a:graphicData>
        </a:graphic>
      </p:graphicFrame>
      <p:pic>
        <p:nvPicPr>
          <p:cNvPr id="23" name="Picture 2" descr="https://home.kku.ac.th/nesi/images/NESDB.png">
            <a:extLst>
              <a:ext uri="{FF2B5EF4-FFF2-40B4-BE49-F238E27FC236}">
                <a16:creationId xmlns:a16="http://schemas.microsoft.com/office/drawing/2014/main" id="{FF8E89DB-3FC8-4334-9274-E7C48FA05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52" y="2282513"/>
            <a:ext cx="785988" cy="68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EC14D6A0-72D8-44DA-8738-4E3A3AD2053C}"/>
              </a:ext>
            </a:extLst>
          </p:cNvPr>
          <p:cNvSpPr txBox="1"/>
          <p:nvPr/>
        </p:nvSpPr>
        <p:spPr>
          <a:xfrm>
            <a:off x="325554" y="3887748"/>
            <a:ext cx="696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GPP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C3428950-9D19-49D1-A173-E5997940A006}"/>
              </a:ext>
            </a:extLst>
          </p:cNvPr>
          <p:cNvSpPr txBox="1"/>
          <p:nvPr/>
        </p:nvSpPr>
        <p:spPr>
          <a:xfrm>
            <a:off x="4198016" y="3873311"/>
            <a:ext cx="450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ID</a:t>
            </a:r>
          </a:p>
        </p:txBody>
      </p:sp>
      <p:pic>
        <p:nvPicPr>
          <p:cNvPr id="2050" name="Picture 2" descr="Image result for industry icon">
            <a:extLst>
              <a:ext uri="{FF2B5EF4-FFF2-40B4-BE49-F238E27FC236}">
                <a16:creationId xmlns:a16="http://schemas.microsoft.com/office/drawing/2014/main" id="{0EE475FE-DF6A-44A6-BAAA-C558BECA6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662" y="2503445"/>
            <a:ext cx="510162" cy="51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Image result for industry icon">
            <a:extLst>
              <a:ext uri="{FF2B5EF4-FFF2-40B4-BE49-F238E27FC236}">
                <a16:creationId xmlns:a16="http://schemas.microsoft.com/office/drawing/2014/main" id="{946CA561-4136-4819-A0DC-62797CDC2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471" y="2503445"/>
            <a:ext cx="510162" cy="51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Image result for industry icon">
            <a:extLst>
              <a:ext uri="{FF2B5EF4-FFF2-40B4-BE49-F238E27FC236}">
                <a16:creationId xmlns:a16="http://schemas.microsoft.com/office/drawing/2014/main" id="{D33DB294-6D48-44A8-8EDB-FA08D9C8B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579" y="2503445"/>
            <a:ext cx="510162" cy="51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Image result for industry icon">
            <a:extLst>
              <a:ext uri="{FF2B5EF4-FFF2-40B4-BE49-F238E27FC236}">
                <a16:creationId xmlns:a16="http://schemas.microsoft.com/office/drawing/2014/main" id="{3162481B-2006-4C16-AF3D-57C382D40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818" y="3139362"/>
            <a:ext cx="510162" cy="51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Image result for industry icon">
            <a:extLst>
              <a:ext uri="{FF2B5EF4-FFF2-40B4-BE49-F238E27FC236}">
                <a16:creationId xmlns:a16="http://schemas.microsoft.com/office/drawing/2014/main" id="{B205B7B4-21E3-445C-80F1-89C9D8FD1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7" y="3139362"/>
            <a:ext cx="510162" cy="51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Image result for industry icon">
            <a:extLst>
              <a:ext uri="{FF2B5EF4-FFF2-40B4-BE49-F238E27FC236}">
                <a16:creationId xmlns:a16="http://schemas.microsoft.com/office/drawing/2014/main" id="{27E507E2-3FD3-4195-B5AA-9FF46BF6B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735" y="3139362"/>
            <a:ext cx="510162" cy="51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Image result for industry icon">
            <a:extLst>
              <a:ext uri="{FF2B5EF4-FFF2-40B4-BE49-F238E27FC236}">
                <a16:creationId xmlns:a16="http://schemas.microsoft.com/office/drawing/2014/main" id="{9837B169-2CC5-42BF-A604-23EB36655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163" y="3791520"/>
            <a:ext cx="510162" cy="51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Image result for industry icon">
            <a:extLst>
              <a:ext uri="{FF2B5EF4-FFF2-40B4-BE49-F238E27FC236}">
                <a16:creationId xmlns:a16="http://schemas.microsoft.com/office/drawing/2014/main" id="{8CA3B156-46A1-45EE-827A-B56B44507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972" y="3791520"/>
            <a:ext cx="510162" cy="51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Image result for industry icon">
            <a:extLst>
              <a:ext uri="{FF2B5EF4-FFF2-40B4-BE49-F238E27FC236}">
                <a16:creationId xmlns:a16="http://schemas.microsoft.com/office/drawing/2014/main" id="{64057EB6-FC58-4DD5-BD70-035D52D06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080" y="3791520"/>
            <a:ext cx="510162" cy="51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ave Esquerda 15">
            <a:extLst>
              <a:ext uri="{FF2B5EF4-FFF2-40B4-BE49-F238E27FC236}">
                <a16:creationId xmlns:a16="http://schemas.microsoft.com/office/drawing/2014/main" id="{2C21D131-EE7C-4C92-B87C-554A2DA80541}"/>
              </a:ext>
            </a:extLst>
          </p:cNvPr>
          <p:cNvSpPr/>
          <p:nvPr/>
        </p:nvSpPr>
        <p:spPr>
          <a:xfrm>
            <a:off x="4767008" y="2546429"/>
            <a:ext cx="236149" cy="3866492"/>
          </a:xfrm>
          <a:prstGeom prst="leftBrace">
            <a:avLst>
              <a:gd name="adj1" fmla="val 8333"/>
              <a:gd name="adj2" fmla="val 41157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8" name="Imagem 37">
            <a:extLst>
              <a:ext uri="{FF2B5EF4-FFF2-40B4-BE49-F238E27FC236}">
                <a16:creationId xmlns:a16="http://schemas.microsoft.com/office/drawing/2014/main" id="{28015BA9-8265-4835-B425-C38C551A3A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716" t="1737" r="6556" b="7242"/>
          <a:stretch/>
        </p:blipFill>
        <p:spPr>
          <a:xfrm>
            <a:off x="5149905" y="4522614"/>
            <a:ext cx="1038925" cy="1750965"/>
          </a:xfrm>
          <a:prstGeom prst="rect">
            <a:avLst/>
          </a:prstGeom>
        </p:spPr>
      </p:pic>
      <p:pic>
        <p:nvPicPr>
          <p:cNvPr id="39" name="Imagem 38">
            <a:extLst>
              <a:ext uri="{FF2B5EF4-FFF2-40B4-BE49-F238E27FC236}">
                <a16:creationId xmlns:a16="http://schemas.microsoft.com/office/drawing/2014/main" id="{775E8BA3-4B57-4092-954A-4118FD231D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716" t="1737" r="6556" b="6496"/>
          <a:stretch/>
        </p:blipFill>
        <p:spPr>
          <a:xfrm>
            <a:off x="8803607" y="1246437"/>
            <a:ext cx="2228083" cy="3785850"/>
          </a:xfrm>
          <a:prstGeom prst="rect">
            <a:avLst/>
          </a:prstGeom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id="{EE4CC6CE-0130-4A34-9F38-B3B2CAF29595}"/>
              </a:ext>
            </a:extLst>
          </p:cNvPr>
          <p:cNvSpPr txBox="1"/>
          <p:nvPr/>
        </p:nvSpPr>
        <p:spPr>
          <a:xfrm>
            <a:off x="6502690" y="5226073"/>
            <a:ext cx="1438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i="1" dirty="0"/>
              <a:t>0.5 ind./km²</a:t>
            </a:r>
          </a:p>
        </p:txBody>
      </p:sp>
      <p:cxnSp>
        <p:nvCxnSpPr>
          <p:cNvPr id="40" name="Conector de Seta Reta 39">
            <a:extLst>
              <a:ext uri="{FF2B5EF4-FFF2-40B4-BE49-F238E27FC236}">
                <a16:creationId xmlns:a16="http://schemas.microsoft.com/office/drawing/2014/main" id="{E5C515B9-4095-4ED6-8F15-0FD446864D7A}"/>
              </a:ext>
            </a:extLst>
          </p:cNvPr>
          <p:cNvCxnSpPr/>
          <p:nvPr/>
        </p:nvCxnSpPr>
        <p:spPr>
          <a:xfrm>
            <a:off x="6106708" y="5152445"/>
            <a:ext cx="483952" cy="1749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de Seta Reta 42">
            <a:extLst>
              <a:ext uri="{FF2B5EF4-FFF2-40B4-BE49-F238E27FC236}">
                <a16:creationId xmlns:a16="http://schemas.microsoft.com/office/drawing/2014/main" id="{76795089-07A1-4BF8-A348-4F8D1C92E751}"/>
              </a:ext>
            </a:extLst>
          </p:cNvPr>
          <p:cNvCxnSpPr>
            <a:cxnSpLocks/>
          </p:cNvCxnSpPr>
          <p:nvPr/>
        </p:nvCxnSpPr>
        <p:spPr>
          <a:xfrm>
            <a:off x="5679333" y="5305446"/>
            <a:ext cx="911327" cy="6517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7B8CE8A2-75D4-4D4B-832F-FE55232FC3C0}"/>
              </a:ext>
            </a:extLst>
          </p:cNvPr>
          <p:cNvSpPr txBox="1"/>
          <p:nvPr/>
        </p:nvSpPr>
        <p:spPr>
          <a:xfrm>
            <a:off x="6539280" y="5808805"/>
            <a:ext cx="1438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i="1" dirty="0"/>
              <a:t>1.5 ind./km²</a:t>
            </a:r>
          </a:p>
        </p:txBody>
      </p:sp>
      <p:pic>
        <p:nvPicPr>
          <p:cNvPr id="47" name="Picture 2" descr="Image result for industry icon">
            <a:extLst>
              <a:ext uri="{FF2B5EF4-FFF2-40B4-BE49-F238E27FC236}">
                <a16:creationId xmlns:a16="http://schemas.microsoft.com/office/drawing/2014/main" id="{FC4AC92E-4C3B-4435-A9A6-294AE4A84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1736" y="3220321"/>
            <a:ext cx="484813" cy="48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hotel icon">
            <a:extLst>
              <a:ext uri="{FF2B5EF4-FFF2-40B4-BE49-F238E27FC236}">
                <a16:creationId xmlns:a16="http://schemas.microsoft.com/office/drawing/2014/main" id="{B15CBD65-8CAD-4B4F-BDBB-15400C0633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46"/>
          <a:stretch/>
        </p:blipFill>
        <p:spPr bwMode="auto">
          <a:xfrm>
            <a:off x="8077023" y="1831249"/>
            <a:ext cx="423242" cy="601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ox icon">
            <a:extLst>
              <a:ext uri="{FF2B5EF4-FFF2-40B4-BE49-F238E27FC236}">
                <a16:creationId xmlns:a16="http://schemas.microsoft.com/office/drawing/2014/main" id="{5E7AB0B5-E952-4134-A820-D067D5B88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2125" y="1416134"/>
            <a:ext cx="529506" cy="52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fish icon">
            <a:extLst>
              <a:ext uri="{FF2B5EF4-FFF2-40B4-BE49-F238E27FC236}">
                <a16:creationId xmlns:a16="http://schemas.microsoft.com/office/drawing/2014/main" id="{23427593-4DB8-4021-A99B-93F6AA39F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655" y="5397483"/>
            <a:ext cx="510163" cy="38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age result for agriculture icon">
            <a:extLst>
              <a:ext uri="{FF2B5EF4-FFF2-40B4-BE49-F238E27FC236}">
                <a16:creationId xmlns:a16="http://schemas.microsoft.com/office/drawing/2014/main" id="{1A3AC1FD-952E-4324-8700-BFCBAA4C2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696" y="3949450"/>
            <a:ext cx="504172" cy="57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5" name="Conector reto 44">
            <a:extLst>
              <a:ext uri="{FF2B5EF4-FFF2-40B4-BE49-F238E27FC236}">
                <a16:creationId xmlns:a16="http://schemas.microsoft.com/office/drawing/2014/main" id="{62D6B060-7FD3-4041-B08A-9F5C95D33D6B}"/>
              </a:ext>
            </a:extLst>
          </p:cNvPr>
          <p:cNvCxnSpPr>
            <a:cxnSpLocks/>
          </p:cNvCxnSpPr>
          <p:nvPr/>
        </p:nvCxnSpPr>
        <p:spPr>
          <a:xfrm flipV="1">
            <a:off x="8369665" y="1945640"/>
            <a:ext cx="758432" cy="4099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to 53">
            <a:extLst>
              <a:ext uri="{FF2B5EF4-FFF2-40B4-BE49-F238E27FC236}">
                <a16:creationId xmlns:a16="http://schemas.microsoft.com/office/drawing/2014/main" id="{EBA9C1B5-5BFF-4D73-94D3-C3C40F805B26}"/>
              </a:ext>
            </a:extLst>
          </p:cNvPr>
          <p:cNvCxnSpPr>
            <a:cxnSpLocks/>
          </p:cNvCxnSpPr>
          <p:nvPr/>
        </p:nvCxnSpPr>
        <p:spPr>
          <a:xfrm flipV="1">
            <a:off x="8563555" y="2758526"/>
            <a:ext cx="707666" cy="12880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to 55">
            <a:extLst>
              <a:ext uri="{FF2B5EF4-FFF2-40B4-BE49-F238E27FC236}">
                <a16:creationId xmlns:a16="http://schemas.microsoft.com/office/drawing/2014/main" id="{D4F61F32-9E20-41A2-BE8D-6827EE40195F}"/>
              </a:ext>
            </a:extLst>
          </p:cNvPr>
          <p:cNvCxnSpPr>
            <a:cxnSpLocks/>
          </p:cNvCxnSpPr>
          <p:nvPr/>
        </p:nvCxnSpPr>
        <p:spPr>
          <a:xfrm flipV="1">
            <a:off x="10842633" y="1680887"/>
            <a:ext cx="429109" cy="8690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to 57">
            <a:extLst>
              <a:ext uri="{FF2B5EF4-FFF2-40B4-BE49-F238E27FC236}">
                <a16:creationId xmlns:a16="http://schemas.microsoft.com/office/drawing/2014/main" id="{02CA9FA4-8313-47FC-8CFB-111760419C22}"/>
              </a:ext>
            </a:extLst>
          </p:cNvPr>
          <p:cNvCxnSpPr>
            <a:cxnSpLocks/>
          </p:cNvCxnSpPr>
          <p:nvPr/>
        </p:nvCxnSpPr>
        <p:spPr>
          <a:xfrm>
            <a:off x="9725383" y="4622200"/>
            <a:ext cx="830986" cy="9039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ector reto 65">
            <a:extLst>
              <a:ext uri="{FF2B5EF4-FFF2-40B4-BE49-F238E27FC236}">
                <a16:creationId xmlns:a16="http://schemas.microsoft.com/office/drawing/2014/main" id="{33000B22-4D6E-4A82-9853-17987D239E7A}"/>
              </a:ext>
            </a:extLst>
          </p:cNvPr>
          <p:cNvCxnSpPr>
            <a:cxnSpLocks/>
          </p:cNvCxnSpPr>
          <p:nvPr/>
        </p:nvCxnSpPr>
        <p:spPr>
          <a:xfrm>
            <a:off x="9847641" y="2942464"/>
            <a:ext cx="991893" cy="7070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97396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A22434-856A-4A3D-AB99-891FB2F32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Methods</a:t>
            </a:r>
            <a:endParaRPr lang="pt-BR" dirty="0"/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825FF8B2-22DB-49CF-AB60-14DC5E341E5B}"/>
              </a:ext>
            </a:extLst>
          </p:cNvPr>
          <p:cNvSpPr txBox="1">
            <a:spLocks/>
          </p:cNvSpPr>
          <p:nvPr/>
        </p:nvSpPr>
        <p:spPr>
          <a:xfrm>
            <a:off x="4885083" y="355324"/>
            <a:ext cx="2421834" cy="132556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b="1" dirty="0"/>
              <a:t>ID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t-BR" dirty="0">
                <a:ln>
                  <a:solidFill>
                    <a:schemeClr val="bg1">
                      <a:lumMod val="95000"/>
                    </a:schemeClr>
                  </a:solidFill>
                </a:ln>
              </a:rPr>
              <a:t>Industrial </a:t>
            </a:r>
            <a:r>
              <a:rPr lang="pt-BR" dirty="0" err="1">
                <a:ln>
                  <a:solidFill>
                    <a:schemeClr val="bg1">
                      <a:lumMod val="95000"/>
                    </a:schemeClr>
                  </a:solidFill>
                </a:ln>
              </a:rPr>
              <a:t>Density</a:t>
            </a:r>
            <a:endParaRPr lang="pt-BR" dirty="0">
              <a:ln>
                <a:solidFill>
                  <a:schemeClr val="bg1">
                    <a:lumMod val="95000"/>
                  </a:schemeClr>
                </a:solidFill>
              </a:ln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93ADB61-856C-4CC7-A2A6-EA659AB0E0C5}"/>
              </a:ext>
            </a:extLst>
          </p:cNvPr>
          <p:cNvSpPr txBox="1"/>
          <p:nvPr/>
        </p:nvSpPr>
        <p:spPr>
          <a:xfrm>
            <a:off x="1160310" y="1749651"/>
            <a:ext cx="5834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Gross Provincial </a:t>
            </a:r>
            <a:r>
              <a:rPr lang="pt-BR" sz="2400" dirty="0" err="1"/>
              <a:t>Product</a:t>
            </a:r>
            <a:r>
              <a:rPr lang="pt-BR" sz="2400" dirty="0"/>
              <a:t> = Industrial </a:t>
            </a:r>
            <a:r>
              <a:rPr lang="pt-BR" sz="2400" dirty="0" err="1"/>
              <a:t>Density</a:t>
            </a:r>
            <a:r>
              <a:rPr lang="pt-BR" sz="2400" dirty="0"/>
              <a:t>?</a:t>
            </a:r>
          </a:p>
        </p:txBody>
      </p:sp>
      <p:graphicFrame>
        <p:nvGraphicFramePr>
          <p:cNvPr id="13" name="Tabela 12">
            <a:extLst>
              <a:ext uri="{FF2B5EF4-FFF2-40B4-BE49-F238E27FC236}">
                <a16:creationId xmlns:a16="http://schemas.microsoft.com/office/drawing/2014/main" id="{6AB401F9-B3E3-4417-839E-9FF2D4D8B1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0978718"/>
              </p:ext>
            </p:extLst>
          </p:nvPr>
        </p:nvGraphicFramePr>
        <p:xfrm>
          <a:off x="1145720" y="2282513"/>
          <a:ext cx="2757638" cy="4371314"/>
        </p:xfrm>
        <a:graphic>
          <a:graphicData uri="http://schemas.openxmlformats.org/drawingml/2006/table">
            <a:tbl>
              <a:tblPr/>
              <a:tblGrid>
                <a:gridCol w="2757638">
                  <a:extLst>
                    <a:ext uri="{9D8B030D-6E8A-4147-A177-3AD203B41FA5}">
                      <a16:colId xmlns:a16="http://schemas.microsoft.com/office/drawing/2014/main" val="481327993"/>
                    </a:ext>
                  </a:extLst>
                </a:gridCol>
              </a:tblGrid>
              <a:tr h="18130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Agriculture</a:t>
                      </a:r>
                    </a:p>
                  </a:txBody>
                  <a:tcPr marL="6715" marR="6715" marT="6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8307376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Agriculture, hunting and forestry</a:t>
                      </a:r>
                    </a:p>
                  </a:txBody>
                  <a:tcPr marL="6715" marR="6715" marT="6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7044823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Fishing</a:t>
                      </a:r>
                    </a:p>
                  </a:txBody>
                  <a:tcPr marL="6715" marR="6715" marT="6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515246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Non-</a:t>
                      </a:r>
                      <a:r>
                        <a:rPr lang="pt-BR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Agriculture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715" marR="6715" marT="6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7754245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Mining and quarrying</a:t>
                      </a:r>
                    </a:p>
                  </a:txBody>
                  <a:tcPr marL="6715" marR="6715" marT="6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741618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Manufacturing</a:t>
                      </a:r>
                    </a:p>
                  </a:txBody>
                  <a:tcPr marL="6715" marR="6715" marT="6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7383191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Electricity, Gas and Water supply</a:t>
                      </a:r>
                    </a:p>
                  </a:txBody>
                  <a:tcPr marL="6715" marR="6715" marT="6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9259277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Construction</a:t>
                      </a:r>
                    </a:p>
                  </a:txBody>
                  <a:tcPr marL="6715" marR="6715" marT="6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8500319"/>
                  </a:ext>
                </a:extLst>
              </a:tr>
              <a:tr h="5439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Wholesale and retail trade; repair of motor vehicles, motorcycles and personal and household goods</a:t>
                      </a:r>
                    </a:p>
                  </a:txBody>
                  <a:tcPr marL="6715" marR="6715" marT="6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0492362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Hotels and restaurants</a:t>
                      </a:r>
                    </a:p>
                  </a:txBody>
                  <a:tcPr marL="6715" marR="6715" marT="6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8779924"/>
                  </a:ext>
                </a:extLst>
              </a:tr>
              <a:tr h="20128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Transport</a:t>
                      </a: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pt-B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storage</a:t>
                      </a: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pt-B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and</a:t>
                      </a: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communications</a:t>
                      </a:r>
                    </a:p>
                  </a:txBody>
                  <a:tcPr marL="6715" marR="6715" marT="6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1692192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Financial </a:t>
                      </a:r>
                      <a:r>
                        <a:rPr lang="pt-B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intermediation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715" marR="6715" marT="6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4371459"/>
                  </a:ext>
                </a:extLst>
              </a:tr>
              <a:tr h="36261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Real estate, renting and business activities</a:t>
                      </a:r>
                    </a:p>
                  </a:txBody>
                  <a:tcPr marL="6715" marR="6715" marT="6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557638"/>
                  </a:ext>
                </a:extLst>
              </a:tr>
              <a:tr h="36261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Public administration and defence; compulsory social security</a:t>
                      </a:r>
                    </a:p>
                  </a:txBody>
                  <a:tcPr marL="6715" marR="6715" marT="6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6104539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Education</a:t>
                      </a:r>
                    </a:p>
                  </a:txBody>
                  <a:tcPr marL="6715" marR="6715" marT="6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534304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Health and social work</a:t>
                      </a:r>
                    </a:p>
                  </a:txBody>
                  <a:tcPr marL="6715" marR="6715" marT="6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0078953"/>
                  </a:ext>
                </a:extLst>
              </a:tr>
              <a:tr h="36261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Other community, social and personal service activities</a:t>
                      </a:r>
                    </a:p>
                  </a:txBody>
                  <a:tcPr marL="6715" marR="6715" marT="6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5951099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Private households with employed persons</a:t>
                      </a:r>
                    </a:p>
                  </a:txBody>
                  <a:tcPr marL="6715" marR="6715" marT="6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2087181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Gross provincial </a:t>
                      </a:r>
                      <a:r>
                        <a:rPr lang="pt-BR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product</a:t>
                      </a:r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(GPP)</a:t>
                      </a:r>
                    </a:p>
                  </a:txBody>
                  <a:tcPr marL="6715" marR="6715" marT="6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330873"/>
                  </a:ext>
                </a:extLst>
              </a:tr>
            </a:tbl>
          </a:graphicData>
        </a:graphic>
      </p:graphicFrame>
      <p:pic>
        <p:nvPicPr>
          <p:cNvPr id="23" name="Picture 2" descr="https://home.kku.ac.th/nesi/images/NESDB.png">
            <a:extLst>
              <a:ext uri="{FF2B5EF4-FFF2-40B4-BE49-F238E27FC236}">
                <a16:creationId xmlns:a16="http://schemas.microsoft.com/office/drawing/2014/main" id="{FF8E89DB-3FC8-4334-9274-E7C48FA05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52" y="2282513"/>
            <a:ext cx="785988" cy="68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EC14D6A0-72D8-44DA-8738-4E3A3AD2053C}"/>
              </a:ext>
            </a:extLst>
          </p:cNvPr>
          <p:cNvSpPr txBox="1"/>
          <p:nvPr/>
        </p:nvSpPr>
        <p:spPr>
          <a:xfrm>
            <a:off x="325554" y="3887748"/>
            <a:ext cx="696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GPP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C3428950-9D19-49D1-A173-E5997940A006}"/>
              </a:ext>
            </a:extLst>
          </p:cNvPr>
          <p:cNvSpPr txBox="1"/>
          <p:nvPr/>
        </p:nvSpPr>
        <p:spPr>
          <a:xfrm>
            <a:off x="4198016" y="3873311"/>
            <a:ext cx="450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ID</a:t>
            </a:r>
          </a:p>
        </p:txBody>
      </p:sp>
      <p:pic>
        <p:nvPicPr>
          <p:cNvPr id="2050" name="Picture 2" descr="Image result for industry icon">
            <a:extLst>
              <a:ext uri="{FF2B5EF4-FFF2-40B4-BE49-F238E27FC236}">
                <a16:creationId xmlns:a16="http://schemas.microsoft.com/office/drawing/2014/main" id="{0EE475FE-DF6A-44A6-BAAA-C558BECA6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662" y="2503445"/>
            <a:ext cx="510162" cy="51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Image result for industry icon">
            <a:extLst>
              <a:ext uri="{FF2B5EF4-FFF2-40B4-BE49-F238E27FC236}">
                <a16:creationId xmlns:a16="http://schemas.microsoft.com/office/drawing/2014/main" id="{946CA561-4136-4819-A0DC-62797CDC2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471" y="2503445"/>
            <a:ext cx="510162" cy="51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Image result for industry icon">
            <a:extLst>
              <a:ext uri="{FF2B5EF4-FFF2-40B4-BE49-F238E27FC236}">
                <a16:creationId xmlns:a16="http://schemas.microsoft.com/office/drawing/2014/main" id="{D33DB294-6D48-44A8-8EDB-FA08D9C8B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579" y="2503445"/>
            <a:ext cx="510162" cy="51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Image result for industry icon">
            <a:extLst>
              <a:ext uri="{FF2B5EF4-FFF2-40B4-BE49-F238E27FC236}">
                <a16:creationId xmlns:a16="http://schemas.microsoft.com/office/drawing/2014/main" id="{3162481B-2006-4C16-AF3D-57C382D40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818" y="3139362"/>
            <a:ext cx="510162" cy="51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Image result for industry icon">
            <a:extLst>
              <a:ext uri="{FF2B5EF4-FFF2-40B4-BE49-F238E27FC236}">
                <a16:creationId xmlns:a16="http://schemas.microsoft.com/office/drawing/2014/main" id="{B205B7B4-21E3-445C-80F1-89C9D8FD1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7" y="3139362"/>
            <a:ext cx="510162" cy="51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Image result for industry icon">
            <a:extLst>
              <a:ext uri="{FF2B5EF4-FFF2-40B4-BE49-F238E27FC236}">
                <a16:creationId xmlns:a16="http://schemas.microsoft.com/office/drawing/2014/main" id="{27E507E2-3FD3-4195-B5AA-9FF46BF6B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735" y="3139362"/>
            <a:ext cx="510162" cy="51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Image result for industry icon">
            <a:extLst>
              <a:ext uri="{FF2B5EF4-FFF2-40B4-BE49-F238E27FC236}">
                <a16:creationId xmlns:a16="http://schemas.microsoft.com/office/drawing/2014/main" id="{9837B169-2CC5-42BF-A604-23EB36655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163" y="3791520"/>
            <a:ext cx="510162" cy="51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Image result for industry icon">
            <a:extLst>
              <a:ext uri="{FF2B5EF4-FFF2-40B4-BE49-F238E27FC236}">
                <a16:creationId xmlns:a16="http://schemas.microsoft.com/office/drawing/2014/main" id="{8CA3B156-46A1-45EE-827A-B56B44507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972" y="3791520"/>
            <a:ext cx="510162" cy="51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Image result for industry icon">
            <a:extLst>
              <a:ext uri="{FF2B5EF4-FFF2-40B4-BE49-F238E27FC236}">
                <a16:creationId xmlns:a16="http://schemas.microsoft.com/office/drawing/2014/main" id="{64057EB6-FC58-4DD5-BD70-035D52D06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080" y="3791520"/>
            <a:ext cx="510162" cy="51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ave Esquerda 15">
            <a:extLst>
              <a:ext uri="{FF2B5EF4-FFF2-40B4-BE49-F238E27FC236}">
                <a16:creationId xmlns:a16="http://schemas.microsoft.com/office/drawing/2014/main" id="{2C21D131-EE7C-4C92-B87C-554A2DA80541}"/>
              </a:ext>
            </a:extLst>
          </p:cNvPr>
          <p:cNvSpPr/>
          <p:nvPr/>
        </p:nvSpPr>
        <p:spPr>
          <a:xfrm>
            <a:off x="4767008" y="2546429"/>
            <a:ext cx="236149" cy="3866492"/>
          </a:xfrm>
          <a:prstGeom prst="leftBrace">
            <a:avLst>
              <a:gd name="adj1" fmla="val 8333"/>
              <a:gd name="adj2" fmla="val 41157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8" name="Imagem 37">
            <a:extLst>
              <a:ext uri="{FF2B5EF4-FFF2-40B4-BE49-F238E27FC236}">
                <a16:creationId xmlns:a16="http://schemas.microsoft.com/office/drawing/2014/main" id="{28015BA9-8265-4835-B425-C38C551A3A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716" t="1737" r="6556" b="7242"/>
          <a:stretch/>
        </p:blipFill>
        <p:spPr>
          <a:xfrm>
            <a:off x="5149905" y="4522614"/>
            <a:ext cx="1038925" cy="1750965"/>
          </a:xfrm>
          <a:prstGeom prst="rect">
            <a:avLst/>
          </a:prstGeom>
        </p:spPr>
      </p:pic>
      <p:pic>
        <p:nvPicPr>
          <p:cNvPr id="39" name="Imagem 38">
            <a:extLst>
              <a:ext uri="{FF2B5EF4-FFF2-40B4-BE49-F238E27FC236}">
                <a16:creationId xmlns:a16="http://schemas.microsoft.com/office/drawing/2014/main" id="{775E8BA3-4B57-4092-954A-4118FD231D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716" t="1737" r="6556" b="6496"/>
          <a:stretch/>
        </p:blipFill>
        <p:spPr>
          <a:xfrm>
            <a:off x="8803607" y="1246437"/>
            <a:ext cx="2228083" cy="3785850"/>
          </a:xfrm>
          <a:prstGeom prst="rect">
            <a:avLst/>
          </a:prstGeom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id="{EE4CC6CE-0130-4A34-9F38-B3B2CAF29595}"/>
              </a:ext>
            </a:extLst>
          </p:cNvPr>
          <p:cNvSpPr txBox="1"/>
          <p:nvPr/>
        </p:nvSpPr>
        <p:spPr>
          <a:xfrm>
            <a:off x="6502690" y="5226073"/>
            <a:ext cx="1438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i="1" dirty="0"/>
              <a:t>0.5 ind./km²</a:t>
            </a:r>
          </a:p>
        </p:txBody>
      </p:sp>
      <p:cxnSp>
        <p:nvCxnSpPr>
          <p:cNvPr id="40" name="Conector de Seta Reta 39">
            <a:extLst>
              <a:ext uri="{FF2B5EF4-FFF2-40B4-BE49-F238E27FC236}">
                <a16:creationId xmlns:a16="http://schemas.microsoft.com/office/drawing/2014/main" id="{E5C515B9-4095-4ED6-8F15-0FD446864D7A}"/>
              </a:ext>
            </a:extLst>
          </p:cNvPr>
          <p:cNvCxnSpPr/>
          <p:nvPr/>
        </p:nvCxnSpPr>
        <p:spPr>
          <a:xfrm>
            <a:off x="6106708" y="5152445"/>
            <a:ext cx="483952" cy="1749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de Seta Reta 42">
            <a:extLst>
              <a:ext uri="{FF2B5EF4-FFF2-40B4-BE49-F238E27FC236}">
                <a16:creationId xmlns:a16="http://schemas.microsoft.com/office/drawing/2014/main" id="{76795089-07A1-4BF8-A348-4F8D1C92E751}"/>
              </a:ext>
            </a:extLst>
          </p:cNvPr>
          <p:cNvCxnSpPr>
            <a:cxnSpLocks/>
          </p:cNvCxnSpPr>
          <p:nvPr/>
        </p:nvCxnSpPr>
        <p:spPr>
          <a:xfrm>
            <a:off x="5679333" y="5305446"/>
            <a:ext cx="911327" cy="6517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7B8CE8A2-75D4-4D4B-832F-FE55232FC3C0}"/>
              </a:ext>
            </a:extLst>
          </p:cNvPr>
          <p:cNvSpPr txBox="1"/>
          <p:nvPr/>
        </p:nvSpPr>
        <p:spPr>
          <a:xfrm>
            <a:off x="6539280" y="5808805"/>
            <a:ext cx="1438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i="1" dirty="0"/>
              <a:t>1.5 ind./km²</a:t>
            </a:r>
          </a:p>
        </p:txBody>
      </p:sp>
      <p:pic>
        <p:nvPicPr>
          <p:cNvPr id="47" name="Picture 2" descr="Image result for industry icon">
            <a:extLst>
              <a:ext uri="{FF2B5EF4-FFF2-40B4-BE49-F238E27FC236}">
                <a16:creationId xmlns:a16="http://schemas.microsoft.com/office/drawing/2014/main" id="{FC4AC92E-4C3B-4435-A9A6-294AE4A84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1736" y="3220321"/>
            <a:ext cx="484813" cy="48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hotel icon">
            <a:extLst>
              <a:ext uri="{FF2B5EF4-FFF2-40B4-BE49-F238E27FC236}">
                <a16:creationId xmlns:a16="http://schemas.microsoft.com/office/drawing/2014/main" id="{B15CBD65-8CAD-4B4F-BDBB-15400C0633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46"/>
          <a:stretch/>
        </p:blipFill>
        <p:spPr bwMode="auto">
          <a:xfrm>
            <a:off x="8077023" y="1831249"/>
            <a:ext cx="423242" cy="601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ox icon">
            <a:extLst>
              <a:ext uri="{FF2B5EF4-FFF2-40B4-BE49-F238E27FC236}">
                <a16:creationId xmlns:a16="http://schemas.microsoft.com/office/drawing/2014/main" id="{5E7AB0B5-E952-4134-A820-D067D5B88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2125" y="1416134"/>
            <a:ext cx="529506" cy="52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fish icon">
            <a:extLst>
              <a:ext uri="{FF2B5EF4-FFF2-40B4-BE49-F238E27FC236}">
                <a16:creationId xmlns:a16="http://schemas.microsoft.com/office/drawing/2014/main" id="{23427593-4DB8-4021-A99B-93F6AA39F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655" y="5397483"/>
            <a:ext cx="510163" cy="38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age result for agriculture icon">
            <a:extLst>
              <a:ext uri="{FF2B5EF4-FFF2-40B4-BE49-F238E27FC236}">
                <a16:creationId xmlns:a16="http://schemas.microsoft.com/office/drawing/2014/main" id="{1A3AC1FD-952E-4324-8700-BFCBAA4C2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696" y="3949450"/>
            <a:ext cx="504172" cy="57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5" name="Conector reto 44">
            <a:extLst>
              <a:ext uri="{FF2B5EF4-FFF2-40B4-BE49-F238E27FC236}">
                <a16:creationId xmlns:a16="http://schemas.microsoft.com/office/drawing/2014/main" id="{62D6B060-7FD3-4041-B08A-9F5C95D33D6B}"/>
              </a:ext>
            </a:extLst>
          </p:cNvPr>
          <p:cNvCxnSpPr>
            <a:cxnSpLocks/>
          </p:cNvCxnSpPr>
          <p:nvPr/>
        </p:nvCxnSpPr>
        <p:spPr>
          <a:xfrm flipV="1">
            <a:off x="8369665" y="1945640"/>
            <a:ext cx="758432" cy="4099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to 53">
            <a:extLst>
              <a:ext uri="{FF2B5EF4-FFF2-40B4-BE49-F238E27FC236}">
                <a16:creationId xmlns:a16="http://schemas.microsoft.com/office/drawing/2014/main" id="{EBA9C1B5-5BFF-4D73-94D3-C3C40F805B26}"/>
              </a:ext>
            </a:extLst>
          </p:cNvPr>
          <p:cNvCxnSpPr>
            <a:cxnSpLocks/>
          </p:cNvCxnSpPr>
          <p:nvPr/>
        </p:nvCxnSpPr>
        <p:spPr>
          <a:xfrm flipV="1">
            <a:off x="8563555" y="2758526"/>
            <a:ext cx="707666" cy="12880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to 55">
            <a:extLst>
              <a:ext uri="{FF2B5EF4-FFF2-40B4-BE49-F238E27FC236}">
                <a16:creationId xmlns:a16="http://schemas.microsoft.com/office/drawing/2014/main" id="{D4F61F32-9E20-41A2-BE8D-6827EE40195F}"/>
              </a:ext>
            </a:extLst>
          </p:cNvPr>
          <p:cNvCxnSpPr>
            <a:cxnSpLocks/>
          </p:cNvCxnSpPr>
          <p:nvPr/>
        </p:nvCxnSpPr>
        <p:spPr>
          <a:xfrm flipV="1">
            <a:off x="10842633" y="1680887"/>
            <a:ext cx="429109" cy="8690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to 57">
            <a:extLst>
              <a:ext uri="{FF2B5EF4-FFF2-40B4-BE49-F238E27FC236}">
                <a16:creationId xmlns:a16="http://schemas.microsoft.com/office/drawing/2014/main" id="{02CA9FA4-8313-47FC-8CFB-111760419C22}"/>
              </a:ext>
            </a:extLst>
          </p:cNvPr>
          <p:cNvCxnSpPr>
            <a:cxnSpLocks/>
          </p:cNvCxnSpPr>
          <p:nvPr/>
        </p:nvCxnSpPr>
        <p:spPr>
          <a:xfrm>
            <a:off x="9725383" y="4622200"/>
            <a:ext cx="830986" cy="9039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ector reto 65">
            <a:extLst>
              <a:ext uri="{FF2B5EF4-FFF2-40B4-BE49-F238E27FC236}">
                <a16:creationId xmlns:a16="http://schemas.microsoft.com/office/drawing/2014/main" id="{33000B22-4D6E-4A82-9853-17987D239E7A}"/>
              </a:ext>
            </a:extLst>
          </p:cNvPr>
          <p:cNvCxnSpPr>
            <a:cxnSpLocks/>
          </p:cNvCxnSpPr>
          <p:nvPr/>
        </p:nvCxnSpPr>
        <p:spPr>
          <a:xfrm>
            <a:off x="9847641" y="2942464"/>
            <a:ext cx="991893" cy="7070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>
            <a:extLst>
              <a:ext uri="{FF2B5EF4-FFF2-40B4-BE49-F238E27FC236}">
                <a16:creationId xmlns:a16="http://schemas.microsoft.com/office/drawing/2014/main" id="{6D7FF743-E263-4DE8-B6AA-10D4D9372CE5}"/>
              </a:ext>
            </a:extLst>
          </p:cNvPr>
          <p:cNvSpPr/>
          <p:nvPr/>
        </p:nvSpPr>
        <p:spPr>
          <a:xfrm>
            <a:off x="1117600" y="3168649"/>
            <a:ext cx="2800938" cy="2222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86148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9A121D-5F94-4704-A56C-5861BBD96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Methods</a:t>
            </a:r>
            <a:endParaRPr lang="pt-BR" dirty="0"/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EB146DD2-89EA-46ED-A6C1-075426721A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1994"/>
            <a:ext cx="1906445" cy="1043471"/>
          </a:xfrm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t-BR" sz="2100" b="1" dirty="0"/>
              <a:t>  NTL</a:t>
            </a:r>
          </a:p>
          <a:p>
            <a:pPr marL="0" indent="0" algn="ctr">
              <a:buNone/>
            </a:pPr>
            <a:r>
              <a:rPr lang="pt-BR" sz="2100" dirty="0"/>
              <a:t>Night-time </a:t>
            </a:r>
            <a:r>
              <a:rPr lang="pt-BR" sz="2100" dirty="0" err="1"/>
              <a:t>Lights</a:t>
            </a:r>
            <a:endParaRPr lang="pt-BR" sz="2100" dirty="0"/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B7940CFE-BD1D-4DCF-A689-00E5FB357CA9}"/>
              </a:ext>
            </a:extLst>
          </p:cNvPr>
          <p:cNvSpPr txBox="1">
            <a:spLocks/>
          </p:cNvSpPr>
          <p:nvPr/>
        </p:nvSpPr>
        <p:spPr>
          <a:xfrm>
            <a:off x="4851952" y="629465"/>
            <a:ext cx="2488096" cy="106122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2100" b="1" dirty="0"/>
              <a:t>CRD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t-BR" sz="2100" dirty="0" err="1"/>
              <a:t>Cronical</a:t>
            </a:r>
            <a:r>
              <a:rPr lang="pt-BR" sz="2100" dirty="0"/>
              <a:t> </a:t>
            </a:r>
            <a:r>
              <a:rPr lang="pt-BR" sz="2100" dirty="0" err="1"/>
              <a:t>Respiratory</a:t>
            </a:r>
            <a:r>
              <a:rPr lang="pt-BR" sz="2100" dirty="0"/>
              <a:t> </a:t>
            </a:r>
            <a:r>
              <a:rPr lang="pt-BR" sz="2100" dirty="0" err="1"/>
              <a:t>Disease</a:t>
            </a:r>
            <a:endParaRPr lang="pt-BR" sz="2100" dirty="0"/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C02C5822-01B6-419B-9441-2353A3B0DA81}"/>
              </a:ext>
            </a:extLst>
          </p:cNvPr>
          <p:cNvSpPr txBox="1">
            <a:spLocks/>
          </p:cNvSpPr>
          <p:nvPr/>
        </p:nvSpPr>
        <p:spPr>
          <a:xfrm>
            <a:off x="9447355" y="2046715"/>
            <a:ext cx="1906445" cy="10434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2100" b="1" dirty="0"/>
              <a:t>ID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t-BR" sz="2100" dirty="0"/>
              <a:t>Industrial </a:t>
            </a:r>
            <a:r>
              <a:rPr lang="pt-BR" sz="2100" dirty="0" err="1"/>
              <a:t>Density</a:t>
            </a:r>
            <a:endParaRPr lang="pt-BR" sz="2100" dirty="0"/>
          </a:p>
        </p:txBody>
      </p:sp>
      <p:cxnSp>
        <p:nvCxnSpPr>
          <p:cNvPr id="10" name="Conector: Angulado 9">
            <a:extLst>
              <a:ext uri="{FF2B5EF4-FFF2-40B4-BE49-F238E27FC236}">
                <a16:creationId xmlns:a16="http://schemas.microsoft.com/office/drawing/2014/main" id="{5133BE52-3158-4917-9147-810C27051A3A}"/>
              </a:ext>
            </a:extLst>
          </p:cNvPr>
          <p:cNvCxnSpPr>
            <a:stCxn id="7" idx="2"/>
            <a:endCxn id="6" idx="0"/>
          </p:cNvCxnSpPr>
          <p:nvPr/>
        </p:nvCxnSpPr>
        <p:spPr>
          <a:xfrm rot="5400000">
            <a:off x="3768059" y="-285947"/>
            <a:ext cx="351306" cy="4304577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: Angulado 10">
            <a:extLst>
              <a:ext uri="{FF2B5EF4-FFF2-40B4-BE49-F238E27FC236}">
                <a16:creationId xmlns:a16="http://schemas.microsoft.com/office/drawing/2014/main" id="{0782564F-18AA-40E6-A75E-C8B5955F834B}"/>
              </a:ext>
            </a:extLst>
          </p:cNvPr>
          <p:cNvCxnSpPr>
            <a:cxnSpLocks/>
            <a:stCxn id="7" idx="2"/>
            <a:endCxn id="8" idx="0"/>
          </p:cNvCxnSpPr>
          <p:nvPr/>
        </p:nvCxnSpPr>
        <p:spPr>
          <a:xfrm rot="16200000" flipH="1">
            <a:off x="8070276" y="-283588"/>
            <a:ext cx="356027" cy="4304578"/>
          </a:xfrm>
          <a:prstGeom prst="bentConnector3">
            <a:avLst>
              <a:gd name="adj1" fmla="val 49998"/>
            </a:avLst>
          </a:prstGeom>
          <a:ln w="28575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FFF30F80-BEE6-4291-BF5F-F6431268BEB7}"/>
              </a:ext>
            </a:extLst>
          </p:cNvPr>
          <p:cNvSpPr txBox="1"/>
          <p:nvPr/>
        </p:nvSpPr>
        <p:spPr>
          <a:xfrm>
            <a:off x="7340048" y="2270805"/>
            <a:ext cx="16697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/>
              <a:t>Spatial</a:t>
            </a:r>
            <a:r>
              <a:rPr lang="pt-BR" b="1" dirty="0"/>
              <a:t> </a:t>
            </a:r>
            <a:r>
              <a:rPr lang="pt-BR" b="1" dirty="0" err="1"/>
              <a:t>Scan</a:t>
            </a:r>
            <a:r>
              <a:rPr lang="pt-BR" b="1" dirty="0"/>
              <a:t> </a:t>
            </a:r>
            <a:r>
              <a:rPr lang="pt-BR" b="1" dirty="0" err="1"/>
              <a:t>Statistic</a:t>
            </a:r>
            <a:endParaRPr lang="pt-BR" b="1" dirty="0"/>
          </a:p>
          <a:p>
            <a:endParaRPr lang="pt-BR" dirty="0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8838BA20-FA87-4977-AFB3-FA22A8903353}"/>
              </a:ext>
            </a:extLst>
          </p:cNvPr>
          <p:cNvSpPr txBox="1"/>
          <p:nvPr/>
        </p:nvSpPr>
        <p:spPr>
          <a:xfrm>
            <a:off x="5375375" y="2423015"/>
            <a:ext cx="1441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Local </a:t>
            </a:r>
            <a:r>
              <a:rPr lang="pt-BR" b="1" dirty="0" err="1"/>
              <a:t>Gi</a:t>
            </a:r>
            <a:r>
              <a:rPr lang="pt-BR" b="1" dirty="0"/>
              <a:t>*(d)</a:t>
            </a:r>
          </a:p>
          <a:p>
            <a:endParaRPr lang="pt-BR" dirty="0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6E99B5FF-02EA-43F2-B9EC-72F2F3B1F8BE}"/>
              </a:ext>
            </a:extLst>
          </p:cNvPr>
          <p:cNvSpPr txBox="1"/>
          <p:nvPr/>
        </p:nvSpPr>
        <p:spPr>
          <a:xfrm>
            <a:off x="3021215" y="2420882"/>
            <a:ext cx="14362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Local Moran Index</a:t>
            </a:r>
          </a:p>
          <a:p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tângulo 29">
                <a:extLst>
                  <a:ext uri="{FF2B5EF4-FFF2-40B4-BE49-F238E27FC236}">
                    <a16:creationId xmlns:a16="http://schemas.microsoft.com/office/drawing/2014/main" id="{A2CF1E96-9699-45B8-A358-80850181CF31}"/>
                  </a:ext>
                </a:extLst>
              </p:cNvPr>
              <p:cNvSpPr/>
              <p:nvPr/>
            </p:nvSpPr>
            <p:spPr>
              <a:xfrm>
                <a:off x="5180588" y="2931825"/>
                <a:ext cx="1830822" cy="7400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pt-B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∗= </m:t>
                      </m:r>
                      <m:f>
                        <m:fPr>
                          <m:ctrlPr>
                            <a:rPr lang="pt-B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pt-B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pt-B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pt-BR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pt-BR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pt-BR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pt-BR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  <m:r>
                                <a:rPr lang="pt-BR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pt-B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pt-B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pt-BR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pt-BR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pt-BR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pt-BR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0" name="Retângulo 29">
                <a:extLst>
                  <a:ext uri="{FF2B5EF4-FFF2-40B4-BE49-F238E27FC236}">
                    <a16:creationId xmlns:a16="http://schemas.microsoft.com/office/drawing/2014/main" id="{A2CF1E96-9699-45B8-A358-80850181CF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0588" y="2931825"/>
                <a:ext cx="1830822" cy="74007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FCD96E1B-B4F1-430C-B4D0-A40B73E49F9F}"/>
                  </a:ext>
                </a:extLst>
              </p:cNvPr>
              <p:cNvSpPr/>
              <p:nvPr/>
            </p:nvSpPr>
            <p:spPr>
              <a:xfrm>
                <a:off x="2888765" y="3088725"/>
                <a:ext cx="1701107" cy="4009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pt-B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pt-BR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t-B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pt-B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pt-BR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pt-B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pt-B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pt-B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pt-B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sSub>
                          <m:sSubPr>
                            <m:ctrlPr>
                              <a:rPr lang="pt-B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pt-B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pt-BR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nary>
                  </m:oMath>
                </a14:m>
                <a:endParaRPr lang="pt-BR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FCD96E1B-B4F1-430C-B4D0-A40B73E49F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8765" y="3088725"/>
                <a:ext cx="1701107" cy="400944"/>
              </a:xfrm>
              <a:prstGeom prst="rect">
                <a:avLst/>
              </a:prstGeom>
              <a:blipFill>
                <a:blip r:embed="rId4"/>
                <a:stretch>
                  <a:fillRect t="-110769" r="-6093" b="-16769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Imagem 31">
            <a:extLst>
              <a:ext uri="{FF2B5EF4-FFF2-40B4-BE49-F238E27FC236}">
                <a16:creationId xmlns:a16="http://schemas.microsoft.com/office/drawing/2014/main" id="{C20C2B99-17FA-4E0E-8776-40ECEA08E4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8269" y="3623736"/>
            <a:ext cx="2243304" cy="2571202"/>
          </a:xfrm>
          <a:prstGeom prst="rect">
            <a:avLst/>
          </a:prstGeom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id="{DC35D13F-5BCF-42DA-B4EE-8458368CC9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1939" y="3489669"/>
            <a:ext cx="2179801" cy="2571202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10811DE8-4AA0-4868-9EFE-21286C2F4D1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978"/>
          <a:stretch/>
        </p:blipFill>
        <p:spPr>
          <a:xfrm>
            <a:off x="5007103" y="3668255"/>
            <a:ext cx="2177791" cy="248216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A2C18B2-B37A-4609-BE8A-B5C91CA8403E}"/>
              </a:ext>
            </a:extLst>
          </p:cNvPr>
          <p:cNvSpPr txBox="1"/>
          <p:nvPr/>
        </p:nvSpPr>
        <p:spPr>
          <a:xfrm>
            <a:off x="7472496" y="3105834"/>
            <a:ext cx="15846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>
                <a:solidFill>
                  <a:srgbClr val="FF0000"/>
                </a:solidFill>
              </a:rPr>
              <a:t>Kulldorff</a:t>
            </a:r>
            <a:r>
              <a:rPr lang="pt-BR" dirty="0">
                <a:solidFill>
                  <a:srgbClr val="FF0000"/>
                </a:solidFill>
              </a:rPr>
              <a:t> (50%)</a:t>
            </a:r>
          </a:p>
          <a:p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E5F3413-55BF-40E6-B95A-20576C0D0041}"/>
              </a:ext>
            </a:extLst>
          </p:cNvPr>
          <p:cNvSpPr txBox="1"/>
          <p:nvPr/>
        </p:nvSpPr>
        <p:spPr>
          <a:xfrm>
            <a:off x="3230922" y="6363877"/>
            <a:ext cx="2717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3k – nearest neighbours </a:t>
            </a:r>
          </a:p>
        </p:txBody>
      </p:sp>
      <p:sp>
        <p:nvSpPr>
          <p:cNvPr id="5" name="Chave Esquerda 4">
            <a:extLst>
              <a:ext uri="{FF2B5EF4-FFF2-40B4-BE49-F238E27FC236}">
                <a16:creationId xmlns:a16="http://schemas.microsoft.com/office/drawing/2014/main" id="{B56A5CAA-9462-48CC-9E45-E54F30D48A68}"/>
              </a:ext>
            </a:extLst>
          </p:cNvPr>
          <p:cNvSpPr/>
          <p:nvPr/>
        </p:nvSpPr>
        <p:spPr>
          <a:xfrm rot="16200000">
            <a:off x="4341349" y="4506561"/>
            <a:ext cx="179859" cy="3623807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76324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9A121D-5F94-4704-A56C-5861BBD96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Methods</a:t>
            </a:r>
            <a:endParaRPr lang="pt-BR" dirty="0"/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EB146DD2-89EA-46ED-A6C1-075426721A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1994"/>
            <a:ext cx="1906445" cy="1043471"/>
          </a:xfrm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t-BR" sz="2100" b="1" dirty="0"/>
              <a:t>  NTL</a:t>
            </a:r>
          </a:p>
          <a:p>
            <a:pPr marL="0" indent="0" algn="ctr">
              <a:buNone/>
            </a:pPr>
            <a:r>
              <a:rPr lang="pt-BR" sz="2100" dirty="0"/>
              <a:t>Night-time </a:t>
            </a:r>
            <a:r>
              <a:rPr lang="pt-BR" sz="2100" dirty="0" err="1"/>
              <a:t>Lights</a:t>
            </a:r>
            <a:endParaRPr lang="pt-BR" sz="2100" dirty="0"/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B7940CFE-BD1D-4DCF-A689-00E5FB357CA9}"/>
              </a:ext>
            </a:extLst>
          </p:cNvPr>
          <p:cNvSpPr txBox="1">
            <a:spLocks/>
          </p:cNvSpPr>
          <p:nvPr/>
        </p:nvSpPr>
        <p:spPr>
          <a:xfrm>
            <a:off x="4851952" y="629465"/>
            <a:ext cx="2488096" cy="106122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2100" b="1" dirty="0"/>
              <a:t>CRD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t-BR" sz="2100" dirty="0" err="1"/>
              <a:t>Cronical</a:t>
            </a:r>
            <a:r>
              <a:rPr lang="pt-BR" sz="2100" dirty="0"/>
              <a:t> </a:t>
            </a:r>
            <a:r>
              <a:rPr lang="pt-BR" sz="2100" dirty="0" err="1"/>
              <a:t>Respiratory</a:t>
            </a:r>
            <a:r>
              <a:rPr lang="pt-BR" sz="2100" dirty="0"/>
              <a:t> </a:t>
            </a:r>
            <a:r>
              <a:rPr lang="pt-BR" sz="2100" dirty="0" err="1"/>
              <a:t>Disease</a:t>
            </a:r>
            <a:endParaRPr lang="pt-BR" sz="2100" dirty="0"/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C02C5822-01B6-419B-9441-2353A3B0DA81}"/>
              </a:ext>
            </a:extLst>
          </p:cNvPr>
          <p:cNvSpPr txBox="1">
            <a:spLocks/>
          </p:cNvSpPr>
          <p:nvPr/>
        </p:nvSpPr>
        <p:spPr>
          <a:xfrm>
            <a:off x="9447355" y="2046715"/>
            <a:ext cx="1906445" cy="10434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2100" b="1" dirty="0"/>
              <a:t>ID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t-BR" sz="2100" dirty="0"/>
              <a:t>Industrial </a:t>
            </a:r>
            <a:r>
              <a:rPr lang="pt-BR" sz="2100" dirty="0" err="1"/>
              <a:t>Density</a:t>
            </a:r>
            <a:endParaRPr lang="pt-BR" sz="2100" dirty="0"/>
          </a:p>
        </p:txBody>
      </p:sp>
      <p:cxnSp>
        <p:nvCxnSpPr>
          <p:cNvPr id="10" name="Conector: Angulado 9">
            <a:extLst>
              <a:ext uri="{FF2B5EF4-FFF2-40B4-BE49-F238E27FC236}">
                <a16:creationId xmlns:a16="http://schemas.microsoft.com/office/drawing/2014/main" id="{5133BE52-3158-4917-9147-810C27051A3A}"/>
              </a:ext>
            </a:extLst>
          </p:cNvPr>
          <p:cNvCxnSpPr>
            <a:stCxn id="7" idx="2"/>
            <a:endCxn id="6" idx="0"/>
          </p:cNvCxnSpPr>
          <p:nvPr/>
        </p:nvCxnSpPr>
        <p:spPr>
          <a:xfrm rot="5400000">
            <a:off x="3768059" y="-285947"/>
            <a:ext cx="351306" cy="4304577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: Angulado 10">
            <a:extLst>
              <a:ext uri="{FF2B5EF4-FFF2-40B4-BE49-F238E27FC236}">
                <a16:creationId xmlns:a16="http://schemas.microsoft.com/office/drawing/2014/main" id="{0782564F-18AA-40E6-A75E-C8B5955F834B}"/>
              </a:ext>
            </a:extLst>
          </p:cNvPr>
          <p:cNvCxnSpPr>
            <a:cxnSpLocks/>
            <a:stCxn id="7" idx="2"/>
            <a:endCxn id="8" idx="0"/>
          </p:cNvCxnSpPr>
          <p:nvPr/>
        </p:nvCxnSpPr>
        <p:spPr>
          <a:xfrm rot="16200000" flipH="1">
            <a:off x="8070276" y="-283588"/>
            <a:ext cx="356027" cy="4304578"/>
          </a:xfrm>
          <a:prstGeom prst="bentConnector3">
            <a:avLst>
              <a:gd name="adj1" fmla="val 49998"/>
            </a:avLst>
          </a:prstGeom>
          <a:ln w="28575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FFF30F80-BEE6-4291-BF5F-F6431268BEB7}"/>
              </a:ext>
            </a:extLst>
          </p:cNvPr>
          <p:cNvSpPr txBox="1"/>
          <p:nvPr/>
        </p:nvSpPr>
        <p:spPr>
          <a:xfrm>
            <a:off x="7340048" y="2270805"/>
            <a:ext cx="16697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>
                <a:solidFill>
                  <a:schemeClr val="bg1">
                    <a:lumMod val="95000"/>
                  </a:schemeClr>
                </a:solidFill>
              </a:rPr>
              <a:t>Spatial</a:t>
            </a:r>
            <a:r>
              <a:rPr lang="pt-BR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pt-BR" b="1" dirty="0" err="1">
                <a:solidFill>
                  <a:schemeClr val="bg1">
                    <a:lumMod val="95000"/>
                  </a:schemeClr>
                </a:solidFill>
              </a:rPr>
              <a:t>Scan</a:t>
            </a:r>
            <a:r>
              <a:rPr lang="pt-BR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pt-BR" b="1" dirty="0" err="1">
                <a:solidFill>
                  <a:schemeClr val="bg1">
                    <a:lumMod val="95000"/>
                  </a:schemeClr>
                </a:solidFill>
              </a:rPr>
              <a:t>Statistic</a:t>
            </a:r>
            <a:endParaRPr lang="pt-BR" b="1" dirty="0">
              <a:solidFill>
                <a:schemeClr val="bg1">
                  <a:lumMod val="95000"/>
                </a:schemeClr>
              </a:solidFill>
            </a:endParaRPr>
          </a:p>
          <a:p>
            <a:endParaRPr lang="pt-BR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8838BA20-FA87-4977-AFB3-FA22A8903353}"/>
              </a:ext>
            </a:extLst>
          </p:cNvPr>
          <p:cNvSpPr txBox="1"/>
          <p:nvPr/>
        </p:nvSpPr>
        <p:spPr>
          <a:xfrm>
            <a:off x="5375375" y="2423015"/>
            <a:ext cx="1441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>
                    <a:lumMod val="95000"/>
                  </a:schemeClr>
                </a:solidFill>
              </a:rPr>
              <a:t>Local </a:t>
            </a:r>
            <a:r>
              <a:rPr lang="pt-BR" b="1" dirty="0" err="1">
                <a:solidFill>
                  <a:schemeClr val="bg1">
                    <a:lumMod val="95000"/>
                  </a:schemeClr>
                </a:solidFill>
              </a:rPr>
              <a:t>Gi</a:t>
            </a:r>
            <a:r>
              <a:rPr lang="pt-BR" b="1" dirty="0">
                <a:solidFill>
                  <a:schemeClr val="bg1">
                    <a:lumMod val="95000"/>
                  </a:schemeClr>
                </a:solidFill>
              </a:rPr>
              <a:t>*(d)</a:t>
            </a:r>
          </a:p>
          <a:p>
            <a:endParaRPr lang="pt-BR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6E99B5FF-02EA-43F2-B9EC-72F2F3B1F8BE}"/>
              </a:ext>
            </a:extLst>
          </p:cNvPr>
          <p:cNvSpPr txBox="1"/>
          <p:nvPr/>
        </p:nvSpPr>
        <p:spPr>
          <a:xfrm>
            <a:off x="3021215" y="2420882"/>
            <a:ext cx="14362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Local Moran Index</a:t>
            </a:r>
          </a:p>
          <a:p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tângulo 29">
                <a:extLst>
                  <a:ext uri="{FF2B5EF4-FFF2-40B4-BE49-F238E27FC236}">
                    <a16:creationId xmlns:a16="http://schemas.microsoft.com/office/drawing/2014/main" id="{A2CF1E96-9699-45B8-A358-80850181CF31}"/>
                  </a:ext>
                </a:extLst>
              </p:cNvPr>
              <p:cNvSpPr/>
              <p:nvPr/>
            </p:nvSpPr>
            <p:spPr>
              <a:xfrm>
                <a:off x="5054206" y="3194135"/>
                <a:ext cx="1830822" cy="7400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pt-BR" i="1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i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</a:rPr>
                        <m:t>∗= </m:t>
                      </m:r>
                      <m:f>
                        <m:fPr>
                          <m:ctrlPr>
                            <a:rPr lang="pt-BR" i="1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pt-BR" i="1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pt-BR" i="1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pt-BR" i="1">
                                      <a:solidFill>
                                        <a:schemeClr val="bg1">
                                          <a:lumMod val="9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i="1">
                                      <a:solidFill>
                                        <a:schemeClr val="bg1">
                                          <a:lumMod val="9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pt-BR" i="1">
                                      <a:solidFill>
                                        <a:schemeClr val="bg1">
                                          <a:lumMod val="9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pt-BR" i="1">
                                      <a:solidFill>
                                        <a:schemeClr val="bg1">
                                          <a:lumMod val="9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i="1">
                                      <a:solidFill>
                                        <a:schemeClr val="bg1">
                                          <a:lumMod val="9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pt-BR" i="1">
                                      <a:solidFill>
                                        <a:schemeClr val="bg1">
                                          <a:lumMod val="9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  <m:r>
                                <a:rPr lang="pt-BR" i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pt-BR" i="1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pt-BR" i="1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pt-BR" i="1">
                                      <a:solidFill>
                                        <a:schemeClr val="bg1">
                                          <a:lumMod val="9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i="1">
                                      <a:solidFill>
                                        <a:schemeClr val="bg1">
                                          <a:lumMod val="9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pt-BR" i="1">
                                      <a:solidFill>
                                        <a:schemeClr val="bg1">
                                          <a:lumMod val="9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pt-BR" i="0">
                                  <a:solidFill>
                                    <a:schemeClr val="bg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pt-BR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0" name="Retângulo 29">
                <a:extLst>
                  <a:ext uri="{FF2B5EF4-FFF2-40B4-BE49-F238E27FC236}">
                    <a16:creationId xmlns:a16="http://schemas.microsoft.com/office/drawing/2014/main" id="{A2CF1E96-9699-45B8-A358-80850181CF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4206" y="3194135"/>
                <a:ext cx="1830822" cy="74007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FCD96E1B-B4F1-430C-B4D0-A40B73E49F9F}"/>
                  </a:ext>
                </a:extLst>
              </p:cNvPr>
              <p:cNvSpPr/>
              <p:nvPr/>
            </p:nvSpPr>
            <p:spPr>
              <a:xfrm>
                <a:off x="2888765" y="3194135"/>
                <a:ext cx="1701107" cy="4009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pt-BR" i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pt-BR" dirty="0"/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pt-BR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nary>
                  </m:oMath>
                </a14:m>
                <a:endParaRPr lang="pt-BR" dirty="0"/>
              </a:p>
            </p:txBody>
          </p:sp>
        </mc:Choice>
        <mc:Fallback xmlns="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FCD96E1B-B4F1-430C-B4D0-A40B73E49F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8765" y="3194135"/>
                <a:ext cx="1701107" cy="400944"/>
              </a:xfrm>
              <a:prstGeom prst="rect">
                <a:avLst/>
              </a:prstGeom>
              <a:blipFill>
                <a:blip r:embed="rId4"/>
                <a:stretch>
                  <a:fillRect t="-109091" r="-6093" b="-16363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Imagem 31">
            <a:extLst>
              <a:ext uri="{FF2B5EF4-FFF2-40B4-BE49-F238E27FC236}">
                <a16:creationId xmlns:a16="http://schemas.microsoft.com/office/drawing/2014/main" id="{C20C2B99-17FA-4E0E-8776-40ECEA08E47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1055869" y="4197926"/>
            <a:ext cx="2243304" cy="2571202"/>
          </a:xfrm>
          <a:prstGeom prst="rect">
            <a:avLst/>
          </a:prstGeom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id="{DC35D13F-5BCF-42DA-B4EE-8458368CC978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8611454" y="4242444"/>
            <a:ext cx="2179801" cy="2571202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10811DE8-4AA0-4868-9EFE-21286C2F4D1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 l="8978"/>
          <a:stretch/>
        </p:blipFill>
        <p:spPr>
          <a:xfrm>
            <a:off x="5007104" y="4286963"/>
            <a:ext cx="2177791" cy="2482165"/>
          </a:xfrm>
          <a:prstGeom prst="rect">
            <a:avLst/>
          </a:prstGeom>
          <a:noFill/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061CFF77-6477-420F-B62D-85ED95964F9B}"/>
              </a:ext>
            </a:extLst>
          </p:cNvPr>
          <p:cNvSpPr/>
          <p:nvPr/>
        </p:nvSpPr>
        <p:spPr>
          <a:xfrm>
            <a:off x="2888765" y="2420882"/>
            <a:ext cx="1727897" cy="11741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8406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9A121D-5F94-4704-A56C-5861BBD96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Methods</a:t>
            </a:r>
            <a:endParaRPr lang="pt-BR" dirty="0"/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EB146DD2-89EA-46ED-A6C1-075426721A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1994"/>
            <a:ext cx="1906445" cy="1043471"/>
          </a:xfrm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t-BR" sz="2100" b="1" dirty="0"/>
              <a:t>  NTL</a:t>
            </a:r>
          </a:p>
          <a:p>
            <a:pPr marL="0" indent="0" algn="ctr">
              <a:buNone/>
            </a:pPr>
            <a:r>
              <a:rPr lang="pt-BR" sz="2100" dirty="0"/>
              <a:t>Night-time </a:t>
            </a:r>
            <a:r>
              <a:rPr lang="pt-BR" sz="2100" dirty="0" err="1"/>
              <a:t>Lights</a:t>
            </a:r>
            <a:endParaRPr lang="pt-BR" sz="2100" dirty="0"/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B7940CFE-BD1D-4DCF-A689-00E5FB357CA9}"/>
              </a:ext>
            </a:extLst>
          </p:cNvPr>
          <p:cNvSpPr txBox="1">
            <a:spLocks/>
          </p:cNvSpPr>
          <p:nvPr/>
        </p:nvSpPr>
        <p:spPr>
          <a:xfrm>
            <a:off x="4851952" y="629465"/>
            <a:ext cx="2488096" cy="106122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2100" b="1" dirty="0"/>
              <a:t>CRD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t-BR" sz="2100" dirty="0" err="1"/>
              <a:t>Cronical</a:t>
            </a:r>
            <a:r>
              <a:rPr lang="pt-BR" sz="2100" dirty="0"/>
              <a:t> </a:t>
            </a:r>
            <a:r>
              <a:rPr lang="pt-BR" sz="2100" dirty="0" err="1"/>
              <a:t>Respiratory</a:t>
            </a:r>
            <a:r>
              <a:rPr lang="pt-BR" sz="2100" dirty="0"/>
              <a:t> </a:t>
            </a:r>
            <a:r>
              <a:rPr lang="pt-BR" sz="2100" dirty="0" err="1"/>
              <a:t>Disease</a:t>
            </a:r>
            <a:endParaRPr lang="pt-BR" sz="2100" dirty="0"/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C02C5822-01B6-419B-9441-2353A3B0DA81}"/>
              </a:ext>
            </a:extLst>
          </p:cNvPr>
          <p:cNvSpPr txBox="1">
            <a:spLocks/>
          </p:cNvSpPr>
          <p:nvPr/>
        </p:nvSpPr>
        <p:spPr>
          <a:xfrm>
            <a:off x="9447355" y="2046715"/>
            <a:ext cx="1906445" cy="10434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2100" b="1" dirty="0"/>
              <a:t>ID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t-BR" sz="2100" dirty="0"/>
              <a:t>Industrial </a:t>
            </a:r>
            <a:r>
              <a:rPr lang="pt-BR" sz="2100" dirty="0" err="1"/>
              <a:t>Density</a:t>
            </a:r>
            <a:endParaRPr lang="pt-BR" sz="2100" dirty="0"/>
          </a:p>
        </p:txBody>
      </p:sp>
      <p:cxnSp>
        <p:nvCxnSpPr>
          <p:cNvPr id="10" name="Conector: Angulado 9">
            <a:extLst>
              <a:ext uri="{FF2B5EF4-FFF2-40B4-BE49-F238E27FC236}">
                <a16:creationId xmlns:a16="http://schemas.microsoft.com/office/drawing/2014/main" id="{5133BE52-3158-4917-9147-810C27051A3A}"/>
              </a:ext>
            </a:extLst>
          </p:cNvPr>
          <p:cNvCxnSpPr>
            <a:stCxn id="7" idx="2"/>
            <a:endCxn id="6" idx="0"/>
          </p:cNvCxnSpPr>
          <p:nvPr/>
        </p:nvCxnSpPr>
        <p:spPr>
          <a:xfrm rot="5400000">
            <a:off x="3768059" y="-285947"/>
            <a:ext cx="351306" cy="4304577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: Angulado 10">
            <a:extLst>
              <a:ext uri="{FF2B5EF4-FFF2-40B4-BE49-F238E27FC236}">
                <a16:creationId xmlns:a16="http://schemas.microsoft.com/office/drawing/2014/main" id="{0782564F-18AA-40E6-A75E-C8B5955F834B}"/>
              </a:ext>
            </a:extLst>
          </p:cNvPr>
          <p:cNvCxnSpPr>
            <a:cxnSpLocks/>
            <a:stCxn id="7" idx="2"/>
            <a:endCxn id="8" idx="0"/>
          </p:cNvCxnSpPr>
          <p:nvPr/>
        </p:nvCxnSpPr>
        <p:spPr>
          <a:xfrm rot="16200000" flipH="1">
            <a:off x="8070276" y="-283588"/>
            <a:ext cx="356027" cy="4304578"/>
          </a:xfrm>
          <a:prstGeom prst="bentConnector3">
            <a:avLst>
              <a:gd name="adj1" fmla="val 49998"/>
            </a:avLst>
          </a:prstGeom>
          <a:ln w="28575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6E99B5FF-02EA-43F2-B9EC-72F2F3B1F8BE}"/>
              </a:ext>
            </a:extLst>
          </p:cNvPr>
          <p:cNvSpPr txBox="1"/>
          <p:nvPr/>
        </p:nvSpPr>
        <p:spPr>
          <a:xfrm>
            <a:off x="3923558" y="2841901"/>
            <a:ext cx="14362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Local Moran Index</a:t>
            </a:r>
          </a:p>
          <a:p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FCD96E1B-B4F1-430C-B4D0-A40B73E49F9F}"/>
                  </a:ext>
                </a:extLst>
              </p:cNvPr>
              <p:cNvSpPr/>
              <p:nvPr/>
            </p:nvSpPr>
            <p:spPr>
              <a:xfrm>
                <a:off x="3791108" y="3564759"/>
                <a:ext cx="1701107" cy="4009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pt-BR" i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pt-BR" dirty="0"/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pt-BR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nary>
                  </m:oMath>
                </a14:m>
                <a:endParaRPr lang="pt-BR" dirty="0"/>
              </a:p>
            </p:txBody>
          </p:sp>
        </mc:Choice>
        <mc:Fallback xmlns="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FCD96E1B-B4F1-430C-B4D0-A40B73E49F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1108" y="3564759"/>
                <a:ext cx="1701107" cy="400944"/>
              </a:xfrm>
              <a:prstGeom prst="rect">
                <a:avLst/>
              </a:prstGeom>
              <a:blipFill>
                <a:blip r:embed="rId3"/>
                <a:stretch>
                  <a:fillRect t="-109091" r="-6093" b="-16363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tângulo 2">
            <a:extLst>
              <a:ext uri="{FF2B5EF4-FFF2-40B4-BE49-F238E27FC236}">
                <a16:creationId xmlns:a16="http://schemas.microsoft.com/office/drawing/2014/main" id="{061CFF77-6477-420F-B62D-85ED95964F9B}"/>
              </a:ext>
            </a:extLst>
          </p:cNvPr>
          <p:cNvSpPr/>
          <p:nvPr/>
        </p:nvSpPr>
        <p:spPr>
          <a:xfrm>
            <a:off x="3567425" y="2841901"/>
            <a:ext cx="2148475" cy="11741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225E28C1-E1E9-4836-ADE1-D34AEF73D2F9}"/>
              </a:ext>
            </a:extLst>
          </p:cNvPr>
          <p:cNvSpPr txBox="1"/>
          <p:nvPr/>
        </p:nvSpPr>
        <p:spPr>
          <a:xfrm>
            <a:off x="6832233" y="2841901"/>
            <a:ext cx="14362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/>
              <a:t>Bivariated</a:t>
            </a:r>
            <a:endParaRPr lang="pt-BR" b="1" dirty="0"/>
          </a:p>
          <a:p>
            <a:pPr algn="ctr"/>
            <a:r>
              <a:rPr lang="pt-BR" b="1" dirty="0"/>
              <a:t>Local Moran Index</a:t>
            </a:r>
          </a:p>
          <a:p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tângulo 17">
                <a:extLst>
                  <a:ext uri="{FF2B5EF4-FFF2-40B4-BE49-F238E27FC236}">
                    <a16:creationId xmlns:a16="http://schemas.microsoft.com/office/drawing/2014/main" id="{C9FBFD18-07DE-41D1-9888-F7251D0380F5}"/>
                  </a:ext>
                </a:extLst>
              </p:cNvPr>
              <p:cNvSpPr/>
              <p:nvPr/>
            </p:nvSpPr>
            <p:spPr>
              <a:xfrm>
                <a:off x="6476102" y="3615154"/>
                <a:ext cx="2148473" cy="4009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𝑘𝑙</m:t>
                        </m:r>
                      </m:sub>
                    </m:sSub>
                    <m:r>
                      <a:rPr lang="pt-BR" i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pt-BR" dirty="0"/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  <m:r>
                          <a:rPr lang="pt-BR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nary>
                  </m:oMath>
                </a14:m>
                <a:endParaRPr lang="pt-BR" dirty="0"/>
              </a:p>
            </p:txBody>
          </p:sp>
        </mc:Choice>
        <mc:Fallback xmlns="">
          <p:sp>
            <p:nvSpPr>
              <p:cNvPr id="18" name="Retângulo 17">
                <a:extLst>
                  <a:ext uri="{FF2B5EF4-FFF2-40B4-BE49-F238E27FC236}">
                    <a16:creationId xmlns:a16="http://schemas.microsoft.com/office/drawing/2014/main" id="{C9FBFD18-07DE-41D1-9888-F7251D0380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102" y="3615154"/>
                <a:ext cx="2148473" cy="400944"/>
              </a:xfrm>
              <a:prstGeom prst="rect">
                <a:avLst/>
              </a:prstGeom>
              <a:blipFill>
                <a:blip r:embed="rId4"/>
                <a:stretch>
                  <a:fillRect t="-109091" r="-283" b="-16363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tângulo 18">
            <a:extLst>
              <a:ext uri="{FF2B5EF4-FFF2-40B4-BE49-F238E27FC236}">
                <a16:creationId xmlns:a16="http://schemas.microsoft.com/office/drawing/2014/main" id="{237CC9DB-2354-4CAB-AB9D-48AD488D78B9}"/>
              </a:ext>
            </a:extLst>
          </p:cNvPr>
          <p:cNvSpPr/>
          <p:nvPr/>
        </p:nvSpPr>
        <p:spPr>
          <a:xfrm>
            <a:off x="6476102" y="2841901"/>
            <a:ext cx="2148473" cy="11741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767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AE15F9F3-F069-41A9-B0FC-F9CE1E3488A5}"/>
              </a:ext>
            </a:extLst>
          </p:cNvPr>
          <p:cNvSpPr txBox="1">
            <a:spLocks/>
          </p:cNvSpPr>
          <p:nvPr/>
        </p:nvSpPr>
        <p:spPr>
          <a:xfrm>
            <a:off x="838200" y="3079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err="1"/>
              <a:t>Results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Discussion</a:t>
            </a:r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4B296103-A817-451D-B992-50005799AE06}"/>
              </a:ext>
            </a:extLst>
          </p:cNvPr>
          <p:cNvSpPr/>
          <p:nvPr/>
        </p:nvSpPr>
        <p:spPr>
          <a:xfrm>
            <a:off x="1077508" y="2943135"/>
            <a:ext cx="100369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/>
              <a:t>In this study, NTL and ID data were utilized to </a:t>
            </a:r>
            <a:r>
              <a:rPr lang="en-GB" sz="2400" dirty="0">
                <a:solidFill>
                  <a:srgbClr val="FF0000"/>
                </a:solidFill>
              </a:rPr>
              <a:t>assess growth in</a:t>
            </a:r>
          </a:p>
          <a:p>
            <a:pPr algn="ctr"/>
            <a:r>
              <a:rPr lang="en-GB" sz="2400" dirty="0">
                <a:solidFill>
                  <a:srgbClr val="FF0000"/>
                </a:solidFill>
              </a:rPr>
              <a:t>provinces based on </a:t>
            </a:r>
            <a:r>
              <a:rPr lang="en-GB" sz="2400" dirty="0">
                <a:solidFill>
                  <a:schemeClr val="accent6"/>
                </a:solidFill>
              </a:rPr>
              <a:t>geography</a:t>
            </a:r>
            <a:r>
              <a:rPr lang="en-GB" sz="2400" dirty="0">
                <a:solidFill>
                  <a:srgbClr val="FF0000"/>
                </a:solidFill>
              </a:rPr>
              <a:t>, economic growth, urbanization</a:t>
            </a:r>
            <a:r>
              <a:rPr lang="en-GB" sz="2400" dirty="0"/>
              <a:t>,</a:t>
            </a:r>
          </a:p>
          <a:p>
            <a:pPr algn="ctr"/>
            <a:r>
              <a:rPr lang="en-GB" sz="2400" dirty="0"/>
              <a:t>or </a:t>
            </a:r>
            <a:r>
              <a:rPr lang="en-GB" sz="2400" dirty="0">
                <a:solidFill>
                  <a:schemeClr val="accent6"/>
                </a:solidFill>
              </a:rPr>
              <a:t>health metrics, as well as concentration of NTLs and ID.</a:t>
            </a:r>
          </a:p>
        </p:txBody>
      </p:sp>
    </p:spTree>
    <p:extLst>
      <p:ext uri="{BB962C8B-B14F-4D97-AF65-F5344CB8AC3E}">
        <p14:creationId xmlns:p14="http://schemas.microsoft.com/office/powerpoint/2010/main" val="35937811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18572F17-2570-4474-8A49-9FAB6DA208A6}"/>
              </a:ext>
            </a:extLst>
          </p:cNvPr>
          <p:cNvSpPr txBox="1">
            <a:spLocks/>
          </p:cNvSpPr>
          <p:nvPr/>
        </p:nvSpPr>
        <p:spPr>
          <a:xfrm>
            <a:off x="838200" y="3079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err="1"/>
              <a:t>Results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Discussion</a:t>
            </a:r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88CECB8-5415-480A-BC87-AAD0180DC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633" y="2642311"/>
            <a:ext cx="4253285" cy="2356858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25D4B9E7-46F0-4B3E-9B72-B5B4D51C36EB}"/>
              </a:ext>
            </a:extLst>
          </p:cNvPr>
          <p:cNvSpPr/>
          <p:nvPr/>
        </p:nvSpPr>
        <p:spPr>
          <a:xfrm>
            <a:off x="835633" y="1490381"/>
            <a:ext cx="113563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We also </a:t>
            </a:r>
            <a:r>
              <a:rPr lang="en-US" dirty="0" err="1"/>
              <a:t>analysed</a:t>
            </a:r>
            <a:r>
              <a:rPr lang="en-US" dirty="0"/>
              <a:t> (…)</a:t>
            </a:r>
          </a:p>
          <a:p>
            <a:r>
              <a:rPr lang="en-US" dirty="0">
                <a:solidFill>
                  <a:srgbClr val="FFC000"/>
                </a:solidFill>
              </a:rPr>
              <a:t>(…)</a:t>
            </a:r>
            <a:r>
              <a:rPr lang="en-US" b="1" dirty="0">
                <a:solidFill>
                  <a:srgbClr val="FFC000"/>
                </a:solidFill>
              </a:rPr>
              <a:t> whether there was a correlation between NTLs and ID with CRDs</a:t>
            </a:r>
            <a:r>
              <a:rPr lang="en-US" dirty="0">
                <a:solidFill>
                  <a:srgbClr val="FFC000"/>
                </a:solidFill>
              </a:rPr>
              <a:t>”</a:t>
            </a:r>
            <a:endParaRPr lang="pt-BR" dirty="0">
              <a:solidFill>
                <a:srgbClr val="FFC000"/>
              </a:solidFill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16B36DC9-9769-4974-BD7F-C3E90FA9E547}"/>
              </a:ext>
            </a:extLst>
          </p:cNvPr>
          <p:cNvSpPr txBox="1"/>
          <p:nvPr/>
        </p:nvSpPr>
        <p:spPr>
          <a:xfrm>
            <a:off x="1020572" y="4999169"/>
            <a:ext cx="7199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- “</a:t>
            </a:r>
            <a:r>
              <a:rPr lang="pt-BR" dirty="0" err="1"/>
              <a:t>Moderate</a:t>
            </a:r>
            <a:r>
              <a:rPr lang="pt-BR" dirty="0"/>
              <a:t> </a:t>
            </a:r>
            <a:r>
              <a:rPr lang="pt-BR" dirty="0" err="1"/>
              <a:t>correlation</a:t>
            </a:r>
            <a:r>
              <a:rPr lang="pt-BR" dirty="0"/>
              <a:t>”</a:t>
            </a:r>
          </a:p>
          <a:p>
            <a:r>
              <a:rPr lang="pt-BR" dirty="0"/>
              <a:t>- “ID </a:t>
            </a:r>
            <a:r>
              <a:rPr lang="pt-BR" dirty="0" err="1"/>
              <a:t>and</a:t>
            </a:r>
            <a:r>
              <a:rPr lang="pt-BR" dirty="0"/>
              <a:t> NTL </a:t>
            </a:r>
            <a:r>
              <a:rPr lang="pt-BR" dirty="0" err="1"/>
              <a:t>have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same</a:t>
            </a:r>
            <a:r>
              <a:rPr lang="pt-BR" dirty="0"/>
              <a:t> </a:t>
            </a:r>
            <a:r>
              <a:rPr lang="pt-BR" dirty="0" err="1"/>
              <a:t>relationship</a:t>
            </a:r>
            <a:r>
              <a:rPr lang="pt-BR" dirty="0"/>
              <a:t> </a:t>
            </a:r>
            <a:r>
              <a:rPr lang="pt-BR" dirty="0" err="1"/>
              <a:t>with</a:t>
            </a:r>
            <a:r>
              <a:rPr lang="pt-BR" dirty="0"/>
              <a:t> CRD”</a:t>
            </a:r>
          </a:p>
          <a:p>
            <a:r>
              <a:rPr lang="pt-BR" b="1" dirty="0" err="1">
                <a:solidFill>
                  <a:srgbClr val="FF0000"/>
                </a:solidFill>
              </a:rPr>
              <a:t>Only</a:t>
            </a:r>
            <a:r>
              <a:rPr lang="pt-BR" b="1" dirty="0">
                <a:solidFill>
                  <a:srgbClr val="FF0000"/>
                </a:solidFill>
              </a:rPr>
              <a:t> </a:t>
            </a:r>
            <a:r>
              <a:rPr lang="pt-BR" b="1" dirty="0" err="1">
                <a:solidFill>
                  <a:srgbClr val="FF0000"/>
                </a:solidFill>
              </a:rPr>
              <a:t>investigates</a:t>
            </a:r>
            <a:r>
              <a:rPr lang="pt-BR" b="1" dirty="0">
                <a:solidFill>
                  <a:srgbClr val="FF0000"/>
                </a:solidFill>
              </a:rPr>
              <a:t> </a:t>
            </a:r>
            <a:r>
              <a:rPr lang="pt-BR" b="1" dirty="0" err="1">
                <a:solidFill>
                  <a:srgbClr val="FF0000"/>
                </a:solidFill>
              </a:rPr>
              <a:t>what</a:t>
            </a:r>
            <a:r>
              <a:rPr lang="pt-BR" b="1" dirty="0">
                <a:solidFill>
                  <a:srgbClr val="FF0000"/>
                </a:solidFill>
              </a:rPr>
              <a:t> are </a:t>
            </a:r>
            <a:r>
              <a:rPr lang="pt-BR" b="1" dirty="0" err="1">
                <a:solidFill>
                  <a:srgbClr val="FF0000"/>
                </a:solidFill>
              </a:rPr>
              <a:t>the</a:t>
            </a:r>
            <a:r>
              <a:rPr lang="pt-BR" b="1" dirty="0">
                <a:solidFill>
                  <a:srgbClr val="FF0000"/>
                </a:solidFill>
              </a:rPr>
              <a:t> Pearson </a:t>
            </a:r>
            <a:r>
              <a:rPr lang="pt-BR" b="1" dirty="0" err="1">
                <a:solidFill>
                  <a:srgbClr val="FF0000"/>
                </a:solidFill>
              </a:rPr>
              <a:t>coefficients</a:t>
            </a:r>
            <a:r>
              <a:rPr lang="pt-BR" b="1" dirty="0">
                <a:solidFill>
                  <a:srgbClr val="FF0000"/>
                </a:solidFill>
              </a:rPr>
              <a:t>.</a:t>
            </a:r>
            <a:endParaRPr lang="pt-BR" dirty="0"/>
          </a:p>
        </p:txBody>
      </p:sp>
      <p:cxnSp>
        <p:nvCxnSpPr>
          <p:cNvPr id="21" name="Conector: Angulado 20">
            <a:extLst>
              <a:ext uri="{FF2B5EF4-FFF2-40B4-BE49-F238E27FC236}">
                <a16:creationId xmlns:a16="http://schemas.microsoft.com/office/drawing/2014/main" id="{981435E0-9DB8-44D0-8667-B9D6FD14AEE4}"/>
              </a:ext>
            </a:extLst>
          </p:cNvPr>
          <p:cNvCxnSpPr>
            <a:cxnSpLocks/>
          </p:cNvCxnSpPr>
          <p:nvPr/>
        </p:nvCxnSpPr>
        <p:spPr>
          <a:xfrm rot="16200000" flipH="1">
            <a:off x="381698" y="5409504"/>
            <a:ext cx="1200150" cy="77597"/>
          </a:xfrm>
          <a:prstGeom prst="bentConnector3">
            <a:avLst>
              <a:gd name="adj1" fmla="val 99206"/>
            </a:avLst>
          </a:prstGeom>
          <a:ln w="28575">
            <a:solidFill>
              <a:srgbClr val="BFC9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 descr="Image result for correlacao nao linear">
            <a:extLst>
              <a:ext uri="{FF2B5EF4-FFF2-40B4-BE49-F238E27FC236}">
                <a16:creationId xmlns:a16="http://schemas.microsoft.com/office/drawing/2014/main" id="{D2BB901B-CB71-4F17-9B77-D6ABD1E589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93"/>
          <a:stretch/>
        </p:blipFill>
        <p:spPr bwMode="auto">
          <a:xfrm>
            <a:off x="8014260" y="306338"/>
            <a:ext cx="1702749" cy="139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7FE6E229-25CE-466E-AC31-33B7249C1D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71" r="5460" b="4831"/>
          <a:stretch/>
        </p:blipFill>
        <p:spPr>
          <a:xfrm>
            <a:off x="9948207" y="268431"/>
            <a:ext cx="1756335" cy="1434277"/>
          </a:xfrm>
          <a:prstGeom prst="rect">
            <a:avLst/>
          </a:prstGeom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id="{2F604E81-1292-4766-A6F8-3A970655F4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9270" y="1949573"/>
            <a:ext cx="3893630" cy="4064931"/>
          </a:xfrm>
          <a:prstGeom prst="rect">
            <a:avLst/>
          </a:prstGeom>
        </p:spPr>
      </p:pic>
      <p:sp>
        <p:nvSpPr>
          <p:cNvPr id="31" name="CaixaDeTexto 30">
            <a:extLst>
              <a:ext uri="{FF2B5EF4-FFF2-40B4-BE49-F238E27FC236}">
                <a16:creationId xmlns:a16="http://schemas.microsoft.com/office/drawing/2014/main" id="{24DEC49C-99A5-4C0B-A13E-C6EEE83C7A67}"/>
              </a:ext>
            </a:extLst>
          </p:cNvPr>
          <p:cNvSpPr txBox="1"/>
          <p:nvPr/>
        </p:nvSpPr>
        <p:spPr>
          <a:xfrm>
            <a:off x="9633575" y="2895053"/>
            <a:ext cx="314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X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7E3501E8-2317-49C3-BE43-809AA57ECF44}"/>
              </a:ext>
            </a:extLst>
          </p:cNvPr>
          <p:cNvSpPr txBox="1"/>
          <p:nvPr/>
        </p:nvSpPr>
        <p:spPr>
          <a:xfrm>
            <a:off x="8615372" y="5943238"/>
            <a:ext cx="27622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Scatter</a:t>
            </a:r>
            <a:r>
              <a:rPr lang="pt-BR" dirty="0"/>
              <a:t> </a:t>
            </a:r>
            <a:r>
              <a:rPr lang="pt-BR" dirty="0" err="1"/>
              <a:t>plot</a:t>
            </a:r>
            <a:r>
              <a:rPr lang="pt-BR" dirty="0"/>
              <a:t>?</a:t>
            </a:r>
          </a:p>
          <a:p>
            <a:r>
              <a:rPr lang="pt-BR" dirty="0" err="1"/>
              <a:t>Normality</a:t>
            </a:r>
            <a:r>
              <a:rPr lang="pt-BR" dirty="0"/>
              <a:t> </a:t>
            </a:r>
            <a:r>
              <a:rPr lang="pt-BR" dirty="0" err="1"/>
              <a:t>test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residuals</a:t>
            </a:r>
            <a:r>
              <a:rPr lang="pt-BR" dirty="0"/>
              <a:t>?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58824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B55F71C-89D3-4F94-AC14-0EBB2F4F0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633" y="2642311"/>
            <a:ext cx="4253285" cy="2356858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5E9CFEAB-4D12-41EB-A1C6-401B7945B5A9}"/>
              </a:ext>
            </a:extLst>
          </p:cNvPr>
          <p:cNvSpPr txBox="1">
            <a:spLocks/>
          </p:cNvSpPr>
          <p:nvPr/>
        </p:nvSpPr>
        <p:spPr>
          <a:xfrm>
            <a:off x="838200" y="3079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err="1"/>
              <a:t>Results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Discussion</a:t>
            </a:r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42C7864E-EA7B-4CC4-9438-26F8BB82CE2F}"/>
              </a:ext>
            </a:extLst>
          </p:cNvPr>
          <p:cNvSpPr/>
          <p:nvPr/>
        </p:nvSpPr>
        <p:spPr>
          <a:xfrm>
            <a:off x="835633" y="1490381"/>
            <a:ext cx="113563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We also </a:t>
            </a:r>
            <a:r>
              <a:rPr lang="en-US" dirty="0" err="1"/>
              <a:t>analysed</a:t>
            </a:r>
            <a:r>
              <a:rPr lang="en-US" dirty="0"/>
              <a:t> (…)</a:t>
            </a:r>
          </a:p>
          <a:p>
            <a:r>
              <a:rPr lang="en-US" dirty="0"/>
              <a:t>(…)</a:t>
            </a:r>
            <a:r>
              <a:rPr lang="en-US" b="1" dirty="0"/>
              <a:t> </a:t>
            </a:r>
            <a:r>
              <a:rPr lang="en-US" b="1" dirty="0">
                <a:solidFill>
                  <a:srgbClr val="FF0000"/>
                </a:solidFill>
              </a:rPr>
              <a:t>whether there was a correlation between NTLs and ID with CRDs</a:t>
            </a:r>
            <a:r>
              <a:rPr lang="en-US" dirty="0"/>
              <a:t>”</a:t>
            </a:r>
            <a:endParaRPr lang="pt-BR" dirty="0"/>
          </a:p>
        </p:txBody>
      </p:sp>
      <p:cxnSp>
        <p:nvCxnSpPr>
          <p:cNvPr id="9" name="Conector: Angulado 8">
            <a:extLst>
              <a:ext uri="{FF2B5EF4-FFF2-40B4-BE49-F238E27FC236}">
                <a16:creationId xmlns:a16="http://schemas.microsoft.com/office/drawing/2014/main" id="{AB54605E-B09B-4BA8-A988-69EB32FA8C86}"/>
              </a:ext>
            </a:extLst>
          </p:cNvPr>
          <p:cNvCxnSpPr>
            <a:stCxn id="4" idx="2"/>
          </p:cNvCxnSpPr>
          <p:nvPr/>
        </p:nvCxnSpPr>
        <p:spPr>
          <a:xfrm rot="5400000" flipH="1" flipV="1">
            <a:off x="3534503" y="2180497"/>
            <a:ext cx="2246444" cy="3390899"/>
          </a:xfrm>
          <a:prstGeom prst="bentConnector4">
            <a:avLst>
              <a:gd name="adj1" fmla="val -10176"/>
              <a:gd name="adj2" fmla="val 81358"/>
            </a:avLst>
          </a:prstGeom>
          <a:ln w="381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ângulo 9">
            <a:extLst>
              <a:ext uri="{FF2B5EF4-FFF2-40B4-BE49-F238E27FC236}">
                <a16:creationId xmlns:a16="http://schemas.microsoft.com/office/drawing/2014/main" id="{0EDAE520-5C7B-483C-9189-6059C0511DD1}"/>
              </a:ext>
            </a:extLst>
          </p:cNvPr>
          <p:cNvSpPr/>
          <p:nvPr/>
        </p:nvSpPr>
        <p:spPr>
          <a:xfrm>
            <a:off x="6478283" y="2562820"/>
            <a:ext cx="40030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It does not contributes at all with the discussion and conclusion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3609042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18572F17-2570-4474-8A49-9FAB6DA208A6}"/>
              </a:ext>
            </a:extLst>
          </p:cNvPr>
          <p:cNvSpPr txBox="1">
            <a:spLocks/>
          </p:cNvSpPr>
          <p:nvPr/>
        </p:nvSpPr>
        <p:spPr>
          <a:xfrm>
            <a:off x="838200" y="3079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err="1"/>
              <a:t>Results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Discussion</a:t>
            </a:r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0FEA0D6-6BBB-4E27-944B-242B64988F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33" t="8240"/>
          <a:stretch/>
        </p:blipFill>
        <p:spPr>
          <a:xfrm>
            <a:off x="361950" y="2855632"/>
            <a:ext cx="2103793" cy="2557462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B9F1F05-68EA-4F22-A743-F1172CD787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0569" y="2855632"/>
            <a:ext cx="2193987" cy="255746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862138B0-8F83-462D-BE9C-909DC65607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7856" y="2851871"/>
            <a:ext cx="2193986" cy="256927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333169F-B9DF-4C28-9277-C134C5232A0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14"/>
          <a:stretch/>
        </p:blipFill>
        <p:spPr>
          <a:xfrm>
            <a:off x="8964655" y="2851871"/>
            <a:ext cx="2266950" cy="2561223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ADF3E0BB-2064-4B6A-A2FF-570196A5C049}"/>
              </a:ext>
            </a:extLst>
          </p:cNvPr>
          <p:cNvSpPr txBox="1"/>
          <p:nvPr/>
        </p:nvSpPr>
        <p:spPr>
          <a:xfrm>
            <a:off x="1095375" y="5709849"/>
            <a:ext cx="1266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/>
              <a:t>Univariated</a:t>
            </a:r>
            <a:r>
              <a:rPr lang="pt-BR" dirty="0"/>
              <a:t> LISA (</a:t>
            </a:r>
            <a:r>
              <a:rPr lang="pt-BR" dirty="0" err="1"/>
              <a:t>CRDs</a:t>
            </a:r>
            <a:r>
              <a:rPr lang="pt-BR" dirty="0"/>
              <a:t>)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378DD528-2C38-4766-8697-047474580AE8}"/>
              </a:ext>
            </a:extLst>
          </p:cNvPr>
          <p:cNvSpPr txBox="1"/>
          <p:nvPr/>
        </p:nvSpPr>
        <p:spPr>
          <a:xfrm>
            <a:off x="3552825" y="5709849"/>
            <a:ext cx="1611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/>
              <a:t>Bivariated</a:t>
            </a:r>
            <a:r>
              <a:rPr lang="pt-BR" dirty="0"/>
              <a:t> LISA (NTL </a:t>
            </a:r>
            <a:r>
              <a:rPr lang="pt-BR" dirty="0" err="1"/>
              <a:t>vs</a:t>
            </a:r>
            <a:r>
              <a:rPr lang="pt-BR" dirty="0"/>
              <a:t> </a:t>
            </a:r>
            <a:r>
              <a:rPr lang="pt-BR" dirty="0" err="1"/>
              <a:t>CRDs</a:t>
            </a:r>
            <a:r>
              <a:rPr lang="pt-BR" dirty="0"/>
              <a:t>)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4CD89802-8749-4310-93AA-C33497DA0104}"/>
              </a:ext>
            </a:extLst>
          </p:cNvPr>
          <p:cNvSpPr txBox="1"/>
          <p:nvPr/>
        </p:nvSpPr>
        <p:spPr>
          <a:xfrm>
            <a:off x="6353175" y="5663683"/>
            <a:ext cx="1684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/>
              <a:t>Bivariated</a:t>
            </a:r>
            <a:r>
              <a:rPr lang="pt-BR" dirty="0"/>
              <a:t> LISA (ID </a:t>
            </a:r>
            <a:r>
              <a:rPr lang="pt-BR" dirty="0" err="1"/>
              <a:t>vs</a:t>
            </a:r>
            <a:r>
              <a:rPr lang="pt-BR" dirty="0"/>
              <a:t> </a:t>
            </a:r>
            <a:r>
              <a:rPr lang="pt-BR" dirty="0" err="1"/>
              <a:t>CRDs</a:t>
            </a:r>
            <a:r>
              <a:rPr lang="pt-BR" dirty="0"/>
              <a:t>)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34DB588A-1755-47CE-B033-54C8081C1E33}"/>
              </a:ext>
            </a:extLst>
          </p:cNvPr>
          <p:cNvSpPr txBox="1"/>
          <p:nvPr/>
        </p:nvSpPr>
        <p:spPr>
          <a:xfrm>
            <a:off x="9406564" y="5802182"/>
            <a:ext cx="1611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G* (</a:t>
            </a:r>
            <a:r>
              <a:rPr lang="pt-BR" dirty="0" err="1"/>
              <a:t>CRDs</a:t>
            </a:r>
            <a:r>
              <a:rPr lang="pt-BR" dirty="0"/>
              <a:t>)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37DE7389-A8B3-4A03-AC83-05B86AEAB1AB}"/>
              </a:ext>
            </a:extLst>
          </p:cNvPr>
          <p:cNvSpPr/>
          <p:nvPr/>
        </p:nvSpPr>
        <p:spPr>
          <a:xfrm>
            <a:off x="1794648" y="1633538"/>
            <a:ext cx="8602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6"/>
                </a:solidFill>
              </a:rPr>
              <a:t>Comparison of the local spatial pattern detection methods</a:t>
            </a:r>
            <a:endParaRPr lang="en-US" sz="24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894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30AAC9-C8BA-4701-B721-14AEAB14B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Objectives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735D80B-21D8-406C-A6DC-902A4555F4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831" y="1502797"/>
            <a:ext cx="11680465" cy="467416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In this study, commonly used methods for spatial clustering of</a:t>
            </a:r>
          </a:p>
          <a:p>
            <a:pPr marL="0" indent="0">
              <a:buNone/>
            </a:pPr>
            <a:r>
              <a:rPr lang="en-US" dirty="0"/>
              <a:t>CRDs were </a:t>
            </a:r>
            <a:r>
              <a:rPr lang="en-US" b="1" dirty="0"/>
              <a:t>compared:</a:t>
            </a:r>
          </a:p>
          <a:p>
            <a:pPr marL="0" indent="0">
              <a:buNone/>
            </a:pPr>
            <a:r>
              <a:rPr lang="en-US" b="1" dirty="0"/>
              <a:t>	spatial scan statistic;</a:t>
            </a:r>
          </a:p>
          <a:p>
            <a:pPr marL="0" indent="0">
              <a:buNone/>
            </a:pPr>
            <a:r>
              <a:rPr lang="en-US" b="1" dirty="0"/>
              <a:t>	LISA;</a:t>
            </a:r>
          </a:p>
          <a:p>
            <a:pPr marL="0" indent="0">
              <a:buNone/>
            </a:pPr>
            <a:r>
              <a:rPr lang="en-US" b="1" dirty="0"/>
              <a:t>	local Gi*(d) statistic.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We also analyzed (…)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dirty="0"/>
              <a:t>(…)</a:t>
            </a:r>
            <a:r>
              <a:rPr lang="en-US" b="1" dirty="0"/>
              <a:t> whether there was a correlation between NTLs and ID with CRDs</a:t>
            </a:r>
            <a:r>
              <a:rPr lang="en-US" dirty="0"/>
              <a:t>”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803618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18572F17-2570-4474-8A49-9FAB6DA208A6}"/>
              </a:ext>
            </a:extLst>
          </p:cNvPr>
          <p:cNvSpPr txBox="1">
            <a:spLocks/>
          </p:cNvSpPr>
          <p:nvPr/>
        </p:nvSpPr>
        <p:spPr>
          <a:xfrm>
            <a:off x="838200" y="3079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err="1"/>
              <a:t>Results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Discussion</a:t>
            </a:r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DDDAB3BD-DEED-41BE-ABF5-1EDA5D95A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550" y="1385887"/>
            <a:ext cx="3409950" cy="4371975"/>
          </a:xfrm>
          <a:prstGeom prst="rect">
            <a:avLst/>
          </a:prstGeom>
        </p:spPr>
      </p:pic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0682AF9C-5342-4403-8049-45C4BB3FFD5E}"/>
              </a:ext>
            </a:extLst>
          </p:cNvPr>
          <p:cNvCxnSpPr>
            <a:cxnSpLocks/>
          </p:cNvCxnSpPr>
          <p:nvPr/>
        </p:nvCxnSpPr>
        <p:spPr>
          <a:xfrm>
            <a:off x="5124450" y="2562225"/>
            <a:ext cx="113347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8A7CEA62-92AD-4EA9-9DAD-C40BA8DE19CE}"/>
              </a:ext>
            </a:extLst>
          </p:cNvPr>
          <p:cNvCxnSpPr/>
          <p:nvPr/>
        </p:nvCxnSpPr>
        <p:spPr>
          <a:xfrm>
            <a:off x="3829050" y="4229100"/>
            <a:ext cx="242887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2AFA650-2D40-4846-A558-71EA6FB08245}"/>
              </a:ext>
            </a:extLst>
          </p:cNvPr>
          <p:cNvSpPr txBox="1"/>
          <p:nvPr/>
        </p:nvSpPr>
        <p:spPr>
          <a:xfrm>
            <a:off x="6343649" y="2377559"/>
            <a:ext cx="3857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err="1"/>
              <a:t>Less</a:t>
            </a:r>
            <a:r>
              <a:rPr lang="pt-BR" sz="2400" dirty="0"/>
              <a:t> </a:t>
            </a:r>
            <a:r>
              <a:rPr lang="pt-BR" sz="2400" dirty="0" err="1"/>
              <a:t>CRDs</a:t>
            </a:r>
            <a:r>
              <a:rPr lang="pt-BR" sz="2400" dirty="0"/>
              <a:t> </a:t>
            </a:r>
            <a:r>
              <a:rPr lang="pt-BR" sz="2400" dirty="0" err="1"/>
              <a:t>than</a:t>
            </a:r>
            <a:r>
              <a:rPr lang="pt-BR" sz="2400" dirty="0"/>
              <a:t> </a:t>
            </a:r>
            <a:r>
              <a:rPr lang="pt-BR" sz="2400" dirty="0" err="1"/>
              <a:t>expected</a:t>
            </a:r>
            <a:endParaRPr lang="pt-BR" sz="2400" dirty="0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CCBD36A6-7402-4083-B034-425DA0207519}"/>
              </a:ext>
            </a:extLst>
          </p:cNvPr>
          <p:cNvSpPr txBox="1"/>
          <p:nvPr/>
        </p:nvSpPr>
        <p:spPr>
          <a:xfrm>
            <a:off x="6343649" y="4044434"/>
            <a:ext cx="3409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More </a:t>
            </a:r>
            <a:r>
              <a:rPr lang="pt-BR" sz="2400" dirty="0" err="1"/>
              <a:t>CRDs</a:t>
            </a:r>
            <a:r>
              <a:rPr lang="pt-BR" sz="2400" dirty="0"/>
              <a:t> </a:t>
            </a:r>
            <a:r>
              <a:rPr lang="pt-BR" sz="2400" dirty="0" err="1"/>
              <a:t>than</a:t>
            </a:r>
            <a:r>
              <a:rPr lang="pt-BR" sz="2400" dirty="0"/>
              <a:t> </a:t>
            </a:r>
            <a:r>
              <a:rPr lang="pt-BR" sz="2400" dirty="0" err="1"/>
              <a:t>expected</a:t>
            </a:r>
            <a:endParaRPr lang="pt-BR" sz="2400" dirty="0"/>
          </a:p>
        </p:txBody>
      </p:sp>
      <p:sp>
        <p:nvSpPr>
          <p:cNvPr id="15" name="Chave Direita 14">
            <a:extLst>
              <a:ext uri="{FF2B5EF4-FFF2-40B4-BE49-F238E27FC236}">
                <a16:creationId xmlns:a16="http://schemas.microsoft.com/office/drawing/2014/main" id="{772157DB-E8BB-49F5-9078-F891B9CF9684}"/>
              </a:ext>
            </a:extLst>
          </p:cNvPr>
          <p:cNvSpPr/>
          <p:nvPr/>
        </p:nvSpPr>
        <p:spPr>
          <a:xfrm>
            <a:off x="4648200" y="4592955"/>
            <a:ext cx="137160" cy="624835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49155F66-22E2-4991-9877-F2E1A5CB60FD}"/>
              </a:ext>
            </a:extLst>
          </p:cNvPr>
          <p:cNvSpPr txBox="1"/>
          <p:nvPr/>
        </p:nvSpPr>
        <p:spPr>
          <a:xfrm>
            <a:off x="4895850" y="4720706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Relative</a:t>
            </a:r>
            <a:r>
              <a:rPr lang="pt-BR" dirty="0"/>
              <a:t> Risk</a:t>
            </a:r>
          </a:p>
        </p:txBody>
      </p:sp>
    </p:spTree>
    <p:extLst>
      <p:ext uri="{BB962C8B-B14F-4D97-AF65-F5344CB8AC3E}">
        <p14:creationId xmlns:p14="http://schemas.microsoft.com/office/powerpoint/2010/main" val="18449685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4A5F206-10E5-40C2-A1C4-09F9823EA1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(…) LISA identifies the core of the cluster, and the scan statistic identifies its extent (…)</a:t>
            </a:r>
          </a:p>
          <a:p>
            <a:r>
              <a:rPr lang="en-US" dirty="0"/>
              <a:t>(...) because each method has its own advantages and disadvantages, no single method is deemed the “gold standard” for cluster analysis.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Spatial scan statistics performed much better in outlier detection in terms of power, compared to LISA and local Gi*(d) statistic. </a:t>
            </a:r>
          </a:p>
          <a:p>
            <a:pPr marL="0" indent="0">
              <a:buNone/>
            </a:pP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53DC3746-8A48-4BAF-8C79-A278E051B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t-BR" dirty="0" err="1"/>
              <a:t>Conclusion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105846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7551B2-E2BA-4F70-8423-F0B96B5E7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Conclusion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DF0E0E2-F9CF-486F-986D-0A113118FA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28899"/>
            <a:ext cx="10515600" cy="3548063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chemeClr val="accent6"/>
                </a:solidFill>
              </a:rPr>
              <a:t>.Coherent methods for the proposed objectives;</a:t>
            </a:r>
          </a:p>
          <a:p>
            <a:pPr marL="0" indent="0">
              <a:buNone/>
            </a:pPr>
            <a:r>
              <a:rPr lang="en-GB" dirty="0">
                <a:solidFill>
                  <a:schemeClr val="accent6"/>
                </a:solidFill>
              </a:rPr>
              <a:t>.Coherent interpretation of the results;</a:t>
            </a:r>
          </a:p>
          <a:p>
            <a:pPr marL="0" indent="0">
              <a:buNone/>
            </a:pPr>
            <a:r>
              <a:rPr lang="en-GB" dirty="0">
                <a:solidFill>
                  <a:schemeClr val="accent6"/>
                </a:solidFill>
              </a:rPr>
              <a:t>.The discussion brings to light the importance of the association of different methods in health analysis and development of politics.</a:t>
            </a:r>
          </a:p>
          <a:p>
            <a:pPr marL="0" indent="0">
              <a:buNone/>
            </a:pPr>
            <a:endParaRPr lang="pt-BR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pt-BR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2553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7551B2-E2BA-4F70-8423-F0B96B5E7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Conclusion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DF0E0E2-F9CF-486F-986D-0A113118FA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1150"/>
            <a:ext cx="10515600" cy="45958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i="1" dirty="0">
                <a:solidFill>
                  <a:srgbClr val="FF0000"/>
                </a:solidFill>
              </a:rPr>
              <a:t>.To many </a:t>
            </a:r>
            <a:r>
              <a:rPr lang="en-GB" i="1" dirty="0" err="1">
                <a:solidFill>
                  <a:srgbClr val="FF0000"/>
                </a:solidFill>
              </a:rPr>
              <a:t>formatation</a:t>
            </a:r>
            <a:r>
              <a:rPr lang="en-GB" i="1" dirty="0">
                <a:solidFill>
                  <a:srgbClr val="FF0000"/>
                </a:solidFill>
              </a:rPr>
              <a:t> mistakes;</a:t>
            </a:r>
          </a:p>
          <a:p>
            <a:pPr marL="0" indent="0">
              <a:buNone/>
            </a:pPr>
            <a:r>
              <a:rPr lang="en-GB" dirty="0">
                <a:solidFill>
                  <a:srgbClr val="FF0000"/>
                </a:solidFill>
              </a:rPr>
              <a:t>.Incomplete or superficial explanation about the methods;</a:t>
            </a:r>
          </a:p>
          <a:p>
            <a:pPr marL="0" indent="0">
              <a:buNone/>
            </a:pPr>
            <a:r>
              <a:rPr lang="en-GB" dirty="0">
                <a:solidFill>
                  <a:srgbClr val="FF0000"/>
                </a:solidFill>
              </a:rPr>
              <a:t>.Unfounded decisions concerning the methods;</a:t>
            </a:r>
          </a:p>
          <a:p>
            <a:pPr marL="0" indent="0">
              <a:buNone/>
            </a:pPr>
            <a:r>
              <a:rPr lang="en-GB" dirty="0">
                <a:solidFill>
                  <a:srgbClr val="FF0000"/>
                </a:solidFill>
              </a:rPr>
              <a:t>.Inconsistencies of the discussion regarding the methods;</a:t>
            </a:r>
          </a:p>
          <a:p>
            <a:pPr marL="0" indent="0">
              <a:buNone/>
            </a:pPr>
            <a:r>
              <a:rPr lang="en-GB" dirty="0">
                <a:solidFill>
                  <a:srgbClr val="FF0000"/>
                </a:solidFill>
              </a:rPr>
              <a:t>.Incoherent conclusions based on the evidences and discussion;</a:t>
            </a:r>
          </a:p>
          <a:p>
            <a:pPr marL="0" indent="0">
              <a:buNone/>
            </a:pPr>
            <a:r>
              <a:rPr lang="en-GB" dirty="0">
                <a:solidFill>
                  <a:srgbClr val="FF0000"/>
                </a:solidFill>
              </a:rPr>
              <a:t>.Does not attribute the limitation of the work to the decisions of methods (variables and parameters);</a:t>
            </a:r>
          </a:p>
          <a:p>
            <a:pPr marL="0" indent="0">
              <a:buNone/>
            </a:pPr>
            <a:r>
              <a:rPr lang="pt-BR" dirty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endParaRPr lang="pt-BR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3504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2A4525-F0E2-4477-87C3-BE9375EDC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Thank</a:t>
            </a:r>
            <a:r>
              <a:rPr lang="pt-BR" dirty="0"/>
              <a:t> </a:t>
            </a:r>
            <a:r>
              <a:rPr lang="pt-BR" dirty="0" err="1"/>
              <a:t>you</a:t>
            </a:r>
            <a:r>
              <a:rPr lang="pt-BR" dirty="0"/>
              <a:t>.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39B7639-F6AB-45F1-9541-B8C0ABA6CB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2639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A22434-856A-4A3D-AB99-891FB2F32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Methods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6C8B7F9-DB7C-4677-9959-5DE8809AD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3123" y="1978025"/>
            <a:ext cx="2421834" cy="13255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t-BR" b="1" dirty="0"/>
              <a:t>  NTL</a:t>
            </a:r>
          </a:p>
          <a:p>
            <a:pPr marL="0" indent="0" algn="ctr">
              <a:buNone/>
            </a:pPr>
            <a:r>
              <a:rPr lang="pt-BR" dirty="0"/>
              <a:t>Night-time </a:t>
            </a:r>
            <a:r>
              <a:rPr lang="pt-BR" dirty="0" err="1"/>
              <a:t>Lights</a:t>
            </a:r>
            <a:endParaRPr lang="pt-BR" dirty="0"/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C4C1A51C-4BE2-4ACE-87A4-B1EEFC6338AA}"/>
              </a:ext>
            </a:extLst>
          </p:cNvPr>
          <p:cNvSpPr txBox="1">
            <a:spLocks/>
          </p:cNvSpPr>
          <p:nvPr/>
        </p:nvSpPr>
        <p:spPr>
          <a:xfrm>
            <a:off x="278296" y="1978025"/>
            <a:ext cx="3601941" cy="13255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b="1" dirty="0"/>
              <a:t>CRD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t-BR" dirty="0" err="1"/>
              <a:t>Cronical</a:t>
            </a:r>
            <a:r>
              <a:rPr lang="pt-BR" dirty="0"/>
              <a:t> </a:t>
            </a:r>
            <a:r>
              <a:rPr lang="pt-BR" dirty="0" err="1"/>
              <a:t>Respiratory</a:t>
            </a:r>
            <a:r>
              <a:rPr lang="pt-BR" dirty="0"/>
              <a:t> </a:t>
            </a:r>
            <a:r>
              <a:rPr lang="pt-BR" dirty="0" err="1"/>
              <a:t>Disease</a:t>
            </a:r>
            <a:endParaRPr lang="pt-BR" dirty="0"/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825FF8B2-22DB-49CF-AB60-14DC5E341E5B}"/>
              </a:ext>
            </a:extLst>
          </p:cNvPr>
          <p:cNvSpPr txBox="1">
            <a:spLocks/>
          </p:cNvSpPr>
          <p:nvPr/>
        </p:nvSpPr>
        <p:spPr>
          <a:xfrm>
            <a:off x="8368086" y="1978025"/>
            <a:ext cx="2421834" cy="13255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b="1" dirty="0"/>
              <a:t>ID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t-BR" dirty="0"/>
              <a:t>Industrial </a:t>
            </a:r>
            <a:r>
              <a:rPr lang="pt-BR" dirty="0" err="1"/>
              <a:t>Density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191443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A22434-856A-4A3D-AB99-891FB2F32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Methods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6C8B7F9-DB7C-4677-9959-5DE8809AD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3123" y="1978025"/>
            <a:ext cx="2421834" cy="13255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t-BR" b="1" dirty="0">
                <a:solidFill>
                  <a:schemeClr val="bg1">
                    <a:lumMod val="85000"/>
                  </a:schemeClr>
                </a:solidFill>
              </a:rPr>
              <a:t>  </a:t>
            </a:r>
            <a:r>
              <a:rPr lang="pt-BR" b="1" dirty="0">
                <a:solidFill>
                  <a:schemeClr val="bg1">
                    <a:lumMod val="95000"/>
                  </a:schemeClr>
                </a:solidFill>
              </a:rPr>
              <a:t>NTL</a:t>
            </a:r>
          </a:p>
          <a:p>
            <a:pPr marL="0" indent="0" algn="ctr">
              <a:buNone/>
            </a:pPr>
            <a:r>
              <a:rPr lang="pt-BR" dirty="0">
                <a:solidFill>
                  <a:schemeClr val="bg1">
                    <a:lumMod val="95000"/>
                  </a:schemeClr>
                </a:solidFill>
              </a:rPr>
              <a:t>Night-time </a:t>
            </a:r>
            <a:r>
              <a:rPr lang="pt-BR" dirty="0" err="1">
                <a:solidFill>
                  <a:schemeClr val="bg1">
                    <a:lumMod val="95000"/>
                  </a:schemeClr>
                </a:solidFill>
              </a:rPr>
              <a:t>Lights</a:t>
            </a:r>
            <a:endParaRPr lang="pt-BR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C4C1A51C-4BE2-4ACE-87A4-B1EEFC6338AA}"/>
              </a:ext>
            </a:extLst>
          </p:cNvPr>
          <p:cNvSpPr txBox="1">
            <a:spLocks/>
          </p:cNvSpPr>
          <p:nvPr/>
        </p:nvSpPr>
        <p:spPr>
          <a:xfrm>
            <a:off x="278296" y="1978025"/>
            <a:ext cx="3601941" cy="132556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b="1" dirty="0"/>
              <a:t>CRD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t-BR" dirty="0" err="1"/>
              <a:t>Cronical</a:t>
            </a:r>
            <a:r>
              <a:rPr lang="pt-BR" dirty="0"/>
              <a:t> </a:t>
            </a:r>
            <a:r>
              <a:rPr lang="pt-BR" dirty="0" err="1"/>
              <a:t>Respiratory</a:t>
            </a:r>
            <a:r>
              <a:rPr lang="pt-BR" dirty="0"/>
              <a:t> </a:t>
            </a:r>
            <a:r>
              <a:rPr lang="pt-BR" dirty="0" err="1"/>
              <a:t>Disease</a:t>
            </a:r>
            <a:endParaRPr lang="pt-BR" dirty="0"/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825FF8B2-22DB-49CF-AB60-14DC5E341E5B}"/>
              </a:ext>
            </a:extLst>
          </p:cNvPr>
          <p:cNvSpPr txBox="1">
            <a:spLocks/>
          </p:cNvSpPr>
          <p:nvPr/>
        </p:nvSpPr>
        <p:spPr>
          <a:xfrm>
            <a:off x="8368086" y="1978025"/>
            <a:ext cx="2421834" cy="13255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b="1" dirty="0">
                <a:solidFill>
                  <a:schemeClr val="bg1">
                    <a:lumMod val="95000"/>
                  </a:schemeClr>
                </a:solidFill>
              </a:rPr>
              <a:t>ID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t-BR" dirty="0">
                <a:solidFill>
                  <a:schemeClr val="bg1">
                    <a:lumMod val="95000"/>
                  </a:schemeClr>
                </a:solidFill>
              </a:rPr>
              <a:t>Industrial </a:t>
            </a:r>
            <a:r>
              <a:rPr lang="pt-BR" dirty="0" err="1">
                <a:solidFill>
                  <a:schemeClr val="bg1">
                    <a:lumMod val="95000"/>
                  </a:schemeClr>
                </a:solidFill>
              </a:rPr>
              <a:t>Density</a:t>
            </a:r>
            <a:endParaRPr lang="pt-BR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852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A22434-856A-4A3D-AB99-891FB2F32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Methods</a:t>
            </a:r>
            <a:endParaRPr lang="pt-BR" dirty="0"/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C4C1A51C-4BE2-4ACE-87A4-B1EEFC6338AA}"/>
              </a:ext>
            </a:extLst>
          </p:cNvPr>
          <p:cNvSpPr txBox="1">
            <a:spLocks/>
          </p:cNvSpPr>
          <p:nvPr/>
        </p:nvSpPr>
        <p:spPr>
          <a:xfrm>
            <a:off x="278296" y="1978025"/>
            <a:ext cx="3601941" cy="132556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b="1" dirty="0"/>
              <a:t>CRD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t-BR" dirty="0" err="1"/>
              <a:t>Cronical</a:t>
            </a:r>
            <a:r>
              <a:rPr lang="pt-BR" dirty="0"/>
              <a:t> </a:t>
            </a:r>
            <a:r>
              <a:rPr lang="pt-BR" dirty="0" err="1"/>
              <a:t>Respiratory</a:t>
            </a:r>
            <a:r>
              <a:rPr lang="pt-BR" dirty="0"/>
              <a:t> </a:t>
            </a:r>
            <a:r>
              <a:rPr lang="pt-BR" dirty="0" err="1"/>
              <a:t>Disease</a:t>
            </a:r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2234413-4FD4-47DA-AC3F-18B757BA9804}"/>
              </a:ext>
            </a:extLst>
          </p:cNvPr>
          <p:cNvSpPr txBox="1"/>
          <p:nvPr/>
        </p:nvSpPr>
        <p:spPr>
          <a:xfrm>
            <a:off x="5192202" y="365125"/>
            <a:ext cx="55977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err="1"/>
              <a:t>National</a:t>
            </a:r>
            <a:r>
              <a:rPr lang="pt-BR" sz="2800" dirty="0"/>
              <a:t> </a:t>
            </a:r>
            <a:r>
              <a:rPr lang="pt-BR" sz="2800" dirty="0" err="1"/>
              <a:t>Socioeconomics</a:t>
            </a:r>
            <a:r>
              <a:rPr lang="pt-BR" sz="2800" dirty="0"/>
              <a:t> </a:t>
            </a:r>
            <a:r>
              <a:rPr lang="pt-BR" sz="2800" dirty="0" err="1"/>
              <a:t>Survey</a:t>
            </a:r>
            <a:r>
              <a:rPr lang="pt-BR" sz="2800" dirty="0"/>
              <a:t> (NSS)</a:t>
            </a:r>
          </a:p>
        </p:txBody>
      </p:sp>
      <p:cxnSp>
        <p:nvCxnSpPr>
          <p:cNvPr id="8" name="Conector: Angulado 7">
            <a:extLst>
              <a:ext uri="{FF2B5EF4-FFF2-40B4-BE49-F238E27FC236}">
                <a16:creationId xmlns:a16="http://schemas.microsoft.com/office/drawing/2014/main" id="{9EA88062-D95D-43DE-B6F2-FD7C60FE1CFA}"/>
              </a:ext>
            </a:extLst>
          </p:cNvPr>
          <p:cNvCxnSpPr>
            <a:cxnSpLocks/>
            <a:stCxn id="4" idx="3"/>
            <a:endCxn id="6" idx="0"/>
          </p:cNvCxnSpPr>
          <p:nvPr/>
        </p:nvCxnSpPr>
        <p:spPr>
          <a:xfrm flipV="1">
            <a:off x="3880237" y="365125"/>
            <a:ext cx="4110824" cy="2275682"/>
          </a:xfrm>
          <a:prstGeom prst="bentConnector4">
            <a:avLst>
              <a:gd name="adj1" fmla="val 15957"/>
              <a:gd name="adj2" fmla="val 110045"/>
            </a:avLst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5664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A22434-856A-4A3D-AB99-891FB2F32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Methods</a:t>
            </a:r>
            <a:endParaRPr lang="pt-BR" dirty="0"/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C4C1A51C-4BE2-4ACE-87A4-B1EEFC6338AA}"/>
              </a:ext>
            </a:extLst>
          </p:cNvPr>
          <p:cNvSpPr txBox="1">
            <a:spLocks/>
          </p:cNvSpPr>
          <p:nvPr/>
        </p:nvSpPr>
        <p:spPr>
          <a:xfrm>
            <a:off x="278296" y="1978025"/>
            <a:ext cx="3601941" cy="132556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b="1" dirty="0"/>
              <a:t>CRD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t-BR" dirty="0" err="1"/>
              <a:t>Cronical</a:t>
            </a:r>
            <a:r>
              <a:rPr lang="pt-BR" dirty="0"/>
              <a:t> </a:t>
            </a:r>
            <a:r>
              <a:rPr lang="pt-BR" dirty="0" err="1"/>
              <a:t>Respiratory</a:t>
            </a:r>
            <a:r>
              <a:rPr lang="pt-BR" dirty="0"/>
              <a:t> </a:t>
            </a:r>
            <a:r>
              <a:rPr lang="pt-BR" dirty="0" err="1"/>
              <a:t>Disease</a:t>
            </a:r>
            <a:endParaRPr lang="pt-BR" dirty="0"/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825FF8B2-22DB-49CF-AB60-14DC5E341E5B}"/>
              </a:ext>
            </a:extLst>
          </p:cNvPr>
          <p:cNvSpPr txBox="1">
            <a:spLocks/>
          </p:cNvSpPr>
          <p:nvPr/>
        </p:nvSpPr>
        <p:spPr>
          <a:xfrm>
            <a:off x="4908606" y="1608280"/>
            <a:ext cx="7005098" cy="1695308"/>
          </a:xfrm>
          <a:prstGeom prst="rect">
            <a:avLst/>
          </a:prstGeom>
        </p:spPr>
        <p:txBody>
          <a:bodyPr vert="horz" lIns="91440" tIns="45720" rIns="91440" bIns="45720" numCol="3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gender</a:t>
            </a:r>
          </a:p>
          <a:p>
            <a:pPr marL="0" indent="0">
              <a:buNone/>
            </a:pPr>
            <a:r>
              <a:rPr lang="en-US" sz="1600" dirty="0"/>
              <a:t>age</a:t>
            </a:r>
          </a:p>
          <a:p>
            <a:pPr marL="0" indent="0">
              <a:buNone/>
            </a:pPr>
            <a:r>
              <a:rPr lang="en-US" sz="1600" dirty="0"/>
              <a:t>income</a:t>
            </a:r>
          </a:p>
          <a:p>
            <a:pPr marL="0" indent="0">
              <a:buNone/>
            </a:pPr>
            <a:r>
              <a:rPr lang="en-US" sz="1600" dirty="0"/>
              <a:t>education</a:t>
            </a:r>
          </a:p>
          <a:p>
            <a:pPr marL="0" indent="0">
              <a:buNone/>
            </a:pPr>
            <a:r>
              <a:rPr lang="en-US" sz="1600" dirty="0"/>
              <a:t>family size</a:t>
            </a:r>
          </a:p>
          <a:p>
            <a:pPr marL="0" indent="0">
              <a:buNone/>
            </a:pPr>
            <a:r>
              <a:rPr lang="en-US" sz="1600" dirty="0"/>
              <a:t> occupation</a:t>
            </a:r>
          </a:p>
          <a:p>
            <a:pPr marL="0" indent="0">
              <a:buNone/>
            </a:pPr>
            <a:r>
              <a:rPr lang="en-US" sz="1600" dirty="0"/>
              <a:t>region</a:t>
            </a:r>
          </a:p>
          <a:p>
            <a:pPr marL="0" indent="0">
              <a:buNone/>
            </a:pPr>
            <a:r>
              <a:rPr lang="en-US" sz="1600" dirty="0"/>
              <a:t>residential area</a:t>
            </a:r>
          </a:p>
          <a:p>
            <a:pPr marL="0" indent="0">
              <a:buNone/>
            </a:pPr>
            <a:r>
              <a:rPr lang="en-US" sz="1600" dirty="0"/>
              <a:t>housing construction materials</a:t>
            </a:r>
          </a:p>
          <a:p>
            <a:pPr marL="0" indent="0">
              <a:buNone/>
            </a:pPr>
            <a:r>
              <a:rPr lang="en-US" sz="1600" dirty="0"/>
              <a:t>cooking fuels</a:t>
            </a:r>
          </a:p>
          <a:p>
            <a:pPr marL="0" indent="0">
              <a:buNone/>
            </a:pPr>
            <a:r>
              <a:rPr lang="en-US" sz="1600" dirty="0"/>
              <a:t>smoking status</a:t>
            </a:r>
          </a:p>
          <a:p>
            <a:pPr marL="0" indent="0">
              <a:buNone/>
            </a:pPr>
            <a:r>
              <a:rPr lang="en-US" sz="1600" dirty="0"/>
              <a:t>previous diagnosis of CRDs</a:t>
            </a:r>
            <a:endParaRPr lang="pt-BR" sz="1600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2234413-4FD4-47DA-AC3F-18B757BA9804}"/>
              </a:ext>
            </a:extLst>
          </p:cNvPr>
          <p:cNvSpPr txBox="1"/>
          <p:nvPr/>
        </p:nvSpPr>
        <p:spPr>
          <a:xfrm>
            <a:off x="5192202" y="365125"/>
            <a:ext cx="55977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err="1"/>
              <a:t>National</a:t>
            </a:r>
            <a:r>
              <a:rPr lang="pt-BR" sz="2800" dirty="0"/>
              <a:t> </a:t>
            </a:r>
            <a:r>
              <a:rPr lang="pt-BR" sz="2800" dirty="0" err="1"/>
              <a:t>Socioeconomics</a:t>
            </a:r>
            <a:r>
              <a:rPr lang="pt-BR" sz="2800" dirty="0"/>
              <a:t> </a:t>
            </a:r>
            <a:r>
              <a:rPr lang="pt-BR" sz="2800" dirty="0" err="1"/>
              <a:t>Survey</a:t>
            </a:r>
            <a:r>
              <a:rPr lang="pt-BR" sz="2800" dirty="0"/>
              <a:t> (NSS)</a:t>
            </a:r>
          </a:p>
        </p:txBody>
      </p:sp>
      <p:cxnSp>
        <p:nvCxnSpPr>
          <p:cNvPr id="8" name="Conector: Angulado 7">
            <a:extLst>
              <a:ext uri="{FF2B5EF4-FFF2-40B4-BE49-F238E27FC236}">
                <a16:creationId xmlns:a16="http://schemas.microsoft.com/office/drawing/2014/main" id="{9EA88062-D95D-43DE-B6F2-FD7C60FE1CFA}"/>
              </a:ext>
            </a:extLst>
          </p:cNvPr>
          <p:cNvCxnSpPr>
            <a:cxnSpLocks/>
            <a:stCxn id="4" idx="3"/>
            <a:endCxn id="6" idx="0"/>
          </p:cNvCxnSpPr>
          <p:nvPr/>
        </p:nvCxnSpPr>
        <p:spPr>
          <a:xfrm flipV="1">
            <a:off x="3880237" y="365125"/>
            <a:ext cx="4110824" cy="2275682"/>
          </a:xfrm>
          <a:prstGeom prst="bentConnector4">
            <a:avLst>
              <a:gd name="adj1" fmla="val 15957"/>
              <a:gd name="adj2" fmla="val 110045"/>
            </a:avLst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7836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A22434-856A-4A3D-AB99-891FB2F32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Methods</a:t>
            </a:r>
            <a:endParaRPr lang="pt-BR" dirty="0"/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C4C1A51C-4BE2-4ACE-87A4-B1EEFC6338AA}"/>
              </a:ext>
            </a:extLst>
          </p:cNvPr>
          <p:cNvSpPr txBox="1">
            <a:spLocks/>
          </p:cNvSpPr>
          <p:nvPr/>
        </p:nvSpPr>
        <p:spPr>
          <a:xfrm>
            <a:off x="278296" y="1978025"/>
            <a:ext cx="3601941" cy="132556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b="1" dirty="0"/>
              <a:t>CRD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t-BR" dirty="0" err="1"/>
              <a:t>Cronical</a:t>
            </a:r>
            <a:r>
              <a:rPr lang="pt-BR" dirty="0"/>
              <a:t> </a:t>
            </a:r>
            <a:r>
              <a:rPr lang="pt-BR" dirty="0" err="1"/>
              <a:t>Respiratory</a:t>
            </a:r>
            <a:r>
              <a:rPr lang="pt-BR" dirty="0"/>
              <a:t> </a:t>
            </a:r>
            <a:r>
              <a:rPr lang="pt-BR" dirty="0" err="1"/>
              <a:t>Disease</a:t>
            </a:r>
            <a:endParaRPr lang="pt-BR" dirty="0"/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825FF8B2-22DB-49CF-AB60-14DC5E341E5B}"/>
              </a:ext>
            </a:extLst>
          </p:cNvPr>
          <p:cNvSpPr txBox="1">
            <a:spLocks/>
          </p:cNvSpPr>
          <p:nvPr/>
        </p:nvSpPr>
        <p:spPr>
          <a:xfrm>
            <a:off x="4908606" y="1608280"/>
            <a:ext cx="7005098" cy="1695308"/>
          </a:xfrm>
          <a:prstGeom prst="rect">
            <a:avLst/>
          </a:prstGeom>
        </p:spPr>
        <p:txBody>
          <a:bodyPr vert="horz" lIns="91440" tIns="45720" rIns="91440" bIns="45720" numCol="3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gender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age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income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education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family size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 occupation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region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residential area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housing construction materials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cooking fuels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smoking status</a:t>
            </a:r>
          </a:p>
          <a:p>
            <a:pPr marL="0" indent="0">
              <a:buNone/>
            </a:pPr>
            <a:r>
              <a:rPr lang="en-US" sz="1600" b="1" dirty="0"/>
              <a:t>previous diagnosis of CRDs</a:t>
            </a:r>
            <a:endParaRPr lang="pt-BR" sz="1600" b="1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2234413-4FD4-47DA-AC3F-18B757BA9804}"/>
              </a:ext>
            </a:extLst>
          </p:cNvPr>
          <p:cNvSpPr txBox="1"/>
          <p:nvPr/>
        </p:nvSpPr>
        <p:spPr>
          <a:xfrm>
            <a:off x="5192202" y="365125"/>
            <a:ext cx="55977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err="1"/>
              <a:t>National</a:t>
            </a:r>
            <a:r>
              <a:rPr lang="pt-BR" sz="2800" dirty="0"/>
              <a:t> </a:t>
            </a:r>
            <a:r>
              <a:rPr lang="pt-BR" sz="2800" dirty="0" err="1"/>
              <a:t>Socioeconomics</a:t>
            </a:r>
            <a:r>
              <a:rPr lang="pt-BR" sz="2800" dirty="0"/>
              <a:t> </a:t>
            </a:r>
            <a:r>
              <a:rPr lang="pt-BR" sz="2800" dirty="0" err="1"/>
              <a:t>Survey</a:t>
            </a:r>
            <a:r>
              <a:rPr lang="pt-BR" sz="2800" dirty="0"/>
              <a:t> (NSS)</a:t>
            </a:r>
          </a:p>
        </p:txBody>
      </p:sp>
      <p:cxnSp>
        <p:nvCxnSpPr>
          <p:cNvPr id="8" name="Conector: Angulado 7">
            <a:extLst>
              <a:ext uri="{FF2B5EF4-FFF2-40B4-BE49-F238E27FC236}">
                <a16:creationId xmlns:a16="http://schemas.microsoft.com/office/drawing/2014/main" id="{9EA88062-D95D-43DE-B6F2-FD7C60FE1CFA}"/>
              </a:ext>
            </a:extLst>
          </p:cNvPr>
          <p:cNvCxnSpPr>
            <a:cxnSpLocks/>
            <a:stCxn id="4" idx="3"/>
            <a:endCxn id="6" idx="0"/>
          </p:cNvCxnSpPr>
          <p:nvPr/>
        </p:nvCxnSpPr>
        <p:spPr>
          <a:xfrm flipV="1">
            <a:off x="3880237" y="365125"/>
            <a:ext cx="4110824" cy="2275682"/>
          </a:xfrm>
          <a:prstGeom prst="bentConnector4">
            <a:avLst>
              <a:gd name="adj1" fmla="val 15957"/>
              <a:gd name="adj2" fmla="val 110045"/>
            </a:avLst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3912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A22434-856A-4A3D-AB99-891FB2F32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Methods</a:t>
            </a:r>
            <a:endParaRPr lang="pt-BR" dirty="0"/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C4C1A51C-4BE2-4ACE-87A4-B1EEFC6338AA}"/>
              </a:ext>
            </a:extLst>
          </p:cNvPr>
          <p:cNvSpPr txBox="1">
            <a:spLocks/>
          </p:cNvSpPr>
          <p:nvPr/>
        </p:nvSpPr>
        <p:spPr>
          <a:xfrm>
            <a:off x="278296" y="1978025"/>
            <a:ext cx="3601941" cy="132556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b="1" dirty="0"/>
              <a:t>CRD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t-BR" dirty="0" err="1"/>
              <a:t>Cronical</a:t>
            </a:r>
            <a:r>
              <a:rPr lang="pt-BR" dirty="0"/>
              <a:t> </a:t>
            </a:r>
            <a:r>
              <a:rPr lang="pt-BR" dirty="0" err="1"/>
              <a:t>Respiratory</a:t>
            </a:r>
            <a:r>
              <a:rPr lang="pt-BR" dirty="0"/>
              <a:t> </a:t>
            </a:r>
            <a:r>
              <a:rPr lang="pt-BR" dirty="0" err="1"/>
              <a:t>Disease</a:t>
            </a:r>
            <a:endParaRPr lang="pt-BR" dirty="0"/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825FF8B2-22DB-49CF-AB60-14DC5E341E5B}"/>
              </a:ext>
            </a:extLst>
          </p:cNvPr>
          <p:cNvSpPr txBox="1">
            <a:spLocks/>
          </p:cNvSpPr>
          <p:nvPr/>
        </p:nvSpPr>
        <p:spPr>
          <a:xfrm>
            <a:off x="6832821" y="1608280"/>
            <a:ext cx="2629231" cy="389873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/>
              <a:t>previous diagnosis of CRDs</a:t>
            </a:r>
            <a:endParaRPr lang="pt-BR" sz="1600" b="1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2234413-4FD4-47DA-AC3F-18B757BA9804}"/>
              </a:ext>
            </a:extLst>
          </p:cNvPr>
          <p:cNvSpPr txBox="1"/>
          <p:nvPr/>
        </p:nvSpPr>
        <p:spPr>
          <a:xfrm>
            <a:off x="5192202" y="365125"/>
            <a:ext cx="55977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err="1"/>
              <a:t>National</a:t>
            </a:r>
            <a:r>
              <a:rPr lang="pt-BR" sz="2800" dirty="0"/>
              <a:t> </a:t>
            </a:r>
            <a:r>
              <a:rPr lang="pt-BR" sz="2800" dirty="0" err="1"/>
              <a:t>Socioeconomics</a:t>
            </a:r>
            <a:r>
              <a:rPr lang="pt-BR" sz="2800" dirty="0"/>
              <a:t> </a:t>
            </a:r>
            <a:r>
              <a:rPr lang="pt-BR" sz="2800" dirty="0" err="1"/>
              <a:t>Survey</a:t>
            </a:r>
            <a:r>
              <a:rPr lang="pt-BR" sz="2800" dirty="0"/>
              <a:t> (NSS)</a:t>
            </a:r>
          </a:p>
        </p:txBody>
      </p:sp>
      <p:cxnSp>
        <p:nvCxnSpPr>
          <p:cNvPr id="8" name="Conector: Angulado 7">
            <a:extLst>
              <a:ext uri="{FF2B5EF4-FFF2-40B4-BE49-F238E27FC236}">
                <a16:creationId xmlns:a16="http://schemas.microsoft.com/office/drawing/2014/main" id="{9EA88062-D95D-43DE-B6F2-FD7C60FE1CFA}"/>
              </a:ext>
            </a:extLst>
          </p:cNvPr>
          <p:cNvCxnSpPr>
            <a:cxnSpLocks/>
            <a:stCxn id="4" idx="3"/>
            <a:endCxn id="6" idx="0"/>
          </p:cNvCxnSpPr>
          <p:nvPr/>
        </p:nvCxnSpPr>
        <p:spPr>
          <a:xfrm flipV="1">
            <a:off x="3880237" y="365125"/>
            <a:ext cx="4110824" cy="2275682"/>
          </a:xfrm>
          <a:prstGeom prst="bentConnector4">
            <a:avLst>
              <a:gd name="adj1" fmla="val 15957"/>
              <a:gd name="adj2" fmla="val 110045"/>
            </a:avLst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miley 6">
            <a:extLst>
              <a:ext uri="{FF2B5EF4-FFF2-40B4-BE49-F238E27FC236}">
                <a16:creationId xmlns:a16="http://schemas.microsoft.com/office/drawing/2014/main" id="{E7B26AEF-8F5A-4B0D-8BE3-F12066F9FBB2}"/>
              </a:ext>
            </a:extLst>
          </p:cNvPr>
          <p:cNvSpPr/>
          <p:nvPr/>
        </p:nvSpPr>
        <p:spPr>
          <a:xfrm>
            <a:off x="7162801" y="2008218"/>
            <a:ext cx="286247" cy="286247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miley 8">
            <a:extLst>
              <a:ext uri="{FF2B5EF4-FFF2-40B4-BE49-F238E27FC236}">
                <a16:creationId xmlns:a16="http://schemas.microsoft.com/office/drawing/2014/main" id="{8805EF75-9C8C-490C-B253-13622EDE4AE3}"/>
              </a:ext>
            </a:extLst>
          </p:cNvPr>
          <p:cNvSpPr/>
          <p:nvPr/>
        </p:nvSpPr>
        <p:spPr>
          <a:xfrm>
            <a:off x="7545789" y="2008218"/>
            <a:ext cx="286247" cy="286247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Smiley 9">
            <a:extLst>
              <a:ext uri="{FF2B5EF4-FFF2-40B4-BE49-F238E27FC236}">
                <a16:creationId xmlns:a16="http://schemas.microsoft.com/office/drawing/2014/main" id="{1AF6B126-C48E-4456-A1DB-23270D4E9841}"/>
              </a:ext>
            </a:extLst>
          </p:cNvPr>
          <p:cNvSpPr/>
          <p:nvPr/>
        </p:nvSpPr>
        <p:spPr>
          <a:xfrm>
            <a:off x="7928777" y="2008218"/>
            <a:ext cx="286247" cy="286247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miley 10">
            <a:extLst>
              <a:ext uri="{FF2B5EF4-FFF2-40B4-BE49-F238E27FC236}">
                <a16:creationId xmlns:a16="http://schemas.microsoft.com/office/drawing/2014/main" id="{A71E4444-24C0-4D1E-9AEB-B31456B958DE}"/>
              </a:ext>
            </a:extLst>
          </p:cNvPr>
          <p:cNvSpPr/>
          <p:nvPr/>
        </p:nvSpPr>
        <p:spPr>
          <a:xfrm>
            <a:off x="8311765" y="2008218"/>
            <a:ext cx="286247" cy="286247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Smiley 11">
            <a:extLst>
              <a:ext uri="{FF2B5EF4-FFF2-40B4-BE49-F238E27FC236}">
                <a16:creationId xmlns:a16="http://schemas.microsoft.com/office/drawing/2014/main" id="{A21FE42A-2889-488F-A058-458038760C87}"/>
              </a:ext>
            </a:extLst>
          </p:cNvPr>
          <p:cNvSpPr/>
          <p:nvPr/>
        </p:nvSpPr>
        <p:spPr>
          <a:xfrm>
            <a:off x="7162801" y="2364624"/>
            <a:ext cx="286247" cy="286247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Smiley 12">
            <a:extLst>
              <a:ext uri="{FF2B5EF4-FFF2-40B4-BE49-F238E27FC236}">
                <a16:creationId xmlns:a16="http://schemas.microsoft.com/office/drawing/2014/main" id="{2A595BE7-7D54-430A-AB96-ECA623BF4FBA}"/>
              </a:ext>
            </a:extLst>
          </p:cNvPr>
          <p:cNvSpPr/>
          <p:nvPr/>
        </p:nvSpPr>
        <p:spPr>
          <a:xfrm>
            <a:off x="7545789" y="2364624"/>
            <a:ext cx="286247" cy="286247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Smiley 13">
            <a:extLst>
              <a:ext uri="{FF2B5EF4-FFF2-40B4-BE49-F238E27FC236}">
                <a16:creationId xmlns:a16="http://schemas.microsoft.com/office/drawing/2014/main" id="{D2188ECF-07FF-47E1-B754-BDE2693BA848}"/>
              </a:ext>
            </a:extLst>
          </p:cNvPr>
          <p:cNvSpPr/>
          <p:nvPr/>
        </p:nvSpPr>
        <p:spPr>
          <a:xfrm>
            <a:off x="7928776" y="2364623"/>
            <a:ext cx="286247" cy="286247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Smiley 14">
            <a:extLst>
              <a:ext uri="{FF2B5EF4-FFF2-40B4-BE49-F238E27FC236}">
                <a16:creationId xmlns:a16="http://schemas.microsoft.com/office/drawing/2014/main" id="{1C18BC16-2B88-4E0A-8017-A25267CB08BF}"/>
              </a:ext>
            </a:extLst>
          </p:cNvPr>
          <p:cNvSpPr/>
          <p:nvPr/>
        </p:nvSpPr>
        <p:spPr>
          <a:xfrm>
            <a:off x="8311765" y="2364623"/>
            <a:ext cx="286247" cy="286247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Smiley 15">
            <a:extLst>
              <a:ext uri="{FF2B5EF4-FFF2-40B4-BE49-F238E27FC236}">
                <a16:creationId xmlns:a16="http://schemas.microsoft.com/office/drawing/2014/main" id="{2CA2D4DB-837B-42D9-9646-7344168D0D08}"/>
              </a:ext>
            </a:extLst>
          </p:cNvPr>
          <p:cNvSpPr/>
          <p:nvPr/>
        </p:nvSpPr>
        <p:spPr>
          <a:xfrm>
            <a:off x="8694751" y="2008218"/>
            <a:ext cx="286247" cy="286247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Smiley 16">
            <a:extLst>
              <a:ext uri="{FF2B5EF4-FFF2-40B4-BE49-F238E27FC236}">
                <a16:creationId xmlns:a16="http://schemas.microsoft.com/office/drawing/2014/main" id="{7551E099-35E1-468A-899D-9D31F7268CB4}"/>
              </a:ext>
            </a:extLst>
          </p:cNvPr>
          <p:cNvSpPr/>
          <p:nvPr/>
        </p:nvSpPr>
        <p:spPr>
          <a:xfrm>
            <a:off x="8694751" y="2364623"/>
            <a:ext cx="286247" cy="286247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303B61F1-8C3E-4BFE-8B93-42520896159B}"/>
              </a:ext>
            </a:extLst>
          </p:cNvPr>
          <p:cNvSpPr txBox="1"/>
          <p:nvPr/>
        </p:nvSpPr>
        <p:spPr>
          <a:xfrm>
            <a:off x="6241111" y="2782667"/>
            <a:ext cx="3661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err="1"/>
              <a:t>Questionary</a:t>
            </a:r>
            <a:r>
              <a:rPr lang="pt-BR" sz="2000" dirty="0"/>
              <a:t> </a:t>
            </a:r>
            <a:r>
              <a:rPr lang="pt-BR" sz="2000" dirty="0" err="1"/>
              <a:t>and</a:t>
            </a:r>
            <a:r>
              <a:rPr lang="pt-BR" sz="2000" dirty="0"/>
              <a:t> </a:t>
            </a:r>
            <a:r>
              <a:rPr lang="pt-BR" sz="2000" dirty="0" err="1"/>
              <a:t>exam</a:t>
            </a:r>
            <a:r>
              <a:rPr lang="pt-BR" sz="2000" dirty="0"/>
              <a:t>:</a:t>
            </a:r>
          </a:p>
          <a:p>
            <a:pPr algn="ctr"/>
            <a:r>
              <a:rPr lang="pt-BR" sz="2000" dirty="0"/>
              <a:t>CRD?</a:t>
            </a:r>
          </a:p>
        </p:txBody>
      </p:sp>
    </p:spTree>
    <p:extLst>
      <p:ext uri="{BB962C8B-B14F-4D97-AF65-F5344CB8AC3E}">
        <p14:creationId xmlns:p14="http://schemas.microsoft.com/office/powerpoint/2010/main" val="340045130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2159</TotalTime>
  <Words>1649</Words>
  <Application>Microsoft Office PowerPoint</Application>
  <PresentationFormat>Widescreen</PresentationFormat>
  <Paragraphs>332</Paragraphs>
  <Slides>34</Slides>
  <Notes>15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34</vt:i4>
      </vt:variant>
    </vt:vector>
  </HeadingPairs>
  <TitlesOfParts>
    <vt:vector size="40" baseType="lpstr">
      <vt:lpstr>Arial</vt:lpstr>
      <vt:lpstr>Arial Narrow</vt:lpstr>
      <vt:lpstr>Calibri</vt:lpstr>
      <vt:lpstr>Calibri Light</vt:lpstr>
      <vt:lpstr>Cambria Math</vt:lpstr>
      <vt:lpstr>Tema do Office</vt:lpstr>
      <vt:lpstr>Apresentação do PowerPoint</vt:lpstr>
      <vt:lpstr>Contextualization</vt:lpstr>
      <vt:lpstr>Objectives </vt:lpstr>
      <vt:lpstr>Methods</vt:lpstr>
      <vt:lpstr>Methods</vt:lpstr>
      <vt:lpstr>Methods</vt:lpstr>
      <vt:lpstr>Methods</vt:lpstr>
      <vt:lpstr>Methods</vt:lpstr>
      <vt:lpstr>Methods</vt:lpstr>
      <vt:lpstr>Methods</vt:lpstr>
      <vt:lpstr>Methods</vt:lpstr>
      <vt:lpstr>Methods</vt:lpstr>
      <vt:lpstr>Methods</vt:lpstr>
      <vt:lpstr>Apresentação do PowerPoint</vt:lpstr>
      <vt:lpstr>Methods</vt:lpstr>
      <vt:lpstr>Methods</vt:lpstr>
      <vt:lpstr>Methods</vt:lpstr>
      <vt:lpstr>Methods</vt:lpstr>
      <vt:lpstr>Methods</vt:lpstr>
      <vt:lpstr>Methods</vt:lpstr>
      <vt:lpstr>Methods</vt:lpstr>
      <vt:lpstr>Methods</vt:lpstr>
      <vt:lpstr>Methods</vt:lpstr>
      <vt:lpstr>Methods</vt:lpstr>
      <vt:lpstr>Methods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Conclusion</vt:lpstr>
      <vt:lpstr>Conclusion</vt:lpstr>
      <vt:lpstr>Conclusion</vt:lpstr>
      <vt:lpstr>Thank you.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Gabriel da Rocha Bragion</dc:creator>
  <cp:lastModifiedBy>Gabriel da Rocha Bragion</cp:lastModifiedBy>
  <cp:revision>198</cp:revision>
  <dcterms:created xsi:type="dcterms:W3CDTF">2018-11-03T20:44:02Z</dcterms:created>
  <dcterms:modified xsi:type="dcterms:W3CDTF">2018-11-07T15:38:42Z</dcterms:modified>
</cp:coreProperties>
</file>