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</p:sldIdLst>
  <p:sldSz cy="5143500" cx="9144000"/>
  <p:notesSz cx="6858000" cy="9144000"/>
  <p:embeddedFontLst>
    <p:embeddedFont>
      <p:font typeface="Roboto"/>
      <p:regular r:id="rId44"/>
      <p:bold r:id="rId45"/>
      <p:italic r:id="rId46"/>
      <p:boldItalic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font" Target="fonts/Roboto-regular.fntdata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46" Type="http://schemas.openxmlformats.org/officeDocument/2006/relationships/font" Target="fonts/Roboto-italic.fntdata"/><Relationship Id="rId23" Type="http://schemas.openxmlformats.org/officeDocument/2006/relationships/slide" Target="slides/slide18.xml"/><Relationship Id="rId45" Type="http://schemas.openxmlformats.org/officeDocument/2006/relationships/font" Target="fonts/Robo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47" Type="http://schemas.openxmlformats.org/officeDocument/2006/relationships/font" Target="fonts/Roboto-boldItalic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e3590d5acd_1_2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1e3590d5acd_1_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e36fa5dfe9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1e36fa5dfe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e36fa5dfe9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e36fa5dfe9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e3590d5acd_1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e3590d5acd_1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e3590d5acd_1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e3590d5acd_1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e3590d5acd_1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e3590d5acd_1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e3590d5acd_1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e3590d5acd_1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e3590d5acd_1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e3590d5acd_1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e36f5aa692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1e36f5aa692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1e35be944bd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1e35be944bd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e3590d5acd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e3590d5acd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e3590d5acd_1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1e3590d5acd_1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e3590d5acd_1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1e3590d5acd_1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e3590d5acd_1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1e3590d5acd_1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1e36fa5dfe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1e36fa5dfe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e3590d5acd_1_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e3590d5acd_1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1e3744d10c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1e3744d10c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1e36f5aa692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1e36f5aa692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e3590d5acd_1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1e3590d5acd_1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e3590d5acd_1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1e3590d5acd_1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e3590d5acd_1_2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1e3590d5acd_1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e3590d5acd_1_2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e3590d5acd_1_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e35be944bd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1e35be944bd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e36fa5dfe9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1e36fa5dfe9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e36f5aa692_1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1e36f5aa692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AGRUPAMENTO ESPACIAL</a:t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1e36f5aa692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1e36f5aa692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1e35be944bd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1e35be944bd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INDEPENDÊNCIA ESPACIAL - PROXIMO DE ZERO</a:t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e3590d5acd_1_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1e3590d5acd_1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Um valor de p baixo, geralmente abaixo de um limite pré-determinado (como 0,05), indica que a diferença ou relação é estatisticamente significativa e improvável de ocorrer ao acaso. Por outro lado, um valor de p alto indica que a diferença ou relação não é estatisticamente significativa e pode ser atribuída ao acaso.</a:t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e3590d5acd_1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1e3590d5acd_1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1e3590d5acd_1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1e3590d5acd_1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1e3590d5acd_1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1e3590d5acd_1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e3590d5acd_1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e3590d5acd_1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e3590d5acd_1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e3590d5acd_1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e3590d5acd_1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e3590d5acd_1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e3590d5acd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e3590d5acd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e3590d5acd_1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e3590d5acd_1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e3590d5acd_1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e3590d5acd_1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6.png"/><Relationship Id="rId4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8.gif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4.png"/><Relationship Id="rId4" Type="http://schemas.openxmlformats.org/officeDocument/2006/relationships/image" Target="../media/image2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7.png"/><Relationship Id="rId4" Type="http://schemas.openxmlformats.org/officeDocument/2006/relationships/image" Target="../media/image30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7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2.png"/><Relationship Id="rId4" Type="http://schemas.openxmlformats.org/officeDocument/2006/relationships/image" Target="../media/image35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1.png"/><Relationship Id="rId4" Type="http://schemas.openxmlformats.org/officeDocument/2006/relationships/hyperlink" Target="mailto:gustavo.salgado@inpe.br" TargetMode="Externa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19.png"/><Relationship Id="rId5" Type="http://schemas.openxmlformats.org/officeDocument/2006/relationships/image" Target="../media/image12.png"/><Relationship Id="rId6" Type="http://schemas.openxmlformats.org/officeDocument/2006/relationships/image" Target="../media/image9.png"/><Relationship Id="rId7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4375" y="0"/>
            <a:ext cx="771524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311700" y="3316575"/>
            <a:ext cx="8520600" cy="105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>
                <a:solidFill>
                  <a:srgbClr val="000000"/>
                </a:solidFill>
                <a:highlight>
                  <a:schemeClr val="lt1"/>
                </a:highlight>
              </a:rPr>
              <a:t>um exercício com a Região do Baixo Tocantins</a:t>
            </a:r>
            <a:endParaRPr>
              <a:solidFill>
                <a:srgbClr val="000000"/>
              </a:solidFill>
              <a:highlight>
                <a:schemeClr val="lt1"/>
              </a:highlight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2719500" y="4294575"/>
            <a:ext cx="3705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Aluno: Gustavo Piva Lopes Salgado</a:t>
            </a:r>
            <a:endParaRPr b="1" sz="1300"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Professores: Silvana Amaral e Marcos Adami </a:t>
            </a:r>
            <a:endParaRPr b="1" sz="1300"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8" name="Google Shape;88;p13"/>
          <p:cNvSpPr txBox="1"/>
          <p:nvPr>
            <p:ph type="ctrTitle"/>
          </p:nvPr>
        </p:nvSpPr>
        <p:spPr>
          <a:xfrm>
            <a:off x="714375" y="1721775"/>
            <a:ext cx="7715100" cy="159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rgbClr val="000000"/>
                </a:solidFill>
                <a:highlight>
                  <a:schemeClr val="lt1"/>
                </a:highlight>
              </a:rPr>
              <a:t> A ACURÁCIA</a:t>
            </a:r>
            <a:r>
              <a:rPr b="1" lang="en" sz="2500">
                <a:solidFill>
                  <a:srgbClr val="000000"/>
                </a:solidFill>
                <a:highlight>
                  <a:schemeClr val="lt1"/>
                </a:highlight>
              </a:rPr>
              <a:t> DE ESTIMATIVA DA GRADE POPULACIONAL GLOBAL </a:t>
            </a:r>
            <a:r>
              <a:rPr b="1" i="1" lang="en" sz="2500">
                <a:solidFill>
                  <a:srgbClr val="000000"/>
                </a:solidFill>
                <a:highlight>
                  <a:schemeClr val="lt1"/>
                </a:highlight>
              </a:rPr>
              <a:t>WORLDPOP </a:t>
            </a:r>
            <a:r>
              <a:rPr b="1" lang="en" sz="2500">
                <a:solidFill>
                  <a:srgbClr val="000000"/>
                </a:solidFill>
                <a:highlight>
                  <a:schemeClr val="lt1"/>
                </a:highlight>
              </a:rPr>
              <a:t>PARA AS ÁREAS RURAIS DA AMAZÔNIA PARAENSE:</a:t>
            </a:r>
            <a:endParaRPr sz="2300">
              <a:solidFill>
                <a:srgbClr val="000000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9" name="Google Shape;8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48007" y="54607"/>
            <a:ext cx="1053000" cy="1053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2243700" y="54600"/>
            <a:ext cx="46566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Pós-graduação em Sensoriamento Remoto</a:t>
            </a:r>
            <a:endParaRPr b="1" sz="1300"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Introdução ao Geoprocessamento </a:t>
            </a:r>
            <a:endParaRPr b="1" sz="1300"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Maio de 2023</a:t>
            </a:r>
            <a:endParaRPr b="1" sz="1300"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2"/>
          <p:cNvSpPr txBox="1"/>
          <p:nvPr>
            <p:ph type="title"/>
          </p:nvPr>
        </p:nvSpPr>
        <p:spPr>
          <a:xfrm>
            <a:off x="311700" y="25997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Imagens de Luzes Noturnas (NTL) e a </a:t>
            </a:r>
            <a:r>
              <a:rPr lang="en"/>
              <a:t>WorldPop</a:t>
            </a:r>
            <a:endParaRPr/>
          </a:p>
        </p:txBody>
      </p:sp>
      <p:sp>
        <p:nvSpPr>
          <p:cNvPr id="153" name="Google Shape;153;p22"/>
          <p:cNvSpPr txBox="1"/>
          <p:nvPr>
            <p:ph idx="1" type="body"/>
          </p:nvPr>
        </p:nvSpPr>
        <p:spPr>
          <a:xfrm>
            <a:off x="311700" y="1302750"/>
            <a:ext cx="4592100" cy="339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DMSP/OLS - anos de 2000 a 2011</a:t>
            </a:r>
            <a:endParaRPr>
              <a:solidFill>
                <a:srgbClr val="000000"/>
              </a:solidFill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Departamento de Defesa EUA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Defense Meteorological Satellite Program (DMSP) Operational Line-Scan System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Anos 60’ - TOP SECRET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1973 liberado para civis;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Fenômenos meteorológicos, natureza tática e estratégica, monitoramento de recursos naturais – raios, auroras, vulcões e queima de biomassa,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radiômetro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luzes noturnas;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Missão encerrada em 2015.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7075" y="1302750"/>
            <a:ext cx="3935426" cy="253801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2"/>
          <p:cNvSpPr txBox="1"/>
          <p:nvPr/>
        </p:nvSpPr>
        <p:spPr>
          <a:xfrm>
            <a:off x="5067075" y="3891275"/>
            <a:ext cx="2560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latin typeface="Roboto"/>
                <a:ea typeface="Roboto"/>
                <a:cs typeface="Roboto"/>
                <a:sym typeface="Roboto"/>
              </a:rPr>
              <a:t>FONTE: WIKIPEDIA, 2023</a:t>
            </a:r>
            <a:endParaRPr b="1" sz="1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 txBox="1"/>
          <p:nvPr>
            <p:ph type="title"/>
          </p:nvPr>
        </p:nvSpPr>
        <p:spPr>
          <a:xfrm>
            <a:off x="311700" y="25997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Imagens </a:t>
            </a:r>
            <a:r>
              <a:rPr lang="en"/>
              <a:t>de Luzes Noturnas (NTL) e a WorldPop</a:t>
            </a:r>
            <a:endParaRPr/>
          </a:p>
        </p:txBody>
      </p:sp>
      <p:sp>
        <p:nvSpPr>
          <p:cNvPr id="161" name="Google Shape;161;p23"/>
          <p:cNvSpPr txBox="1"/>
          <p:nvPr>
            <p:ph idx="1" type="body"/>
          </p:nvPr>
        </p:nvSpPr>
        <p:spPr>
          <a:xfrm>
            <a:off x="311700" y="1355725"/>
            <a:ext cx="4203900" cy="321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SUOMI NPP/VIIRS - anos de 2012 a 2016</a:t>
            </a:r>
            <a:endParaRPr>
              <a:solidFill>
                <a:srgbClr val="000000"/>
              </a:solidFill>
            </a:endParaRPr>
          </a:p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Projeto entre a 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NASA e NOAA lançado em 2011;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onitoramento de recursos naturais, fenômenos meteorológicos e processos associados às mudanças climáticas do todo Sistema Terrestre: nuvens, oceanos, vegetação, gelo, Terra e atmosfera;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Sensor Visible Infrared Imaging Radiometer Suite (VIIRS)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Calibração onboard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7075" y="1355725"/>
            <a:ext cx="4323624" cy="2432039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3"/>
          <p:cNvSpPr txBox="1"/>
          <p:nvPr/>
        </p:nvSpPr>
        <p:spPr>
          <a:xfrm>
            <a:off x="4867900" y="3787775"/>
            <a:ext cx="2560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latin typeface="Roboto"/>
                <a:ea typeface="Roboto"/>
                <a:cs typeface="Roboto"/>
                <a:sym typeface="Roboto"/>
              </a:rPr>
              <a:t>FONTE: WIKIPEDIA, 2023</a:t>
            </a:r>
            <a:endParaRPr b="1" sz="1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4"/>
          <p:cNvSpPr txBox="1"/>
          <p:nvPr>
            <p:ph type="title"/>
          </p:nvPr>
        </p:nvSpPr>
        <p:spPr>
          <a:xfrm>
            <a:off x="311700" y="25997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Sensores de Luzes Noturnas (NTL) e a WorldPop</a:t>
            </a:r>
            <a:endParaRPr/>
          </a:p>
        </p:txBody>
      </p:sp>
      <p:pic>
        <p:nvPicPr>
          <p:cNvPr id="169" name="Google Shape;16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950" y="1089725"/>
            <a:ext cx="5447650" cy="333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4"/>
          <p:cNvSpPr txBox="1"/>
          <p:nvPr/>
        </p:nvSpPr>
        <p:spPr>
          <a:xfrm>
            <a:off x="6211500" y="2072450"/>
            <a:ext cx="26208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FONTE: AMARAL, S. Imagens de Luzes Noturnas (Nighttime Lights Imagery) 2023. 185 slides. Slides de aula. SER 205 - Introdução ao Sensoriamento Remoto, Programa de Pós-graduação em Sensoriamento Remoto, Instituto Nacional de Pesquisas Espaciais.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5"/>
          <p:cNvSpPr txBox="1"/>
          <p:nvPr>
            <p:ph type="title"/>
          </p:nvPr>
        </p:nvSpPr>
        <p:spPr>
          <a:xfrm>
            <a:off x="311700" y="167100"/>
            <a:ext cx="33321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Grades Estatísticas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 IBGE</a:t>
            </a:r>
            <a:endParaRPr/>
          </a:p>
        </p:txBody>
      </p:sp>
      <p:sp>
        <p:nvSpPr>
          <p:cNvPr id="176" name="Google Shape;176;p25"/>
          <p:cNvSpPr txBox="1"/>
          <p:nvPr>
            <p:ph idx="1" type="body"/>
          </p:nvPr>
        </p:nvSpPr>
        <p:spPr>
          <a:xfrm>
            <a:off x="311700" y="1229875"/>
            <a:ext cx="29388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Ferramenta elaborada para organização e apresentação de dados coletados durante o Censo 2010.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0" marL="45720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Composta por células delimitadas por linhas de latitude e longitude.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0" marL="45720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Identificadas por um código numérico único.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</p:txBody>
      </p:sp>
      <p:pic>
        <p:nvPicPr>
          <p:cNvPr id="177" name="Google Shape;17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5226" y="603650"/>
            <a:ext cx="5698776" cy="4293399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5"/>
          <p:cNvSpPr txBox="1"/>
          <p:nvPr/>
        </p:nvSpPr>
        <p:spPr>
          <a:xfrm>
            <a:off x="7421700" y="270900"/>
            <a:ext cx="1722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>
                <a:latin typeface="Roboto"/>
                <a:ea typeface="Roboto"/>
                <a:cs typeface="Roboto"/>
                <a:sym typeface="Roboto"/>
              </a:rPr>
              <a:t>FONTE: IBGE, 2023</a:t>
            </a:r>
            <a:endParaRPr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Grades Estatísticas do IBGE</a:t>
            </a:r>
            <a:endParaRPr/>
          </a:p>
        </p:txBody>
      </p:sp>
      <p:sp>
        <p:nvSpPr>
          <p:cNvPr id="184" name="Google Shape;184;p26"/>
          <p:cNvSpPr txBox="1"/>
          <p:nvPr/>
        </p:nvSpPr>
        <p:spPr>
          <a:xfrm>
            <a:off x="311700" y="1017800"/>
            <a:ext cx="87894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Produção de informações estatísticas de diferentes tipos: </a:t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AutoNum type="romanLcPeriod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opulação;</a:t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AutoNum type="romanLcPeriod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Habitação;</a:t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AutoNum type="romanLcPeriod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Educação;</a:t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AutoNum type="romanLcPeriod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Trabalho;</a:t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AutoNum type="romanLcPeriod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Renda;</a:t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AutoNum type="romanLcPeriod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etc</a:t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Referência espacial para pesquisas e estudos realizados pelo IBGE e outros órgãos.</a:t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Parâmetro de análise de acurácia para estimativas de variáveis do território brasileiro.</a:t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Auxílio na formulação e implementação de políticas públicas e planejamento de atividades econômicas e sociais em todo o país.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4539" y="0"/>
            <a:ext cx="617946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7"/>
          <p:cNvSpPr txBox="1"/>
          <p:nvPr>
            <p:ph type="title"/>
          </p:nvPr>
        </p:nvSpPr>
        <p:spPr>
          <a:xfrm>
            <a:off x="311700" y="410000"/>
            <a:ext cx="25815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Área de Estudo</a:t>
            </a:r>
            <a:endParaRPr/>
          </a:p>
        </p:txBody>
      </p:sp>
      <p:sp>
        <p:nvSpPr>
          <p:cNvPr id="191" name="Google Shape;191;p27"/>
          <p:cNvSpPr txBox="1"/>
          <p:nvPr/>
        </p:nvSpPr>
        <p:spPr>
          <a:xfrm>
            <a:off x="78575" y="1385900"/>
            <a:ext cx="3000000" cy="14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Baixo-Tocantins</a:t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Nordeste da Amazônia Paraense</a:t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Cobertura vegetal: floresta equatorial densa</a:t>
            </a:r>
            <a:endParaRPr/>
          </a:p>
        </p:txBody>
      </p:sp>
      <p:sp>
        <p:nvSpPr>
          <p:cNvPr id="192" name="Google Shape;192;p27"/>
          <p:cNvSpPr txBox="1"/>
          <p:nvPr/>
        </p:nvSpPr>
        <p:spPr>
          <a:xfrm>
            <a:off x="3072000" y="4264775"/>
            <a:ext cx="30000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DATUM: WGS84</a:t>
            </a:r>
            <a:endParaRPr b="1" sz="1100"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COORDENADAS GEOGRÁFICAS</a:t>
            </a:r>
            <a:endParaRPr b="1" sz="1100"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FONTE DE DADOS: IBGE, GOOGLE EARTH</a:t>
            </a:r>
            <a:endParaRPr b="1" sz="1100"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3" name="Google Shape;193;p27"/>
          <p:cNvSpPr/>
          <p:nvPr/>
        </p:nvSpPr>
        <p:spPr>
          <a:xfrm>
            <a:off x="8470950" y="292825"/>
            <a:ext cx="316500" cy="4554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000000"/>
          </a:solidFill>
          <a:ln cap="flat" cmpd="sng" w="9525">
            <a:solidFill>
              <a:srgbClr val="F7F7F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000000"/>
              </a:highlight>
            </a:endParaRPr>
          </a:p>
        </p:txBody>
      </p:sp>
      <p:sp>
        <p:nvSpPr>
          <p:cNvPr id="194" name="Google Shape;194;p27"/>
          <p:cNvSpPr txBox="1"/>
          <p:nvPr/>
        </p:nvSpPr>
        <p:spPr>
          <a:xfrm>
            <a:off x="3078575" y="174175"/>
            <a:ext cx="3775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A REGIÃO DO BAIXO TOCANTINS, PARÁ</a:t>
            </a:r>
            <a:endParaRPr b="1" sz="1500"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E SEUS MUNICÍPIOS</a:t>
            </a:r>
            <a:endParaRPr b="1" sz="1500"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5" name="Google Shape;19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06270" y="3686400"/>
            <a:ext cx="1637731" cy="1457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Área de Estudo</a:t>
            </a:r>
            <a:endParaRPr/>
          </a:p>
        </p:txBody>
      </p:sp>
      <p:sp>
        <p:nvSpPr>
          <p:cNvPr id="201" name="Google Shape;201;p28"/>
          <p:cNvSpPr txBox="1"/>
          <p:nvPr>
            <p:ph idx="1" type="body"/>
          </p:nvPr>
        </p:nvSpPr>
        <p:spPr>
          <a:xfrm>
            <a:off x="311700" y="110842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Exploração histórica: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Cacau e seringueira (até a década de 1970)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Exploração madeireira e monocultura da pimenta-do-reino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Atividades econômicas atualmente: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Pesca, agricultura ( &gt;60% da renda local) e extrativismo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Bacia do Tocantins-Araguaia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Usina Hidrelétrica de Tucuruí (1984)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Distribuição da população rural: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Terra firme: agricultura tradicional de corte e queima (cultivo de mandioca)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Região das ilhas: produção de açaí e incidência de buritizais</a:t>
            </a:r>
            <a:endParaRPr/>
          </a:p>
        </p:txBody>
      </p:sp>
      <p:sp>
        <p:nvSpPr>
          <p:cNvPr id="202" name="Google Shape;202;p28"/>
          <p:cNvSpPr txBox="1"/>
          <p:nvPr/>
        </p:nvSpPr>
        <p:spPr>
          <a:xfrm>
            <a:off x="221450" y="4137375"/>
            <a:ext cx="6007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ALMEIDA, R. Amazônia, Pará e o mundo das águas do Baixo Tocantins. </a:t>
            </a:r>
            <a:r>
              <a:rPr b="1" lang="en" sz="9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Estudos Avançados</a:t>
            </a:r>
            <a:r>
              <a:rPr lang="en" sz="9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, São Paulo, v. 24, n. 68, p. 269-288 2010</a:t>
            </a:r>
            <a:endParaRPr sz="900"/>
          </a:p>
        </p:txBody>
      </p:sp>
      <p:pic>
        <p:nvPicPr>
          <p:cNvPr id="203" name="Google Shape;20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12595" y="409995"/>
            <a:ext cx="3467425" cy="2324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04" name="Google Shape;204;p28"/>
          <p:cNvSpPr txBox="1"/>
          <p:nvPr/>
        </p:nvSpPr>
        <p:spPr>
          <a:xfrm>
            <a:off x="6319825" y="2686425"/>
            <a:ext cx="2560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latin typeface="Roboto"/>
                <a:ea typeface="Roboto"/>
                <a:cs typeface="Roboto"/>
                <a:sym typeface="Roboto"/>
              </a:rPr>
              <a:t>FONTE: WIKIPEDIA, 2023</a:t>
            </a:r>
            <a:endParaRPr b="1" sz="12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8125" y="134450"/>
            <a:ext cx="6336711" cy="4637151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9"/>
          <p:cNvSpPr txBox="1"/>
          <p:nvPr/>
        </p:nvSpPr>
        <p:spPr>
          <a:xfrm>
            <a:off x="6272100" y="3398025"/>
            <a:ext cx="2560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latin typeface="Roboto"/>
                <a:ea typeface="Roboto"/>
                <a:cs typeface="Roboto"/>
                <a:sym typeface="Roboto"/>
              </a:rPr>
              <a:t>FONTE: Elaborado pelo autor.</a:t>
            </a:r>
            <a:endParaRPr b="1" sz="1200"/>
          </a:p>
        </p:txBody>
      </p:sp>
      <p:sp>
        <p:nvSpPr>
          <p:cNvPr id="211" name="Google Shape;211;p29"/>
          <p:cNvSpPr txBox="1"/>
          <p:nvPr>
            <p:ph type="title"/>
          </p:nvPr>
        </p:nvSpPr>
        <p:spPr>
          <a:xfrm>
            <a:off x="6515925" y="324600"/>
            <a:ext cx="2560200" cy="144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300"/>
              <a:t>FLUXOGRAMA DOS PROCEDIMENTOS</a:t>
            </a:r>
            <a:endParaRPr sz="23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Materiais e Métodos</a:t>
            </a:r>
            <a:endParaRPr/>
          </a:p>
        </p:txBody>
      </p:sp>
      <p:sp>
        <p:nvSpPr>
          <p:cNvPr id="217" name="Google Shape;217;p30"/>
          <p:cNvSpPr txBox="1"/>
          <p:nvPr>
            <p:ph idx="1" type="body"/>
          </p:nvPr>
        </p:nvSpPr>
        <p:spPr>
          <a:xfrm>
            <a:off x="311700" y="1229875"/>
            <a:ext cx="8520600" cy="209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Grade Estatística do CENSO IBGE 2010 - id75 / Shapefile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/>
              <a:t>Grade Populacional WorldPop - bra_2010_1km_ASCII_XYZ / Raster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/>
              <a:t>Softwares Qgis e GeoDa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8" name="Google Shape;21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3063325"/>
            <a:ext cx="1646049" cy="164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70875" y="3114863"/>
            <a:ext cx="1542975" cy="154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1"/>
          <p:cNvSpPr txBox="1"/>
          <p:nvPr>
            <p:ph type="title"/>
          </p:nvPr>
        </p:nvSpPr>
        <p:spPr>
          <a:xfrm>
            <a:off x="311700" y="26712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Materiais e Métodos</a:t>
            </a:r>
            <a:endParaRPr/>
          </a:p>
        </p:txBody>
      </p:sp>
      <p:sp>
        <p:nvSpPr>
          <p:cNvPr id="225" name="Google Shape;225;p31"/>
          <p:cNvSpPr txBox="1"/>
          <p:nvPr/>
        </p:nvSpPr>
        <p:spPr>
          <a:xfrm>
            <a:off x="311700" y="1043000"/>
            <a:ext cx="5024700" cy="340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	Preparando os dados para sobreposição</a:t>
            </a:r>
            <a:endParaRPr b="1"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Roboto"/>
              <a:buAutoNum type="arabicPeriod"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Obtenção dos conjuntos de dados IBGE e WorldPop;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Roboto"/>
              <a:buAutoNum type="arabicPeriod"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Transformação do dado raster WorldPop para grade de polígonos vetoriais em arquivo shapefile;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Roboto"/>
              <a:buAutoNum type="arabicPeriod"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Recorte das grades rurais do IBGE por atributo rural e posterior recorte da WorldPop pela IBGE rural;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Roboto"/>
              <a:buAutoNum type="arabicPeriod"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Replicação de grade WorldPop com valores </a:t>
            </a: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estimados zerados</a:t>
            </a: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;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Roboto"/>
              <a:buAutoNum type="arabicPeriod"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Criação de centróides das grades IBGE;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Roboto"/>
              <a:buAutoNum type="arabicPeriod"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Atribuição dos valores dos centróides IBGE para grade WorldPop para a criação de grade de dados IBGE com as mesmas dimensões e os mesmos limites que a grade WorldPop original;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Roboto"/>
              <a:buAutoNum type="arabicPeriod"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Criação de um novo shapefile que </a:t>
            </a: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contém</a:t>
            </a: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 os valores tanto do IBGE quanto do WorldPop.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6" name="Google Shape;22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5650" y="1043000"/>
            <a:ext cx="3276649" cy="224797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27" name="Google Shape;227;p31"/>
          <p:cNvSpPr txBox="1"/>
          <p:nvPr/>
        </p:nvSpPr>
        <p:spPr>
          <a:xfrm>
            <a:off x="6272100" y="3398025"/>
            <a:ext cx="2560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latin typeface="Roboto"/>
                <a:ea typeface="Roboto"/>
                <a:cs typeface="Roboto"/>
                <a:sym typeface="Roboto"/>
              </a:rPr>
              <a:t>FONTE: Elaborado pelo autor.</a:t>
            </a:r>
            <a:endParaRPr b="1"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Introdução</a:t>
            </a:r>
            <a:endParaRPr/>
          </a:p>
        </p:txBody>
      </p:sp>
      <p:sp>
        <p:nvSpPr>
          <p:cNvPr id="96" name="Google Shape;96;p14"/>
          <p:cNvSpPr txBox="1"/>
          <p:nvPr>
            <p:ph idx="1" type="body"/>
          </p:nvPr>
        </p:nvSpPr>
        <p:spPr>
          <a:xfrm>
            <a:off x="164300" y="1078700"/>
            <a:ext cx="8865300" cy="349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Importância da compreensão da distribuição populacional para enfrentar os desafios globais atuais: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1" marL="514350" rtl="0" algn="l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Mudanças climáticas; perda da biodiversidade; escassez de recursos naturais; pobreza; desigualdade socioeconômica; violência; guerras; migrações em massa; pandemias.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SzPts val="358"/>
              <a:buNone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Limitações das informações sobre a distribuição populacional: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1" marL="514350" rtl="0" algn="l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Disponibilização em áreas administrativas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1" marL="51435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Dificuldade de analisar fenômenos irregulares (MAUP)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0" lvl="0" marL="0" rtl="0" algn="l">
              <a:lnSpc>
                <a:spcPct val="95000"/>
              </a:lnSpc>
              <a:spcBef>
                <a:spcPts val="1500"/>
              </a:spcBef>
              <a:spcAft>
                <a:spcPts val="1200"/>
              </a:spcAft>
              <a:buSzPts val="358"/>
              <a:buNone/>
            </a:pPr>
            <a:r>
              <a:t/>
            </a:r>
            <a:endParaRPr sz="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4500"/>
            <a:ext cx="4529365" cy="4690350"/>
          </a:xfrm>
          <a:prstGeom prst="rect">
            <a:avLst/>
          </a:prstGeom>
          <a:noFill/>
          <a:ln cap="flat" cmpd="sng" w="254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pic>
      <p:pic>
        <p:nvPicPr>
          <p:cNvPr id="233" name="Google Shape;23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40200" y="210277"/>
            <a:ext cx="4572000" cy="4690348"/>
          </a:xfrm>
          <a:prstGeom prst="rect">
            <a:avLst/>
          </a:prstGeom>
          <a:noFill/>
          <a:ln cap="flat" cmpd="sng" w="254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pic>
      <p:sp>
        <p:nvSpPr>
          <p:cNvPr id="234" name="Google Shape;234;p32"/>
          <p:cNvSpPr txBox="1"/>
          <p:nvPr/>
        </p:nvSpPr>
        <p:spPr>
          <a:xfrm>
            <a:off x="224700" y="260225"/>
            <a:ext cx="2796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00"/>
                </a:solidFill>
                <a:latin typeface="Roboto"/>
                <a:ea typeface="Roboto"/>
                <a:cs typeface="Roboto"/>
                <a:sym typeface="Roboto"/>
              </a:rPr>
              <a:t>DISTRIBUIÇÃO POPULACIONAL </a:t>
            </a:r>
            <a:endParaRPr b="1" sz="1300">
              <a:solidFill>
                <a:srgbClr val="FFFF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5" name="Google Shape;235;p32"/>
          <p:cNvSpPr txBox="1"/>
          <p:nvPr/>
        </p:nvSpPr>
        <p:spPr>
          <a:xfrm>
            <a:off x="4809000" y="260225"/>
            <a:ext cx="2796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00"/>
                </a:solidFill>
                <a:latin typeface="Roboto"/>
                <a:ea typeface="Roboto"/>
                <a:cs typeface="Roboto"/>
                <a:sym typeface="Roboto"/>
              </a:rPr>
              <a:t>DISTRIBUIÇÃO POPULACIONAL </a:t>
            </a:r>
            <a:endParaRPr b="1" sz="1300">
              <a:solidFill>
                <a:srgbClr val="FFFF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5138" y="152400"/>
            <a:ext cx="4713715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3"/>
          <p:cNvSpPr txBox="1"/>
          <p:nvPr/>
        </p:nvSpPr>
        <p:spPr>
          <a:xfrm>
            <a:off x="2486925" y="152400"/>
            <a:ext cx="2796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FF00"/>
                </a:solidFill>
                <a:latin typeface="Roboto"/>
                <a:ea typeface="Roboto"/>
                <a:cs typeface="Roboto"/>
                <a:sym typeface="Roboto"/>
              </a:rPr>
              <a:t>DISTRIBUIÇÃO POPULACIONAL </a:t>
            </a:r>
            <a:endParaRPr b="1" sz="1300">
              <a:solidFill>
                <a:srgbClr val="FFFF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4"/>
          <p:cNvSpPr txBox="1"/>
          <p:nvPr>
            <p:ph type="title"/>
          </p:nvPr>
        </p:nvSpPr>
        <p:spPr>
          <a:xfrm>
            <a:off x="311700" y="1814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Materiais e Métodos</a:t>
            </a:r>
            <a:endParaRPr/>
          </a:p>
        </p:txBody>
      </p:sp>
      <p:sp>
        <p:nvSpPr>
          <p:cNvPr id="247" name="Google Shape;247;p34"/>
          <p:cNvSpPr txBox="1"/>
          <p:nvPr>
            <p:ph idx="1" type="body"/>
          </p:nvPr>
        </p:nvSpPr>
        <p:spPr>
          <a:xfrm>
            <a:off x="-229750" y="789200"/>
            <a:ext cx="7866300" cy="397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374151"/>
                </a:solidFill>
                <a:highlight>
                  <a:srgbClr val="F7F7F8"/>
                </a:highlight>
              </a:rPr>
              <a:t>Erro Absoluto (EA): → EA = |</a:t>
            </a:r>
            <a:r>
              <a:rPr b="1" lang="en" sz="1300">
                <a:solidFill>
                  <a:srgbClr val="374151"/>
                </a:solidFill>
                <a:highlight>
                  <a:srgbClr val="F7F7F8"/>
                </a:highlight>
              </a:rPr>
              <a:t>X - X̄</a:t>
            </a:r>
            <a:r>
              <a:rPr b="1" lang="en" sz="1300">
                <a:solidFill>
                  <a:srgbClr val="374151"/>
                </a:solidFill>
                <a:highlight>
                  <a:srgbClr val="F7F7F8"/>
                </a:highlight>
              </a:rPr>
              <a:t>|</a:t>
            </a:r>
            <a:endParaRPr b="1" sz="13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1115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300"/>
              <a:buChar char="●"/>
            </a:pPr>
            <a:r>
              <a:rPr lang="en" sz="1300">
                <a:solidFill>
                  <a:srgbClr val="374151"/>
                </a:solidFill>
                <a:highlight>
                  <a:srgbClr val="F7F7F8"/>
                </a:highlight>
              </a:rPr>
              <a:t>avalia a precisão da estimativa em termos de magnitude</a:t>
            </a:r>
            <a:endParaRPr sz="13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374151"/>
                </a:solidFill>
                <a:highlight>
                  <a:srgbClr val="F7F7F8"/>
                </a:highlight>
              </a:rPr>
              <a:t>Erro Relativo (ER): → ER = (|X </a:t>
            </a:r>
            <a:r>
              <a:rPr b="1" lang="en" sz="1300">
                <a:solidFill>
                  <a:srgbClr val="374151"/>
                </a:solidFill>
                <a:highlight>
                  <a:srgbClr val="F7F7F8"/>
                </a:highlight>
              </a:rPr>
              <a:t>- Y</a:t>
            </a:r>
            <a:r>
              <a:rPr b="1" lang="en" sz="1300">
                <a:solidFill>
                  <a:srgbClr val="374151"/>
                </a:solidFill>
                <a:highlight>
                  <a:srgbClr val="F7F7F8"/>
                </a:highlight>
              </a:rPr>
              <a:t>| / Y) x 100</a:t>
            </a:r>
            <a:endParaRPr b="1" sz="13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1115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300"/>
              <a:buChar char="●"/>
            </a:pPr>
            <a:r>
              <a:rPr lang="en" sz="1300">
                <a:solidFill>
                  <a:srgbClr val="374151"/>
                </a:solidFill>
                <a:highlight>
                  <a:srgbClr val="F7F7F8"/>
                </a:highlight>
              </a:rPr>
              <a:t>compara os erros em relação ao tamanho dos valores de referência</a:t>
            </a:r>
            <a:endParaRPr sz="13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374151"/>
                </a:solidFill>
                <a:highlight>
                  <a:srgbClr val="F7F7F8"/>
                </a:highlight>
              </a:rPr>
              <a:t>Erro Percentual Médio Absoluto (EPMA): → EPMA = (1/n) x Σ(|(X - Y) / Y|) x 100</a:t>
            </a:r>
            <a:endParaRPr b="1" sz="13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1115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300"/>
              <a:buChar char="●"/>
            </a:pPr>
            <a:r>
              <a:rPr lang="en" sz="1300">
                <a:solidFill>
                  <a:srgbClr val="374151"/>
                </a:solidFill>
                <a:highlight>
                  <a:srgbClr val="F7F7F8"/>
                </a:highlight>
              </a:rPr>
              <a:t>avalia o desempenho médio da estimativa em relação aos valores de referência</a:t>
            </a:r>
            <a:endParaRPr sz="13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374151"/>
                </a:solidFill>
                <a:highlight>
                  <a:srgbClr val="F7F7F8"/>
                </a:highlight>
              </a:rPr>
              <a:t>Erro Quadrático Médio (EQM): → EQM = (1/n) x Σ((X - Y)²)</a:t>
            </a:r>
            <a:endParaRPr b="1" sz="13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1115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300"/>
              <a:buChar char="●"/>
            </a:pPr>
            <a:r>
              <a:rPr lang="en" sz="1300">
                <a:solidFill>
                  <a:srgbClr val="374151"/>
                </a:solidFill>
                <a:highlight>
                  <a:srgbClr val="F7F7F8"/>
                </a:highlight>
              </a:rPr>
              <a:t>mede a dispersão dos erros e penaliza erros maiores de forma mais significativa</a:t>
            </a:r>
            <a:endParaRPr sz="1300">
              <a:solidFill>
                <a:srgbClr val="374151"/>
              </a:solidFill>
              <a:highlight>
                <a:srgbClr val="F7F7F8"/>
              </a:highlight>
            </a:endParaRPr>
          </a:p>
        </p:txBody>
      </p:sp>
      <p:sp>
        <p:nvSpPr>
          <p:cNvPr id="248" name="Google Shape;248;p34"/>
          <p:cNvSpPr txBox="1"/>
          <p:nvPr/>
        </p:nvSpPr>
        <p:spPr>
          <a:xfrm>
            <a:off x="6919750" y="121450"/>
            <a:ext cx="2131200" cy="188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X = Valor Estimado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X̄ = Valor Estimado Médio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Y = Valor Oficial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Ȳ = Valor Médio Oficial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N = nº de grades espaciais</a:t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5"/>
          <p:cNvSpPr txBox="1"/>
          <p:nvPr>
            <p:ph type="title"/>
          </p:nvPr>
        </p:nvSpPr>
        <p:spPr>
          <a:xfrm>
            <a:off x="311700" y="1814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Materiais e Métodos</a:t>
            </a:r>
            <a:endParaRPr/>
          </a:p>
        </p:txBody>
      </p:sp>
      <p:sp>
        <p:nvSpPr>
          <p:cNvPr id="254" name="Google Shape;254;p35"/>
          <p:cNvSpPr txBox="1"/>
          <p:nvPr>
            <p:ph idx="1" type="body"/>
          </p:nvPr>
        </p:nvSpPr>
        <p:spPr>
          <a:xfrm>
            <a:off x="-229750" y="789200"/>
            <a:ext cx="7367400" cy="397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374151"/>
                </a:solidFill>
                <a:highlight>
                  <a:srgbClr val="F7F7F8"/>
                </a:highlight>
              </a:rPr>
              <a:t>Raiz do Erro Quadrático Médio (RMSE): → RMSE = √(EQM)</a:t>
            </a:r>
            <a:endParaRPr b="1" sz="13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11150" lvl="0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300"/>
              <a:buChar char="●"/>
            </a:pPr>
            <a:r>
              <a:rPr lang="en" sz="1300">
                <a:solidFill>
                  <a:srgbClr val="374151"/>
                </a:solidFill>
                <a:highlight>
                  <a:srgbClr val="F7F7F8"/>
                </a:highlight>
              </a:rPr>
              <a:t>estimativa do erro médio em unidades originais</a:t>
            </a:r>
            <a:endParaRPr sz="13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374151"/>
                </a:solidFill>
                <a:highlight>
                  <a:srgbClr val="F7F7F8"/>
                </a:highlight>
              </a:rPr>
              <a:t>Coeficiente de Determinação (R²): → R² = 1 - (Σ(X - Y)² / Σ(Y - Ȳ)²)</a:t>
            </a:r>
            <a:endParaRPr b="1" sz="13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11150" lvl="0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300"/>
              <a:buChar char="●"/>
            </a:pPr>
            <a:r>
              <a:rPr lang="en" sz="1300">
                <a:solidFill>
                  <a:srgbClr val="374151"/>
                </a:solidFill>
                <a:highlight>
                  <a:srgbClr val="F7F7F8"/>
                </a:highlight>
              </a:rPr>
              <a:t>avalia o grau de ajuste de um modelo de regressão aos dados e a qualidade da estimativa</a:t>
            </a:r>
            <a:endParaRPr sz="13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374151"/>
                </a:solidFill>
                <a:highlight>
                  <a:srgbClr val="F7F7F8"/>
                </a:highlight>
              </a:rPr>
              <a:t>Coeficiente de Correlação de Pearson: → r = Σ((X - X̄)(Y - Ȳ)) / √(Σ(X - X̄)² * Σ(Y - Ȳ)²)</a:t>
            </a:r>
            <a:endParaRPr b="1" sz="13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1115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300"/>
              <a:buChar char="●"/>
            </a:pPr>
            <a:r>
              <a:rPr lang="en" sz="1300">
                <a:solidFill>
                  <a:srgbClr val="374151"/>
                </a:solidFill>
                <a:highlight>
                  <a:srgbClr val="F7F7F8"/>
                </a:highlight>
              </a:rPr>
              <a:t>verifica a correlação entre os valores estimados e os valores de referência</a:t>
            </a:r>
            <a:endParaRPr sz="1400">
              <a:solidFill>
                <a:srgbClr val="374151"/>
              </a:solidFill>
              <a:highlight>
                <a:srgbClr val="F7F7F8"/>
              </a:highlight>
            </a:endParaRPr>
          </a:p>
        </p:txBody>
      </p:sp>
      <p:sp>
        <p:nvSpPr>
          <p:cNvPr id="255" name="Google Shape;255;p35"/>
          <p:cNvSpPr txBox="1"/>
          <p:nvPr/>
        </p:nvSpPr>
        <p:spPr>
          <a:xfrm>
            <a:off x="7137700" y="299600"/>
            <a:ext cx="1924500" cy="188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X = Valor Estimado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X̄ = Valor Estimado Médio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Y = Valor Oficial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Ȳ = Valor Médio Oficial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N = nº de grades espaciais</a:t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6"/>
          <p:cNvSpPr txBox="1"/>
          <p:nvPr>
            <p:ph type="title"/>
          </p:nvPr>
        </p:nvSpPr>
        <p:spPr>
          <a:xfrm>
            <a:off x="311700" y="26712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Materiais e Métodos</a:t>
            </a:r>
            <a:endParaRPr/>
          </a:p>
        </p:txBody>
      </p:sp>
      <p:sp>
        <p:nvSpPr>
          <p:cNvPr id="261" name="Google Shape;261;p36"/>
          <p:cNvSpPr txBox="1"/>
          <p:nvPr/>
        </p:nvSpPr>
        <p:spPr>
          <a:xfrm>
            <a:off x="311700" y="1043000"/>
            <a:ext cx="5024700" cy="162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	Cálculos de campo para a grade e criação de novas colunas</a:t>
            </a:r>
            <a:endParaRPr b="1"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Roboto"/>
              <a:buAutoNum type="arabicPeriod"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Erros absolutos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Roboto"/>
              <a:buAutoNum type="arabicPeriod"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Erros relativos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Roboto"/>
              <a:buAutoNum type="arabicPeriod"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Erro quadrático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Roboto"/>
              <a:buAutoNum type="arabicPeriod"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Variância do IBGE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Roboto"/>
              <a:buAutoNum type="arabicPeriod"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Variância do WorldPop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62" name="Google Shape;26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81600" y="874925"/>
            <a:ext cx="3924925" cy="272167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63" name="Google Shape;263;p36"/>
          <p:cNvSpPr txBox="1"/>
          <p:nvPr/>
        </p:nvSpPr>
        <p:spPr>
          <a:xfrm>
            <a:off x="6272100" y="3596600"/>
            <a:ext cx="2560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latin typeface="Roboto"/>
                <a:ea typeface="Roboto"/>
                <a:cs typeface="Roboto"/>
                <a:sym typeface="Roboto"/>
              </a:rPr>
              <a:t>FONTE: Elaborado pelo autor.</a:t>
            </a:r>
            <a:endParaRPr b="1" sz="12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7"/>
          <p:cNvSpPr txBox="1"/>
          <p:nvPr>
            <p:ph type="title"/>
          </p:nvPr>
        </p:nvSpPr>
        <p:spPr>
          <a:xfrm>
            <a:off x="311700" y="1814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Materiais e Métodos</a:t>
            </a:r>
            <a:endParaRPr/>
          </a:p>
        </p:txBody>
      </p:sp>
      <p:sp>
        <p:nvSpPr>
          <p:cNvPr id="269" name="Google Shape;269;p37"/>
          <p:cNvSpPr txBox="1"/>
          <p:nvPr>
            <p:ph idx="1" type="body"/>
          </p:nvPr>
        </p:nvSpPr>
        <p:spPr>
          <a:xfrm>
            <a:off x="-229750" y="789200"/>
            <a:ext cx="7367400" cy="397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374151"/>
                </a:solidFill>
                <a:highlight>
                  <a:srgbClr val="F7F7F8"/>
                </a:highlight>
              </a:rPr>
              <a:t>	</a:t>
            </a:r>
            <a:r>
              <a:rPr b="1" lang="en" sz="1300">
                <a:solidFill>
                  <a:srgbClr val="374151"/>
                </a:solidFill>
                <a:highlight>
                  <a:srgbClr val="F7F7F8"/>
                </a:highlight>
              </a:rPr>
              <a:t>Índice de Moran: → IM =  (N / S0) * [(Σwij * (xi - x̄) * (xj - x̄)) / (Σ(xi - x̄)²)]</a:t>
            </a:r>
            <a:endParaRPr b="1" sz="13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74151"/>
                </a:solidFill>
                <a:highlight>
                  <a:srgbClr val="F7F7F8"/>
                </a:highlight>
              </a:rPr>
              <a:t>Avalia a autocorrelação espacial dos erros entre os conjuntos de dados:</a:t>
            </a:r>
            <a:endParaRPr sz="14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800"/>
              <a:buChar char="●"/>
            </a:pPr>
            <a:r>
              <a:rPr lang="en" sz="1400">
                <a:solidFill>
                  <a:srgbClr val="374151"/>
                </a:solidFill>
                <a:highlight>
                  <a:srgbClr val="F7F7F8"/>
                </a:highlight>
              </a:rPr>
              <a:t>inúmeras permutações aleatórias dos valores dos atributos de cada área, calculando o Índice de Moran para cada uma destas permutações aleatórias</a:t>
            </a:r>
            <a:endParaRPr sz="14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175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400"/>
              <a:buChar char="●"/>
            </a:pPr>
            <a:r>
              <a:rPr lang="en" sz="1400">
                <a:solidFill>
                  <a:srgbClr val="374151"/>
                </a:solidFill>
                <a:highlight>
                  <a:srgbClr val="F7F7F8"/>
                </a:highlight>
              </a:rPr>
              <a:t>Valor-p = pseudo significância</a:t>
            </a:r>
            <a:endParaRPr sz="14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175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400"/>
              <a:buChar char="●"/>
            </a:pPr>
            <a:r>
              <a:rPr lang="en" sz="1400">
                <a:solidFill>
                  <a:srgbClr val="374151"/>
                </a:solidFill>
                <a:highlight>
                  <a:srgbClr val="F7F7F8"/>
                </a:highlight>
              </a:rPr>
              <a:t>Nível de confiança = 95% (probabilidade de um intervalo pseudo normal conter o valor encontrado)</a:t>
            </a:r>
            <a:endParaRPr sz="14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800"/>
              <a:buChar char="●"/>
            </a:pPr>
            <a:r>
              <a:rPr lang="en" sz="1400">
                <a:solidFill>
                  <a:srgbClr val="374151"/>
                </a:solidFill>
                <a:highlight>
                  <a:srgbClr val="F7F7F8"/>
                </a:highlight>
              </a:rPr>
              <a:t>IM</a:t>
            </a:r>
            <a:r>
              <a:rPr lang="en" sz="700">
                <a:solidFill>
                  <a:srgbClr val="374151"/>
                </a:solidFill>
                <a:highlight>
                  <a:srgbClr val="F7F7F8"/>
                </a:highlight>
              </a:rPr>
              <a:t>0 = </a:t>
            </a:r>
            <a:r>
              <a:rPr lang="en" sz="1400">
                <a:solidFill>
                  <a:srgbClr val="374151"/>
                </a:solidFill>
                <a:highlight>
                  <a:srgbClr val="F7F7F8"/>
                </a:highlight>
              </a:rPr>
              <a:t>não há autocorrelação espacial (aleatoriedade) - dentro dos 95%</a:t>
            </a:r>
            <a:endParaRPr sz="14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800"/>
              <a:buChar char="●"/>
            </a:pPr>
            <a:r>
              <a:rPr lang="en" sz="1400">
                <a:solidFill>
                  <a:srgbClr val="374151"/>
                </a:solidFill>
                <a:highlight>
                  <a:srgbClr val="F7F7F8"/>
                </a:highlight>
              </a:rPr>
              <a:t>IM</a:t>
            </a:r>
            <a:r>
              <a:rPr lang="en" sz="700">
                <a:solidFill>
                  <a:srgbClr val="374151"/>
                </a:solidFill>
                <a:highlight>
                  <a:srgbClr val="F7F7F8"/>
                </a:highlight>
              </a:rPr>
              <a:t>1 = </a:t>
            </a:r>
            <a:r>
              <a:rPr lang="en" sz="1400">
                <a:solidFill>
                  <a:srgbClr val="374151"/>
                </a:solidFill>
                <a:highlight>
                  <a:srgbClr val="F7F7F8"/>
                </a:highlight>
              </a:rPr>
              <a:t>há autocorrelação espacial (dependência espacial) - dentro dos 5%</a:t>
            </a:r>
            <a:endParaRPr sz="1400">
              <a:solidFill>
                <a:srgbClr val="374151"/>
              </a:solidFill>
              <a:highlight>
                <a:srgbClr val="F7F7F8"/>
              </a:highlight>
            </a:endParaRPr>
          </a:p>
        </p:txBody>
      </p:sp>
      <p:sp>
        <p:nvSpPr>
          <p:cNvPr id="270" name="Google Shape;270;p37"/>
          <p:cNvSpPr txBox="1"/>
          <p:nvPr/>
        </p:nvSpPr>
        <p:spPr>
          <a:xfrm>
            <a:off x="7137700" y="0"/>
            <a:ext cx="1924500" cy="404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S0 = soma dos pesos de conectividade espacial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wij = peso de conectividade entre as unidades i e j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xi e xj = os valores das unidades i e j, respectivamente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X = Valor Estimado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X̄ = Valor Estimado Médio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Y = Valor Oficial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Ȳ = Valor Médio Oficial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N = nº de grades espaciais</a:t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8"/>
          <p:cNvSpPr txBox="1"/>
          <p:nvPr>
            <p:ph type="title"/>
          </p:nvPr>
        </p:nvSpPr>
        <p:spPr>
          <a:xfrm>
            <a:off x="311700" y="26712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Materiais e Métodos</a:t>
            </a:r>
            <a:endParaRPr/>
          </a:p>
        </p:txBody>
      </p:sp>
      <p:sp>
        <p:nvSpPr>
          <p:cNvPr id="276" name="Google Shape;276;p38"/>
          <p:cNvSpPr txBox="1"/>
          <p:nvPr/>
        </p:nvSpPr>
        <p:spPr>
          <a:xfrm>
            <a:off x="311700" y="1043000"/>
            <a:ext cx="46809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	Estatística Espacial</a:t>
            </a:r>
            <a:endParaRPr b="1"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Roboto"/>
              <a:buAutoNum type="arabicPeriod"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Gerenciamento de Pesos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685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Vizinhos mais próximos (K-Nearest Neighbors)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685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Métrica Euclidiana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685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8 vizinhos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984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Roboto"/>
              <a:buAutoNum type="arabicPeriod"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Índice de Moran Bivariado Local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685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Valores de previsão WorldPop vs valores de referência IBGE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2984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Roboto"/>
              <a:buAutoNum type="arabicPeriod"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Índice de Moran Univariado Local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2286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Erros relativos em cada célula das grades</a:t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685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77" name="Google Shape;27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8100" y="1043000"/>
            <a:ext cx="3567475" cy="235665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8"/>
          <p:cNvSpPr txBox="1"/>
          <p:nvPr/>
        </p:nvSpPr>
        <p:spPr>
          <a:xfrm>
            <a:off x="6272100" y="3398025"/>
            <a:ext cx="2560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latin typeface="Roboto"/>
                <a:ea typeface="Roboto"/>
                <a:cs typeface="Roboto"/>
                <a:sym typeface="Roboto"/>
              </a:rPr>
              <a:t>FONTE: Elaborado pelo autor.</a:t>
            </a:r>
            <a:endParaRPr b="1" sz="12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9"/>
          <p:cNvSpPr txBox="1"/>
          <p:nvPr>
            <p:ph type="title"/>
          </p:nvPr>
        </p:nvSpPr>
        <p:spPr>
          <a:xfrm>
            <a:off x="311700" y="442925"/>
            <a:ext cx="8520600" cy="367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/>
              <a:t>Resultados</a:t>
            </a:r>
            <a:endParaRPr sz="38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000" y="116675"/>
            <a:ext cx="5943600" cy="4752975"/>
          </a:xfrm>
          <a:prstGeom prst="rect">
            <a:avLst/>
          </a:prstGeom>
          <a:noFill/>
          <a:ln cap="flat" cmpd="sng" w="254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pic>
      <p:sp>
        <p:nvSpPr>
          <p:cNvPr id="289" name="Google Shape;289;p40"/>
          <p:cNvSpPr txBox="1"/>
          <p:nvPr/>
        </p:nvSpPr>
        <p:spPr>
          <a:xfrm>
            <a:off x="6272100" y="3398025"/>
            <a:ext cx="2560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latin typeface="Roboto"/>
                <a:ea typeface="Roboto"/>
                <a:cs typeface="Roboto"/>
                <a:sym typeface="Roboto"/>
              </a:rPr>
              <a:t>FONTE: Elaborado pelo autor.</a:t>
            </a:r>
            <a:endParaRPr b="1" sz="12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5425"/>
            <a:ext cx="4661825" cy="5032639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41"/>
          <p:cNvSpPr txBox="1"/>
          <p:nvPr/>
        </p:nvSpPr>
        <p:spPr>
          <a:xfrm>
            <a:off x="471500" y="321475"/>
            <a:ext cx="173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00"/>
                </a:solidFill>
                <a:latin typeface="Roboto"/>
                <a:ea typeface="Roboto"/>
                <a:cs typeface="Roboto"/>
                <a:sym typeface="Roboto"/>
              </a:rPr>
              <a:t>Erro Absoluto</a:t>
            </a:r>
            <a:br>
              <a:rPr lang="en">
                <a:solidFill>
                  <a:srgbClr val="FFFF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solidFill>
                  <a:srgbClr val="FFFF00"/>
                </a:solidFill>
                <a:latin typeface="Roboto"/>
                <a:ea typeface="Roboto"/>
                <a:cs typeface="Roboto"/>
                <a:sym typeface="Roboto"/>
              </a:rPr>
              <a:t>(Quebras Naturais)</a:t>
            </a:r>
            <a:endParaRPr>
              <a:solidFill>
                <a:srgbClr val="FFFF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96" name="Google Shape;296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7200" y="55425"/>
            <a:ext cx="4386659" cy="5032649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41"/>
          <p:cNvSpPr txBox="1"/>
          <p:nvPr/>
        </p:nvSpPr>
        <p:spPr>
          <a:xfrm>
            <a:off x="5067300" y="321475"/>
            <a:ext cx="173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00"/>
                </a:solidFill>
                <a:latin typeface="Roboto"/>
                <a:ea typeface="Roboto"/>
                <a:cs typeface="Roboto"/>
                <a:sym typeface="Roboto"/>
              </a:rPr>
              <a:t>Erro Relativo</a:t>
            </a:r>
            <a:br>
              <a:rPr lang="en">
                <a:solidFill>
                  <a:srgbClr val="FFFF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>
                <a:solidFill>
                  <a:srgbClr val="FFFF00"/>
                </a:solidFill>
                <a:latin typeface="Roboto"/>
                <a:ea typeface="Roboto"/>
                <a:cs typeface="Roboto"/>
                <a:sym typeface="Roboto"/>
              </a:rPr>
              <a:t>(Quebras Naturais)</a:t>
            </a:r>
            <a:endParaRPr>
              <a:solidFill>
                <a:srgbClr val="FFFF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</a:t>
            </a:r>
            <a:r>
              <a:rPr lang="en"/>
              <a:t>UP (Modifiable Areal Unit Problem)</a:t>
            </a:r>
            <a:endParaRPr/>
          </a:p>
        </p:txBody>
      </p:sp>
      <p:sp>
        <p:nvSpPr>
          <p:cNvPr id="102" name="Google Shape;102;p15"/>
          <p:cNvSpPr txBox="1"/>
          <p:nvPr>
            <p:ph idx="1" type="body"/>
          </p:nvPr>
        </p:nvSpPr>
        <p:spPr>
          <a:xfrm>
            <a:off x="311700" y="1078700"/>
            <a:ext cx="8520600" cy="349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Problema estatístico relacionado à análise de dados agregados em unidades espaciais;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0" marL="45720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Ocorre devido à arbitrariedade na definição e agregação das unidades espaciais → 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1" marL="91440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Char char="○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a escolha das unidades espaciais pode afetar os resultados e interpretações das análises estatísticas;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0" marL="457200" rtl="0" algn="just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Pode levar a distorções na compreensão de padrões espaciais;</a:t>
            </a:r>
            <a:endParaRPr sz="800"/>
          </a:p>
        </p:txBody>
      </p:sp>
      <p:pic>
        <p:nvPicPr>
          <p:cNvPr id="103" name="Google Shape;10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263" y="2714600"/>
            <a:ext cx="5229225" cy="217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5"/>
          <p:cNvSpPr txBox="1"/>
          <p:nvPr/>
        </p:nvSpPr>
        <p:spPr>
          <a:xfrm>
            <a:off x="6036500" y="3151700"/>
            <a:ext cx="3000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Roboto"/>
                <a:ea typeface="Roboto"/>
                <a:cs typeface="Roboto"/>
                <a:sym typeface="Roboto"/>
              </a:rPr>
              <a:t>FONTE: 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Pereira, R. H. M., Banister, D., Schwanen, T., &amp; Wessel, N. (2019). Distributional effects of transport policies on inequalities in access to opportunities in Rio de Janeiro. </a:t>
            </a:r>
            <a:r>
              <a:rPr i="1" lang="en" sz="800">
                <a:latin typeface="Roboto"/>
                <a:ea typeface="Roboto"/>
                <a:cs typeface="Roboto"/>
                <a:sym typeface="Roboto"/>
              </a:rPr>
              <a:t>Journal of Transport and Land Use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i="1" lang="en" sz="800">
                <a:latin typeface="Roboto"/>
                <a:ea typeface="Roboto"/>
                <a:cs typeface="Roboto"/>
                <a:sym typeface="Roboto"/>
              </a:rPr>
              <a:t>12</a:t>
            </a:r>
            <a:r>
              <a:rPr lang="en" sz="800">
                <a:latin typeface="Roboto"/>
                <a:ea typeface="Roboto"/>
                <a:cs typeface="Roboto"/>
                <a:sym typeface="Roboto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2"/>
          <p:cNvSpPr txBox="1"/>
          <p:nvPr>
            <p:ph type="title"/>
          </p:nvPr>
        </p:nvSpPr>
        <p:spPr>
          <a:xfrm>
            <a:off x="311700" y="15387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Indicadores Estatísticos</a:t>
            </a:r>
            <a:endParaRPr/>
          </a:p>
        </p:txBody>
      </p:sp>
      <p:sp>
        <p:nvSpPr>
          <p:cNvPr id="303" name="Google Shape;303;p42"/>
          <p:cNvSpPr txBox="1"/>
          <p:nvPr>
            <p:ph idx="1" type="body"/>
          </p:nvPr>
        </p:nvSpPr>
        <p:spPr>
          <a:xfrm>
            <a:off x="311700" y="761675"/>
            <a:ext cx="8739300" cy="406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Erro Absoluto (EA) e Relativo (ERP): </a:t>
            </a: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→ População rural total da região  em 2010 era de 345.049 pessoas segundo IBGE, enquanto que a população estimada pela WorldPop foi de 401.828,45, cerca de 16,46% de superestimação. O Erro Absoluto médio foi de 1,86 pessoas, com desvio padrão de 81,85 pessoas e Coeficiente de Variação alto de cerca de 43,86 pessoas.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Erro Percentual Médio Absoluto (EPMA): </a:t>
            </a: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→ 136,91% indica que, em média, as estimativas da WorldPop têm um desempenho médio muito aquém do desejado, com uma média de erro percentual grande em relação aos valores oficiais do IBGE.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Erro Quadrático Médio (EQM):</a:t>
            </a: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→ 6.702,82 pessoas indicam uma grande dispersão na previsão. Por conta do expoente ao quadrado que o erro assume, esse indicador é bastante sensível a outliers (valores discrepantes), mas de qualquer modo ela já sugere que as diferenças entre os dois conjuntos de dados são significativas e a acurácia do modelo é baixa.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Raiz do Erro Quadrático Médio (RMSE):</a:t>
            </a: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→ 81,87 pessoas. Isso mostra a magnitude média em termos absolutos.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3"/>
          <p:cNvSpPr txBox="1"/>
          <p:nvPr>
            <p:ph type="title"/>
          </p:nvPr>
        </p:nvSpPr>
        <p:spPr>
          <a:xfrm>
            <a:off x="311700" y="15387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Indicadores Estatísticos</a:t>
            </a:r>
            <a:endParaRPr/>
          </a:p>
        </p:txBody>
      </p:sp>
      <p:sp>
        <p:nvSpPr>
          <p:cNvPr id="309" name="Google Shape;309;p43"/>
          <p:cNvSpPr txBox="1"/>
          <p:nvPr>
            <p:ph idx="1" type="body"/>
          </p:nvPr>
        </p:nvSpPr>
        <p:spPr>
          <a:xfrm>
            <a:off x="311700" y="948050"/>
            <a:ext cx="8739300" cy="388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Coeficiente de Determinação (R²):</a:t>
            </a: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→ com um resultado de 0,3655, o modelo de correlação linear entre os dados explica apenas 1,22% da variância dos valores da WorldPop em relação aos dados oficiais do IBGE.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Coeficiente de Correlação de Pearson:</a:t>
            </a: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→  0,605, o que significa que as duas variáveis estão positivamente relacionadas, mas de forma moderada.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4"/>
          <p:cNvSpPr txBox="1"/>
          <p:nvPr>
            <p:ph type="title"/>
          </p:nvPr>
        </p:nvSpPr>
        <p:spPr>
          <a:xfrm>
            <a:off x="5694600" y="153875"/>
            <a:ext cx="3359100" cy="214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Índice de Moran Bivariado Local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WorldPop vs IBGE</a:t>
            </a:r>
            <a:endParaRPr sz="2100"/>
          </a:p>
        </p:txBody>
      </p:sp>
      <p:pic>
        <p:nvPicPr>
          <p:cNvPr id="315" name="Google Shape;315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748966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44"/>
          <p:cNvSpPr txBox="1"/>
          <p:nvPr/>
        </p:nvSpPr>
        <p:spPr>
          <a:xfrm>
            <a:off x="2341175" y="4172050"/>
            <a:ext cx="2560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latin typeface="Roboto"/>
                <a:ea typeface="Roboto"/>
                <a:cs typeface="Roboto"/>
                <a:sym typeface="Roboto"/>
              </a:rPr>
              <a:t>FONTE: Elaborado pelo autor.</a:t>
            </a:r>
            <a:endParaRPr b="1" sz="12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5"/>
          <p:cNvSpPr txBox="1"/>
          <p:nvPr/>
        </p:nvSpPr>
        <p:spPr>
          <a:xfrm>
            <a:off x="4538438" y="0"/>
            <a:ext cx="4488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Mapa de Significância Estatística - 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WorldPop vs IBGE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2" name="Google Shape;322;p45"/>
          <p:cNvSpPr txBox="1"/>
          <p:nvPr/>
        </p:nvSpPr>
        <p:spPr>
          <a:xfrm>
            <a:off x="519650" y="0"/>
            <a:ext cx="3555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Mapa de Agrupamento - WorldPop vs IBGE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23" name="Google Shape;323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6158" y="493550"/>
            <a:ext cx="4252566" cy="4509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4875" y="400200"/>
            <a:ext cx="4185450" cy="45096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6"/>
          <p:cNvSpPr txBox="1"/>
          <p:nvPr>
            <p:ph type="title"/>
          </p:nvPr>
        </p:nvSpPr>
        <p:spPr>
          <a:xfrm>
            <a:off x="5694600" y="153875"/>
            <a:ext cx="3359100" cy="214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Índice de Moran Univariado Local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Erros relativos</a:t>
            </a:r>
            <a:endParaRPr sz="2100"/>
          </a:p>
        </p:txBody>
      </p:sp>
      <p:pic>
        <p:nvPicPr>
          <p:cNvPr id="330" name="Google Shape;33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50" y="99925"/>
            <a:ext cx="4724636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46"/>
          <p:cNvSpPr txBox="1"/>
          <p:nvPr/>
        </p:nvSpPr>
        <p:spPr>
          <a:xfrm>
            <a:off x="2690775" y="4159575"/>
            <a:ext cx="2560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latin typeface="Roboto"/>
                <a:ea typeface="Roboto"/>
                <a:cs typeface="Roboto"/>
                <a:sym typeface="Roboto"/>
              </a:rPr>
              <a:t>FONTE: Elaborado pelo autor.</a:t>
            </a:r>
            <a:endParaRPr b="1" sz="12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7"/>
          <p:cNvSpPr txBox="1"/>
          <p:nvPr/>
        </p:nvSpPr>
        <p:spPr>
          <a:xfrm>
            <a:off x="5261600" y="-50000"/>
            <a:ext cx="321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Mapa de Significância Estatística - ER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" name="Google Shape;337;p47"/>
          <p:cNvSpPr txBox="1"/>
          <p:nvPr/>
        </p:nvSpPr>
        <p:spPr>
          <a:xfrm>
            <a:off x="676225" y="-50000"/>
            <a:ext cx="3057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Mapa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de Agrupamento - ER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38" name="Google Shape;338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925" y="350200"/>
            <a:ext cx="4188716" cy="469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4899" y="350200"/>
            <a:ext cx="4141100" cy="469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Considerações Finais</a:t>
            </a:r>
            <a:endParaRPr/>
          </a:p>
        </p:txBody>
      </p:sp>
      <p:sp>
        <p:nvSpPr>
          <p:cNvPr id="345" name="Google Shape;345;p48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Grades populacionais como </a:t>
            </a: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opção</a:t>
            </a: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dados para locais que não possuem dados oficiais ou que não podem ser acessados;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Baixa significância estatística na maior parte da região, com baixa acurácia para a mensuração da população rural da região do Baixo-Tocatins;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Grande concentração de erros relativos na região das Ilhas e em assentamentos próximos a áreas urbanas ao longo de estradas e vias navegáveis;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Teste do modelo de machine learning não leva em consideração </a:t>
            </a: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amostras</a:t>
            </a: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do território brasileiro?  Amostragem local para a </a:t>
            </a:r>
            <a:r>
              <a:rPr i="1"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Random Forest</a:t>
            </a: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traria melhores resultados ?</a:t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Outras grades populacionais trariam um resultado mais assertivo?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"/>
            <a:ext cx="9144003" cy="491133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49"/>
          <p:cNvSpPr txBox="1"/>
          <p:nvPr/>
        </p:nvSpPr>
        <p:spPr>
          <a:xfrm>
            <a:off x="2733150" y="0"/>
            <a:ext cx="3586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gustavo.salgado@inpe.br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2" name="Google Shape;352;p49"/>
          <p:cNvSpPr txBox="1"/>
          <p:nvPr>
            <p:ph type="title"/>
          </p:nvPr>
        </p:nvSpPr>
        <p:spPr>
          <a:xfrm>
            <a:off x="2233925" y="3821625"/>
            <a:ext cx="6211500" cy="114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6519">
                <a:solidFill>
                  <a:schemeClr val="accent4"/>
                </a:solidFill>
                <a:highlight>
                  <a:schemeClr val="lt1"/>
                </a:highlight>
              </a:rPr>
              <a:t>Muito obrigado!</a:t>
            </a:r>
            <a:endParaRPr sz="6519">
              <a:solidFill>
                <a:schemeClr val="accent4"/>
              </a:solidFill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6950" y="365350"/>
            <a:ext cx="3391475" cy="3391475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50"/>
          <p:cNvSpPr txBox="1"/>
          <p:nvPr>
            <p:ph idx="1" type="body"/>
          </p:nvPr>
        </p:nvSpPr>
        <p:spPr>
          <a:xfrm>
            <a:off x="3759550" y="1675200"/>
            <a:ext cx="2931300" cy="179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4100">
                <a:solidFill>
                  <a:schemeClr val="dk1"/>
                </a:solidFill>
              </a:rPr>
              <a:t>Perguntas</a:t>
            </a:r>
            <a:endParaRPr sz="4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4988"/>
            <a:ext cx="9143999" cy="4953527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 txBox="1"/>
          <p:nvPr/>
        </p:nvSpPr>
        <p:spPr>
          <a:xfrm>
            <a:off x="3869925" y="745425"/>
            <a:ext cx="5056200" cy="16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Grades Populacionais Globais (GGP):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1" marL="457200" rtl="0" algn="l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Projetos de modelagem da distribuição de dados populacionais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1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Escala e formato mais úteis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1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Redução do problema da unidade de área modificável (MAUP)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190500" lvl="1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Aumento da disponibilidade de dados desagregados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1" name="Google Shape;111;p16"/>
          <p:cNvSpPr txBox="1"/>
          <p:nvPr/>
        </p:nvSpPr>
        <p:spPr>
          <a:xfrm>
            <a:off x="6365925" y="4521600"/>
            <a:ext cx="2560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latin typeface="Roboto"/>
                <a:ea typeface="Roboto"/>
                <a:cs typeface="Roboto"/>
                <a:sym typeface="Roboto"/>
              </a:rPr>
              <a:t>FONTE: WORLDPOP, 2023</a:t>
            </a:r>
            <a:endParaRPr b="1" sz="1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442201" cy="230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36275" y="0"/>
            <a:ext cx="4607726" cy="2392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907250" y="2193125"/>
            <a:ext cx="4915266" cy="29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68684" y="2838488"/>
            <a:ext cx="4831187" cy="2305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62525" y="2251214"/>
            <a:ext cx="4113951" cy="283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8"/>
          <p:cNvSpPr txBox="1"/>
          <p:nvPr>
            <p:ph type="title"/>
          </p:nvPr>
        </p:nvSpPr>
        <p:spPr>
          <a:xfrm>
            <a:off x="311700" y="22427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Utilização</a:t>
            </a:r>
            <a:r>
              <a:rPr lang="en"/>
              <a:t> das Grades Populacionais Globais</a:t>
            </a:r>
            <a:endParaRPr/>
          </a:p>
        </p:txBody>
      </p:sp>
      <p:pic>
        <p:nvPicPr>
          <p:cNvPr id="126" name="Google Shape;12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8125" y="1017800"/>
            <a:ext cx="5541821" cy="38209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8"/>
          <p:cNvSpPr txBox="1"/>
          <p:nvPr/>
        </p:nvSpPr>
        <p:spPr>
          <a:xfrm>
            <a:off x="5929950" y="1017800"/>
            <a:ext cx="3000000" cy="241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Popularização a partir da década de 2010;</a:t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Utilização por pesquisadores e órgãos executivos;</a:t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Disponibilidade gratuita e </a:t>
            </a:r>
            <a:r>
              <a:rPr i="1"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online.</a:t>
            </a:r>
            <a:endParaRPr i="1"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i="1"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8" name="Google Shape;128;p18"/>
          <p:cNvSpPr txBox="1"/>
          <p:nvPr/>
        </p:nvSpPr>
        <p:spPr>
          <a:xfrm>
            <a:off x="3566700" y="4047900"/>
            <a:ext cx="2279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Fonte: ARCHILA BUSTOS et al, 2020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9" name="Google Shape;129;p18"/>
          <p:cNvSpPr txBox="1"/>
          <p:nvPr/>
        </p:nvSpPr>
        <p:spPr>
          <a:xfrm>
            <a:off x="1113075" y="1017800"/>
            <a:ext cx="4300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Roboto"/>
                <a:ea typeface="Roboto"/>
                <a:cs typeface="Roboto"/>
                <a:sym typeface="Roboto"/>
              </a:rPr>
              <a:t>Publicações de Trabalhos que utilizam Grades Populacionais Globais</a:t>
            </a:r>
            <a:endParaRPr b="1" sz="1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Objetivo</a:t>
            </a:r>
            <a:endParaRPr/>
          </a:p>
        </p:txBody>
      </p:sp>
      <p:sp>
        <p:nvSpPr>
          <p:cNvPr id="135" name="Google Shape;135;p19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Avaliar a </a:t>
            </a: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acurácia da</a:t>
            </a: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 </a:t>
            </a: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representação das Grades Populacionais Globais WorldPop para a distribuição populacional em áreas rurais da amazônia paraense, locais com dificuldade de acesso para recenseamento e menor disponibilidade de variáveis para associação em estimativas, através de um exercício prático de sobreposição e extração de indicadores estatísticos entre um conjunto de dados da GGP WorldPop para áreas rurais da Região do Baixo-Tocantins, Estado do Pará, com dados de oficiais de referência produzidos pelo IBGE 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Grade Populacional WorldPop</a:t>
            </a:r>
            <a:endParaRPr/>
          </a:p>
        </p:txBody>
      </p:sp>
      <p:sp>
        <p:nvSpPr>
          <p:cNvPr id="141" name="Google Shape;141;p20"/>
          <p:cNvSpPr txBox="1"/>
          <p:nvPr>
            <p:ph idx="1" type="body"/>
          </p:nvPr>
        </p:nvSpPr>
        <p:spPr>
          <a:xfrm>
            <a:off x="311700" y="1221575"/>
            <a:ext cx="8520600" cy="334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Projeto da Escola de Geografia e Ciências Ambientais da Universidade de Southampton, no Reino Unido. Criado a partir de uma combinação dos projetos de grades populacionais AfriPop, AmeriPop e AsiaPop em 2013;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Dados de contagem populacional </a:t>
            </a: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disponível</a:t>
            </a: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 globalmente em nível de país;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Resolução espacial de 3 segundos de arco (cerca de 100 m no equador);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Método de r</a:t>
            </a: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edistribuição dasimétrica e modelagem de densidade populacional baseada em </a:t>
            </a:r>
            <a:r>
              <a:rPr i="1" lang="en" sz="1200">
                <a:solidFill>
                  <a:srgbClr val="374151"/>
                </a:solidFill>
                <a:highlight>
                  <a:srgbClr val="F7F7F8"/>
                </a:highlight>
              </a:rPr>
              <a:t>Random Forest</a:t>
            </a: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;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Covariáveis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1"/>
          <p:cNvSpPr txBox="1"/>
          <p:nvPr>
            <p:ph type="title"/>
          </p:nvPr>
        </p:nvSpPr>
        <p:spPr>
          <a:xfrm>
            <a:off x="311700" y="25997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</a:t>
            </a:r>
            <a:r>
              <a:rPr lang="en"/>
              <a:t>ovariáveis WorldPop</a:t>
            </a:r>
            <a:endParaRPr/>
          </a:p>
        </p:txBody>
      </p:sp>
      <p:sp>
        <p:nvSpPr>
          <p:cNvPr id="147" name="Google Shape;147;p21"/>
          <p:cNvSpPr txBox="1"/>
          <p:nvPr>
            <p:ph idx="1" type="body"/>
          </p:nvPr>
        </p:nvSpPr>
        <p:spPr>
          <a:xfrm>
            <a:off x="311700" y="867775"/>
            <a:ext cx="8520600" cy="370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Mapas</a:t>
            </a: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 de uso do solo; 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Dados de altimetria e estimativas de declividade; 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b="1" lang="en" sz="1200">
                <a:solidFill>
                  <a:srgbClr val="374151"/>
                </a:solidFill>
                <a:highlight>
                  <a:srgbClr val="F7F7F8"/>
                </a:highlight>
              </a:rPr>
              <a:t>Luzes noturnas; </a:t>
            </a:r>
            <a:endParaRPr b="1"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Dados climáticos; 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Infraestruturas de estradas;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Vias navegáveis;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Assentamentos;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Áreas de reservas ambientais;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  <a:p>
            <a:pPr indent="-304800" lvl="0" marL="45720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1200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</a:rPr>
              <a:t>Instalações públicas como escolas, hospitais e unidades de saúde</a:t>
            </a:r>
            <a:endParaRPr sz="1200">
              <a:solidFill>
                <a:srgbClr val="374151"/>
              </a:solidFill>
              <a:highlight>
                <a:srgbClr val="F7F7F8"/>
              </a:highligh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