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7" r:id="rId4"/>
    <p:sldId id="280" r:id="rId5"/>
    <p:sldId id="276" r:id="rId6"/>
    <p:sldId id="278" r:id="rId7"/>
    <p:sldId id="318" r:id="rId8"/>
    <p:sldId id="279" r:id="rId9"/>
    <p:sldId id="281" r:id="rId10"/>
    <p:sldId id="282" r:id="rId11"/>
    <p:sldId id="283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94" autoAdjust="0"/>
    <p:restoredTop sz="94650" autoAdjust="0"/>
  </p:normalViewPr>
  <p:slideViewPr>
    <p:cSldViewPr>
      <p:cViewPr varScale="1">
        <p:scale>
          <a:sx n="65" d="100"/>
          <a:sy n="65" d="100"/>
        </p:scale>
        <p:origin x="-128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B4D93-28D9-4070-8783-EA3A18373C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A4CEB-B33E-46C4-937B-8A5C17231E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8450" y="609600"/>
            <a:ext cx="211455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609600"/>
            <a:ext cx="619125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5AAF2-83A2-4191-9B09-A35340A685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0F8A5-FF91-446B-9293-8F992735C9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E65AC-305C-4F0D-A3E6-4F5D3F59A4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25515-FEF9-4D22-BDFC-B4D035C1F4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754EE-0493-4337-891B-D14FA3066F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F5282-9797-46BA-9BCB-FD7341D1E0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9AD0A-BE54-48DA-A7EE-BC1EAA2C94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40BCE-6037-4906-8C70-45B820994D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C593F-889B-427C-A244-783A1E8790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A37E67-FE33-4698-B874-1E6D5CF9A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762000" y="1219200"/>
            <a:ext cx="7620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tint val="20392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tint val="20392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7.wmf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3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image" Target="../media/image5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95600"/>
            <a:ext cx="8458200" cy="6858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Revisão Matemática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ANO  2011</a:t>
            </a:r>
          </a:p>
        </p:txBody>
      </p:sp>
      <p:sp>
        <p:nvSpPr>
          <p:cNvPr id="41987" name="Text Box 22"/>
          <p:cNvSpPr txBox="1">
            <a:spLocks noChangeArrowheads="1"/>
          </p:cNvSpPr>
          <p:nvPr/>
        </p:nvSpPr>
        <p:spPr bwMode="auto">
          <a:xfrm>
            <a:off x="6588125" y="6092825"/>
            <a:ext cx="21478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omic Sans MS" pitchFamily="66" charset="0"/>
              </a:rPr>
              <a:t>Camilo Daleles Rennó</a:t>
            </a:r>
          </a:p>
          <a:p>
            <a:r>
              <a:rPr lang="pt-BR"/>
              <a:t>camilo@dpi.inpe.br</a:t>
            </a:r>
          </a:p>
        </p:txBody>
      </p:sp>
      <p:pic>
        <p:nvPicPr>
          <p:cNvPr id="41988" name="Picture 23" descr="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661025"/>
            <a:ext cx="126047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2606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1</a:t>
            </a:r>
            <a:r>
              <a:rPr lang="pt-BR" u="sng" baseline="30000"/>
              <a:t>o</a:t>
            </a:r>
            <a:r>
              <a:rPr lang="pt-BR"/>
              <a:t> grau</a:t>
            </a:r>
          </a:p>
          <a:p>
            <a:endParaRPr lang="pt-BR"/>
          </a:p>
          <a:p>
            <a:r>
              <a:rPr lang="pt-BR"/>
              <a:t>Exercícios resolvidos</a:t>
            </a:r>
            <a:endParaRPr lang="pt-BR" b="1" i="1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3060700" y="4792663"/>
            <a:ext cx="1079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-a + b = 3</a:t>
            </a:r>
          </a:p>
          <a:p>
            <a:r>
              <a:rPr lang="pt-BR"/>
              <a:t>4a + b = -1</a:t>
            </a: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2555875" y="5013325"/>
            <a:ext cx="360363" cy="215900"/>
          </a:xfrm>
          <a:prstGeom prst="rightArrow">
            <a:avLst>
              <a:gd name="adj1" fmla="val 50000"/>
              <a:gd name="adj2" fmla="val 4172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038475" y="4867275"/>
            <a:ext cx="3621088" cy="506413"/>
            <a:chOff x="1914" y="3066"/>
            <a:chExt cx="2281" cy="319"/>
          </a:xfrm>
        </p:grpSpPr>
        <p:sp>
          <p:nvSpPr>
            <p:cNvPr id="2099" name="AutoShape 14"/>
            <p:cNvSpPr>
              <a:spLocks/>
            </p:cNvSpPr>
            <p:nvPr/>
          </p:nvSpPr>
          <p:spPr bwMode="auto">
            <a:xfrm>
              <a:off x="1914" y="3067"/>
              <a:ext cx="45" cy="318"/>
            </a:xfrm>
            <a:prstGeom prst="leftBrace">
              <a:avLst>
                <a:gd name="adj1" fmla="val 5888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0" name="Text Box 16"/>
            <p:cNvSpPr txBox="1">
              <a:spLocks noChangeArrowheads="1"/>
            </p:cNvSpPr>
            <p:nvPr/>
          </p:nvSpPr>
          <p:spPr bwMode="auto">
            <a:xfrm>
              <a:off x="2960" y="3066"/>
              <a:ext cx="123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Resolvendo o sistema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4067175" y="4797425"/>
            <a:ext cx="365125" cy="577850"/>
            <a:chOff x="2517" y="3022"/>
            <a:chExt cx="230" cy="364"/>
          </a:xfrm>
        </p:grpSpPr>
        <p:sp>
          <p:nvSpPr>
            <p:cNvPr id="2097" name="Text Box 19"/>
            <p:cNvSpPr txBox="1">
              <a:spLocks noChangeArrowheads="1"/>
            </p:cNvSpPr>
            <p:nvPr/>
          </p:nvSpPr>
          <p:spPr bwMode="auto">
            <a:xfrm>
              <a:off x="2517" y="3022"/>
              <a:ext cx="23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sym typeface="Wingdings" pitchFamily="2" charset="2"/>
                </a:rPr>
                <a:t></a:t>
              </a:r>
            </a:p>
          </p:txBody>
        </p:sp>
        <p:sp>
          <p:nvSpPr>
            <p:cNvPr id="2098" name="Text Box 20"/>
            <p:cNvSpPr txBox="1">
              <a:spLocks noChangeArrowheads="1"/>
            </p:cNvSpPr>
            <p:nvPr/>
          </p:nvSpPr>
          <p:spPr bwMode="auto">
            <a:xfrm>
              <a:off x="2517" y="3174"/>
              <a:ext cx="23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>
                  <a:sym typeface="Wingdings" pitchFamily="2" charset="2"/>
                </a:rPr>
                <a:t></a:t>
              </a:r>
            </a:p>
          </p:txBody>
        </p:sp>
      </p:grp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1042988" y="5418138"/>
            <a:ext cx="54721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De </a:t>
            </a:r>
            <a:r>
              <a:rPr lang="pt-BR">
                <a:sym typeface="Wingdings" pitchFamily="2" charset="2"/>
              </a:rPr>
              <a:t>, b = 3 + a</a:t>
            </a:r>
          </a:p>
          <a:p>
            <a:r>
              <a:rPr lang="pt-BR">
                <a:sym typeface="Wingdings" pitchFamily="2" charset="2"/>
              </a:rPr>
              <a:t>Substituindo em , 4a + 3 + a = -1  5a = -4  a = -4/5</a:t>
            </a:r>
          </a:p>
          <a:p>
            <a:r>
              <a:rPr lang="pt-BR">
                <a:sym typeface="Wingdings" pitchFamily="2" charset="2"/>
              </a:rPr>
              <a:t>Substituindo em , 4/5 + b = 3  b = 3 - 4/5 = (15 – 4)/5 = 11/5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804025" y="5589588"/>
            <a:ext cx="1819275" cy="615950"/>
            <a:chOff x="4286" y="3521"/>
            <a:chExt cx="1146" cy="388"/>
          </a:xfrm>
        </p:grpSpPr>
        <p:graphicFrame>
          <p:nvGraphicFramePr>
            <p:cNvPr id="2050" name="Object 23"/>
            <p:cNvGraphicFramePr>
              <a:graphicFrameLocks noChangeAspect="1"/>
            </p:cNvGraphicFramePr>
            <p:nvPr/>
          </p:nvGraphicFramePr>
          <p:xfrm>
            <a:off x="4546" y="3521"/>
            <a:ext cx="886" cy="388"/>
          </p:xfrm>
          <a:graphic>
            <a:graphicData uri="http://schemas.openxmlformats.org/presentationml/2006/ole">
              <p:oleObj spid="_x0000_s2050" name="Equation" r:id="rId3" imgW="901440" imgH="393480" progId="Equation.DSMT4">
                <p:embed/>
              </p:oleObj>
            </a:graphicData>
          </a:graphic>
        </p:graphicFrame>
        <p:sp>
          <p:nvSpPr>
            <p:cNvPr id="2096" name="AutoShape 24"/>
            <p:cNvSpPr>
              <a:spLocks noChangeArrowheads="1"/>
            </p:cNvSpPr>
            <p:nvPr/>
          </p:nvSpPr>
          <p:spPr bwMode="auto">
            <a:xfrm>
              <a:off x="4286" y="3657"/>
              <a:ext cx="227" cy="136"/>
            </a:xfrm>
            <a:prstGeom prst="rightArrow">
              <a:avLst>
                <a:gd name="adj1" fmla="val 50000"/>
                <a:gd name="adj2" fmla="val 4172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35901" name="Text Box 61"/>
          <p:cNvSpPr txBox="1">
            <a:spLocks noChangeArrowheads="1"/>
          </p:cNvSpPr>
          <p:nvPr/>
        </p:nvSpPr>
        <p:spPr bwMode="auto">
          <a:xfrm>
            <a:off x="755650" y="2349500"/>
            <a:ext cx="792003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1. Sabendo que uma função é representada por uma reta com inclinação de 45º e que esta reta cruza o eixo das ordenadas (</a:t>
            </a:r>
            <a:r>
              <a:rPr lang="pt-BR" i="1"/>
              <a:t>y</a:t>
            </a:r>
            <a:r>
              <a:rPr lang="pt-BR"/>
              <a:t>) no ponto -3, qual a equação desta função?</a:t>
            </a:r>
          </a:p>
          <a:p>
            <a:pPr defTabSz="354013"/>
            <a:r>
              <a:rPr lang="pt-BR"/>
              <a:t>	</a:t>
            </a:r>
            <a:r>
              <a:rPr lang="pt-BR" i="1"/>
              <a:t>y</a:t>
            </a:r>
            <a:r>
              <a:rPr lang="pt-BR"/>
              <a:t> = a</a:t>
            </a:r>
            <a:r>
              <a:rPr lang="pt-BR" i="1"/>
              <a:t>x</a:t>
            </a:r>
            <a:r>
              <a:rPr lang="pt-BR"/>
              <a:t> + b</a:t>
            </a:r>
          </a:p>
          <a:p>
            <a:pPr defTabSz="354013"/>
            <a:r>
              <a:rPr lang="pt-BR"/>
              <a:t>	a = tan(</a:t>
            </a:r>
            <a:r>
              <a:rPr lang="pt-BR" i="1">
                <a:sym typeface="Symbol" pitchFamily="18" charset="2"/>
              </a:rPr>
              <a:t></a:t>
            </a:r>
            <a:r>
              <a:rPr lang="pt-BR"/>
              <a:t>) = tan(45º) = 1</a:t>
            </a:r>
          </a:p>
          <a:p>
            <a:pPr defTabSz="354013"/>
            <a:r>
              <a:rPr lang="pt-BR"/>
              <a:t>	b = </a:t>
            </a:r>
            <a:r>
              <a:rPr lang="pt-BR" i="1"/>
              <a:t>f</a:t>
            </a:r>
            <a:r>
              <a:rPr lang="pt-BR"/>
              <a:t>(0) = -3</a:t>
            </a:r>
          </a:p>
          <a:p>
            <a:pPr defTabSz="354013"/>
            <a:r>
              <a:rPr lang="pt-BR"/>
              <a:t>	</a:t>
            </a:r>
            <a:r>
              <a:rPr lang="pt-BR" b="1" i="1">
                <a:solidFill>
                  <a:srgbClr val="FF3300"/>
                </a:solidFill>
              </a:rPr>
              <a:t>y</a:t>
            </a:r>
            <a:r>
              <a:rPr lang="pt-BR" b="1">
                <a:solidFill>
                  <a:srgbClr val="FF3300"/>
                </a:solidFill>
              </a:rPr>
              <a:t> = </a:t>
            </a:r>
            <a:r>
              <a:rPr lang="pt-BR" b="1" i="1">
                <a:solidFill>
                  <a:srgbClr val="FF3300"/>
                </a:solidFill>
              </a:rPr>
              <a:t>x</a:t>
            </a:r>
            <a:r>
              <a:rPr lang="pt-BR" b="1">
                <a:solidFill>
                  <a:srgbClr val="FF3300"/>
                </a:solidFill>
              </a:rPr>
              <a:t> – 3</a:t>
            </a:r>
          </a:p>
          <a:p>
            <a:pPr defTabSz="354013"/>
            <a:endParaRPr lang="pt-BR"/>
          </a:p>
          <a:p>
            <a:pPr defTabSz="354013"/>
            <a:r>
              <a:rPr lang="pt-BR"/>
              <a:t>2. Uma função é representada por uma reta e passa pelos pontos (</a:t>
            </a:r>
            <a:r>
              <a:rPr lang="pt-BR" i="1"/>
              <a:t>x</a:t>
            </a:r>
            <a:r>
              <a:rPr lang="pt-BR"/>
              <a:t>;</a:t>
            </a:r>
            <a:r>
              <a:rPr lang="pt-BR" i="1"/>
              <a:t>y</a:t>
            </a:r>
            <a:r>
              <a:rPr lang="pt-BR"/>
              <a:t>): (-1;3) e (4;-1). Qual a equação desta função?</a:t>
            </a:r>
          </a:p>
        </p:txBody>
      </p:sp>
      <p:sp>
        <p:nvSpPr>
          <p:cNvPr id="35902" name="Text Box 62"/>
          <p:cNvSpPr txBox="1">
            <a:spLocks noChangeArrowheads="1"/>
          </p:cNvSpPr>
          <p:nvPr/>
        </p:nvSpPr>
        <p:spPr bwMode="auto">
          <a:xfrm>
            <a:off x="755650" y="4548188"/>
            <a:ext cx="79200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	</a:t>
            </a:r>
            <a:r>
              <a:rPr lang="pt-BR" i="1"/>
              <a:t>y</a:t>
            </a:r>
            <a:r>
              <a:rPr lang="pt-BR"/>
              <a:t> = a</a:t>
            </a:r>
            <a:r>
              <a:rPr lang="pt-BR" i="1"/>
              <a:t>x</a:t>
            </a:r>
            <a:r>
              <a:rPr lang="pt-BR"/>
              <a:t> + b</a:t>
            </a:r>
          </a:p>
          <a:p>
            <a:pPr defTabSz="354013"/>
            <a:r>
              <a:rPr lang="pt-BR"/>
              <a:t>	3 = a(-1) + b</a:t>
            </a:r>
          </a:p>
          <a:p>
            <a:pPr defTabSz="354013"/>
            <a:r>
              <a:rPr lang="pt-BR"/>
              <a:t>	-1 = a(4) + b</a:t>
            </a:r>
          </a:p>
        </p:txBody>
      </p: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4643438" y="4572000"/>
            <a:ext cx="1978025" cy="1952625"/>
            <a:chOff x="3651" y="2373"/>
            <a:chExt cx="1246" cy="1230"/>
          </a:xfrm>
        </p:grpSpPr>
        <p:grpSp>
          <p:nvGrpSpPr>
            <p:cNvPr id="2062" name="Group 64"/>
            <p:cNvGrpSpPr>
              <a:grpSpLocks/>
            </p:cNvGrpSpPr>
            <p:nvPr/>
          </p:nvGrpSpPr>
          <p:grpSpPr bwMode="auto">
            <a:xfrm>
              <a:off x="3724" y="2389"/>
              <a:ext cx="1173" cy="1173"/>
              <a:chOff x="1390" y="2251"/>
              <a:chExt cx="1043" cy="1043"/>
            </a:xfrm>
          </p:grpSpPr>
          <p:grpSp>
            <p:nvGrpSpPr>
              <p:cNvPr id="2073" name="Group 65"/>
              <p:cNvGrpSpPr>
                <a:grpSpLocks/>
              </p:cNvGrpSpPr>
              <p:nvPr/>
            </p:nvGrpSpPr>
            <p:grpSpPr bwMode="auto">
              <a:xfrm>
                <a:off x="1390" y="2251"/>
                <a:ext cx="1043" cy="1043"/>
                <a:chOff x="1390" y="2251"/>
                <a:chExt cx="1043" cy="1043"/>
              </a:xfrm>
            </p:grpSpPr>
            <p:grpSp>
              <p:nvGrpSpPr>
                <p:cNvPr id="2080" name="Group 66"/>
                <p:cNvGrpSpPr>
                  <a:grpSpLocks/>
                </p:cNvGrpSpPr>
                <p:nvPr/>
              </p:nvGrpSpPr>
              <p:grpSpPr bwMode="auto">
                <a:xfrm>
                  <a:off x="1426" y="2251"/>
                  <a:ext cx="683" cy="1043"/>
                  <a:chOff x="1426" y="2251"/>
                  <a:chExt cx="683" cy="1043"/>
                </a:xfrm>
              </p:grpSpPr>
              <p:sp>
                <p:nvSpPr>
                  <p:cNvPr id="2089" name="Line 67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043" y="2773"/>
                    <a:ext cx="1043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grpSp>
                <p:nvGrpSpPr>
                  <p:cNvPr id="2090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1426" y="3097"/>
                    <a:ext cx="683" cy="45"/>
                    <a:chOff x="1426" y="3097"/>
                    <a:chExt cx="683" cy="45"/>
                  </a:xfrm>
                </p:grpSpPr>
                <p:sp>
                  <p:nvSpPr>
                    <p:cNvPr id="2091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01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92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37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93" name="Line 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73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94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09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95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26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</p:grpSp>
            <p:grpSp>
              <p:nvGrpSpPr>
                <p:cNvPr id="2081" name="Group 74"/>
                <p:cNvGrpSpPr>
                  <a:grpSpLocks/>
                </p:cNvGrpSpPr>
                <p:nvPr/>
              </p:nvGrpSpPr>
              <p:grpSpPr bwMode="auto">
                <a:xfrm rot="16200000" flipV="1">
                  <a:off x="1570" y="2394"/>
                  <a:ext cx="683" cy="1043"/>
                  <a:chOff x="1426" y="2251"/>
                  <a:chExt cx="683" cy="1043"/>
                </a:xfrm>
              </p:grpSpPr>
              <p:sp>
                <p:nvSpPr>
                  <p:cNvPr id="2082" name="Line 75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1043" y="2773"/>
                    <a:ext cx="1043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grpSp>
                <p:nvGrpSpPr>
                  <p:cNvPr id="2083" name="Group 76"/>
                  <p:cNvGrpSpPr>
                    <a:grpSpLocks/>
                  </p:cNvGrpSpPr>
                  <p:nvPr/>
                </p:nvGrpSpPr>
                <p:grpSpPr bwMode="auto">
                  <a:xfrm>
                    <a:off x="1426" y="3097"/>
                    <a:ext cx="683" cy="45"/>
                    <a:chOff x="1426" y="3097"/>
                    <a:chExt cx="683" cy="45"/>
                  </a:xfrm>
                </p:grpSpPr>
                <p:sp>
                  <p:nvSpPr>
                    <p:cNvPr id="2084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01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85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37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86" name="Line 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73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87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09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2088" name="Line 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26" y="3097"/>
                      <a:ext cx="0" cy="45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</p:grpSp>
            </p:grpSp>
          </p:grpSp>
          <p:grpSp>
            <p:nvGrpSpPr>
              <p:cNvPr id="2074" name="Group 82"/>
              <p:cNvGrpSpPr>
                <a:grpSpLocks/>
              </p:cNvGrpSpPr>
              <p:nvPr/>
            </p:nvGrpSpPr>
            <p:grpSpPr bwMode="auto">
              <a:xfrm>
                <a:off x="1426" y="2712"/>
                <a:ext cx="139" cy="407"/>
                <a:chOff x="1426" y="2574"/>
                <a:chExt cx="139" cy="545"/>
              </a:xfrm>
            </p:grpSpPr>
            <p:sp>
              <p:nvSpPr>
                <p:cNvPr id="2078" name="Line 83"/>
                <p:cNvSpPr>
                  <a:spLocks noChangeShapeType="1"/>
                </p:cNvSpPr>
                <p:nvPr/>
              </p:nvSpPr>
              <p:spPr bwMode="auto">
                <a:xfrm>
                  <a:off x="1426" y="2574"/>
                  <a:ext cx="0" cy="545"/>
                </a:xfrm>
                <a:prstGeom prst="line">
                  <a:avLst/>
                </a:prstGeom>
                <a:noFill/>
                <a:ln w="952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2079" name="Line 84"/>
                <p:cNvSpPr>
                  <a:spLocks noChangeShapeType="1"/>
                </p:cNvSpPr>
                <p:nvPr/>
              </p:nvSpPr>
              <p:spPr bwMode="auto">
                <a:xfrm>
                  <a:off x="1429" y="2574"/>
                  <a:ext cx="136" cy="0"/>
                </a:xfrm>
                <a:prstGeom prst="line">
                  <a:avLst/>
                </a:prstGeom>
                <a:noFill/>
                <a:ln w="952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2075" name="Group 85"/>
              <p:cNvGrpSpPr>
                <a:grpSpLocks/>
              </p:cNvGrpSpPr>
              <p:nvPr/>
            </p:nvGrpSpPr>
            <p:grpSpPr bwMode="auto">
              <a:xfrm rot="16200000" flipV="1">
                <a:off x="1767" y="2913"/>
                <a:ext cx="139" cy="545"/>
                <a:chOff x="1426" y="2574"/>
                <a:chExt cx="139" cy="545"/>
              </a:xfrm>
            </p:grpSpPr>
            <p:sp>
              <p:nvSpPr>
                <p:cNvPr id="2076" name="Line 86"/>
                <p:cNvSpPr>
                  <a:spLocks noChangeShapeType="1"/>
                </p:cNvSpPr>
                <p:nvPr/>
              </p:nvSpPr>
              <p:spPr bwMode="auto">
                <a:xfrm>
                  <a:off x="1426" y="2574"/>
                  <a:ext cx="0" cy="545"/>
                </a:xfrm>
                <a:prstGeom prst="line">
                  <a:avLst/>
                </a:prstGeom>
                <a:noFill/>
                <a:ln w="952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2077" name="Line 87"/>
                <p:cNvSpPr>
                  <a:spLocks noChangeShapeType="1"/>
                </p:cNvSpPr>
                <p:nvPr/>
              </p:nvSpPr>
              <p:spPr bwMode="auto">
                <a:xfrm>
                  <a:off x="1429" y="2574"/>
                  <a:ext cx="136" cy="0"/>
                </a:xfrm>
                <a:prstGeom prst="line">
                  <a:avLst/>
                </a:prstGeom>
                <a:noFill/>
                <a:ln w="952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2063" name="Text Box 88"/>
            <p:cNvSpPr txBox="1">
              <a:spLocks noChangeArrowheads="1"/>
            </p:cNvSpPr>
            <p:nvPr/>
          </p:nvSpPr>
          <p:spPr bwMode="auto">
            <a:xfrm>
              <a:off x="4453" y="3207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/>
                <a:t>4</a:t>
              </a:r>
            </a:p>
          </p:txBody>
        </p:sp>
        <p:sp>
          <p:nvSpPr>
            <p:cNvPr id="2064" name="Text Box 89"/>
            <p:cNvSpPr txBox="1">
              <a:spLocks noChangeArrowheads="1"/>
            </p:cNvSpPr>
            <p:nvPr/>
          </p:nvSpPr>
          <p:spPr bwMode="auto">
            <a:xfrm>
              <a:off x="3918" y="2810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/>
                <a:t>3</a:t>
              </a:r>
            </a:p>
          </p:txBody>
        </p:sp>
        <p:sp>
          <p:nvSpPr>
            <p:cNvPr id="2065" name="Text Box 90"/>
            <p:cNvSpPr txBox="1">
              <a:spLocks noChangeArrowheads="1"/>
            </p:cNvSpPr>
            <p:nvPr/>
          </p:nvSpPr>
          <p:spPr bwMode="auto">
            <a:xfrm>
              <a:off x="3742" y="3430"/>
              <a:ext cx="19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/>
                <a:t>-1</a:t>
              </a:r>
            </a:p>
          </p:txBody>
        </p:sp>
        <p:sp>
          <p:nvSpPr>
            <p:cNvPr id="2066" name="Text Box 91"/>
            <p:cNvSpPr txBox="1">
              <a:spLocks noChangeArrowheads="1"/>
            </p:cNvSpPr>
            <p:nvPr/>
          </p:nvSpPr>
          <p:spPr bwMode="auto">
            <a:xfrm>
              <a:off x="3675" y="3364"/>
              <a:ext cx="19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/>
                <a:t>-1</a:t>
              </a:r>
            </a:p>
          </p:txBody>
        </p:sp>
        <p:sp>
          <p:nvSpPr>
            <p:cNvPr id="2067" name="Oval 92"/>
            <p:cNvSpPr>
              <a:spLocks noChangeArrowheads="1"/>
            </p:cNvSpPr>
            <p:nvPr/>
          </p:nvSpPr>
          <p:spPr bwMode="auto">
            <a:xfrm>
              <a:off x="3747" y="2890"/>
              <a:ext cx="35" cy="3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8" name="Oval 93"/>
            <p:cNvSpPr>
              <a:spLocks noChangeArrowheads="1"/>
            </p:cNvSpPr>
            <p:nvPr/>
          </p:nvSpPr>
          <p:spPr bwMode="auto">
            <a:xfrm>
              <a:off x="4513" y="3499"/>
              <a:ext cx="34" cy="3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9" name="Line 94"/>
            <p:cNvSpPr>
              <a:spLocks noChangeShapeType="1"/>
            </p:cNvSpPr>
            <p:nvPr/>
          </p:nvSpPr>
          <p:spPr bwMode="auto">
            <a:xfrm>
              <a:off x="3651" y="2818"/>
              <a:ext cx="970" cy="7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70" name="Text Box 95"/>
            <p:cNvSpPr txBox="1">
              <a:spLocks noChangeArrowheads="1"/>
            </p:cNvSpPr>
            <p:nvPr/>
          </p:nvSpPr>
          <p:spPr bwMode="auto">
            <a:xfrm>
              <a:off x="4125" y="3022"/>
              <a:ext cx="49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 i="1"/>
                <a:t>y</a:t>
              </a:r>
              <a:r>
                <a:rPr lang="pt-BR" sz="1200"/>
                <a:t> = a</a:t>
              </a:r>
              <a:r>
                <a:rPr lang="pt-BR" sz="1200" i="1"/>
                <a:t>x</a:t>
              </a:r>
              <a:r>
                <a:rPr lang="pt-BR" sz="1200"/>
                <a:t> + b</a:t>
              </a:r>
            </a:p>
          </p:txBody>
        </p:sp>
        <p:sp>
          <p:nvSpPr>
            <p:cNvPr id="2071" name="Text Box 96"/>
            <p:cNvSpPr txBox="1">
              <a:spLocks noChangeArrowheads="1"/>
            </p:cNvSpPr>
            <p:nvPr/>
          </p:nvSpPr>
          <p:spPr bwMode="auto">
            <a:xfrm>
              <a:off x="4694" y="3366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 i="1"/>
                <a:t>x</a:t>
              </a:r>
            </a:p>
          </p:txBody>
        </p:sp>
        <p:sp>
          <p:nvSpPr>
            <p:cNvPr id="2072" name="Text Box 97"/>
            <p:cNvSpPr txBox="1">
              <a:spLocks noChangeArrowheads="1"/>
            </p:cNvSpPr>
            <p:nvPr/>
          </p:nvSpPr>
          <p:spPr bwMode="auto">
            <a:xfrm>
              <a:off x="3742" y="2373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 i="1"/>
                <a:t>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3" grpId="0"/>
      <p:bldP spid="35855" grpId="0" animBg="1"/>
      <p:bldP spid="35862" grpId="0" build="p"/>
      <p:bldP spid="35901" grpId="0" build="p"/>
      <p:bldP spid="3590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3079" name="Text Box 90"/>
          <p:cNvSpPr txBox="1">
            <a:spLocks noChangeArrowheads="1"/>
          </p:cNvSpPr>
          <p:nvPr/>
        </p:nvSpPr>
        <p:spPr bwMode="auto">
          <a:xfrm>
            <a:off x="735013" y="1457325"/>
            <a:ext cx="2606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1</a:t>
            </a:r>
            <a:r>
              <a:rPr lang="pt-BR" u="sng" baseline="30000"/>
              <a:t>o</a:t>
            </a:r>
            <a:r>
              <a:rPr lang="pt-BR"/>
              <a:t> grau</a:t>
            </a:r>
          </a:p>
          <a:p>
            <a:endParaRPr lang="pt-BR"/>
          </a:p>
          <a:p>
            <a:r>
              <a:rPr lang="pt-BR"/>
              <a:t>Exercícios resolvidos (cont.)</a:t>
            </a:r>
          </a:p>
        </p:txBody>
      </p:sp>
      <p:sp>
        <p:nvSpPr>
          <p:cNvPr id="3080" name="Text Box 91"/>
          <p:cNvSpPr txBox="1">
            <a:spLocks noChangeArrowheads="1"/>
          </p:cNvSpPr>
          <p:nvPr/>
        </p:nvSpPr>
        <p:spPr bwMode="auto">
          <a:xfrm>
            <a:off x="755650" y="2349500"/>
            <a:ext cx="7920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3. Obtenha a equação das funções (A e B) mostradas no gráfico:</a:t>
            </a:r>
          </a:p>
        </p:txBody>
      </p:sp>
      <p:sp>
        <p:nvSpPr>
          <p:cNvPr id="36966" name="Text Box 102"/>
          <p:cNvSpPr txBox="1">
            <a:spLocks noChangeArrowheads="1"/>
          </p:cNvSpPr>
          <p:nvPr/>
        </p:nvSpPr>
        <p:spPr bwMode="auto">
          <a:xfrm>
            <a:off x="755650" y="2852738"/>
            <a:ext cx="7920038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	Função A:</a:t>
            </a:r>
          </a:p>
          <a:p>
            <a:pPr defTabSz="354013"/>
            <a:r>
              <a:rPr lang="pt-BR"/>
              <a:t>	</a:t>
            </a:r>
            <a:r>
              <a:rPr lang="pt-BR" i="1"/>
              <a:t>y</a:t>
            </a:r>
            <a:r>
              <a:rPr lang="pt-BR"/>
              <a:t> = a</a:t>
            </a:r>
            <a:r>
              <a:rPr lang="pt-BR" i="1"/>
              <a:t>x</a:t>
            </a:r>
            <a:r>
              <a:rPr lang="pt-BR"/>
              <a:t> + b</a:t>
            </a:r>
          </a:p>
          <a:p>
            <a:pPr defTabSz="354013"/>
            <a:r>
              <a:rPr lang="pt-BR"/>
              <a:t>	a = tan(0</a:t>
            </a:r>
            <a:r>
              <a:rPr lang="pt-BR" baseline="30000"/>
              <a:t>o</a:t>
            </a:r>
            <a:r>
              <a:rPr lang="pt-BR"/>
              <a:t>) = 0</a:t>
            </a:r>
          </a:p>
          <a:p>
            <a:pPr defTabSz="354013"/>
            <a:r>
              <a:rPr lang="pt-BR"/>
              <a:t>	b = </a:t>
            </a:r>
            <a:r>
              <a:rPr lang="pt-BR" i="1"/>
              <a:t>f</a:t>
            </a:r>
            <a:r>
              <a:rPr lang="pt-BR"/>
              <a:t>(0) = 3</a:t>
            </a:r>
          </a:p>
          <a:p>
            <a:pPr defTabSz="354013"/>
            <a:r>
              <a:rPr lang="pt-BR" b="1">
                <a:solidFill>
                  <a:srgbClr val="FF3300"/>
                </a:solidFill>
              </a:rPr>
              <a:t>	</a:t>
            </a:r>
            <a:r>
              <a:rPr lang="pt-BR" b="1" i="1">
                <a:solidFill>
                  <a:srgbClr val="FF3300"/>
                </a:solidFill>
              </a:rPr>
              <a:t>y</a:t>
            </a:r>
            <a:r>
              <a:rPr lang="pt-BR" b="1">
                <a:solidFill>
                  <a:srgbClr val="FF3300"/>
                </a:solidFill>
              </a:rPr>
              <a:t> = 3</a:t>
            </a:r>
          </a:p>
          <a:p>
            <a:pPr defTabSz="354013"/>
            <a:endParaRPr lang="pt-BR"/>
          </a:p>
          <a:p>
            <a:pPr defTabSz="354013"/>
            <a:r>
              <a:rPr lang="pt-BR"/>
              <a:t>	Função B:</a:t>
            </a:r>
          </a:p>
          <a:p>
            <a:pPr defTabSz="354013"/>
            <a:r>
              <a:rPr lang="pt-BR"/>
              <a:t>	</a:t>
            </a:r>
            <a:r>
              <a:rPr lang="pt-BR" i="1"/>
              <a:t>y</a:t>
            </a:r>
            <a:r>
              <a:rPr lang="pt-BR"/>
              <a:t> = a</a:t>
            </a:r>
            <a:r>
              <a:rPr lang="pt-BR" i="1"/>
              <a:t>x</a:t>
            </a:r>
            <a:r>
              <a:rPr lang="pt-BR"/>
              <a:t> + b</a:t>
            </a:r>
          </a:p>
        </p:txBody>
      </p:sp>
      <p:grpSp>
        <p:nvGrpSpPr>
          <p:cNvPr id="2" name="Group 106"/>
          <p:cNvGrpSpPr>
            <a:grpSpLocks/>
          </p:cNvGrpSpPr>
          <p:nvPr/>
        </p:nvGrpSpPr>
        <p:grpSpPr bwMode="auto">
          <a:xfrm>
            <a:off x="7005638" y="4195763"/>
            <a:ext cx="1023937" cy="835025"/>
            <a:chOff x="4413" y="2643"/>
            <a:chExt cx="645" cy="526"/>
          </a:xfrm>
        </p:grpSpPr>
        <p:sp>
          <p:nvSpPr>
            <p:cNvPr id="3121" name="Freeform 103"/>
            <p:cNvSpPr>
              <a:spLocks/>
            </p:cNvSpPr>
            <p:nvPr/>
          </p:nvSpPr>
          <p:spPr bwMode="auto">
            <a:xfrm>
              <a:off x="4413" y="2643"/>
              <a:ext cx="51" cy="147"/>
            </a:xfrm>
            <a:custGeom>
              <a:avLst/>
              <a:gdLst>
                <a:gd name="T0" fmla="*/ 9 w 51"/>
                <a:gd name="T1" fmla="*/ 16 h 147"/>
                <a:gd name="T2" fmla="*/ 0 w 51"/>
                <a:gd name="T3" fmla="*/ 0 h 147"/>
                <a:gd name="T4" fmla="*/ 24 w 51"/>
                <a:gd name="T5" fmla="*/ 36 h 147"/>
                <a:gd name="T6" fmla="*/ 45 w 51"/>
                <a:gd name="T7" fmla="*/ 90 h 147"/>
                <a:gd name="T8" fmla="*/ 51 w 51"/>
                <a:gd name="T9" fmla="*/ 147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"/>
                <a:gd name="T16" fmla="*/ 0 h 147"/>
                <a:gd name="T17" fmla="*/ 51 w 51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" h="147">
                  <a:moveTo>
                    <a:pt x="9" y="16"/>
                  </a:moveTo>
                  <a:lnTo>
                    <a:pt x="0" y="0"/>
                  </a:lnTo>
                  <a:cubicBezTo>
                    <a:pt x="2" y="3"/>
                    <a:pt x="17" y="21"/>
                    <a:pt x="24" y="36"/>
                  </a:cubicBezTo>
                  <a:cubicBezTo>
                    <a:pt x="31" y="51"/>
                    <a:pt x="41" y="72"/>
                    <a:pt x="45" y="90"/>
                  </a:cubicBezTo>
                  <a:cubicBezTo>
                    <a:pt x="49" y="108"/>
                    <a:pt x="50" y="127"/>
                    <a:pt x="51" y="14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2" name="Freeform 104"/>
            <p:cNvSpPr>
              <a:spLocks/>
            </p:cNvSpPr>
            <p:nvPr/>
          </p:nvSpPr>
          <p:spPr bwMode="auto">
            <a:xfrm>
              <a:off x="4468" y="2704"/>
              <a:ext cx="317" cy="363"/>
            </a:xfrm>
            <a:custGeom>
              <a:avLst/>
              <a:gdLst>
                <a:gd name="T0" fmla="*/ 0 w 317"/>
                <a:gd name="T1" fmla="*/ 0 h 363"/>
                <a:gd name="T2" fmla="*/ 136 w 317"/>
                <a:gd name="T3" fmla="*/ 46 h 363"/>
                <a:gd name="T4" fmla="*/ 181 w 317"/>
                <a:gd name="T5" fmla="*/ 272 h 363"/>
                <a:gd name="T6" fmla="*/ 317 w 317"/>
                <a:gd name="T7" fmla="*/ 363 h 3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7"/>
                <a:gd name="T13" fmla="*/ 0 h 363"/>
                <a:gd name="T14" fmla="*/ 317 w 317"/>
                <a:gd name="T15" fmla="*/ 363 h 3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7" h="363">
                  <a:moveTo>
                    <a:pt x="0" y="0"/>
                  </a:moveTo>
                  <a:cubicBezTo>
                    <a:pt x="53" y="0"/>
                    <a:pt x="106" y="1"/>
                    <a:pt x="136" y="46"/>
                  </a:cubicBezTo>
                  <a:cubicBezTo>
                    <a:pt x="166" y="91"/>
                    <a:pt x="151" y="219"/>
                    <a:pt x="181" y="272"/>
                  </a:cubicBezTo>
                  <a:cubicBezTo>
                    <a:pt x="211" y="325"/>
                    <a:pt x="264" y="344"/>
                    <a:pt x="317" y="36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3" name="Text Box 105"/>
            <p:cNvSpPr txBox="1">
              <a:spLocks noChangeArrowheads="1"/>
            </p:cNvSpPr>
            <p:nvPr/>
          </p:nvSpPr>
          <p:spPr bwMode="auto">
            <a:xfrm>
              <a:off x="4772" y="2957"/>
              <a:ext cx="2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i="1">
                  <a:sym typeface="Symbol" pitchFamily="18" charset="2"/>
                </a:rPr>
                <a:t> </a:t>
              </a:r>
              <a:r>
                <a:rPr lang="pt-BR"/>
                <a:t>?</a:t>
              </a:r>
            </a:p>
          </p:txBody>
        </p:sp>
      </p:grpSp>
      <p:grpSp>
        <p:nvGrpSpPr>
          <p:cNvPr id="3083" name="Group 111"/>
          <p:cNvGrpSpPr>
            <a:grpSpLocks/>
          </p:cNvGrpSpPr>
          <p:nvPr/>
        </p:nvGrpSpPr>
        <p:grpSpPr bwMode="auto">
          <a:xfrm>
            <a:off x="6443663" y="2852738"/>
            <a:ext cx="1862137" cy="1887537"/>
            <a:chOff x="4059" y="1797"/>
            <a:chExt cx="1173" cy="1189"/>
          </a:xfrm>
        </p:grpSpPr>
        <p:grpSp>
          <p:nvGrpSpPr>
            <p:cNvPr id="3095" name="Group 56"/>
            <p:cNvGrpSpPr>
              <a:grpSpLocks/>
            </p:cNvGrpSpPr>
            <p:nvPr/>
          </p:nvGrpSpPr>
          <p:grpSpPr bwMode="auto">
            <a:xfrm>
              <a:off x="4059" y="1813"/>
              <a:ext cx="1173" cy="1173"/>
              <a:chOff x="1390" y="2251"/>
              <a:chExt cx="1043" cy="1043"/>
            </a:xfrm>
          </p:grpSpPr>
          <p:grpSp>
            <p:nvGrpSpPr>
              <p:cNvPr id="3105" name="Group 57"/>
              <p:cNvGrpSpPr>
                <a:grpSpLocks/>
              </p:cNvGrpSpPr>
              <p:nvPr/>
            </p:nvGrpSpPr>
            <p:grpSpPr bwMode="auto">
              <a:xfrm>
                <a:off x="1426" y="2251"/>
                <a:ext cx="683" cy="1043"/>
                <a:chOff x="1426" y="2251"/>
                <a:chExt cx="683" cy="1043"/>
              </a:xfrm>
            </p:grpSpPr>
            <p:sp>
              <p:nvSpPr>
                <p:cNvPr id="3114" name="Line 58"/>
                <p:cNvSpPr>
                  <a:spLocks noChangeShapeType="1"/>
                </p:cNvSpPr>
                <p:nvPr/>
              </p:nvSpPr>
              <p:spPr bwMode="auto">
                <a:xfrm rot="-5400000">
                  <a:off x="1043" y="2773"/>
                  <a:ext cx="104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grpSp>
              <p:nvGrpSpPr>
                <p:cNvPr id="3115" name="Group 59"/>
                <p:cNvGrpSpPr>
                  <a:grpSpLocks/>
                </p:cNvGrpSpPr>
                <p:nvPr/>
              </p:nvGrpSpPr>
              <p:grpSpPr bwMode="auto">
                <a:xfrm>
                  <a:off x="1426" y="3097"/>
                  <a:ext cx="683" cy="45"/>
                  <a:chOff x="1426" y="3097"/>
                  <a:chExt cx="683" cy="45"/>
                </a:xfrm>
              </p:grpSpPr>
              <p:sp>
                <p:nvSpPr>
                  <p:cNvPr id="3116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1701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7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1837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8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1973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09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2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426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</p:grpSp>
          <p:grpSp>
            <p:nvGrpSpPr>
              <p:cNvPr id="3106" name="Group 65"/>
              <p:cNvGrpSpPr>
                <a:grpSpLocks/>
              </p:cNvGrpSpPr>
              <p:nvPr/>
            </p:nvGrpSpPr>
            <p:grpSpPr bwMode="auto">
              <a:xfrm rot="16200000" flipV="1">
                <a:off x="1570" y="2394"/>
                <a:ext cx="683" cy="1043"/>
                <a:chOff x="1426" y="2251"/>
                <a:chExt cx="683" cy="1043"/>
              </a:xfrm>
            </p:grpSpPr>
            <p:sp>
              <p:nvSpPr>
                <p:cNvPr id="3107" name="Line 66"/>
                <p:cNvSpPr>
                  <a:spLocks noChangeShapeType="1"/>
                </p:cNvSpPr>
                <p:nvPr/>
              </p:nvSpPr>
              <p:spPr bwMode="auto">
                <a:xfrm rot="-5400000">
                  <a:off x="1043" y="2773"/>
                  <a:ext cx="104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grpSp>
              <p:nvGrpSpPr>
                <p:cNvPr id="3108" name="Group 67"/>
                <p:cNvGrpSpPr>
                  <a:grpSpLocks/>
                </p:cNvGrpSpPr>
                <p:nvPr/>
              </p:nvGrpSpPr>
              <p:grpSpPr bwMode="auto">
                <a:xfrm>
                  <a:off x="1426" y="3097"/>
                  <a:ext cx="683" cy="45"/>
                  <a:chOff x="1426" y="3097"/>
                  <a:chExt cx="683" cy="45"/>
                </a:xfrm>
              </p:grpSpPr>
              <p:sp>
                <p:nvSpPr>
                  <p:cNvPr id="3109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1701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0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1837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1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1973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2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2109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sp>
                <p:nvSpPr>
                  <p:cNvPr id="3113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1426" y="3097"/>
                    <a:ext cx="0" cy="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</p:grpSp>
        </p:grpSp>
        <p:sp>
          <p:nvSpPr>
            <p:cNvPr id="3096" name="Text Box 86"/>
            <p:cNvSpPr txBox="1">
              <a:spLocks noChangeArrowheads="1"/>
            </p:cNvSpPr>
            <p:nvPr/>
          </p:nvSpPr>
          <p:spPr bwMode="auto">
            <a:xfrm>
              <a:off x="4893" y="2433"/>
              <a:ext cx="2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/>
                <a:t>150</a:t>
              </a:r>
              <a:r>
                <a:rPr lang="pt-BR" sz="1200" baseline="30000"/>
                <a:t>o</a:t>
              </a:r>
            </a:p>
          </p:txBody>
        </p:sp>
        <p:sp>
          <p:nvSpPr>
            <p:cNvPr id="3097" name="Text Box 87"/>
            <p:cNvSpPr txBox="1">
              <a:spLocks noChangeArrowheads="1"/>
            </p:cNvSpPr>
            <p:nvPr/>
          </p:nvSpPr>
          <p:spPr bwMode="auto">
            <a:xfrm>
              <a:off x="5029" y="2790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 i="1"/>
                <a:t>x</a:t>
              </a:r>
            </a:p>
          </p:txBody>
        </p:sp>
        <p:sp>
          <p:nvSpPr>
            <p:cNvPr id="3098" name="Text Box 88"/>
            <p:cNvSpPr txBox="1">
              <a:spLocks noChangeArrowheads="1"/>
            </p:cNvSpPr>
            <p:nvPr/>
          </p:nvSpPr>
          <p:spPr bwMode="auto">
            <a:xfrm>
              <a:off x="4077" y="1797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200" i="1"/>
                <a:t>y</a:t>
              </a:r>
            </a:p>
          </p:txBody>
        </p:sp>
        <p:sp>
          <p:nvSpPr>
            <p:cNvPr id="3099" name="Line 92"/>
            <p:cNvSpPr>
              <a:spLocks noChangeShapeType="1"/>
            </p:cNvSpPr>
            <p:nvPr/>
          </p:nvSpPr>
          <p:spPr bwMode="auto">
            <a:xfrm>
              <a:off x="4077" y="2330"/>
              <a:ext cx="106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0" name="Line 95"/>
            <p:cNvSpPr>
              <a:spLocks noChangeShapeType="1"/>
            </p:cNvSpPr>
            <p:nvPr/>
          </p:nvSpPr>
          <p:spPr bwMode="auto">
            <a:xfrm rot="19800000" flipV="1">
              <a:off x="4086" y="2505"/>
              <a:ext cx="11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1" name="Oval 96"/>
            <p:cNvSpPr>
              <a:spLocks noChangeArrowheads="1"/>
            </p:cNvSpPr>
            <p:nvPr/>
          </p:nvSpPr>
          <p:spPr bwMode="auto">
            <a:xfrm>
              <a:off x="4929" y="2308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102" name="Freeform 98"/>
            <p:cNvSpPr>
              <a:spLocks/>
            </p:cNvSpPr>
            <p:nvPr/>
          </p:nvSpPr>
          <p:spPr bwMode="auto">
            <a:xfrm>
              <a:off x="4844" y="2331"/>
              <a:ext cx="228" cy="114"/>
            </a:xfrm>
            <a:custGeom>
              <a:avLst/>
              <a:gdLst>
                <a:gd name="T0" fmla="*/ 228 w 228"/>
                <a:gd name="T1" fmla="*/ 0 h 114"/>
                <a:gd name="T2" fmla="*/ 222 w 228"/>
                <a:gd name="T3" fmla="*/ 39 h 114"/>
                <a:gd name="T4" fmla="*/ 204 w 228"/>
                <a:gd name="T5" fmla="*/ 66 h 114"/>
                <a:gd name="T6" fmla="*/ 174 w 228"/>
                <a:gd name="T7" fmla="*/ 93 h 114"/>
                <a:gd name="T8" fmla="*/ 132 w 228"/>
                <a:gd name="T9" fmla="*/ 108 h 114"/>
                <a:gd name="T10" fmla="*/ 102 w 228"/>
                <a:gd name="T11" fmla="*/ 114 h 114"/>
                <a:gd name="T12" fmla="*/ 66 w 228"/>
                <a:gd name="T13" fmla="*/ 108 h 114"/>
                <a:gd name="T14" fmla="*/ 33 w 228"/>
                <a:gd name="T15" fmla="*/ 93 h 114"/>
                <a:gd name="T16" fmla="*/ 0 w 228"/>
                <a:gd name="T17" fmla="*/ 63 h 1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8"/>
                <a:gd name="T28" fmla="*/ 0 h 114"/>
                <a:gd name="T29" fmla="*/ 228 w 228"/>
                <a:gd name="T30" fmla="*/ 114 h 1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8" h="114">
                  <a:moveTo>
                    <a:pt x="228" y="0"/>
                  </a:moveTo>
                  <a:cubicBezTo>
                    <a:pt x="227" y="5"/>
                    <a:pt x="226" y="28"/>
                    <a:pt x="222" y="39"/>
                  </a:cubicBezTo>
                  <a:cubicBezTo>
                    <a:pt x="218" y="50"/>
                    <a:pt x="212" y="57"/>
                    <a:pt x="204" y="66"/>
                  </a:cubicBezTo>
                  <a:cubicBezTo>
                    <a:pt x="196" y="75"/>
                    <a:pt x="186" y="86"/>
                    <a:pt x="174" y="93"/>
                  </a:cubicBezTo>
                  <a:cubicBezTo>
                    <a:pt x="162" y="100"/>
                    <a:pt x="144" y="105"/>
                    <a:pt x="132" y="108"/>
                  </a:cubicBezTo>
                  <a:cubicBezTo>
                    <a:pt x="120" y="111"/>
                    <a:pt x="113" y="114"/>
                    <a:pt x="102" y="114"/>
                  </a:cubicBezTo>
                  <a:cubicBezTo>
                    <a:pt x="91" y="114"/>
                    <a:pt x="77" y="111"/>
                    <a:pt x="66" y="108"/>
                  </a:cubicBezTo>
                  <a:cubicBezTo>
                    <a:pt x="55" y="105"/>
                    <a:pt x="44" y="100"/>
                    <a:pt x="33" y="93"/>
                  </a:cubicBezTo>
                  <a:cubicBezTo>
                    <a:pt x="22" y="86"/>
                    <a:pt x="7" y="69"/>
                    <a:pt x="0" y="6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3" name="Text Box 99"/>
            <p:cNvSpPr txBox="1">
              <a:spLocks noChangeArrowheads="1"/>
            </p:cNvSpPr>
            <p:nvPr/>
          </p:nvSpPr>
          <p:spPr bwMode="auto">
            <a:xfrm>
              <a:off x="4291" y="2143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A</a:t>
              </a:r>
            </a:p>
          </p:txBody>
        </p:sp>
        <p:sp>
          <p:nvSpPr>
            <p:cNvPr id="3104" name="Text Box 100"/>
            <p:cNvSpPr txBox="1">
              <a:spLocks noChangeArrowheads="1"/>
            </p:cNvSpPr>
            <p:nvPr/>
          </p:nvSpPr>
          <p:spPr bwMode="auto">
            <a:xfrm>
              <a:off x="4530" y="2523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B</a:t>
              </a:r>
            </a:p>
          </p:txBody>
        </p:sp>
        <p:graphicFrame>
          <p:nvGraphicFramePr>
            <p:cNvPr id="3077" name="Object 109"/>
            <p:cNvGraphicFramePr>
              <a:graphicFrameLocks noChangeAspect="1"/>
            </p:cNvGraphicFramePr>
            <p:nvPr/>
          </p:nvGraphicFramePr>
          <p:xfrm>
            <a:off x="4649" y="1979"/>
            <a:ext cx="368" cy="320"/>
          </p:xfrm>
          <a:graphic>
            <a:graphicData uri="http://schemas.openxmlformats.org/presentationml/2006/ole">
              <p:oleObj spid="_x0000_s3077" name="Equation" r:id="rId3" imgW="583920" imgH="507960" progId="Equation.3">
                <p:embed/>
              </p:oleObj>
            </a:graphicData>
          </a:graphic>
        </p:graphicFrame>
      </p:grpSp>
      <p:graphicFrame>
        <p:nvGraphicFramePr>
          <p:cNvPr id="36974" name="Object 110"/>
          <p:cNvGraphicFramePr>
            <a:graphicFrameLocks noChangeAspect="1"/>
          </p:cNvGraphicFramePr>
          <p:nvPr/>
        </p:nvGraphicFramePr>
        <p:xfrm>
          <a:off x="1184275" y="4724400"/>
          <a:ext cx="2447925" cy="627063"/>
        </p:xfrm>
        <a:graphic>
          <a:graphicData uri="http://schemas.openxmlformats.org/presentationml/2006/ole">
            <p:oleObj spid="_x0000_s3074" name="Equation" r:id="rId4" imgW="1688760" imgH="431640" progId="Equation.DSMT4">
              <p:embed/>
            </p:oleObj>
          </a:graphicData>
        </a:graphic>
      </p:graphicFrame>
      <p:graphicFrame>
        <p:nvGraphicFramePr>
          <p:cNvPr id="36976" name="Object 112"/>
          <p:cNvGraphicFramePr>
            <a:graphicFrameLocks noChangeAspect="1"/>
          </p:cNvGraphicFramePr>
          <p:nvPr/>
        </p:nvGraphicFramePr>
        <p:xfrm>
          <a:off x="1184275" y="5300663"/>
          <a:ext cx="3459163" cy="627062"/>
        </p:xfrm>
        <a:graphic>
          <a:graphicData uri="http://schemas.openxmlformats.org/presentationml/2006/ole">
            <p:oleObj spid="_x0000_s3075" name="Equation" r:id="rId5" imgW="2387520" imgH="431640" progId="Equation.DSMT4">
              <p:embed/>
            </p:oleObj>
          </a:graphicData>
        </a:graphic>
      </p:graphicFrame>
      <p:graphicFrame>
        <p:nvGraphicFramePr>
          <p:cNvPr id="36978" name="Object 114"/>
          <p:cNvGraphicFramePr>
            <a:graphicFrameLocks noChangeAspect="1"/>
          </p:cNvGraphicFramePr>
          <p:nvPr/>
        </p:nvGraphicFramePr>
        <p:xfrm>
          <a:off x="1174750" y="6021388"/>
          <a:ext cx="1214438" cy="627062"/>
        </p:xfrm>
        <a:graphic>
          <a:graphicData uri="http://schemas.openxmlformats.org/presentationml/2006/ole">
            <p:oleObj spid="_x0000_s3076" name="Equation" r:id="rId6" imgW="838080" imgH="431640" progId="Equation.DSMT4">
              <p:embed/>
            </p:oleObj>
          </a:graphicData>
        </a:graphic>
      </p:graphicFrame>
      <p:grpSp>
        <p:nvGrpSpPr>
          <p:cNvPr id="9" name="Group 116"/>
          <p:cNvGrpSpPr>
            <a:grpSpLocks/>
          </p:cNvGrpSpPr>
          <p:nvPr/>
        </p:nvGrpSpPr>
        <p:grpSpPr bwMode="auto">
          <a:xfrm>
            <a:off x="6659563" y="5373688"/>
            <a:ext cx="1584325" cy="1009650"/>
            <a:chOff x="1655" y="2205"/>
            <a:chExt cx="998" cy="636"/>
          </a:xfrm>
        </p:grpSpPr>
        <p:sp>
          <p:nvSpPr>
            <p:cNvPr id="3085" name="Freeform 117"/>
            <p:cNvSpPr>
              <a:spLocks/>
            </p:cNvSpPr>
            <p:nvPr/>
          </p:nvSpPr>
          <p:spPr bwMode="auto">
            <a:xfrm>
              <a:off x="1655" y="2205"/>
              <a:ext cx="998" cy="635"/>
            </a:xfrm>
            <a:custGeom>
              <a:avLst/>
              <a:gdLst>
                <a:gd name="T0" fmla="*/ 0 w 998"/>
                <a:gd name="T1" fmla="*/ 0 h 635"/>
                <a:gd name="T2" fmla="*/ 0 w 998"/>
                <a:gd name="T3" fmla="*/ 635 h 635"/>
                <a:gd name="T4" fmla="*/ 998 w 998"/>
                <a:gd name="T5" fmla="*/ 0 h 635"/>
                <a:gd name="T6" fmla="*/ 0 w 998"/>
                <a:gd name="T7" fmla="*/ 0 h 6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8"/>
                <a:gd name="T13" fmla="*/ 0 h 635"/>
                <a:gd name="T14" fmla="*/ 998 w 998"/>
                <a:gd name="T15" fmla="*/ 635 h 6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8" h="635">
                  <a:moveTo>
                    <a:pt x="0" y="0"/>
                  </a:moveTo>
                  <a:lnTo>
                    <a:pt x="0" y="635"/>
                  </a:lnTo>
                  <a:lnTo>
                    <a:pt x="99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6" name="Freeform 118"/>
            <p:cNvSpPr>
              <a:spLocks/>
            </p:cNvSpPr>
            <p:nvPr/>
          </p:nvSpPr>
          <p:spPr bwMode="auto">
            <a:xfrm flipH="1" flipV="1">
              <a:off x="1655" y="2205"/>
              <a:ext cx="998" cy="635"/>
            </a:xfrm>
            <a:custGeom>
              <a:avLst/>
              <a:gdLst>
                <a:gd name="T0" fmla="*/ 0 w 998"/>
                <a:gd name="T1" fmla="*/ 0 h 635"/>
                <a:gd name="T2" fmla="*/ 0 w 998"/>
                <a:gd name="T3" fmla="*/ 635 h 635"/>
                <a:gd name="T4" fmla="*/ 998 w 998"/>
                <a:gd name="T5" fmla="*/ 0 h 635"/>
                <a:gd name="T6" fmla="*/ 0 w 998"/>
                <a:gd name="T7" fmla="*/ 0 h 6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8"/>
                <a:gd name="T13" fmla="*/ 0 h 635"/>
                <a:gd name="T14" fmla="*/ 998 w 998"/>
                <a:gd name="T15" fmla="*/ 635 h 6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8" h="635">
                  <a:moveTo>
                    <a:pt x="0" y="0"/>
                  </a:moveTo>
                  <a:lnTo>
                    <a:pt x="0" y="635"/>
                  </a:lnTo>
                  <a:lnTo>
                    <a:pt x="998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3087" name="Group 119"/>
            <p:cNvGrpSpPr>
              <a:grpSpLocks/>
            </p:cNvGrpSpPr>
            <p:nvPr/>
          </p:nvGrpSpPr>
          <p:grpSpPr bwMode="auto">
            <a:xfrm>
              <a:off x="1788" y="2754"/>
              <a:ext cx="36" cy="87"/>
              <a:chOff x="1788" y="2754"/>
              <a:chExt cx="36" cy="87"/>
            </a:xfrm>
          </p:grpSpPr>
          <p:sp>
            <p:nvSpPr>
              <p:cNvPr id="3093" name="Freeform 120"/>
              <p:cNvSpPr>
                <a:spLocks/>
              </p:cNvSpPr>
              <p:nvPr/>
            </p:nvSpPr>
            <p:spPr bwMode="auto">
              <a:xfrm>
                <a:off x="1788" y="2754"/>
                <a:ext cx="24" cy="87"/>
              </a:xfrm>
              <a:custGeom>
                <a:avLst/>
                <a:gdLst>
                  <a:gd name="T0" fmla="*/ 0 w 24"/>
                  <a:gd name="T1" fmla="*/ 0 h 87"/>
                  <a:gd name="T2" fmla="*/ 9 w 24"/>
                  <a:gd name="T3" fmla="*/ 21 h 87"/>
                  <a:gd name="T4" fmla="*/ 18 w 24"/>
                  <a:gd name="T5" fmla="*/ 42 h 87"/>
                  <a:gd name="T6" fmla="*/ 24 w 24"/>
                  <a:gd name="T7" fmla="*/ 63 h 87"/>
                  <a:gd name="T8" fmla="*/ 24 w 24"/>
                  <a:gd name="T9" fmla="*/ 87 h 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87"/>
                  <a:gd name="T17" fmla="*/ 24 w 24"/>
                  <a:gd name="T18" fmla="*/ 87 h 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87">
                    <a:moveTo>
                      <a:pt x="0" y="0"/>
                    </a:moveTo>
                    <a:lnTo>
                      <a:pt x="9" y="21"/>
                    </a:lnTo>
                    <a:lnTo>
                      <a:pt x="18" y="42"/>
                    </a:lnTo>
                    <a:lnTo>
                      <a:pt x="24" y="63"/>
                    </a:lnTo>
                    <a:lnTo>
                      <a:pt x="24" y="87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94" name="Line 121"/>
              <p:cNvSpPr>
                <a:spLocks noChangeShapeType="1"/>
              </p:cNvSpPr>
              <p:nvPr/>
            </p:nvSpPr>
            <p:spPr bwMode="auto">
              <a:xfrm flipV="1">
                <a:off x="1788" y="2796"/>
                <a:ext cx="36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3088" name="Group 122"/>
            <p:cNvGrpSpPr>
              <a:grpSpLocks/>
            </p:cNvGrpSpPr>
            <p:nvPr/>
          </p:nvGrpSpPr>
          <p:grpSpPr bwMode="auto">
            <a:xfrm flipH="1" flipV="1">
              <a:off x="2472" y="2205"/>
              <a:ext cx="36" cy="87"/>
              <a:chOff x="1788" y="2754"/>
              <a:chExt cx="36" cy="87"/>
            </a:xfrm>
          </p:grpSpPr>
          <p:sp>
            <p:nvSpPr>
              <p:cNvPr id="3091" name="Freeform 123"/>
              <p:cNvSpPr>
                <a:spLocks/>
              </p:cNvSpPr>
              <p:nvPr/>
            </p:nvSpPr>
            <p:spPr bwMode="auto">
              <a:xfrm>
                <a:off x="1788" y="2754"/>
                <a:ext cx="24" cy="87"/>
              </a:xfrm>
              <a:custGeom>
                <a:avLst/>
                <a:gdLst>
                  <a:gd name="T0" fmla="*/ 0 w 24"/>
                  <a:gd name="T1" fmla="*/ 0 h 87"/>
                  <a:gd name="T2" fmla="*/ 9 w 24"/>
                  <a:gd name="T3" fmla="*/ 21 h 87"/>
                  <a:gd name="T4" fmla="*/ 18 w 24"/>
                  <a:gd name="T5" fmla="*/ 42 h 87"/>
                  <a:gd name="T6" fmla="*/ 24 w 24"/>
                  <a:gd name="T7" fmla="*/ 63 h 87"/>
                  <a:gd name="T8" fmla="*/ 24 w 24"/>
                  <a:gd name="T9" fmla="*/ 87 h 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87"/>
                  <a:gd name="T17" fmla="*/ 24 w 24"/>
                  <a:gd name="T18" fmla="*/ 87 h 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87">
                    <a:moveTo>
                      <a:pt x="0" y="0"/>
                    </a:moveTo>
                    <a:lnTo>
                      <a:pt x="9" y="21"/>
                    </a:lnTo>
                    <a:lnTo>
                      <a:pt x="18" y="42"/>
                    </a:lnTo>
                    <a:lnTo>
                      <a:pt x="24" y="63"/>
                    </a:lnTo>
                    <a:lnTo>
                      <a:pt x="24" y="87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92" name="Line 124"/>
              <p:cNvSpPr>
                <a:spLocks noChangeShapeType="1"/>
              </p:cNvSpPr>
              <p:nvPr/>
            </p:nvSpPr>
            <p:spPr bwMode="auto">
              <a:xfrm flipV="1">
                <a:off x="1788" y="2796"/>
                <a:ext cx="36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3089" name="Freeform 125"/>
            <p:cNvSpPr>
              <a:spLocks/>
            </p:cNvSpPr>
            <p:nvPr/>
          </p:nvSpPr>
          <p:spPr bwMode="auto">
            <a:xfrm>
              <a:off x="1655" y="2205"/>
              <a:ext cx="91" cy="91"/>
            </a:xfrm>
            <a:custGeom>
              <a:avLst/>
              <a:gdLst>
                <a:gd name="T0" fmla="*/ 91 w 91"/>
                <a:gd name="T1" fmla="*/ 0 h 91"/>
                <a:gd name="T2" fmla="*/ 91 w 91"/>
                <a:gd name="T3" fmla="*/ 91 h 91"/>
                <a:gd name="T4" fmla="*/ 0 w 91"/>
                <a:gd name="T5" fmla="*/ 91 h 91"/>
                <a:gd name="T6" fmla="*/ 0 60000 65536"/>
                <a:gd name="T7" fmla="*/ 0 60000 65536"/>
                <a:gd name="T8" fmla="*/ 0 60000 65536"/>
                <a:gd name="T9" fmla="*/ 0 w 91"/>
                <a:gd name="T10" fmla="*/ 0 h 91"/>
                <a:gd name="T11" fmla="*/ 91 w 91"/>
                <a:gd name="T12" fmla="*/ 91 h 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91">
                  <a:moveTo>
                    <a:pt x="91" y="0"/>
                  </a:moveTo>
                  <a:lnTo>
                    <a:pt x="91" y="91"/>
                  </a:lnTo>
                  <a:lnTo>
                    <a:pt x="0" y="9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0" name="Freeform 126"/>
            <p:cNvSpPr>
              <a:spLocks/>
            </p:cNvSpPr>
            <p:nvPr/>
          </p:nvSpPr>
          <p:spPr bwMode="auto">
            <a:xfrm flipH="1" flipV="1">
              <a:off x="2562" y="2749"/>
              <a:ext cx="91" cy="91"/>
            </a:xfrm>
            <a:custGeom>
              <a:avLst/>
              <a:gdLst>
                <a:gd name="T0" fmla="*/ 91 w 91"/>
                <a:gd name="T1" fmla="*/ 0 h 91"/>
                <a:gd name="T2" fmla="*/ 91 w 91"/>
                <a:gd name="T3" fmla="*/ 91 h 91"/>
                <a:gd name="T4" fmla="*/ 0 w 91"/>
                <a:gd name="T5" fmla="*/ 91 h 91"/>
                <a:gd name="T6" fmla="*/ 0 60000 65536"/>
                <a:gd name="T7" fmla="*/ 0 60000 65536"/>
                <a:gd name="T8" fmla="*/ 0 60000 65536"/>
                <a:gd name="T9" fmla="*/ 0 w 91"/>
                <a:gd name="T10" fmla="*/ 0 h 91"/>
                <a:gd name="T11" fmla="*/ 91 w 91"/>
                <a:gd name="T12" fmla="*/ 91 h 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91">
                  <a:moveTo>
                    <a:pt x="91" y="0"/>
                  </a:moveTo>
                  <a:lnTo>
                    <a:pt x="91" y="91"/>
                  </a:lnTo>
                  <a:lnTo>
                    <a:pt x="0" y="9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2606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1</a:t>
            </a:r>
            <a:r>
              <a:rPr lang="pt-BR" u="sng" baseline="30000"/>
              <a:t>o</a:t>
            </a:r>
            <a:r>
              <a:rPr lang="pt-BR"/>
              <a:t> grau</a:t>
            </a:r>
          </a:p>
          <a:p>
            <a:endParaRPr lang="pt-BR"/>
          </a:p>
          <a:p>
            <a:r>
              <a:rPr lang="pt-BR"/>
              <a:t>Exercícios resolvidos (cont.)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55650" y="2349500"/>
            <a:ext cx="7920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4. Determine o ponto no qual a função </a:t>
            </a:r>
            <a:r>
              <a:rPr lang="pt-BR" i="1"/>
              <a:t>y</a:t>
            </a:r>
            <a:r>
              <a:rPr lang="pt-BR"/>
              <a:t> = -3</a:t>
            </a:r>
            <a:r>
              <a:rPr lang="pt-BR" i="1"/>
              <a:t>x</a:t>
            </a:r>
            <a:r>
              <a:rPr lang="pt-BR"/>
              <a:t> + 6 intercepta o eixo das abscissas (</a:t>
            </a:r>
            <a:r>
              <a:rPr lang="pt-BR" i="1"/>
              <a:t>x</a:t>
            </a:r>
            <a:r>
              <a:rPr lang="pt-BR"/>
              <a:t>)?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55650" y="2651125"/>
            <a:ext cx="7920038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	A função intercepta o eixo das abscissas quando </a:t>
            </a:r>
            <a:r>
              <a:rPr lang="pt-BR" i="1"/>
              <a:t>y</a:t>
            </a:r>
            <a:r>
              <a:rPr lang="pt-BR"/>
              <a:t> = 0, então</a:t>
            </a:r>
          </a:p>
          <a:p>
            <a:pPr defTabSz="354013"/>
            <a:r>
              <a:rPr lang="pt-BR"/>
              <a:t>	0 = -3</a:t>
            </a:r>
            <a:r>
              <a:rPr lang="pt-BR" i="1"/>
              <a:t>x</a:t>
            </a:r>
            <a:r>
              <a:rPr lang="pt-BR"/>
              <a:t> + 6</a:t>
            </a:r>
          </a:p>
          <a:p>
            <a:pPr defTabSz="354013"/>
            <a:r>
              <a:rPr lang="pt-BR"/>
              <a:t>	3</a:t>
            </a:r>
            <a:r>
              <a:rPr lang="pt-BR" i="1"/>
              <a:t>x</a:t>
            </a:r>
            <a:r>
              <a:rPr lang="pt-BR"/>
              <a:t> = 6</a:t>
            </a:r>
          </a:p>
          <a:p>
            <a:pPr defTabSz="354013"/>
            <a:r>
              <a:rPr lang="pt-BR"/>
              <a:t>	</a:t>
            </a:r>
            <a:r>
              <a:rPr lang="pt-BR" i="1"/>
              <a:t>x</a:t>
            </a:r>
            <a:r>
              <a:rPr lang="pt-BR"/>
              <a:t> = 2</a:t>
            </a:r>
          </a:p>
          <a:p>
            <a:pPr defTabSz="354013"/>
            <a:r>
              <a:rPr lang="pt-BR"/>
              <a:t>	ou seja, o ponto é </a:t>
            </a:r>
            <a:r>
              <a:rPr lang="pt-BR">
                <a:solidFill>
                  <a:srgbClr val="FF3300"/>
                </a:solidFill>
              </a:rPr>
              <a:t>(2; 0)</a:t>
            </a:r>
          </a:p>
          <a:p>
            <a:pPr defTabSz="354013"/>
            <a:endParaRPr lang="pt-BR"/>
          </a:p>
          <a:p>
            <a:pPr defTabSz="354013"/>
            <a:r>
              <a:rPr lang="pt-BR"/>
              <a:t>5. Qual é o ponto em que ocorre o cruzamento entre as funções </a:t>
            </a:r>
            <a:r>
              <a:rPr lang="pt-BR" i="1"/>
              <a:t>y</a:t>
            </a:r>
            <a:r>
              <a:rPr lang="pt-BR"/>
              <a:t> = 2</a:t>
            </a:r>
            <a:r>
              <a:rPr lang="pt-BR" i="1"/>
              <a:t>x</a:t>
            </a:r>
            <a:r>
              <a:rPr lang="pt-BR"/>
              <a:t> + 3 e </a:t>
            </a:r>
            <a:r>
              <a:rPr lang="pt-BR" i="1"/>
              <a:t>y</a:t>
            </a:r>
            <a:r>
              <a:rPr lang="pt-BR"/>
              <a:t> = -</a:t>
            </a:r>
            <a:r>
              <a:rPr lang="pt-BR" i="1"/>
              <a:t>x</a:t>
            </a:r>
            <a:r>
              <a:rPr lang="pt-BR"/>
              <a:t> + 6?</a:t>
            </a:r>
          </a:p>
          <a:p>
            <a:pPr defTabSz="354013"/>
            <a:r>
              <a:rPr lang="pt-BR"/>
              <a:t>	Igualando-se as funções, tem-se</a:t>
            </a:r>
          </a:p>
          <a:p>
            <a:pPr defTabSz="354013"/>
            <a:r>
              <a:rPr lang="pt-BR"/>
              <a:t>	2</a:t>
            </a:r>
            <a:r>
              <a:rPr lang="pt-BR" i="1"/>
              <a:t>x</a:t>
            </a:r>
            <a:r>
              <a:rPr lang="pt-BR"/>
              <a:t> + 3 = -</a:t>
            </a:r>
            <a:r>
              <a:rPr lang="pt-BR" i="1"/>
              <a:t>x</a:t>
            </a:r>
            <a:r>
              <a:rPr lang="pt-BR"/>
              <a:t> + 6</a:t>
            </a:r>
          </a:p>
          <a:p>
            <a:pPr defTabSz="354013"/>
            <a:r>
              <a:rPr lang="pt-BR"/>
              <a:t>	3</a:t>
            </a:r>
            <a:r>
              <a:rPr lang="pt-BR" i="1"/>
              <a:t>x</a:t>
            </a:r>
            <a:r>
              <a:rPr lang="pt-BR"/>
              <a:t> = 6 – 3 = 3</a:t>
            </a:r>
          </a:p>
          <a:p>
            <a:pPr defTabSz="354013"/>
            <a:r>
              <a:rPr lang="pt-BR"/>
              <a:t>	</a:t>
            </a:r>
            <a:r>
              <a:rPr lang="pt-BR" i="1"/>
              <a:t>x</a:t>
            </a:r>
            <a:r>
              <a:rPr lang="pt-BR"/>
              <a:t> = 1</a:t>
            </a:r>
          </a:p>
          <a:p>
            <a:pPr defTabSz="354013"/>
            <a:r>
              <a:rPr lang="pt-BR"/>
              <a:t>	Substituindo na primeira função</a:t>
            </a:r>
          </a:p>
          <a:p>
            <a:pPr defTabSz="354013"/>
            <a:r>
              <a:rPr lang="pt-BR"/>
              <a:t>	y = 2(1) + 3 = 5</a:t>
            </a:r>
          </a:p>
          <a:p>
            <a:pPr defTabSz="354013"/>
            <a:r>
              <a:rPr lang="pt-BR"/>
              <a:t>	ou seja, o ponto é </a:t>
            </a:r>
            <a:r>
              <a:rPr lang="pt-BR">
                <a:solidFill>
                  <a:srgbClr val="FF3300"/>
                </a:solidFill>
              </a:rPr>
              <a:t>(1; 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268538" y="2492375"/>
            <a:ext cx="4676775" cy="2828925"/>
            <a:chOff x="476" y="1162"/>
            <a:chExt cx="2946" cy="1782"/>
          </a:xfrm>
        </p:grpSpPr>
        <p:pic>
          <p:nvPicPr>
            <p:cNvPr id="51214" name="Picture 1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6" y="1162"/>
              <a:ext cx="2946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15" name="Text Box 23"/>
            <p:cNvSpPr txBox="1">
              <a:spLocks noChangeArrowheads="1"/>
            </p:cNvSpPr>
            <p:nvPr/>
          </p:nvSpPr>
          <p:spPr bwMode="auto">
            <a:xfrm>
              <a:off x="2699" y="2205"/>
              <a:ext cx="4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y = x</a:t>
              </a:r>
              <a:r>
                <a:rPr lang="pt-BR" baseline="30000"/>
                <a:t>2</a:t>
              </a:r>
              <a:endParaRPr lang="pt-BR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268538" y="2492375"/>
            <a:ext cx="4686300" cy="2838450"/>
            <a:chOff x="521" y="1298"/>
            <a:chExt cx="2952" cy="1788"/>
          </a:xfrm>
        </p:grpSpPr>
        <p:pic>
          <p:nvPicPr>
            <p:cNvPr id="51212" name="Picture 1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21" y="1298"/>
              <a:ext cx="2952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13" name="Text Box 21"/>
            <p:cNvSpPr txBox="1">
              <a:spLocks noChangeArrowheads="1"/>
            </p:cNvSpPr>
            <p:nvPr/>
          </p:nvSpPr>
          <p:spPr bwMode="auto">
            <a:xfrm>
              <a:off x="2699" y="1752"/>
              <a:ext cx="46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y = -x</a:t>
              </a:r>
              <a:r>
                <a:rPr lang="pt-BR" baseline="30000"/>
                <a:t>2</a:t>
              </a:r>
              <a:endParaRPr lang="pt-BR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268538" y="2492375"/>
            <a:ext cx="4695825" cy="2847975"/>
            <a:chOff x="1655" y="2115"/>
            <a:chExt cx="2958" cy="1794"/>
          </a:xfrm>
        </p:grpSpPr>
        <p:pic>
          <p:nvPicPr>
            <p:cNvPr id="51210" name="Picture 1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55" y="2115"/>
              <a:ext cx="2958" cy="1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11" name="Text Box 19"/>
            <p:cNvSpPr txBox="1">
              <a:spLocks noChangeArrowheads="1"/>
            </p:cNvSpPr>
            <p:nvPr/>
          </p:nvSpPr>
          <p:spPr bwMode="auto">
            <a:xfrm>
              <a:off x="3288" y="2659"/>
              <a:ext cx="5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y = x</a:t>
              </a:r>
              <a:r>
                <a:rPr lang="pt-BR" baseline="30000"/>
                <a:t>2</a:t>
              </a:r>
              <a:r>
                <a:rPr lang="pt-BR"/>
                <a:t> –1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268538" y="2492375"/>
            <a:ext cx="4778375" cy="2857500"/>
            <a:chOff x="2426" y="2296"/>
            <a:chExt cx="3010" cy="1800"/>
          </a:xfrm>
        </p:grpSpPr>
        <p:pic>
          <p:nvPicPr>
            <p:cNvPr id="51208" name="Picture 1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26" y="2296"/>
              <a:ext cx="2964" cy="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09" name="Text Box 17"/>
            <p:cNvSpPr txBox="1">
              <a:spLocks noChangeArrowheads="1"/>
            </p:cNvSpPr>
            <p:nvPr/>
          </p:nvSpPr>
          <p:spPr bwMode="auto">
            <a:xfrm>
              <a:off x="4513" y="3475"/>
              <a:ext cx="9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i="1"/>
                <a:t>y</a:t>
              </a:r>
              <a:r>
                <a:rPr lang="pt-BR"/>
                <a:t> = 2</a:t>
              </a:r>
              <a:r>
                <a:rPr lang="pt-BR" i="1"/>
                <a:t>x</a:t>
              </a:r>
              <a:r>
                <a:rPr lang="pt-BR" baseline="30000"/>
                <a:t>2</a:t>
              </a:r>
              <a:r>
                <a:rPr lang="pt-BR"/>
                <a:t> – 2</a:t>
              </a:r>
              <a:r>
                <a:rPr lang="pt-BR" i="1"/>
                <a:t>x</a:t>
              </a:r>
              <a:r>
                <a:rPr lang="pt-BR"/>
                <a:t> + 1</a:t>
              </a:r>
            </a:p>
          </p:txBody>
        </p:sp>
      </p:grpSp>
      <p:sp>
        <p:nvSpPr>
          <p:cNvPr id="3994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51207" name="Text Box 12"/>
          <p:cNvSpPr txBox="1">
            <a:spLocks noChangeArrowheads="1"/>
          </p:cNvSpPr>
          <p:nvPr/>
        </p:nvSpPr>
        <p:spPr bwMode="auto">
          <a:xfrm>
            <a:off x="735013" y="1452563"/>
            <a:ext cx="8053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2</a:t>
            </a:r>
            <a:r>
              <a:rPr lang="pt-BR" u="sng" baseline="30000"/>
              <a:t>o</a:t>
            </a:r>
            <a:r>
              <a:rPr lang="pt-BR"/>
              <a:t> grau  (função quadrática)      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a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b</a:t>
            </a:r>
            <a:r>
              <a:rPr lang="pt-BR" i="1"/>
              <a:t>x</a:t>
            </a:r>
            <a:r>
              <a:rPr lang="pt-BR"/>
              <a:t> + c,   a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R*</a:t>
            </a:r>
            <a:r>
              <a:rPr lang="pt-BR"/>
              <a:t>, b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  <a:r>
              <a:rPr lang="pt-BR"/>
              <a:t>, c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</a:p>
          <a:p>
            <a:endParaRPr lang="pt-BR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735013" y="1452563"/>
            <a:ext cx="8053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2</a:t>
            </a:r>
            <a:r>
              <a:rPr lang="pt-BR" u="sng" baseline="30000"/>
              <a:t>o</a:t>
            </a:r>
            <a:r>
              <a:rPr lang="pt-BR"/>
              <a:t> grau  (função quadrática)      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a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b</a:t>
            </a:r>
            <a:r>
              <a:rPr lang="pt-BR" i="1"/>
              <a:t>x</a:t>
            </a:r>
            <a:r>
              <a:rPr lang="pt-BR"/>
              <a:t> + c,   a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R*</a:t>
            </a:r>
            <a:r>
              <a:rPr lang="pt-BR"/>
              <a:t>, b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  <a:r>
              <a:rPr lang="pt-BR"/>
              <a:t>, c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</a:p>
          <a:p>
            <a:endParaRPr lang="pt-BR" b="1" i="1"/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744538" y="1957388"/>
            <a:ext cx="1304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Propriedades: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747713" y="2276475"/>
            <a:ext cx="72215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a) a função tem concavidade para cima caso a &gt; 0 e concavidade para baixo caso a &lt; 0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060575" y="2492375"/>
            <a:ext cx="4754563" cy="1619250"/>
            <a:chOff x="1338" y="1706"/>
            <a:chExt cx="2995" cy="1020"/>
          </a:xfrm>
        </p:grpSpPr>
        <p:grpSp>
          <p:nvGrpSpPr>
            <p:cNvPr id="4117" name="Group 22"/>
            <p:cNvGrpSpPr>
              <a:grpSpLocks/>
            </p:cNvGrpSpPr>
            <p:nvPr/>
          </p:nvGrpSpPr>
          <p:grpSpPr bwMode="auto">
            <a:xfrm>
              <a:off x="1338" y="1706"/>
              <a:ext cx="1362" cy="1020"/>
              <a:chOff x="1338" y="1706"/>
              <a:chExt cx="1362" cy="1020"/>
            </a:xfrm>
          </p:grpSpPr>
          <p:pic>
            <p:nvPicPr>
              <p:cNvPr id="4121" name="Picture 18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338" y="1706"/>
                <a:ext cx="1362" cy="10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122" name="Text Box 20"/>
              <p:cNvSpPr txBox="1">
                <a:spLocks noChangeArrowheads="1"/>
              </p:cNvSpPr>
              <p:nvPr/>
            </p:nvSpPr>
            <p:spPr bwMode="auto">
              <a:xfrm>
                <a:off x="1837" y="1962"/>
                <a:ext cx="3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a &gt; 0</a:t>
                </a:r>
              </a:p>
            </p:txBody>
          </p:sp>
        </p:grpSp>
        <p:grpSp>
          <p:nvGrpSpPr>
            <p:cNvPr id="4118" name="Group 23"/>
            <p:cNvGrpSpPr>
              <a:grpSpLocks/>
            </p:cNvGrpSpPr>
            <p:nvPr/>
          </p:nvGrpSpPr>
          <p:grpSpPr bwMode="auto">
            <a:xfrm>
              <a:off x="2971" y="1706"/>
              <a:ext cx="1362" cy="1020"/>
              <a:chOff x="2971" y="1706"/>
              <a:chExt cx="1362" cy="1020"/>
            </a:xfrm>
          </p:grpSpPr>
          <p:pic>
            <p:nvPicPr>
              <p:cNvPr id="4119" name="Picture 19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971" y="1706"/>
                <a:ext cx="1362" cy="10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120" name="Text Box 21"/>
              <p:cNvSpPr txBox="1">
                <a:spLocks noChangeArrowheads="1"/>
              </p:cNvSpPr>
              <p:nvPr/>
            </p:nvSpPr>
            <p:spPr bwMode="auto">
              <a:xfrm>
                <a:off x="3470" y="2205"/>
                <a:ext cx="3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a &lt; 0</a:t>
                </a:r>
              </a:p>
            </p:txBody>
          </p:sp>
        </p:grp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750888" y="3873500"/>
            <a:ext cx="6453187" cy="573088"/>
            <a:chOff x="513" y="2440"/>
            <a:chExt cx="4065" cy="361"/>
          </a:xfrm>
        </p:grpSpPr>
        <p:sp>
          <p:nvSpPr>
            <p:cNvPr id="4116" name="Text Box 25"/>
            <p:cNvSpPr txBox="1">
              <a:spLocks noChangeArrowheads="1"/>
            </p:cNvSpPr>
            <p:nvPr/>
          </p:nvSpPr>
          <p:spPr bwMode="auto">
            <a:xfrm>
              <a:off x="513" y="2515"/>
              <a:ext cx="34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b) o vértice da parábola é dado por                   e                   onde  </a:t>
              </a:r>
            </a:p>
          </p:txBody>
        </p:sp>
        <p:graphicFrame>
          <p:nvGraphicFramePr>
            <p:cNvPr id="4102" name="Object 26"/>
            <p:cNvGraphicFramePr>
              <a:graphicFrameLocks noChangeAspect="1"/>
            </p:cNvGraphicFramePr>
            <p:nvPr/>
          </p:nvGraphicFramePr>
          <p:xfrm>
            <a:off x="2395" y="2440"/>
            <a:ext cx="510" cy="361"/>
          </p:xfrm>
          <a:graphic>
            <a:graphicData uri="http://schemas.openxmlformats.org/presentationml/2006/ole">
              <p:oleObj spid="_x0000_s4102" name="Equation" r:id="rId5" imgW="558720" imgH="393480" progId="Equation.DSMT4">
                <p:embed/>
              </p:oleObj>
            </a:graphicData>
          </a:graphic>
        </p:graphicFrame>
        <p:graphicFrame>
          <p:nvGraphicFramePr>
            <p:cNvPr id="4103" name="Object 27"/>
            <p:cNvGraphicFramePr>
              <a:graphicFrameLocks noChangeAspect="1"/>
            </p:cNvGraphicFramePr>
            <p:nvPr/>
          </p:nvGraphicFramePr>
          <p:xfrm>
            <a:off x="3038" y="2440"/>
            <a:ext cx="522" cy="361"/>
          </p:xfrm>
          <a:graphic>
            <a:graphicData uri="http://schemas.openxmlformats.org/presentationml/2006/ole">
              <p:oleObj spid="_x0000_s4103" name="Equation" r:id="rId6" imgW="571320" imgH="393480" progId="Equation.DSMT4">
                <p:embed/>
              </p:oleObj>
            </a:graphicData>
          </a:graphic>
        </p:graphicFrame>
        <p:graphicFrame>
          <p:nvGraphicFramePr>
            <p:cNvPr id="4104" name="Object 28"/>
            <p:cNvGraphicFramePr>
              <a:graphicFrameLocks noChangeAspect="1"/>
            </p:cNvGraphicFramePr>
            <p:nvPr/>
          </p:nvGraphicFramePr>
          <p:xfrm>
            <a:off x="3894" y="2510"/>
            <a:ext cx="684" cy="186"/>
          </p:xfrm>
          <a:graphic>
            <a:graphicData uri="http://schemas.openxmlformats.org/presentationml/2006/ole">
              <p:oleObj spid="_x0000_s4104" name="Equation" r:id="rId7" imgW="749160" imgH="203040" progId="Equation.DSMT4">
                <p:embed/>
              </p:oleObj>
            </a:graphicData>
          </a:graphic>
        </p:graphicFrame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750888" y="4478338"/>
            <a:ext cx="7685087" cy="942975"/>
            <a:chOff x="473" y="2821"/>
            <a:chExt cx="4841" cy="594"/>
          </a:xfrm>
        </p:grpSpPr>
        <p:sp>
          <p:nvSpPr>
            <p:cNvPr id="4115" name="Text Box 30"/>
            <p:cNvSpPr txBox="1">
              <a:spLocks noChangeArrowheads="1"/>
            </p:cNvSpPr>
            <p:nvPr/>
          </p:nvSpPr>
          <p:spPr bwMode="auto">
            <a:xfrm>
              <a:off x="473" y="2821"/>
              <a:ext cx="48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c) quando </a:t>
              </a:r>
              <a:r>
                <a:rPr lang="pt-BR">
                  <a:sym typeface="Symbol" pitchFamily="18" charset="2"/>
                </a:rPr>
                <a:t> &gt; 0, então a parábola intercepta o eixo das abscissas em dois pontos, dados por </a:t>
              </a:r>
            </a:p>
          </p:txBody>
        </p:sp>
        <p:graphicFrame>
          <p:nvGraphicFramePr>
            <p:cNvPr id="4101" name="Object 33"/>
            <p:cNvGraphicFramePr>
              <a:graphicFrameLocks noChangeAspect="1"/>
            </p:cNvGraphicFramePr>
            <p:nvPr/>
          </p:nvGraphicFramePr>
          <p:xfrm>
            <a:off x="651" y="3019"/>
            <a:ext cx="1751" cy="396"/>
          </p:xfrm>
          <a:graphic>
            <a:graphicData uri="http://schemas.openxmlformats.org/presentationml/2006/ole">
              <p:oleObj spid="_x0000_s4101" name="Equation" r:id="rId8" imgW="1917360" imgH="431640" progId="Equation.DSMT4">
                <p:embed/>
              </p:oleObj>
            </a:graphicData>
          </a:graphic>
        </p:graphicFrame>
      </p:grpSp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750888" y="6332538"/>
            <a:ext cx="5795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e) quando </a:t>
            </a:r>
            <a:r>
              <a:rPr lang="pt-BR">
                <a:sym typeface="Symbol" pitchFamily="18" charset="2"/>
              </a:rPr>
              <a:t> &lt; 0, então a parábola não intercepta o eixo das abscissas</a:t>
            </a:r>
          </a:p>
        </p:txBody>
      </p:sp>
      <p:graphicFrame>
        <p:nvGraphicFramePr>
          <p:cNvPr id="40999" name="Object 39"/>
          <p:cNvGraphicFramePr>
            <a:graphicFrameLocks noChangeAspect="1"/>
          </p:cNvGraphicFramePr>
          <p:nvPr/>
        </p:nvGraphicFramePr>
        <p:xfrm>
          <a:off x="3965575" y="4964113"/>
          <a:ext cx="2576513" cy="295275"/>
        </p:xfrm>
        <a:graphic>
          <a:graphicData uri="http://schemas.openxmlformats.org/presentationml/2006/ole">
            <p:oleObj spid="_x0000_s4098" name="Equation" r:id="rId9" imgW="1777680" imgH="203040" progId="Equation.DSMT4">
              <p:embed/>
            </p:oleObj>
          </a:graphicData>
        </a:graphic>
      </p:graphicFrame>
      <p:graphicFrame>
        <p:nvGraphicFramePr>
          <p:cNvPr id="41001" name="Object 41"/>
          <p:cNvGraphicFramePr>
            <a:graphicFrameLocks noChangeAspect="1"/>
          </p:cNvGraphicFramePr>
          <p:nvPr/>
        </p:nvGraphicFramePr>
        <p:xfrm>
          <a:off x="4038600" y="5924550"/>
          <a:ext cx="1822450" cy="331788"/>
        </p:xfrm>
        <a:graphic>
          <a:graphicData uri="http://schemas.openxmlformats.org/presentationml/2006/ole">
            <p:oleObj spid="_x0000_s4099" name="Equation" r:id="rId10" imgW="1257120" imgH="228600" progId="Equation.DSMT4">
              <p:embed/>
            </p:oleObj>
          </a:graphicData>
        </a:graphic>
      </p:graphicFrame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747713" y="5453063"/>
            <a:ext cx="7342187" cy="928687"/>
            <a:chOff x="471" y="3435"/>
            <a:chExt cx="4625" cy="585"/>
          </a:xfrm>
        </p:grpSpPr>
        <p:sp>
          <p:nvSpPr>
            <p:cNvPr id="4114" name="Text Box 37"/>
            <p:cNvSpPr txBox="1">
              <a:spLocks noChangeArrowheads="1"/>
            </p:cNvSpPr>
            <p:nvPr/>
          </p:nvSpPr>
          <p:spPr bwMode="auto">
            <a:xfrm>
              <a:off x="471" y="3435"/>
              <a:ext cx="46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d) quando </a:t>
              </a:r>
              <a:r>
                <a:rPr lang="pt-BR">
                  <a:sym typeface="Symbol" pitchFamily="18" charset="2"/>
                </a:rPr>
                <a:t> = 0, então a parábola intercepta o eixo das abscissas apenas num ponto (</a:t>
              </a:r>
              <a:r>
                <a:rPr lang="pt-BR" i="1">
                  <a:sym typeface="Symbol" pitchFamily="18" charset="2"/>
                </a:rPr>
                <a:t>x</a:t>
              </a:r>
              <a:r>
                <a:rPr lang="pt-BR" baseline="-25000">
                  <a:sym typeface="Symbol" pitchFamily="18" charset="2"/>
                </a:rPr>
                <a:t>v</a:t>
              </a:r>
              <a:r>
                <a:rPr lang="pt-BR">
                  <a:sym typeface="Symbol" pitchFamily="18" charset="2"/>
                </a:rPr>
                <a:t>)</a:t>
              </a:r>
            </a:p>
          </p:txBody>
        </p:sp>
        <p:graphicFrame>
          <p:nvGraphicFramePr>
            <p:cNvPr id="4100" name="Object 42"/>
            <p:cNvGraphicFramePr>
              <a:graphicFrameLocks noChangeAspect="1"/>
            </p:cNvGraphicFramePr>
            <p:nvPr/>
          </p:nvGraphicFramePr>
          <p:xfrm>
            <a:off x="662" y="3660"/>
            <a:ext cx="510" cy="360"/>
          </p:xfrm>
          <a:graphic>
            <a:graphicData uri="http://schemas.openxmlformats.org/presentationml/2006/ole">
              <p:oleObj spid="_x0000_s4100" name="Equation" r:id="rId11" imgW="558720" imgH="393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7" grpId="0"/>
      <p:bldP spid="409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2606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2</a:t>
            </a:r>
            <a:r>
              <a:rPr lang="pt-BR" u="sng" baseline="30000"/>
              <a:t>o</a:t>
            </a:r>
            <a:r>
              <a:rPr lang="pt-BR"/>
              <a:t> grau</a:t>
            </a:r>
          </a:p>
          <a:p>
            <a:endParaRPr lang="pt-BR"/>
          </a:p>
          <a:p>
            <a:r>
              <a:rPr lang="pt-BR"/>
              <a:t>Exercícios resolvidos</a:t>
            </a:r>
            <a:endParaRPr lang="pt-BR" b="1" i="1"/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755650" y="2349500"/>
            <a:ext cx="792003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1. Qual é a função quadrática que intercepta o eixo das abscissas nos pontos (-1;0) e (2;0) e intercepta o eixo das ordenadas no ponto (0;-6)?</a:t>
            </a:r>
            <a:endParaRPr lang="pt-BR" b="1">
              <a:solidFill>
                <a:srgbClr val="FF3300"/>
              </a:solidFill>
            </a:endParaRPr>
          </a:p>
          <a:p>
            <a:pPr defTabSz="354013"/>
            <a:r>
              <a:rPr lang="pt-BR"/>
              <a:t>	</a:t>
            </a:r>
            <a:r>
              <a:rPr lang="pt-BR" i="1"/>
              <a:t>y</a:t>
            </a:r>
            <a:r>
              <a:rPr lang="pt-BR"/>
              <a:t> = a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b</a:t>
            </a:r>
            <a:r>
              <a:rPr lang="pt-BR" i="1"/>
              <a:t>x</a:t>
            </a:r>
            <a:r>
              <a:rPr lang="pt-BR"/>
              <a:t> + c</a:t>
            </a:r>
          </a:p>
          <a:p>
            <a:pPr defTabSz="354013"/>
            <a:endParaRPr lang="pt-BR"/>
          </a:p>
          <a:p>
            <a:pPr defTabSz="354013"/>
            <a:r>
              <a:rPr lang="pt-BR"/>
              <a:t>	0 = a(-1)</a:t>
            </a:r>
            <a:r>
              <a:rPr lang="pt-BR" baseline="30000"/>
              <a:t>2</a:t>
            </a:r>
            <a:r>
              <a:rPr lang="pt-BR"/>
              <a:t> + b(-1) + c</a:t>
            </a:r>
          </a:p>
          <a:p>
            <a:pPr defTabSz="354013"/>
            <a:r>
              <a:rPr lang="pt-BR"/>
              <a:t>	0 = a(2)</a:t>
            </a:r>
            <a:r>
              <a:rPr lang="pt-BR" baseline="30000"/>
              <a:t>2</a:t>
            </a:r>
            <a:r>
              <a:rPr lang="pt-BR"/>
              <a:t> + b(2) + c</a:t>
            </a:r>
          </a:p>
          <a:p>
            <a:pPr defTabSz="354013"/>
            <a:r>
              <a:rPr lang="pt-BR"/>
              <a:t>	-6 = a(0)</a:t>
            </a:r>
            <a:r>
              <a:rPr lang="pt-BR" baseline="30000"/>
              <a:t>2</a:t>
            </a:r>
            <a:r>
              <a:rPr lang="pt-BR"/>
              <a:t> + b(0) + c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4956175" y="3416300"/>
            <a:ext cx="1520825" cy="581025"/>
            <a:chOff x="3122" y="2152"/>
            <a:chExt cx="958" cy="366"/>
          </a:xfrm>
        </p:grpSpPr>
        <p:sp>
          <p:nvSpPr>
            <p:cNvPr id="52240" name="Text Box 53"/>
            <p:cNvSpPr txBox="1">
              <a:spLocks noChangeArrowheads="1"/>
            </p:cNvSpPr>
            <p:nvPr/>
          </p:nvSpPr>
          <p:spPr bwMode="auto">
            <a:xfrm>
              <a:off x="3379" y="2152"/>
              <a:ext cx="701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a – b = 6</a:t>
              </a:r>
            </a:p>
            <a:p>
              <a:r>
                <a:rPr lang="pt-BR"/>
                <a:t>4a + 2b = 6</a:t>
              </a:r>
            </a:p>
          </p:txBody>
        </p:sp>
        <p:sp>
          <p:nvSpPr>
            <p:cNvPr id="52241" name="AutoShape 54"/>
            <p:cNvSpPr>
              <a:spLocks noChangeArrowheads="1"/>
            </p:cNvSpPr>
            <p:nvPr/>
          </p:nvSpPr>
          <p:spPr bwMode="auto">
            <a:xfrm>
              <a:off x="3122" y="2291"/>
              <a:ext cx="227" cy="136"/>
            </a:xfrm>
            <a:prstGeom prst="rightArrow">
              <a:avLst>
                <a:gd name="adj1" fmla="val 50000"/>
                <a:gd name="adj2" fmla="val 4172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3059113" y="3328988"/>
            <a:ext cx="1827212" cy="825500"/>
            <a:chOff x="1927" y="2097"/>
            <a:chExt cx="1151" cy="520"/>
          </a:xfrm>
        </p:grpSpPr>
        <p:sp>
          <p:nvSpPr>
            <p:cNvPr id="52238" name="Text Box 58"/>
            <p:cNvSpPr txBox="1">
              <a:spLocks noChangeArrowheads="1"/>
            </p:cNvSpPr>
            <p:nvPr/>
          </p:nvSpPr>
          <p:spPr bwMode="auto">
            <a:xfrm>
              <a:off x="2184" y="2097"/>
              <a:ext cx="894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a – b + c = 0</a:t>
              </a:r>
            </a:p>
            <a:p>
              <a:r>
                <a:rPr lang="pt-BR"/>
                <a:t>4a + 2b + c = 0</a:t>
              </a:r>
            </a:p>
            <a:p>
              <a:r>
                <a:rPr lang="pt-BR"/>
                <a:t>c = -6</a:t>
              </a:r>
            </a:p>
          </p:txBody>
        </p:sp>
        <p:sp>
          <p:nvSpPr>
            <p:cNvPr id="52239" name="AutoShape 59"/>
            <p:cNvSpPr>
              <a:spLocks noChangeArrowheads="1"/>
            </p:cNvSpPr>
            <p:nvPr/>
          </p:nvSpPr>
          <p:spPr bwMode="auto">
            <a:xfrm>
              <a:off x="1927" y="2289"/>
              <a:ext cx="227" cy="136"/>
            </a:xfrm>
            <a:prstGeom prst="rightArrow">
              <a:avLst>
                <a:gd name="adj1" fmla="val 50000"/>
                <a:gd name="adj2" fmla="val 4172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5356225" y="3421063"/>
            <a:ext cx="3392488" cy="577850"/>
            <a:chOff x="3374" y="2155"/>
            <a:chExt cx="2137" cy="364"/>
          </a:xfrm>
        </p:grpSpPr>
        <p:grpSp>
          <p:nvGrpSpPr>
            <p:cNvPr id="52233" name="Group 55"/>
            <p:cNvGrpSpPr>
              <a:grpSpLocks/>
            </p:cNvGrpSpPr>
            <p:nvPr/>
          </p:nvGrpSpPr>
          <p:grpSpPr bwMode="auto">
            <a:xfrm>
              <a:off x="4056" y="2155"/>
              <a:ext cx="230" cy="364"/>
              <a:chOff x="2517" y="3022"/>
              <a:chExt cx="230" cy="364"/>
            </a:xfrm>
          </p:grpSpPr>
          <p:sp>
            <p:nvSpPr>
              <p:cNvPr id="52236" name="Text Box 56"/>
              <p:cNvSpPr txBox="1">
                <a:spLocks noChangeArrowheads="1"/>
              </p:cNvSpPr>
              <p:nvPr/>
            </p:nvSpPr>
            <p:spPr bwMode="auto">
              <a:xfrm>
                <a:off x="2517" y="3022"/>
                <a:ext cx="23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>
                    <a:sym typeface="Wingdings" pitchFamily="2" charset="2"/>
                  </a:rPr>
                  <a:t></a:t>
                </a:r>
              </a:p>
            </p:txBody>
          </p:sp>
          <p:sp>
            <p:nvSpPr>
              <p:cNvPr id="52237" name="Text Box 57"/>
              <p:cNvSpPr txBox="1">
                <a:spLocks noChangeArrowheads="1"/>
              </p:cNvSpPr>
              <p:nvPr/>
            </p:nvSpPr>
            <p:spPr bwMode="auto">
              <a:xfrm>
                <a:off x="2517" y="3174"/>
                <a:ext cx="23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>
                    <a:sym typeface="Wingdings" pitchFamily="2" charset="2"/>
                  </a:rPr>
                  <a:t></a:t>
                </a:r>
              </a:p>
            </p:txBody>
          </p:sp>
        </p:grpSp>
        <p:sp>
          <p:nvSpPr>
            <p:cNvPr id="52234" name="AutoShape 63"/>
            <p:cNvSpPr>
              <a:spLocks/>
            </p:cNvSpPr>
            <p:nvPr/>
          </p:nvSpPr>
          <p:spPr bwMode="auto">
            <a:xfrm>
              <a:off x="3374" y="2199"/>
              <a:ext cx="45" cy="318"/>
            </a:xfrm>
            <a:prstGeom prst="leftBrace">
              <a:avLst>
                <a:gd name="adj1" fmla="val 5888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2235" name="Text Box 64"/>
            <p:cNvSpPr txBox="1">
              <a:spLocks noChangeArrowheads="1"/>
            </p:cNvSpPr>
            <p:nvPr/>
          </p:nvSpPr>
          <p:spPr bwMode="auto">
            <a:xfrm>
              <a:off x="4276" y="2198"/>
              <a:ext cx="123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Resolvendo o sistema</a:t>
              </a:r>
            </a:p>
          </p:txBody>
        </p:sp>
      </p:grpSp>
      <p:sp>
        <p:nvSpPr>
          <p:cNvPr id="42051" name="Text Box 67"/>
          <p:cNvSpPr txBox="1">
            <a:spLocks noChangeArrowheads="1"/>
          </p:cNvSpPr>
          <p:nvPr/>
        </p:nvSpPr>
        <p:spPr bwMode="auto">
          <a:xfrm>
            <a:off x="1114425" y="4221163"/>
            <a:ext cx="6626225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De </a:t>
            </a:r>
            <a:r>
              <a:rPr lang="pt-BR">
                <a:sym typeface="Wingdings" pitchFamily="2" charset="2"/>
              </a:rPr>
              <a:t>, a = 6 + b</a:t>
            </a:r>
          </a:p>
          <a:p>
            <a:r>
              <a:rPr lang="pt-BR">
                <a:sym typeface="Wingdings" pitchFamily="2" charset="2"/>
              </a:rPr>
              <a:t>Substituindo em , 4(6 + b) + 2b = 6  24 + 4b + 2b = 6  6b = -18  b = -3</a:t>
            </a:r>
          </a:p>
          <a:p>
            <a:r>
              <a:rPr lang="pt-BR">
                <a:sym typeface="Wingdings" pitchFamily="2" charset="2"/>
              </a:rPr>
              <a:t>Substituindo em , a – (-3) = 6  a + 3 = 6  a = 3</a:t>
            </a:r>
          </a:p>
          <a:p>
            <a:r>
              <a:rPr lang="pt-BR" i="1">
                <a:solidFill>
                  <a:srgbClr val="FF3300"/>
                </a:solidFill>
                <a:sym typeface="Wingdings" pitchFamily="2" charset="2"/>
              </a:rPr>
              <a:t>y</a:t>
            </a:r>
            <a:r>
              <a:rPr lang="pt-BR">
                <a:solidFill>
                  <a:srgbClr val="FF3300"/>
                </a:solidFill>
                <a:sym typeface="Wingdings" pitchFamily="2" charset="2"/>
              </a:rPr>
              <a:t> = 3</a:t>
            </a:r>
            <a:r>
              <a:rPr lang="pt-BR" i="1">
                <a:solidFill>
                  <a:srgbClr val="FF3300"/>
                </a:solidFill>
                <a:sym typeface="Wingdings" pitchFamily="2" charset="2"/>
              </a:rPr>
              <a:t>x</a:t>
            </a:r>
            <a:r>
              <a:rPr lang="pt-BR" baseline="30000">
                <a:solidFill>
                  <a:srgbClr val="FF3300"/>
                </a:solidFill>
                <a:sym typeface="Wingdings" pitchFamily="2" charset="2"/>
              </a:rPr>
              <a:t>2</a:t>
            </a:r>
            <a:r>
              <a:rPr lang="pt-BR">
                <a:solidFill>
                  <a:srgbClr val="FF3300"/>
                </a:solidFill>
                <a:sym typeface="Wingdings" pitchFamily="2" charset="2"/>
              </a:rPr>
              <a:t> – 3</a:t>
            </a:r>
            <a:r>
              <a:rPr lang="pt-BR" i="1">
                <a:solidFill>
                  <a:srgbClr val="FF3300"/>
                </a:solidFill>
                <a:sym typeface="Wingdings" pitchFamily="2" charset="2"/>
              </a:rPr>
              <a:t>x</a:t>
            </a:r>
            <a:r>
              <a:rPr lang="pt-BR">
                <a:solidFill>
                  <a:srgbClr val="FF3300"/>
                </a:solidFill>
                <a:sym typeface="Wingdings" pitchFamily="2" charset="2"/>
              </a:rPr>
              <a:t> – 6</a:t>
            </a:r>
          </a:p>
          <a:p>
            <a:endParaRPr lang="pt-BR">
              <a:sym typeface="Wingdings" pitchFamily="2" charset="2"/>
            </a:endParaRPr>
          </a:p>
          <a:p>
            <a:r>
              <a:rPr lang="pt-BR">
                <a:sym typeface="Wingdings" pitchFamily="2" charset="2"/>
              </a:rPr>
              <a:t>Ou, </a:t>
            </a:r>
            <a:r>
              <a:rPr lang="pt-BR" i="1"/>
              <a:t>y</a:t>
            </a:r>
            <a:r>
              <a:rPr lang="pt-BR"/>
              <a:t> = a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+ b</a:t>
            </a:r>
            <a:r>
              <a:rPr lang="pt-BR" i="1"/>
              <a:t>x</a:t>
            </a:r>
            <a:r>
              <a:rPr lang="pt-BR"/>
              <a:t> + c = a(</a:t>
            </a:r>
            <a:r>
              <a:rPr lang="pt-BR" i="1"/>
              <a:t>x</a:t>
            </a:r>
            <a:r>
              <a:rPr lang="pt-BR"/>
              <a:t> + 1)(</a:t>
            </a:r>
            <a:r>
              <a:rPr lang="pt-BR" i="1"/>
              <a:t>x</a:t>
            </a:r>
            <a:r>
              <a:rPr lang="pt-BR"/>
              <a:t> – 2)</a:t>
            </a:r>
          </a:p>
          <a:p>
            <a:r>
              <a:rPr lang="pt-BR"/>
              <a:t>-6 = a(0 + 1)(0 – 2) </a:t>
            </a:r>
            <a:r>
              <a:rPr lang="pt-BR">
                <a:sym typeface="Wingdings" pitchFamily="2" charset="2"/>
              </a:rPr>
              <a:t> -2a = -6  a = 3</a:t>
            </a:r>
          </a:p>
          <a:p>
            <a:r>
              <a:rPr lang="pt-BR" i="1">
                <a:sym typeface="Wingdings" pitchFamily="2" charset="2"/>
              </a:rPr>
              <a:t>y</a:t>
            </a:r>
            <a:r>
              <a:rPr lang="pt-BR">
                <a:sym typeface="Wingdings" pitchFamily="2" charset="2"/>
              </a:rPr>
              <a:t> = 3(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+ 1)(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– 2) = 3</a:t>
            </a:r>
            <a:r>
              <a:rPr lang="pt-BR" i="1">
                <a:sym typeface="Wingdings" pitchFamily="2" charset="2"/>
              </a:rPr>
              <a:t>x</a:t>
            </a:r>
            <a:r>
              <a:rPr lang="pt-BR" baseline="30000">
                <a:sym typeface="Wingdings" pitchFamily="2" charset="2"/>
              </a:rPr>
              <a:t>2</a:t>
            </a:r>
            <a:r>
              <a:rPr lang="pt-BR">
                <a:sym typeface="Wingdings" pitchFamily="2" charset="2"/>
              </a:rPr>
              <a:t> – 6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+ 3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– 6</a:t>
            </a:r>
          </a:p>
          <a:p>
            <a:r>
              <a:rPr lang="pt-BR" i="1">
                <a:solidFill>
                  <a:srgbClr val="FF3300"/>
                </a:solidFill>
                <a:sym typeface="Wingdings" pitchFamily="2" charset="2"/>
              </a:rPr>
              <a:t>y</a:t>
            </a:r>
            <a:r>
              <a:rPr lang="pt-BR">
                <a:solidFill>
                  <a:srgbClr val="FF3300"/>
                </a:solidFill>
                <a:sym typeface="Wingdings" pitchFamily="2" charset="2"/>
              </a:rPr>
              <a:t> = 3</a:t>
            </a:r>
            <a:r>
              <a:rPr lang="pt-BR" i="1">
                <a:solidFill>
                  <a:srgbClr val="FF3300"/>
                </a:solidFill>
                <a:sym typeface="Wingdings" pitchFamily="2" charset="2"/>
              </a:rPr>
              <a:t>x</a:t>
            </a:r>
            <a:r>
              <a:rPr lang="pt-BR" baseline="30000">
                <a:solidFill>
                  <a:srgbClr val="FF3300"/>
                </a:solidFill>
                <a:sym typeface="Wingdings" pitchFamily="2" charset="2"/>
              </a:rPr>
              <a:t>2</a:t>
            </a:r>
            <a:r>
              <a:rPr lang="pt-BR">
                <a:solidFill>
                  <a:srgbClr val="FF3300"/>
                </a:solidFill>
                <a:sym typeface="Wingdings" pitchFamily="2" charset="2"/>
              </a:rPr>
              <a:t> – 3</a:t>
            </a:r>
            <a:r>
              <a:rPr lang="pt-BR" i="1">
                <a:solidFill>
                  <a:srgbClr val="FF3300"/>
                </a:solidFill>
                <a:sym typeface="Wingdings" pitchFamily="2" charset="2"/>
              </a:rPr>
              <a:t>x</a:t>
            </a:r>
            <a:r>
              <a:rPr lang="pt-BR">
                <a:solidFill>
                  <a:srgbClr val="FF3300"/>
                </a:solidFill>
                <a:sym typeface="Wingdings" pitchFamily="2" charset="2"/>
              </a:rPr>
              <a:t> – 6</a:t>
            </a:r>
            <a:endParaRPr lang="pt-BR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0" grpId="0" build="p"/>
      <p:bldP spid="420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5128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2606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2</a:t>
            </a:r>
            <a:r>
              <a:rPr lang="pt-BR" u="sng" baseline="30000"/>
              <a:t>o</a:t>
            </a:r>
            <a:r>
              <a:rPr lang="pt-BR"/>
              <a:t> grau</a:t>
            </a:r>
          </a:p>
          <a:p>
            <a:endParaRPr lang="pt-BR"/>
          </a:p>
          <a:p>
            <a:r>
              <a:rPr lang="pt-BR"/>
              <a:t>Exercícios resolvidos (cont.)</a:t>
            </a:r>
            <a:endParaRPr lang="pt-BR" b="1" i="1"/>
          </a:p>
        </p:txBody>
      </p:sp>
      <p:sp>
        <p:nvSpPr>
          <p:cNvPr id="5129" name="Text Box 4"/>
          <p:cNvSpPr txBox="1">
            <a:spLocks noChangeArrowheads="1"/>
          </p:cNvSpPr>
          <p:nvPr/>
        </p:nvSpPr>
        <p:spPr bwMode="auto">
          <a:xfrm>
            <a:off x="755650" y="2349500"/>
            <a:ext cx="7920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2. Qual o vértice e o conjunto imagem da função </a:t>
            </a:r>
            <a:r>
              <a:rPr lang="pt-BR" i="1"/>
              <a:t>y</a:t>
            </a:r>
            <a:r>
              <a:rPr lang="pt-BR"/>
              <a:t> = 3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– 7</a:t>
            </a:r>
            <a:r>
              <a:rPr lang="pt-BR" i="1"/>
              <a:t>x</a:t>
            </a:r>
            <a:r>
              <a:rPr lang="pt-BR"/>
              <a:t> + 1?</a:t>
            </a:r>
            <a:endParaRPr lang="pt-BR" b="1">
              <a:solidFill>
                <a:srgbClr val="FF3300"/>
              </a:solidFill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1069975" y="2781300"/>
          <a:ext cx="755650" cy="573088"/>
        </p:xfrm>
        <a:graphic>
          <a:graphicData uri="http://schemas.openxmlformats.org/presentationml/2006/ole">
            <p:oleObj spid="_x0000_s5122" name="Equation" r:id="rId3" imgW="520560" imgH="393480" progId="Equation.DSMT4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/>
        </p:nvGraphicFramePr>
        <p:xfrm>
          <a:off x="1060450" y="3465513"/>
          <a:ext cx="1455738" cy="611187"/>
        </p:xfrm>
        <a:graphic>
          <a:graphicData uri="http://schemas.openxmlformats.org/presentationml/2006/ole">
            <p:oleObj spid="_x0000_s5123" name="Equation" r:id="rId4" imgW="1002960" imgH="419040" progId="Equation.DSMT4">
              <p:embed/>
            </p:oleObj>
          </a:graphicData>
        </a:graphic>
      </p:graphicFrame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1835150" y="2781300"/>
          <a:ext cx="903288" cy="573088"/>
        </p:xfrm>
        <a:graphic>
          <a:graphicData uri="http://schemas.openxmlformats.org/presentationml/2006/ole">
            <p:oleObj spid="_x0000_s5124" name="Equation" r:id="rId5" imgW="622080" imgH="393480" progId="Equation.DSMT4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2543175" y="3503613"/>
          <a:ext cx="3095625" cy="573087"/>
        </p:xfrm>
        <a:graphic>
          <a:graphicData uri="http://schemas.openxmlformats.org/presentationml/2006/ole">
            <p:oleObj spid="_x0000_s5125" name="Equation" r:id="rId6" imgW="2133360" imgH="393480" progId="Equation.DSMT4">
              <p:embed/>
            </p:oleObj>
          </a:graphicData>
        </a:graphic>
      </p:graphicFrame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993775" y="4327525"/>
            <a:ext cx="7920038" cy="1185863"/>
            <a:chOff x="481" y="2614"/>
            <a:chExt cx="4989" cy="747"/>
          </a:xfrm>
        </p:grpSpPr>
        <p:sp>
          <p:nvSpPr>
            <p:cNvPr id="5131" name="Text Box 25"/>
            <p:cNvSpPr txBox="1">
              <a:spLocks noChangeArrowheads="1"/>
            </p:cNvSpPr>
            <p:nvPr/>
          </p:nvSpPr>
          <p:spPr bwMode="auto">
            <a:xfrm>
              <a:off x="481" y="2614"/>
              <a:ext cx="4989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354013"/>
              <a:r>
                <a:rPr lang="pt-BR"/>
                <a:t>Como a = 3 (&gt; 0), então a concavidade é para cima e portanto o vértice é um ponto de mínimo</a:t>
              </a:r>
            </a:p>
            <a:p>
              <a:pPr defTabSz="354013"/>
              <a:r>
                <a:rPr lang="pt-BR"/>
                <a:t>ou seja:</a:t>
              </a:r>
            </a:p>
            <a:p>
              <a:pPr defTabSz="354013"/>
              <a:endParaRPr lang="pt-BR"/>
            </a:p>
            <a:p>
              <a:pPr defTabSz="354013"/>
              <a:r>
                <a:rPr lang="pt-BR"/>
                <a:t>se </a:t>
              </a:r>
              <a:r>
                <a:rPr lang="pt-BR" i="1"/>
                <a:t>x</a:t>
              </a:r>
              <a:r>
                <a:rPr lang="pt-BR"/>
                <a:t> </a:t>
              </a:r>
              <a:r>
                <a:rPr lang="pt-BR">
                  <a:sym typeface="Symbol" pitchFamily="18" charset="2"/>
                </a:rPr>
                <a:t> </a:t>
              </a:r>
              <a:r>
                <a:rPr lang="pt-BR" b="1" i="1">
                  <a:sym typeface="Symbol" pitchFamily="18" charset="2"/>
                </a:rPr>
                <a:t>R</a:t>
              </a:r>
              <a:r>
                <a:rPr lang="pt-BR">
                  <a:sym typeface="Symbol" pitchFamily="18" charset="2"/>
                </a:rPr>
                <a:t>, então Im = {</a:t>
              </a:r>
              <a:r>
                <a:rPr lang="pt-BR" i="1">
                  <a:sym typeface="Symbol" pitchFamily="18" charset="2"/>
                </a:rPr>
                <a:t>y</a:t>
              </a:r>
              <a:r>
                <a:rPr lang="pt-BR">
                  <a:sym typeface="Symbol" pitchFamily="18" charset="2"/>
                </a:rPr>
                <a:t>  </a:t>
              </a:r>
              <a:r>
                <a:rPr lang="pt-BR" b="1" i="1">
                  <a:sym typeface="Symbol" pitchFamily="18" charset="2"/>
                </a:rPr>
                <a:t>R</a:t>
              </a:r>
              <a:r>
                <a:rPr lang="pt-BR">
                  <a:sym typeface="Symbol" pitchFamily="18" charset="2"/>
                </a:rPr>
                <a:t> | </a:t>
              </a:r>
              <a:r>
                <a:rPr lang="pt-BR" i="1">
                  <a:sym typeface="Symbol" pitchFamily="18" charset="2"/>
                </a:rPr>
                <a:t>y</a:t>
              </a:r>
              <a:r>
                <a:rPr lang="pt-BR">
                  <a:sym typeface="Symbol" pitchFamily="18" charset="2"/>
                </a:rPr>
                <a:t> </a:t>
              </a:r>
              <a:r>
                <a:rPr lang="pt-BR">
                  <a:cs typeface="Times New Roman" pitchFamily="18" charset="0"/>
                  <a:sym typeface="Symbol" pitchFamily="18" charset="2"/>
                </a:rPr>
                <a:t>≥         }</a:t>
              </a:r>
            </a:p>
          </p:txBody>
        </p:sp>
        <p:graphicFrame>
          <p:nvGraphicFramePr>
            <p:cNvPr id="5126" name="Object 26"/>
            <p:cNvGraphicFramePr>
              <a:graphicFrameLocks noChangeAspect="1"/>
            </p:cNvGraphicFramePr>
            <p:nvPr/>
          </p:nvGraphicFramePr>
          <p:xfrm>
            <a:off x="2282" y="3000"/>
            <a:ext cx="267" cy="361"/>
          </p:xfrm>
          <a:graphic>
            <a:graphicData uri="http://schemas.openxmlformats.org/presentationml/2006/ole">
              <p:oleObj spid="_x0000_s5126" name="Equation" r:id="rId7" imgW="291960" imgH="39348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6155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2606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2</a:t>
            </a:r>
            <a:r>
              <a:rPr lang="pt-BR" u="sng" baseline="30000"/>
              <a:t>o</a:t>
            </a:r>
            <a:r>
              <a:rPr lang="pt-BR"/>
              <a:t> grau</a:t>
            </a:r>
          </a:p>
          <a:p>
            <a:endParaRPr lang="pt-BR"/>
          </a:p>
          <a:p>
            <a:r>
              <a:rPr lang="pt-BR"/>
              <a:t>Exercícios resolvidos (cont.)</a:t>
            </a:r>
            <a:endParaRPr lang="pt-BR" b="1" i="1"/>
          </a:p>
        </p:txBody>
      </p:sp>
      <p:sp>
        <p:nvSpPr>
          <p:cNvPr id="6156" name="Text Box 4"/>
          <p:cNvSpPr txBox="1">
            <a:spLocks noChangeArrowheads="1"/>
          </p:cNvSpPr>
          <p:nvPr/>
        </p:nvSpPr>
        <p:spPr bwMode="auto">
          <a:xfrm>
            <a:off x="755650" y="2349500"/>
            <a:ext cx="7920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3. Esboce o gráfico da função </a:t>
            </a:r>
            <a:r>
              <a:rPr lang="pt-BR" i="1"/>
              <a:t>y</a:t>
            </a:r>
            <a:r>
              <a:rPr lang="pt-BR"/>
              <a:t> = </a:t>
            </a:r>
            <a:r>
              <a:rPr lang="pt-BR" i="1"/>
              <a:t>x</a:t>
            </a:r>
            <a:r>
              <a:rPr lang="pt-BR" baseline="30000"/>
              <a:t>2</a:t>
            </a:r>
            <a:r>
              <a:rPr lang="pt-BR"/>
              <a:t> – </a:t>
            </a:r>
            <a:r>
              <a:rPr lang="pt-BR" i="1"/>
              <a:t>x</a:t>
            </a:r>
            <a:r>
              <a:rPr lang="pt-BR"/>
              <a:t> – 2.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971550" y="2781300"/>
            <a:ext cx="2841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Encontrando os zeros da função:</a:t>
            </a:r>
            <a:endParaRPr lang="pt-BR">
              <a:sym typeface="Symbol" pitchFamily="18" charset="2"/>
            </a:endParaRPr>
          </a:p>
        </p:txBody>
      </p:sp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1025525" y="3141663"/>
          <a:ext cx="1343025" cy="628650"/>
        </p:xfrm>
        <a:graphic>
          <a:graphicData uri="http://schemas.openxmlformats.org/presentationml/2006/ole">
            <p:oleObj spid="_x0000_s6146" name="Equation" r:id="rId3" imgW="927000" imgH="431640" progId="Equation.DSMT4">
              <p:embed/>
            </p:oleObj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2411413" y="3122613"/>
          <a:ext cx="2668587" cy="666750"/>
        </p:xfrm>
        <a:graphic>
          <a:graphicData uri="http://schemas.openxmlformats.org/presentationml/2006/ole">
            <p:oleObj spid="_x0000_s6147" name="Equation" r:id="rId4" imgW="1841400" imgH="457200" progId="Equation.DSMT4">
              <p:embed/>
            </p:oleObj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145088" y="3141663"/>
          <a:ext cx="1803400" cy="628650"/>
        </p:xfrm>
        <a:graphic>
          <a:graphicData uri="http://schemas.openxmlformats.org/presentationml/2006/ole">
            <p:oleObj spid="_x0000_s6148" name="Equation" r:id="rId5" imgW="1244520" imgH="431640" progId="Equation.DSMT4">
              <p:embed/>
            </p:oleObj>
          </a:graphicData>
        </a:graphic>
      </p:graphicFrame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1044575" y="3933825"/>
          <a:ext cx="1363663" cy="258763"/>
        </p:xfrm>
        <a:graphic>
          <a:graphicData uri="http://schemas.openxmlformats.org/presentationml/2006/ole">
            <p:oleObj spid="_x0000_s6149" name="Equation" r:id="rId6" imgW="939600" imgH="177480" progId="Equation.DSMT4">
              <p:embed/>
            </p:oleObj>
          </a:graphicData>
        </a:graphic>
      </p:graphicFrame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971550" y="4292600"/>
            <a:ext cx="2324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Determinando os vértices:</a:t>
            </a:r>
            <a:endParaRPr lang="pt-BR">
              <a:sym typeface="Symbol" pitchFamily="18" charset="2"/>
            </a:endParaRPr>
          </a:p>
        </p:txBody>
      </p:sp>
      <p:graphicFrame>
        <p:nvGraphicFramePr>
          <p:cNvPr id="44056" name="Object 24"/>
          <p:cNvGraphicFramePr>
            <a:graphicFrameLocks noChangeAspect="1"/>
          </p:cNvGraphicFramePr>
          <p:nvPr/>
        </p:nvGraphicFramePr>
        <p:xfrm>
          <a:off x="1069975" y="4724400"/>
          <a:ext cx="755650" cy="573088"/>
        </p:xfrm>
        <a:graphic>
          <a:graphicData uri="http://schemas.openxmlformats.org/presentationml/2006/ole">
            <p:oleObj spid="_x0000_s6150" name="Equation" r:id="rId7" imgW="520560" imgH="393480" progId="Equation.DSMT4">
              <p:embed/>
            </p:oleObj>
          </a:graphicData>
        </a:graphic>
      </p:graphicFrame>
      <p:graphicFrame>
        <p:nvGraphicFramePr>
          <p:cNvPr id="44057" name="Object 25"/>
          <p:cNvGraphicFramePr>
            <a:graphicFrameLocks noChangeAspect="1"/>
          </p:cNvGraphicFramePr>
          <p:nvPr/>
        </p:nvGraphicFramePr>
        <p:xfrm>
          <a:off x="1060450" y="5300663"/>
          <a:ext cx="884238" cy="573087"/>
        </p:xfrm>
        <a:graphic>
          <a:graphicData uri="http://schemas.openxmlformats.org/presentationml/2006/ole">
            <p:oleObj spid="_x0000_s6151" name="Equation" r:id="rId8" imgW="609480" imgH="393480" progId="Equation.DSMT4">
              <p:embed/>
            </p:oleObj>
          </a:graphicData>
        </a:graphic>
      </p:graphicFrame>
      <p:graphicFrame>
        <p:nvGraphicFramePr>
          <p:cNvPr id="44058" name="Object 26"/>
          <p:cNvGraphicFramePr>
            <a:graphicFrameLocks noChangeAspect="1"/>
          </p:cNvGraphicFramePr>
          <p:nvPr/>
        </p:nvGraphicFramePr>
        <p:xfrm>
          <a:off x="1900238" y="4724400"/>
          <a:ext cx="368300" cy="573088"/>
        </p:xfrm>
        <a:graphic>
          <a:graphicData uri="http://schemas.openxmlformats.org/presentationml/2006/ole">
            <p:oleObj spid="_x0000_s6152" name="Equation" r:id="rId9" imgW="253800" imgH="393480" progId="Equation.DSMT4">
              <p:embed/>
            </p:oleObj>
          </a:graphicData>
        </a:graphic>
      </p:graphicFrame>
      <p:graphicFrame>
        <p:nvGraphicFramePr>
          <p:cNvPr id="44059" name="Object 27"/>
          <p:cNvGraphicFramePr>
            <a:graphicFrameLocks noChangeAspect="1"/>
          </p:cNvGraphicFramePr>
          <p:nvPr/>
        </p:nvGraphicFramePr>
        <p:xfrm>
          <a:off x="1979613" y="5319713"/>
          <a:ext cx="552450" cy="573087"/>
        </p:xfrm>
        <a:graphic>
          <a:graphicData uri="http://schemas.openxmlformats.org/presentationml/2006/ole">
            <p:oleObj spid="_x0000_s6153" name="Equation" r:id="rId10" imgW="380880" imgH="393480" progId="Equation.DSMT4">
              <p:embed/>
            </p:oleObj>
          </a:graphicData>
        </a:graphic>
      </p:graphicFrame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4498975" y="4137025"/>
            <a:ext cx="2160588" cy="2160588"/>
            <a:chOff x="2608" y="2606"/>
            <a:chExt cx="1361" cy="1361"/>
          </a:xfrm>
        </p:grpSpPr>
        <p:sp>
          <p:nvSpPr>
            <p:cNvPr id="6169" name="Line 28"/>
            <p:cNvSpPr>
              <a:spLocks noChangeShapeType="1"/>
            </p:cNvSpPr>
            <p:nvPr/>
          </p:nvSpPr>
          <p:spPr bwMode="auto">
            <a:xfrm>
              <a:off x="2608" y="3287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6170" name="Group 36"/>
            <p:cNvGrpSpPr>
              <a:grpSpLocks/>
            </p:cNvGrpSpPr>
            <p:nvPr/>
          </p:nvGrpSpPr>
          <p:grpSpPr bwMode="auto">
            <a:xfrm>
              <a:off x="2653" y="3242"/>
              <a:ext cx="1134" cy="90"/>
              <a:chOff x="3288" y="3249"/>
              <a:chExt cx="544" cy="90"/>
            </a:xfrm>
          </p:grpSpPr>
          <p:sp>
            <p:nvSpPr>
              <p:cNvPr id="6178" name="Line 31"/>
              <p:cNvSpPr>
                <a:spLocks noChangeShapeType="1"/>
              </p:cNvSpPr>
              <p:nvPr/>
            </p:nvSpPr>
            <p:spPr bwMode="auto">
              <a:xfrm>
                <a:off x="3288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79" name="Line 32"/>
              <p:cNvSpPr>
                <a:spLocks noChangeShapeType="1"/>
              </p:cNvSpPr>
              <p:nvPr/>
            </p:nvSpPr>
            <p:spPr bwMode="auto">
              <a:xfrm>
                <a:off x="3424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80" name="Line 33"/>
              <p:cNvSpPr>
                <a:spLocks noChangeShapeType="1"/>
              </p:cNvSpPr>
              <p:nvPr/>
            </p:nvSpPr>
            <p:spPr bwMode="auto">
              <a:xfrm>
                <a:off x="3560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81" name="Line 34"/>
              <p:cNvSpPr>
                <a:spLocks noChangeShapeType="1"/>
              </p:cNvSpPr>
              <p:nvPr/>
            </p:nvSpPr>
            <p:spPr bwMode="auto">
              <a:xfrm>
                <a:off x="3696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82" name="Line 35"/>
              <p:cNvSpPr>
                <a:spLocks noChangeShapeType="1"/>
              </p:cNvSpPr>
              <p:nvPr/>
            </p:nvSpPr>
            <p:spPr bwMode="auto">
              <a:xfrm>
                <a:off x="3832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6171" name="Group 37"/>
            <p:cNvGrpSpPr>
              <a:grpSpLocks/>
            </p:cNvGrpSpPr>
            <p:nvPr/>
          </p:nvGrpSpPr>
          <p:grpSpPr bwMode="auto">
            <a:xfrm rot="-5400000">
              <a:off x="2653" y="3242"/>
              <a:ext cx="1134" cy="90"/>
              <a:chOff x="3288" y="3249"/>
              <a:chExt cx="544" cy="90"/>
            </a:xfrm>
          </p:grpSpPr>
          <p:sp>
            <p:nvSpPr>
              <p:cNvPr id="6173" name="Line 38"/>
              <p:cNvSpPr>
                <a:spLocks noChangeShapeType="1"/>
              </p:cNvSpPr>
              <p:nvPr/>
            </p:nvSpPr>
            <p:spPr bwMode="auto">
              <a:xfrm>
                <a:off x="3288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74" name="Line 39"/>
              <p:cNvSpPr>
                <a:spLocks noChangeShapeType="1"/>
              </p:cNvSpPr>
              <p:nvPr/>
            </p:nvSpPr>
            <p:spPr bwMode="auto">
              <a:xfrm>
                <a:off x="3424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75" name="Line 40"/>
              <p:cNvSpPr>
                <a:spLocks noChangeShapeType="1"/>
              </p:cNvSpPr>
              <p:nvPr/>
            </p:nvSpPr>
            <p:spPr bwMode="auto">
              <a:xfrm>
                <a:off x="3560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76" name="Line 41"/>
              <p:cNvSpPr>
                <a:spLocks noChangeShapeType="1"/>
              </p:cNvSpPr>
              <p:nvPr/>
            </p:nvSpPr>
            <p:spPr bwMode="auto">
              <a:xfrm>
                <a:off x="3696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77" name="Line 42"/>
              <p:cNvSpPr>
                <a:spLocks noChangeShapeType="1"/>
              </p:cNvSpPr>
              <p:nvPr/>
            </p:nvSpPr>
            <p:spPr bwMode="auto">
              <a:xfrm>
                <a:off x="3832" y="3249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6172" name="Line 43"/>
            <p:cNvSpPr>
              <a:spLocks noChangeShapeType="1"/>
            </p:cNvSpPr>
            <p:nvPr/>
          </p:nvSpPr>
          <p:spPr bwMode="auto">
            <a:xfrm rot="-5400000">
              <a:off x="2538" y="3287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4987925" y="5170488"/>
            <a:ext cx="1420813" cy="76200"/>
            <a:chOff x="2916" y="3257"/>
            <a:chExt cx="895" cy="48"/>
          </a:xfrm>
        </p:grpSpPr>
        <p:sp>
          <p:nvSpPr>
            <p:cNvPr id="6167" name="Oval 30"/>
            <p:cNvSpPr>
              <a:spLocks noChangeArrowheads="1"/>
            </p:cNvSpPr>
            <p:nvPr/>
          </p:nvSpPr>
          <p:spPr bwMode="auto">
            <a:xfrm>
              <a:off x="2916" y="3259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168" name="Oval 44"/>
            <p:cNvSpPr>
              <a:spLocks noChangeArrowheads="1"/>
            </p:cNvSpPr>
            <p:nvPr/>
          </p:nvSpPr>
          <p:spPr bwMode="auto">
            <a:xfrm>
              <a:off x="3765" y="3257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507038" y="5229225"/>
            <a:ext cx="242887" cy="1112838"/>
            <a:chOff x="3243" y="3294"/>
            <a:chExt cx="153" cy="701"/>
          </a:xfrm>
        </p:grpSpPr>
        <p:sp>
          <p:nvSpPr>
            <p:cNvPr id="6164" name="Line 46"/>
            <p:cNvSpPr>
              <a:spLocks noChangeShapeType="1"/>
            </p:cNvSpPr>
            <p:nvPr/>
          </p:nvSpPr>
          <p:spPr bwMode="auto">
            <a:xfrm>
              <a:off x="3379" y="3294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65" name="Line 47"/>
            <p:cNvSpPr>
              <a:spLocks noChangeShapeType="1"/>
            </p:cNvSpPr>
            <p:nvPr/>
          </p:nvSpPr>
          <p:spPr bwMode="auto">
            <a:xfrm>
              <a:off x="3243" y="3974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66" name="Oval 48"/>
            <p:cNvSpPr>
              <a:spLocks noChangeArrowheads="1"/>
            </p:cNvSpPr>
            <p:nvPr/>
          </p:nvSpPr>
          <p:spPr bwMode="auto">
            <a:xfrm>
              <a:off x="3350" y="3949"/>
              <a:ext cx="46" cy="4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44082" name="Oval 50"/>
          <p:cNvSpPr>
            <a:spLocks noChangeArrowheads="1"/>
          </p:cNvSpPr>
          <p:nvPr/>
        </p:nvSpPr>
        <p:spPr bwMode="auto">
          <a:xfrm>
            <a:off x="5437188" y="6081713"/>
            <a:ext cx="73025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4084" name="Freeform 52"/>
          <p:cNvSpPr>
            <a:spLocks/>
          </p:cNvSpPr>
          <p:nvPr/>
        </p:nvSpPr>
        <p:spPr bwMode="auto">
          <a:xfrm>
            <a:off x="4786313" y="4279900"/>
            <a:ext cx="1765300" cy="2025650"/>
          </a:xfrm>
          <a:custGeom>
            <a:avLst/>
            <a:gdLst>
              <a:gd name="T0" fmla="*/ 0 w 1112"/>
              <a:gd name="T1" fmla="*/ 2147483647 h 1276"/>
              <a:gd name="T2" fmla="*/ 2147483647 w 1112"/>
              <a:gd name="T3" fmla="*/ 2147483647 h 1276"/>
              <a:gd name="T4" fmla="*/ 2147483647 w 1112"/>
              <a:gd name="T5" fmla="*/ 2147483647 h 1276"/>
              <a:gd name="T6" fmla="*/ 2147483647 w 1112"/>
              <a:gd name="T7" fmla="*/ 2147483647 h 1276"/>
              <a:gd name="T8" fmla="*/ 2147483647 w 1112"/>
              <a:gd name="T9" fmla="*/ 2147483647 h 1276"/>
              <a:gd name="T10" fmla="*/ 2147483647 w 1112"/>
              <a:gd name="T11" fmla="*/ 2147483647 h 1276"/>
              <a:gd name="T12" fmla="*/ 2147483647 w 1112"/>
              <a:gd name="T13" fmla="*/ 0 h 12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12"/>
              <a:gd name="T22" fmla="*/ 0 h 1276"/>
              <a:gd name="T23" fmla="*/ 1112 w 1112"/>
              <a:gd name="T24" fmla="*/ 1276 h 12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12" h="1276">
                <a:moveTo>
                  <a:pt x="0" y="8"/>
                </a:moveTo>
                <a:cubicBezTo>
                  <a:pt x="36" y="199"/>
                  <a:pt x="73" y="391"/>
                  <a:pt x="145" y="583"/>
                </a:cubicBezTo>
                <a:cubicBezTo>
                  <a:pt x="217" y="775"/>
                  <a:pt x="356" y="1044"/>
                  <a:pt x="429" y="1159"/>
                </a:cubicBezTo>
                <a:cubicBezTo>
                  <a:pt x="502" y="1274"/>
                  <a:pt x="529" y="1275"/>
                  <a:pt x="583" y="1275"/>
                </a:cubicBezTo>
                <a:cubicBezTo>
                  <a:pt x="637" y="1275"/>
                  <a:pt x="682" y="1276"/>
                  <a:pt x="751" y="1159"/>
                </a:cubicBezTo>
                <a:cubicBezTo>
                  <a:pt x="820" y="1042"/>
                  <a:pt x="937" y="769"/>
                  <a:pt x="997" y="576"/>
                </a:cubicBezTo>
                <a:cubicBezTo>
                  <a:pt x="1057" y="383"/>
                  <a:pt x="1084" y="191"/>
                  <a:pt x="1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5" grpId="0"/>
      <p:bldP spid="44051" grpId="0"/>
      <p:bldP spid="44082" grpId="0" animBg="1"/>
      <p:bldP spid="4408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2708275"/>
            <a:ext cx="467677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995738" y="2349500"/>
            <a:ext cx="65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2</a:t>
            </a:r>
            <a:r>
              <a:rPr lang="pt-BR" i="1" baseline="30000"/>
              <a:t>x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7177" name="Group 5"/>
          <p:cNvGrpSpPr>
            <a:grpSpLocks/>
          </p:cNvGrpSpPr>
          <p:nvPr/>
        </p:nvGrpSpPr>
        <p:grpSpPr bwMode="auto">
          <a:xfrm>
            <a:off x="735013" y="1450975"/>
            <a:ext cx="5173662" cy="350838"/>
            <a:chOff x="463" y="914"/>
            <a:chExt cx="3259" cy="221"/>
          </a:xfrm>
        </p:grpSpPr>
        <p:sp>
          <p:nvSpPr>
            <p:cNvPr id="7180" name="Text Box 6"/>
            <p:cNvSpPr txBox="1">
              <a:spLocks noChangeArrowheads="1"/>
            </p:cNvSpPr>
            <p:nvPr/>
          </p:nvSpPr>
          <p:spPr bwMode="auto">
            <a:xfrm>
              <a:off x="463" y="915"/>
              <a:ext cx="32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Função exponencial                </a:t>
              </a:r>
              <a:r>
                <a:rPr lang="pt-BR" i="1"/>
                <a:t>f</a:t>
              </a:r>
              <a:r>
                <a:rPr lang="pt-BR"/>
                <a:t>(</a:t>
              </a:r>
              <a:r>
                <a:rPr lang="pt-BR" i="1"/>
                <a:t>x</a:t>
              </a:r>
              <a:r>
                <a:rPr lang="pt-BR"/>
                <a:t>) = b</a:t>
              </a:r>
              <a:r>
                <a:rPr lang="pt-BR" i="1" baseline="30000"/>
                <a:t>g</a:t>
              </a:r>
              <a:r>
                <a:rPr lang="pt-BR" baseline="30000"/>
                <a:t>(</a:t>
              </a:r>
              <a:r>
                <a:rPr lang="pt-BR" i="1" baseline="30000"/>
                <a:t>x</a:t>
              </a:r>
              <a:r>
                <a:rPr lang="pt-BR" baseline="30000"/>
                <a:t>)</a:t>
              </a:r>
              <a:r>
                <a:rPr lang="pt-BR"/>
                <a:t>,        b </a:t>
              </a:r>
              <a:r>
                <a:rPr lang="pt-BR">
                  <a:sym typeface="Symbol" pitchFamily="18" charset="2"/>
                </a:rPr>
                <a:t></a:t>
              </a:r>
              <a:r>
                <a:rPr lang="pt-BR"/>
                <a:t> </a:t>
              </a:r>
              <a:r>
                <a:rPr lang="pt-BR" b="1" i="1"/>
                <a:t>     </a:t>
              </a:r>
              <a:r>
                <a:rPr lang="pt-BR"/>
                <a:t>, e b </a:t>
              </a:r>
              <a:r>
                <a:rPr lang="pt-BR">
                  <a:sym typeface="Symbol" pitchFamily="18" charset="2"/>
                </a:rPr>
                <a:t> 1</a:t>
              </a:r>
              <a:endParaRPr lang="pt-BR" b="1" i="1"/>
            </a:p>
          </p:txBody>
        </p:sp>
        <p:graphicFrame>
          <p:nvGraphicFramePr>
            <p:cNvPr id="7173" name="Object 7"/>
            <p:cNvGraphicFramePr>
              <a:graphicFrameLocks noChangeAspect="1"/>
            </p:cNvGraphicFramePr>
            <p:nvPr/>
          </p:nvGraphicFramePr>
          <p:xfrm>
            <a:off x="3061" y="914"/>
            <a:ext cx="186" cy="221"/>
          </p:xfrm>
          <a:graphic>
            <a:graphicData uri="http://schemas.openxmlformats.org/presentationml/2006/ole">
              <p:oleObj spid="_x0000_s7173" name="Equation" r:id="rId4" imgW="203040" imgH="241200" progId="Equation.DSMT4">
                <p:embed/>
              </p:oleObj>
            </a:graphicData>
          </a:graphic>
        </p:graphicFrame>
      </p:grp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3059113" y="499903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2867025" y="5703888"/>
          <a:ext cx="1165225" cy="331787"/>
        </p:xfrm>
        <a:graphic>
          <a:graphicData uri="http://schemas.openxmlformats.org/presentationml/2006/ole">
            <p:oleObj spid="_x0000_s7170" name="Equation" r:id="rId5" imgW="799920" imgH="228600" progId="Equation.DSMT4">
              <p:embed/>
            </p:oleObj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4027488" y="5516563"/>
          <a:ext cx="720725" cy="681037"/>
        </p:xfrm>
        <a:graphic>
          <a:graphicData uri="http://schemas.openxmlformats.org/presentationml/2006/ole">
            <p:oleObj spid="_x0000_s7171" name="Equation" r:id="rId6" imgW="495000" imgH="469800" progId="Equation.DSMT4">
              <p:embed/>
            </p:oleObj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4705350" y="5589588"/>
          <a:ext cx="442913" cy="569912"/>
        </p:xfrm>
        <a:graphic>
          <a:graphicData uri="http://schemas.openxmlformats.org/presentationml/2006/ole">
            <p:oleObj spid="_x0000_s7172" name="Equation" r:id="rId7" imgW="304560" imgH="393480" progId="Equation.DSMT4">
              <p:embed/>
            </p:oleObj>
          </a:graphicData>
        </a:graphic>
      </p:graphicFrame>
      <p:sp>
        <p:nvSpPr>
          <p:cNvPr id="45068" name="Oval 12"/>
          <p:cNvSpPr>
            <a:spLocks noChangeArrowheads="1"/>
          </p:cNvSpPr>
          <p:nvPr/>
        </p:nvSpPr>
        <p:spPr bwMode="auto">
          <a:xfrm>
            <a:off x="2987675" y="5157788"/>
            <a:ext cx="215900" cy="215900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4" grpId="0" animBg="1"/>
      <p:bldP spid="4506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2708275"/>
            <a:ext cx="467677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3995738" y="2349500"/>
            <a:ext cx="65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2</a:t>
            </a:r>
            <a:r>
              <a:rPr lang="pt-BR" i="1" baseline="30000"/>
              <a:t>x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8200" name="Group 5"/>
          <p:cNvGrpSpPr>
            <a:grpSpLocks/>
          </p:cNvGrpSpPr>
          <p:nvPr/>
        </p:nvGrpSpPr>
        <p:grpSpPr bwMode="auto">
          <a:xfrm>
            <a:off x="735013" y="1450975"/>
            <a:ext cx="5173662" cy="350838"/>
            <a:chOff x="463" y="914"/>
            <a:chExt cx="3259" cy="221"/>
          </a:xfrm>
        </p:grpSpPr>
        <p:sp>
          <p:nvSpPr>
            <p:cNvPr id="8204" name="Text Box 6"/>
            <p:cNvSpPr txBox="1">
              <a:spLocks noChangeArrowheads="1"/>
            </p:cNvSpPr>
            <p:nvPr/>
          </p:nvSpPr>
          <p:spPr bwMode="auto">
            <a:xfrm>
              <a:off x="463" y="915"/>
              <a:ext cx="32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Função exponencial                </a:t>
              </a:r>
              <a:r>
                <a:rPr lang="pt-BR" i="1"/>
                <a:t>f</a:t>
              </a:r>
              <a:r>
                <a:rPr lang="pt-BR"/>
                <a:t>(</a:t>
              </a:r>
              <a:r>
                <a:rPr lang="pt-BR" i="1"/>
                <a:t>x</a:t>
              </a:r>
              <a:r>
                <a:rPr lang="pt-BR"/>
                <a:t>) = b</a:t>
              </a:r>
              <a:r>
                <a:rPr lang="pt-BR" i="1" baseline="30000"/>
                <a:t>g</a:t>
              </a:r>
              <a:r>
                <a:rPr lang="pt-BR" baseline="30000"/>
                <a:t>(</a:t>
              </a:r>
              <a:r>
                <a:rPr lang="pt-BR" i="1" baseline="30000"/>
                <a:t>x</a:t>
              </a:r>
              <a:r>
                <a:rPr lang="pt-BR" baseline="30000"/>
                <a:t>)</a:t>
              </a:r>
              <a:r>
                <a:rPr lang="pt-BR"/>
                <a:t>,        b </a:t>
              </a:r>
              <a:r>
                <a:rPr lang="pt-BR">
                  <a:sym typeface="Symbol" pitchFamily="18" charset="2"/>
                </a:rPr>
                <a:t></a:t>
              </a:r>
              <a:r>
                <a:rPr lang="pt-BR"/>
                <a:t> </a:t>
              </a:r>
              <a:r>
                <a:rPr lang="pt-BR" b="1" i="1"/>
                <a:t>     </a:t>
              </a:r>
              <a:r>
                <a:rPr lang="pt-BR"/>
                <a:t>, e b </a:t>
              </a:r>
              <a:r>
                <a:rPr lang="pt-BR">
                  <a:sym typeface="Symbol" pitchFamily="18" charset="2"/>
                </a:rPr>
                <a:t> 1</a:t>
              </a:r>
              <a:endParaRPr lang="pt-BR" b="1" i="1"/>
            </a:p>
          </p:txBody>
        </p:sp>
        <p:graphicFrame>
          <p:nvGraphicFramePr>
            <p:cNvPr id="8196" name="Object 7"/>
            <p:cNvGraphicFramePr>
              <a:graphicFrameLocks noChangeAspect="1"/>
            </p:cNvGraphicFramePr>
            <p:nvPr/>
          </p:nvGraphicFramePr>
          <p:xfrm>
            <a:off x="3061" y="914"/>
            <a:ext cx="186" cy="221"/>
          </p:xfrm>
          <a:graphic>
            <a:graphicData uri="http://schemas.openxmlformats.org/presentationml/2006/ole">
              <p:oleObj spid="_x0000_s8196" name="Equation" r:id="rId4" imgW="203040" imgH="241200" progId="Equation.DSMT4">
                <p:embed/>
              </p:oleObj>
            </a:graphicData>
          </a:graphic>
        </p:graphicFrame>
      </p:grpSp>
      <p:sp>
        <p:nvSpPr>
          <p:cNvPr id="8201" name="Oval 8"/>
          <p:cNvSpPr>
            <a:spLocks noChangeArrowheads="1"/>
          </p:cNvSpPr>
          <p:nvPr/>
        </p:nvSpPr>
        <p:spPr bwMode="auto">
          <a:xfrm>
            <a:off x="3059113" y="499903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6089" name="Oval 9"/>
          <p:cNvSpPr>
            <a:spLocks noChangeArrowheads="1"/>
          </p:cNvSpPr>
          <p:nvPr/>
        </p:nvSpPr>
        <p:spPr bwMode="auto">
          <a:xfrm>
            <a:off x="3668713" y="49371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3389313" y="5703888"/>
          <a:ext cx="1127125" cy="331787"/>
        </p:xfrm>
        <a:graphic>
          <a:graphicData uri="http://schemas.openxmlformats.org/presentationml/2006/ole">
            <p:oleObj spid="_x0000_s8194" name="Equation" r:id="rId5" imgW="774360" imgH="228600" progId="Equation.DSMT4">
              <p:embed/>
            </p:oleObj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4572000" y="5595938"/>
          <a:ext cx="444500" cy="571500"/>
        </p:xfrm>
        <a:graphic>
          <a:graphicData uri="http://schemas.openxmlformats.org/presentationml/2006/ole">
            <p:oleObj spid="_x0000_s8195" name="Equation" r:id="rId6" imgW="304560" imgH="393480" progId="Equation.DSMT4">
              <p:embed/>
            </p:oleObj>
          </a:graphicData>
        </a:graphic>
      </p:graphicFrame>
      <p:sp>
        <p:nvSpPr>
          <p:cNvPr id="8203" name="Oval 12"/>
          <p:cNvSpPr>
            <a:spLocks noChangeArrowheads="1"/>
          </p:cNvSpPr>
          <p:nvPr/>
        </p:nvSpPr>
        <p:spPr bwMode="auto">
          <a:xfrm>
            <a:off x="3589338" y="5157788"/>
            <a:ext cx="215900" cy="215900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827088" y="1628775"/>
            <a:ext cx="3024187" cy="2254250"/>
            <a:chOff x="521" y="1026"/>
            <a:chExt cx="1905" cy="1420"/>
          </a:xfrm>
        </p:grpSpPr>
        <p:grpSp>
          <p:nvGrpSpPr>
            <p:cNvPr id="43091" name="Group 62"/>
            <p:cNvGrpSpPr>
              <a:grpSpLocks/>
            </p:cNvGrpSpPr>
            <p:nvPr/>
          </p:nvGrpSpPr>
          <p:grpSpPr bwMode="auto">
            <a:xfrm>
              <a:off x="521" y="1026"/>
              <a:ext cx="680" cy="1420"/>
              <a:chOff x="521" y="1026"/>
              <a:chExt cx="680" cy="1420"/>
            </a:xfrm>
          </p:grpSpPr>
          <p:sp>
            <p:nvSpPr>
              <p:cNvPr id="43099" name="Oval 17"/>
              <p:cNvSpPr>
                <a:spLocks noChangeArrowheads="1"/>
              </p:cNvSpPr>
              <p:nvPr/>
            </p:nvSpPr>
            <p:spPr bwMode="auto">
              <a:xfrm>
                <a:off x="521" y="1026"/>
                <a:ext cx="680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100" name="Oval 18"/>
              <p:cNvSpPr>
                <a:spLocks noChangeArrowheads="1"/>
              </p:cNvSpPr>
              <p:nvPr/>
            </p:nvSpPr>
            <p:spPr bwMode="auto">
              <a:xfrm>
                <a:off x="838" y="1207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101" name="Oval 19"/>
              <p:cNvSpPr>
                <a:spLocks noChangeArrowheads="1"/>
              </p:cNvSpPr>
              <p:nvPr/>
            </p:nvSpPr>
            <p:spPr bwMode="auto">
              <a:xfrm>
                <a:off x="838" y="1389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102" name="Oval 20"/>
              <p:cNvSpPr>
                <a:spLocks noChangeArrowheads="1"/>
              </p:cNvSpPr>
              <p:nvPr/>
            </p:nvSpPr>
            <p:spPr bwMode="auto">
              <a:xfrm>
                <a:off x="838" y="1570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103" name="Oval 21"/>
              <p:cNvSpPr>
                <a:spLocks noChangeArrowheads="1"/>
              </p:cNvSpPr>
              <p:nvPr/>
            </p:nvSpPr>
            <p:spPr bwMode="auto">
              <a:xfrm>
                <a:off x="838" y="1752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104" name="Oval 22"/>
              <p:cNvSpPr>
                <a:spLocks noChangeArrowheads="1"/>
              </p:cNvSpPr>
              <p:nvPr/>
            </p:nvSpPr>
            <p:spPr bwMode="auto">
              <a:xfrm>
                <a:off x="838" y="1979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105" name="Text Box 30"/>
              <p:cNvSpPr txBox="1">
                <a:spLocks noChangeArrowheads="1"/>
              </p:cNvSpPr>
              <p:nvPr/>
            </p:nvSpPr>
            <p:spPr bwMode="auto">
              <a:xfrm>
                <a:off x="753" y="2234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A</a:t>
                </a:r>
              </a:p>
            </p:txBody>
          </p:sp>
        </p:grpSp>
        <p:grpSp>
          <p:nvGrpSpPr>
            <p:cNvPr id="43092" name="Group 63"/>
            <p:cNvGrpSpPr>
              <a:grpSpLocks/>
            </p:cNvGrpSpPr>
            <p:nvPr/>
          </p:nvGrpSpPr>
          <p:grpSpPr bwMode="auto">
            <a:xfrm>
              <a:off x="1746" y="1026"/>
              <a:ext cx="680" cy="1391"/>
              <a:chOff x="1746" y="1026"/>
              <a:chExt cx="680" cy="1391"/>
            </a:xfrm>
          </p:grpSpPr>
          <p:sp>
            <p:nvSpPr>
              <p:cNvPr id="43093" name="Oval 23"/>
              <p:cNvSpPr>
                <a:spLocks noChangeArrowheads="1"/>
              </p:cNvSpPr>
              <p:nvPr/>
            </p:nvSpPr>
            <p:spPr bwMode="auto">
              <a:xfrm>
                <a:off x="1746" y="1026"/>
                <a:ext cx="680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094" name="Oval 24"/>
              <p:cNvSpPr>
                <a:spLocks noChangeArrowheads="1"/>
              </p:cNvSpPr>
              <p:nvPr/>
            </p:nvSpPr>
            <p:spPr bwMode="auto">
              <a:xfrm>
                <a:off x="2063" y="1207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095" name="Oval 25"/>
              <p:cNvSpPr>
                <a:spLocks noChangeArrowheads="1"/>
              </p:cNvSpPr>
              <p:nvPr/>
            </p:nvSpPr>
            <p:spPr bwMode="auto">
              <a:xfrm>
                <a:off x="2064" y="1480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096" name="Oval 27"/>
              <p:cNvSpPr>
                <a:spLocks noChangeArrowheads="1"/>
              </p:cNvSpPr>
              <p:nvPr/>
            </p:nvSpPr>
            <p:spPr bwMode="auto">
              <a:xfrm>
                <a:off x="2064" y="1706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097" name="Oval 29"/>
              <p:cNvSpPr>
                <a:spLocks noChangeArrowheads="1"/>
              </p:cNvSpPr>
              <p:nvPr/>
            </p:nvSpPr>
            <p:spPr bwMode="auto">
              <a:xfrm>
                <a:off x="2064" y="1933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3098" name="Text Box 31"/>
              <p:cNvSpPr txBox="1">
                <a:spLocks noChangeArrowheads="1"/>
              </p:cNvSpPr>
              <p:nvPr/>
            </p:nvSpPr>
            <p:spPr bwMode="auto">
              <a:xfrm>
                <a:off x="1987" y="2205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B</a:t>
                </a:r>
              </a:p>
            </p:txBody>
          </p:sp>
        </p:grpSp>
      </p:grp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4335463" y="1601788"/>
            <a:ext cx="41243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Sendo A e B dois conjuntos, diremos que uma relação de A em B é uma função se e somente se, nesta relação, para cada </a:t>
            </a:r>
            <a:r>
              <a:rPr lang="pt-BR" i="1"/>
              <a:t>x</a:t>
            </a:r>
            <a:r>
              <a:rPr lang="pt-BR"/>
              <a:t>, 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A, tivermos um único </a:t>
            </a:r>
            <a:r>
              <a:rPr lang="pt-BR" i="1"/>
              <a:t>y</a:t>
            </a:r>
            <a:r>
              <a:rPr lang="pt-BR"/>
              <a:t>, 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B.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1425575" y="1947863"/>
            <a:ext cx="1816100" cy="1222375"/>
            <a:chOff x="898" y="1227"/>
            <a:chExt cx="1144" cy="770"/>
          </a:xfrm>
        </p:grpSpPr>
        <p:sp>
          <p:nvSpPr>
            <p:cNvPr id="43086" name="Line 34"/>
            <p:cNvSpPr>
              <a:spLocks noChangeShapeType="1"/>
            </p:cNvSpPr>
            <p:nvPr/>
          </p:nvSpPr>
          <p:spPr bwMode="auto">
            <a:xfrm>
              <a:off x="898" y="1227"/>
              <a:ext cx="11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87" name="Line 35"/>
            <p:cNvSpPr>
              <a:spLocks noChangeShapeType="1"/>
            </p:cNvSpPr>
            <p:nvPr/>
          </p:nvSpPr>
          <p:spPr bwMode="auto">
            <a:xfrm>
              <a:off x="898" y="1406"/>
              <a:ext cx="1144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88" name="Line 36"/>
            <p:cNvSpPr>
              <a:spLocks noChangeShapeType="1"/>
            </p:cNvSpPr>
            <p:nvPr/>
          </p:nvSpPr>
          <p:spPr bwMode="auto">
            <a:xfrm>
              <a:off x="898" y="1586"/>
              <a:ext cx="1137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89" name="Line 37"/>
            <p:cNvSpPr>
              <a:spLocks noChangeShapeType="1"/>
            </p:cNvSpPr>
            <p:nvPr/>
          </p:nvSpPr>
          <p:spPr bwMode="auto">
            <a:xfrm flipV="1">
              <a:off x="898" y="1728"/>
              <a:ext cx="1107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90" name="Line 38"/>
            <p:cNvSpPr>
              <a:spLocks noChangeShapeType="1"/>
            </p:cNvSpPr>
            <p:nvPr/>
          </p:nvSpPr>
          <p:spPr bwMode="auto">
            <a:xfrm flipV="1">
              <a:off x="905" y="1743"/>
              <a:ext cx="111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4427538" y="3100388"/>
            <a:ext cx="1655762" cy="1385887"/>
            <a:chOff x="703" y="3223"/>
            <a:chExt cx="1043" cy="873"/>
          </a:xfrm>
        </p:grpSpPr>
        <p:grpSp>
          <p:nvGrpSpPr>
            <p:cNvPr id="43067" name="Group 66"/>
            <p:cNvGrpSpPr>
              <a:grpSpLocks/>
            </p:cNvGrpSpPr>
            <p:nvPr/>
          </p:nvGrpSpPr>
          <p:grpSpPr bwMode="auto">
            <a:xfrm>
              <a:off x="703" y="3223"/>
              <a:ext cx="1043" cy="873"/>
              <a:chOff x="521" y="1026"/>
              <a:chExt cx="1905" cy="1595"/>
            </a:xfrm>
          </p:grpSpPr>
          <p:grpSp>
            <p:nvGrpSpPr>
              <p:cNvPr id="43071" name="Group 67"/>
              <p:cNvGrpSpPr>
                <a:grpSpLocks/>
              </p:cNvGrpSpPr>
              <p:nvPr/>
            </p:nvGrpSpPr>
            <p:grpSpPr bwMode="auto">
              <a:xfrm>
                <a:off x="521" y="1026"/>
                <a:ext cx="680" cy="1595"/>
                <a:chOff x="521" y="1026"/>
                <a:chExt cx="680" cy="1595"/>
              </a:xfrm>
            </p:grpSpPr>
            <p:sp>
              <p:nvSpPr>
                <p:cNvPr id="43079" name="Oval 68"/>
                <p:cNvSpPr>
                  <a:spLocks noChangeArrowheads="1"/>
                </p:cNvSpPr>
                <p:nvPr/>
              </p:nvSpPr>
              <p:spPr bwMode="auto">
                <a:xfrm>
                  <a:off x="521" y="1026"/>
                  <a:ext cx="680" cy="1179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80" name="Oval 69"/>
                <p:cNvSpPr>
                  <a:spLocks noChangeArrowheads="1"/>
                </p:cNvSpPr>
                <p:nvPr/>
              </p:nvSpPr>
              <p:spPr bwMode="auto">
                <a:xfrm>
                  <a:off x="838" y="1207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81" name="Oval 70"/>
                <p:cNvSpPr>
                  <a:spLocks noChangeArrowheads="1"/>
                </p:cNvSpPr>
                <p:nvPr/>
              </p:nvSpPr>
              <p:spPr bwMode="auto">
                <a:xfrm>
                  <a:off x="838" y="138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82" name="Oval 71"/>
                <p:cNvSpPr>
                  <a:spLocks noChangeArrowheads="1"/>
                </p:cNvSpPr>
                <p:nvPr/>
              </p:nvSpPr>
              <p:spPr bwMode="auto">
                <a:xfrm>
                  <a:off x="838" y="1570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83" name="Oval 72"/>
                <p:cNvSpPr>
                  <a:spLocks noChangeArrowheads="1"/>
                </p:cNvSpPr>
                <p:nvPr/>
              </p:nvSpPr>
              <p:spPr bwMode="auto">
                <a:xfrm>
                  <a:off x="838" y="1752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84" name="Oval 73"/>
                <p:cNvSpPr>
                  <a:spLocks noChangeArrowheads="1"/>
                </p:cNvSpPr>
                <p:nvPr/>
              </p:nvSpPr>
              <p:spPr bwMode="auto">
                <a:xfrm>
                  <a:off x="838" y="197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85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720" y="2234"/>
                  <a:ext cx="380" cy="3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pt-BR"/>
                    <a:t>A</a:t>
                  </a:r>
                </a:p>
              </p:txBody>
            </p:sp>
          </p:grpSp>
          <p:grpSp>
            <p:nvGrpSpPr>
              <p:cNvPr id="43072" name="Group 75"/>
              <p:cNvGrpSpPr>
                <a:grpSpLocks/>
              </p:cNvGrpSpPr>
              <p:nvPr/>
            </p:nvGrpSpPr>
            <p:grpSpPr bwMode="auto">
              <a:xfrm>
                <a:off x="1746" y="1026"/>
                <a:ext cx="680" cy="1567"/>
                <a:chOff x="1746" y="1026"/>
                <a:chExt cx="680" cy="1567"/>
              </a:xfrm>
            </p:grpSpPr>
            <p:sp>
              <p:nvSpPr>
                <p:cNvPr id="43073" name="Oval 76"/>
                <p:cNvSpPr>
                  <a:spLocks noChangeArrowheads="1"/>
                </p:cNvSpPr>
                <p:nvPr/>
              </p:nvSpPr>
              <p:spPr bwMode="auto">
                <a:xfrm>
                  <a:off x="1746" y="1026"/>
                  <a:ext cx="680" cy="1179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74" name="Oval 77"/>
                <p:cNvSpPr>
                  <a:spLocks noChangeArrowheads="1"/>
                </p:cNvSpPr>
                <p:nvPr/>
              </p:nvSpPr>
              <p:spPr bwMode="auto">
                <a:xfrm>
                  <a:off x="2063" y="1207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75" name="Oval 78"/>
                <p:cNvSpPr>
                  <a:spLocks noChangeArrowheads="1"/>
                </p:cNvSpPr>
                <p:nvPr/>
              </p:nvSpPr>
              <p:spPr bwMode="auto">
                <a:xfrm>
                  <a:off x="2064" y="1480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76" name="Oval 79"/>
                <p:cNvSpPr>
                  <a:spLocks noChangeArrowheads="1"/>
                </p:cNvSpPr>
                <p:nvPr/>
              </p:nvSpPr>
              <p:spPr bwMode="auto">
                <a:xfrm>
                  <a:off x="2064" y="1706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77" name="Oval 80"/>
                <p:cNvSpPr>
                  <a:spLocks noChangeArrowheads="1"/>
                </p:cNvSpPr>
                <p:nvPr/>
              </p:nvSpPr>
              <p:spPr bwMode="auto">
                <a:xfrm>
                  <a:off x="2064" y="1933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78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1953" y="2206"/>
                  <a:ext cx="367" cy="3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pt-BR"/>
                    <a:t>B</a:t>
                  </a:r>
                </a:p>
              </p:txBody>
            </p:sp>
          </p:grpSp>
        </p:grpSp>
        <p:sp>
          <p:nvSpPr>
            <p:cNvPr id="43068" name="Line 82"/>
            <p:cNvSpPr>
              <a:spLocks noChangeShapeType="1"/>
            </p:cNvSpPr>
            <p:nvPr/>
          </p:nvSpPr>
          <p:spPr bwMode="auto">
            <a:xfrm>
              <a:off x="906" y="3333"/>
              <a:ext cx="6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69" name="Line 83"/>
            <p:cNvSpPr>
              <a:spLocks noChangeShapeType="1"/>
            </p:cNvSpPr>
            <p:nvPr/>
          </p:nvSpPr>
          <p:spPr bwMode="auto">
            <a:xfrm flipV="1">
              <a:off x="906" y="3487"/>
              <a:ext cx="630" cy="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70" name="Line 84"/>
            <p:cNvSpPr>
              <a:spLocks noChangeShapeType="1"/>
            </p:cNvSpPr>
            <p:nvPr/>
          </p:nvSpPr>
          <p:spPr bwMode="auto">
            <a:xfrm flipV="1">
              <a:off x="906" y="3610"/>
              <a:ext cx="622" cy="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6588125" y="3068638"/>
            <a:ext cx="1655763" cy="1385887"/>
            <a:chOff x="2064" y="3203"/>
            <a:chExt cx="1043" cy="873"/>
          </a:xfrm>
        </p:grpSpPr>
        <p:grpSp>
          <p:nvGrpSpPr>
            <p:cNvPr id="43045" name="Group 86"/>
            <p:cNvGrpSpPr>
              <a:grpSpLocks/>
            </p:cNvGrpSpPr>
            <p:nvPr/>
          </p:nvGrpSpPr>
          <p:grpSpPr bwMode="auto">
            <a:xfrm>
              <a:off x="2064" y="3203"/>
              <a:ext cx="1043" cy="873"/>
              <a:chOff x="521" y="1026"/>
              <a:chExt cx="1905" cy="1595"/>
            </a:xfrm>
          </p:grpSpPr>
          <p:grpSp>
            <p:nvGrpSpPr>
              <p:cNvPr id="43052" name="Group 87"/>
              <p:cNvGrpSpPr>
                <a:grpSpLocks/>
              </p:cNvGrpSpPr>
              <p:nvPr/>
            </p:nvGrpSpPr>
            <p:grpSpPr bwMode="auto">
              <a:xfrm>
                <a:off x="521" y="1026"/>
                <a:ext cx="680" cy="1595"/>
                <a:chOff x="521" y="1026"/>
                <a:chExt cx="680" cy="1595"/>
              </a:xfrm>
            </p:grpSpPr>
            <p:sp>
              <p:nvSpPr>
                <p:cNvPr id="43060" name="Oval 88"/>
                <p:cNvSpPr>
                  <a:spLocks noChangeArrowheads="1"/>
                </p:cNvSpPr>
                <p:nvPr/>
              </p:nvSpPr>
              <p:spPr bwMode="auto">
                <a:xfrm>
                  <a:off x="521" y="1026"/>
                  <a:ext cx="680" cy="1179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61" name="Oval 89"/>
                <p:cNvSpPr>
                  <a:spLocks noChangeArrowheads="1"/>
                </p:cNvSpPr>
                <p:nvPr/>
              </p:nvSpPr>
              <p:spPr bwMode="auto">
                <a:xfrm>
                  <a:off x="838" y="1207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62" name="Oval 90"/>
                <p:cNvSpPr>
                  <a:spLocks noChangeArrowheads="1"/>
                </p:cNvSpPr>
                <p:nvPr/>
              </p:nvSpPr>
              <p:spPr bwMode="auto">
                <a:xfrm>
                  <a:off x="838" y="138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63" name="Oval 91"/>
                <p:cNvSpPr>
                  <a:spLocks noChangeArrowheads="1"/>
                </p:cNvSpPr>
                <p:nvPr/>
              </p:nvSpPr>
              <p:spPr bwMode="auto">
                <a:xfrm>
                  <a:off x="838" y="1570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64" name="Oval 92"/>
                <p:cNvSpPr>
                  <a:spLocks noChangeArrowheads="1"/>
                </p:cNvSpPr>
                <p:nvPr/>
              </p:nvSpPr>
              <p:spPr bwMode="auto">
                <a:xfrm>
                  <a:off x="838" y="1752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65" name="Oval 93"/>
                <p:cNvSpPr>
                  <a:spLocks noChangeArrowheads="1"/>
                </p:cNvSpPr>
                <p:nvPr/>
              </p:nvSpPr>
              <p:spPr bwMode="auto">
                <a:xfrm>
                  <a:off x="838" y="197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66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720" y="2234"/>
                  <a:ext cx="380" cy="3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pt-BR"/>
                    <a:t>A</a:t>
                  </a:r>
                </a:p>
              </p:txBody>
            </p:sp>
          </p:grpSp>
          <p:grpSp>
            <p:nvGrpSpPr>
              <p:cNvPr id="43053" name="Group 95"/>
              <p:cNvGrpSpPr>
                <a:grpSpLocks/>
              </p:cNvGrpSpPr>
              <p:nvPr/>
            </p:nvGrpSpPr>
            <p:grpSpPr bwMode="auto">
              <a:xfrm>
                <a:off x="1746" y="1026"/>
                <a:ext cx="680" cy="1567"/>
                <a:chOff x="1746" y="1026"/>
                <a:chExt cx="680" cy="1567"/>
              </a:xfrm>
            </p:grpSpPr>
            <p:sp>
              <p:nvSpPr>
                <p:cNvPr id="43054" name="Oval 96"/>
                <p:cNvSpPr>
                  <a:spLocks noChangeArrowheads="1"/>
                </p:cNvSpPr>
                <p:nvPr/>
              </p:nvSpPr>
              <p:spPr bwMode="auto">
                <a:xfrm>
                  <a:off x="1746" y="1026"/>
                  <a:ext cx="680" cy="1179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55" name="Oval 97"/>
                <p:cNvSpPr>
                  <a:spLocks noChangeArrowheads="1"/>
                </p:cNvSpPr>
                <p:nvPr/>
              </p:nvSpPr>
              <p:spPr bwMode="auto">
                <a:xfrm>
                  <a:off x="2063" y="1207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56" name="Oval 98"/>
                <p:cNvSpPr>
                  <a:spLocks noChangeArrowheads="1"/>
                </p:cNvSpPr>
                <p:nvPr/>
              </p:nvSpPr>
              <p:spPr bwMode="auto">
                <a:xfrm>
                  <a:off x="2064" y="1480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57" name="Oval 99"/>
                <p:cNvSpPr>
                  <a:spLocks noChangeArrowheads="1"/>
                </p:cNvSpPr>
                <p:nvPr/>
              </p:nvSpPr>
              <p:spPr bwMode="auto">
                <a:xfrm>
                  <a:off x="2064" y="1706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58" name="Oval 100"/>
                <p:cNvSpPr>
                  <a:spLocks noChangeArrowheads="1"/>
                </p:cNvSpPr>
                <p:nvPr/>
              </p:nvSpPr>
              <p:spPr bwMode="auto">
                <a:xfrm>
                  <a:off x="2064" y="1933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59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1953" y="2206"/>
                  <a:ext cx="367" cy="3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pt-BR"/>
                    <a:t>B</a:t>
                  </a:r>
                </a:p>
              </p:txBody>
            </p:sp>
          </p:grpSp>
        </p:grpSp>
        <p:sp>
          <p:nvSpPr>
            <p:cNvPr id="43046" name="Line 102"/>
            <p:cNvSpPr>
              <a:spLocks noChangeShapeType="1"/>
            </p:cNvSpPr>
            <p:nvPr/>
          </p:nvSpPr>
          <p:spPr bwMode="auto">
            <a:xfrm>
              <a:off x="2267" y="3313"/>
              <a:ext cx="6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47" name="Line 103"/>
            <p:cNvSpPr>
              <a:spLocks noChangeShapeType="1"/>
            </p:cNvSpPr>
            <p:nvPr/>
          </p:nvSpPr>
          <p:spPr bwMode="auto">
            <a:xfrm flipV="1">
              <a:off x="2267" y="3467"/>
              <a:ext cx="630" cy="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48" name="Line 104"/>
            <p:cNvSpPr>
              <a:spLocks noChangeShapeType="1"/>
            </p:cNvSpPr>
            <p:nvPr/>
          </p:nvSpPr>
          <p:spPr bwMode="auto">
            <a:xfrm flipV="1">
              <a:off x="2267" y="3590"/>
              <a:ext cx="622" cy="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49" name="Line 105"/>
            <p:cNvSpPr>
              <a:spLocks noChangeShapeType="1"/>
            </p:cNvSpPr>
            <p:nvPr/>
          </p:nvSpPr>
          <p:spPr bwMode="auto">
            <a:xfrm>
              <a:off x="2266" y="3410"/>
              <a:ext cx="614" cy="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50" name="Line 106"/>
            <p:cNvSpPr>
              <a:spLocks noChangeShapeType="1"/>
            </p:cNvSpPr>
            <p:nvPr/>
          </p:nvSpPr>
          <p:spPr bwMode="auto">
            <a:xfrm flipV="1">
              <a:off x="2266" y="3594"/>
              <a:ext cx="606" cy="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51" name="Line 107"/>
            <p:cNvSpPr>
              <a:spLocks noChangeShapeType="1"/>
            </p:cNvSpPr>
            <p:nvPr/>
          </p:nvSpPr>
          <p:spPr bwMode="auto">
            <a:xfrm flipV="1">
              <a:off x="2266" y="3479"/>
              <a:ext cx="598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4" name="Group 108"/>
          <p:cNvGrpSpPr>
            <a:grpSpLocks/>
          </p:cNvGrpSpPr>
          <p:nvPr/>
        </p:nvGrpSpPr>
        <p:grpSpPr bwMode="auto">
          <a:xfrm>
            <a:off x="4500563" y="2925763"/>
            <a:ext cx="1727200" cy="1439862"/>
            <a:chOff x="771" y="3181"/>
            <a:chExt cx="1088" cy="907"/>
          </a:xfrm>
        </p:grpSpPr>
        <p:sp>
          <p:nvSpPr>
            <p:cNvPr id="43043" name="Line 109"/>
            <p:cNvSpPr>
              <a:spLocks noChangeShapeType="1"/>
            </p:cNvSpPr>
            <p:nvPr/>
          </p:nvSpPr>
          <p:spPr bwMode="auto">
            <a:xfrm>
              <a:off x="771" y="3181"/>
              <a:ext cx="1088" cy="90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44" name="Line 110"/>
            <p:cNvSpPr>
              <a:spLocks noChangeShapeType="1"/>
            </p:cNvSpPr>
            <p:nvPr/>
          </p:nvSpPr>
          <p:spPr bwMode="auto">
            <a:xfrm flipH="1">
              <a:off x="771" y="3181"/>
              <a:ext cx="1088" cy="90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5" name="Group 111"/>
          <p:cNvGrpSpPr>
            <a:grpSpLocks/>
          </p:cNvGrpSpPr>
          <p:nvPr/>
        </p:nvGrpSpPr>
        <p:grpSpPr bwMode="auto">
          <a:xfrm>
            <a:off x="6588125" y="2925763"/>
            <a:ext cx="1727200" cy="1439862"/>
            <a:chOff x="771" y="3181"/>
            <a:chExt cx="1088" cy="907"/>
          </a:xfrm>
        </p:grpSpPr>
        <p:sp>
          <p:nvSpPr>
            <p:cNvPr id="43041" name="Line 112"/>
            <p:cNvSpPr>
              <a:spLocks noChangeShapeType="1"/>
            </p:cNvSpPr>
            <p:nvPr/>
          </p:nvSpPr>
          <p:spPr bwMode="auto">
            <a:xfrm>
              <a:off x="771" y="3181"/>
              <a:ext cx="1088" cy="90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42" name="Line 113"/>
            <p:cNvSpPr>
              <a:spLocks noChangeShapeType="1"/>
            </p:cNvSpPr>
            <p:nvPr/>
          </p:nvSpPr>
          <p:spPr bwMode="auto">
            <a:xfrm flipH="1">
              <a:off x="771" y="3181"/>
              <a:ext cx="1088" cy="907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6" name="Group 136"/>
          <p:cNvGrpSpPr>
            <a:grpSpLocks/>
          </p:cNvGrpSpPr>
          <p:nvPr/>
        </p:nvGrpSpPr>
        <p:grpSpPr bwMode="auto">
          <a:xfrm>
            <a:off x="4427538" y="4724400"/>
            <a:ext cx="1655762" cy="1385888"/>
            <a:chOff x="2789" y="2976"/>
            <a:chExt cx="1043" cy="873"/>
          </a:xfrm>
        </p:grpSpPr>
        <p:grpSp>
          <p:nvGrpSpPr>
            <p:cNvPr id="43020" name="Group 115"/>
            <p:cNvGrpSpPr>
              <a:grpSpLocks/>
            </p:cNvGrpSpPr>
            <p:nvPr/>
          </p:nvGrpSpPr>
          <p:grpSpPr bwMode="auto">
            <a:xfrm>
              <a:off x="2789" y="2976"/>
              <a:ext cx="1043" cy="873"/>
              <a:chOff x="521" y="1026"/>
              <a:chExt cx="1905" cy="1595"/>
            </a:xfrm>
          </p:grpSpPr>
          <p:grpSp>
            <p:nvGrpSpPr>
              <p:cNvPr id="43026" name="Group 116"/>
              <p:cNvGrpSpPr>
                <a:grpSpLocks/>
              </p:cNvGrpSpPr>
              <p:nvPr/>
            </p:nvGrpSpPr>
            <p:grpSpPr bwMode="auto">
              <a:xfrm>
                <a:off x="521" y="1026"/>
                <a:ext cx="680" cy="1595"/>
                <a:chOff x="521" y="1026"/>
                <a:chExt cx="680" cy="1595"/>
              </a:xfrm>
            </p:grpSpPr>
            <p:sp>
              <p:nvSpPr>
                <p:cNvPr id="43034" name="Oval 117"/>
                <p:cNvSpPr>
                  <a:spLocks noChangeArrowheads="1"/>
                </p:cNvSpPr>
                <p:nvPr/>
              </p:nvSpPr>
              <p:spPr bwMode="auto">
                <a:xfrm>
                  <a:off x="521" y="1026"/>
                  <a:ext cx="680" cy="1179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5" name="Oval 118"/>
                <p:cNvSpPr>
                  <a:spLocks noChangeArrowheads="1"/>
                </p:cNvSpPr>
                <p:nvPr/>
              </p:nvSpPr>
              <p:spPr bwMode="auto">
                <a:xfrm>
                  <a:off x="838" y="1207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6" name="Oval 119"/>
                <p:cNvSpPr>
                  <a:spLocks noChangeArrowheads="1"/>
                </p:cNvSpPr>
                <p:nvPr/>
              </p:nvSpPr>
              <p:spPr bwMode="auto">
                <a:xfrm>
                  <a:off x="838" y="138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7" name="Oval 120"/>
                <p:cNvSpPr>
                  <a:spLocks noChangeArrowheads="1"/>
                </p:cNvSpPr>
                <p:nvPr/>
              </p:nvSpPr>
              <p:spPr bwMode="auto">
                <a:xfrm>
                  <a:off x="838" y="1570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8" name="Oval 121"/>
                <p:cNvSpPr>
                  <a:spLocks noChangeArrowheads="1"/>
                </p:cNvSpPr>
                <p:nvPr/>
              </p:nvSpPr>
              <p:spPr bwMode="auto">
                <a:xfrm>
                  <a:off x="838" y="1752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9" name="Oval 122"/>
                <p:cNvSpPr>
                  <a:spLocks noChangeArrowheads="1"/>
                </p:cNvSpPr>
                <p:nvPr/>
              </p:nvSpPr>
              <p:spPr bwMode="auto">
                <a:xfrm>
                  <a:off x="838" y="1979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40" name="Text Box 123"/>
                <p:cNvSpPr txBox="1">
                  <a:spLocks noChangeArrowheads="1"/>
                </p:cNvSpPr>
                <p:nvPr/>
              </p:nvSpPr>
              <p:spPr bwMode="auto">
                <a:xfrm>
                  <a:off x="720" y="2234"/>
                  <a:ext cx="380" cy="3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pt-BR"/>
                    <a:t>A</a:t>
                  </a:r>
                </a:p>
              </p:txBody>
            </p:sp>
          </p:grpSp>
          <p:grpSp>
            <p:nvGrpSpPr>
              <p:cNvPr id="43027" name="Group 124"/>
              <p:cNvGrpSpPr>
                <a:grpSpLocks/>
              </p:cNvGrpSpPr>
              <p:nvPr/>
            </p:nvGrpSpPr>
            <p:grpSpPr bwMode="auto">
              <a:xfrm>
                <a:off x="1746" y="1026"/>
                <a:ext cx="680" cy="1567"/>
                <a:chOff x="1746" y="1026"/>
                <a:chExt cx="680" cy="1567"/>
              </a:xfrm>
            </p:grpSpPr>
            <p:sp>
              <p:nvSpPr>
                <p:cNvPr id="43028" name="Oval 125"/>
                <p:cNvSpPr>
                  <a:spLocks noChangeArrowheads="1"/>
                </p:cNvSpPr>
                <p:nvPr/>
              </p:nvSpPr>
              <p:spPr bwMode="auto">
                <a:xfrm>
                  <a:off x="1746" y="1026"/>
                  <a:ext cx="680" cy="1179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29" name="Oval 126"/>
                <p:cNvSpPr>
                  <a:spLocks noChangeArrowheads="1"/>
                </p:cNvSpPr>
                <p:nvPr/>
              </p:nvSpPr>
              <p:spPr bwMode="auto">
                <a:xfrm>
                  <a:off x="2063" y="1207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0" name="Oval 127"/>
                <p:cNvSpPr>
                  <a:spLocks noChangeArrowheads="1"/>
                </p:cNvSpPr>
                <p:nvPr/>
              </p:nvSpPr>
              <p:spPr bwMode="auto">
                <a:xfrm>
                  <a:off x="2064" y="1480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1" name="Oval 128"/>
                <p:cNvSpPr>
                  <a:spLocks noChangeArrowheads="1"/>
                </p:cNvSpPr>
                <p:nvPr/>
              </p:nvSpPr>
              <p:spPr bwMode="auto">
                <a:xfrm>
                  <a:off x="2064" y="1706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2" name="Oval 129"/>
                <p:cNvSpPr>
                  <a:spLocks noChangeArrowheads="1"/>
                </p:cNvSpPr>
                <p:nvPr/>
              </p:nvSpPr>
              <p:spPr bwMode="auto">
                <a:xfrm>
                  <a:off x="2064" y="1933"/>
                  <a:ext cx="45" cy="45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033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1953" y="2206"/>
                  <a:ext cx="367" cy="3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pt-BR"/>
                    <a:t>B</a:t>
                  </a:r>
                </a:p>
              </p:txBody>
            </p:sp>
          </p:grpSp>
        </p:grpSp>
        <p:sp>
          <p:nvSpPr>
            <p:cNvPr id="43021" name="Line 131"/>
            <p:cNvSpPr>
              <a:spLocks noChangeShapeType="1"/>
            </p:cNvSpPr>
            <p:nvPr/>
          </p:nvSpPr>
          <p:spPr bwMode="auto">
            <a:xfrm>
              <a:off x="2992" y="3086"/>
              <a:ext cx="615" cy="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22" name="Line 132"/>
            <p:cNvSpPr>
              <a:spLocks noChangeShapeType="1"/>
            </p:cNvSpPr>
            <p:nvPr/>
          </p:nvSpPr>
          <p:spPr bwMode="auto">
            <a:xfrm flipV="1">
              <a:off x="2992" y="3240"/>
              <a:ext cx="630" cy="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23" name="Line 133"/>
            <p:cNvSpPr>
              <a:spLocks noChangeShapeType="1"/>
            </p:cNvSpPr>
            <p:nvPr/>
          </p:nvSpPr>
          <p:spPr bwMode="auto">
            <a:xfrm flipV="1">
              <a:off x="2992" y="3240"/>
              <a:ext cx="622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24" name="Line 134"/>
            <p:cNvSpPr>
              <a:spLocks noChangeShapeType="1"/>
            </p:cNvSpPr>
            <p:nvPr/>
          </p:nvSpPr>
          <p:spPr bwMode="auto">
            <a:xfrm>
              <a:off x="3003" y="3187"/>
              <a:ext cx="599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3025" name="Line 135"/>
            <p:cNvSpPr>
              <a:spLocks noChangeShapeType="1"/>
            </p:cNvSpPr>
            <p:nvPr/>
          </p:nvSpPr>
          <p:spPr bwMode="auto">
            <a:xfrm flipV="1">
              <a:off x="2995" y="3241"/>
              <a:ext cx="615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4713" name="Text Box 137"/>
          <p:cNvSpPr txBox="1">
            <a:spLocks noChangeArrowheads="1"/>
          </p:cNvSpPr>
          <p:nvPr/>
        </p:nvSpPr>
        <p:spPr bwMode="auto">
          <a:xfrm>
            <a:off x="6011863" y="5210175"/>
            <a:ext cx="8429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6600">
                <a:solidFill>
                  <a:schemeClr val="accent2"/>
                </a:solidFill>
                <a:sym typeface="Wingdings" pitchFamily="2" charset="2"/>
              </a:rPr>
              <a:t>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8" grpId="0"/>
      <p:bldP spid="247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2708275"/>
            <a:ext cx="467677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3995738" y="2349500"/>
            <a:ext cx="65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2</a:t>
            </a:r>
            <a:r>
              <a:rPr lang="pt-BR" i="1" baseline="30000"/>
              <a:t>x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9222" name="Group 5"/>
          <p:cNvGrpSpPr>
            <a:grpSpLocks/>
          </p:cNvGrpSpPr>
          <p:nvPr/>
        </p:nvGrpSpPr>
        <p:grpSpPr bwMode="auto">
          <a:xfrm>
            <a:off x="735013" y="1450975"/>
            <a:ext cx="5173662" cy="350838"/>
            <a:chOff x="463" y="914"/>
            <a:chExt cx="3259" cy="221"/>
          </a:xfrm>
        </p:grpSpPr>
        <p:sp>
          <p:nvSpPr>
            <p:cNvPr id="9227" name="Text Box 6"/>
            <p:cNvSpPr txBox="1">
              <a:spLocks noChangeArrowheads="1"/>
            </p:cNvSpPr>
            <p:nvPr/>
          </p:nvSpPr>
          <p:spPr bwMode="auto">
            <a:xfrm>
              <a:off x="463" y="915"/>
              <a:ext cx="32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Função exponencial                </a:t>
              </a:r>
              <a:r>
                <a:rPr lang="pt-BR" i="1"/>
                <a:t>f</a:t>
              </a:r>
              <a:r>
                <a:rPr lang="pt-BR"/>
                <a:t>(</a:t>
              </a:r>
              <a:r>
                <a:rPr lang="pt-BR" i="1"/>
                <a:t>x</a:t>
              </a:r>
              <a:r>
                <a:rPr lang="pt-BR"/>
                <a:t>) = b</a:t>
              </a:r>
              <a:r>
                <a:rPr lang="pt-BR" i="1" baseline="30000"/>
                <a:t>g</a:t>
              </a:r>
              <a:r>
                <a:rPr lang="pt-BR" baseline="30000"/>
                <a:t>(</a:t>
              </a:r>
              <a:r>
                <a:rPr lang="pt-BR" i="1" baseline="30000"/>
                <a:t>x</a:t>
              </a:r>
              <a:r>
                <a:rPr lang="pt-BR" baseline="30000"/>
                <a:t>)</a:t>
              </a:r>
              <a:r>
                <a:rPr lang="pt-BR"/>
                <a:t>,        b </a:t>
              </a:r>
              <a:r>
                <a:rPr lang="pt-BR">
                  <a:sym typeface="Symbol" pitchFamily="18" charset="2"/>
                </a:rPr>
                <a:t></a:t>
              </a:r>
              <a:r>
                <a:rPr lang="pt-BR"/>
                <a:t> </a:t>
              </a:r>
              <a:r>
                <a:rPr lang="pt-BR" b="1" i="1"/>
                <a:t>     </a:t>
              </a:r>
              <a:r>
                <a:rPr lang="pt-BR"/>
                <a:t>, e b </a:t>
              </a:r>
              <a:r>
                <a:rPr lang="pt-BR">
                  <a:sym typeface="Symbol" pitchFamily="18" charset="2"/>
                </a:rPr>
                <a:t> 1</a:t>
              </a:r>
              <a:endParaRPr lang="pt-BR" b="1" i="1"/>
            </a:p>
          </p:txBody>
        </p:sp>
        <p:graphicFrame>
          <p:nvGraphicFramePr>
            <p:cNvPr id="9218" name="Object 7"/>
            <p:cNvGraphicFramePr>
              <a:graphicFrameLocks noChangeAspect="1"/>
            </p:cNvGraphicFramePr>
            <p:nvPr/>
          </p:nvGraphicFramePr>
          <p:xfrm>
            <a:off x="3061" y="914"/>
            <a:ext cx="186" cy="221"/>
          </p:xfrm>
          <a:graphic>
            <a:graphicData uri="http://schemas.openxmlformats.org/presentationml/2006/ole">
              <p:oleObj spid="_x0000_s9218" name="Equation" r:id="rId4" imgW="203040" imgH="241200" progId="Equation.DSMT4">
                <p:embed/>
              </p:oleObj>
            </a:graphicData>
          </a:graphic>
        </p:graphicFrame>
      </p:grpSp>
      <p:sp>
        <p:nvSpPr>
          <p:cNvPr id="9223" name="Oval 8"/>
          <p:cNvSpPr>
            <a:spLocks noChangeArrowheads="1"/>
          </p:cNvSpPr>
          <p:nvPr/>
        </p:nvSpPr>
        <p:spPr bwMode="auto">
          <a:xfrm>
            <a:off x="3059113" y="499903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4" name="Oval 9"/>
          <p:cNvSpPr>
            <a:spLocks noChangeArrowheads="1"/>
          </p:cNvSpPr>
          <p:nvPr/>
        </p:nvSpPr>
        <p:spPr bwMode="auto">
          <a:xfrm>
            <a:off x="3668713" y="49371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4265613" y="481488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6" name="Oval 11"/>
          <p:cNvSpPr>
            <a:spLocks noChangeArrowheads="1"/>
          </p:cNvSpPr>
          <p:nvPr/>
        </p:nvSpPr>
        <p:spPr bwMode="auto">
          <a:xfrm>
            <a:off x="4211638" y="5157788"/>
            <a:ext cx="215900" cy="215900"/>
          </a:xfrm>
          <a:prstGeom prst="ellips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2708275"/>
            <a:ext cx="467677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3995738" y="2349500"/>
            <a:ext cx="654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2</a:t>
            </a:r>
            <a:r>
              <a:rPr lang="pt-BR" i="1" baseline="30000"/>
              <a:t>x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10246" name="Group 5"/>
          <p:cNvGrpSpPr>
            <a:grpSpLocks/>
          </p:cNvGrpSpPr>
          <p:nvPr/>
        </p:nvGrpSpPr>
        <p:grpSpPr bwMode="auto">
          <a:xfrm>
            <a:off x="735013" y="1450975"/>
            <a:ext cx="5173662" cy="350838"/>
            <a:chOff x="463" y="914"/>
            <a:chExt cx="3259" cy="221"/>
          </a:xfrm>
        </p:grpSpPr>
        <p:sp>
          <p:nvSpPr>
            <p:cNvPr id="10252" name="Text Box 6"/>
            <p:cNvSpPr txBox="1">
              <a:spLocks noChangeArrowheads="1"/>
            </p:cNvSpPr>
            <p:nvPr/>
          </p:nvSpPr>
          <p:spPr bwMode="auto">
            <a:xfrm>
              <a:off x="463" y="915"/>
              <a:ext cx="32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Função exponencial                </a:t>
              </a:r>
              <a:r>
                <a:rPr lang="pt-BR" i="1"/>
                <a:t>f</a:t>
              </a:r>
              <a:r>
                <a:rPr lang="pt-BR"/>
                <a:t>(</a:t>
              </a:r>
              <a:r>
                <a:rPr lang="pt-BR" i="1"/>
                <a:t>x</a:t>
              </a:r>
              <a:r>
                <a:rPr lang="pt-BR"/>
                <a:t>) = b</a:t>
              </a:r>
              <a:r>
                <a:rPr lang="pt-BR" i="1" baseline="30000"/>
                <a:t>g</a:t>
              </a:r>
              <a:r>
                <a:rPr lang="pt-BR" baseline="30000"/>
                <a:t>(</a:t>
              </a:r>
              <a:r>
                <a:rPr lang="pt-BR" i="1" baseline="30000"/>
                <a:t>x</a:t>
              </a:r>
              <a:r>
                <a:rPr lang="pt-BR" baseline="30000"/>
                <a:t>)</a:t>
              </a:r>
              <a:r>
                <a:rPr lang="pt-BR"/>
                <a:t>,        b </a:t>
              </a:r>
              <a:r>
                <a:rPr lang="pt-BR">
                  <a:sym typeface="Symbol" pitchFamily="18" charset="2"/>
                </a:rPr>
                <a:t></a:t>
              </a:r>
              <a:r>
                <a:rPr lang="pt-BR"/>
                <a:t> </a:t>
              </a:r>
              <a:r>
                <a:rPr lang="pt-BR" b="1" i="1"/>
                <a:t>     </a:t>
              </a:r>
              <a:r>
                <a:rPr lang="pt-BR"/>
                <a:t>, e b </a:t>
              </a:r>
              <a:r>
                <a:rPr lang="pt-BR">
                  <a:sym typeface="Symbol" pitchFamily="18" charset="2"/>
                </a:rPr>
                <a:t> 1</a:t>
              </a:r>
              <a:endParaRPr lang="pt-BR" b="1" i="1"/>
            </a:p>
          </p:txBody>
        </p:sp>
        <p:graphicFrame>
          <p:nvGraphicFramePr>
            <p:cNvPr id="10242" name="Object 7"/>
            <p:cNvGraphicFramePr>
              <a:graphicFrameLocks noChangeAspect="1"/>
            </p:cNvGraphicFramePr>
            <p:nvPr/>
          </p:nvGraphicFramePr>
          <p:xfrm>
            <a:off x="3061" y="914"/>
            <a:ext cx="186" cy="221"/>
          </p:xfrm>
          <a:graphic>
            <a:graphicData uri="http://schemas.openxmlformats.org/presentationml/2006/ole">
              <p:oleObj spid="_x0000_s10242" name="Equation" r:id="rId4" imgW="203040" imgH="241200" progId="Equation.DSMT4">
                <p:embed/>
              </p:oleObj>
            </a:graphicData>
          </a:graphic>
        </p:graphicFrame>
      </p:grpSp>
      <p:sp>
        <p:nvSpPr>
          <p:cNvPr id="10247" name="Oval 8"/>
          <p:cNvSpPr>
            <a:spLocks noChangeArrowheads="1"/>
          </p:cNvSpPr>
          <p:nvPr/>
        </p:nvSpPr>
        <p:spPr bwMode="auto">
          <a:xfrm>
            <a:off x="3059113" y="499903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8" name="Oval 9"/>
          <p:cNvSpPr>
            <a:spLocks noChangeArrowheads="1"/>
          </p:cNvSpPr>
          <p:nvPr/>
        </p:nvSpPr>
        <p:spPr bwMode="auto">
          <a:xfrm>
            <a:off x="3668713" y="493712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9" name="Oval 10"/>
          <p:cNvSpPr>
            <a:spLocks noChangeArrowheads="1"/>
          </p:cNvSpPr>
          <p:nvPr/>
        </p:nvSpPr>
        <p:spPr bwMode="auto">
          <a:xfrm>
            <a:off x="4265613" y="481488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50" name="Oval 11"/>
          <p:cNvSpPr>
            <a:spLocks noChangeArrowheads="1"/>
          </p:cNvSpPr>
          <p:nvPr/>
        </p:nvSpPr>
        <p:spPr bwMode="auto">
          <a:xfrm>
            <a:off x="4875213" y="4583113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51" name="Oval 12"/>
          <p:cNvSpPr>
            <a:spLocks noChangeArrowheads="1"/>
          </p:cNvSpPr>
          <p:nvPr/>
        </p:nvSpPr>
        <p:spPr bwMode="auto">
          <a:xfrm>
            <a:off x="5472113" y="4132263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8" name="Group 2"/>
          <p:cNvGrpSpPr>
            <a:grpSpLocks/>
          </p:cNvGrpSpPr>
          <p:nvPr/>
        </p:nvGrpSpPr>
        <p:grpSpPr bwMode="auto">
          <a:xfrm>
            <a:off x="2268538" y="2349500"/>
            <a:ext cx="4676775" cy="3187700"/>
            <a:chOff x="1429" y="1480"/>
            <a:chExt cx="2946" cy="2008"/>
          </a:xfrm>
        </p:grpSpPr>
        <p:pic>
          <p:nvPicPr>
            <p:cNvPr id="11275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9" y="1706"/>
              <a:ext cx="2946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6" name="Rectangle 4"/>
            <p:cNvSpPr>
              <a:spLocks noChangeArrowheads="1"/>
            </p:cNvSpPr>
            <p:nvPr/>
          </p:nvSpPr>
          <p:spPr bwMode="auto">
            <a:xfrm>
              <a:off x="2517" y="1480"/>
              <a:ext cx="4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y = 2</a:t>
              </a:r>
              <a:r>
                <a:rPr lang="pt-BR" baseline="30000"/>
                <a:t>x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268538" y="2133600"/>
            <a:ext cx="4676775" cy="3403600"/>
            <a:chOff x="1429" y="1344"/>
            <a:chExt cx="2946" cy="2144"/>
          </a:xfrm>
        </p:grpSpPr>
        <p:pic>
          <p:nvPicPr>
            <p:cNvPr id="11274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29" y="1706"/>
              <a:ext cx="2946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1267" name="Object 7"/>
            <p:cNvGraphicFramePr>
              <a:graphicFrameLocks noChangeAspect="1"/>
            </p:cNvGraphicFramePr>
            <p:nvPr/>
          </p:nvGraphicFramePr>
          <p:xfrm>
            <a:off x="2386" y="1344"/>
            <a:ext cx="651" cy="430"/>
          </p:xfrm>
          <a:graphic>
            <a:graphicData uri="http://schemas.openxmlformats.org/presentationml/2006/ole">
              <p:oleObj spid="_x0000_s11267" name="Equation" r:id="rId5" imgW="711000" imgH="469800" progId="Equation.DSMT4">
                <p:embed/>
              </p:oleObj>
            </a:graphicData>
          </a:graphic>
        </p:graphicFrame>
      </p:grpSp>
      <p:sp>
        <p:nvSpPr>
          <p:cNvPr id="4916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11271" name="Group 9"/>
          <p:cNvGrpSpPr>
            <a:grpSpLocks/>
          </p:cNvGrpSpPr>
          <p:nvPr/>
        </p:nvGrpSpPr>
        <p:grpSpPr bwMode="auto">
          <a:xfrm>
            <a:off x="735013" y="1450975"/>
            <a:ext cx="5173662" cy="350838"/>
            <a:chOff x="463" y="914"/>
            <a:chExt cx="3259" cy="221"/>
          </a:xfrm>
        </p:grpSpPr>
        <p:sp>
          <p:nvSpPr>
            <p:cNvPr id="11273" name="Text Box 10"/>
            <p:cNvSpPr txBox="1">
              <a:spLocks noChangeArrowheads="1"/>
            </p:cNvSpPr>
            <p:nvPr/>
          </p:nvSpPr>
          <p:spPr bwMode="auto">
            <a:xfrm>
              <a:off x="463" y="915"/>
              <a:ext cx="32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Função exponencial                </a:t>
              </a:r>
              <a:r>
                <a:rPr lang="pt-BR" i="1"/>
                <a:t>f</a:t>
              </a:r>
              <a:r>
                <a:rPr lang="pt-BR"/>
                <a:t>(</a:t>
              </a:r>
              <a:r>
                <a:rPr lang="pt-BR" i="1"/>
                <a:t>x</a:t>
              </a:r>
              <a:r>
                <a:rPr lang="pt-BR"/>
                <a:t>) = b</a:t>
              </a:r>
              <a:r>
                <a:rPr lang="pt-BR" i="1" baseline="30000"/>
                <a:t>g</a:t>
              </a:r>
              <a:r>
                <a:rPr lang="pt-BR" baseline="30000"/>
                <a:t>(</a:t>
              </a:r>
              <a:r>
                <a:rPr lang="pt-BR" i="1" baseline="30000"/>
                <a:t>x</a:t>
              </a:r>
              <a:r>
                <a:rPr lang="pt-BR" baseline="30000"/>
                <a:t>)</a:t>
              </a:r>
              <a:r>
                <a:rPr lang="pt-BR"/>
                <a:t>,        b </a:t>
              </a:r>
              <a:r>
                <a:rPr lang="pt-BR">
                  <a:sym typeface="Symbol" pitchFamily="18" charset="2"/>
                </a:rPr>
                <a:t></a:t>
              </a:r>
              <a:r>
                <a:rPr lang="pt-BR"/>
                <a:t> </a:t>
              </a:r>
              <a:r>
                <a:rPr lang="pt-BR" b="1" i="1"/>
                <a:t>     </a:t>
              </a:r>
              <a:r>
                <a:rPr lang="pt-BR"/>
                <a:t>, e b </a:t>
              </a:r>
              <a:r>
                <a:rPr lang="pt-BR">
                  <a:sym typeface="Symbol" pitchFamily="18" charset="2"/>
                </a:rPr>
                <a:t> 1</a:t>
              </a:r>
              <a:endParaRPr lang="pt-BR" b="1" i="1"/>
            </a:p>
          </p:txBody>
        </p:sp>
        <p:graphicFrame>
          <p:nvGraphicFramePr>
            <p:cNvPr id="11266" name="Object 11"/>
            <p:cNvGraphicFramePr>
              <a:graphicFrameLocks noChangeAspect="1"/>
            </p:cNvGraphicFramePr>
            <p:nvPr/>
          </p:nvGraphicFramePr>
          <p:xfrm>
            <a:off x="3061" y="914"/>
            <a:ext cx="186" cy="221"/>
          </p:xfrm>
          <a:graphic>
            <a:graphicData uri="http://schemas.openxmlformats.org/presentationml/2006/ole">
              <p:oleObj spid="_x0000_s11266" name="Equation" r:id="rId6" imgW="203040" imgH="241200" progId="Equation.DSMT4">
                <p:embed/>
              </p:oleObj>
            </a:graphicData>
          </a:graphic>
        </p:graphicFrame>
      </p:grp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258888" y="5665788"/>
            <a:ext cx="35750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Se b &gt; 1, então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b</a:t>
            </a:r>
            <a:r>
              <a:rPr lang="pt-BR" i="1" baseline="30000"/>
              <a:t>x</a:t>
            </a:r>
            <a:r>
              <a:rPr lang="pt-BR"/>
              <a:t> é crescente</a:t>
            </a:r>
          </a:p>
          <a:p>
            <a:r>
              <a:rPr lang="pt-BR"/>
              <a:t>Se 0 &lt; b &lt; 1, então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b</a:t>
            </a:r>
            <a:r>
              <a:rPr lang="pt-BR" i="1" baseline="30000"/>
              <a:t>x</a:t>
            </a:r>
            <a:r>
              <a:rPr lang="pt-BR"/>
              <a:t> é decrescente</a:t>
            </a:r>
            <a:endParaRPr lang="pt-BR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827088" y="1628775"/>
            <a:ext cx="3024187" cy="2254250"/>
            <a:chOff x="521" y="1026"/>
            <a:chExt cx="1905" cy="1420"/>
          </a:xfrm>
        </p:grpSpPr>
        <p:grpSp>
          <p:nvGrpSpPr>
            <p:cNvPr id="44061" name="Group 4"/>
            <p:cNvGrpSpPr>
              <a:grpSpLocks/>
            </p:cNvGrpSpPr>
            <p:nvPr/>
          </p:nvGrpSpPr>
          <p:grpSpPr bwMode="auto">
            <a:xfrm>
              <a:off x="521" y="1026"/>
              <a:ext cx="680" cy="1420"/>
              <a:chOff x="521" y="1026"/>
              <a:chExt cx="680" cy="1420"/>
            </a:xfrm>
          </p:grpSpPr>
          <p:sp>
            <p:nvSpPr>
              <p:cNvPr id="44069" name="Oval 5"/>
              <p:cNvSpPr>
                <a:spLocks noChangeArrowheads="1"/>
              </p:cNvSpPr>
              <p:nvPr/>
            </p:nvSpPr>
            <p:spPr bwMode="auto">
              <a:xfrm>
                <a:off x="521" y="1026"/>
                <a:ext cx="680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70" name="Oval 6"/>
              <p:cNvSpPr>
                <a:spLocks noChangeArrowheads="1"/>
              </p:cNvSpPr>
              <p:nvPr/>
            </p:nvSpPr>
            <p:spPr bwMode="auto">
              <a:xfrm>
                <a:off x="838" y="1207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71" name="Oval 7"/>
              <p:cNvSpPr>
                <a:spLocks noChangeArrowheads="1"/>
              </p:cNvSpPr>
              <p:nvPr/>
            </p:nvSpPr>
            <p:spPr bwMode="auto">
              <a:xfrm>
                <a:off x="838" y="1389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72" name="Oval 8"/>
              <p:cNvSpPr>
                <a:spLocks noChangeArrowheads="1"/>
              </p:cNvSpPr>
              <p:nvPr/>
            </p:nvSpPr>
            <p:spPr bwMode="auto">
              <a:xfrm>
                <a:off x="838" y="1570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73" name="Oval 9"/>
              <p:cNvSpPr>
                <a:spLocks noChangeArrowheads="1"/>
              </p:cNvSpPr>
              <p:nvPr/>
            </p:nvSpPr>
            <p:spPr bwMode="auto">
              <a:xfrm>
                <a:off x="838" y="1752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74" name="Oval 10"/>
              <p:cNvSpPr>
                <a:spLocks noChangeArrowheads="1"/>
              </p:cNvSpPr>
              <p:nvPr/>
            </p:nvSpPr>
            <p:spPr bwMode="auto">
              <a:xfrm>
                <a:off x="838" y="1979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75" name="Text Box 11"/>
              <p:cNvSpPr txBox="1">
                <a:spLocks noChangeArrowheads="1"/>
              </p:cNvSpPr>
              <p:nvPr/>
            </p:nvSpPr>
            <p:spPr bwMode="auto">
              <a:xfrm>
                <a:off x="753" y="2234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A</a:t>
                </a:r>
              </a:p>
            </p:txBody>
          </p:sp>
        </p:grpSp>
        <p:grpSp>
          <p:nvGrpSpPr>
            <p:cNvPr id="44062" name="Group 12"/>
            <p:cNvGrpSpPr>
              <a:grpSpLocks/>
            </p:cNvGrpSpPr>
            <p:nvPr/>
          </p:nvGrpSpPr>
          <p:grpSpPr bwMode="auto">
            <a:xfrm>
              <a:off x="1746" y="1026"/>
              <a:ext cx="680" cy="1391"/>
              <a:chOff x="1746" y="1026"/>
              <a:chExt cx="680" cy="1391"/>
            </a:xfrm>
          </p:grpSpPr>
          <p:sp>
            <p:nvSpPr>
              <p:cNvPr id="44063" name="Oval 13"/>
              <p:cNvSpPr>
                <a:spLocks noChangeArrowheads="1"/>
              </p:cNvSpPr>
              <p:nvPr/>
            </p:nvSpPr>
            <p:spPr bwMode="auto">
              <a:xfrm>
                <a:off x="1746" y="1026"/>
                <a:ext cx="680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64" name="Oval 14"/>
              <p:cNvSpPr>
                <a:spLocks noChangeArrowheads="1"/>
              </p:cNvSpPr>
              <p:nvPr/>
            </p:nvSpPr>
            <p:spPr bwMode="auto">
              <a:xfrm>
                <a:off x="2063" y="1207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65" name="Oval 15"/>
              <p:cNvSpPr>
                <a:spLocks noChangeArrowheads="1"/>
              </p:cNvSpPr>
              <p:nvPr/>
            </p:nvSpPr>
            <p:spPr bwMode="auto">
              <a:xfrm>
                <a:off x="2064" y="1480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66" name="Oval 16"/>
              <p:cNvSpPr>
                <a:spLocks noChangeArrowheads="1"/>
              </p:cNvSpPr>
              <p:nvPr/>
            </p:nvSpPr>
            <p:spPr bwMode="auto">
              <a:xfrm>
                <a:off x="2064" y="1706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67" name="Oval 17"/>
              <p:cNvSpPr>
                <a:spLocks noChangeArrowheads="1"/>
              </p:cNvSpPr>
              <p:nvPr/>
            </p:nvSpPr>
            <p:spPr bwMode="auto">
              <a:xfrm>
                <a:off x="2064" y="1933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4068" name="Text Box 18"/>
              <p:cNvSpPr txBox="1">
                <a:spLocks noChangeArrowheads="1"/>
              </p:cNvSpPr>
              <p:nvPr/>
            </p:nvSpPr>
            <p:spPr bwMode="auto">
              <a:xfrm>
                <a:off x="1987" y="2205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B</a:t>
                </a:r>
              </a:p>
            </p:txBody>
          </p:sp>
        </p:grpSp>
      </p:grpSp>
      <p:sp>
        <p:nvSpPr>
          <p:cNvPr id="44036" name="Text Box 19"/>
          <p:cNvSpPr txBox="1">
            <a:spLocks noChangeArrowheads="1"/>
          </p:cNvSpPr>
          <p:nvPr/>
        </p:nvSpPr>
        <p:spPr bwMode="auto">
          <a:xfrm>
            <a:off x="4335463" y="1601788"/>
            <a:ext cx="41243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Sendo A e B dois conjuntos, diremos que uma relação de A em B é uma função se e somente se, nesta relação, para cada </a:t>
            </a:r>
            <a:r>
              <a:rPr lang="pt-BR" i="1"/>
              <a:t>x</a:t>
            </a:r>
            <a:r>
              <a:rPr lang="pt-BR"/>
              <a:t>, 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A, tivermos um único </a:t>
            </a:r>
            <a:r>
              <a:rPr lang="pt-BR" i="1"/>
              <a:t>y</a:t>
            </a:r>
            <a:r>
              <a:rPr lang="pt-BR"/>
              <a:t>, 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B.</a:t>
            </a:r>
          </a:p>
        </p:txBody>
      </p:sp>
      <p:grpSp>
        <p:nvGrpSpPr>
          <p:cNvPr id="44037" name="Group 20"/>
          <p:cNvGrpSpPr>
            <a:grpSpLocks/>
          </p:cNvGrpSpPr>
          <p:nvPr/>
        </p:nvGrpSpPr>
        <p:grpSpPr bwMode="auto">
          <a:xfrm>
            <a:off x="1425575" y="1947863"/>
            <a:ext cx="1816100" cy="1222375"/>
            <a:chOff x="898" y="1227"/>
            <a:chExt cx="1144" cy="770"/>
          </a:xfrm>
        </p:grpSpPr>
        <p:sp>
          <p:nvSpPr>
            <p:cNvPr id="44056" name="Line 21"/>
            <p:cNvSpPr>
              <a:spLocks noChangeShapeType="1"/>
            </p:cNvSpPr>
            <p:nvPr/>
          </p:nvSpPr>
          <p:spPr bwMode="auto">
            <a:xfrm>
              <a:off x="898" y="1227"/>
              <a:ext cx="11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7" name="Line 22"/>
            <p:cNvSpPr>
              <a:spLocks noChangeShapeType="1"/>
            </p:cNvSpPr>
            <p:nvPr/>
          </p:nvSpPr>
          <p:spPr bwMode="auto">
            <a:xfrm>
              <a:off x="898" y="1406"/>
              <a:ext cx="1144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8" name="Line 23"/>
            <p:cNvSpPr>
              <a:spLocks noChangeShapeType="1"/>
            </p:cNvSpPr>
            <p:nvPr/>
          </p:nvSpPr>
          <p:spPr bwMode="auto">
            <a:xfrm>
              <a:off x="898" y="1586"/>
              <a:ext cx="1137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9" name="Line 24"/>
            <p:cNvSpPr>
              <a:spLocks noChangeShapeType="1"/>
            </p:cNvSpPr>
            <p:nvPr/>
          </p:nvSpPr>
          <p:spPr bwMode="auto">
            <a:xfrm flipV="1">
              <a:off x="898" y="1728"/>
              <a:ext cx="1107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60" name="Line 25"/>
            <p:cNvSpPr>
              <a:spLocks noChangeShapeType="1"/>
            </p:cNvSpPr>
            <p:nvPr/>
          </p:nvSpPr>
          <p:spPr bwMode="auto">
            <a:xfrm flipV="1">
              <a:off x="905" y="1743"/>
              <a:ext cx="111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4038" name="Text Box 26"/>
          <p:cNvSpPr txBox="1">
            <a:spLocks noChangeArrowheads="1"/>
          </p:cNvSpPr>
          <p:nvPr/>
        </p:nvSpPr>
        <p:spPr bwMode="auto">
          <a:xfrm>
            <a:off x="663575" y="4122738"/>
            <a:ext cx="47720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Exemplo:</a:t>
            </a:r>
          </a:p>
          <a:p>
            <a:pPr defTabSz="354013"/>
            <a:r>
              <a:rPr lang="pt-BR"/>
              <a:t>	Considere os conjuntos</a:t>
            </a:r>
          </a:p>
          <a:p>
            <a:pPr defTabSz="354013"/>
            <a:r>
              <a:rPr lang="pt-BR"/>
              <a:t>	A = {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Z</a:t>
            </a:r>
            <a:r>
              <a:rPr lang="pt-BR"/>
              <a:t> | -2 </a:t>
            </a:r>
            <a:r>
              <a:rPr lang="pt-BR">
                <a:sym typeface="Symbol" pitchFamily="18" charset="2"/>
              </a:rPr>
              <a:t> 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  3} e B</a:t>
            </a:r>
            <a:r>
              <a:rPr lang="pt-BR"/>
              <a:t> = {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Z</a:t>
            </a:r>
            <a:r>
              <a:rPr lang="pt-BR"/>
              <a:t> | -1 </a:t>
            </a:r>
            <a:r>
              <a:rPr lang="pt-BR">
                <a:sym typeface="Symbol" pitchFamily="18" charset="2"/>
              </a:rPr>
              <a:t> </a:t>
            </a:r>
            <a:r>
              <a:rPr lang="pt-BR" i="1">
                <a:sym typeface="Symbol" pitchFamily="18" charset="2"/>
              </a:rPr>
              <a:t>y</a:t>
            </a:r>
            <a:r>
              <a:rPr lang="pt-BR">
                <a:sym typeface="Symbol" pitchFamily="18" charset="2"/>
              </a:rPr>
              <a:t>  9}</a:t>
            </a: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755650" y="4941888"/>
            <a:ext cx="7921625" cy="1728787"/>
            <a:chOff x="476" y="3067"/>
            <a:chExt cx="4990" cy="1089"/>
          </a:xfrm>
        </p:grpSpPr>
        <p:sp>
          <p:nvSpPr>
            <p:cNvPr id="44040" name="Rectangle 96"/>
            <p:cNvSpPr>
              <a:spLocks noChangeArrowheads="1"/>
            </p:cNvSpPr>
            <p:nvPr/>
          </p:nvSpPr>
          <p:spPr bwMode="auto">
            <a:xfrm>
              <a:off x="476" y="3067"/>
              <a:ext cx="4990" cy="108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4041" name="Oval 97"/>
            <p:cNvSpPr>
              <a:spLocks noChangeArrowheads="1"/>
            </p:cNvSpPr>
            <p:nvPr/>
          </p:nvSpPr>
          <p:spPr bwMode="auto">
            <a:xfrm>
              <a:off x="885" y="3475"/>
              <a:ext cx="635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4042" name="Oval 98"/>
            <p:cNvSpPr>
              <a:spLocks noChangeArrowheads="1"/>
            </p:cNvSpPr>
            <p:nvPr/>
          </p:nvSpPr>
          <p:spPr bwMode="auto">
            <a:xfrm>
              <a:off x="814" y="3396"/>
              <a:ext cx="998" cy="49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4043" name="Oval 99"/>
            <p:cNvSpPr>
              <a:spLocks noChangeArrowheads="1"/>
            </p:cNvSpPr>
            <p:nvPr/>
          </p:nvSpPr>
          <p:spPr bwMode="auto">
            <a:xfrm>
              <a:off x="752" y="3321"/>
              <a:ext cx="1357" cy="65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4044" name="Oval 100"/>
            <p:cNvSpPr>
              <a:spLocks noChangeArrowheads="1"/>
            </p:cNvSpPr>
            <p:nvPr/>
          </p:nvSpPr>
          <p:spPr bwMode="auto">
            <a:xfrm>
              <a:off x="690" y="3203"/>
              <a:ext cx="1782" cy="86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4045" name="Text Box 101"/>
            <p:cNvSpPr txBox="1">
              <a:spLocks noChangeArrowheads="1"/>
            </p:cNvSpPr>
            <p:nvPr/>
          </p:nvSpPr>
          <p:spPr bwMode="auto">
            <a:xfrm>
              <a:off x="1235" y="3537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 i="1"/>
                <a:t>N</a:t>
              </a:r>
            </a:p>
          </p:txBody>
        </p:sp>
        <p:sp>
          <p:nvSpPr>
            <p:cNvPr id="44046" name="Text Box 102"/>
            <p:cNvSpPr txBox="1">
              <a:spLocks noChangeArrowheads="1"/>
            </p:cNvSpPr>
            <p:nvPr/>
          </p:nvSpPr>
          <p:spPr bwMode="auto">
            <a:xfrm>
              <a:off x="1581" y="3537"/>
              <a:ext cx="1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 i="1"/>
                <a:t>Z</a:t>
              </a:r>
            </a:p>
          </p:txBody>
        </p:sp>
        <p:sp>
          <p:nvSpPr>
            <p:cNvPr id="44047" name="Text Box 103"/>
            <p:cNvSpPr txBox="1">
              <a:spLocks noChangeArrowheads="1"/>
            </p:cNvSpPr>
            <p:nvPr/>
          </p:nvSpPr>
          <p:spPr bwMode="auto">
            <a:xfrm>
              <a:off x="1873" y="3537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 i="1"/>
                <a:t>Q</a:t>
              </a:r>
            </a:p>
          </p:txBody>
        </p:sp>
        <p:sp>
          <p:nvSpPr>
            <p:cNvPr id="44048" name="Text Box 104"/>
            <p:cNvSpPr txBox="1">
              <a:spLocks noChangeArrowheads="1"/>
            </p:cNvSpPr>
            <p:nvPr/>
          </p:nvSpPr>
          <p:spPr bwMode="auto">
            <a:xfrm>
              <a:off x="2234" y="3537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 i="1"/>
                <a:t>R</a:t>
              </a:r>
            </a:p>
          </p:txBody>
        </p:sp>
        <p:sp>
          <p:nvSpPr>
            <p:cNvPr id="44049" name="Text Box 105"/>
            <p:cNvSpPr txBox="1">
              <a:spLocks noChangeArrowheads="1"/>
            </p:cNvSpPr>
            <p:nvPr/>
          </p:nvSpPr>
          <p:spPr bwMode="auto">
            <a:xfrm>
              <a:off x="2657" y="3158"/>
              <a:ext cx="9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 i="1"/>
                <a:t>N</a:t>
              </a:r>
              <a:r>
                <a:rPr lang="pt-BR"/>
                <a:t> </a:t>
              </a:r>
              <a:r>
                <a:rPr lang="pt-BR">
                  <a:sym typeface="Symbol" pitchFamily="18" charset="2"/>
                </a:rPr>
                <a:t> </a:t>
              </a:r>
              <a:r>
                <a:rPr lang="pt-BR" b="1" i="1">
                  <a:sym typeface="Symbol" pitchFamily="18" charset="2"/>
                </a:rPr>
                <a:t>Z</a:t>
              </a:r>
              <a:r>
                <a:rPr lang="pt-BR">
                  <a:sym typeface="Symbol" pitchFamily="18" charset="2"/>
                </a:rPr>
                <a:t>  </a:t>
              </a:r>
              <a:r>
                <a:rPr lang="pt-BR" b="1" i="1">
                  <a:sym typeface="Symbol" pitchFamily="18" charset="2"/>
                </a:rPr>
                <a:t>Q</a:t>
              </a:r>
              <a:r>
                <a:rPr lang="pt-BR">
                  <a:sym typeface="Symbol" pitchFamily="18" charset="2"/>
                </a:rPr>
                <a:t>  </a:t>
              </a:r>
              <a:r>
                <a:rPr lang="pt-BR" b="1" i="1">
                  <a:sym typeface="Symbol" pitchFamily="18" charset="2"/>
                </a:rPr>
                <a:t>R</a:t>
              </a:r>
            </a:p>
          </p:txBody>
        </p:sp>
        <p:sp>
          <p:nvSpPr>
            <p:cNvPr id="44050" name="Text Box 106"/>
            <p:cNvSpPr txBox="1">
              <a:spLocks noChangeArrowheads="1"/>
            </p:cNvSpPr>
            <p:nvPr/>
          </p:nvSpPr>
          <p:spPr bwMode="auto">
            <a:xfrm>
              <a:off x="3609" y="3382"/>
              <a:ext cx="1638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reais {..., 1, ...,   3, ..., </a:t>
              </a:r>
              <a:r>
                <a:rPr lang="pt-BR">
                  <a:sym typeface="Symbol" pitchFamily="18" charset="2"/>
                </a:rPr>
                <a:t>, ...}</a:t>
              </a:r>
            </a:p>
            <a:p>
              <a:r>
                <a:rPr lang="pt-BR"/>
                <a:t>racionais {..., -1, ..., 1/3, ...}</a:t>
              </a:r>
            </a:p>
            <a:p>
              <a:r>
                <a:rPr lang="pt-BR"/>
                <a:t>inteiros {..., -2, -1, 0, 1, 2, ...}</a:t>
              </a:r>
            </a:p>
            <a:p>
              <a:r>
                <a:rPr lang="pt-BR"/>
                <a:t>naturais {0, 1, 2, ...}</a:t>
              </a:r>
            </a:p>
          </p:txBody>
        </p:sp>
        <p:sp>
          <p:nvSpPr>
            <p:cNvPr id="44051" name="Freeform 107"/>
            <p:cNvSpPr>
              <a:spLocks/>
            </p:cNvSpPr>
            <p:nvPr/>
          </p:nvSpPr>
          <p:spPr bwMode="auto">
            <a:xfrm>
              <a:off x="2699" y="3385"/>
              <a:ext cx="939" cy="604"/>
            </a:xfrm>
            <a:custGeom>
              <a:avLst/>
              <a:gdLst>
                <a:gd name="T0" fmla="*/ 49 w 939"/>
                <a:gd name="T1" fmla="*/ 0 h 604"/>
                <a:gd name="T2" fmla="*/ 148 w 939"/>
                <a:gd name="T3" fmla="*/ 507 h 604"/>
                <a:gd name="T4" fmla="*/ 939 w 939"/>
                <a:gd name="T5" fmla="*/ 584 h 604"/>
                <a:gd name="T6" fmla="*/ 0 60000 65536"/>
                <a:gd name="T7" fmla="*/ 0 60000 65536"/>
                <a:gd name="T8" fmla="*/ 0 60000 65536"/>
                <a:gd name="T9" fmla="*/ 0 w 939"/>
                <a:gd name="T10" fmla="*/ 0 h 604"/>
                <a:gd name="T11" fmla="*/ 939 w 939"/>
                <a:gd name="T12" fmla="*/ 604 h 6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39" h="604">
                  <a:moveTo>
                    <a:pt x="49" y="0"/>
                  </a:moveTo>
                  <a:cubicBezTo>
                    <a:pt x="65" y="84"/>
                    <a:pt x="0" y="410"/>
                    <a:pt x="148" y="507"/>
                  </a:cubicBezTo>
                  <a:cubicBezTo>
                    <a:pt x="296" y="604"/>
                    <a:pt x="774" y="568"/>
                    <a:pt x="939" y="5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2" name="Freeform 108"/>
            <p:cNvSpPr>
              <a:spLocks/>
            </p:cNvSpPr>
            <p:nvPr/>
          </p:nvSpPr>
          <p:spPr bwMode="auto">
            <a:xfrm>
              <a:off x="2954" y="3385"/>
              <a:ext cx="686" cy="440"/>
            </a:xfrm>
            <a:custGeom>
              <a:avLst/>
              <a:gdLst>
                <a:gd name="T0" fmla="*/ 39 w 686"/>
                <a:gd name="T1" fmla="*/ 0 h 440"/>
                <a:gd name="T2" fmla="*/ 108 w 686"/>
                <a:gd name="T3" fmla="*/ 369 h 440"/>
                <a:gd name="T4" fmla="*/ 686 w 686"/>
                <a:gd name="T5" fmla="*/ 424 h 440"/>
                <a:gd name="T6" fmla="*/ 0 60000 65536"/>
                <a:gd name="T7" fmla="*/ 0 60000 65536"/>
                <a:gd name="T8" fmla="*/ 0 60000 65536"/>
                <a:gd name="T9" fmla="*/ 0 w 686"/>
                <a:gd name="T10" fmla="*/ 0 h 440"/>
                <a:gd name="T11" fmla="*/ 686 w 686"/>
                <a:gd name="T12" fmla="*/ 440 h 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86" h="440">
                  <a:moveTo>
                    <a:pt x="39" y="0"/>
                  </a:moveTo>
                  <a:cubicBezTo>
                    <a:pt x="50" y="61"/>
                    <a:pt x="0" y="298"/>
                    <a:pt x="108" y="369"/>
                  </a:cubicBezTo>
                  <a:cubicBezTo>
                    <a:pt x="216" y="440"/>
                    <a:pt x="566" y="413"/>
                    <a:pt x="686" y="42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3" name="Freeform 109"/>
            <p:cNvSpPr>
              <a:spLocks/>
            </p:cNvSpPr>
            <p:nvPr/>
          </p:nvSpPr>
          <p:spPr bwMode="auto">
            <a:xfrm>
              <a:off x="3219" y="3377"/>
              <a:ext cx="414" cy="294"/>
            </a:xfrm>
            <a:custGeom>
              <a:avLst/>
              <a:gdLst>
                <a:gd name="T0" fmla="*/ 19 w 414"/>
                <a:gd name="T1" fmla="*/ 0 h 294"/>
                <a:gd name="T2" fmla="*/ 66 w 414"/>
                <a:gd name="T3" fmla="*/ 246 h 294"/>
                <a:gd name="T4" fmla="*/ 414 w 414"/>
                <a:gd name="T5" fmla="*/ 286 h 294"/>
                <a:gd name="T6" fmla="*/ 0 60000 65536"/>
                <a:gd name="T7" fmla="*/ 0 60000 65536"/>
                <a:gd name="T8" fmla="*/ 0 60000 65536"/>
                <a:gd name="T9" fmla="*/ 0 w 414"/>
                <a:gd name="T10" fmla="*/ 0 h 294"/>
                <a:gd name="T11" fmla="*/ 414 w 414"/>
                <a:gd name="T12" fmla="*/ 294 h 2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4" h="294">
                  <a:moveTo>
                    <a:pt x="19" y="0"/>
                  </a:moveTo>
                  <a:cubicBezTo>
                    <a:pt x="27" y="41"/>
                    <a:pt x="0" y="198"/>
                    <a:pt x="66" y="246"/>
                  </a:cubicBezTo>
                  <a:cubicBezTo>
                    <a:pt x="132" y="294"/>
                    <a:pt x="342" y="278"/>
                    <a:pt x="414" y="2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4" name="Freeform 110"/>
            <p:cNvSpPr>
              <a:spLocks/>
            </p:cNvSpPr>
            <p:nvPr/>
          </p:nvSpPr>
          <p:spPr bwMode="auto">
            <a:xfrm>
              <a:off x="3482" y="3393"/>
              <a:ext cx="151" cy="118"/>
            </a:xfrm>
            <a:custGeom>
              <a:avLst/>
              <a:gdLst>
                <a:gd name="T0" fmla="*/ 2 w 151"/>
                <a:gd name="T1" fmla="*/ 0 h 118"/>
                <a:gd name="T2" fmla="*/ 25 w 151"/>
                <a:gd name="T3" fmla="*/ 100 h 118"/>
                <a:gd name="T4" fmla="*/ 151 w 151"/>
                <a:gd name="T5" fmla="*/ 109 h 118"/>
                <a:gd name="T6" fmla="*/ 0 60000 65536"/>
                <a:gd name="T7" fmla="*/ 0 60000 65536"/>
                <a:gd name="T8" fmla="*/ 0 60000 65536"/>
                <a:gd name="T9" fmla="*/ 0 w 151"/>
                <a:gd name="T10" fmla="*/ 0 h 118"/>
                <a:gd name="T11" fmla="*/ 151 w 151"/>
                <a:gd name="T12" fmla="*/ 118 h 1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118">
                  <a:moveTo>
                    <a:pt x="2" y="0"/>
                  </a:moveTo>
                  <a:cubicBezTo>
                    <a:pt x="6" y="17"/>
                    <a:pt x="0" y="82"/>
                    <a:pt x="25" y="100"/>
                  </a:cubicBezTo>
                  <a:cubicBezTo>
                    <a:pt x="50" y="118"/>
                    <a:pt x="125" y="107"/>
                    <a:pt x="151" y="10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4055" name="Freeform 111"/>
            <p:cNvSpPr>
              <a:spLocks/>
            </p:cNvSpPr>
            <p:nvPr/>
          </p:nvSpPr>
          <p:spPr bwMode="auto">
            <a:xfrm>
              <a:off x="4415" y="3422"/>
              <a:ext cx="195" cy="111"/>
            </a:xfrm>
            <a:custGeom>
              <a:avLst/>
              <a:gdLst>
                <a:gd name="T0" fmla="*/ 0 w 195"/>
                <a:gd name="T1" fmla="*/ 57 h 111"/>
                <a:gd name="T2" fmla="*/ 21 w 195"/>
                <a:gd name="T3" fmla="*/ 48 h 111"/>
                <a:gd name="T4" fmla="*/ 45 w 195"/>
                <a:gd name="T5" fmla="*/ 111 h 111"/>
                <a:gd name="T6" fmla="*/ 66 w 195"/>
                <a:gd name="T7" fmla="*/ 0 h 111"/>
                <a:gd name="T8" fmla="*/ 192 w 195"/>
                <a:gd name="T9" fmla="*/ 0 h 111"/>
                <a:gd name="T10" fmla="*/ 195 w 195"/>
                <a:gd name="T11" fmla="*/ 18 h 1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5"/>
                <a:gd name="T19" fmla="*/ 0 h 111"/>
                <a:gd name="T20" fmla="*/ 195 w 195"/>
                <a:gd name="T21" fmla="*/ 111 h 1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5" h="111">
                  <a:moveTo>
                    <a:pt x="0" y="57"/>
                  </a:moveTo>
                  <a:lnTo>
                    <a:pt x="21" y="48"/>
                  </a:lnTo>
                  <a:lnTo>
                    <a:pt x="45" y="111"/>
                  </a:lnTo>
                  <a:lnTo>
                    <a:pt x="66" y="0"/>
                  </a:lnTo>
                  <a:lnTo>
                    <a:pt x="192" y="0"/>
                  </a:lnTo>
                  <a:lnTo>
                    <a:pt x="195" y="1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827088" y="1628775"/>
            <a:ext cx="3024187" cy="2254250"/>
            <a:chOff x="521" y="1026"/>
            <a:chExt cx="1905" cy="1420"/>
          </a:xfrm>
        </p:grpSpPr>
        <p:grpSp>
          <p:nvGrpSpPr>
            <p:cNvPr id="45087" name="Group 4"/>
            <p:cNvGrpSpPr>
              <a:grpSpLocks/>
            </p:cNvGrpSpPr>
            <p:nvPr/>
          </p:nvGrpSpPr>
          <p:grpSpPr bwMode="auto">
            <a:xfrm>
              <a:off x="521" y="1026"/>
              <a:ext cx="680" cy="1420"/>
              <a:chOff x="521" y="1026"/>
              <a:chExt cx="680" cy="1420"/>
            </a:xfrm>
          </p:grpSpPr>
          <p:sp>
            <p:nvSpPr>
              <p:cNvPr id="45095" name="Oval 5"/>
              <p:cNvSpPr>
                <a:spLocks noChangeArrowheads="1"/>
              </p:cNvSpPr>
              <p:nvPr/>
            </p:nvSpPr>
            <p:spPr bwMode="auto">
              <a:xfrm>
                <a:off x="521" y="1026"/>
                <a:ext cx="680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6" name="Oval 6"/>
              <p:cNvSpPr>
                <a:spLocks noChangeArrowheads="1"/>
              </p:cNvSpPr>
              <p:nvPr/>
            </p:nvSpPr>
            <p:spPr bwMode="auto">
              <a:xfrm>
                <a:off x="838" y="1207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7" name="Oval 7"/>
              <p:cNvSpPr>
                <a:spLocks noChangeArrowheads="1"/>
              </p:cNvSpPr>
              <p:nvPr/>
            </p:nvSpPr>
            <p:spPr bwMode="auto">
              <a:xfrm>
                <a:off x="838" y="1389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8" name="Oval 8"/>
              <p:cNvSpPr>
                <a:spLocks noChangeArrowheads="1"/>
              </p:cNvSpPr>
              <p:nvPr/>
            </p:nvSpPr>
            <p:spPr bwMode="auto">
              <a:xfrm>
                <a:off x="838" y="1570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9" name="Oval 9"/>
              <p:cNvSpPr>
                <a:spLocks noChangeArrowheads="1"/>
              </p:cNvSpPr>
              <p:nvPr/>
            </p:nvSpPr>
            <p:spPr bwMode="auto">
              <a:xfrm>
                <a:off x="838" y="1752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100" name="Oval 10"/>
              <p:cNvSpPr>
                <a:spLocks noChangeArrowheads="1"/>
              </p:cNvSpPr>
              <p:nvPr/>
            </p:nvSpPr>
            <p:spPr bwMode="auto">
              <a:xfrm>
                <a:off x="838" y="1979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101" name="Text Box 11"/>
              <p:cNvSpPr txBox="1">
                <a:spLocks noChangeArrowheads="1"/>
              </p:cNvSpPr>
              <p:nvPr/>
            </p:nvSpPr>
            <p:spPr bwMode="auto">
              <a:xfrm>
                <a:off x="753" y="2234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A</a:t>
                </a:r>
              </a:p>
            </p:txBody>
          </p:sp>
        </p:grpSp>
        <p:grpSp>
          <p:nvGrpSpPr>
            <p:cNvPr id="45088" name="Group 12"/>
            <p:cNvGrpSpPr>
              <a:grpSpLocks/>
            </p:cNvGrpSpPr>
            <p:nvPr/>
          </p:nvGrpSpPr>
          <p:grpSpPr bwMode="auto">
            <a:xfrm>
              <a:off x="1746" y="1026"/>
              <a:ext cx="680" cy="1391"/>
              <a:chOff x="1746" y="1026"/>
              <a:chExt cx="680" cy="1391"/>
            </a:xfrm>
          </p:grpSpPr>
          <p:sp>
            <p:nvSpPr>
              <p:cNvPr id="45089" name="Oval 13"/>
              <p:cNvSpPr>
                <a:spLocks noChangeArrowheads="1"/>
              </p:cNvSpPr>
              <p:nvPr/>
            </p:nvSpPr>
            <p:spPr bwMode="auto">
              <a:xfrm>
                <a:off x="1746" y="1026"/>
                <a:ext cx="680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0" name="Oval 14"/>
              <p:cNvSpPr>
                <a:spLocks noChangeArrowheads="1"/>
              </p:cNvSpPr>
              <p:nvPr/>
            </p:nvSpPr>
            <p:spPr bwMode="auto">
              <a:xfrm>
                <a:off x="2063" y="1207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1" name="Oval 15"/>
              <p:cNvSpPr>
                <a:spLocks noChangeArrowheads="1"/>
              </p:cNvSpPr>
              <p:nvPr/>
            </p:nvSpPr>
            <p:spPr bwMode="auto">
              <a:xfrm>
                <a:off x="2064" y="1480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2" name="Oval 16"/>
              <p:cNvSpPr>
                <a:spLocks noChangeArrowheads="1"/>
              </p:cNvSpPr>
              <p:nvPr/>
            </p:nvSpPr>
            <p:spPr bwMode="auto">
              <a:xfrm>
                <a:off x="2064" y="1706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3" name="Oval 17"/>
              <p:cNvSpPr>
                <a:spLocks noChangeArrowheads="1"/>
              </p:cNvSpPr>
              <p:nvPr/>
            </p:nvSpPr>
            <p:spPr bwMode="auto">
              <a:xfrm>
                <a:off x="2064" y="1933"/>
                <a:ext cx="45" cy="45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94" name="Text Box 18"/>
              <p:cNvSpPr txBox="1">
                <a:spLocks noChangeArrowheads="1"/>
              </p:cNvSpPr>
              <p:nvPr/>
            </p:nvSpPr>
            <p:spPr bwMode="auto">
              <a:xfrm>
                <a:off x="1987" y="2205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B</a:t>
                </a:r>
              </a:p>
            </p:txBody>
          </p:sp>
        </p:grpSp>
      </p:grpSp>
      <p:sp>
        <p:nvSpPr>
          <p:cNvPr id="45060" name="Text Box 19"/>
          <p:cNvSpPr txBox="1">
            <a:spLocks noChangeArrowheads="1"/>
          </p:cNvSpPr>
          <p:nvPr/>
        </p:nvSpPr>
        <p:spPr bwMode="auto">
          <a:xfrm>
            <a:off x="4335463" y="1601788"/>
            <a:ext cx="41243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Sendo A e B dois conjuntos, diremos que uma relação de A em B é uma função se e somente se, nesta relação, para cada </a:t>
            </a:r>
            <a:r>
              <a:rPr lang="pt-BR" i="1"/>
              <a:t>x</a:t>
            </a:r>
            <a:r>
              <a:rPr lang="pt-BR"/>
              <a:t>, 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A, tivermos um único </a:t>
            </a:r>
            <a:r>
              <a:rPr lang="pt-BR" i="1"/>
              <a:t>y</a:t>
            </a:r>
            <a:r>
              <a:rPr lang="pt-BR"/>
              <a:t>, 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B.</a:t>
            </a:r>
          </a:p>
        </p:txBody>
      </p:sp>
      <p:grpSp>
        <p:nvGrpSpPr>
          <p:cNvPr id="45061" name="Group 20"/>
          <p:cNvGrpSpPr>
            <a:grpSpLocks/>
          </p:cNvGrpSpPr>
          <p:nvPr/>
        </p:nvGrpSpPr>
        <p:grpSpPr bwMode="auto">
          <a:xfrm>
            <a:off x="1425575" y="1947863"/>
            <a:ext cx="1816100" cy="1222375"/>
            <a:chOff x="898" y="1227"/>
            <a:chExt cx="1144" cy="770"/>
          </a:xfrm>
        </p:grpSpPr>
        <p:sp>
          <p:nvSpPr>
            <p:cNvPr id="45082" name="Line 21"/>
            <p:cNvSpPr>
              <a:spLocks noChangeShapeType="1"/>
            </p:cNvSpPr>
            <p:nvPr/>
          </p:nvSpPr>
          <p:spPr bwMode="auto">
            <a:xfrm>
              <a:off x="898" y="1227"/>
              <a:ext cx="11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83" name="Line 22"/>
            <p:cNvSpPr>
              <a:spLocks noChangeShapeType="1"/>
            </p:cNvSpPr>
            <p:nvPr/>
          </p:nvSpPr>
          <p:spPr bwMode="auto">
            <a:xfrm>
              <a:off x="898" y="1406"/>
              <a:ext cx="1144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84" name="Line 23"/>
            <p:cNvSpPr>
              <a:spLocks noChangeShapeType="1"/>
            </p:cNvSpPr>
            <p:nvPr/>
          </p:nvSpPr>
          <p:spPr bwMode="auto">
            <a:xfrm>
              <a:off x="898" y="1586"/>
              <a:ext cx="1137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85" name="Line 24"/>
            <p:cNvSpPr>
              <a:spLocks noChangeShapeType="1"/>
            </p:cNvSpPr>
            <p:nvPr/>
          </p:nvSpPr>
          <p:spPr bwMode="auto">
            <a:xfrm flipV="1">
              <a:off x="898" y="1728"/>
              <a:ext cx="1107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86" name="Line 25"/>
            <p:cNvSpPr>
              <a:spLocks noChangeShapeType="1"/>
            </p:cNvSpPr>
            <p:nvPr/>
          </p:nvSpPr>
          <p:spPr bwMode="auto">
            <a:xfrm flipV="1">
              <a:off x="905" y="1743"/>
              <a:ext cx="1115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5062" name="Text Box 26"/>
          <p:cNvSpPr txBox="1">
            <a:spLocks noChangeArrowheads="1"/>
          </p:cNvSpPr>
          <p:nvPr/>
        </p:nvSpPr>
        <p:spPr bwMode="auto">
          <a:xfrm>
            <a:off x="663575" y="4122738"/>
            <a:ext cx="47720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Exemplo:</a:t>
            </a:r>
          </a:p>
          <a:p>
            <a:pPr defTabSz="354013"/>
            <a:r>
              <a:rPr lang="pt-BR"/>
              <a:t>	Considere os conjuntos</a:t>
            </a:r>
          </a:p>
          <a:p>
            <a:pPr defTabSz="354013"/>
            <a:r>
              <a:rPr lang="pt-BR"/>
              <a:t>	A = {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Z</a:t>
            </a:r>
            <a:r>
              <a:rPr lang="pt-BR"/>
              <a:t> | -2 </a:t>
            </a:r>
            <a:r>
              <a:rPr lang="pt-BR">
                <a:sym typeface="Symbol" pitchFamily="18" charset="2"/>
              </a:rPr>
              <a:t> 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  3} e B</a:t>
            </a:r>
            <a:r>
              <a:rPr lang="pt-BR"/>
              <a:t> = {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Z</a:t>
            </a:r>
            <a:r>
              <a:rPr lang="pt-BR"/>
              <a:t> | -1 </a:t>
            </a:r>
            <a:r>
              <a:rPr lang="pt-BR">
                <a:sym typeface="Symbol" pitchFamily="18" charset="2"/>
              </a:rPr>
              <a:t> </a:t>
            </a:r>
            <a:r>
              <a:rPr lang="pt-BR" i="1">
                <a:sym typeface="Symbol" pitchFamily="18" charset="2"/>
              </a:rPr>
              <a:t>y</a:t>
            </a:r>
            <a:r>
              <a:rPr lang="pt-BR">
                <a:sym typeface="Symbol" pitchFamily="18" charset="2"/>
              </a:rPr>
              <a:t>  9}</a:t>
            </a:r>
          </a:p>
        </p:txBody>
      </p: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6011863" y="3357563"/>
            <a:ext cx="1943100" cy="2257425"/>
            <a:chOff x="3606" y="2325"/>
            <a:chExt cx="1224" cy="1422"/>
          </a:xfrm>
        </p:grpSpPr>
        <p:grpSp>
          <p:nvGrpSpPr>
            <p:cNvPr id="45074" name="Group 28"/>
            <p:cNvGrpSpPr>
              <a:grpSpLocks/>
            </p:cNvGrpSpPr>
            <p:nvPr/>
          </p:nvGrpSpPr>
          <p:grpSpPr bwMode="auto">
            <a:xfrm>
              <a:off x="3606" y="2325"/>
              <a:ext cx="408" cy="1422"/>
              <a:chOff x="3606" y="2325"/>
              <a:chExt cx="408" cy="1422"/>
            </a:xfrm>
          </p:grpSpPr>
          <p:sp>
            <p:nvSpPr>
              <p:cNvPr id="45079" name="Oval 29"/>
              <p:cNvSpPr>
                <a:spLocks noChangeArrowheads="1"/>
              </p:cNvSpPr>
              <p:nvPr/>
            </p:nvSpPr>
            <p:spPr bwMode="auto">
              <a:xfrm>
                <a:off x="3606" y="2568"/>
                <a:ext cx="408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80" name="Text Box 30"/>
              <p:cNvSpPr txBox="1">
                <a:spLocks noChangeArrowheads="1"/>
              </p:cNvSpPr>
              <p:nvPr/>
            </p:nvSpPr>
            <p:spPr bwMode="auto">
              <a:xfrm>
                <a:off x="3720" y="2606"/>
                <a:ext cx="183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>
                <a:spAutoFit/>
              </a:bodyPr>
              <a:lstStyle/>
              <a:p>
                <a:pPr algn="ctr"/>
                <a:r>
                  <a:rPr lang="pt-BR" sz="1000" b="1"/>
                  <a:t>-2</a:t>
                </a:r>
              </a:p>
              <a:p>
                <a:pPr algn="ctr"/>
                <a:endParaRPr lang="pt-BR" sz="1000" b="1"/>
              </a:p>
              <a:p>
                <a:pPr algn="ctr"/>
                <a:r>
                  <a:rPr lang="pt-BR" sz="1000" b="1"/>
                  <a:t>-1</a:t>
                </a:r>
              </a:p>
              <a:p>
                <a:pPr algn="ctr"/>
                <a:endParaRPr lang="pt-BR" sz="1000" b="1"/>
              </a:p>
              <a:p>
                <a:pPr algn="ctr"/>
                <a:r>
                  <a:rPr lang="pt-BR" sz="1000" b="1"/>
                  <a:t>0</a:t>
                </a:r>
              </a:p>
              <a:p>
                <a:pPr algn="ctr"/>
                <a:endParaRPr lang="pt-BR" sz="1000" b="1"/>
              </a:p>
              <a:p>
                <a:pPr algn="ctr"/>
                <a:r>
                  <a:rPr lang="pt-BR" sz="1000" b="1"/>
                  <a:t>1</a:t>
                </a:r>
              </a:p>
              <a:p>
                <a:pPr algn="ctr"/>
                <a:endParaRPr lang="pt-BR" sz="1000" b="1"/>
              </a:p>
              <a:p>
                <a:pPr algn="ctr"/>
                <a:r>
                  <a:rPr lang="pt-BR" sz="1000" b="1"/>
                  <a:t>2</a:t>
                </a:r>
              </a:p>
              <a:p>
                <a:pPr algn="ctr"/>
                <a:endParaRPr lang="pt-BR" sz="1000" b="1"/>
              </a:p>
              <a:p>
                <a:pPr algn="ctr"/>
                <a:r>
                  <a:rPr lang="pt-BR" sz="1000" b="1"/>
                  <a:t>3</a:t>
                </a:r>
              </a:p>
            </p:txBody>
          </p:sp>
          <p:sp>
            <p:nvSpPr>
              <p:cNvPr id="45081" name="Text Box 31"/>
              <p:cNvSpPr txBox="1">
                <a:spLocks noChangeArrowheads="1"/>
              </p:cNvSpPr>
              <p:nvPr/>
            </p:nvSpPr>
            <p:spPr bwMode="auto">
              <a:xfrm>
                <a:off x="3729" y="2325"/>
                <a:ext cx="20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A</a:t>
                </a:r>
              </a:p>
            </p:txBody>
          </p:sp>
        </p:grpSp>
        <p:grpSp>
          <p:nvGrpSpPr>
            <p:cNvPr id="45075" name="Group 32"/>
            <p:cNvGrpSpPr>
              <a:grpSpLocks/>
            </p:cNvGrpSpPr>
            <p:nvPr/>
          </p:nvGrpSpPr>
          <p:grpSpPr bwMode="auto">
            <a:xfrm>
              <a:off x="4422" y="2325"/>
              <a:ext cx="408" cy="1422"/>
              <a:chOff x="4422" y="2325"/>
              <a:chExt cx="408" cy="1422"/>
            </a:xfrm>
          </p:grpSpPr>
          <p:sp>
            <p:nvSpPr>
              <p:cNvPr id="45076" name="Oval 33"/>
              <p:cNvSpPr>
                <a:spLocks noChangeArrowheads="1"/>
              </p:cNvSpPr>
              <p:nvPr/>
            </p:nvSpPr>
            <p:spPr bwMode="auto">
              <a:xfrm>
                <a:off x="4422" y="2568"/>
                <a:ext cx="408" cy="117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5077" name="Text Box 34"/>
              <p:cNvSpPr txBox="1">
                <a:spLocks noChangeArrowheads="1"/>
              </p:cNvSpPr>
              <p:nvPr/>
            </p:nvSpPr>
            <p:spPr bwMode="auto">
              <a:xfrm>
                <a:off x="4539" y="2608"/>
                <a:ext cx="183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pt-BR" sz="1000" b="1"/>
                  <a:t>-1</a:t>
                </a:r>
              </a:p>
              <a:p>
                <a:pPr algn="ctr"/>
                <a:r>
                  <a:rPr lang="pt-BR" sz="1000" b="1"/>
                  <a:t>0</a:t>
                </a:r>
              </a:p>
              <a:p>
                <a:pPr algn="ctr"/>
                <a:r>
                  <a:rPr lang="pt-BR" sz="1000" b="1"/>
                  <a:t>1</a:t>
                </a:r>
              </a:p>
              <a:p>
                <a:pPr algn="ctr"/>
                <a:r>
                  <a:rPr lang="pt-BR" sz="1000" b="1"/>
                  <a:t>2</a:t>
                </a:r>
              </a:p>
              <a:p>
                <a:pPr algn="ctr"/>
                <a:r>
                  <a:rPr lang="pt-BR" sz="1000" b="1"/>
                  <a:t>3</a:t>
                </a:r>
              </a:p>
              <a:p>
                <a:pPr algn="ctr"/>
                <a:r>
                  <a:rPr lang="pt-BR" sz="1000" b="1"/>
                  <a:t>4</a:t>
                </a:r>
              </a:p>
              <a:p>
                <a:pPr algn="ctr"/>
                <a:r>
                  <a:rPr lang="pt-BR" sz="1000" b="1"/>
                  <a:t>5</a:t>
                </a:r>
              </a:p>
              <a:p>
                <a:pPr algn="ctr"/>
                <a:r>
                  <a:rPr lang="pt-BR" sz="1000" b="1"/>
                  <a:t>6</a:t>
                </a:r>
              </a:p>
              <a:p>
                <a:pPr algn="ctr"/>
                <a:r>
                  <a:rPr lang="pt-BR" sz="1000" b="1"/>
                  <a:t>7</a:t>
                </a:r>
              </a:p>
              <a:p>
                <a:pPr algn="ctr"/>
                <a:r>
                  <a:rPr lang="pt-BR" sz="1000" b="1"/>
                  <a:t>8</a:t>
                </a:r>
              </a:p>
              <a:p>
                <a:pPr algn="ctr"/>
                <a:r>
                  <a:rPr lang="pt-BR" sz="1000" b="1"/>
                  <a:t>9</a:t>
                </a:r>
              </a:p>
            </p:txBody>
          </p:sp>
          <p:sp>
            <p:nvSpPr>
              <p:cNvPr id="45078" name="Text Box 35"/>
              <p:cNvSpPr txBox="1">
                <a:spLocks noChangeArrowheads="1"/>
              </p:cNvSpPr>
              <p:nvPr/>
            </p:nvSpPr>
            <p:spPr bwMode="auto">
              <a:xfrm>
                <a:off x="4546" y="2325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B</a:t>
                </a:r>
              </a:p>
            </p:txBody>
          </p:sp>
        </p:grp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6370638" y="3933825"/>
            <a:ext cx="1208087" cy="1536700"/>
            <a:chOff x="3832" y="2688"/>
            <a:chExt cx="761" cy="968"/>
          </a:xfrm>
        </p:grpSpPr>
        <p:sp>
          <p:nvSpPr>
            <p:cNvPr id="45068" name="Line 37"/>
            <p:cNvSpPr>
              <a:spLocks noChangeShapeType="1"/>
            </p:cNvSpPr>
            <p:nvPr/>
          </p:nvSpPr>
          <p:spPr bwMode="auto">
            <a:xfrm>
              <a:off x="3848" y="2688"/>
              <a:ext cx="745" cy="4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69" name="Line 38"/>
            <p:cNvSpPr>
              <a:spLocks noChangeShapeType="1"/>
            </p:cNvSpPr>
            <p:nvPr/>
          </p:nvSpPr>
          <p:spPr bwMode="auto">
            <a:xfrm>
              <a:off x="3848" y="2880"/>
              <a:ext cx="7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70" name="Line 39"/>
            <p:cNvSpPr>
              <a:spLocks noChangeShapeType="1"/>
            </p:cNvSpPr>
            <p:nvPr/>
          </p:nvSpPr>
          <p:spPr bwMode="auto">
            <a:xfrm flipV="1">
              <a:off x="3848" y="2796"/>
              <a:ext cx="745" cy="2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71" name="Line 40"/>
            <p:cNvSpPr>
              <a:spLocks noChangeShapeType="1"/>
            </p:cNvSpPr>
            <p:nvPr/>
          </p:nvSpPr>
          <p:spPr bwMode="auto">
            <a:xfrm flipV="1">
              <a:off x="3832" y="2895"/>
              <a:ext cx="738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72" name="Line 41"/>
            <p:cNvSpPr>
              <a:spLocks noChangeShapeType="1"/>
            </p:cNvSpPr>
            <p:nvPr/>
          </p:nvSpPr>
          <p:spPr bwMode="auto">
            <a:xfrm flipV="1">
              <a:off x="3840" y="3164"/>
              <a:ext cx="745" cy="2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5073" name="Line 42"/>
            <p:cNvSpPr>
              <a:spLocks noChangeShapeType="1"/>
            </p:cNvSpPr>
            <p:nvPr/>
          </p:nvSpPr>
          <p:spPr bwMode="auto">
            <a:xfrm flipV="1">
              <a:off x="3840" y="3648"/>
              <a:ext cx="753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3835" name="Text Box 43"/>
          <p:cNvSpPr txBox="1">
            <a:spLocks noChangeArrowheads="1"/>
          </p:cNvSpPr>
          <p:nvPr/>
        </p:nvSpPr>
        <p:spPr bwMode="auto">
          <a:xfrm>
            <a:off x="663575" y="5051425"/>
            <a:ext cx="4772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>
                <a:sym typeface="Symbol" pitchFamily="18" charset="2"/>
              </a:rPr>
              <a:t>	Associando a cada elemento de A, o seu quadrado em B, estabelecemos uma função de A em B.</a:t>
            </a:r>
          </a:p>
        </p:txBody>
      </p:sp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663575" y="5661025"/>
            <a:ext cx="4772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>
                <a:sym typeface="Symbol" pitchFamily="18" charset="2"/>
              </a:rPr>
              <a:t>	De outra forma podemos dizer que</a:t>
            </a:r>
          </a:p>
          <a:p>
            <a:pPr defTabSz="354013"/>
            <a:r>
              <a:rPr lang="pt-BR">
                <a:sym typeface="Symbol" pitchFamily="18" charset="2"/>
              </a:rPr>
              <a:t>	</a:t>
            </a:r>
            <a:r>
              <a:rPr lang="pt-BR" i="1">
                <a:sym typeface="Symbol" pitchFamily="18" charset="2"/>
              </a:rPr>
              <a:t>y</a:t>
            </a:r>
            <a:r>
              <a:rPr lang="pt-BR">
                <a:sym typeface="Symbol" pitchFamily="18" charset="2"/>
              </a:rPr>
              <a:t> = </a:t>
            </a:r>
            <a:r>
              <a:rPr lang="pt-BR" i="1">
                <a:sym typeface="Symbol" pitchFamily="18" charset="2"/>
              </a:rPr>
              <a:t>x</a:t>
            </a:r>
            <a:r>
              <a:rPr lang="pt-BR" baseline="30000">
                <a:sym typeface="Symbol" pitchFamily="18" charset="2"/>
              </a:rPr>
              <a:t>2</a:t>
            </a:r>
            <a:r>
              <a:rPr lang="pt-BR">
                <a:sym typeface="Symbol" pitchFamily="18" charset="2"/>
              </a:rPr>
              <a:t>        ou           </a:t>
            </a:r>
            <a:r>
              <a:rPr lang="pt-BR" i="1">
                <a:sym typeface="Symbol" pitchFamily="18" charset="2"/>
              </a:rPr>
              <a:t>f</a:t>
            </a:r>
            <a:r>
              <a:rPr lang="pt-BR">
                <a:sym typeface="Symbol" pitchFamily="18" charset="2"/>
              </a:rPr>
              <a:t>(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) = </a:t>
            </a:r>
            <a:r>
              <a:rPr lang="pt-BR" i="1">
                <a:sym typeface="Symbol" pitchFamily="18" charset="2"/>
              </a:rPr>
              <a:t>x</a:t>
            </a:r>
            <a:r>
              <a:rPr lang="pt-BR" baseline="30000">
                <a:sym typeface="Symbol" pitchFamily="18" charset="2"/>
              </a:rPr>
              <a:t>2</a:t>
            </a:r>
          </a:p>
        </p:txBody>
      </p:sp>
      <p:sp>
        <p:nvSpPr>
          <p:cNvPr id="33837" name="Text Box 45"/>
          <p:cNvSpPr txBox="1">
            <a:spLocks noChangeArrowheads="1"/>
          </p:cNvSpPr>
          <p:nvPr/>
        </p:nvSpPr>
        <p:spPr bwMode="auto">
          <a:xfrm>
            <a:off x="5272088" y="5707063"/>
            <a:ext cx="30083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Domínio = A = {-2, -1, 0, 1, 2, 3}</a:t>
            </a:r>
          </a:p>
          <a:p>
            <a:r>
              <a:rPr lang="pt-BR"/>
              <a:t>Contradomínio = B = {-1, 0, ..., 9}</a:t>
            </a:r>
          </a:p>
          <a:p>
            <a:r>
              <a:rPr lang="pt-BR"/>
              <a:t>Imagem = {0, 1, 4, 9}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5" grpId="0"/>
      <p:bldP spid="33836" grpId="0"/>
      <p:bldP spid="338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46083" name="Text Box 99"/>
          <p:cNvSpPr txBox="1">
            <a:spLocks noChangeArrowheads="1"/>
          </p:cNvSpPr>
          <p:nvPr/>
        </p:nvSpPr>
        <p:spPr bwMode="auto">
          <a:xfrm>
            <a:off x="735013" y="1530350"/>
            <a:ext cx="20558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Gráfico de uma função</a:t>
            </a:r>
          </a:p>
        </p:txBody>
      </p:sp>
      <p:sp>
        <p:nvSpPr>
          <p:cNvPr id="29797" name="Text Box 101"/>
          <p:cNvSpPr txBox="1">
            <a:spLocks noChangeArrowheads="1"/>
          </p:cNvSpPr>
          <p:nvPr/>
        </p:nvSpPr>
        <p:spPr bwMode="auto">
          <a:xfrm>
            <a:off x="735013" y="1989138"/>
            <a:ext cx="40528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A = {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Z</a:t>
            </a:r>
            <a:r>
              <a:rPr lang="pt-BR"/>
              <a:t> | 2 </a:t>
            </a:r>
            <a:r>
              <a:rPr lang="pt-BR">
                <a:sym typeface="Symbol" pitchFamily="18" charset="2"/>
              </a:rPr>
              <a:t></a:t>
            </a:r>
            <a:r>
              <a:rPr lang="pt-BR"/>
              <a:t> 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  5} e B</a:t>
            </a:r>
            <a:r>
              <a:rPr lang="pt-BR"/>
              <a:t> = {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Z</a:t>
            </a:r>
            <a:r>
              <a:rPr lang="pt-BR"/>
              <a:t> | </a:t>
            </a:r>
            <a:r>
              <a:rPr lang="pt-BR" i="1">
                <a:sym typeface="Symbol" pitchFamily="18" charset="2"/>
              </a:rPr>
              <a:t>y</a:t>
            </a:r>
            <a:r>
              <a:rPr lang="pt-BR">
                <a:sym typeface="Symbol" pitchFamily="18" charset="2"/>
              </a:rPr>
              <a:t>  6}</a:t>
            </a:r>
          </a:p>
          <a:p>
            <a:pPr defTabSz="354013"/>
            <a:r>
              <a:rPr lang="pt-BR" i="1">
                <a:sym typeface="Symbol" pitchFamily="18" charset="2"/>
              </a:rPr>
              <a:t>f</a:t>
            </a:r>
            <a:r>
              <a:rPr lang="pt-BR">
                <a:sym typeface="Symbol" pitchFamily="18" charset="2"/>
              </a:rPr>
              <a:t>(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) = </a:t>
            </a:r>
            <a:r>
              <a:rPr lang="pt-BR" i="1">
                <a:sym typeface="Symbol" pitchFamily="18" charset="2"/>
              </a:rPr>
              <a:t>x</a:t>
            </a:r>
          </a:p>
        </p:txBody>
      </p:sp>
      <p:sp>
        <p:nvSpPr>
          <p:cNvPr id="29799" name="Text Box 103"/>
          <p:cNvSpPr txBox="1">
            <a:spLocks noChangeArrowheads="1"/>
          </p:cNvSpPr>
          <p:nvPr/>
        </p:nvSpPr>
        <p:spPr bwMode="auto">
          <a:xfrm>
            <a:off x="4787900" y="1989138"/>
            <a:ext cx="40528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4013"/>
            <a:r>
              <a:rPr lang="pt-BR"/>
              <a:t>A = {</a:t>
            </a:r>
            <a:r>
              <a:rPr lang="pt-BR" i="1"/>
              <a:t>x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  <a:r>
              <a:rPr lang="pt-BR"/>
              <a:t> | 2 </a:t>
            </a:r>
            <a:r>
              <a:rPr lang="pt-BR">
                <a:sym typeface="Symbol" pitchFamily="18" charset="2"/>
              </a:rPr>
              <a:t></a:t>
            </a:r>
            <a:r>
              <a:rPr lang="pt-BR"/>
              <a:t> 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  5} e B</a:t>
            </a:r>
            <a:r>
              <a:rPr lang="pt-BR"/>
              <a:t> = {</a:t>
            </a:r>
            <a:r>
              <a:rPr lang="pt-BR" i="1"/>
              <a:t>y</a:t>
            </a:r>
            <a:r>
              <a:rPr lang="pt-BR"/>
              <a:t>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  <a:r>
              <a:rPr lang="pt-BR"/>
              <a:t> | </a:t>
            </a:r>
            <a:r>
              <a:rPr lang="pt-BR" i="1">
                <a:sym typeface="Symbol" pitchFamily="18" charset="2"/>
              </a:rPr>
              <a:t>y</a:t>
            </a:r>
            <a:r>
              <a:rPr lang="pt-BR">
                <a:sym typeface="Symbol" pitchFamily="18" charset="2"/>
              </a:rPr>
              <a:t>  6}</a:t>
            </a:r>
          </a:p>
          <a:p>
            <a:pPr defTabSz="354013"/>
            <a:r>
              <a:rPr lang="pt-BR" i="1">
                <a:sym typeface="Symbol" pitchFamily="18" charset="2"/>
              </a:rPr>
              <a:t>f</a:t>
            </a:r>
            <a:r>
              <a:rPr lang="pt-BR">
                <a:sym typeface="Symbol" pitchFamily="18" charset="2"/>
              </a:rPr>
              <a:t>(</a:t>
            </a:r>
            <a:r>
              <a:rPr lang="pt-BR" i="1">
                <a:sym typeface="Symbol" pitchFamily="18" charset="2"/>
              </a:rPr>
              <a:t>x</a:t>
            </a:r>
            <a:r>
              <a:rPr lang="pt-BR">
                <a:sym typeface="Symbol" pitchFamily="18" charset="2"/>
              </a:rPr>
              <a:t>) = </a:t>
            </a:r>
            <a:r>
              <a:rPr lang="pt-BR" i="1">
                <a:sym typeface="Symbol" pitchFamily="18" charset="2"/>
              </a:rPr>
              <a:t>x</a:t>
            </a:r>
          </a:p>
        </p:txBody>
      </p:sp>
      <p:pic>
        <p:nvPicPr>
          <p:cNvPr id="29802" name="Picture 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9975" y="2759075"/>
            <a:ext cx="30480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803" name="Picture 1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2759075"/>
            <a:ext cx="30480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805" name="Line 109"/>
          <p:cNvSpPr>
            <a:spLocks noChangeShapeType="1"/>
          </p:cNvSpPr>
          <p:nvPr/>
        </p:nvSpPr>
        <p:spPr bwMode="auto">
          <a:xfrm flipV="1">
            <a:off x="6656388" y="3816350"/>
            <a:ext cx="0" cy="1011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9806" name="Line 110"/>
          <p:cNvSpPr>
            <a:spLocks noChangeShapeType="1"/>
          </p:cNvSpPr>
          <p:nvPr/>
        </p:nvSpPr>
        <p:spPr bwMode="auto">
          <a:xfrm flipH="1">
            <a:off x="5314950" y="3829050"/>
            <a:ext cx="1330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grpSp>
        <p:nvGrpSpPr>
          <p:cNvPr id="2" name="Group 120"/>
          <p:cNvGrpSpPr>
            <a:grpSpLocks/>
          </p:cNvGrpSpPr>
          <p:nvPr/>
        </p:nvGrpSpPr>
        <p:grpSpPr bwMode="auto">
          <a:xfrm>
            <a:off x="4427538" y="3303588"/>
            <a:ext cx="887412" cy="938212"/>
            <a:chOff x="2789" y="2081"/>
            <a:chExt cx="559" cy="591"/>
          </a:xfrm>
        </p:grpSpPr>
        <p:sp>
          <p:nvSpPr>
            <p:cNvPr id="46096" name="Line 112"/>
            <p:cNvSpPr>
              <a:spLocks noChangeShapeType="1"/>
            </p:cNvSpPr>
            <p:nvPr/>
          </p:nvSpPr>
          <p:spPr bwMode="auto">
            <a:xfrm flipV="1">
              <a:off x="3348" y="2081"/>
              <a:ext cx="0" cy="5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46097" name="Group 117"/>
            <p:cNvGrpSpPr>
              <a:grpSpLocks/>
            </p:cNvGrpSpPr>
            <p:nvPr/>
          </p:nvGrpSpPr>
          <p:grpSpPr bwMode="auto">
            <a:xfrm>
              <a:off x="2789" y="2082"/>
              <a:ext cx="318" cy="590"/>
              <a:chOff x="2789" y="2082"/>
              <a:chExt cx="318" cy="590"/>
            </a:xfrm>
          </p:grpSpPr>
          <p:sp>
            <p:nvSpPr>
              <p:cNvPr id="46098" name="AutoShape 113"/>
              <p:cNvSpPr>
                <a:spLocks/>
              </p:cNvSpPr>
              <p:nvPr/>
            </p:nvSpPr>
            <p:spPr bwMode="auto">
              <a:xfrm>
                <a:off x="3016" y="2082"/>
                <a:ext cx="91" cy="590"/>
              </a:xfrm>
              <a:prstGeom prst="leftBrace">
                <a:avLst>
                  <a:gd name="adj1" fmla="val 54029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6099" name="Text Box 114"/>
              <p:cNvSpPr txBox="1">
                <a:spLocks noChangeArrowheads="1"/>
              </p:cNvSpPr>
              <p:nvPr/>
            </p:nvSpPr>
            <p:spPr bwMode="auto">
              <a:xfrm rot="-5400000">
                <a:off x="2630" y="2274"/>
                <a:ext cx="53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imagem</a:t>
                </a:r>
              </a:p>
            </p:txBody>
          </p:sp>
        </p:grpSp>
      </p:grpSp>
      <p:grpSp>
        <p:nvGrpSpPr>
          <p:cNvPr id="4" name="Group 119"/>
          <p:cNvGrpSpPr>
            <a:grpSpLocks/>
          </p:cNvGrpSpPr>
          <p:nvPr/>
        </p:nvGrpSpPr>
        <p:grpSpPr bwMode="auto">
          <a:xfrm>
            <a:off x="6111875" y="4827588"/>
            <a:ext cx="1227138" cy="1000125"/>
            <a:chOff x="3850" y="3041"/>
            <a:chExt cx="773" cy="630"/>
          </a:xfrm>
        </p:grpSpPr>
        <p:sp>
          <p:nvSpPr>
            <p:cNvPr id="46092" name="Line 111"/>
            <p:cNvSpPr>
              <a:spLocks noChangeShapeType="1"/>
            </p:cNvSpPr>
            <p:nvPr/>
          </p:nvSpPr>
          <p:spPr bwMode="auto">
            <a:xfrm>
              <a:off x="3855" y="3041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46093" name="Group 118"/>
            <p:cNvGrpSpPr>
              <a:grpSpLocks/>
            </p:cNvGrpSpPr>
            <p:nvPr/>
          </p:nvGrpSpPr>
          <p:grpSpPr bwMode="auto">
            <a:xfrm>
              <a:off x="3850" y="3400"/>
              <a:ext cx="754" cy="271"/>
              <a:chOff x="3850" y="3400"/>
              <a:chExt cx="754" cy="271"/>
            </a:xfrm>
          </p:grpSpPr>
          <p:sp>
            <p:nvSpPr>
              <p:cNvPr id="46094" name="AutoShape 115"/>
              <p:cNvSpPr>
                <a:spLocks/>
              </p:cNvSpPr>
              <p:nvPr/>
            </p:nvSpPr>
            <p:spPr bwMode="auto">
              <a:xfrm rot="-5400000">
                <a:off x="4189" y="3061"/>
                <a:ext cx="75" cy="754"/>
              </a:xfrm>
              <a:prstGeom prst="leftBrace">
                <a:avLst>
                  <a:gd name="adj1" fmla="val 83778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6095" name="Text Box 116"/>
              <p:cNvSpPr txBox="1">
                <a:spLocks noChangeArrowheads="1"/>
              </p:cNvSpPr>
              <p:nvPr/>
            </p:nvSpPr>
            <p:spPr bwMode="auto">
              <a:xfrm>
                <a:off x="3953" y="3459"/>
                <a:ext cx="54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/>
                  <a:t>domínio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7" grpId="0"/>
      <p:bldP spid="29799" grpId="0"/>
      <p:bldP spid="29805" grpId="0" animBg="1"/>
      <p:bldP spid="298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pSp>
        <p:nvGrpSpPr>
          <p:cNvPr id="47107" name="Group 110"/>
          <p:cNvGrpSpPr>
            <a:grpSpLocks/>
          </p:cNvGrpSpPr>
          <p:nvPr/>
        </p:nvGrpSpPr>
        <p:grpSpPr bwMode="auto">
          <a:xfrm>
            <a:off x="779463" y="1484313"/>
            <a:ext cx="1820862" cy="1928812"/>
            <a:chOff x="491" y="935"/>
            <a:chExt cx="1147" cy="1215"/>
          </a:xfrm>
        </p:grpSpPr>
        <p:grpSp>
          <p:nvGrpSpPr>
            <p:cNvPr id="47181" name="Group 61"/>
            <p:cNvGrpSpPr>
              <a:grpSpLocks/>
            </p:cNvGrpSpPr>
            <p:nvPr/>
          </p:nvGrpSpPr>
          <p:grpSpPr bwMode="auto">
            <a:xfrm>
              <a:off x="491" y="935"/>
              <a:ext cx="1147" cy="1215"/>
              <a:chOff x="491" y="935"/>
              <a:chExt cx="1147" cy="1215"/>
            </a:xfrm>
          </p:grpSpPr>
          <p:sp>
            <p:nvSpPr>
              <p:cNvPr id="47183" name="Line 9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84" name="Line 10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85" name="Text Box 11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86" name="Text Box 12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82" name="Line 97"/>
            <p:cNvSpPr>
              <a:spLocks noChangeShapeType="1"/>
            </p:cNvSpPr>
            <p:nvPr/>
          </p:nvSpPr>
          <p:spPr bwMode="auto">
            <a:xfrm>
              <a:off x="793" y="1207"/>
              <a:ext cx="636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oup 111"/>
          <p:cNvGrpSpPr>
            <a:grpSpLocks/>
          </p:cNvGrpSpPr>
          <p:nvPr/>
        </p:nvGrpSpPr>
        <p:grpSpPr bwMode="auto">
          <a:xfrm>
            <a:off x="2690813" y="1484313"/>
            <a:ext cx="1820862" cy="1928812"/>
            <a:chOff x="1695" y="935"/>
            <a:chExt cx="1147" cy="1215"/>
          </a:xfrm>
        </p:grpSpPr>
        <p:grpSp>
          <p:nvGrpSpPr>
            <p:cNvPr id="47175" name="Group 62"/>
            <p:cNvGrpSpPr>
              <a:grpSpLocks/>
            </p:cNvGrpSpPr>
            <p:nvPr/>
          </p:nvGrpSpPr>
          <p:grpSpPr bwMode="auto">
            <a:xfrm>
              <a:off x="1695" y="935"/>
              <a:ext cx="1147" cy="1215"/>
              <a:chOff x="491" y="935"/>
              <a:chExt cx="1147" cy="1215"/>
            </a:xfrm>
          </p:grpSpPr>
          <p:sp>
            <p:nvSpPr>
              <p:cNvPr id="47177" name="Line 63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78" name="Line 64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79" name="Text Box 65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80" name="Text Box 66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76" name="Freeform 99"/>
            <p:cNvSpPr>
              <a:spLocks/>
            </p:cNvSpPr>
            <p:nvPr/>
          </p:nvSpPr>
          <p:spPr bwMode="auto">
            <a:xfrm>
              <a:off x="2018" y="1087"/>
              <a:ext cx="590" cy="755"/>
            </a:xfrm>
            <a:custGeom>
              <a:avLst/>
              <a:gdLst>
                <a:gd name="T0" fmla="*/ 0 w 590"/>
                <a:gd name="T1" fmla="*/ 755 h 755"/>
                <a:gd name="T2" fmla="*/ 272 w 590"/>
                <a:gd name="T3" fmla="*/ 30 h 755"/>
                <a:gd name="T4" fmla="*/ 590 w 590"/>
                <a:gd name="T5" fmla="*/ 574 h 755"/>
                <a:gd name="T6" fmla="*/ 0 60000 65536"/>
                <a:gd name="T7" fmla="*/ 0 60000 65536"/>
                <a:gd name="T8" fmla="*/ 0 60000 65536"/>
                <a:gd name="T9" fmla="*/ 0 w 590"/>
                <a:gd name="T10" fmla="*/ 0 h 755"/>
                <a:gd name="T11" fmla="*/ 590 w 590"/>
                <a:gd name="T12" fmla="*/ 755 h 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0" h="755">
                  <a:moveTo>
                    <a:pt x="0" y="755"/>
                  </a:moveTo>
                  <a:cubicBezTo>
                    <a:pt x="87" y="407"/>
                    <a:pt x="174" y="60"/>
                    <a:pt x="272" y="30"/>
                  </a:cubicBezTo>
                  <a:cubicBezTo>
                    <a:pt x="370" y="0"/>
                    <a:pt x="480" y="287"/>
                    <a:pt x="590" y="57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4603750" y="1484313"/>
            <a:ext cx="1820863" cy="1928812"/>
            <a:chOff x="2900" y="935"/>
            <a:chExt cx="1147" cy="1215"/>
          </a:xfrm>
        </p:grpSpPr>
        <p:grpSp>
          <p:nvGrpSpPr>
            <p:cNvPr id="47169" name="Group 67"/>
            <p:cNvGrpSpPr>
              <a:grpSpLocks/>
            </p:cNvGrpSpPr>
            <p:nvPr/>
          </p:nvGrpSpPr>
          <p:grpSpPr bwMode="auto">
            <a:xfrm>
              <a:off x="2900" y="935"/>
              <a:ext cx="1147" cy="1215"/>
              <a:chOff x="491" y="935"/>
              <a:chExt cx="1147" cy="1215"/>
            </a:xfrm>
          </p:grpSpPr>
          <p:sp>
            <p:nvSpPr>
              <p:cNvPr id="47171" name="Line 68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72" name="Line 69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73" name="Text Box 70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74" name="Text Box 71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70" name="Freeform 100"/>
            <p:cNvSpPr>
              <a:spLocks/>
            </p:cNvSpPr>
            <p:nvPr/>
          </p:nvSpPr>
          <p:spPr bwMode="auto">
            <a:xfrm rot="-5400000">
              <a:off x="3251" y="1124"/>
              <a:ext cx="590" cy="755"/>
            </a:xfrm>
            <a:custGeom>
              <a:avLst/>
              <a:gdLst>
                <a:gd name="T0" fmla="*/ 0 w 590"/>
                <a:gd name="T1" fmla="*/ 755 h 755"/>
                <a:gd name="T2" fmla="*/ 272 w 590"/>
                <a:gd name="T3" fmla="*/ 30 h 755"/>
                <a:gd name="T4" fmla="*/ 590 w 590"/>
                <a:gd name="T5" fmla="*/ 574 h 755"/>
                <a:gd name="T6" fmla="*/ 0 60000 65536"/>
                <a:gd name="T7" fmla="*/ 0 60000 65536"/>
                <a:gd name="T8" fmla="*/ 0 60000 65536"/>
                <a:gd name="T9" fmla="*/ 0 w 590"/>
                <a:gd name="T10" fmla="*/ 0 h 755"/>
                <a:gd name="T11" fmla="*/ 590 w 590"/>
                <a:gd name="T12" fmla="*/ 755 h 7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90" h="755">
                  <a:moveTo>
                    <a:pt x="0" y="755"/>
                  </a:moveTo>
                  <a:cubicBezTo>
                    <a:pt x="87" y="407"/>
                    <a:pt x="174" y="60"/>
                    <a:pt x="272" y="30"/>
                  </a:cubicBezTo>
                  <a:cubicBezTo>
                    <a:pt x="370" y="0"/>
                    <a:pt x="480" y="287"/>
                    <a:pt x="590" y="57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6516688" y="1484313"/>
            <a:ext cx="1820862" cy="1928812"/>
            <a:chOff x="4105" y="935"/>
            <a:chExt cx="1147" cy="1215"/>
          </a:xfrm>
        </p:grpSpPr>
        <p:grpSp>
          <p:nvGrpSpPr>
            <p:cNvPr id="47163" name="Group 72"/>
            <p:cNvGrpSpPr>
              <a:grpSpLocks/>
            </p:cNvGrpSpPr>
            <p:nvPr/>
          </p:nvGrpSpPr>
          <p:grpSpPr bwMode="auto">
            <a:xfrm>
              <a:off x="4105" y="935"/>
              <a:ext cx="1147" cy="1215"/>
              <a:chOff x="491" y="935"/>
              <a:chExt cx="1147" cy="1215"/>
            </a:xfrm>
          </p:grpSpPr>
          <p:sp>
            <p:nvSpPr>
              <p:cNvPr id="47165" name="Line 73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66" name="Line 74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67" name="Text Box 75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68" name="Text Box 76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64" name="Freeform 101"/>
            <p:cNvSpPr>
              <a:spLocks/>
            </p:cNvSpPr>
            <p:nvPr/>
          </p:nvSpPr>
          <p:spPr bwMode="auto">
            <a:xfrm>
              <a:off x="4332" y="1162"/>
              <a:ext cx="771" cy="680"/>
            </a:xfrm>
            <a:custGeom>
              <a:avLst/>
              <a:gdLst>
                <a:gd name="T0" fmla="*/ 0 w 771"/>
                <a:gd name="T1" fmla="*/ 680 h 680"/>
                <a:gd name="T2" fmla="*/ 181 w 771"/>
                <a:gd name="T3" fmla="*/ 408 h 680"/>
                <a:gd name="T4" fmla="*/ 544 w 771"/>
                <a:gd name="T5" fmla="*/ 408 h 680"/>
                <a:gd name="T6" fmla="*/ 771 w 771"/>
                <a:gd name="T7" fmla="*/ 0 h 6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71"/>
                <a:gd name="T13" fmla="*/ 0 h 680"/>
                <a:gd name="T14" fmla="*/ 771 w 771"/>
                <a:gd name="T15" fmla="*/ 680 h 6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71" h="680">
                  <a:moveTo>
                    <a:pt x="0" y="680"/>
                  </a:moveTo>
                  <a:lnTo>
                    <a:pt x="181" y="408"/>
                  </a:lnTo>
                  <a:lnTo>
                    <a:pt x="544" y="408"/>
                  </a:lnTo>
                  <a:lnTo>
                    <a:pt x="77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" name="Group 114"/>
          <p:cNvGrpSpPr>
            <a:grpSpLocks/>
          </p:cNvGrpSpPr>
          <p:nvPr/>
        </p:nvGrpSpPr>
        <p:grpSpPr bwMode="auto">
          <a:xfrm>
            <a:off x="788988" y="4005263"/>
            <a:ext cx="1820862" cy="1928812"/>
            <a:chOff x="497" y="2523"/>
            <a:chExt cx="1147" cy="1215"/>
          </a:xfrm>
        </p:grpSpPr>
        <p:grpSp>
          <p:nvGrpSpPr>
            <p:cNvPr id="47157" name="Group 77"/>
            <p:cNvGrpSpPr>
              <a:grpSpLocks/>
            </p:cNvGrpSpPr>
            <p:nvPr/>
          </p:nvGrpSpPr>
          <p:grpSpPr bwMode="auto">
            <a:xfrm>
              <a:off x="497" y="2523"/>
              <a:ext cx="1147" cy="1215"/>
              <a:chOff x="491" y="935"/>
              <a:chExt cx="1147" cy="1215"/>
            </a:xfrm>
          </p:grpSpPr>
          <p:sp>
            <p:nvSpPr>
              <p:cNvPr id="47159" name="Line 78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60" name="Line 79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61" name="Text Box 80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62" name="Text Box 81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58" name="Freeform 102"/>
            <p:cNvSpPr>
              <a:spLocks/>
            </p:cNvSpPr>
            <p:nvPr/>
          </p:nvSpPr>
          <p:spPr bwMode="auto">
            <a:xfrm>
              <a:off x="793" y="2795"/>
              <a:ext cx="726" cy="590"/>
            </a:xfrm>
            <a:custGeom>
              <a:avLst/>
              <a:gdLst>
                <a:gd name="T0" fmla="*/ 0 w 726"/>
                <a:gd name="T1" fmla="*/ 590 h 590"/>
                <a:gd name="T2" fmla="*/ 363 w 726"/>
                <a:gd name="T3" fmla="*/ 363 h 590"/>
                <a:gd name="T4" fmla="*/ 363 w 726"/>
                <a:gd name="T5" fmla="*/ 0 h 590"/>
                <a:gd name="T6" fmla="*/ 726 w 726"/>
                <a:gd name="T7" fmla="*/ 408 h 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6"/>
                <a:gd name="T13" fmla="*/ 0 h 590"/>
                <a:gd name="T14" fmla="*/ 726 w 726"/>
                <a:gd name="T15" fmla="*/ 590 h 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6" h="590">
                  <a:moveTo>
                    <a:pt x="0" y="590"/>
                  </a:moveTo>
                  <a:lnTo>
                    <a:pt x="363" y="363"/>
                  </a:lnTo>
                  <a:lnTo>
                    <a:pt x="363" y="0"/>
                  </a:lnTo>
                  <a:lnTo>
                    <a:pt x="726" y="4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2" name="Group 115"/>
          <p:cNvGrpSpPr>
            <a:grpSpLocks/>
          </p:cNvGrpSpPr>
          <p:nvPr/>
        </p:nvGrpSpPr>
        <p:grpSpPr bwMode="auto">
          <a:xfrm>
            <a:off x="2700338" y="4005263"/>
            <a:ext cx="1820862" cy="1928812"/>
            <a:chOff x="1701" y="2523"/>
            <a:chExt cx="1147" cy="1215"/>
          </a:xfrm>
        </p:grpSpPr>
        <p:grpSp>
          <p:nvGrpSpPr>
            <p:cNvPr id="47148" name="Group 82"/>
            <p:cNvGrpSpPr>
              <a:grpSpLocks/>
            </p:cNvGrpSpPr>
            <p:nvPr/>
          </p:nvGrpSpPr>
          <p:grpSpPr bwMode="auto">
            <a:xfrm>
              <a:off x="1701" y="2523"/>
              <a:ext cx="1147" cy="1215"/>
              <a:chOff x="491" y="935"/>
              <a:chExt cx="1147" cy="1215"/>
            </a:xfrm>
          </p:grpSpPr>
          <p:sp>
            <p:nvSpPr>
              <p:cNvPr id="47153" name="Line 83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54" name="Line 84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55" name="Text Box 85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56" name="Text Box 86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49" name="Line 103"/>
            <p:cNvSpPr>
              <a:spLocks noChangeShapeType="1"/>
            </p:cNvSpPr>
            <p:nvPr/>
          </p:nvSpPr>
          <p:spPr bwMode="auto">
            <a:xfrm flipV="1">
              <a:off x="1973" y="3203"/>
              <a:ext cx="363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50" name="Line 104"/>
            <p:cNvSpPr>
              <a:spLocks noChangeShapeType="1"/>
            </p:cNvSpPr>
            <p:nvPr/>
          </p:nvSpPr>
          <p:spPr bwMode="auto">
            <a:xfrm flipV="1">
              <a:off x="2336" y="2750"/>
              <a:ext cx="36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51" name="Oval 105"/>
            <p:cNvSpPr>
              <a:spLocks noChangeArrowheads="1"/>
            </p:cNvSpPr>
            <p:nvPr/>
          </p:nvSpPr>
          <p:spPr bwMode="auto">
            <a:xfrm>
              <a:off x="2306" y="3187"/>
              <a:ext cx="46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7152" name="Oval 106"/>
            <p:cNvSpPr>
              <a:spLocks noChangeArrowheads="1"/>
            </p:cNvSpPr>
            <p:nvPr/>
          </p:nvSpPr>
          <p:spPr bwMode="auto">
            <a:xfrm>
              <a:off x="2319" y="2952"/>
              <a:ext cx="46" cy="4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4" name="Group 116"/>
          <p:cNvGrpSpPr>
            <a:grpSpLocks/>
          </p:cNvGrpSpPr>
          <p:nvPr/>
        </p:nvGrpSpPr>
        <p:grpSpPr bwMode="auto">
          <a:xfrm>
            <a:off x="4613275" y="4005263"/>
            <a:ext cx="1820863" cy="1928812"/>
            <a:chOff x="2906" y="2523"/>
            <a:chExt cx="1147" cy="1215"/>
          </a:xfrm>
        </p:grpSpPr>
        <p:grpSp>
          <p:nvGrpSpPr>
            <p:cNvPr id="47142" name="Group 87"/>
            <p:cNvGrpSpPr>
              <a:grpSpLocks/>
            </p:cNvGrpSpPr>
            <p:nvPr/>
          </p:nvGrpSpPr>
          <p:grpSpPr bwMode="auto">
            <a:xfrm>
              <a:off x="2906" y="2523"/>
              <a:ext cx="1147" cy="1215"/>
              <a:chOff x="491" y="935"/>
              <a:chExt cx="1147" cy="1215"/>
            </a:xfrm>
          </p:grpSpPr>
          <p:sp>
            <p:nvSpPr>
              <p:cNvPr id="47144" name="Line 88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45" name="Line 89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46" name="Text Box 90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47" name="Text Box 91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43" name="Oval 107"/>
            <p:cNvSpPr>
              <a:spLocks noChangeArrowheads="1"/>
            </p:cNvSpPr>
            <p:nvPr/>
          </p:nvSpPr>
          <p:spPr bwMode="auto">
            <a:xfrm>
              <a:off x="3289" y="2794"/>
              <a:ext cx="589" cy="54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6" name="Group 117"/>
          <p:cNvGrpSpPr>
            <a:grpSpLocks/>
          </p:cNvGrpSpPr>
          <p:nvPr/>
        </p:nvGrpSpPr>
        <p:grpSpPr bwMode="auto">
          <a:xfrm>
            <a:off x="6526213" y="4005263"/>
            <a:ext cx="1820862" cy="1928812"/>
            <a:chOff x="4111" y="2523"/>
            <a:chExt cx="1147" cy="1215"/>
          </a:xfrm>
        </p:grpSpPr>
        <p:grpSp>
          <p:nvGrpSpPr>
            <p:cNvPr id="47136" name="Group 92"/>
            <p:cNvGrpSpPr>
              <a:grpSpLocks/>
            </p:cNvGrpSpPr>
            <p:nvPr/>
          </p:nvGrpSpPr>
          <p:grpSpPr bwMode="auto">
            <a:xfrm>
              <a:off x="4111" y="2523"/>
              <a:ext cx="1147" cy="1215"/>
              <a:chOff x="491" y="935"/>
              <a:chExt cx="1147" cy="1215"/>
            </a:xfrm>
          </p:grpSpPr>
          <p:sp>
            <p:nvSpPr>
              <p:cNvPr id="47138" name="Line 93"/>
              <p:cNvSpPr>
                <a:spLocks noChangeShapeType="1"/>
              </p:cNvSpPr>
              <p:nvPr/>
            </p:nvSpPr>
            <p:spPr bwMode="auto">
              <a:xfrm flipV="1">
                <a:off x="679" y="996"/>
                <a:ext cx="0" cy="9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39" name="Line 94"/>
              <p:cNvSpPr>
                <a:spLocks noChangeShapeType="1"/>
              </p:cNvSpPr>
              <p:nvPr/>
            </p:nvSpPr>
            <p:spPr bwMode="auto">
              <a:xfrm>
                <a:off x="679" y="1953"/>
                <a:ext cx="9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40" name="Text Box 95"/>
              <p:cNvSpPr txBox="1">
                <a:spLocks noChangeArrowheads="1"/>
              </p:cNvSpPr>
              <p:nvPr/>
            </p:nvSpPr>
            <p:spPr bwMode="auto">
              <a:xfrm>
                <a:off x="1464" y="1938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x</a:t>
                </a:r>
              </a:p>
            </p:txBody>
          </p:sp>
          <p:sp>
            <p:nvSpPr>
              <p:cNvPr id="47141" name="Text Box 96"/>
              <p:cNvSpPr txBox="1">
                <a:spLocks noChangeArrowheads="1"/>
              </p:cNvSpPr>
              <p:nvPr/>
            </p:nvSpPr>
            <p:spPr bwMode="auto">
              <a:xfrm>
                <a:off x="491" y="935"/>
                <a:ext cx="17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i="1"/>
                  <a:t>y</a:t>
                </a:r>
              </a:p>
            </p:txBody>
          </p:sp>
        </p:grpSp>
        <p:sp>
          <p:nvSpPr>
            <p:cNvPr id="47137" name="Freeform 109"/>
            <p:cNvSpPr>
              <a:spLocks/>
            </p:cNvSpPr>
            <p:nvPr/>
          </p:nvSpPr>
          <p:spPr bwMode="auto">
            <a:xfrm>
              <a:off x="4332" y="2636"/>
              <a:ext cx="771" cy="840"/>
            </a:xfrm>
            <a:custGeom>
              <a:avLst/>
              <a:gdLst>
                <a:gd name="T0" fmla="*/ 0 w 771"/>
                <a:gd name="T1" fmla="*/ 567 h 840"/>
                <a:gd name="T2" fmla="*/ 90 w 771"/>
                <a:gd name="T3" fmla="*/ 794 h 840"/>
                <a:gd name="T4" fmla="*/ 136 w 771"/>
                <a:gd name="T5" fmla="*/ 386 h 840"/>
                <a:gd name="T6" fmla="*/ 181 w 771"/>
                <a:gd name="T7" fmla="*/ 749 h 840"/>
                <a:gd name="T8" fmla="*/ 272 w 771"/>
                <a:gd name="T9" fmla="*/ 68 h 840"/>
                <a:gd name="T10" fmla="*/ 317 w 771"/>
                <a:gd name="T11" fmla="*/ 340 h 840"/>
                <a:gd name="T12" fmla="*/ 414 w 771"/>
                <a:gd name="T13" fmla="*/ 152 h 840"/>
                <a:gd name="T14" fmla="*/ 544 w 771"/>
                <a:gd name="T15" fmla="*/ 794 h 840"/>
                <a:gd name="T16" fmla="*/ 680 w 771"/>
                <a:gd name="T17" fmla="*/ 431 h 840"/>
                <a:gd name="T18" fmla="*/ 771 w 771"/>
                <a:gd name="T19" fmla="*/ 522 h 8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71"/>
                <a:gd name="T31" fmla="*/ 0 h 840"/>
                <a:gd name="T32" fmla="*/ 771 w 771"/>
                <a:gd name="T33" fmla="*/ 840 h 8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71" h="840">
                  <a:moveTo>
                    <a:pt x="0" y="567"/>
                  </a:moveTo>
                  <a:cubicBezTo>
                    <a:pt x="33" y="695"/>
                    <a:pt x="67" y="824"/>
                    <a:pt x="90" y="794"/>
                  </a:cubicBezTo>
                  <a:cubicBezTo>
                    <a:pt x="113" y="764"/>
                    <a:pt x="121" y="393"/>
                    <a:pt x="136" y="386"/>
                  </a:cubicBezTo>
                  <a:cubicBezTo>
                    <a:pt x="151" y="379"/>
                    <a:pt x="158" y="802"/>
                    <a:pt x="181" y="749"/>
                  </a:cubicBezTo>
                  <a:cubicBezTo>
                    <a:pt x="204" y="696"/>
                    <a:pt x="249" y="136"/>
                    <a:pt x="272" y="68"/>
                  </a:cubicBezTo>
                  <a:cubicBezTo>
                    <a:pt x="295" y="0"/>
                    <a:pt x="293" y="326"/>
                    <a:pt x="317" y="340"/>
                  </a:cubicBezTo>
                  <a:cubicBezTo>
                    <a:pt x="341" y="354"/>
                    <a:pt x="376" y="77"/>
                    <a:pt x="414" y="152"/>
                  </a:cubicBezTo>
                  <a:cubicBezTo>
                    <a:pt x="452" y="227"/>
                    <a:pt x="500" y="748"/>
                    <a:pt x="544" y="794"/>
                  </a:cubicBezTo>
                  <a:cubicBezTo>
                    <a:pt x="588" y="840"/>
                    <a:pt x="642" y="476"/>
                    <a:pt x="680" y="431"/>
                  </a:cubicBezTo>
                  <a:cubicBezTo>
                    <a:pt x="718" y="386"/>
                    <a:pt x="744" y="454"/>
                    <a:pt x="771" y="52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8" name="Group 120"/>
          <p:cNvGrpSpPr>
            <a:grpSpLocks/>
          </p:cNvGrpSpPr>
          <p:nvPr/>
        </p:nvGrpSpPr>
        <p:grpSpPr bwMode="auto">
          <a:xfrm>
            <a:off x="5003800" y="1700213"/>
            <a:ext cx="1296988" cy="1296987"/>
            <a:chOff x="3152" y="1071"/>
            <a:chExt cx="817" cy="817"/>
          </a:xfrm>
        </p:grpSpPr>
        <p:sp>
          <p:nvSpPr>
            <p:cNvPr id="47134" name="Line 118"/>
            <p:cNvSpPr>
              <a:spLocks noChangeShapeType="1"/>
            </p:cNvSpPr>
            <p:nvPr/>
          </p:nvSpPr>
          <p:spPr bwMode="auto">
            <a:xfrm>
              <a:off x="3152" y="1071"/>
              <a:ext cx="817" cy="81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35" name="Line 119"/>
            <p:cNvSpPr>
              <a:spLocks noChangeShapeType="1"/>
            </p:cNvSpPr>
            <p:nvPr/>
          </p:nvSpPr>
          <p:spPr bwMode="auto">
            <a:xfrm flipH="1">
              <a:off x="3152" y="1071"/>
              <a:ext cx="817" cy="81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9" name="Group 121"/>
          <p:cNvGrpSpPr>
            <a:grpSpLocks/>
          </p:cNvGrpSpPr>
          <p:nvPr/>
        </p:nvGrpSpPr>
        <p:grpSpPr bwMode="auto">
          <a:xfrm>
            <a:off x="1187450" y="4221163"/>
            <a:ext cx="1296988" cy="1296987"/>
            <a:chOff x="3152" y="1071"/>
            <a:chExt cx="817" cy="817"/>
          </a:xfrm>
        </p:grpSpPr>
        <p:sp>
          <p:nvSpPr>
            <p:cNvPr id="47132" name="Line 122"/>
            <p:cNvSpPr>
              <a:spLocks noChangeShapeType="1"/>
            </p:cNvSpPr>
            <p:nvPr/>
          </p:nvSpPr>
          <p:spPr bwMode="auto">
            <a:xfrm>
              <a:off x="3152" y="1071"/>
              <a:ext cx="817" cy="81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33" name="Line 123"/>
            <p:cNvSpPr>
              <a:spLocks noChangeShapeType="1"/>
            </p:cNvSpPr>
            <p:nvPr/>
          </p:nvSpPr>
          <p:spPr bwMode="auto">
            <a:xfrm flipH="1">
              <a:off x="3152" y="1071"/>
              <a:ext cx="817" cy="81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" name="Group 124"/>
          <p:cNvGrpSpPr>
            <a:grpSpLocks/>
          </p:cNvGrpSpPr>
          <p:nvPr/>
        </p:nvGrpSpPr>
        <p:grpSpPr bwMode="auto">
          <a:xfrm>
            <a:off x="5076825" y="4221163"/>
            <a:ext cx="1296988" cy="1296987"/>
            <a:chOff x="3152" y="1071"/>
            <a:chExt cx="817" cy="817"/>
          </a:xfrm>
        </p:grpSpPr>
        <p:sp>
          <p:nvSpPr>
            <p:cNvPr id="47130" name="Line 125"/>
            <p:cNvSpPr>
              <a:spLocks noChangeShapeType="1"/>
            </p:cNvSpPr>
            <p:nvPr/>
          </p:nvSpPr>
          <p:spPr bwMode="auto">
            <a:xfrm>
              <a:off x="3152" y="1071"/>
              <a:ext cx="817" cy="81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31" name="Line 126"/>
            <p:cNvSpPr>
              <a:spLocks noChangeShapeType="1"/>
            </p:cNvSpPr>
            <p:nvPr/>
          </p:nvSpPr>
          <p:spPr bwMode="auto">
            <a:xfrm flipH="1">
              <a:off x="3152" y="1071"/>
              <a:ext cx="817" cy="81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" name="Group 132"/>
          <p:cNvGrpSpPr>
            <a:grpSpLocks/>
          </p:cNvGrpSpPr>
          <p:nvPr/>
        </p:nvGrpSpPr>
        <p:grpSpPr bwMode="auto">
          <a:xfrm>
            <a:off x="4900613" y="1990725"/>
            <a:ext cx="833437" cy="1109663"/>
            <a:chOff x="3087" y="1254"/>
            <a:chExt cx="525" cy="699"/>
          </a:xfrm>
        </p:grpSpPr>
        <p:sp>
          <p:nvSpPr>
            <p:cNvPr id="47126" name="Line 128"/>
            <p:cNvSpPr>
              <a:spLocks noChangeShapeType="1"/>
            </p:cNvSpPr>
            <p:nvPr/>
          </p:nvSpPr>
          <p:spPr bwMode="auto">
            <a:xfrm flipV="1">
              <a:off x="3612" y="1716"/>
              <a:ext cx="0" cy="237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7" name="Line 129"/>
            <p:cNvSpPr>
              <a:spLocks noChangeShapeType="1"/>
            </p:cNvSpPr>
            <p:nvPr/>
          </p:nvSpPr>
          <p:spPr bwMode="auto">
            <a:xfrm flipV="1">
              <a:off x="3612" y="1254"/>
              <a:ext cx="0" cy="46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8" name="Line 130"/>
            <p:cNvSpPr>
              <a:spLocks noChangeShapeType="1"/>
            </p:cNvSpPr>
            <p:nvPr/>
          </p:nvSpPr>
          <p:spPr bwMode="auto">
            <a:xfrm flipH="1">
              <a:off x="3087" y="1716"/>
              <a:ext cx="52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9" name="Line 131"/>
            <p:cNvSpPr>
              <a:spLocks noChangeShapeType="1"/>
            </p:cNvSpPr>
            <p:nvPr/>
          </p:nvSpPr>
          <p:spPr bwMode="auto">
            <a:xfrm flipH="1">
              <a:off x="3087" y="1254"/>
              <a:ext cx="519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2" name="Group 139"/>
          <p:cNvGrpSpPr>
            <a:grpSpLocks/>
          </p:cNvGrpSpPr>
          <p:nvPr/>
        </p:nvGrpSpPr>
        <p:grpSpPr bwMode="auto">
          <a:xfrm>
            <a:off x="1085850" y="4437063"/>
            <a:ext cx="752475" cy="1182687"/>
            <a:chOff x="684" y="2795"/>
            <a:chExt cx="474" cy="745"/>
          </a:xfrm>
        </p:grpSpPr>
        <p:sp>
          <p:nvSpPr>
            <p:cNvPr id="47120" name="Line 133"/>
            <p:cNvSpPr>
              <a:spLocks noChangeShapeType="1"/>
            </p:cNvSpPr>
            <p:nvPr/>
          </p:nvSpPr>
          <p:spPr bwMode="auto">
            <a:xfrm flipV="1">
              <a:off x="1158" y="3162"/>
              <a:ext cx="0" cy="37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1" name="Line 134"/>
            <p:cNvSpPr>
              <a:spLocks noChangeShapeType="1"/>
            </p:cNvSpPr>
            <p:nvPr/>
          </p:nvSpPr>
          <p:spPr bwMode="auto">
            <a:xfrm flipH="1">
              <a:off x="684" y="3159"/>
              <a:ext cx="474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2" name="Line 135"/>
            <p:cNvSpPr>
              <a:spLocks noChangeShapeType="1"/>
            </p:cNvSpPr>
            <p:nvPr/>
          </p:nvSpPr>
          <p:spPr bwMode="auto">
            <a:xfrm flipH="1">
              <a:off x="684" y="3068"/>
              <a:ext cx="474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3" name="Line 136"/>
            <p:cNvSpPr>
              <a:spLocks noChangeShapeType="1"/>
            </p:cNvSpPr>
            <p:nvPr/>
          </p:nvSpPr>
          <p:spPr bwMode="auto">
            <a:xfrm flipH="1">
              <a:off x="684" y="2977"/>
              <a:ext cx="474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4" name="Line 137"/>
            <p:cNvSpPr>
              <a:spLocks noChangeShapeType="1"/>
            </p:cNvSpPr>
            <p:nvPr/>
          </p:nvSpPr>
          <p:spPr bwMode="auto">
            <a:xfrm flipH="1">
              <a:off x="684" y="2886"/>
              <a:ext cx="474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25" name="Line 138"/>
            <p:cNvSpPr>
              <a:spLocks noChangeShapeType="1"/>
            </p:cNvSpPr>
            <p:nvPr/>
          </p:nvSpPr>
          <p:spPr bwMode="auto">
            <a:xfrm flipH="1">
              <a:off x="684" y="2795"/>
              <a:ext cx="474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graphicFrame>
        <p:nvGraphicFramePr>
          <p:cNvPr id="72832" name="Group 128"/>
          <p:cNvGraphicFramePr>
            <a:graphicFrameLocks noGrp="1"/>
          </p:cNvGraphicFramePr>
          <p:nvPr/>
        </p:nvGraphicFramePr>
        <p:xfrm>
          <a:off x="827088" y="2349500"/>
          <a:ext cx="1679575" cy="4023360"/>
        </p:xfrm>
        <a:graphic>
          <a:graphicData uri="http://schemas.openxmlformats.org/drawingml/2006/table">
            <a:tbl>
              <a:tblPr/>
              <a:tblGrid>
                <a:gridCol w="839787"/>
                <a:gridCol w="839788"/>
              </a:tblGrid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1" name="Text Box 129"/>
          <p:cNvSpPr txBox="1">
            <a:spLocks noChangeArrowheads="1"/>
          </p:cNvSpPr>
          <p:nvPr/>
        </p:nvSpPr>
        <p:spPr bwMode="auto">
          <a:xfrm>
            <a:off x="827088" y="1844675"/>
            <a:ext cx="774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=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</a:t>
            </a:r>
          </a:p>
        </p:txBody>
      </p:sp>
      <p:sp>
        <p:nvSpPr>
          <p:cNvPr id="72834" name="Text Box 130"/>
          <p:cNvSpPr txBox="1">
            <a:spLocks noChangeArrowheads="1"/>
          </p:cNvSpPr>
          <p:nvPr/>
        </p:nvSpPr>
        <p:spPr bwMode="auto">
          <a:xfrm>
            <a:off x="3203575" y="1700213"/>
            <a:ext cx="644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f</a:t>
            </a:r>
            <a:r>
              <a:rPr lang="pt-BR"/>
              <a:t>(2) =</a:t>
            </a:r>
          </a:p>
        </p:txBody>
      </p:sp>
      <p:sp>
        <p:nvSpPr>
          <p:cNvPr id="72835" name="Text Box 131"/>
          <p:cNvSpPr txBox="1">
            <a:spLocks noChangeArrowheads="1"/>
          </p:cNvSpPr>
          <p:nvPr/>
        </p:nvSpPr>
        <p:spPr bwMode="auto">
          <a:xfrm>
            <a:off x="3851275" y="1700213"/>
            <a:ext cx="539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0,84</a:t>
            </a:r>
          </a:p>
        </p:txBody>
      </p:sp>
      <p:sp>
        <p:nvSpPr>
          <p:cNvPr id="72836" name="Text Box 132"/>
          <p:cNvSpPr txBox="1">
            <a:spLocks noChangeArrowheads="1"/>
          </p:cNvSpPr>
          <p:nvPr/>
        </p:nvSpPr>
        <p:spPr bwMode="auto">
          <a:xfrm>
            <a:off x="3203575" y="2276475"/>
            <a:ext cx="887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f</a:t>
            </a:r>
            <a:r>
              <a:rPr lang="pt-BR"/>
              <a:t>(12) = ?</a:t>
            </a:r>
          </a:p>
        </p:txBody>
      </p:sp>
      <p:graphicFrame>
        <p:nvGraphicFramePr>
          <p:cNvPr id="72895" name="Group 191"/>
          <p:cNvGraphicFramePr>
            <a:graphicFrameLocks noGrp="1"/>
          </p:cNvGraphicFramePr>
          <p:nvPr/>
        </p:nvGraphicFramePr>
        <p:xfrm>
          <a:off x="3203575" y="2781300"/>
          <a:ext cx="1679575" cy="1005840"/>
        </p:xfrm>
        <a:graphic>
          <a:graphicData uri="http://schemas.openxmlformats.org/drawingml/2006/table">
            <a:tbl>
              <a:tblPr/>
              <a:tblGrid>
                <a:gridCol w="839788"/>
                <a:gridCol w="839787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896" name="Text Box 192"/>
          <p:cNvSpPr txBox="1">
            <a:spLocks noChangeArrowheads="1"/>
          </p:cNvSpPr>
          <p:nvPr/>
        </p:nvSpPr>
        <p:spPr bwMode="auto">
          <a:xfrm>
            <a:off x="3203575" y="4149725"/>
            <a:ext cx="760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12 - 10</a:t>
            </a:r>
          </a:p>
        </p:txBody>
      </p:sp>
      <p:sp>
        <p:nvSpPr>
          <p:cNvPr id="72897" name="Line 193"/>
          <p:cNvSpPr>
            <a:spLocks noChangeShapeType="1"/>
          </p:cNvSpPr>
          <p:nvPr/>
        </p:nvSpPr>
        <p:spPr bwMode="auto">
          <a:xfrm>
            <a:off x="3940175" y="43259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2898" name="Text Box 194"/>
          <p:cNvSpPr txBox="1">
            <a:spLocks noChangeArrowheads="1"/>
          </p:cNvSpPr>
          <p:nvPr/>
        </p:nvSpPr>
        <p:spPr bwMode="auto">
          <a:xfrm>
            <a:off x="4859338" y="4149725"/>
            <a:ext cx="800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y</a:t>
            </a:r>
            <a:r>
              <a:rPr lang="pt-BR"/>
              <a:t> - 2,94</a:t>
            </a:r>
          </a:p>
        </p:txBody>
      </p:sp>
      <p:sp>
        <p:nvSpPr>
          <p:cNvPr id="72899" name="Text Box 195"/>
          <p:cNvSpPr txBox="1">
            <a:spLocks noChangeArrowheads="1"/>
          </p:cNvSpPr>
          <p:nvPr/>
        </p:nvSpPr>
        <p:spPr bwMode="auto">
          <a:xfrm>
            <a:off x="3203575" y="4581525"/>
            <a:ext cx="760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20 - 10</a:t>
            </a:r>
          </a:p>
        </p:txBody>
      </p:sp>
      <p:sp>
        <p:nvSpPr>
          <p:cNvPr id="72900" name="Line 196"/>
          <p:cNvSpPr>
            <a:spLocks noChangeShapeType="1"/>
          </p:cNvSpPr>
          <p:nvPr/>
        </p:nvSpPr>
        <p:spPr bwMode="auto">
          <a:xfrm>
            <a:off x="3940175" y="47577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2901" name="Text Box 197"/>
          <p:cNvSpPr txBox="1">
            <a:spLocks noChangeArrowheads="1"/>
          </p:cNvSpPr>
          <p:nvPr/>
        </p:nvSpPr>
        <p:spPr bwMode="auto">
          <a:xfrm>
            <a:off x="4859338" y="4581525"/>
            <a:ext cx="10652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3,98 - 2,94</a:t>
            </a:r>
          </a:p>
        </p:txBody>
      </p:sp>
      <p:graphicFrame>
        <p:nvGraphicFramePr>
          <p:cNvPr id="72903" name="Object 199"/>
          <p:cNvGraphicFramePr>
            <a:graphicFrameLocks noChangeAspect="1"/>
          </p:cNvGraphicFramePr>
          <p:nvPr/>
        </p:nvGraphicFramePr>
        <p:xfrm>
          <a:off x="3276600" y="5084763"/>
          <a:ext cx="2005013" cy="295275"/>
        </p:xfrm>
        <a:graphic>
          <a:graphicData uri="http://schemas.openxmlformats.org/presentationml/2006/ole">
            <p:oleObj spid="_x0000_s1026" name="Equation" r:id="rId3" imgW="1384200" imgH="203040" progId="Equation.DSMT4">
              <p:embed/>
            </p:oleObj>
          </a:graphicData>
        </a:graphic>
      </p:graphicFrame>
      <p:graphicFrame>
        <p:nvGraphicFramePr>
          <p:cNvPr id="72904" name="Object 200"/>
          <p:cNvGraphicFramePr>
            <a:graphicFrameLocks noChangeAspect="1"/>
          </p:cNvGraphicFramePr>
          <p:nvPr/>
        </p:nvGraphicFramePr>
        <p:xfrm>
          <a:off x="3276600" y="5516563"/>
          <a:ext cx="1544638" cy="295275"/>
        </p:xfrm>
        <a:graphic>
          <a:graphicData uri="http://schemas.openxmlformats.org/presentationml/2006/ole">
            <p:oleObj spid="_x0000_s1027" name="Equation" r:id="rId4" imgW="1066680" imgH="203040" progId="Equation.DSMT4">
              <p:embed/>
            </p:oleObj>
          </a:graphicData>
        </a:graphic>
      </p:graphicFrame>
      <p:graphicFrame>
        <p:nvGraphicFramePr>
          <p:cNvPr id="72905" name="Object 201"/>
          <p:cNvGraphicFramePr>
            <a:graphicFrameLocks noChangeAspect="1"/>
          </p:cNvGraphicFramePr>
          <p:nvPr/>
        </p:nvGraphicFramePr>
        <p:xfrm>
          <a:off x="3276600" y="5949950"/>
          <a:ext cx="901700" cy="295275"/>
        </p:xfrm>
        <a:graphic>
          <a:graphicData uri="http://schemas.openxmlformats.org/presentationml/2006/ole">
            <p:oleObj spid="_x0000_s1028" name="Equation" r:id="rId5" imgW="622080" imgH="203040" progId="Equation.DSMT4">
              <p:embed/>
            </p:oleObj>
          </a:graphicData>
        </a:graphic>
      </p:graphicFrame>
      <p:sp>
        <p:nvSpPr>
          <p:cNvPr id="72906" name="Text Box 202"/>
          <p:cNvSpPr txBox="1">
            <a:spLocks noChangeArrowheads="1"/>
          </p:cNvSpPr>
          <p:nvPr/>
        </p:nvSpPr>
        <p:spPr bwMode="auto">
          <a:xfrm>
            <a:off x="4572000" y="2276475"/>
            <a:ext cx="1192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interpolação</a:t>
            </a:r>
          </a:p>
        </p:txBody>
      </p:sp>
      <p:sp>
        <p:nvSpPr>
          <p:cNvPr id="19" name="Text Box 202"/>
          <p:cNvSpPr txBox="1">
            <a:spLocks noChangeArrowheads="1"/>
          </p:cNvSpPr>
          <p:nvPr/>
        </p:nvSpPr>
        <p:spPr bwMode="auto">
          <a:xfrm>
            <a:off x="5703888" y="2276475"/>
            <a:ext cx="6540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linear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34" grpId="0"/>
      <p:bldP spid="72835" grpId="0"/>
      <p:bldP spid="72836" grpId="0"/>
      <p:bldP spid="72896" grpId="0"/>
      <p:bldP spid="72897" grpId="0" animBg="1"/>
      <p:bldP spid="72898" grpId="0"/>
      <p:bldP spid="72899" grpId="0"/>
      <p:bldP spid="72900" grpId="0" animBg="1"/>
      <p:bldP spid="72901" grpId="0"/>
      <p:bldP spid="7290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" name="Text Box 102"/>
          <p:cNvSpPr txBox="1">
            <a:spLocks noChangeArrowheads="1"/>
          </p:cNvSpPr>
          <p:nvPr/>
        </p:nvSpPr>
        <p:spPr bwMode="auto">
          <a:xfrm>
            <a:off x="4067175" y="1844675"/>
            <a:ext cx="2844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a = tan(</a:t>
            </a:r>
            <a:r>
              <a:rPr lang="pt-BR" i="1">
                <a:sym typeface="Symbol" pitchFamily="18" charset="2"/>
              </a:rPr>
              <a:t></a:t>
            </a:r>
            <a:r>
              <a:rPr lang="pt-BR">
                <a:sym typeface="Symbol" pitchFamily="18" charset="2"/>
              </a:rPr>
              <a:t>) </a:t>
            </a:r>
            <a:r>
              <a:rPr lang="pt-BR">
                <a:sym typeface="Wingdings" pitchFamily="2" charset="2"/>
              </a:rPr>
              <a:t></a:t>
            </a:r>
            <a:r>
              <a:rPr lang="pt-BR">
                <a:sym typeface="Symbol" pitchFamily="18" charset="2"/>
              </a:rPr>
              <a:t> coeficiente angular</a:t>
            </a:r>
          </a:p>
          <a:p>
            <a:r>
              <a:rPr lang="pt-BR">
                <a:sym typeface="Symbol" pitchFamily="18" charset="2"/>
              </a:rPr>
              <a:t>b = </a:t>
            </a:r>
            <a:r>
              <a:rPr lang="pt-BR" i="1">
                <a:sym typeface="Symbol" pitchFamily="18" charset="2"/>
              </a:rPr>
              <a:t>f</a:t>
            </a:r>
            <a:r>
              <a:rPr lang="pt-BR">
                <a:sym typeface="Symbol" pitchFamily="18" charset="2"/>
              </a:rPr>
              <a:t>(0)     </a:t>
            </a:r>
            <a:r>
              <a:rPr lang="pt-BR">
                <a:sym typeface="Wingdings" pitchFamily="2" charset="2"/>
              </a:rPr>
              <a:t></a:t>
            </a:r>
            <a:r>
              <a:rPr lang="pt-BR">
                <a:sym typeface="Symbol" pitchFamily="18" charset="2"/>
              </a:rPr>
              <a:t> coeficiente linear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48132" name="Text Box 91"/>
          <p:cNvSpPr txBox="1">
            <a:spLocks noChangeArrowheads="1"/>
          </p:cNvSpPr>
          <p:nvPr/>
        </p:nvSpPr>
        <p:spPr bwMode="auto">
          <a:xfrm>
            <a:off x="735013" y="1452563"/>
            <a:ext cx="6032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1</a:t>
            </a:r>
            <a:r>
              <a:rPr lang="pt-BR" u="sng" baseline="30000"/>
              <a:t>o</a:t>
            </a:r>
            <a:r>
              <a:rPr lang="pt-BR"/>
              <a:t> grau               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a</a:t>
            </a:r>
            <a:r>
              <a:rPr lang="pt-BR" i="1"/>
              <a:t>x</a:t>
            </a:r>
            <a:r>
              <a:rPr lang="pt-BR"/>
              <a:t> + b,        a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R*</a:t>
            </a:r>
            <a:r>
              <a:rPr lang="pt-BR"/>
              <a:t>, b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</a:p>
        </p:txBody>
      </p:sp>
      <p:sp>
        <p:nvSpPr>
          <p:cNvPr id="32860" name="Text Box 92"/>
          <p:cNvSpPr txBox="1">
            <a:spLocks noChangeArrowheads="1"/>
          </p:cNvSpPr>
          <p:nvPr/>
        </p:nvSpPr>
        <p:spPr bwMode="auto">
          <a:xfrm>
            <a:off x="1727200" y="2474913"/>
            <a:ext cx="199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Exemplo: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2</a:t>
            </a:r>
            <a:r>
              <a:rPr lang="pt-BR" i="1"/>
              <a:t>x</a:t>
            </a:r>
            <a:r>
              <a:rPr lang="pt-BR"/>
              <a:t> - 1</a:t>
            </a:r>
          </a:p>
        </p:txBody>
      </p:sp>
      <p:pic>
        <p:nvPicPr>
          <p:cNvPr id="32861" name="Picture 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2997200"/>
            <a:ext cx="22542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8"/>
          <p:cNvGrpSpPr>
            <a:grpSpLocks/>
          </p:cNvGrpSpPr>
          <p:nvPr/>
        </p:nvGrpSpPr>
        <p:grpSpPr bwMode="auto">
          <a:xfrm>
            <a:off x="2914650" y="4265613"/>
            <a:ext cx="1230313" cy="354012"/>
            <a:chOff x="1836" y="2687"/>
            <a:chExt cx="775" cy="223"/>
          </a:xfrm>
        </p:grpSpPr>
        <p:sp>
          <p:nvSpPr>
            <p:cNvPr id="48146" name="Freeform 105"/>
            <p:cNvSpPr>
              <a:spLocks/>
            </p:cNvSpPr>
            <p:nvPr/>
          </p:nvSpPr>
          <p:spPr bwMode="auto">
            <a:xfrm>
              <a:off x="1836" y="2769"/>
              <a:ext cx="81" cy="141"/>
            </a:xfrm>
            <a:custGeom>
              <a:avLst/>
              <a:gdLst>
                <a:gd name="T0" fmla="*/ 0 w 81"/>
                <a:gd name="T1" fmla="*/ 0 h 141"/>
                <a:gd name="T2" fmla="*/ 24 w 81"/>
                <a:gd name="T3" fmla="*/ 15 h 141"/>
                <a:gd name="T4" fmla="*/ 51 w 81"/>
                <a:gd name="T5" fmla="*/ 48 h 141"/>
                <a:gd name="T6" fmla="*/ 69 w 81"/>
                <a:gd name="T7" fmla="*/ 75 h 141"/>
                <a:gd name="T8" fmla="*/ 78 w 81"/>
                <a:gd name="T9" fmla="*/ 108 h 141"/>
                <a:gd name="T10" fmla="*/ 81 w 81"/>
                <a:gd name="T11" fmla="*/ 141 h 1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1"/>
                <a:gd name="T19" fmla="*/ 0 h 141"/>
                <a:gd name="T20" fmla="*/ 81 w 81"/>
                <a:gd name="T21" fmla="*/ 141 h 14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1" h="141">
                  <a:moveTo>
                    <a:pt x="0" y="0"/>
                  </a:moveTo>
                  <a:lnTo>
                    <a:pt x="24" y="15"/>
                  </a:lnTo>
                  <a:lnTo>
                    <a:pt x="51" y="48"/>
                  </a:lnTo>
                  <a:lnTo>
                    <a:pt x="69" y="75"/>
                  </a:lnTo>
                  <a:lnTo>
                    <a:pt x="78" y="108"/>
                  </a:lnTo>
                  <a:lnTo>
                    <a:pt x="81" y="14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8147" name="Text Box 107"/>
            <p:cNvSpPr txBox="1">
              <a:spLocks noChangeArrowheads="1"/>
            </p:cNvSpPr>
            <p:nvPr/>
          </p:nvSpPr>
          <p:spPr bwMode="auto">
            <a:xfrm>
              <a:off x="1882" y="2687"/>
              <a:ext cx="72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i="1">
                  <a:sym typeface="Symbol" pitchFamily="18" charset="2"/>
                </a:rPr>
                <a:t></a:t>
              </a:r>
              <a:r>
                <a:rPr lang="pt-BR">
                  <a:sym typeface="Symbol" pitchFamily="18" charset="2"/>
                </a:rPr>
                <a:t> = 63,435</a:t>
              </a:r>
              <a:r>
                <a:rPr lang="pt-BR" baseline="30000">
                  <a:sym typeface="Symbol" pitchFamily="18" charset="2"/>
                </a:rPr>
                <a:t>o</a:t>
              </a:r>
            </a:p>
          </p:txBody>
        </p:sp>
      </p:grpSp>
      <p:grpSp>
        <p:nvGrpSpPr>
          <p:cNvPr id="3" name="Group 111"/>
          <p:cNvGrpSpPr>
            <a:grpSpLocks/>
          </p:cNvGrpSpPr>
          <p:nvPr/>
        </p:nvGrpSpPr>
        <p:grpSpPr bwMode="auto">
          <a:xfrm>
            <a:off x="2714625" y="4905375"/>
            <a:ext cx="1068388" cy="488950"/>
            <a:chOff x="1710" y="3090"/>
            <a:chExt cx="673" cy="308"/>
          </a:xfrm>
        </p:grpSpPr>
        <p:sp>
          <p:nvSpPr>
            <p:cNvPr id="48144" name="Line 109"/>
            <p:cNvSpPr>
              <a:spLocks noChangeShapeType="1"/>
            </p:cNvSpPr>
            <p:nvPr/>
          </p:nvSpPr>
          <p:spPr bwMode="auto">
            <a:xfrm flipH="1" flipV="1">
              <a:off x="1710" y="3090"/>
              <a:ext cx="263" cy="2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8145" name="Text Box 110"/>
            <p:cNvSpPr txBox="1">
              <a:spLocks noChangeArrowheads="1"/>
            </p:cNvSpPr>
            <p:nvPr/>
          </p:nvSpPr>
          <p:spPr bwMode="auto">
            <a:xfrm>
              <a:off x="1960" y="3186"/>
              <a:ext cx="4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/>
                <a:t>b = -1</a:t>
              </a:r>
            </a:p>
          </p:txBody>
        </p:sp>
      </p:grpSp>
      <p:sp>
        <p:nvSpPr>
          <p:cNvPr id="32880" name="Text Box 112"/>
          <p:cNvSpPr txBox="1">
            <a:spLocks noChangeArrowheads="1"/>
          </p:cNvSpPr>
          <p:nvPr/>
        </p:nvSpPr>
        <p:spPr bwMode="auto">
          <a:xfrm>
            <a:off x="4500563" y="4246563"/>
            <a:ext cx="1516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tan(</a:t>
            </a:r>
            <a:r>
              <a:rPr lang="pt-BR">
                <a:sym typeface="Symbol" pitchFamily="18" charset="2"/>
              </a:rPr>
              <a:t>63,435</a:t>
            </a:r>
            <a:r>
              <a:rPr lang="pt-BR" baseline="30000">
                <a:sym typeface="Symbol" pitchFamily="18" charset="2"/>
              </a:rPr>
              <a:t>o</a:t>
            </a:r>
            <a:r>
              <a:rPr lang="pt-BR"/>
              <a:t>) = 2</a:t>
            </a:r>
          </a:p>
        </p:txBody>
      </p:sp>
      <p:grpSp>
        <p:nvGrpSpPr>
          <p:cNvPr id="4" name="Group 117"/>
          <p:cNvGrpSpPr>
            <a:grpSpLocks/>
          </p:cNvGrpSpPr>
          <p:nvPr/>
        </p:nvGrpSpPr>
        <p:grpSpPr bwMode="auto">
          <a:xfrm>
            <a:off x="3087688" y="2500313"/>
            <a:ext cx="2921000" cy="2071687"/>
            <a:chOff x="1945" y="1575"/>
            <a:chExt cx="1840" cy="1305"/>
          </a:xfrm>
        </p:grpSpPr>
        <p:sp>
          <p:nvSpPr>
            <p:cNvPr id="48142" name="Oval 113"/>
            <p:cNvSpPr>
              <a:spLocks noChangeArrowheads="1"/>
            </p:cNvSpPr>
            <p:nvPr/>
          </p:nvSpPr>
          <p:spPr bwMode="auto">
            <a:xfrm>
              <a:off x="3619" y="2696"/>
              <a:ext cx="166" cy="184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8143" name="Oval 114"/>
            <p:cNvSpPr>
              <a:spLocks noChangeArrowheads="1"/>
            </p:cNvSpPr>
            <p:nvPr/>
          </p:nvSpPr>
          <p:spPr bwMode="auto">
            <a:xfrm>
              <a:off x="1945" y="1575"/>
              <a:ext cx="166" cy="184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5" name="Group 118"/>
          <p:cNvGrpSpPr>
            <a:grpSpLocks/>
          </p:cNvGrpSpPr>
          <p:nvPr/>
        </p:nvGrpSpPr>
        <p:grpSpPr bwMode="auto">
          <a:xfrm>
            <a:off x="3405188" y="2500313"/>
            <a:ext cx="336550" cy="2889250"/>
            <a:chOff x="2145" y="1575"/>
            <a:chExt cx="212" cy="1820"/>
          </a:xfrm>
        </p:grpSpPr>
        <p:sp>
          <p:nvSpPr>
            <p:cNvPr id="48140" name="Oval 115"/>
            <p:cNvSpPr>
              <a:spLocks noChangeArrowheads="1"/>
            </p:cNvSpPr>
            <p:nvPr/>
          </p:nvSpPr>
          <p:spPr bwMode="auto">
            <a:xfrm>
              <a:off x="2191" y="3211"/>
              <a:ext cx="166" cy="184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8141" name="Oval 116"/>
            <p:cNvSpPr>
              <a:spLocks noChangeArrowheads="1"/>
            </p:cNvSpPr>
            <p:nvPr/>
          </p:nvSpPr>
          <p:spPr bwMode="auto">
            <a:xfrm>
              <a:off x="2145" y="1575"/>
              <a:ext cx="166" cy="184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" grpId="0"/>
      <p:bldP spid="32860" grpId="0"/>
      <p:bldP spid="328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Funções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735013" y="1452563"/>
            <a:ext cx="6032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Função polinomial do 1</a:t>
            </a:r>
            <a:r>
              <a:rPr lang="pt-BR" u="sng" baseline="30000"/>
              <a:t>o</a:t>
            </a:r>
            <a:r>
              <a:rPr lang="pt-BR"/>
              <a:t> grau               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a</a:t>
            </a:r>
            <a:r>
              <a:rPr lang="pt-BR" i="1"/>
              <a:t>x</a:t>
            </a:r>
            <a:r>
              <a:rPr lang="pt-BR"/>
              <a:t> + b,        a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R*</a:t>
            </a:r>
            <a:r>
              <a:rPr lang="pt-BR"/>
              <a:t>, b </a:t>
            </a:r>
            <a:r>
              <a:rPr lang="pt-BR">
                <a:sym typeface="Symbol" pitchFamily="18" charset="2"/>
              </a:rPr>
              <a:t></a:t>
            </a:r>
            <a:r>
              <a:rPr lang="pt-BR"/>
              <a:t> </a:t>
            </a:r>
            <a:r>
              <a:rPr lang="pt-BR" b="1" i="1"/>
              <a:t>R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71438" y="2106613"/>
            <a:ext cx="199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/>
              <a:t>Exemplo: </a:t>
            </a:r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2</a:t>
            </a:r>
            <a:r>
              <a:rPr lang="pt-BR" i="1"/>
              <a:t>x</a:t>
            </a:r>
            <a:r>
              <a:rPr lang="pt-BR"/>
              <a:t> - 1</a:t>
            </a:r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2628900"/>
            <a:ext cx="225425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864100" y="2120900"/>
            <a:ext cx="1114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-</a:t>
            </a:r>
            <a:r>
              <a:rPr lang="pt-BR" i="1"/>
              <a:t>x</a:t>
            </a:r>
            <a:r>
              <a:rPr lang="pt-BR"/>
              <a:t> - 1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7092950" y="2133600"/>
            <a:ext cx="1160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-</a:t>
            </a:r>
            <a:r>
              <a:rPr lang="pt-BR" i="1"/>
              <a:t>x</a:t>
            </a:r>
            <a:r>
              <a:rPr lang="pt-BR"/>
              <a:t> + 2</a:t>
            </a:r>
          </a:p>
        </p:txBody>
      </p:sp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1025" y="2628900"/>
            <a:ext cx="22542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61150" y="2628900"/>
            <a:ext cx="22542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6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32025" y="2530475"/>
            <a:ext cx="2143125" cy="342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627313" y="2133600"/>
            <a:ext cx="1046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i="1"/>
              <a:t>f</a:t>
            </a:r>
            <a:r>
              <a:rPr lang="pt-BR"/>
              <a:t>(</a:t>
            </a:r>
            <a:r>
              <a:rPr lang="pt-BR" i="1"/>
              <a:t>x</a:t>
            </a:r>
            <a:r>
              <a:rPr lang="pt-BR"/>
              <a:t>) = </a:t>
            </a:r>
            <a:r>
              <a:rPr lang="pt-BR" i="1"/>
              <a:t>x</a:t>
            </a:r>
            <a:r>
              <a:rPr lang="pt-BR"/>
              <a:t>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23" grpId="0"/>
      <p:bldP spid="34827" grpId="0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3242</TotalTime>
  <Words>1361</Words>
  <Application>Microsoft PowerPoint</Application>
  <PresentationFormat>Apresentação na tela (4:3)</PresentationFormat>
  <Paragraphs>290</Paragraphs>
  <Slides>22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22</vt:i4>
      </vt:variant>
    </vt:vector>
  </HeadingPairs>
  <TitlesOfParts>
    <vt:vector size="31" baseType="lpstr">
      <vt:lpstr>Times New Roman</vt:lpstr>
      <vt:lpstr>Arial</vt:lpstr>
      <vt:lpstr>Comic Sans MS</vt:lpstr>
      <vt:lpstr>Calibri</vt:lpstr>
      <vt:lpstr>Symbol</vt:lpstr>
      <vt:lpstr>Wingdings</vt:lpstr>
      <vt:lpstr>Estrutura padrão</vt:lpstr>
      <vt:lpstr>MathType 5.0 Equation</vt:lpstr>
      <vt:lpstr>Microsoft Equation 3.0</vt:lpstr>
      <vt:lpstr>Revisão Matemática  ANO  2011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  <vt:lpstr>Álgebra: Funções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Estatística 1 - 2003</dc:title>
  <dc:creator>Renno</dc:creator>
  <cp:lastModifiedBy>usuario</cp:lastModifiedBy>
  <cp:revision>154</cp:revision>
  <dcterms:created xsi:type="dcterms:W3CDTF">2003-03-18T00:57:51Z</dcterms:created>
  <dcterms:modified xsi:type="dcterms:W3CDTF">2017-03-07T18:49:51Z</dcterms:modified>
</cp:coreProperties>
</file>