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9" r:id="rId4"/>
    <p:sldId id="263" r:id="rId5"/>
    <p:sldId id="264" r:id="rId6"/>
    <p:sldId id="265" r:id="rId7"/>
    <p:sldId id="272" r:id="rId8"/>
    <p:sldId id="271" r:id="rId9"/>
    <p:sldId id="280" r:id="rId10"/>
    <p:sldId id="282" r:id="rId11"/>
    <p:sldId id="283" r:id="rId12"/>
    <p:sldId id="260" r:id="rId13"/>
    <p:sldId id="270" r:id="rId14"/>
    <p:sldId id="275" r:id="rId15"/>
    <p:sldId id="287" r:id="rId16"/>
    <p:sldId id="288" r:id="rId17"/>
    <p:sldId id="290" r:id="rId18"/>
    <p:sldId id="289" r:id="rId19"/>
    <p:sldId id="291" r:id="rId20"/>
    <p:sldId id="292" r:id="rId21"/>
    <p:sldId id="261" r:id="rId22"/>
    <p:sldId id="262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uV\Desktop\Val&#233;rio\prec_mensal\2013%20-%2001a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Chuvas 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gráfico!$D$2:$D$73</c:f>
              <c:numCache>
                <c:formatCode>mmm\-yy</c:formatCode>
                <c:ptCount val="7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</c:numCache>
            </c:numRef>
          </c:cat>
          <c:val>
            <c:numRef>
              <c:f>gráfico!$C$2:$C$73</c:f>
              <c:numCache>
                <c:formatCode>General</c:formatCode>
                <c:ptCount val="72"/>
                <c:pt idx="0">
                  <c:v>349.67006576892402</c:v>
                </c:pt>
                <c:pt idx="1">
                  <c:v>336.99085247777759</c:v>
                </c:pt>
                <c:pt idx="2">
                  <c:v>331.14380059336139</c:v>
                </c:pt>
                <c:pt idx="3">
                  <c:v>195.83277685655992</c:v>
                </c:pt>
                <c:pt idx="4">
                  <c:v>39.086619700626279</c:v>
                </c:pt>
                <c:pt idx="5">
                  <c:v>18.432960942371995</c:v>
                </c:pt>
                <c:pt idx="6">
                  <c:v>5.4414093086657038</c:v>
                </c:pt>
                <c:pt idx="7">
                  <c:v>10.770635141377753</c:v>
                </c:pt>
                <c:pt idx="8">
                  <c:v>90.26953777217534</c:v>
                </c:pt>
                <c:pt idx="9">
                  <c:v>225.39892805919698</c:v>
                </c:pt>
                <c:pt idx="10">
                  <c:v>218.32820258813129</c:v>
                </c:pt>
                <c:pt idx="11">
                  <c:v>324.36076847218919</c:v>
                </c:pt>
                <c:pt idx="12">
                  <c:v>263.32129112613723</c:v>
                </c:pt>
                <c:pt idx="13">
                  <c:v>380.26504707321425</c:v>
                </c:pt>
                <c:pt idx="14">
                  <c:v>391.09318078823537</c:v>
                </c:pt>
                <c:pt idx="15">
                  <c:v>155.79925219795166</c:v>
                </c:pt>
                <c:pt idx="16">
                  <c:v>62.390123999539782</c:v>
                </c:pt>
                <c:pt idx="17">
                  <c:v>12.961690189694082</c:v>
                </c:pt>
                <c:pt idx="18">
                  <c:v>7.1060833651935758</c:v>
                </c:pt>
                <c:pt idx="19">
                  <c:v>17.72714913947269</c:v>
                </c:pt>
                <c:pt idx="20">
                  <c:v>88.266475258229264</c:v>
                </c:pt>
                <c:pt idx="21">
                  <c:v>152.17723072401543</c:v>
                </c:pt>
                <c:pt idx="22">
                  <c:v>250.86386798212484</c:v>
                </c:pt>
                <c:pt idx="23">
                  <c:v>296.36214080028151</c:v>
                </c:pt>
                <c:pt idx="24">
                  <c:v>264.9131605232397</c:v>
                </c:pt>
                <c:pt idx="25">
                  <c:v>277.8877175073797</c:v>
                </c:pt>
                <c:pt idx="26">
                  <c:v>316.82487951185209</c:v>
                </c:pt>
                <c:pt idx="27">
                  <c:v>159.34699529664002</c:v>
                </c:pt>
                <c:pt idx="28">
                  <c:v>91.430753250863532</c:v>
                </c:pt>
                <c:pt idx="29">
                  <c:v>7.5136658202121538</c:v>
                </c:pt>
                <c:pt idx="30">
                  <c:v>9.0871582862255043</c:v>
                </c:pt>
                <c:pt idx="31">
                  <c:v>16.789600515479009</c:v>
                </c:pt>
                <c:pt idx="32">
                  <c:v>49.383656917093177</c:v>
                </c:pt>
                <c:pt idx="33">
                  <c:v>142.06969691943746</c:v>
                </c:pt>
                <c:pt idx="34">
                  <c:v>163.06669821542118</c:v>
                </c:pt>
                <c:pt idx="35">
                  <c:v>223.52368026083974</c:v>
                </c:pt>
                <c:pt idx="36">
                  <c:v>322.79802799196779</c:v>
                </c:pt>
                <c:pt idx="37">
                  <c:v>170.33462437190715</c:v>
                </c:pt>
                <c:pt idx="38">
                  <c:v>308.77710650174697</c:v>
                </c:pt>
                <c:pt idx="39">
                  <c:v>79.521666942188205</c:v>
                </c:pt>
                <c:pt idx="40">
                  <c:v>29.608896813681422</c:v>
                </c:pt>
                <c:pt idx="41">
                  <c:v>9.7727009611408153</c:v>
                </c:pt>
                <c:pt idx="42">
                  <c:v>4.684891870737018</c:v>
                </c:pt>
                <c:pt idx="43">
                  <c:v>37.302777815572398</c:v>
                </c:pt>
                <c:pt idx="44">
                  <c:v>117.83603419510419</c:v>
                </c:pt>
                <c:pt idx="45">
                  <c:v>159.56584495243834</c:v>
                </c:pt>
                <c:pt idx="46">
                  <c:v>283.31955086959954</c:v>
                </c:pt>
                <c:pt idx="47">
                  <c:v>330.97737235032264</c:v>
                </c:pt>
                <c:pt idx="48">
                  <c:v>338.46279250430399</c:v>
                </c:pt>
                <c:pt idx="49">
                  <c:v>327.94679470000005</c:v>
                </c:pt>
                <c:pt idx="50">
                  <c:v>322.68983198902441</c:v>
                </c:pt>
                <c:pt idx="51">
                  <c:v>185.83391620653595</c:v>
                </c:pt>
                <c:pt idx="52">
                  <c:v>41.265567853139643</c:v>
                </c:pt>
                <c:pt idx="53">
                  <c:v>6.7554949969999862</c:v>
                </c:pt>
                <c:pt idx="54">
                  <c:v>4.2110380441635415</c:v>
                </c:pt>
                <c:pt idx="55">
                  <c:v>22.995397842449695</c:v>
                </c:pt>
                <c:pt idx="56">
                  <c:v>43.89304705432798</c:v>
                </c:pt>
                <c:pt idx="57">
                  <c:v>146.75880080187019</c:v>
                </c:pt>
                <c:pt idx="58">
                  <c:v>225.39831958372778</c:v>
                </c:pt>
                <c:pt idx="59">
                  <c:v>282.02599508938897</c:v>
                </c:pt>
                <c:pt idx="60">
                  <c:v>288.10892364871142</c:v>
                </c:pt>
                <c:pt idx="61">
                  <c:v>381.33304120705878</c:v>
                </c:pt>
                <c:pt idx="62">
                  <c:v>426.98419737458579</c:v>
                </c:pt>
                <c:pt idx="63">
                  <c:v>190.97808706984742</c:v>
                </c:pt>
                <c:pt idx="64">
                  <c:v>50.975218698573912</c:v>
                </c:pt>
                <c:pt idx="65">
                  <c:v>7.516234798249724</c:v>
                </c:pt>
                <c:pt idx="66">
                  <c:v>4.9702915858624754</c:v>
                </c:pt>
                <c:pt idx="67">
                  <c:v>52.802706566581087</c:v>
                </c:pt>
                <c:pt idx="68">
                  <c:v>100.54692255448373</c:v>
                </c:pt>
                <c:pt idx="69">
                  <c:v>220.40360722294096</c:v>
                </c:pt>
                <c:pt idx="70">
                  <c:v>261.15889560284575</c:v>
                </c:pt>
                <c:pt idx="71">
                  <c:v>243.26042813426494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0-46B6-A246-D0E84FEB8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89091104"/>
        <c:axId val="1292887040"/>
      </c:barChart>
      <c:lineChart>
        <c:grouping val="standard"/>
        <c:varyColors val="0"/>
        <c:ser>
          <c:idx val="1"/>
          <c:order val="1"/>
          <c:tx>
            <c:v>Focos de calor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gráfico!$D$2:$D$73</c:f>
              <c:numCache>
                <c:formatCode>mmm\-yy</c:formatCode>
                <c:ptCount val="7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</c:numCache>
            </c:numRef>
          </c:cat>
          <c:val>
            <c:numRef>
              <c:f>gráfico!$B$2:$B$73</c:f>
              <c:numCache>
                <c:formatCode>General</c:formatCode>
                <c:ptCount val="72"/>
                <c:pt idx="0">
                  <c:v>593</c:v>
                </c:pt>
                <c:pt idx="1">
                  <c:v>281</c:v>
                </c:pt>
                <c:pt idx="2">
                  <c:v>278</c:v>
                </c:pt>
                <c:pt idx="3">
                  <c:v>291</c:v>
                </c:pt>
                <c:pt idx="4">
                  <c:v>4248</c:v>
                </c:pt>
                <c:pt idx="5">
                  <c:v>7903</c:v>
                </c:pt>
                <c:pt idx="6">
                  <c:v>8379</c:v>
                </c:pt>
                <c:pt idx="7">
                  <c:v>16294</c:v>
                </c:pt>
                <c:pt idx="8">
                  <c:v>29419</c:v>
                </c:pt>
                <c:pt idx="9">
                  <c:v>9072</c:v>
                </c:pt>
                <c:pt idx="10">
                  <c:v>1941</c:v>
                </c:pt>
                <c:pt idx="11">
                  <c:v>853</c:v>
                </c:pt>
                <c:pt idx="12">
                  <c:v>699</c:v>
                </c:pt>
                <c:pt idx="13">
                  <c:v>115</c:v>
                </c:pt>
                <c:pt idx="14">
                  <c:v>248</c:v>
                </c:pt>
                <c:pt idx="15">
                  <c:v>440</c:v>
                </c:pt>
                <c:pt idx="16">
                  <c:v>2786</c:v>
                </c:pt>
                <c:pt idx="17">
                  <c:v>8922</c:v>
                </c:pt>
                <c:pt idx="18">
                  <c:v>10196</c:v>
                </c:pt>
                <c:pt idx="19">
                  <c:v>30383</c:v>
                </c:pt>
                <c:pt idx="20">
                  <c:v>36645</c:v>
                </c:pt>
                <c:pt idx="21">
                  <c:v>26662</c:v>
                </c:pt>
                <c:pt idx="22">
                  <c:v>3456</c:v>
                </c:pt>
                <c:pt idx="23">
                  <c:v>1141</c:v>
                </c:pt>
                <c:pt idx="24">
                  <c:v>1617</c:v>
                </c:pt>
                <c:pt idx="25">
                  <c:v>443</c:v>
                </c:pt>
                <c:pt idx="26">
                  <c:v>279</c:v>
                </c:pt>
                <c:pt idx="27">
                  <c:v>456</c:v>
                </c:pt>
                <c:pt idx="28">
                  <c:v>1216</c:v>
                </c:pt>
                <c:pt idx="29">
                  <c:v>5777</c:v>
                </c:pt>
                <c:pt idx="30">
                  <c:v>6855</c:v>
                </c:pt>
                <c:pt idx="31">
                  <c:v>22913</c:v>
                </c:pt>
                <c:pt idx="32">
                  <c:v>47187</c:v>
                </c:pt>
                <c:pt idx="33">
                  <c:v>29584</c:v>
                </c:pt>
                <c:pt idx="34">
                  <c:v>8920</c:v>
                </c:pt>
                <c:pt idx="35">
                  <c:v>4428</c:v>
                </c:pt>
                <c:pt idx="36">
                  <c:v>646</c:v>
                </c:pt>
                <c:pt idx="37">
                  <c:v>1747</c:v>
                </c:pt>
                <c:pt idx="38">
                  <c:v>349</c:v>
                </c:pt>
                <c:pt idx="39">
                  <c:v>1775</c:v>
                </c:pt>
                <c:pt idx="40">
                  <c:v>3221</c:v>
                </c:pt>
                <c:pt idx="41">
                  <c:v>5084</c:v>
                </c:pt>
                <c:pt idx="42">
                  <c:v>11477</c:v>
                </c:pt>
                <c:pt idx="43">
                  <c:v>26874</c:v>
                </c:pt>
                <c:pt idx="44">
                  <c:v>39662</c:v>
                </c:pt>
                <c:pt idx="45">
                  <c:v>16571</c:v>
                </c:pt>
                <c:pt idx="46">
                  <c:v>3376</c:v>
                </c:pt>
                <c:pt idx="47">
                  <c:v>822</c:v>
                </c:pt>
                <c:pt idx="48">
                  <c:v>1016</c:v>
                </c:pt>
                <c:pt idx="49">
                  <c:v>240</c:v>
                </c:pt>
                <c:pt idx="50">
                  <c:v>426</c:v>
                </c:pt>
                <c:pt idx="51">
                  <c:v>463</c:v>
                </c:pt>
                <c:pt idx="52">
                  <c:v>3078</c:v>
                </c:pt>
                <c:pt idx="53">
                  <c:v>6142</c:v>
                </c:pt>
                <c:pt idx="54">
                  <c:v>7944</c:v>
                </c:pt>
                <c:pt idx="55">
                  <c:v>20958</c:v>
                </c:pt>
                <c:pt idx="56">
                  <c:v>68774</c:v>
                </c:pt>
                <c:pt idx="57">
                  <c:v>19629</c:v>
                </c:pt>
                <c:pt idx="58">
                  <c:v>3087</c:v>
                </c:pt>
                <c:pt idx="59">
                  <c:v>870</c:v>
                </c:pt>
                <c:pt idx="60">
                  <c:v>1159</c:v>
                </c:pt>
                <c:pt idx="61">
                  <c:v>171</c:v>
                </c:pt>
                <c:pt idx="62">
                  <c:v>516</c:v>
                </c:pt>
                <c:pt idx="63">
                  <c:v>310</c:v>
                </c:pt>
                <c:pt idx="64">
                  <c:v>3613</c:v>
                </c:pt>
                <c:pt idx="65">
                  <c:v>7383</c:v>
                </c:pt>
                <c:pt idx="66">
                  <c:v>9926</c:v>
                </c:pt>
                <c:pt idx="67">
                  <c:v>10678</c:v>
                </c:pt>
                <c:pt idx="68">
                  <c:v>29548</c:v>
                </c:pt>
                <c:pt idx="69">
                  <c:v>9714</c:v>
                </c:pt>
                <c:pt idx="70">
                  <c:v>1156</c:v>
                </c:pt>
                <c:pt idx="71">
                  <c:v>1567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B0-46B6-A246-D0E84FEB8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884608"/>
        <c:axId val="1336932000"/>
      </c:lineChart>
      <c:dateAx>
        <c:axId val="13458846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36932000"/>
        <c:crosses val="autoZero"/>
        <c:auto val="1"/>
        <c:lblOffset val="100"/>
        <c:baseTimeUnit val="months"/>
        <c:majorUnit val="12"/>
      </c:dateAx>
      <c:valAx>
        <c:axId val="1336932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Focos de calor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45884608"/>
        <c:crosses val="autoZero"/>
        <c:crossBetween val="between"/>
      </c:valAx>
      <c:valAx>
        <c:axId val="1292887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Chuvas (mm/mês)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89091104"/>
        <c:crosses val="max"/>
        <c:crossBetween val="between"/>
      </c:valAx>
      <c:dateAx>
        <c:axId val="13890911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29288704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04CB4-F247-4D7C-B2AC-0B53132E0D36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0C9DCDF-8A83-4A02-8A6B-385313C9A184}">
      <dgm:prSet phldrT="[Texto]"/>
      <dgm:spPr/>
      <dgm:t>
        <a:bodyPr/>
        <a:lstStyle/>
        <a:p>
          <a:r>
            <a:rPr lang="pt-BR" dirty="0">
              <a:latin typeface="Segoe UI Semilight" panose="020B0402040204020203" pitchFamily="34" charset="0"/>
              <a:cs typeface="Segoe UI Semilight" panose="020B0402040204020203" pitchFamily="34" charset="0"/>
            </a:rPr>
            <a:t>Dinâmica de fogo 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3F6067E-864B-4A75-BB84-E1FA91884A7E}" type="parTrans" cxnId="{259BD659-FDCF-473F-83F6-08FCC792F597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1E15A46-9B5F-4769-B1E2-4DFCD1609CE5}" type="sibTrans" cxnId="{259BD659-FDCF-473F-83F6-08FCC792F597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E47C479-B34A-4336-8BFD-2131DBFBBCA0}">
      <dgm:prSet phldrT="[Texto]"/>
      <dgm:spPr/>
      <dgm:t>
        <a:bodyPr/>
        <a:lstStyle/>
        <a:p>
          <a:r>
            <a:rPr lang="pt-BR" dirty="0">
              <a:latin typeface="Segoe UI Semilight" panose="020B0402040204020203" pitchFamily="34" charset="0"/>
              <a:cs typeface="Segoe UI Semilight" panose="020B0402040204020203" pitchFamily="34" charset="0"/>
            </a:rPr>
            <a:t>Variabilidade climática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957A4FB-D95B-47D1-B763-07D7789A07B2}" type="parTrans" cxnId="{2EC8213F-53E7-4D76-AD5E-889A1C619815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02957A6-BAA5-44E5-86D5-BDD0049E5425}" type="sibTrans" cxnId="{2EC8213F-53E7-4D76-AD5E-889A1C619815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D8AAE37-2E13-4459-8860-F73131B04002}">
      <dgm:prSet phldrT="[Texto]"/>
      <dgm:spPr/>
      <dgm:t>
        <a:bodyPr/>
        <a:lstStyle/>
        <a:p>
          <a:r>
            <a:rPr lang="pt-BR" dirty="0">
              <a:latin typeface="Segoe UI Semilight" panose="020B0402040204020203" pitchFamily="34" charset="0"/>
              <a:cs typeface="Segoe UI Semilight" panose="020B0402040204020203" pitchFamily="34" charset="0"/>
            </a:rPr>
            <a:t>Desmatamento ilegal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BE30B6C-B3B3-4A79-825D-C6405FAA9E9E}" type="parTrans" cxnId="{07762E07-D4FC-4ED0-8A80-4296DE523828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DD7ED6B-8806-452B-81F7-19FBD696AEE9}" type="sibTrans" cxnId="{07762E07-D4FC-4ED0-8A80-4296DE523828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32F98CC-C673-4B65-8CE3-3DCCC51742B7}">
      <dgm:prSet phldrT="[Texto]"/>
      <dgm:spPr/>
      <dgm:t>
        <a:bodyPr/>
        <a:lstStyle/>
        <a:p>
          <a:r>
            <a:rPr lang="pt-BR" dirty="0">
              <a:latin typeface="Segoe UI Semilight" panose="020B0402040204020203" pitchFamily="34" charset="0"/>
              <a:cs typeface="Segoe UI Semilight" panose="020B0402040204020203" pitchFamily="34" charset="0"/>
            </a:rPr>
            <a:t> Manejo do fogo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F64C7C0-C485-43B4-A263-516BF36267B3}" type="parTrans" cxnId="{599410FA-A47D-4BE7-8532-5F76436BECD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DAE8EEB-2C3F-4FF6-BC85-E1248B76498B}" type="sibTrans" cxnId="{599410FA-A47D-4BE7-8532-5F76436BECD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32B911A-4242-4DAE-A5D2-06FF75BF5271}" type="pres">
      <dgm:prSet presAssocID="{26104CB4-F247-4D7C-B2AC-0B53132E0D3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AA691D-D330-4D7C-9012-9E49B573221A}" type="pres">
      <dgm:prSet presAssocID="{60C9DCDF-8A83-4A02-8A6B-385313C9A184}" presName="centerShape" presStyleLbl="node0" presStyleIdx="0" presStyleCnt="1"/>
      <dgm:spPr/>
    </dgm:pt>
    <dgm:pt modelId="{892DDEC9-C41B-475F-ACDB-5C7A140D4E31}" type="pres">
      <dgm:prSet presAssocID="{4957A4FB-D95B-47D1-B763-07D7789A07B2}" presName="parTrans" presStyleLbl="bgSibTrans2D1" presStyleIdx="0" presStyleCnt="3"/>
      <dgm:spPr/>
    </dgm:pt>
    <dgm:pt modelId="{EFE16772-F94E-4664-8239-847E7D29171B}" type="pres">
      <dgm:prSet presAssocID="{5E47C479-B34A-4336-8BFD-2131DBFBBCA0}" presName="node" presStyleLbl="node1" presStyleIdx="0" presStyleCnt="3">
        <dgm:presLayoutVars>
          <dgm:bulletEnabled val="1"/>
        </dgm:presLayoutVars>
      </dgm:prSet>
      <dgm:spPr/>
    </dgm:pt>
    <dgm:pt modelId="{7FFAFB5D-937C-4630-B213-77309DCB6FC5}" type="pres">
      <dgm:prSet presAssocID="{CBE30B6C-B3B3-4A79-825D-C6405FAA9E9E}" presName="parTrans" presStyleLbl="bgSibTrans2D1" presStyleIdx="1" presStyleCnt="3"/>
      <dgm:spPr/>
    </dgm:pt>
    <dgm:pt modelId="{D2CDCD88-62AA-4AC2-BC84-90215F55E3AC}" type="pres">
      <dgm:prSet presAssocID="{FD8AAE37-2E13-4459-8860-F73131B04002}" presName="node" presStyleLbl="node1" presStyleIdx="1" presStyleCnt="3">
        <dgm:presLayoutVars>
          <dgm:bulletEnabled val="1"/>
        </dgm:presLayoutVars>
      </dgm:prSet>
      <dgm:spPr/>
    </dgm:pt>
    <dgm:pt modelId="{F5635375-EA90-4AE7-8C3E-DF3C52767080}" type="pres">
      <dgm:prSet presAssocID="{0F64C7C0-C485-43B4-A263-516BF36267B3}" presName="parTrans" presStyleLbl="bgSibTrans2D1" presStyleIdx="2" presStyleCnt="3"/>
      <dgm:spPr/>
    </dgm:pt>
    <dgm:pt modelId="{CC7FB10C-8621-4473-BF50-5F3E66A1862A}" type="pres">
      <dgm:prSet presAssocID="{832F98CC-C673-4B65-8CE3-3DCCC51742B7}" presName="node" presStyleLbl="node1" presStyleIdx="2" presStyleCnt="3">
        <dgm:presLayoutVars>
          <dgm:bulletEnabled val="1"/>
        </dgm:presLayoutVars>
      </dgm:prSet>
      <dgm:spPr/>
    </dgm:pt>
  </dgm:ptLst>
  <dgm:cxnLst>
    <dgm:cxn modelId="{07762E07-D4FC-4ED0-8A80-4296DE523828}" srcId="{60C9DCDF-8A83-4A02-8A6B-385313C9A184}" destId="{FD8AAE37-2E13-4459-8860-F73131B04002}" srcOrd="1" destOrd="0" parTransId="{CBE30B6C-B3B3-4A79-825D-C6405FAA9E9E}" sibTransId="{6DD7ED6B-8806-452B-81F7-19FBD696AEE9}"/>
    <dgm:cxn modelId="{891D2D09-9187-4C76-B01A-9DAAE3F8200F}" type="presOf" srcId="{832F98CC-C673-4B65-8CE3-3DCCC51742B7}" destId="{CC7FB10C-8621-4473-BF50-5F3E66A1862A}" srcOrd="0" destOrd="0" presId="urn:microsoft.com/office/officeart/2005/8/layout/radial4"/>
    <dgm:cxn modelId="{80D6D817-B766-4B69-96D7-528C5777537C}" type="presOf" srcId="{CBE30B6C-B3B3-4A79-825D-C6405FAA9E9E}" destId="{7FFAFB5D-937C-4630-B213-77309DCB6FC5}" srcOrd="0" destOrd="0" presId="urn:microsoft.com/office/officeart/2005/8/layout/radial4"/>
    <dgm:cxn modelId="{E3FE582B-6DA6-4775-8082-54B4BCEB24C5}" type="presOf" srcId="{FD8AAE37-2E13-4459-8860-F73131B04002}" destId="{D2CDCD88-62AA-4AC2-BC84-90215F55E3AC}" srcOrd="0" destOrd="0" presId="urn:microsoft.com/office/officeart/2005/8/layout/radial4"/>
    <dgm:cxn modelId="{2EC8213F-53E7-4D76-AD5E-889A1C619815}" srcId="{60C9DCDF-8A83-4A02-8A6B-385313C9A184}" destId="{5E47C479-B34A-4336-8BFD-2131DBFBBCA0}" srcOrd="0" destOrd="0" parTransId="{4957A4FB-D95B-47D1-B763-07D7789A07B2}" sibTransId="{602957A6-BAA5-44E5-86D5-BDD0049E5425}"/>
    <dgm:cxn modelId="{DB2E1F63-1A6F-4B2D-95B7-83BFEC9F4E27}" type="presOf" srcId="{26104CB4-F247-4D7C-B2AC-0B53132E0D36}" destId="{932B911A-4242-4DAE-A5D2-06FF75BF5271}" srcOrd="0" destOrd="0" presId="urn:microsoft.com/office/officeart/2005/8/layout/radial4"/>
    <dgm:cxn modelId="{259BD659-FDCF-473F-83F6-08FCC792F597}" srcId="{26104CB4-F247-4D7C-B2AC-0B53132E0D36}" destId="{60C9DCDF-8A83-4A02-8A6B-385313C9A184}" srcOrd="0" destOrd="0" parTransId="{A3F6067E-864B-4A75-BB84-E1FA91884A7E}" sibTransId="{61E15A46-9B5F-4769-B1E2-4DFCD1609CE5}"/>
    <dgm:cxn modelId="{06276AB5-773D-4AF7-BAAE-531E91B19AD7}" type="presOf" srcId="{5E47C479-B34A-4336-8BFD-2131DBFBBCA0}" destId="{EFE16772-F94E-4664-8239-847E7D29171B}" srcOrd="0" destOrd="0" presId="urn:microsoft.com/office/officeart/2005/8/layout/radial4"/>
    <dgm:cxn modelId="{284DB6BF-F1C9-4FCA-957D-D1A4228C8295}" type="presOf" srcId="{60C9DCDF-8A83-4A02-8A6B-385313C9A184}" destId="{E8AA691D-D330-4D7C-9012-9E49B573221A}" srcOrd="0" destOrd="0" presId="urn:microsoft.com/office/officeart/2005/8/layout/radial4"/>
    <dgm:cxn modelId="{441817DD-03B8-4D28-A746-5304A6358C7E}" type="presOf" srcId="{4957A4FB-D95B-47D1-B763-07D7789A07B2}" destId="{892DDEC9-C41B-475F-ACDB-5C7A140D4E31}" srcOrd="0" destOrd="0" presId="urn:microsoft.com/office/officeart/2005/8/layout/radial4"/>
    <dgm:cxn modelId="{599410FA-A47D-4BE7-8532-5F76436BECD0}" srcId="{60C9DCDF-8A83-4A02-8A6B-385313C9A184}" destId="{832F98CC-C673-4B65-8CE3-3DCCC51742B7}" srcOrd="2" destOrd="0" parTransId="{0F64C7C0-C485-43B4-A263-516BF36267B3}" sibTransId="{CDAE8EEB-2C3F-4FF6-BC85-E1248B76498B}"/>
    <dgm:cxn modelId="{FB2318FA-09E8-46B1-A0AA-0A4264ECCC62}" type="presOf" srcId="{0F64C7C0-C485-43B4-A263-516BF36267B3}" destId="{F5635375-EA90-4AE7-8C3E-DF3C52767080}" srcOrd="0" destOrd="0" presId="urn:microsoft.com/office/officeart/2005/8/layout/radial4"/>
    <dgm:cxn modelId="{5783101D-23AF-4A2A-B39C-E1A57ED9FF2A}" type="presParOf" srcId="{932B911A-4242-4DAE-A5D2-06FF75BF5271}" destId="{E8AA691D-D330-4D7C-9012-9E49B573221A}" srcOrd="0" destOrd="0" presId="urn:microsoft.com/office/officeart/2005/8/layout/radial4"/>
    <dgm:cxn modelId="{460EEBC2-CF5E-4F53-B799-64089FE69103}" type="presParOf" srcId="{932B911A-4242-4DAE-A5D2-06FF75BF5271}" destId="{892DDEC9-C41B-475F-ACDB-5C7A140D4E31}" srcOrd="1" destOrd="0" presId="urn:microsoft.com/office/officeart/2005/8/layout/radial4"/>
    <dgm:cxn modelId="{2B82CABA-1DA4-4CBC-B866-E308491500D3}" type="presParOf" srcId="{932B911A-4242-4DAE-A5D2-06FF75BF5271}" destId="{EFE16772-F94E-4664-8239-847E7D29171B}" srcOrd="2" destOrd="0" presId="urn:microsoft.com/office/officeart/2005/8/layout/radial4"/>
    <dgm:cxn modelId="{7FA18024-9E74-4526-8120-509C66CE8434}" type="presParOf" srcId="{932B911A-4242-4DAE-A5D2-06FF75BF5271}" destId="{7FFAFB5D-937C-4630-B213-77309DCB6FC5}" srcOrd="3" destOrd="0" presId="urn:microsoft.com/office/officeart/2005/8/layout/radial4"/>
    <dgm:cxn modelId="{9146314E-06E5-496B-BB64-149B47FD4B8E}" type="presParOf" srcId="{932B911A-4242-4DAE-A5D2-06FF75BF5271}" destId="{D2CDCD88-62AA-4AC2-BC84-90215F55E3AC}" srcOrd="4" destOrd="0" presId="urn:microsoft.com/office/officeart/2005/8/layout/radial4"/>
    <dgm:cxn modelId="{958186D2-9381-4C83-9D24-55C659021435}" type="presParOf" srcId="{932B911A-4242-4DAE-A5D2-06FF75BF5271}" destId="{F5635375-EA90-4AE7-8C3E-DF3C52767080}" srcOrd="5" destOrd="0" presId="urn:microsoft.com/office/officeart/2005/8/layout/radial4"/>
    <dgm:cxn modelId="{7B0417A1-8455-485F-956F-1959930558DF}" type="presParOf" srcId="{932B911A-4242-4DAE-A5D2-06FF75BF5271}" destId="{CC7FB10C-8621-4473-BF50-5F3E66A1862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0C1DA-5D7F-47E0-9797-2BD0CB067975}" type="doc">
      <dgm:prSet loTypeId="urn:microsoft.com/office/officeart/2005/8/layout/matrix3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48ECC4D-CA3F-42BA-A370-8CF40C78DB17}">
      <dgm:prSet phldrT="[Texto]" custT="1"/>
      <dgm:spPr/>
      <dgm:t>
        <a:bodyPr/>
        <a:lstStyle/>
        <a:p>
          <a:pPr algn="ctr"/>
          <a:r>
            <a:rPr lang="pt-BR" sz="2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Padrão espacial dos focos de calor</a:t>
          </a:r>
          <a:endParaRPr lang="en-US" sz="24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9E55A3D-EB98-4C95-ABA5-5E38E23F6999}" type="parTrans" cxnId="{C697BCF5-C383-4E4D-8D00-D52B621812B9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E7AA12C-8367-4896-B1B8-CEABE6A97BE5}" type="sibTrans" cxnId="{C697BCF5-C383-4E4D-8D00-D52B621812B9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5E50082-5CCC-4EFA-B497-AB35376319EC}">
      <dgm:prSet phldrT="[Texto]" custT="1"/>
      <dgm:spPr/>
      <dgm:t>
        <a:bodyPr/>
        <a:lstStyle/>
        <a:p>
          <a:pPr algn="ctr"/>
          <a:r>
            <a:rPr lang="pt-BR" sz="2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Por intensidade</a:t>
          </a:r>
          <a:endParaRPr lang="en-US" sz="24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496DE1E-0E68-4935-AA26-C80A07304090}" type="parTrans" cxnId="{839BB16D-06C8-419E-BFF0-FFD8E0695AD2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913EF96-9F36-4CFA-A8F2-E6B4F5155502}" type="sibTrans" cxnId="{839BB16D-06C8-419E-BFF0-FFD8E0695AD2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0378F06-18D9-4B4E-A15D-5F8C9A26D44B}">
      <dgm:prSet phldrT="[Texto]" custT="1"/>
      <dgm:spPr/>
      <dgm:t>
        <a:bodyPr/>
        <a:lstStyle/>
        <a:p>
          <a:pPr algn="ctr"/>
          <a:r>
            <a:rPr lang="pt-BR" sz="2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Desmatamento e Floresta</a:t>
          </a:r>
          <a:endParaRPr lang="en-US" sz="24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5008033-E9EA-4A8B-B32E-0D00E2DC8223}" type="parTrans" cxnId="{B91E9158-6553-41D5-A60C-37BB8893D5C7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8ABDDB6-A818-43DC-99AD-050A9A8BEE54}" type="sibTrans" cxnId="{B91E9158-6553-41D5-A60C-37BB8893D5C7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397448A-DB5F-434D-8ED2-946AE9800E72}">
      <dgm:prSet phldrT="[Texto]" custT="1"/>
      <dgm:spPr/>
      <dgm:t>
        <a:bodyPr/>
        <a:lstStyle/>
        <a:p>
          <a:pPr algn="ctr"/>
          <a:r>
            <a:rPr lang="pt-BR" sz="2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Chuvas</a:t>
          </a:r>
          <a:endParaRPr lang="en-US" sz="24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6AE4300-419C-42A8-AA8F-86A7AFC1B85B}" type="parTrans" cxnId="{7C74A083-F919-4A16-B217-07BD679918BB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68644D1-81D6-4548-B9CE-806A48554487}" type="sibTrans" cxnId="{7C74A083-F919-4A16-B217-07BD679918BB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D3F594B-CBD0-4FE1-9C99-A47811A52DBE}" type="pres">
      <dgm:prSet presAssocID="{C950C1DA-5D7F-47E0-9797-2BD0CB067975}" presName="matrix" presStyleCnt="0">
        <dgm:presLayoutVars>
          <dgm:chMax val="1"/>
          <dgm:dir/>
          <dgm:resizeHandles val="exact"/>
        </dgm:presLayoutVars>
      </dgm:prSet>
      <dgm:spPr/>
    </dgm:pt>
    <dgm:pt modelId="{908FE7A9-0A48-4AB2-B01F-D599F0748344}" type="pres">
      <dgm:prSet presAssocID="{C950C1DA-5D7F-47E0-9797-2BD0CB067975}" presName="diamond" presStyleLbl="bgShp" presStyleIdx="0" presStyleCnt="1"/>
      <dgm:spPr/>
    </dgm:pt>
    <dgm:pt modelId="{293368C2-24D2-4E96-9F73-D6AE7B32C494}" type="pres">
      <dgm:prSet presAssocID="{C950C1DA-5D7F-47E0-9797-2BD0CB06797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9A74AA9-A3A6-410D-8A13-1D958139A54A}" type="pres">
      <dgm:prSet presAssocID="{C950C1DA-5D7F-47E0-9797-2BD0CB06797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80985D8-4465-4062-A1E7-31CD2D971BD6}" type="pres">
      <dgm:prSet presAssocID="{C950C1DA-5D7F-47E0-9797-2BD0CB067975}" presName="quad3" presStyleLbl="node1" presStyleIdx="2" presStyleCnt="4" custScaleX="108730">
        <dgm:presLayoutVars>
          <dgm:chMax val="0"/>
          <dgm:chPref val="0"/>
          <dgm:bulletEnabled val="1"/>
        </dgm:presLayoutVars>
      </dgm:prSet>
      <dgm:spPr/>
    </dgm:pt>
    <dgm:pt modelId="{0354EE27-5D6B-4C53-8BD2-D6771B96C359}" type="pres">
      <dgm:prSet presAssocID="{C950C1DA-5D7F-47E0-9797-2BD0CB06797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008742C-CA11-40DC-9664-3001EEC9524F}" type="presOf" srcId="{C950C1DA-5D7F-47E0-9797-2BD0CB067975}" destId="{9D3F594B-CBD0-4FE1-9C99-A47811A52DBE}" srcOrd="0" destOrd="0" presId="urn:microsoft.com/office/officeart/2005/8/layout/matrix3"/>
    <dgm:cxn modelId="{6025DC34-7FAD-4ADC-9213-821CB44883CA}" type="presOf" srcId="{2397448A-DB5F-434D-8ED2-946AE9800E72}" destId="{0354EE27-5D6B-4C53-8BD2-D6771B96C359}" srcOrd="0" destOrd="0" presId="urn:microsoft.com/office/officeart/2005/8/layout/matrix3"/>
    <dgm:cxn modelId="{1FB50962-20FA-457A-899E-D4BA84AC18A6}" type="presOf" srcId="{E5E50082-5CCC-4EFA-B497-AB35376319EC}" destId="{89A74AA9-A3A6-410D-8A13-1D958139A54A}" srcOrd="0" destOrd="0" presId="urn:microsoft.com/office/officeart/2005/8/layout/matrix3"/>
    <dgm:cxn modelId="{D453A946-EB87-4DD1-BF03-6F6982D0DA52}" type="presOf" srcId="{748ECC4D-CA3F-42BA-A370-8CF40C78DB17}" destId="{293368C2-24D2-4E96-9F73-D6AE7B32C494}" srcOrd="0" destOrd="0" presId="urn:microsoft.com/office/officeart/2005/8/layout/matrix3"/>
    <dgm:cxn modelId="{839BB16D-06C8-419E-BFF0-FFD8E0695AD2}" srcId="{C950C1DA-5D7F-47E0-9797-2BD0CB067975}" destId="{E5E50082-5CCC-4EFA-B497-AB35376319EC}" srcOrd="1" destOrd="0" parTransId="{0496DE1E-0E68-4935-AA26-C80A07304090}" sibTransId="{3913EF96-9F36-4CFA-A8F2-E6B4F5155502}"/>
    <dgm:cxn modelId="{B91E9158-6553-41D5-A60C-37BB8893D5C7}" srcId="{C950C1DA-5D7F-47E0-9797-2BD0CB067975}" destId="{70378F06-18D9-4B4E-A15D-5F8C9A26D44B}" srcOrd="2" destOrd="0" parTransId="{35008033-E9EA-4A8B-B32E-0D00E2DC8223}" sibTransId="{C8ABDDB6-A818-43DC-99AD-050A9A8BEE54}"/>
    <dgm:cxn modelId="{7C74A083-F919-4A16-B217-07BD679918BB}" srcId="{C950C1DA-5D7F-47E0-9797-2BD0CB067975}" destId="{2397448A-DB5F-434D-8ED2-946AE9800E72}" srcOrd="3" destOrd="0" parTransId="{56AE4300-419C-42A8-AA8F-86A7AFC1B85B}" sibTransId="{468644D1-81D6-4548-B9CE-806A48554487}"/>
    <dgm:cxn modelId="{D1AE3DC8-AACE-4441-97D0-3EB77369E574}" type="presOf" srcId="{70378F06-18D9-4B4E-A15D-5F8C9A26D44B}" destId="{E80985D8-4465-4062-A1E7-31CD2D971BD6}" srcOrd="0" destOrd="0" presId="urn:microsoft.com/office/officeart/2005/8/layout/matrix3"/>
    <dgm:cxn modelId="{C697BCF5-C383-4E4D-8D00-D52B621812B9}" srcId="{C950C1DA-5D7F-47E0-9797-2BD0CB067975}" destId="{748ECC4D-CA3F-42BA-A370-8CF40C78DB17}" srcOrd="0" destOrd="0" parTransId="{29E55A3D-EB98-4C95-ABA5-5E38E23F6999}" sibTransId="{6E7AA12C-8367-4896-B1B8-CEABE6A97BE5}"/>
    <dgm:cxn modelId="{ADA2E690-466D-4FBE-B869-21319320B405}" type="presParOf" srcId="{9D3F594B-CBD0-4FE1-9C99-A47811A52DBE}" destId="{908FE7A9-0A48-4AB2-B01F-D599F0748344}" srcOrd="0" destOrd="0" presId="urn:microsoft.com/office/officeart/2005/8/layout/matrix3"/>
    <dgm:cxn modelId="{E7246AD1-79AB-4EB1-A154-7D21BE3F17D8}" type="presParOf" srcId="{9D3F594B-CBD0-4FE1-9C99-A47811A52DBE}" destId="{293368C2-24D2-4E96-9F73-D6AE7B32C494}" srcOrd="1" destOrd="0" presId="urn:microsoft.com/office/officeart/2005/8/layout/matrix3"/>
    <dgm:cxn modelId="{1966412A-9BDE-4D17-9B67-DF344718312F}" type="presParOf" srcId="{9D3F594B-CBD0-4FE1-9C99-A47811A52DBE}" destId="{89A74AA9-A3A6-410D-8A13-1D958139A54A}" srcOrd="2" destOrd="0" presId="urn:microsoft.com/office/officeart/2005/8/layout/matrix3"/>
    <dgm:cxn modelId="{646D08B4-D57B-4F51-BE9C-10E5E442AF8D}" type="presParOf" srcId="{9D3F594B-CBD0-4FE1-9C99-A47811A52DBE}" destId="{E80985D8-4465-4062-A1E7-31CD2D971BD6}" srcOrd="3" destOrd="0" presId="urn:microsoft.com/office/officeart/2005/8/layout/matrix3"/>
    <dgm:cxn modelId="{8B139EF9-1EB9-4333-8116-F860CD3386BC}" type="presParOf" srcId="{9D3F594B-CBD0-4FE1-9C99-A47811A52DBE}" destId="{0354EE27-5D6B-4C53-8BD2-D6771B96C3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EF969-4738-40E0-A063-D739C4EB3A87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36A24-1717-4B31-907D-B5AC72D6D23D}">
      <dgm:prSet phldrT="[Texto]" custT="1"/>
      <dgm:spPr/>
      <dgm:t>
        <a:bodyPr/>
        <a:lstStyle/>
        <a:p>
          <a:r>
            <a:rPr lang="pt-BR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Grade CHIRPS</a:t>
          </a:r>
          <a:endParaRPr lang="en-US" sz="2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009478E-36B5-4512-8E27-AC578231CF30}" type="parTrans" cxnId="{BA21AFE9-F323-4F1A-938D-DC17902302DF}">
      <dgm:prSet/>
      <dgm:spPr/>
      <dgm:t>
        <a:bodyPr/>
        <a:lstStyle/>
        <a:p>
          <a:endParaRPr lang="en-US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BA2AEA9-3091-4A1F-8C39-D63EAD44C4A5}" type="sibTrans" cxnId="{BA21AFE9-F323-4F1A-938D-DC17902302DF}">
      <dgm:prSet custT="1"/>
      <dgm:spPr/>
      <dgm:t>
        <a:bodyPr/>
        <a:lstStyle/>
        <a:p>
          <a:endParaRPr lang="en-US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FDD2C46-8501-4D42-9C17-059D9A58BD8D}">
      <dgm:prSet phldrT="[Texto]" custT="1"/>
      <dgm:spPr/>
      <dgm:t>
        <a:bodyPr/>
        <a:lstStyle/>
        <a:p>
          <a:r>
            <a:rPr lang="pt-BR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Contagem Focos</a:t>
          </a:r>
          <a:endParaRPr lang="en-US" sz="2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2E4C6B4-2576-4C93-8DEC-8A6A51CA1A03}" type="parTrans" cxnId="{EDF0EADE-B955-46BC-9FCF-2CE3D6F91128}">
      <dgm:prSet/>
      <dgm:spPr/>
      <dgm:t>
        <a:bodyPr/>
        <a:lstStyle/>
        <a:p>
          <a:endParaRPr lang="en-US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2BBA873-3A81-400E-A841-8DEE03D7E24C}" type="sibTrans" cxnId="{EDF0EADE-B955-46BC-9FCF-2CE3D6F91128}">
      <dgm:prSet custT="1"/>
      <dgm:spPr/>
      <dgm:t>
        <a:bodyPr/>
        <a:lstStyle/>
        <a:p>
          <a:endParaRPr lang="en-US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0CCB93B-05FF-4A93-A85C-7D052E72EFFC}">
      <dgm:prSet phldrT="[Texto]" custT="1"/>
      <dgm:spPr/>
      <dgm:t>
        <a:bodyPr/>
        <a:lstStyle/>
        <a:p>
          <a:r>
            <a:rPr lang="pt-BR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Salvo em cada pixel </a:t>
          </a:r>
          <a:endParaRPr lang="en-US" sz="2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2CFD3C6-2ED9-4FC0-9CDF-395E9560E98A}" type="parTrans" cxnId="{F8B63AFA-5EBE-483E-BC41-589FAA952421}">
      <dgm:prSet/>
      <dgm:spPr/>
      <dgm:t>
        <a:bodyPr/>
        <a:lstStyle/>
        <a:p>
          <a:endParaRPr lang="en-US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7A67CCC-1EF3-4E3A-99F0-C4A23A5DF9B7}" type="sibTrans" cxnId="{F8B63AFA-5EBE-483E-BC41-589FAA952421}">
      <dgm:prSet custT="1"/>
      <dgm:spPr/>
      <dgm:t>
        <a:bodyPr/>
        <a:lstStyle/>
        <a:p>
          <a:endParaRPr lang="en-US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8A6A147-ECEA-4E73-8975-7AF37834469B}">
      <dgm:prSet phldrT="[Texto]" custT="1"/>
      <dgm:spPr/>
      <dgm:t>
        <a:bodyPr/>
        <a:lstStyle/>
        <a:p>
          <a:r>
            <a:rPr lang="pt-BR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Extração* – Focos e chuva</a:t>
          </a:r>
          <a:endParaRPr lang="en-US" sz="2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63DCD7A-15AC-4157-9819-A5A0F58993DA}" type="parTrans" cxnId="{DC30D8A5-FF4F-466E-BA89-C8D21A0D19D2}">
      <dgm:prSet/>
      <dgm:spPr/>
      <dgm:t>
        <a:bodyPr/>
        <a:lstStyle/>
        <a:p>
          <a:endParaRPr lang="en-US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2793C55-F06A-496E-8D82-66AA736C1A96}" type="sibTrans" cxnId="{DC30D8A5-FF4F-466E-BA89-C8D21A0D19D2}">
      <dgm:prSet custT="1"/>
      <dgm:spPr/>
      <dgm:t>
        <a:bodyPr/>
        <a:lstStyle/>
        <a:p>
          <a:endParaRPr lang="en-US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862FED6-96D7-4723-AF05-5ACB6C96A44C}">
      <dgm:prSet phldrT="[Texto]" custT="1"/>
      <dgm:spPr/>
      <dgm:t>
        <a:bodyPr/>
        <a:lstStyle/>
        <a:p>
          <a:r>
            <a:rPr lang="pt-BR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Média chuvas</a:t>
          </a:r>
          <a:br>
            <a:rPr lang="pt-BR" sz="240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pt-BR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Soma Focos</a:t>
          </a:r>
          <a:endParaRPr lang="en-US" sz="2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0E822B1-6DCB-4102-B2B4-EF3089B9395A}" type="parTrans" cxnId="{37997B4B-F331-40AD-B348-F0FA66EE9C65}">
      <dgm:prSet/>
      <dgm:spPr/>
      <dgm:t>
        <a:bodyPr/>
        <a:lstStyle/>
        <a:p>
          <a:endParaRPr lang="en-US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4B0A0B2-0580-4282-AFF6-2325BE335876}" type="sibTrans" cxnId="{37997B4B-F331-40AD-B348-F0FA66EE9C65}">
      <dgm:prSet/>
      <dgm:spPr/>
      <dgm:t>
        <a:bodyPr/>
        <a:lstStyle/>
        <a:p>
          <a:endParaRPr lang="en-US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5A7C316-AFBD-4372-83E4-7019C94659A9}" type="pres">
      <dgm:prSet presAssocID="{34BEF969-4738-40E0-A063-D739C4EB3A87}" presName="diagram" presStyleCnt="0">
        <dgm:presLayoutVars>
          <dgm:dir/>
          <dgm:resizeHandles val="exact"/>
        </dgm:presLayoutVars>
      </dgm:prSet>
      <dgm:spPr/>
    </dgm:pt>
    <dgm:pt modelId="{A38D84D5-6445-4D1F-AEE9-5C78864A8E8C}" type="pres">
      <dgm:prSet presAssocID="{2D636A24-1717-4B31-907D-B5AC72D6D23D}" presName="node" presStyleLbl="node1" presStyleIdx="0" presStyleCnt="5">
        <dgm:presLayoutVars>
          <dgm:bulletEnabled val="1"/>
        </dgm:presLayoutVars>
      </dgm:prSet>
      <dgm:spPr/>
    </dgm:pt>
    <dgm:pt modelId="{10A80E3E-10A7-4939-A1F2-216330FFB654}" type="pres">
      <dgm:prSet presAssocID="{FBA2AEA9-3091-4A1F-8C39-D63EAD44C4A5}" presName="sibTrans" presStyleLbl="sibTrans2D1" presStyleIdx="0" presStyleCnt="4"/>
      <dgm:spPr/>
    </dgm:pt>
    <dgm:pt modelId="{0F456AB8-C3F4-4EFC-B429-89C71F0CD60F}" type="pres">
      <dgm:prSet presAssocID="{FBA2AEA9-3091-4A1F-8C39-D63EAD44C4A5}" presName="connectorText" presStyleLbl="sibTrans2D1" presStyleIdx="0" presStyleCnt="4"/>
      <dgm:spPr/>
    </dgm:pt>
    <dgm:pt modelId="{26CE9A31-FC78-46CB-8DA3-8966D2568D3A}" type="pres">
      <dgm:prSet presAssocID="{1FDD2C46-8501-4D42-9C17-059D9A58BD8D}" presName="node" presStyleLbl="node1" presStyleIdx="1" presStyleCnt="5">
        <dgm:presLayoutVars>
          <dgm:bulletEnabled val="1"/>
        </dgm:presLayoutVars>
      </dgm:prSet>
      <dgm:spPr/>
    </dgm:pt>
    <dgm:pt modelId="{A1539352-879E-48E0-9B85-E8DD78D4D8E1}" type="pres">
      <dgm:prSet presAssocID="{42BBA873-3A81-400E-A841-8DEE03D7E24C}" presName="sibTrans" presStyleLbl="sibTrans2D1" presStyleIdx="1" presStyleCnt="4"/>
      <dgm:spPr/>
    </dgm:pt>
    <dgm:pt modelId="{09650B75-47C3-45E8-BFDB-6E38623CD75C}" type="pres">
      <dgm:prSet presAssocID="{42BBA873-3A81-400E-A841-8DEE03D7E24C}" presName="connectorText" presStyleLbl="sibTrans2D1" presStyleIdx="1" presStyleCnt="4"/>
      <dgm:spPr/>
    </dgm:pt>
    <dgm:pt modelId="{B2457DC2-85E0-494A-8198-39036E869491}" type="pres">
      <dgm:prSet presAssocID="{90CCB93B-05FF-4A93-A85C-7D052E72EFFC}" presName="node" presStyleLbl="node1" presStyleIdx="2" presStyleCnt="5">
        <dgm:presLayoutVars>
          <dgm:bulletEnabled val="1"/>
        </dgm:presLayoutVars>
      </dgm:prSet>
      <dgm:spPr/>
    </dgm:pt>
    <dgm:pt modelId="{0AEFBB94-F123-45B7-A45D-569AC55088D4}" type="pres">
      <dgm:prSet presAssocID="{87A67CCC-1EF3-4E3A-99F0-C4A23A5DF9B7}" presName="sibTrans" presStyleLbl="sibTrans2D1" presStyleIdx="2" presStyleCnt="4"/>
      <dgm:spPr/>
    </dgm:pt>
    <dgm:pt modelId="{87EE9A1C-87A3-4574-A4E8-584E0818321E}" type="pres">
      <dgm:prSet presAssocID="{87A67CCC-1EF3-4E3A-99F0-C4A23A5DF9B7}" presName="connectorText" presStyleLbl="sibTrans2D1" presStyleIdx="2" presStyleCnt="4"/>
      <dgm:spPr/>
    </dgm:pt>
    <dgm:pt modelId="{A9E2E57E-30FB-4C72-81CE-2B764E0D1AAA}" type="pres">
      <dgm:prSet presAssocID="{F8A6A147-ECEA-4E73-8975-7AF37834469B}" presName="node" presStyleLbl="node1" presStyleIdx="3" presStyleCnt="5">
        <dgm:presLayoutVars>
          <dgm:bulletEnabled val="1"/>
        </dgm:presLayoutVars>
      </dgm:prSet>
      <dgm:spPr/>
    </dgm:pt>
    <dgm:pt modelId="{54A42372-95D3-4C6D-8C05-A137A763FC7A}" type="pres">
      <dgm:prSet presAssocID="{72793C55-F06A-496E-8D82-66AA736C1A96}" presName="sibTrans" presStyleLbl="sibTrans2D1" presStyleIdx="3" presStyleCnt="4"/>
      <dgm:spPr/>
    </dgm:pt>
    <dgm:pt modelId="{5FD08F2E-2D2E-4B26-A40D-FEA1B7E90BA3}" type="pres">
      <dgm:prSet presAssocID="{72793C55-F06A-496E-8D82-66AA736C1A96}" presName="connectorText" presStyleLbl="sibTrans2D1" presStyleIdx="3" presStyleCnt="4"/>
      <dgm:spPr/>
    </dgm:pt>
    <dgm:pt modelId="{ECE4FF21-461B-4DD0-81F7-2EEA8D4A8BD7}" type="pres">
      <dgm:prSet presAssocID="{5862FED6-96D7-4723-AF05-5ACB6C96A44C}" presName="node" presStyleLbl="node1" presStyleIdx="4" presStyleCnt="5" custScaleX="102124">
        <dgm:presLayoutVars>
          <dgm:bulletEnabled val="1"/>
        </dgm:presLayoutVars>
      </dgm:prSet>
      <dgm:spPr/>
    </dgm:pt>
  </dgm:ptLst>
  <dgm:cxnLst>
    <dgm:cxn modelId="{4C3DD72E-86E4-482A-9F47-2237D7C7B17C}" type="presOf" srcId="{FBA2AEA9-3091-4A1F-8C39-D63EAD44C4A5}" destId="{10A80E3E-10A7-4939-A1F2-216330FFB654}" srcOrd="0" destOrd="0" presId="urn:microsoft.com/office/officeart/2005/8/layout/process5"/>
    <dgm:cxn modelId="{8D6DAA32-80D0-4310-945D-97E6B561646B}" type="presOf" srcId="{87A67CCC-1EF3-4E3A-99F0-C4A23A5DF9B7}" destId="{0AEFBB94-F123-45B7-A45D-569AC55088D4}" srcOrd="0" destOrd="0" presId="urn:microsoft.com/office/officeart/2005/8/layout/process5"/>
    <dgm:cxn modelId="{FD51A745-9D2E-4449-A94E-16AE6626E230}" type="presOf" srcId="{1FDD2C46-8501-4D42-9C17-059D9A58BD8D}" destId="{26CE9A31-FC78-46CB-8DA3-8966D2568D3A}" srcOrd="0" destOrd="0" presId="urn:microsoft.com/office/officeart/2005/8/layout/process5"/>
    <dgm:cxn modelId="{4890FC4A-2971-4C17-8A3F-1E864D391848}" type="presOf" srcId="{F8A6A147-ECEA-4E73-8975-7AF37834469B}" destId="{A9E2E57E-30FB-4C72-81CE-2B764E0D1AAA}" srcOrd="0" destOrd="0" presId="urn:microsoft.com/office/officeart/2005/8/layout/process5"/>
    <dgm:cxn modelId="{37997B4B-F331-40AD-B348-F0FA66EE9C65}" srcId="{34BEF969-4738-40E0-A063-D739C4EB3A87}" destId="{5862FED6-96D7-4723-AF05-5ACB6C96A44C}" srcOrd="4" destOrd="0" parTransId="{70E822B1-6DCB-4102-B2B4-EF3089B9395A}" sibTransId="{C4B0A0B2-0580-4282-AFF6-2325BE335876}"/>
    <dgm:cxn modelId="{51B0706F-75D7-46F6-9BBF-B91301CF09CE}" type="presOf" srcId="{87A67CCC-1EF3-4E3A-99F0-C4A23A5DF9B7}" destId="{87EE9A1C-87A3-4574-A4E8-584E0818321E}" srcOrd="1" destOrd="0" presId="urn:microsoft.com/office/officeart/2005/8/layout/process5"/>
    <dgm:cxn modelId="{BB4B1F72-97D2-4E80-A818-24772158A26C}" type="presOf" srcId="{FBA2AEA9-3091-4A1F-8C39-D63EAD44C4A5}" destId="{0F456AB8-C3F4-4EFC-B429-89C71F0CD60F}" srcOrd="1" destOrd="0" presId="urn:microsoft.com/office/officeart/2005/8/layout/process5"/>
    <dgm:cxn modelId="{7C011575-E077-42A8-9AB8-CC690E373D2A}" type="presOf" srcId="{34BEF969-4738-40E0-A063-D739C4EB3A87}" destId="{25A7C316-AFBD-4372-83E4-7019C94659A9}" srcOrd="0" destOrd="0" presId="urn:microsoft.com/office/officeart/2005/8/layout/process5"/>
    <dgm:cxn modelId="{97CCE57B-0056-4209-A090-5DA9AAD10ADE}" type="presOf" srcId="{42BBA873-3A81-400E-A841-8DEE03D7E24C}" destId="{A1539352-879E-48E0-9B85-E8DD78D4D8E1}" srcOrd="0" destOrd="0" presId="urn:microsoft.com/office/officeart/2005/8/layout/process5"/>
    <dgm:cxn modelId="{180FA583-4C4F-438E-BA3A-3708FF6FE0A8}" type="presOf" srcId="{5862FED6-96D7-4723-AF05-5ACB6C96A44C}" destId="{ECE4FF21-461B-4DD0-81F7-2EEA8D4A8BD7}" srcOrd="0" destOrd="0" presId="urn:microsoft.com/office/officeart/2005/8/layout/process5"/>
    <dgm:cxn modelId="{904F9585-BB9A-4876-B007-F29F5A6511FD}" type="presOf" srcId="{72793C55-F06A-496E-8D82-66AA736C1A96}" destId="{5FD08F2E-2D2E-4B26-A40D-FEA1B7E90BA3}" srcOrd="1" destOrd="0" presId="urn:microsoft.com/office/officeart/2005/8/layout/process5"/>
    <dgm:cxn modelId="{DC30D8A5-FF4F-466E-BA89-C8D21A0D19D2}" srcId="{34BEF969-4738-40E0-A063-D739C4EB3A87}" destId="{F8A6A147-ECEA-4E73-8975-7AF37834469B}" srcOrd="3" destOrd="0" parTransId="{F63DCD7A-15AC-4157-9819-A5A0F58993DA}" sibTransId="{72793C55-F06A-496E-8D82-66AA736C1A96}"/>
    <dgm:cxn modelId="{0B2CEBA6-8D14-4AED-8FA8-AD17FDF367B1}" type="presOf" srcId="{2D636A24-1717-4B31-907D-B5AC72D6D23D}" destId="{A38D84D5-6445-4D1F-AEE9-5C78864A8E8C}" srcOrd="0" destOrd="0" presId="urn:microsoft.com/office/officeart/2005/8/layout/process5"/>
    <dgm:cxn modelId="{0AEAFFAB-5D0C-4F25-A3D4-B6E826E1A7F7}" type="presOf" srcId="{42BBA873-3A81-400E-A841-8DEE03D7E24C}" destId="{09650B75-47C3-45E8-BFDB-6E38623CD75C}" srcOrd="1" destOrd="0" presId="urn:microsoft.com/office/officeart/2005/8/layout/process5"/>
    <dgm:cxn modelId="{431838B1-F0EE-472E-9395-02181586F71E}" type="presOf" srcId="{72793C55-F06A-496E-8D82-66AA736C1A96}" destId="{54A42372-95D3-4C6D-8C05-A137A763FC7A}" srcOrd="0" destOrd="0" presId="urn:microsoft.com/office/officeart/2005/8/layout/process5"/>
    <dgm:cxn modelId="{BBC3D1D9-958A-498D-810C-01E6C7DD4759}" type="presOf" srcId="{90CCB93B-05FF-4A93-A85C-7D052E72EFFC}" destId="{B2457DC2-85E0-494A-8198-39036E869491}" srcOrd="0" destOrd="0" presId="urn:microsoft.com/office/officeart/2005/8/layout/process5"/>
    <dgm:cxn modelId="{EDF0EADE-B955-46BC-9FCF-2CE3D6F91128}" srcId="{34BEF969-4738-40E0-A063-D739C4EB3A87}" destId="{1FDD2C46-8501-4D42-9C17-059D9A58BD8D}" srcOrd="1" destOrd="0" parTransId="{C2E4C6B4-2576-4C93-8DEC-8A6A51CA1A03}" sibTransId="{42BBA873-3A81-400E-A841-8DEE03D7E24C}"/>
    <dgm:cxn modelId="{BA21AFE9-F323-4F1A-938D-DC17902302DF}" srcId="{34BEF969-4738-40E0-A063-D739C4EB3A87}" destId="{2D636A24-1717-4B31-907D-B5AC72D6D23D}" srcOrd="0" destOrd="0" parTransId="{3009478E-36B5-4512-8E27-AC578231CF30}" sibTransId="{FBA2AEA9-3091-4A1F-8C39-D63EAD44C4A5}"/>
    <dgm:cxn modelId="{F8B63AFA-5EBE-483E-BC41-589FAA952421}" srcId="{34BEF969-4738-40E0-A063-D739C4EB3A87}" destId="{90CCB93B-05FF-4A93-A85C-7D052E72EFFC}" srcOrd="2" destOrd="0" parTransId="{B2CFD3C6-2ED9-4FC0-9CDF-395E9560E98A}" sibTransId="{87A67CCC-1EF3-4E3A-99F0-C4A23A5DF9B7}"/>
    <dgm:cxn modelId="{BCF01CFB-47A2-4599-ABC0-76AD3EB41F47}" type="presParOf" srcId="{25A7C316-AFBD-4372-83E4-7019C94659A9}" destId="{A38D84D5-6445-4D1F-AEE9-5C78864A8E8C}" srcOrd="0" destOrd="0" presId="urn:microsoft.com/office/officeart/2005/8/layout/process5"/>
    <dgm:cxn modelId="{25189030-4FC6-4D0C-B762-B8CFA2B54FE5}" type="presParOf" srcId="{25A7C316-AFBD-4372-83E4-7019C94659A9}" destId="{10A80E3E-10A7-4939-A1F2-216330FFB654}" srcOrd="1" destOrd="0" presId="urn:microsoft.com/office/officeart/2005/8/layout/process5"/>
    <dgm:cxn modelId="{A19A4D84-E06F-455E-8C17-71A2BEF835E6}" type="presParOf" srcId="{10A80E3E-10A7-4939-A1F2-216330FFB654}" destId="{0F456AB8-C3F4-4EFC-B429-89C71F0CD60F}" srcOrd="0" destOrd="0" presId="urn:microsoft.com/office/officeart/2005/8/layout/process5"/>
    <dgm:cxn modelId="{495D0593-0F44-4560-B891-616F6CEF9B21}" type="presParOf" srcId="{25A7C316-AFBD-4372-83E4-7019C94659A9}" destId="{26CE9A31-FC78-46CB-8DA3-8966D2568D3A}" srcOrd="2" destOrd="0" presId="urn:microsoft.com/office/officeart/2005/8/layout/process5"/>
    <dgm:cxn modelId="{C44B5067-C7D8-473B-8A41-E1429D0BEBCB}" type="presParOf" srcId="{25A7C316-AFBD-4372-83E4-7019C94659A9}" destId="{A1539352-879E-48E0-9B85-E8DD78D4D8E1}" srcOrd="3" destOrd="0" presId="urn:microsoft.com/office/officeart/2005/8/layout/process5"/>
    <dgm:cxn modelId="{C822556F-3B85-4F13-A65C-A5481311D8BE}" type="presParOf" srcId="{A1539352-879E-48E0-9B85-E8DD78D4D8E1}" destId="{09650B75-47C3-45E8-BFDB-6E38623CD75C}" srcOrd="0" destOrd="0" presId="urn:microsoft.com/office/officeart/2005/8/layout/process5"/>
    <dgm:cxn modelId="{629CAD29-4F6D-47F3-8672-8425F0954123}" type="presParOf" srcId="{25A7C316-AFBD-4372-83E4-7019C94659A9}" destId="{B2457DC2-85E0-494A-8198-39036E869491}" srcOrd="4" destOrd="0" presId="urn:microsoft.com/office/officeart/2005/8/layout/process5"/>
    <dgm:cxn modelId="{C6E04A8C-F5A2-4B4C-B0D8-B5C531537A48}" type="presParOf" srcId="{25A7C316-AFBD-4372-83E4-7019C94659A9}" destId="{0AEFBB94-F123-45B7-A45D-569AC55088D4}" srcOrd="5" destOrd="0" presId="urn:microsoft.com/office/officeart/2005/8/layout/process5"/>
    <dgm:cxn modelId="{7C419351-7E3C-439E-8B88-DF5FE78E5299}" type="presParOf" srcId="{0AEFBB94-F123-45B7-A45D-569AC55088D4}" destId="{87EE9A1C-87A3-4574-A4E8-584E0818321E}" srcOrd="0" destOrd="0" presId="urn:microsoft.com/office/officeart/2005/8/layout/process5"/>
    <dgm:cxn modelId="{C3C56B6B-083C-49DA-BD3C-F4E4714771B7}" type="presParOf" srcId="{25A7C316-AFBD-4372-83E4-7019C94659A9}" destId="{A9E2E57E-30FB-4C72-81CE-2B764E0D1AAA}" srcOrd="6" destOrd="0" presId="urn:microsoft.com/office/officeart/2005/8/layout/process5"/>
    <dgm:cxn modelId="{751CA588-82C0-4C07-ACAF-000F5BB8FEE0}" type="presParOf" srcId="{25A7C316-AFBD-4372-83E4-7019C94659A9}" destId="{54A42372-95D3-4C6D-8C05-A137A763FC7A}" srcOrd="7" destOrd="0" presId="urn:microsoft.com/office/officeart/2005/8/layout/process5"/>
    <dgm:cxn modelId="{12B6A3EB-798E-4B89-8968-A4449D0950F6}" type="presParOf" srcId="{54A42372-95D3-4C6D-8C05-A137A763FC7A}" destId="{5FD08F2E-2D2E-4B26-A40D-FEA1B7E90BA3}" srcOrd="0" destOrd="0" presId="urn:microsoft.com/office/officeart/2005/8/layout/process5"/>
    <dgm:cxn modelId="{56A3AE12-F0AB-4D96-A5A1-4F4A6D11B7A5}" type="presParOf" srcId="{25A7C316-AFBD-4372-83E4-7019C94659A9}" destId="{ECE4FF21-461B-4DD0-81F7-2EEA8D4A8BD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691D-D330-4D7C-9012-9E49B573221A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Dinâmica de fogo </a:t>
          </a:r>
          <a:endParaRPr lang="en-US" sz="3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222550" y="3385345"/>
        <a:ext cx="1682900" cy="1682900"/>
      </dsp:txXfrm>
    </dsp:sp>
    <dsp:sp modelId="{892DDEC9-C41B-475F-ACDB-5C7A140D4E31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16772-F94E-4664-8239-847E7D29171B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Variabilidade climática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66475" y="1470807"/>
        <a:ext cx="2155027" cy="1702830"/>
      </dsp:txXfrm>
    </dsp:sp>
    <dsp:sp modelId="{7FFAFB5D-937C-4630-B213-77309DCB6FC5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DCD88-62AA-4AC2-BC84-90215F55E3AC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Desmatamento ilegal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986486" y="54858"/>
        <a:ext cx="2155027" cy="1702830"/>
      </dsp:txXfrm>
    </dsp:sp>
    <dsp:sp modelId="{F5635375-EA90-4AE7-8C3E-DF3C52767080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FB10C-8621-4473-BF50-5F3E66A1862A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 Manejo do fogo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706497" y="1470807"/>
        <a:ext cx="2155027" cy="1702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FE7A9-0A48-4AB2-B01F-D599F0748344}">
      <dsp:nvSpPr>
        <dsp:cNvPr id="0" name=""/>
        <dsp:cNvSpPr/>
      </dsp:nvSpPr>
      <dsp:spPr>
        <a:xfrm>
          <a:off x="1811014" y="0"/>
          <a:ext cx="5826908" cy="5826908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368C2-24D2-4E96-9F73-D6AE7B32C494}">
      <dsp:nvSpPr>
        <dsp:cNvPr id="0" name=""/>
        <dsp:cNvSpPr/>
      </dsp:nvSpPr>
      <dsp:spPr>
        <a:xfrm>
          <a:off x="2364570" y="553556"/>
          <a:ext cx="2272494" cy="22724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Padrão espacial dos focos de calor</a:t>
          </a:r>
          <a:endParaRPr lang="en-US" sz="240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475504" y="664490"/>
        <a:ext cx="2050626" cy="2050626"/>
      </dsp:txXfrm>
    </dsp:sp>
    <dsp:sp modelId="{89A74AA9-A3A6-410D-8A13-1D958139A54A}">
      <dsp:nvSpPr>
        <dsp:cNvPr id="0" name=""/>
        <dsp:cNvSpPr/>
      </dsp:nvSpPr>
      <dsp:spPr>
        <a:xfrm>
          <a:off x="4811872" y="553556"/>
          <a:ext cx="2272494" cy="22724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Por intensidade</a:t>
          </a:r>
          <a:endParaRPr lang="en-US" sz="240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922806" y="664490"/>
        <a:ext cx="2050626" cy="2050626"/>
      </dsp:txXfrm>
    </dsp:sp>
    <dsp:sp modelId="{E80985D8-4465-4062-A1E7-31CD2D971BD6}">
      <dsp:nvSpPr>
        <dsp:cNvPr id="0" name=""/>
        <dsp:cNvSpPr/>
      </dsp:nvSpPr>
      <dsp:spPr>
        <a:xfrm>
          <a:off x="2265376" y="3000857"/>
          <a:ext cx="2470882" cy="22724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Desmatamento e Floresta</a:t>
          </a:r>
          <a:endParaRPr lang="en-US" sz="240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376310" y="3111791"/>
        <a:ext cx="2249014" cy="2050626"/>
      </dsp:txXfrm>
    </dsp:sp>
    <dsp:sp modelId="{0354EE27-5D6B-4C53-8BD2-D6771B96C359}">
      <dsp:nvSpPr>
        <dsp:cNvPr id="0" name=""/>
        <dsp:cNvSpPr/>
      </dsp:nvSpPr>
      <dsp:spPr>
        <a:xfrm>
          <a:off x="4811872" y="3000857"/>
          <a:ext cx="2272494" cy="22724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Chuvas</a:t>
          </a:r>
          <a:endParaRPr lang="en-US" sz="240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4922806" y="3111791"/>
        <a:ext cx="2050626" cy="2050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D84D5-6445-4D1F-AEE9-5C78864A8E8C}">
      <dsp:nvSpPr>
        <dsp:cNvPr id="0" name=""/>
        <dsp:cNvSpPr/>
      </dsp:nvSpPr>
      <dsp:spPr>
        <a:xfrm>
          <a:off x="984" y="127724"/>
          <a:ext cx="2099434" cy="1259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Grade CHIRPS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7878" y="164618"/>
        <a:ext cx="2025646" cy="1185872"/>
      </dsp:txXfrm>
    </dsp:sp>
    <dsp:sp modelId="{10A80E3E-10A7-4939-A1F2-216330FFB654}">
      <dsp:nvSpPr>
        <dsp:cNvPr id="0" name=""/>
        <dsp:cNvSpPr/>
      </dsp:nvSpPr>
      <dsp:spPr>
        <a:xfrm>
          <a:off x="2285169" y="497225"/>
          <a:ext cx="445080" cy="52065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285169" y="601357"/>
        <a:ext cx="311556" cy="312395"/>
      </dsp:txXfrm>
    </dsp:sp>
    <dsp:sp modelId="{26CE9A31-FC78-46CB-8DA3-8966D2568D3A}">
      <dsp:nvSpPr>
        <dsp:cNvPr id="0" name=""/>
        <dsp:cNvSpPr/>
      </dsp:nvSpPr>
      <dsp:spPr>
        <a:xfrm>
          <a:off x="2940192" y="127724"/>
          <a:ext cx="2099434" cy="1259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Contagem Focos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977086" y="164618"/>
        <a:ext cx="2025646" cy="1185872"/>
      </dsp:txXfrm>
    </dsp:sp>
    <dsp:sp modelId="{A1539352-879E-48E0-9B85-E8DD78D4D8E1}">
      <dsp:nvSpPr>
        <dsp:cNvPr id="0" name=""/>
        <dsp:cNvSpPr/>
      </dsp:nvSpPr>
      <dsp:spPr>
        <a:xfrm rot="5400000">
          <a:off x="3767370" y="1534345"/>
          <a:ext cx="445080" cy="52065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 rot="-5400000">
        <a:off x="3833713" y="1572134"/>
        <a:ext cx="312395" cy="311556"/>
      </dsp:txXfrm>
    </dsp:sp>
    <dsp:sp modelId="{B2457DC2-85E0-494A-8198-39036E869491}">
      <dsp:nvSpPr>
        <dsp:cNvPr id="0" name=""/>
        <dsp:cNvSpPr/>
      </dsp:nvSpPr>
      <dsp:spPr>
        <a:xfrm>
          <a:off x="2940192" y="2227159"/>
          <a:ext cx="2099434" cy="1259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Salvo em cada pixel 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977086" y="2264053"/>
        <a:ext cx="2025646" cy="1185872"/>
      </dsp:txXfrm>
    </dsp:sp>
    <dsp:sp modelId="{0AEFBB94-F123-45B7-A45D-569AC55088D4}">
      <dsp:nvSpPr>
        <dsp:cNvPr id="0" name=""/>
        <dsp:cNvSpPr/>
      </dsp:nvSpPr>
      <dsp:spPr>
        <a:xfrm rot="10800000">
          <a:off x="2310362" y="2596659"/>
          <a:ext cx="445080" cy="52065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 rot="10800000">
        <a:off x="2443886" y="2700791"/>
        <a:ext cx="311556" cy="312395"/>
      </dsp:txXfrm>
    </dsp:sp>
    <dsp:sp modelId="{A9E2E57E-30FB-4C72-81CE-2B764E0D1AAA}">
      <dsp:nvSpPr>
        <dsp:cNvPr id="0" name=""/>
        <dsp:cNvSpPr/>
      </dsp:nvSpPr>
      <dsp:spPr>
        <a:xfrm>
          <a:off x="984" y="2227159"/>
          <a:ext cx="2099434" cy="1259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Extração* – Focos e chuva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7878" y="2264053"/>
        <a:ext cx="2025646" cy="1185872"/>
      </dsp:txXfrm>
    </dsp:sp>
    <dsp:sp modelId="{54A42372-95D3-4C6D-8C05-A137A763FC7A}">
      <dsp:nvSpPr>
        <dsp:cNvPr id="0" name=""/>
        <dsp:cNvSpPr/>
      </dsp:nvSpPr>
      <dsp:spPr>
        <a:xfrm rot="5363493">
          <a:off x="839163" y="3633780"/>
          <a:ext cx="445105" cy="52065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 rot="-5400000">
        <a:off x="904810" y="3671560"/>
        <a:ext cx="312395" cy="311574"/>
      </dsp:txXfrm>
    </dsp:sp>
    <dsp:sp modelId="{ECE4FF21-461B-4DD0-81F7-2EEA8D4A8BD7}">
      <dsp:nvSpPr>
        <dsp:cNvPr id="0" name=""/>
        <dsp:cNvSpPr/>
      </dsp:nvSpPr>
      <dsp:spPr>
        <a:xfrm>
          <a:off x="984" y="4326593"/>
          <a:ext cx="2144026" cy="1259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Média chuvas</a:t>
          </a:r>
          <a:br>
            <a:rPr lang="pt-BR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</a:br>
          <a:r>
            <a:rPr lang="pt-BR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Soma Focos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7878" y="4363487"/>
        <a:ext cx="2070238" cy="118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83338-E49E-4C8E-A45D-FB802AA254A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5C557-5C7B-48AD-A331-8075AF3A4B6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6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Que quando usado de forma inadequada </a:t>
            </a:r>
            <a:r>
              <a:rPr lang="pt-BR" dirty="0" err="1"/>
              <a:t>tbm</a:t>
            </a:r>
            <a:r>
              <a:rPr lang="pt-BR" dirty="0"/>
              <a:t> pode aumentar a incidência de fogo nas florestas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Identificar os padrões de ocorrência e suas relações com determinados fatores para uma construção eficaz de medidas de prevenção e mitigação desses impactos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83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Metodologia importante como primeiro diagnóstico mas precisa ser validada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4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i="0" dirty="0">
                <a:solidFill>
                  <a:srgbClr val="4C4C4C"/>
                </a:solidFill>
                <a:effectLst/>
                <a:latin typeface="Avenir Next W01"/>
              </a:rPr>
              <a:t>Calcule o centro médio dos pontos de entrada, Calcule a distância do centro médio para outro para todos os pontos, Calcule a media dessas distâncias.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O min na equação indica que será usado o menor valor encontrado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utiliza dados provenientes de satélites em conjunto com dados de estações meteorológicas 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focos de calor – são pontos de alta temperatura captados pelo sensor que indicam a ocorrência de incêndios ou queimadas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Calcula uma interseção entre os dados de entrada.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pois converte os pontos de ignição de incêndios em superfícies de densidade contínua, a partir de uma função </a:t>
            </a:r>
          </a:p>
          <a:p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Estima a função de densidade de probabilidade</a:t>
            </a:r>
          </a:p>
          <a:p>
            <a:r>
              <a:rPr lang="pt-BR" sz="1800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Isso é feito procurando minimizar o desvio médio dentro de cada classe em relação à média da classe, enquanto maximiza o desvio de cada classe em relação às médias das outras classes</a:t>
            </a:r>
            <a:br>
              <a:rPr lang="pt-BR" sz="1800" b="0" i="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dirty="0"/>
              <a:t>“esta função realiza uma contagem de todos os pontos dentro de uma região de influência, ponderando-os pela distância de cada um à localização de interesse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Pondera com maior peso os pontos mais próximos do que pontos distantes, mas o decrescimento é gradual.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Posição que se deseja estimar a densidade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4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Mostra o impacto do desmatamento passado na incidência de focos, florestas mais vulneráveis em anos secos, desmatamento contribui para o aumento da vulnerabilidade das florestas. Mesmo padrão seja focos extremos ou não.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7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Falar de onde ocorrem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5C557-5C7B-48AD-A331-8075AF3A4B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7BCFB-BDB0-4F0B-BEDC-CCE5C68EC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F87582-3AFE-4901-B257-5D8B5DBB9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600AB-3746-45FA-83AB-74F0807F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BD178F-50F0-43D5-88D0-C7B477FD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074961-C673-45E3-920F-75A8D595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1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4790F-4D99-41E2-B811-CDCF5C83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DE125F-9FB1-49F1-8A5B-9BD611773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64B572-3C1D-4070-ACC8-63476D93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0B8813-00F9-4613-9BF4-98607F93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F699DE-83D2-4C52-BBEA-7B40C5E7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4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57D491-4974-4171-804A-B2A141CB9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29C39A-F423-4AE4-80B0-35B5FE89E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B8DF40-18FB-4C88-9960-D61AAADD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4551F2-600F-42EA-B6E1-C6CEA3FF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71E9FB-016C-4838-9AEA-63B1FEF1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5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7AA39-D927-4F99-9FED-C90F2251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70BE2E-EECD-4136-B66C-1BAD51FB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5FC4D9-68D2-46C2-A9D2-AB8DEF55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12C481-E260-4D4B-A335-B2D242E2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807C7E-70C7-49AB-941E-0E611226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9A884-7F2A-4EC3-A073-E45416D1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706D3D-60BE-4FC0-A9C5-BFBB47970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CF6F8E-BE49-443B-B110-27C18911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D2BB8C-9A7A-4659-882F-0D38B7FC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78C89F-0A8A-4D9A-BF08-4AF08B21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E9697-A102-4C21-B438-C8BB1C4D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BB2800-C7DA-49FB-94B3-C434AAA05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881B9F-A3BA-4A42-A756-3324E6993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A1B6F6-05EF-40E3-A746-549A4091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C7EB3C-ADF9-48DE-9FE0-61F56759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E5E2A4-E590-49F5-AA8B-04E58B1D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5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230D6-39EE-409D-AF51-BF28472E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EF12B3-D882-427E-92C6-47914672D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03F94F-8ED4-4751-A8FA-223F9D7AD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717608B-7067-4DA0-90A8-E280E3F8A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0DFFBF-7A36-4637-B68B-20D079A12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2F20DB-C2F8-4D97-8763-9FCC6A49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DE6AE4C-E9F8-4314-A510-A569A233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4B1048-DC77-46F0-BE19-FCF93828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84163-7A4C-4D98-ACC8-803EF943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C7495E-1671-4B1E-82AA-A443217F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752119-5A6D-44D1-9BB6-38DBBEE5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5A04BC-D976-46F8-B65F-A40FE377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6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D9D05C-4800-4527-AF7E-4BF573EE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426B925-B9AA-4013-9EB8-BE3DFF74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860186-8372-4A71-B3A0-DDD8B75F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0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37588-BCF2-476E-9E48-49915B1C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E432BA-6AE3-4840-AC35-5ED9BB208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D23525-7BD6-4621-9F74-9C1CF0561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DEE7D9-86CE-450D-90BB-64284652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6E6845-19BB-4604-8C77-F924AD7A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F4BCDA-C82B-4F96-971C-76E46537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C283B-F0B0-4117-AB9A-9932F4B3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3C2ACDB-9BB3-4618-879E-00A063E77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B7EC44-9F7E-441B-A5A3-6C8362283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87670E-68BF-4241-A561-AC8B71C1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7741FC-4829-41F1-A093-69BB5281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F621B-DEC4-4D50-8A1C-D1C77A58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3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B52A02-8B20-4489-94D1-4C6995C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61DC84-92FF-4F6F-B496-340383578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B8AC94-D415-4829-A7D2-5B27B0AEE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BDAD3-72C5-4C34-B943-AF28DF458492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F3021-08C9-43CD-876F-CC6C691AD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9CE095-A6DE-4AE7-8D89-7F4F4ECA3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DF8B-BABF-455A-B429-801B68846B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6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nal de Subtração 3">
            <a:extLst>
              <a:ext uri="{FF2B5EF4-FFF2-40B4-BE49-F238E27FC236}">
                <a16:creationId xmlns:a16="http://schemas.microsoft.com/office/drawing/2014/main" id="{2B65FC1D-211D-4EC5-96C3-9A240F39E651}"/>
              </a:ext>
            </a:extLst>
          </p:cNvPr>
          <p:cNvSpPr/>
          <p:nvPr/>
        </p:nvSpPr>
        <p:spPr>
          <a:xfrm>
            <a:off x="-2184000" y="1030321"/>
            <a:ext cx="16560000" cy="3240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PE Logo – Instituto Nacional de Pesquisas Espaciais - PNG e Vetor -  Download de Logo">
            <a:extLst>
              <a:ext uri="{FF2B5EF4-FFF2-40B4-BE49-F238E27FC236}">
                <a16:creationId xmlns:a16="http://schemas.microsoft.com/office/drawing/2014/main" id="{4E899A38-D8C3-49B6-9411-0DD09EA9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70FC336-75B0-4764-9BB3-882EF029B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157" y="72248"/>
            <a:ext cx="2743200" cy="9993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4BD1AB7-DA9B-4C4A-AA89-5C6C10808C61}"/>
              </a:ext>
            </a:extLst>
          </p:cNvPr>
          <p:cNvSpPr txBox="1"/>
          <p:nvPr/>
        </p:nvSpPr>
        <p:spPr>
          <a:xfrm>
            <a:off x="1192696" y="2080591"/>
            <a:ext cx="9541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Ocorrência de focos de calor em anos recentes no Sul da Amazônia Brasileira</a:t>
            </a:r>
            <a:endParaRPr lang="en-US" sz="3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50BA38-BA96-4CA9-AD0E-0DCEEF7C0865}"/>
              </a:ext>
            </a:extLst>
          </p:cNvPr>
          <p:cNvSpPr txBox="1"/>
          <p:nvPr/>
        </p:nvSpPr>
        <p:spPr>
          <a:xfrm>
            <a:off x="1974574" y="3843130"/>
            <a:ext cx="833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Maria Lucia F. Barbosa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 descr="Mato Grosso tropical dry forests - Wikipedia">
            <a:extLst>
              <a:ext uri="{FF2B5EF4-FFF2-40B4-BE49-F238E27FC236}">
                <a16:creationId xmlns:a16="http://schemas.microsoft.com/office/drawing/2014/main" id="{2FD71434-26F4-4C3D-86D2-1F689883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86" y="4443484"/>
            <a:ext cx="1868400" cy="124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B5C54BE-36FA-4CA6-9A2A-056D350EB489}"/>
              </a:ext>
            </a:extLst>
          </p:cNvPr>
          <p:cNvSpPr txBox="1"/>
          <p:nvPr/>
        </p:nvSpPr>
        <p:spPr>
          <a:xfrm>
            <a:off x="1928191" y="5900072"/>
            <a:ext cx="8335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72"/>
            <a:r>
              <a:rPr lang="pt-BR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SER-300: Introdução ao Geoprocessamento</a:t>
            </a:r>
          </a:p>
          <a:p>
            <a:pPr algn="ctr" defTabSz="914272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Setembro de 2020</a:t>
            </a:r>
            <a:endParaRPr lang="pt-BR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30" name="Picture 6" descr="Save Forests, Avoid Forest Fragmentation | ThinktoSustain.com">
            <a:extLst>
              <a:ext uri="{FF2B5EF4-FFF2-40B4-BE49-F238E27FC236}">
                <a16:creationId xmlns:a16="http://schemas.microsoft.com/office/drawing/2014/main" id="{858C4C69-09EF-4052-9D97-A4DD1F57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441902"/>
            <a:ext cx="1910804" cy="124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E a Amazônia? Incêndios florestais ganham as redes sob silêncio do governo  | Exame">
            <a:extLst>
              <a:ext uri="{FF2B5EF4-FFF2-40B4-BE49-F238E27FC236}">
                <a16:creationId xmlns:a16="http://schemas.microsoft.com/office/drawing/2014/main" id="{B0797B1D-1F9E-4451-BCA0-BDD1C1CC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06" y="4444212"/>
            <a:ext cx="2050027" cy="124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hachu's Imagery: Remote Sensing">
            <a:extLst>
              <a:ext uri="{FF2B5EF4-FFF2-40B4-BE49-F238E27FC236}">
                <a16:creationId xmlns:a16="http://schemas.microsoft.com/office/drawing/2014/main" id="{C292A5F2-7B8E-46C3-8471-9F56D1EBE4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86" y="4441902"/>
            <a:ext cx="2050027" cy="124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905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777873D-17DD-44D1-80E3-C1C51F839D18}"/>
              </a:ext>
            </a:extLst>
          </p:cNvPr>
          <p:cNvSpPr/>
          <p:nvPr/>
        </p:nvSpPr>
        <p:spPr>
          <a:xfrm>
            <a:off x="3746695" y="478302"/>
            <a:ext cx="4637650" cy="52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-250896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2609DD-4DEB-4F17-A3FA-02AE5B15BAF8}"/>
              </a:ext>
            </a:extLst>
          </p:cNvPr>
          <p:cNvSpPr txBox="1"/>
          <p:nvPr/>
        </p:nvSpPr>
        <p:spPr>
          <a:xfrm>
            <a:off x="3617742" y="823771"/>
            <a:ext cx="450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Densidade Kernel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DD0EC7F-34CB-4496-A30E-882B30D7BC33}"/>
                  </a:ext>
                </a:extLst>
              </p:cNvPr>
              <p:cNvSpPr txBox="1"/>
              <p:nvPr/>
            </p:nvSpPr>
            <p:spPr>
              <a:xfrm>
                <a:off x="1059766" y="2544769"/>
                <a:ext cx="10072468" cy="1381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𝐷𝑒𝑛𝑠𝑖𝑑𝑎𝑑𝑒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𝑟𝑎</m:t>
                              </m:r>
                              <m:r>
                                <m:rPr>
                                  <m:sty m:val="p"/>
                                </m:rPr>
                                <a:rPr lang="pt-BR" sz="3200" b="0" i="0" smtClean="0">
                                  <a:latin typeface="Cambria Math" panose="02040503050406030204" pitchFamily="18" charset="0"/>
                                </a:rPr>
                                <m:t>io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)²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∗ (1−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𝑑𝑖𝑠𝑡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𝑟𝑎</m:t>
                                          </m:r>
                                          <m:r>
                                            <a:rPr lang="pt-BR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𝑖𝑜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)²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DD0EC7F-34CB-4496-A30E-882B30D7B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66" y="2544769"/>
                <a:ext cx="10072468" cy="1381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C7398CEE-F640-481F-8720-87A4FC0F6272}"/>
              </a:ext>
            </a:extLst>
          </p:cNvPr>
          <p:cNvSpPr/>
          <p:nvPr/>
        </p:nvSpPr>
        <p:spPr>
          <a:xfrm>
            <a:off x="8623495" y="2729132"/>
            <a:ext cx="928468" cy="436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E406602-8AD1-4575-AAC5-7EFFE37D4F63}"/>
              </a:ext>
            </a:extLst>
          </p:cNvPr>
          <p:cNvSpPr/>
          <p:nvPr/>
        </p:nvSpPr>
        <p:spPr>
          <a:xfrm>
            <a:off x="5813946" y="5204234"/>
            <a:ext cx="5552750" cy="9645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Distância entre o ponto e o local de interesse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0D7DD479-F7F1-4685-9F7A-B2920F6EF296}"/>
              </a:ext>
            </a:extLst>
          </p:cNvPr>
          <p:cNvSpPr/>
          <p:nvPr/>
        </p:nvSpPr>
        <p:spPr>
          <a:xfrm>
            <a:off x="9087729" y="4110536"/>
            <a:ext cx="166468" cy="8649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777873D-17DD-44D1-80E3-C1C51F839D18}"/>
              </a:ext>
            </a:extLst>
          </p:cNvPr>
          <p:cNvSpPr/>
          <p:nvPr/>
        </p:nvSpPr>
        <p:spPr>
          <a:xfrm>
            <a:off x="3746695" y="478302"/>
            <a:ext cx="4637650" cy="52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-250896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2609DD-4DEB-4F17-A3FA-02AE5B15BAF8}"/>
              </a:ext>
            </a:extLst>
          </p:cNvPr>
          <p:cNvSpPr txBox="1"/>
          <p:nvPr/>
        </p:nvSpPr>
        <p:spPr>
          <a:xfrm>
            <a:off x="3617742" y="823771"/>
            <a:ext cx="450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Densidade Kernel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DD0EC7F-34CB-4496-A30E-882B30D7BC33}"/>
                  </a:ext>
                </a:extLst>
              </p:cNvPr>
              <p:cNvSpPr txBox="1"/>
              <p:nvPr/>
            </p:nvSpPr>
            <p:spPr>
              <a:xfrm>
                <a:off x="1059766" y="2544769"/>
                <a:ext cx="10072468" cy="1381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𝐷𝑒𝑛𝑠𝑖𝑑𝑎𝑑𝑒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𝑟𝑎</m:t>
                              </m:r>
                              <m:r>
                                <m:rPr>
                                  <m:sty m:val="p"/>
                                </m:rPr>
                                <a:rPr lang="pt-BR" sz="3200" b="0" i="0" smtClean="0">
                                  <a:latin typeface="Cambria Math" panose="02040503050406030204" pitchFamily="18" charset="0"/>
                                </a:rPr>
                                <m:t>io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)²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∗ (1−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𝑑𝑖𝑠𝑡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𝑟𝑎</m:t>
                                          </m:r>
                                          <m:r>
                                            <a:rPr lang="pt-BR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𝑖𝑜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)²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DD0EC7F-34CB-4496-A30E-882B30D7B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66" y="2544769"/>
                <a:ext cx="10072468" cy="1381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E406602-8AD1-4575-AAC5-7EFFE37D4F63}"/>
              </a:ext>
            </a:extLst>
          </p:cNvPr>
          <p:cNvSpPr/>
          <p:nvPr/>
        </p:nvSpPr>
        <p:spPr>
          <a:xfrm>
            <a:off x="2940147" y="5161221"/>
            <a:ext cx="4079630" cy="82999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Largura da banda 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5B7B51F-D532-4924-8722-AE90C7C70952}"/>
              </a:ext>
            </a:extLst>
          </p:cNvPr>
          <p:cNvSpPr/>
          <p:nvPr/>
        </p:nvSpPr>
        <p:spPr>
          <a:xfrm>
            <a:off x="4417255" y="3235471"/>
            <a:ext cx="815927" cy="534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6A48F15-11C6-4CEC-BA54-659AFE54CDB7}"/>
              </a:ext>
            </a:extLst>
          </p:cNvPr>
          <p:cNvSpPr/>
          <p:nvPr/>
        </p:nvSpPr>
        <p:spPr>
          <a:xfrm>
            <a:off x="4741984" y="4111228"/>
            <a:ext cx="166468" cy="8649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1F4E67B-4594-4D26-8BD8-714344527998}"/>
              </a:ext>
            </a:extLst>
          </p:cNvPr>
          <p:cNvSpPr/>
          <p:nvPr/>
        </p:nvSpPr>
        <p:spPr>
          <a:xfrm>
            <a:off x="8699853" y="3235471"/>
            <a:ext cx="1017353" cy="534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E361216-BFAC-4D9C-A892-7B5F4A06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791" y="1974154"/>
            <a:ext cx="4849523" cy="393165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18351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FFF18C4-DCA0-4189-9892-7563818070F7}"/>
              </a:ext>
            </a:extLst>
          </p:cNvPr>
          <p:cNvSpPr/>
          <p:nvPr/>
        </p:nvSpPr>
        <p:spPr>
          <a:xfrm>
            <a:off x="9059594" y="1646754"/>
            <a:ext cx="2307102" cy="7253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*Grade de pontos – 5x5km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423827-002E-403A-9C28-483B464EB083}"/>
              </a:ext>
            </a:extLst>
          </p:cNvPr>
          <p:cNvSpPr txBox="1"/>
          <p:nvPr/>
        </p:nvSpPr>
        <p:spPr>
          <a:xfrm>
            <a:off x="5641144" y="28768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2374B4D-7632-4042-B2CF-483F1719B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568385"/>
              </p:ext>
            </p:extLst>
          </p:nvPr>
        </p:nvGraphicFramePr>
        <p:xfrm>
          <a:off x="1235612" y="934253"/>
          <a:ext cx="5040612" cy="571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5958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18351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Materiais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320851-27F3-463E-87BE-79E2312E8C79}"/>
              </a:ext>
            </a:extLst>
          </p:cNvPr>
          <p:cNvSpPr txBox="1"/>
          <p:nvPr/>
        </p:nvSpPr>
        <p:spPr>
          <a:xfrm>
            <a:off x="2124220" y="1004482"/>
            <a:ext cx="727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Coeficiente de Correlação de </a:t>
            </a:r>
            <a:r>
              <a:rPr lang="pt-BR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Spearman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BF7A40B-E6FE-4D57-800D-5916D1724155}"/>
                  </a:ext>
                </a:extLst>
              </p:cNvPr>
              <p:cNvSpPr txBox="1"/>
              <p:nvPr/>
            </p:nvSpPr>
            <p:spPr>
              <a:xfrm>
                <a:off x="2514600" y="2839743"/>
                <a:ext cx="6098344" cy="108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𝑟𝑠</m:t>
                    </m:r>
                    <m:r>
                      <a:rPr lang="pt-B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=1−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pt-B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t-B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4BF7A40B-E6FE-4D57-800D-5916D1724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839743"/>
                <a:ext cx="6098344" cy="1088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293EE85-DC4D-4311-9033-7CF4FEFAB966}"/>
              </a:ext>
            </a:extLst>
          </p:cNvPr>
          <p:cNvSpPr/>
          <p:nvPr/>
        </p:nvSpPr>
        <p:spPr>
          <a:xfrm>
            <a:off x="7758330" y="4015573"/>
            <a:ext cx="3277773" cy="52322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Nº de observações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4C5ECD46-7382-4C90-AA1E-5670D53D4BC4}"/>
              </a:ext>
            </a:extLst>
          </p:cNvPr>
          <p:cNvSpPr/>
          <p:nvPr/>
        </p:nvSpPr>
        <p:spPr>
          <a:xfrm>
            <a:off x="7758329" y="2454089"/>
            <a:ext cx="3277773" cy="52322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Diferença entre </a:t>
            </a:r>
            <a:r>
              <a:rPr lang="pt-BR" sz="2400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x</a:t>
            </a:r>
            <a:r>
              <a:rPr lang="pt-BR" sz="2400" baseline="-25000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</a:t>
            </a:r>
            <a:r>
              <a:rPr lang="pt-BR" sz="2400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, </a:t>
            </a:r>
            <a:r>
              <a:rPr lang="pt-BR" sz="2400" dirty="0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y</a:t>
            </a:r>
            <a:r>
              <a:rPr lang="pt-BR" sz="2400" baseline="-25000" dirty="0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</a:t>
            </a:r>
            <a:r>
              <a:rPr lang="pt-BR" sz="2400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9BA627D-71DB-419F-969D-B7B160F289C7}"/>
              </a:ext>
            </a:extLst>
          </p:cNvPr>
          <p:cNvSpPr/>
          <p:nvPr/>
        </p:nvSpPr>
        <p:spPr>
          <a:xfrm>
            <a:off x="5444197" y="2839743"/>
            <a:ext cx="337625" cy="589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D1E1339-E3AF-4620-8AF4-A7C996636ED3}"/>
              </a:ext>
            </a:extLst>
          </p:cNvPr>
          <p:cNvSpPr/>
          <p:nvPr/>
        </p:nvSpPr>
        <p:spPr>
          <a:xfrm>
            <a:off x="4822874" y="3442737"/>
            <a:ext cx="1174652" cy="485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18351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Resultados e Discussão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B677D03-32BD-4F85-B63C-EB4029EA9E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95" y="1330287"/>
            <a:ext cx="9101796" cy="4746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7DB57C5-58D1-4D76-B1B1-5E5E58EA14FF}"/>
              </a:ext>
            </a:extLst>
          </p:cNvPr>
          <p:cNvSpPr/>
          <p:nvPr/>
        </p:nvSpPr>
        <p:spPr>
          <a:xfrm>
            <a:off x="7244861" y="5655211"/>
            <a:ext cx="956603" cy="422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310203-303B-4211-A0AA-2B779B1D2CC5}"/>
              </a:ext>
            </a:extLst>
          </p:cNvPr>
          <p:cNvSpPr/>
          <p:nvPr/>
        </p:nvSpPr>
        <p:spPr>
          <a:xfrm>
            <a:off x="9746565" y="5655210"/>
            <a:ext cx="956603" cy="422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649A9F-1BCA-459C-858A-42762862AA67}"/>
              </a:ext>
            </a:extLst>
          </p:cNvPr>
          <p:cNvSpPr txBox="1"/>
          <p:nvPr/>
        </p:nvSpPr>
        <p:spPr>
          <a:xfrm>
            <a:off x="2628753" y="803495"/>
            <a:ext cx="88235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Número de focos de calor por categoria de intensidade de fogo</a:t>
            </a:r>
            <a:r>
              <a:rPr lang="pt-BR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.</a:t>
            </a:r>
            <a:endParaRPr lang="en-US" sz="1800" dirty="0">
              <a:effectLst/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58B8D17-675B-4080-836F-30B386ED1A8F}"/>
              </a:ext>
            </a:extLst>
          </p:cNvPr>
          <p:cNvSpPr/>
          <p:nvPr/>
        </p:nvSpPr>
        <p:spPr>
          <a:xfrm>
            <a:off x="7963766" y="6359858"/>
            <a:ext cx="1542197" cy="42203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 </a:t>
            </a:r>
            <a:r>
              <a:rPr lang="pt-BR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Niño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01A53012-4DA0-41B6-8515-29BBE12224DA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7591369" y="6198477"/>
            <a:ext cx="516368" cy="2284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7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18351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Resultados e Discussão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D07E74-4956-4761-8463-98CCE204BE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54" y="1674056"/>
            <a:ext cx="7666892" cy="44313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18A12CA-A91D-4F62-99FF-917A6E0ABD2F}"/>
              </a:ext>
            </a:extLst>
          </p:cNvPr>
          <p:cNvSpPr/>
          <p:nvPr/>
        </p:nvSpPr>
        <p:spPr>
          <a:xfrm>
            <a:off x="4164037" y="3429000"/>
            <a:ext cx="3348111" cy="26763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C0EF1E-D43E-415B-9775-EFE5FD30F851}"/>
              </a:ext>
            </a:extLst>
          </p:cNvPr>
          <p:cNvSpPr txBox="1"/>
          <p:nvPr/>
        </p:nvSpPr>
        <p:spPr>
          <a:xfrm>
            <a:off x="1433015" y="996948"/>
            <a:ext cx="97172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Focos de calor (%) considerados extremos por classe de desmatamento e floresta.</a:t>
            </a:r>
            <a:endParaRPr lang="en-US" sz="2000" dirty="0">
              <a:effectLst/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5A28DE-D9CB-4739-A43B-19136FEF97BF}"/>
              </a:ext>
            </a:extLst>
          </p:cNvPr>
          <p:cNvSpPr/>
          <p:nvPr/>
        </p:nvSpPr>
        <p:spPr>
          <a:xfrm>
            <a:off x="8502555" y="4763069"/>
            <a:ext cx="911076" cy="420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18351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Resultados e Discussão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1BB1369-F201-4C21-82E6-584AC5E3E5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12" y="752622"/>
            <a:ext cx="8468751" cy="6105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8DD66EC-0BC3-40FA-AEAD-7E49CC40424D}"/>
              </a:ext>
            </a:extLst>
          </p:cNvPr>
          <p:cNvSpPr txBox="1"/>
          <p:nvPr/>
        </p:nvSpPr>
        <p:spPr>
          <a:xfrm>
            <a:off x="204716" y="1142048"/>
            <a:ext cx="1792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Mapas anuais de densidade Kernel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94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EFDB7E3-8034-46BD-B04D-A82E339D0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4" y="872197"/>
            <a:ext cx="5401218" cy="573961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18351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Resultados e Discussão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15F5AA-B806-4050-8EA1-A20CF9B97E97}"/>
              </a:ext>
            </a:extLst>
          </p:cNvPr>
          <p:cNvSpPr txBox="1"/>
          <p:nvPr/>
        </p:nvSpPr>
        <p:spPr>
          <a:xfrm>
            <a:off x="2609455" y="1529099"/>
            <a:ext cx="177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2016 + Focos</a:t>
            </a:r>
            <a:endParaRPr lang="en-US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E5DA71-3FEC-4C56-9B6B-57A3D787F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50" y="836212"/>
            <a:ext cx="5401218" cy="577560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8BC7347-CADB-47B4-97F9-A384FC5521A3}"/>
              </a:ext>
            </a:extLst>
          </p:cNvPr>
          <p:cNvSpPr txBox="1"/>
          <p:nvPr/>
        </p:nvSpPr>
        <p:spPr>
          <a:xfrm>
            <a:off x="8817894" y="1529099"/>
            <a:ext cx="177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2018 - Focos</a:t>
            </a:r>
            <a:endParaRPr lang="en-US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9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18351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Resultados e Discussão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6FA1A9-2EE4-49EF-8DFB-327AFF0490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14" y="691169"/>
            <a:ext cx="5338538" cy="59835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B9E9F40-0934-498F-ABFC-F67A7B651E83}"/>
              </a:ext>
            </a:extLst>
          </p:cNvPr>
          <p:cNvSpPr txBox="1"/>
          <p:nvPr/>
        </p:nvSpPr>
        <p:spPr>
          <a:xfrm>
            <a:off x="307317" y="1142048"/>
            <a:ext cx="3152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Mapa médio (2013-2018) de densidade Kernel 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66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18351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Resultados e Discussão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FE4D971-5E68-4714-B9CD-C799EC504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121410"/>
              </p:ext>
            </p:extLst>
          </p:nvPr>
        </p:nvGraphicFramePr>
        <p:xfrm>
          <a:off x="900332" y="1831828"/>
          <a:ext cx="10678551" cy="387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5230F4EE-4D8E-45DF-B300-307E8026634A}"/>
              </a:ext>
            </a:extLst>
          </p:cNvPr>
          <p:cNvSpPr txBox="1"/>
          <p:nvPr/>
        </p:nvSpPr>
        <p:spPr>
          <a:xfrm>
            <a:off x="1680949" y="1215821"/>
            <a:ext cx="8830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Nº f</a:t>
            </a:r>
            <a:r>
              <a:rPr lang="pt-BR" sz="2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ocos de calor mensal e chuvas (mm/mês)</a:t>
            </a:r>
            <a:endParaRPr lang="en-US" sz="2400" dirty="0">
              <a:effectLst/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020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4243D-DFD4-49E9-99DC-678A350B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46" y="-271066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Introdução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F0F6EE7-2DDC-4EAC-A9B6-199825739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779676"/>
              </p:ext>
            </p:extLst>
          </p:nvPr>
        </p:nvGraphicFramePr>
        <p:xfrm>
          <a:off x="1764714" y="10544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90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18351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Resultados e Discussão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2A0604-037B-477C-AD5E-5F55C46942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44" y="1142048"/>
            <a:ext cx="6316392" cy="55151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8900F60-4D5A-4AB4-AC10-0F635B11B94B}"/>
              </a:ext>
            </a:extLst>
          </p:cNvPr>
          <p:cNvSpPr txBox="1"/>
          <p:nvPr/>
        </p:nvSpPr>
        <p:spPr>
          <a:xfrm>
            <a:off x="8736036" y="1451948"/>
            <a:ext cx="3548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Diagrama de dispersão e coeficiente de correlação de </a:t>
            </a:r>
            <a:r>
              <a:rPr lang="pt-BR" sz="2000" b="1" dirty="0" err="1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Spearman</a:t>
            </a:r>
            <a:r>
              <a:rPr lang="pt-BR" sz="2000" b="1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</a:t>
            </a:r>
            <a:endParaRPr lang="en-US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93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12D3200-236D-4FA8-A4B6-69E8D923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0124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Conclusões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E89C9A4-D3D7-4426-8320-4EB9EA297985}"/>
              </a:ext>
            </a:extLst>
          </p:cNvPr>
          <p:cNvSpPr/>
          <p:nvPr/>
        </p:nvSpPr>
        <p:spPr>
          <a:xfrm>
            <a:off x="7738281" y="3807724"/>
            <a:ext cx="4271749" cy="26573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Limitações: </a:t>
            </a:r>
            <a:b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diferença na resolução dos dados;</a:t>
            </a:r>
          </a:p>
          <a:p>
            <a:pPr algn="ctr"/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focos de calor sem diferenciação;</a:t>
            </a:r>
          </a:p>
          <a:p>
            <a:pPr algn="ctr"/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largura de banda – Kernel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81C450-94E2-4F53-AB24-153DEC97EB97}"/>
              </a:ext>
            </a:extLst>
          </p:cNvPr>
          <p:cNvSpPr txBox="1"/>
          <p:nvPr/>
        </p:nvSpPr>
        <p:spPr>
          <a:xfrm>
            <a:off x="674427" y="776688"/>
            <a:ext cx="9594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Focos extremos ou não mais associados ao desmatamento;</a:t>
            </a:r>
          </a:p>
          <a:p>
            <a:endParaRPr lang="pt-BR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Alta concentração no Noroeste do MT e em áreas de transição com o Cerrado;</a:t>
            </a:r>
          </a:p>
          <a:p>
            <a:endParaRPr lang="pt-BR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Alta correlação com chuvas;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Metodologia (FRP) precisa ser validada e adaptada.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nal de Subtração 3">
            <a:extLst>
              <a:ext uri="{FF2B5EF4-FFF2-40B4-BE49-F238E27FC236}">
                <a16:creationId xmlns:a16="http://schemas.microsoft.com/office/drawing/2014/main" id="{2B65FC1D-211D-4EC5-96C3-9A240F39E651}"/>
              </a:ext>
            </a:extLst>
          </p:cNvPr>
          <p:cNvSpPr/>
          <p:nvPr/>
        </p:nvSpPr>
        <p:spPr>
          <a:xfrm>
            <a:off x="-2184000" y="1030321"/>
            <a:ext cx="16560000" cy="3240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PE Logo – Instituto Nacional de Pesquisas Espaciais - PNG e Vetor -  Download de Logo">
            <a:extLst>
              <a:ext uri="{FF2B5EF4-FFF2-40B4-BE49-F238E27FC236}">
                <a16:creationId xmlns:a16="http://schemas.microsoft.com/office/drawing/2014/main" id="{4E899A38-D8C3-49B6-9411-0DD09EA9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70FC336-75B0-4764-9BB3-882EF029B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157" y="72248"/>
            <a:ext cx="2743200" cy="9993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4BD1AB7-DA9B-4C4A-AA89-5C6C10808C61}"/>
              </a:ext>
            </a:extLst>
          </p:cNvPr>
          <p:cNvSpPr txBox="1"/>
          <p:nvPr/>
        </p:nvSpPr>
        <p:spPr>
          <a:xfrm>
            <a:off x="1461740" y="1742819"/>
            <a:ext cx="9541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OBRIGADA !!!</a:t>
            </a:r>
            <a:endParaRPr lang="en-US" sz="4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50BA38-BA96-4CA9-AD0E-0DCEEF7C0865}"/>
              </a:ext>
            </a:extLst>
          </p:cNvPr>
          <p:cNvSpPr txBox="1"/>
          <p:nvPr/>
        </p:nvSpPr>
        <p:spPr>
          <a:xfrm>
            <a:off x="2050418" y="3429000"/>
            <a:ext cx="833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Maria Lucia F. Barbosa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8" name="Picture 4" descr="Mato Grosso tropical dry forests - Wikipedia">
            <a:extLst>
              <a:ext uri="{FF2B5EF4-FFF2-40B4-BE49-F238E27FC236}">
                <a16:creationId xmlns:a16="http://schemas.microsoft.com/office/drawing/2014/main" id="{2FD71434-26F4-4C3D-86D2-1F689883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23" y="4491035"/>
            <a:ext cx="1868400" cy="124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B5C54BE-36FA-4CA6-9A2A-056D350EB489}"/>
              </a:ext>
            </a:extLst>
          </p:cNvPr>
          <p:cNvSpPr txBox="1"/>
          <p:nvPr/>
        </p:nvSpPr>
        <p:spPr>
          <a:xfrm>
            <a:off x="2206486" y="6090887"/>
            <a:ext cx="8335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72"/>
            <a:r>
              <a:rPr lang="pt-BR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SER-300: Introdução ao Geoprocessamento</a:t>
            </a:r>
          </a:p>
          <a:p>
            <a:pPr algn="ctr" defTabSz="914272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Setembro de 2020</a:t>
            </a:r>
            <a:endParaRPr lang="pt-BR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30" name="Picture 6" descr="Save Forests, Avoid Forest Fragmentation | ThinktoSustain.com">
            <a:extLst>
              <a:ext uri="{FF2B5EF4-FFF2-40B4-BE49-F238E27FC236}">
                <a16:creationId xmlns:a16="http://schemas.microsoft.com/office/drawing/2014/main" id="{858C4C69-09EF-4052-9D97-A4DD1F57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23" y="4489453"/>
            <a:ext cx="1910804" cy="124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E a Amazônia? Incêndios florestais ganham as redes sob silêncio do governo  | Exame">
            <a:extLst>
              <a:ext uri="{FF2B5EF4-FFF2-40B4-BE49-F238E27FC236}">
                <a16:creationId xmlns:a16="http://schemas.microsoft.com/office/drawing/2014/main" id="{B0797B1D-1F9E-4451-BCA0-BDD1C1CC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43" y="4491763"/>
            <a:ext cx="2050027" cy="124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hachu's Imagery: Remote Sensing">
            <a:extLst>
              <a:ext uri="{FF2B5EF4-FFF2-40B4-BE49-F238E27FC236}">
                <a16:creationId xmlns:a16="http://schemas.microsoft.com/office/drawing/2014/main" id="{C292A5F2-7B8E-46C3-8471-9F56D1EBE4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3" y="4489453"/>
            <a:ext cx="2050027" cy="124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8205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777873D-17DD-44D1-80E3-C1C51F839D18}"/>
              </a:ext>
            </a:extLst>
          </p:cNvPr>
          <p:cNvSpPr/>
          <p:nvPr/>
        </p:nvSpPr>
        <p:spPr>
          <a:xfrm>
            <a:off x="3746695" y="478302"/>
            <a:ext cx="4637650" cy="52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-250896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2609DD-4DEB-4F17-A3FA-02AE5B15BAF8}"/>
              </a:ext>
            </a:extLst>
          </p:cNvPr>
          <p:cNvSpPr txBox="1"/>
          <p:nvPr/>
        </p:nvSpPr>
        <p:spPr>
          <a:xfrm>
            <a:off x="3617742" y="823771"/>
            <a:ext cx="450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Densidade Kernel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E406602-8AD1-4575-AAC5-7EFFE37D4F63}"/>
              </a:ext>
            </a:extLst>
          </p:cNvPr>
          <p:cNvSpPr/>
          <p:nvPr/>
        </p:nvSpPr>
        <p:spPr>
          <a:xfrm>
            <a:off x="7484012" y="5157082"/>
            <a:ext cx="4079630" cy="82999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Número de pontos 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6A48F15-11C6-4CEC-BA54-659AFE54CDB7}"/>
              </a:ext>
            </a:extLst>
          </p:cNvPr>
          <p:cNvSpPr/>
          <p:nvPr/>
        </p:nvSpPr>
        <p:spPr>
          <a:xfrm>
            <a:off x="10369061" y="4008932"/>
            <a:ext cx="166468" cy="8649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25A06AB-E84C-45EF-9A82-38EF5EA3B9EC}"/>
                  </a:ext>
                </a:extLst>
              </p:cNvPr>
              <p:cNvSpPr txBox="1"/>
              <p:nvPr/>
            </p:nvSpPr>
            <p:spPr>
              <a:xfrm>
                <a:off x="777240" y="2506028"/>
                <a:ext cx="10888393" cy="1219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3600" b="0" i="0" dirty="0">
                    <a:solidFill>
                      <a:srgbClr val="000000"/>
                    </a:solidFill>
                    <a:effectLst/>
                    <a:latin typeface="TimesNewRomanPSMT"/>
                    <a:ea typeface="Calibri" panose="020F0502020204030204" pitchFamily="34" charset="0"/>
                    <a:cs typeface="Times New Roman" panose="02020603050405020304" pitchFamily="18" charset="0"/>
                  </a:rPr>
                  <a:t>Largura de banda = </a:t>
                </a:r>
                <a14:m>
                  <m:oMath xmlns:m="http://schemas.openxmlformats.org/officeDocument/2006/math">
                    <m:r>
                      <a:rPr lang="pt-BR" sz="36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0,9∗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6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min</m:t>
                        </m:r>
                      </m:fName>
                      <m:e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𝑆𝐷</m:t>
                        </m:r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 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36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36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3600" b="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  <m:r>
                              <a:rPr lang="pt-BR" sz="36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6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pt-BR" sz="36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pt-BR" sz="36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e>
                    </m:func>
                    <m:r>
                      <a:rPr lang="pt-BR" sz="36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−0,2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25A06AB-E84C-45EF-9A82-38EF5EA3B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2506028"/>
                <a:ext cx="10888393" cy="1219693"/>
              </a:xfrm>
              <a:prstGeom prst="rect">
                <a:avLst/>
              </a:prstGeom>
              <a:blipFill>
                <a:blip r:embed="rId3"/>
                <a:stretch>
                  <a:fillRect l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>
            <a:extLst>
              <a:ext uri="{FF2B5EF4-FFF2-40B4-BE49-F238E27FC236}">
                <a16:creationId xmlns:a16="http://schemas.microsoft.com/office/drawing/2014/main" id="{57E5F493-60B1-4F59-93AE-6F7FD7B20B6F}"/>
              </a:ext>
            </a:extLst>
          </p:cNvPr>
          <p:cNvSpPr/>
          <p:nvPr/>
        </p:nvSpPr>
        <p:spPr>
          <a:xfrm>
            <a:off x="10227212" y="2911892"/>
            <a:ext cx="450166" cy="407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777873D-17DD-44D1-80E3-C1C51F839D18}"/>
              </a:ext>
            </a:extLst>
          </p:cNvPr>
          <p:cNvSpPr/>
          <p:nvPr/>
        </p:nvSpPr>
        <p:spPr>
          <a:xfrm>
            <a:off x="3746695" y="478302"/>
            <a:ext cx="4637650" cy="52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-250896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2609DD-4DEB-4F17-A3FA-02AE5B15BAF8}"/>
              </a:ext>
            </a:extLst>
          </p:cNvPr>
          <p:cNvSpPr txBox="1"/>
          <p:nvPr/>
        </p:nvSpPr>
        <p:spPr>
          <a:xfrm>
            <a:off x="3617742" y="823771"/>
            <a:ext cx="450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Densidade Kernel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E406602-8AD1-4575-AAC5-7EFFE37D4F63}"/>
              </a:ext>
            </a:extLst>
          </p:cNvPr>
          <p:cNvSpPr/>
          <p:nvPr/>
        </p:nvSpPr>
        <p:spPr>
          <a:xfrm>
            <a:off x="5613010" y="5157081"/>
            <a:ext cx="6428934" cy="82999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Distância média do centro médio 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6A48F15-11C6-4CEC-BA54-659AFE54CDB7}"/>
              </a:ext>
            </a:extLst>
          </p:cNvPr>
          <p:cNvSpPr/>
          <p:nvPr/>
        </p:nvSpPr>
        <p:spPr>
          <a:xfrm>
            <a:off x="9187376" y="4008932"/>
            <a:ext cx="166468" cy="8649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25A06AB-E84C-45EF-9A82-38EF5EA3B9EC}"/>
                  </a:ext>
                </a:extLst>
              </p:cNvPr>
              <p:cNvSpPr txBox="1"/>
              <p:nvPr/>
            </p:nvSpPr>
            <p:spPr>
              <a:xfrm>
                <a:off x="777240" y="2506028"/>
                <a:ext cx="10888393" cy="1219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3600" b="0" i="0" dirty="0">
                    <a:solidFill>
                      <a:srgbClr val="000000"/>
                    </a:solidFill>
                    <a:effectLst/>
                    <a:latin typeface="TimesNewRomanPSMT"/>
                    <a:ea typeface="Calibri" panose="020F0502020204030204" pitchFamily="34" charset="0"/>
                    <a:cs typeface="Times New Roman" panose="02020603050405020304" pitchFamily="18" charset="0"/>
                  </a:rPr>
                  <a:t>Largura de banda = </a:t>
                </a:r>
                <a14:m>
                  <m:oMath xmlns:m="http://schemas.openxmlformats.org/officeDocument/2006/math">
                    <m:r>
                      <a:rPr lang="pt-BR" sz="36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0,9∗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6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min</m:t>
                        </m:r>
                      </m:fName>
                      <m:e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𝑆𝐷</m:t>
                        </m:r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 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36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36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3600" b="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  <m:r>
                              <a:rPr lang="pt-BR" sz="36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6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pt-BR" sz="36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pt-BR" sz="36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e>
                    </m:func>
                    <m:r>
                      <a:rPr lang="pt-BR" sz="36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−0,2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25A06AB-E84C-45EF-9A82-38EF5EA3B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2506028"/>
                <a:ext cx="10888393" cy="1219693"/>
              </a:xfrm>
              <a:prstGeom prst="rect">
                <a:avLst/>
              </a:prstGeom>
              <a:blipFill>
                <a:blip r:embed="rId3"/>
                <a:stretch>
                  <a:fillRect l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F05BA3D4-6651-4C8C-AE90-EC1147761630}"/>
              </a:ext>
            </a:extLst>
          </p:cNvPr>
          <p:cNvSpPr/>
          <p:nvPr/>
        </p:nvSpPr>
        <p:spPr>
          <a:xfrm>
            <a:off x="8961121" y="2829834"/>
            <a:ext cx="618978" cy="6893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9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777873D-17DD-44D1-80E3-C1C51F839D18}"/>
              </a:ext>
            </a:extLst>
          </p:cNvPr>
          <p:cNvSpPr/>
          <p:nvPr/>
        </p:nvSpPr>
        <p:spPr>
          <a:xfrm>
            <a:off x="3746695" y="478302"/>
            <a:ext cx="4637650" cy="52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-250896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2609DD-4DEB-4F17-A3FA-02AE5B15BAF8}"/>
              </a:ext>
            </a:extLst>
          </p:cNvPr>
          <p:cNvSpPr txBox="1"/>
          <p:nvPr/>
        </p:nvSpPr>
        <p:spPr>
          <a:xfrm>
            <a:off x="3617742" y="823771"/>
            <a:ext cx="450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Densidade Kernel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E406602-8AD1-4575-AAC5-7EFFE37D4F63}"/>
              </a:ext>
            </a:extLst>
          </p:cNvPr>
          <p:cNvSpPr/>
          <p:nvPr/>
        </p:nvSpPr>
        <p:spPr>
          <a:xfrm>
            <a:off x="4909625" y="5382165"/>
            <a:ext cx="4079630" cy="82999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Distância padrão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06A48F15-11C6-4CEC-BA54-659AFE54CDB7}"/>
              </a:ext>
            </a:extLst>
          </p:cNvPr>
          <p:cNvSpPr/>
          <p:nvPr/>
        </p:nvSpPr>
        <p:spPr>
          <a:xfrm>
            <a:off x="6697393" y="4121156"/>
            <a:ext cx="166468" cy="8649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25A06AB-E84C-45EF-9A82-38EF5EA3B9EC}"/>
                  </a:ext>
                </a:extLst>
              </p:cNvPr>
              <p:cNvSpPr txBox="1"/>
              <p:nvPr/>
            </p:nvSpPr>
            <p:spPr>
              <a:xfrm>
                <a:off x="777240" y="2506028"/>
                <a:ext cx="10888393" cy="1219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3600" b="0" i="0" dirty="0">
                    <a:solidFill>
                      <a:srgbClr val="000000"/>
                    </a:solidFill>
                    <a:effectLst/>
                    <a:latin typeface="TimesNewRomanPSMT"/>
                    <a:ea typeface="Calibri" panose="020F0502020204030204" pitchFamily="34" charset="0"/>
                    <a:cs typeface="Times New Roman" panose="02020603050405020304" pitchFamily="18" charset="0"/>
                  </a:rPr>
                  <a:t>Largura de banda = </a:t>
                </a:r>
                <a14:m>
                  <m:oMath xmlns:m="http://schemas.openxmlformats.org/officeDocument/2006/math">
                    <m:r>
                      <a:rPr lang="pt-BR" sz="36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0,9∗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6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min</m:t>
                        </m:r>
                      </m:fName>
                      <m:e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𝑆𝐷</m:t>
                        </m:r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 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36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6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sz="3600" b="0" i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6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3600" b="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  <m:r>
                              <a:rPr lang="pt-BR" sz="36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6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pt-BR" sz="3600" b="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pt-BR" sz="3600" b="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e>
                    </m:func>
                    <m:r>
                      <a:rPr lang="pt-BR" sz="36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pt-BR" sz="36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−0,2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25A06AB-E84C-45EF-9A82-38EF5EA3B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2506028"/>
                <a:ext cx="10888393" cy="1219693"/>
              </a:xfrm>
              <a:prstGeom prst="rect">
                <a:avLst/>
              </a:prstGeom>
              <a:blipFill>
                <a:blip r:embed="rId3"/>
                <a:stretch>
                  <a:fillRect l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>
            <a:extLst>
              <a:ext uri="{FF2B5EF4-FFF2-40B4-BE49-F238E27FC236}">
                <a16:creationId xmlns:a16="http://schemas.microsoft.com/office/drawing/2014/main" id="{57E5F493-60B1-4F59-93AE-6F7FD7B20B6F}"/>
              </a:ext>
            </a:extLst>
          </p:cNvPr>
          <p:cNvSpPr/>
          <p:nvPr/>
        </p:nvSpPr>
        <p:spPr>
          <a:xfrm>
            <a:off x="6485205" y="2901463"/>
            <a:ext cx="590844" cy="527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7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ED16F-2F56-4B7D-8F98-940B41F9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0124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Objetivos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9FF3554-5638-4003-B78A-43190FE5B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187898"/>
              </p:ext>
            </p:extLst>
          </p:nvPr>
        </p:nvGraphicFramePr>
        <p:xfrm>
          <a:off x="1678607" y="891944"/>
          <a:ext cx="9448937" cy="582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8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666A9-FDE4-4972-8401-66FAF5D9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30278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3409A3-34AA-425C-A99E-D80C4BD0C1DF}"/>
              </a:ext>
            </a:extLst>
          </p:cNvPr>
          <p:cNvSpPr txBox="1"/>
          <p:nvPr/>
        </p:nvSpPr>
        <p:spPr>
          <a:xfrm>
            <a:off x="9021928" y="1505396"/>
            <a:ext cx="29755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</a:t>
            </a:r>
            <a:r>
              <a:rPr lang="pt-BR" sz="24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480 mil km² extensão (IBGE);</a:t>
            </a:r>
          </a:p>
          <a:p>
            <a:endParaRPr lang="pt-BR" sz="2400" dirty="0"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  <a:p>
            <a:r>
              <a:rPr lang="pt-BR" sz="24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Am</a:t>
            </a:r>
            <a:r>
              <a:rPr lang="pt-BR" sz="24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– tropical úmido</a:t>
            </a:r>
          </a:p>
          <a:p>
            <a:r>
              <a:rPr lang="pt-BR" sz="2400" dirty="0" err="1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Aw</a:t>
            </a:r>
            <a:r>
              <a:rPr lang="pt-BR" sz="240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– tropical com inverno seco</a:t>
            </a:r>
          </a:p>
          <a:p>
            <a:endParaRPr lang="pt-BR" sz="2000" dirty="0">
              <a:effectLst/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  <a:p>
            <a:endParaRPr lang="en-US" sz="2000" dirty="0">
              <a:effectLst/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  <a:p>
            <a:endParaRPr lang="en-US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B51002-0F4B-4EB9-A49E-9E5654A710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698238"/>
            <a:ext cx="8216348" cy="5901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1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666A9-FDE4-4972-8401-66FAF5D9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2" y="-308031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D4A3F8-E3D7-45F0-B89F-6EB912C77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704088"/>
            <a:ext cx="11122152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666A9-FDE4-4972-8401-66FAF5D9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-18351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C8DA9C-5825-44D5-938B-FF5120021A07}"/>
              </a:ext>
            </a:extLst>
          </p:cNvPr>
          <p:cNvSpPr txBox="1"/>
          <p:nvPr/>
        </p:nvSpPr>
        <p:spPr>
          <a:xfrm>
            <a:off x="2205803" y="1129359"/>
            <a:ext cx="8162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Tabela 1. Classificação da intensidade de </a:t>
            </a:r>
            <a:r>
              <a:rPr lang="pt-BR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fogo</a:t>
            </a:r>
            <a:r>
              <a:rPr lang="pt-BR" sz="1800" dirty="0"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com base nos valores de FRP.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9E323F-3343-40E7-B2FD-CC26DBFEC90E}"/>
              </a:ext>
            </a:extLst>
          </p:cNvPr>
          <p:cNvSpPr txBox="1"/>
          <p:nvPr/>
        </p:nvSpPr>
        <p:spPr>
          <a:xfrm>
            <a:off x="2584936" y="5034781"/>
            <a:ext cx="609834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Fonte. </a:t>
            </a:r>
            <a:r>
              <a:rPr lang="pt-BR" sz="1800" dirty="0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Tedim</a:t>
            </a:r>
            <a:r>
              <a:rPr lang="pt-BR" sz="1800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et al. (2018) </a:t>
            </a:r>
            <a:r>
              <a:rPr lang="pt-BR" sz="1400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*Força radiativa do fogo.</a:t>
            </a:r>
            <a:endParaRPr lang="en-US" sz="2000" dirty="0">
              <a:effectLst/>
              <a:latin typeface="Segoe UI Semilight" panose="020B0402040204020203" pitchFamily="34" charset="0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Seta: Dobrada para Cima 11">
            <a:extLst>
              <a:ext uri="{FF2B5EF4-FFF2-40B4-BE49-F238E27FC236}">
                <a16:creationId xmlns:a16="http://schemas.microsoft.com/office/drawing/2014/main" id="{994350C9-ACA5-4643-867D-5F6728A2328A}"/>
              </a:ext>
            </a:extLst>
          </p:cNvPr>
          <p:cNvSpPr/>
          <p:nvPr/>
        </p:nvSpPr>
        <p:spPr>
          <a:xfrm rot="5400000">
            <a:off x="3094890" y="5737428"/>
            <a:ext cx="858130" cy="323559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72523BF-7357-4526-94A9-89EC8A73B78D}"/>
              </a:ext>
            </a:extLst>
          </p:cNvPr>
          <p:cNvSpPr/>
          <p:nvPr/>
        </p:nvSpPr>
        <p:spPr>
          <a:xfrm>
            <a:off x="3910816" y="5728641"/>
            <a:ext cx="3446585" cy="858131"/>
          </a:xfrm>
          <a:prstGeom prst="round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Desmatamento</a:t>
            </a:r>
            <a:b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Floresta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3B24F68-FF87-4802-BB54-096638AF1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1522"/>
              </p:ext>
            </p:extLst>
          </p:nvPr>
        </p:nvGraphicFramePr>
        <p:xfrm>
          <a:off x="2345548" y="1502687"/>
          <a:ext cx="7500904" cy="3532095"/>
        </p:xfrm>
        <a:graphic>
          <a:graphicData uri="http://schemas.openxmlformats.org/drawingml/2006/table">
            <a:tbl>
              <a:tblPr firstRow="1" firstCol="1" bandRow="1"/>
              <a:tblGrid>
                <a:gridCol w="2385073">
                  <a:extLst>
                    <a:ext uri="{9D8B030D-6E8A-4147-A177-3AD203B41FA5}">
                      <a16:colId xmlns:a16="http://schemas.microsoft.com/office/drawing/2014/main" val="3366555566"/>
                    </a:ext>
                  </a:extLst>
                </a:gridCol>
                <a:gridCol w="1306134">
                  <a:extLst>
                    <a:ext uri="{9D8B030D-6E8A-4147-A177-3AD203B41FA5}">
                      <a16:colId xmlns:a16="http://schemas.microsoft.com/office/drawing/2014/main" val="3326177325"/>
                    </a:ext>
                  </a:extLst>
                </a:gridCol>
                <a:gridCol w="1306134">
                  <a:extLst>
                    <a:ext uri="{9D8B030D-6E8A-4147-A177-3AD203B41FA5}">
                      <a16:colId xmlns:a16="http://schemas.microsoft.com/office/drawing/2014/main" val="3756737529"/>
                    </a:ext>
                  </a:extLst>
                </a:gridCol>
                <a:gridCol w="156203">
                  <a:extLst>
                    <a:ext uri="{9D8B030D-6E8A-4147-A177-3AD203B41FA5}">
                      <a16:colId xmlns:a16="http://schemas.microsoft.com/office/drawing/2014/main" val="1718048482"/>
                    </a:ext>
                  </a:extLst>
                </a:gridCol>
                <a:gridCol w="2347360">
                  <a:extLst>
                    <a:ext uri="{9D8B030D-6E8A-4147-A177-3AD203B41FA5}">
                      <a16:colId xmlns:a16="http://schemas.microsoft.com/office/drawing/2014/main" val="4141413640"/>
                    </a:ext>
                  </a:extLst>
                </a:gridCol>
              </a:tblGrid>
              <a:tr h="82705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Categorias de fogo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FRP* MWm</a:t>
                      </a:r>
                      <a:r>
                        <a:rPr lang="pt-BR" sz="1800" baseline="300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-1</a:t>
                      </a:r>
                      <a:endParaRPr lang="en-US" sz="18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Capacidade de controle</a:t>
                      </a:r>
                      <a:endParaRPr lang="en-US" sz="18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86679"/>
                  </a:ext>
                </a:extLst>
              </a:tr>
              <a:tr h="38614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Focos normais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&lt; 0,5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Razoavelmente fácil</a:t>
                      </a:r>
                      <a:endParaRPr lang="en-US" sz="18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26197"/>
                  </a:ext>
                </a:extLst>
              </a:tr>
              <a:tr h="387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0,5-2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Moderadamente difícil</a:t>
                      </a:r>
                      <a:endParaRPr lang="en-US" sz="18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2730"/>
                  </a:ext>
                </a:extLst>
              </a:tr>
              <a:tr h="386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3</a:t>
                      </a:r>
                      <a:endParaRPr lang="en-US" sz="18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 2 - 4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Muito difícil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69974"/>
                  </a:ext>
                </a:extLst>
              </a:tr>
              <a:tr h="386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4</a:t>
                      </a:r>
                      <a:endParaRPr lang="en-US" sz="18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 4 - 10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Extremamente difícil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64169"/>
                  </a:ext>
                </a:extLst>
              </a:tr>
              <a:tr h="38717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Focos extremos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5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 10 - 30</a:t>
                      </a:r>
                      <a:endParaRPr lang="en-US" sz="18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Praticamente impossível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69611"/>
                  </a:ext>
                </a:extLst>
              </a:tr>
              <a:tr h="386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6</a:t>
                      </a:r>
                      <a:endParaRPr lang="en-US" sz="18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30 - 100</a:t>
                      </a:r>
                      <a:endParaRPr lang="en-US" sz="18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Impossível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86255"/>
                  </a:ext>
                </a:extLst>
              </a:tr>
              <a:tr h="386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7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&gt; 100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Impossível</a:t>
                      </a:r>
                      <a:endParaRPr lang="en-US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640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90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5" y="-333708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371860-BFDD-4398-994A-E7832019C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0" y="939573"/>
            <a:ext cx="6137413" cy="52446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6E1B8F-008A-4619-A15B-C3E9F599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26" y="939573"/>
            <a:ext cx="6137413" cy="55105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C303C84-858D-4A72-AF0B-B989E4E4C279}"/>
              </a:ext>
            </a:extLst>
          </p:cNvPr>
          <p:cNvSpPr txBox="1"/>
          <p:nvPr/>
        </p:nvSpPr>
        <p:spPr>
          <a:xfrm>
            <a:off x="3532021" y="939573"/>
            <a:ext cx="4931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Teste de normalidade – Shapiro-</a:t>
            </a:r>
            <a:r>
              <a:rPr lang="pt-BR" sz="24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wilk</a:t>
            </a:r>
            <a:endParaRPr lang="en-US" sz="2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18B5BFC-51EF-4C37-8794-23E6EE286DA5}"/>
              </a:ext>
            </a:extLst>
          </p:cNvPr>
          <p:cNvSpPr txBox="1"/>
          <p:nvPr/>
        </p:nvSpPr>
        <p:spPr>
          <a:xfrm>
            <a:off x="2988682" y="2265136"/>
            <a:ext cx="156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p= </a:t>
            </a:r>
            <a:r>
              <a:rPr lang="pt-BR" sz="1800" b="1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7.543x10</a:t>
            </a:r>
            <a:r>
              <a:rPr lang="pt-BR" sz="1800" b="1" baseline="300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-11</a:t>
            </a:r>
            <a:r>
              <a:rPr lang="pt-BR" sz="1800" b="1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0EAB09E-C64B-452B-8B30-465FEE3A43CC}"/>
              </a:ext>
            </a:extLst>
          </p:cNvPr>
          <p:cNvSpPr txBox="1"/>
          <p:nvPr/>
        </p:nvSpPr>
        <p:spPr>
          <a:xfrm>
            <a:off x="9203318" y="2265136"/>
            <a:ext cx="176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p= </a:t>
            </a:r>
            <a:r>
              <a:rPr lang="pt-BR" sz="1800" b="1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8.502x10</a:t>
            </a:r>
            <a:r>
              <a:rPr lang="pt-BR" sz="1800" b="1" baseline="300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-05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8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1FA35ADE-DAE6-47CA-9C85-1A72FE6A9E58}"/>
              </a:ext>
            </a:extLst>
          </p:cNvPr>
          <p:cNvSpPr/>
          <p:nvPr/>
        </p:nvSpPr>
        <p:spPr>
          <a:xfrm>
            <a:off x="10213145" y="1334721"/>
            <a:ext cx="454855" cy="4320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-250896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2609DD-4DEB-4F17-A3FA-02AE5B15BAF8}"/>
              </a:ext>
            </a:extLst>
          </p:cNvPr>
          <p:cNvSpPr txBox="1"/>
          <p:nvPr/>
        </p:nvSpPr>
        <p:spPr>
          <a:xfrm>
            <a:off x="3617742" y="823771"/>
            <a:ext cx="450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Densidade Kernel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BA6D50A-289C-4BF0-8786-DE759EA290AE}"/>
              </a:ext>
            </a:extLst>
          </p:cNvPr>
          <p:cNvSpPr txBox="1"/>
          <p:nvPr/>
        </p:nvSpPr>
        <p:spPr>
          <a:xfrm>
            <a:off x="326698" y="1999043"/>
            <a:ext cx="2924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Método classificação – </a:t>
            </a:r>
            <a:r>
              <a:rPr lang="pt-BR" sz="2000" b="0" i="1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Natural breaks (</a:t>
            </a:r>
            <a:r>
              <a:rPr lang="pt-BR" sz="2000" b="0" i="1" dirty="0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Jenks</a:t>
            </a:r>
            <a:r>
              <a:rPr lang="pt-BR" sz="2000" b="0" i="1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)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B80DB40-A0D7-400B-8740-C768990E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76" y="1848918"/>
            <a:ext cx="6525552" cy="3619642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CCD494B1-5B3A-40A9-B458-2046F6A52BF9}"/>
              </a:ext>
            </a:extLst>
          </p:cNvPr>
          <p:cNvSpPr/>
          <p:nvPr/>
        </p:nvSpPr>
        <p:spPr>
          <a:xfrm>
            <a:off x="3610153" y="2027638"/>
            <a:ext cx="1405719" cy="697611"/>
          </a:xfrm>
          <a:prstGeom prst="roundRect">
            <a:avLst>
              <a:gd name="adj" fmla="val 19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Focos observados</a:t>
            </a:r>
            <a:endParaRPr lang="en-US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AE23FED-4076-463C-9D8F-BEEF37A5AADC}"/>
              </a:ext>
            </a:extLst>
          </p:cNvPr>
          <p:cNvSpPr txBox="1"/>
          <p:nvPr/>
        </p:nvSpPr>
        <p:spPr>
          <a:xfrm>
            <a:off x="7451678" y="6244797"/>
            <a:ext cx="483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Fonte: Adaptado de </a:t>
            </a:r>
            <a:r>
              <a:rPr lang="pt-BR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Bailey</a:t>
            </a:r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&amp; </a:t>
            </a:r>
            <a:r>
              <a:rPr lang="pt-BR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Gatrell</a:t>
            </a:r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(1995)  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4C802459-8FCD-4638-AE72-7CDC1A2B7E99}"/>
              </a:ext>
            </a:extLst>
          </p:cNvPr>
          <p:cNvSpPr/>
          <p:nvPr/>
        </p:nvSpPr>
        <p:spPr>
          <a:xfrm>
            <a:off x="3127612" y="4854679"/>
            <a:ext cx="1405719" cy="697611"/>
          </a:xfrm>
          <a:prstGeom prst="roundRect">
            <a:avLst>
              <a:gd name="adj" fmla="val 19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Região de estudo</a:t>
            </a:r>
            <a:endParaRPr lang="en-US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93DEDE4-744C-435C-9CC6-EA7E02448654}"/>
              </a:ext>
            </a:extLst>
          </p:cNvPr>
          <p:cNvSpPr/>
          <p:nvPr/>
        </p:nvSpPr>
        <p:spPr>
          <a:xfrm>
            <a:off x="7140745" y="1800528"/>
            <a:ext cx="1405719" cy="697611"/>
          </a:xfrm>
          <a:prstGeom prst="roundRect">
            <a:avLst>
              <a:gd name="adj" fmla="val 19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Função Kernel</a:t>
            </a:r>
            <a:endParaRPr lang="en-US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6432788-63AF-4B7B-83F7-275E9E6214D3}"/>
              </a:ext>
            </a:extLst>
          </p:cNvPr>
          <p:cNvSpPr/>
          <p:nvPr/>
        </p:nvSpPr>
        <p:spPr>
          <a:xfrm>
            <a:off x="5345150" y="1895547"/>
            <a:ext cx="1405719" cy="697611"/>
          </a:xfrm>
          <a:prstGeom prst="roundRect">
            <a:avLst>
              <a:gd name="adj" fmla="val 19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Largura de banda</a:t>
            </a:r>
            <a:endParaRPr lang="en-US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193C439-3DB1-43B4-81DF-A4C5D8EB6990}"/>
              </a:ext>
            </a:extLst>
          </p:cNvPr>
          <p:cNvSpPr/>
          <p:nvPr/>
        </p:nvSpPr>
        <p:spPr>
          <a:xfrm>
            <a:off x="5016957" y="4770949"/>
            <a:ext cx="1405719" cy="697611"/>
          </a:xfrm>
          <a:prstGeom prst="roundRect">
            <a:avLst>
              <a:gd name="adj" fmla="val 19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Local a estimar</a:t>
            </a:r>
            <a:endParaRPr lang="en-US" dirty="0">
              <a:solidFill>
                <a:sysClr val="windowText" lastClr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EE90C71-666C-4B13-A253-615C239C1854}"/>
              </a:ext>
            </a:extLst>
          </p:cNvPr>
          <p:cNvSpPr txBox="1"/>
          <p:nvPr/>
        </p:nvSpPr>
        <p:spPr>
          <a:xfrm>
            <a:off x="343171" y="2901079"/>
            <a:ext cx="3140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Função quadrática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4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777873D-17DD-44D1-80E3-C1C51F839D18}"/>
              </a:ext>
            </a:extLst>
          </p:cNvPr>
          <p:cNvSpPr/>
          <p:nvPr/>
        </p:nvSpPr>
        <p:spPr>
          <a:xfrm>
            <a:off x="3746695" y="478302"/>
            <a:ext cx="4637650" cy="52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ACE411B-7E33-464E-B79F-D0979D4C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-250896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 e Métodos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2609DD-4DEB-4F17-A3FA-02AE5B15BAF8}"/>
              </a:ext>
            </a:extLst>
          </p:cNvPr>
          <p:cNvSpPr txBox="1"/>
          <p:nvPr/>
        </p:nvSpPr>
        <p:spPr>
          <a:xfrm>
            <a:off x="3617742" y="823771"/>
            <a:ext cx="450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Densidade Kernel</a:t>
            </a:r>
            <a:endParaRPr lang="en-US" sz="3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DD0EC7F-34CB-4496-A30E-882B30D7BC33}"/>
                  </a:ext>
                </a:extLst>
              </p:cNvPr>
              <p:cNvSpPr txBox="1"/>
              <p:nvPr/>
            </p:nvSpPr>
            <p:spPr>
              <a:xfrm>
                <a:off x="1059766" y="2544769"/>
                <a:ext cx="10072468" cy="1381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𝐷𝑒𝑛𝑠𝑖𝑑𝑎𝑑𝑒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𝑟𝑎</m:t>
                              </m:r>
                              <m:r>
                                <m:rPr>
                                  <m:sty m:val="p"/>
                                </m:rPr>
                                <a:rPr lang="pt-BR" sz="3200" b="0" i="0" smtClean="0">
                                  <a:latin typeface="Cambria Math" panose="02040503050406030204" pitchFamily="18" charset="0"/>
                                </a:rPr>
                                <m:t>io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)²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∗ (1−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𝑑𝑖𝑠𝑡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𝑟𝑎</m:t>
                                          </m:r>
                                          <m:r>
                                            <a:rPr lang="pt-BR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𝑖𝑜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)²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DD0EC7F-34CB-4496-A30E-882B30D7B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66" y="2544769"/>
                <a:ext cx="10072468" cy="1381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A6F2CCB6-9E5D-4536-8391-78E0ABBF6E8E}"/>
              </a:ext>
            </a:extLst>
          </p:cNvPr>
          <p:cNvSpPr/>
          <p:nvPr/>
        </p:nvSpPr>
        <p:spPr>
          <a:xfrm>
            <a:off x="5598942" y="2544769"/>
            <a:ext cx="1026941" cy="13814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D75C276-8DAC-450B-A60E-41336A9DC67D}"/>
              </a:ext>
            </a:extLst>
          </p:cNvPr>
          <p:cNvSpPr/>
          <p:nvPr/>
        </p:nvSpPr>
        <p:spPr>
          <a:xfrm>
            <a:off x="2897943" y="5245627"/>
            <a:ext cx="6738425" cy="100504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Somatório dos pontos dentro da largura de banda (raio)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E5226520-8521-4382-8394-23643F3FC757}"/>
              </a:ext>
            </a:extLst>
          </p:cNvPr>
          <p:cNvSpPr/>
          <p:nvPr/>
        </p:nvSpPr>
        <p:spPr>
          <a:xfrm>
            <a:off x="6065520" y="4135902"/>
            <a:ext cx="166468" cy="8649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82B519-7E47-4883-AB4A-46A671EF1383}"/>
              </a:ext>
            </a:extLst>
          </p:cNvPr>
          <p:cNvSpPr txBox="1"/>
          <p:nvPr/>
        </p:nvSpPr>
        <p:spPr>
          <a:xfrm>
            <a:off x="8578946" y="3985735"/>
            <a:ext cx="211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*Para </a:t>
            </a:r>
            <a:r>
              <a:rPr lang="pt-BR" sz="2000" b="1" i="0" dirty="0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dist</a:t>
            </a:r>
            <a:r>
              <a:rPr lang="pt-BR" sz="2000" b="1" i="0" baseline="-25000" dirty="0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i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 &lt; raio </a:t>
            </a:r>
            <a:endParaRPr lang="en-US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3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846</Words>
  <Application>Microsoft Office PowerPoint</Application>
  <PresentationFormat>Widescreen</PresentationFormat>
  <Paragraphs>164</Paragraphs>
  <Slides>25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6" baseType="lpstr">
      <vt:lpstr>Arial</vt:lpstr>
      <vt:lpstr>Avenir Next W01</vt:lpstr>
      <vt:lpstr>Calibri</vt:lpstr>
      <vt:lpstr>Calibri Light</vt:lpstr>
      <vt:lpstr>Cambria Math</vt:lpstr>
      <vt:lpstr>Segoe UI Light</vt:lpstr>
      <vt:lpstr>Segoe UI Semilight</vt:lpstr>
      <vt:lpstr>Times New Roman</vt:lpstr>
      <vt:lpstr>TimesNewRomanPSMT</vt:lpstr>
      <vt:lpstr>Wingdings</vt:lpstr>
      <vt:lpstr>Tema do Office</vt:lpstr>
      <vt:lpstr>Apresentação do PowerPoint</vt:lpstr>
      <vt:lpstr>Introdução</vt:lpstr>
      <vt:lpstr>Objetivos</vt:lpstr>
      <vt:lpstr>Material e Métodos</vt:lpstr>
      <vt:lpstr>Material e Métodos</vt:lpstr>
      <vt:lpstr>Material e Métodos</vt:lpstr>
      <vt:lpstr>Material e Métodos</vt:lpstr>
      <vt:lpstr>Material e Métodos</vt:lpstr>
      <vt:lpstr>Material e Métodos</vt:lpstr>
      <vt:lpstr>Material e Métodos</vt:lpstr>
      <vt:lpstr>Material e Métodos</vt:lpstr>
      <vt:lpstr>Material e Métodos</vt:lpstr>
      <vt:lpstr>Materiais e Métodos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Conclusões</vt:lpstr>
      <vt:lpstr>Apresentação do PowerPoint</vt:lpstr>
      <vt:lpstr>Material e Métodos</vt:lpstr>
      <vt:lpstr>Material e Métodos</vt:lpstr>
      <vt:lpstr>Material e Métodos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Lucia Barbosa</dc:creator>
  <cp:lastModifiedBy>Maria Lucia Barbosa</cp:lastModifiedBy>
  <cp:revision>109</cp:revision>
  <dcterms:created xsi:type="dcterms:W3CDTF">2020-09-06T19:14:49Z</dcterms:created>
  <dcterms:modified xsi:type="dcterms:W3CDTF">2020-09-18T17:46:30Z</dcterms:modified>
</cp:coreProperties>
</file>