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2" r:id="rId4"/>
  </p:sldMasterIdLst>
  <p:notesMasterIdLst>
    <p:notesMasterId r:id="rId24"/>
  </p:notesMasterIdLst>
  <p:handoutMasterIdLst>
    <p:handoutMasterId r:id="rId25"/>
  </p:handoutMasterIdLst>
  <p:sldIdLst>
    <p:sldId id="257" r:id="rId5"/>
    <p:sldId id="285" r:id="rId6"/>
    <p:sldId id="281" r:id="rId7"/>
    <p:sldId id="282" r:id="rId8"/>
    <p:sldId id="284" r:id="rId9"/>
    <p:sldId id="260" r:id="rId10"/>
    <p:sldId id="268" r:id="rId11"/>
    <p:sldId id="287" r:id="rId12"/>
    <p:sldId id="286" r:id="rId13"/>
    <p:sldId id="269" r:id="rId14"/>
    <p:sldId id="275" r:id="rId15"/>
    <p:sldId id="270" r:id="rId16"/>
    <p:sldId id="276" r:id="rId17"/>
    <p:sldId id="288" r:id="rId18"/>
    <p:sldId id="289" r:id="rId19"/>
    <p:sldId id="271" r:id="rId20"/>
    <p:sldId id="277" r:id="rId21"/>
    <p:sldId id="272" r:id="rId22"/>
    <p:sldId id="291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C1F"/>
    <a:srgbClr val="903163"/>
    <a:srgbClr val="E1E1E1"/>
    <a:srgbClr val="AA2C71"/>
    <a:srgbClr val="A62C6F"/>
    <a:srgbClr val="F9E7F1"/>
    <a:srgbClr val="852359"/>
    <a:srgbClr val="969F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660"/>
  </p:normalViewPr>
  <p:slideViewPr>
    <p:cSldViewPr snapToGrid="0">
      <p:cViewPr varScale="1">
        <p:scale>
          <a:sx n="72" d="100"/>
          <a:sy n="72" d="100"/>
        </p:scale>
        <p:origin x="6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3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EB0703-7AB9-413A-A3FD-EFDB8480D4B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30CE7E2A-4FCD-48DD-8C37-2569CE139581}">
      <dgm:prSet phldrT="[Texto]"/>
      <dgm:spPr/>
      <dgm:t>
        <a:bodyPr/>
        <a:lstStyle/>
        <a:p>
          <a:r>
            <a:rPr lang="pt-BR" dirty="0"/>
            <a:t>Características dos MIE</a:t>
          </a:r>
        </a:p>
      </dgm:t>
    </dgm:pt>
    <dgm:pt modelId="{825E8CCE-73AF-494E-A35A-AEE1B7E3295B}" type="parTrans" cxnId="{41371155-BCA6-4207-A11E-7F85FF137FB0}">
      <dgm:prSet/>
      <dgm:spPr/>
      <dgm:t>
        <a:bodyPr/>
        <a:lstStyle/>
        <a:p>
          <a:endParaRPr lang="pt-BR"/>
        </a:p>
      </dgm:t>
    </dgm:pt>
    <dgm:pt modelId="{AB073B13-83CD-4537-B1AA-E03C9BBB5023}" type="sibTrans" cxnId="{41371155-BCA6-4207-A11E-7F85FF137FB0}">
      <dgm:prSet/>
      <dgm:spPr/>
      <dgm:t>
        <a:bodyPr/>
        <a:lstStyle/>
        <a:p>
          <a:endParaRPr lang="pt-BR"/>
        </a:p>
      </dgm:t>
    </dgm:pt>
    <dgm:pt modelId="{E0290006-076A-435E-AA9D-3308D98B5CA3}">
      <dgm:prSet phldrT="[Texto]"/>
      <dgm:spPr/>
      <dgm:t>
        <a:bodyPr/>
        <a:lstStyle/>
        <a:p>
          <a:r>
            <a:rPr lang="pt-BR" dirty="0"/>
            <a:t>Comparação das Características dos MIE</a:t>
          </a:r>
        </a:p>
      </dgm:t>
    </dgm:pt>
    <dgm:pt modelId="{FB674DE9-E44E-42E7-82B0-DF91A095A563}" type="parTrans" cxnId="{0F924221-7872-4494-BC16-36941F280357}">
      <dgm:prSet/>
      <dgm:spPr/>
      <dgm:t>
        <a:bodyPr/>
        <a:lstStyle/>
        <a:p>
          <a:endParaRPr lang="pt-BR"/>
        </a:p>
      </dgm:t>
    </dgm:pt>
    <dgm:pt modelId="{B90F7AE0-0EAA-4002-A178-A041912C7A04}" type="sibTrans" cxnId="{0F924221-7872-4494-BC16-36941F280357}">
      <dgm:prSet/>
      <dgm:spPr/>
      <dgm:t>
        <a:bodyPr/>
        <a:lstStyle/>
        <a:p>
          <a:endParaRPr lang="pt-BR"/>
        </a:p>
      </dgm:t>
    </dgm:pt>
    <dgm:pt modelId="{37D8E9FE-6DE4-4A78-A7C2-8FCD14224E62}">
      <dgm:prSet phldrT="[Texto]"/>
      <dgm:spPr/>
      <dgm:t>
        <a:bodyPr/>
        <a:lstStyle/>
        <a:p>
          <a:r>
            <a:rPr lang="pt-BR" dirty="0"/>
            <a:t>CLASSIFICAÇÃO dos MIE</a:t>
          </a:r>
        </a:p>
      </dgm:t>
    </dgm:pt>
    <dgm:pt modelId="{E4CC54F2-470A-4E43-AB54-518A06E9FB3A}" type="parTrans" cxnId="{546A248D-E5A7-4C7A-B218-12B9FE6F52FA}">
      <dgm:prSet/>
      <dgm:spPr/>
      <dgm:t>
        <a:bodyPr/>
        <a:lstStyle/>
        <a:p>
          <a:endParaRPr lang="pt-BR"/>
        </a:p>
      </dgm:t>
    </dgm:pt>
    <dgm:pt modelId="{5FAC4E5E-C699-4279-9F79-01546579B8FF}" type="sibTrans" cxnId="{546A248D-E5A7-4C7A-B218-12B9FE6F52FA}">
      <dgm:prSet/>
      <dgm:spPr/>
      <dgm:t>
        <a:bodyPr/>
        <a:lstStyle/>
        <a:p>
          <a:endParaRPr lang="pt-BR"/>
        </a:p>
      </dgm:t>
    </dgm:pt>
    <dgm:pt modelId="{CC68FE16-6518-49E5-B71F-18277BD4415B}" type="pres">
      <dgm:prSet presAssocID="{18EB0703-7AB9-413A-A3FD-EFDB8480D4B7}" presName="Name0" presStyleCnt="0">
        <dgm:presLayoutVars>
          <dgm:dir/>
          <dgm:resizeHandles val="exact"/>
        </dgm:presLayoutVars>
      </dgm:prSet>
      <dgm:spPr/>
    </dgm:pt>
    <dgm:pt modelId="{43CFC2A7-692D-466E-9562-D4F17E5B8381}" type="pres">
      <dgm:prSet presAssocID="{30CE7E2A-4FCD-48DD-8C37-2569CE139581}" presName="node" presStyleLbl="node1" presStyleIdx="0" presStyleCnt="3">
        <dgm:presLayoutVars>
          <dgm:bulletEnabled val="1"/>
        </dgm:presLayoutVars>
      </dgm:prSet>
      <dgm:spPr/>
    </dgm:pt>
    <dgm:pt modelId="{C55CB872-66FA-485D-9E15-13E2BCC533FC}" type="pres">
      <dgm:prSet presAssocID="{AB073B13-83CD-4537-B1AA-E03C9BBB5023}" presName="sibTrans" presStyleLbl="sibTrans2D1" presStyleIdx="0" presStyleCnt="2"/>
      <dgm:spPr/>
    </dgm:pt>
    <dgm:pt modelId="{91EF0625-1BC9-4B4F-8ACB-BF34131C8FB6}" type="pres">
      <dgm:prSet presAssocID="{AB073B13-83CD-4537-B1AA-E03C9BBB5023}" presName="connectorText" presStyleLbl="sibTrans2D1" presStyleIdx="0" presStyleCnt="2"/>
      <dgm:spPr/>
    </dgm:pt>
    <dgm:pt modelId="{7FCE36A2-0B17-4979-A104-343423987124}" type="pres">
      <dgm:prSet presAssocID="{E0290006-076A-435E-AA9D-3308D98B5CA3}" presName="node" presStyleLbl="node1" presStyleIdx="1" presStyleCnt="3">
        <dgm:presLayoutVars>
          <dgm:bulletEnabled val="1"/>
        </dgm:presLayoutVars>
      </dgm:prSet>
      <dgm:spPr/>
    </dgm:pt>
    <dgm:pt modelId="{DEA19BFB-6C8B-4AEB-BAB5-D8D21E93BC30}" type="pres">
      <dgm:prSet presAssocID="{B90F7AE0-0EAA-4002-A178-A041912C7A04}" presName="sibTrans" presStyleLbl="sibTrans2D1" presStyleIdx="1" presStyleCnt="2"/>
      <dgm:spPr/>
    </dgm:pt>
    <dgm:pt modelId="{69666B78-916E-430B-8B46-9B41B0681439}" type="pres">
      <dgm:prSet presAssocID="{B90F7AE0-0EAA-4002-A178-A041912C7A04}" presName="connectorText" presStyleLbl="sibTrans2D1" presStyleIdx="1" presStyleCnt="2"/>
      <dgm:spPr/>
    </dgm:pt>
    <dgm:pt modelId="{3A31ADB6-C701-43EC-AD34-CC0205EBF652}" type="pres">
      <dgm:prSet presAssocID="{37D8E9FE-6DE4-4A78-A7C2-8FCD14224E62}" presName="node" presStyleLbl="node1" presStyleIdx="2" presStyleCnt="3">
        <dgm:presLayoutVars>
          <dgm:bulletEnabled val="1"/>
        </dgm:presLayoutVars>
      </dgm:prSet>
      <dgm:spPr/>
    </dgm:pt>
  </dgm:ptLst>
  <dgm:cxnLst>
    <dgm:cxn modelId="{79D51901-D976-4641-BDB3-16596E91F5A8}" type="presOf" srcId="{30CE7E2A-4FCD-48DD-8C37-2569CE139581}" destId="{43CFC2A7-692D-466E-9562-D4F17E5B8381}" srcOrd="0" destOrd="0" presId="urn:microsoft.com/office/officeart/2005/8/layout/process1"/>
    <dgm:cxn modelId="{0F924221-7872-4494-BC16-36941F280357}" srcId="{18EB0703-7AB9-413A-A3FD-EFDB8480D4B7}" destId="{E0290006-076A-435E-AA9D-3308D98B5CA3}" srcOrd="1" destOrd="0" parTransId="{FB674DE9-E44E-42E7-82B0-DF91A095A563}" sibTransId="{B90F7AE0-0EAA-4002-A178-A041912C7A04}"/>
    <dgm:cxn modelId="{2E363125-8D88-4349-B4B4-0F40EEA32511}" type="presOf" srcId="{37D8E9FE-6DE4-4A78-A7C2-8FCD14224E62}" destId="{3A31ADB6-C701-43EC-AD34-CC0205EBF652}" srcOrd="0" destOrd="0" presId="urn:microsoft.com/office/officeart/2005/8/layout/process1"/>
    <dgm:cxn modelId="{1A649E42-FC98-405E-99EE-C43117586F93}" type="presOf" srcId="{B90F7AE0-0EAA-4002-A178-A041912C7A04}" destId="{DEA19BFB-6C8B-4AEB-BAB5-D8D21E93BC30}" srcOrd="0" destOrd="0" presId="urn:microsoft.com/office/officeart/2005/8/layout/process1"/>
    <dgm:cxn modelId="{9A19356E-4484-4EAB-B159-210B7D49A43D}" type="presOf" srcId="{18EB0703-7AB9-413A-A3FD-EFDB8480D4B7}" destId="{CC68FE16-6518-49E5-B71F-18277BD4415B}" srcOrd="0" destOrd="0" presId="urn:microsoft.com/office/officeart/2005/8/layout/process1"/>
    <dgm:cxn modelId="{41371155-BCA6-4207-A11E-7F85FF137FB0}" srcId="{18EB0703-7AB9-413A-A3FD-EFDB8480D4B7}" destId="{30CE7E2A-4FCD-48DD-8C37-2569CE139581}" srcOrd="0" destOrd="0" parTransId="{825E8CCE-73AF-494E-A35A-AEE1B7E3295B}" sibTransId="{AB073B13-83CD-4537-B1AA-E03C9BBB5023}"/>
    <dgm:cxn modelId="{546A248D-E5A7-4C7A-B218-12B9FE6F52FA}" srcId="{18EB0703-7AB9-413A-A3FD-EFDB8480D4B7}" destId="{37D8E9FE-6DE4-4A78-A7C2-8FCD14224E62}" srcOrd="2" destOrd="0" parTransId="{E4CC54F2-470A-4E43-AB54-518A06E9FB3A}" sibTransId="{5FAC4E5E-C699-4279-9F79-01546579B8FF}"/>
    <dgm:cxn modelId="{6FCDCF91-05B9-4533-BF86-502C5AD3F2BC}" type="presOf" srcId="{E0290006-076A-435E-AA9D-3308D98B5CA3}" destId="{7FCE36A2-0B17-4979-A104-343423987124}" srcOrd="0" destOrd="0" presId="urn:microsoft.com/office/officeart/2005/8/layout/process1"/>
    <dgm:cxn modelId="{BDD5C1E2-5115-42BA-A3A5-BB4F89161109}" type="presOf" srcId="{AB073B13-83CD-4537-B1AA-E03C9BBB5023}" destId="{91EF0625-1BC9-4B4F-8ACB-BF34131C8FB6}" srcOrd="1" destOrd="0" presId="urn:microsoft.com/office/officeart/2005/8/layout/process1"/>
    <dgm:cxn modelId="{E40C2BEE-A09B-4380-A718-D9DB4A2C7F0F}" type="presOf" srcId="{AB073B13-83CD-4537-B1AA-E03C9BBB5023}" destId="{C55CB872-66FA-485D-9E15-13E2BCC533FC}" srcOrd="0" destOrd="0" presId="urn:microsoft.com/office/officeart/2005/8/layout/process1"/>
    <dgm:cxn modelId="{AD1C80F7-E30C-45E0-BE91-DC375A930064}" type="presOf" srcId="{B90F7AE0-0EAA-4002-A178-A041912C7A04}" destId="{69666B78-916E-430B-8B46-9B41B0681439}" srcOrd="1" destOrd="0" presId="urn:microsoft.com/office/officeart/2005/8/layout/process1"/>
    <dgm:cxn modelId="{08B90F76-4A1D-44E0-BB23-DF39F849F3AD}" type="presParOf" srcId="{CC68FE16-6518-49E5-B71F-18277BD4415B}" destId="{43CFC2A7-692D-466E-9562-D4F17E5B8381}" srcOrd="0" destOrd="0" presId="urn:microsoft.com/office/officeart/2005/8/layout/process1"/>
    <dgm:cxn modelId="{F79A1550-DEB6-454B-95AF-1FCBCC71F2F5}" type="presParOf" srcId="{CC68FE16-6518-49E5-B71F-18277BD4415B}" destId="{C55CB872-66FA-485D-9E15-13E2BCC533FC}" srcOrd="1" destOrd="0" presId="urn:microsoft.com/office/officeart/2005/8/layout/process1"/>
    <dgm:cxn modelId="{1AE12A0F-D863-4930-914C-E23799E5EC03}" type="presParOf" srcId="{C55CB872-66FA-485D-9E15-13E2BCC533FC}" destId="{91EF0625-1BC9-4B4F-8ACB-BF34131C8FB6}" srcOrd="0" destOrd="0" presId="urn:microsoft.com/office/officeart/2005/8/layout/process1"/>
    <dgm:cxn modelId="{9473D3B6-7ECB-4284-A1AF-527D8410B4A0}" type="presParOf" srcId="{CC68FE16-6518-49E5-B71F-18277BD4415B}" destId="{7FCE36A2-0B17-4979-A104-343423987124}" srcOrd="2" destOrd="0" presId="urn:microsoft.com/office/officeart/2005/8/layout/process1"/>
    <dgm:cxn modelId="{5C9EBD68-A49C-4597-B5EC-E20AA3DB65CF}" type="presParOf" srcId="{CC68FE16-6518-49E5-B71F-18277BD4415B}" destId="{DEA19BFB-6C8B-4AEB-BAB5-D8D21E93BC30}" srcOrd="3" destOrd="0" presId="urn:microsoft.com/office/officeart/2005/8/layout/process1"/>
    <dgm:cxn modelId="{A2138F23-0502-4B72-BB03-4BB260C7FD8A}" type="presParOf" srcId="{DEA19BFB-6C8B-4AEB-BAB5-D8D21E93BC30}" destId="{69666B78-916E-430B-8B46-9B41B0681439}" srcOrd="0" destOrd="0" presId="urn:microsoft.com/office/officeart/2005/8/layout/process1"/>
    <dgm:cxn modelId="{C90DE9D8-670F-4494-8C0B-3A50A005758B}" type="presParOf" srcId="{CC68FE16-6518-49E5-B71F-18277BD4415B}" destId="{3A31ADB6-C701-43EC-AD34-CC0205EBF652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CFC2A7-692D-466E-9562-D4F17E5B8381}">
      <dsp:nvSpPr>
        <dsp:cNvPr id="0" name=""/>
        <dsp:cNvSpPr/>
      </dsp:nvSpPr>
      <dsp:spPr>
        <a:xfrm>
          <a:off x="8277" y="612456"/>
          <a:ext cx="2474032" cy="14844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Características dos MIE</a:t>
          </a:r>
        </a:p>
      </dsp:txBody>
      <dsp:txXfrm>
        <a:off x="51754" y="655933"/>
        <a:ext cx="2387078" cy="1397465"/>
      </dsp:txXfrm>
    </dsp:sp>
    <dsp:sp modelId="{C55CB872-66FA-485D-9E15-13E2BCC533FC}">
      <dsp:nvSpPr>
        <dsp:cNvPr id="0" name=""/>
        <dsp:cNvSpPr/>
      </dsp:nvSpPr>
      <dsp:spPr>
        <a:xfrm>
          <a:off x="2729713" y="1047886"/>
          <a:ext cx="524494" cy="6135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700" kern="1200"/>
        </a:p>
      </dsp:txBody>
      <dsp:txXfrm>
        <a:off x="2729713" y="1170598"/>
        <a:ext cx="367146" cy="368136"/>
      </dsp:txXfrm>
    </dsp:sp>
    <dsp:sp modelId="{7FCE36A2-0B17-4979-A104-343423987124}">
      <dsp:nvSpPr>
        <dsp:cNvPr id="0" name=""/>
        <dsp:cNvSpPr/>
      </dsp:nvSpPr>
      <dsp:spPr>
        <a:xfrm>
          <a:off x="3471923" y="612456"/>
          <a:ext cx="2474032" cy="14844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Comparação das Características dos MIE</a:t>
          </a:r>
        </a:p>
      </dsp:txBody>
      <dsp:txXfrm>
        <a:off x="3515400" y="655933"/>
        <a:ext cx="2387078" cy="1397465"/>
      </dsp:txXfrm>
    </dsp:sp>
    <dsp:sp modelId="{DEA19BFB-6C8B-4AEB-BAB5-D8D21E93BC30}">
      <dsp:nvSpPr>
        <dsp:cNvPr id="0" name=""/>
        <dsp:cNvSpPr/>
      </dsp:nvSpPr>
      <dsp:spPr>
        <a:xfrm>
          <a:off x="6193359" y="1047886"/>
          <a:ext cx="524494" cy="6135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700" kern="1200"/>
        </a:p>
      </dsp:txBody>
      <dsp:txXfrm>
        <a:off x="6193359" y="1170598"/>
        <a:ext cx="367146" cy="368136"/>
      </dsp:txXfrm>
    </dsp:sp>
    <dsp:sp modelId="{3A31ADB6-C701-43EC-AD34-CC0205EBF652}">
      <dsp:nvSpPr>
        <dsp:cNvPr id="0" name=""/>
        <dsp:cNvSpPr/>
      </dsp:nvSpPr>
      <dsp:spPr>
        <a:xfrm>
          <a:off x="6935568" y="612456"/>
          <a:ext cx="2474032" cy="14844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CLASSIFICAÇÃO dos MIE</a:t>
          </a:r>
        </a:p>
      </dsp:txBody>
      <dsp:txXfrm>
        <a:off x="6979045" y="655933"/>
        <a:ext cx="2387078" cy="13974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2CB7107C-7D55-4C74-B966-34767834BC8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F5F5802-9743-4C9F-B6BF-D37BE2CD3AD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F0C8B-A684-44DA-A08D-34E958D1586E}" type="datetime1">
              <a:rPr lang="pt-BR" smtClean="0"/>
              <a:t>07/12/2020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FC2F668-9B6F-44EF-AF6C-A50227132B0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614138D-E60E-4B94-BAA1-8AF633BABB1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2B8E8B-3414-4D13-940F-63A03CE058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83939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noProof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427209E-6F43-4BDF-A6A4-563F488AD611}" type="datetime1">
              <a:rPr lang="pt-BR" noProof="0" smtClean="0"/>
              <a:t>07/12/2020</a:t>
            </a:fld>
            <a:endParaRPr lang="pt-BR" noProof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12E1C88-3939-4832-BAAB-091D6FA96EB5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31050048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2E1C88-3939-4832-BAAB-091D6FA96EB5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83667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2E1C88-3939-4832-BAAB-091D6FA96EB5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8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668CADC-50F9-47A8-8B9A-FC5A4FDD42FD}" type="datetime8">
              <a:rPr lang="pt-BR" noProof="0" smtClean="0"/>
              <a:t>07/12/2020 08:59</a:t>
            </a:fld>
            <a:endParaRPr lang="pt-BR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pPr rtl="0"/>
            <a:fld id="{C5C3056E-1632-4A65-A24F-3F10A1450A6E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912533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7C8E356-F281-46C9-A620-C6068739D641}" type="datetime8">
              <a:rPr lang="pt-BR" noProof="0" smtClean="0"/>
              <a:t>07/12/2020 08:59</a:t>
            </a:fld>
            <a:endParaRPr lang="pt-BR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5C3056E-1632-4A65-A24F-3F10A1450A6E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77162381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7C8E356-F281-46C9-A620-C6068739D641}" type="datetime8">
              <a:rPr lang="pt-BR" noProof="0" smtClean="0"/>
              <a:t>07/12/2020 08:59</a:t>
            </a:fld>
            <a:endParaRPr lang="pt-BR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5C3056E-1632-4A65-A24F-3F10A1450A6E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87637327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33C994CB-2BC6-164B-80D4-304B4CB6D8C3}"/>
              </a:ext>
            </a:extLst>
          </p:cNvPr>
          <p:cNvSpPr>
            <a:spLocks noChangeAspect="1"/>
          </p:cNvSpPr>
          <p:nvPr userDrawn="1"/>
        </p:nvSpPr>
        <p:spPr bwMode="white">
          <a:xfrm>
            <a:off x="445982" y="606554"/>
            <a:ext cx="11300036" cy="1258827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60000">
                <a:schemeClr val="accent1">
                  <a:lumMod val="95000"/>
                  <a:lumOff val="5000"/>
                </a:schemeClr>
              </a:gs>
              <a:gs pos="0">
                <a:schemeClr val="accent1">
                  <a:lumMod val="4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581192" y="2180496"/>
            <a:ext cx="11029615" cy="3678303"/>
          </a:xfrm>
        </p:spPr>
        <p:txBody>
          <a:bodyPr rtlCol="0"/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85EACA4-D2F2-4752-82F9-AAB678317A25}" type="datetime8">
              <a:rPr lang="pt-BR" noProof="0" smtClean="0"/>
              <a:t>07/12/2020 08:59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 rtlCol="0"/>
          <a:lstStyle/>
          <a:p>
            <a:pPr rtl="0"/>
            <a:fld id="{C5C3056E-1632-4A65-A24F-3F10A1450A6E}" type="slidenum">
              <a:rPr lang="pt-BR" noProof="0" smtClean="0"/>
              <a:t>‹nº›</a:t>
            </a:fld>
            <a:endParaRPr lang="pt-BR" noProof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B5BE0FDB-DB48-E242-8A1F-5B06F79B40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1193" y="729658"/>
            <a:ext cx="11029616" cy="988332"/>
          </a:xfrm>
        </p:spPr>
        <p:txBody>
          <a:bodyPr rtlCol="0" anchor="ctr" anchorCtr="0">
            <a:normAutofit/>
          </a:bodyPr>
          <a:lstStyle>
            <a:lvl1pPr algn="ctr">
              <a:defRPr sz="400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5466538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>
            <a:spLocks noChangeAspect="1"/>
          </p:cNvSpPr>
          <p:nvPr/>
        </p:nvSpPr>
        <p:spPr bwMode="white">
          <a:xfrm>
            <a:off x="440683" y="606554"/>
            <a:ext cx="11300036" cy="1258827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60000">
                <a:schemeClr val="accent1">
                  <a:lumMod val="95000"/>
                  <a:lumOff val="5000"/>
                </a:schemeClr>
              </a:gs>
              <a:gs pos="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8F878EF-7D43-498F-92A8-5A867EF27E07}" type="datetime8">
              <a:rPr lang="pt-BR" noProof="0" smtClean="0"/>
              <a:t>07/12/2020 08:59</a:t>
            </a:fld>
            <a:endParaRPr lang="pt-BR" noProof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5" name="Espaço Reservado para o Número do Slid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5C3056E-1632-4A65-A24F-3F10A1450A6E}" type="slidenum">
              <a:rPr lang="pt-BR" noProof="0" smtClean="0"/>
              <a:t>‹nº›</a:t>
            </a:fld>
            <a:endParaRPr lang="pt-BR" noProof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5CEC16FA-81A4-6F41-9FCE-6262A4533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 anchor="ctr" anchorCtr="0">
            <a:normAutofit/>
          </a:bodyPr>
          <a:lstStyle>
            <a:lvl1pPr algn="ctr">
              <a:defRPr sz="4000"/>
            </a:lvl1pPr>
          </a:lstStyle>
          <a:p>
            <a:pPr rtl="0"/>
            <a:r>
              <a:rPr lang="pt-BR" noProof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545445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7C8E356-F281-46C9-A620-C6068739D641}" type="datetime8">
              <a:rPr lang="pt-BR" noProof="0" smtClean="0"/>
              <a:t>07/12/2020 08:59</a:t>
            </a:fld>
            <a:endParaRPr lang="pt-BR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5C3056E-1632-4A65-A24F-3F10A1450A6E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74416213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pPr rtl="0"/>
            <a:fld id="{1179695F-76EE-4D96-B30A-E90655E5C5C0}" type="datetime8">
              <a:rPr lang="pt-BR" noProof="0" smtClean="0"/>
              <a:t>07/12/2020 08:59</a:t>
            </a:fld>
            <a:endParaRPr lang="pt-BR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pPr rtl="0"/>
            <a:r>
              <a:rPr lang="pt-BR" noProof="0"/>
              <a:t>ADICIONAR UM RODAPÉ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pPr rtl="0"/>
            <a:fld id="{C5C3056E-1632-4A65-A24F-3F10A1450A6E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450073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7C8E356-F281-46C9-A620-C6068739D641}" type="datetime8">
              <a:rPr lang="pt-BR" noProof="0" smtClean="0"/>
              <a:t>07/12/2020 08:59</a:t>
            </a:fld>
            <a:endParaRPr lang="pt-B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5C3056E-1632-4A65-A24F-3F10A1450A6E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85701558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FF21997-EEAF-42EE-8B21-632767286F0E}" type="datetime8">
              <a:rPr lang="pt-BR" noProof="0" smtClean="0"/>
              <a:t>07/12/2020 08:59</a:t>
            </a:fld>
            <a:endParaRPr lang="pt-BR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5C3056E-1632-4A65-A24F-3F10A1450A6E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508080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8F878EF-7D43-498F-92A8-5A867EF27E07}" type="datetime8">
              <a:rPr lang="pt-BR" noProof="0" smtClean="0"/>
              <a:t>07/12/2020 08:59</a:t>
            </a:fld>
            <a:endParaRPr lang="pt-BR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5C3056E-1632-4A65-A24F-3F10A1450A6E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429299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7C8E356-F281-46C9-A620-C6068739D641}" type="datetime8">
              <a:rPr lang="pt-BR" noProof="0" smtClean="0"/>
              <a:t>07/12/2020 08:59</a:t>
            </a:fld>
            <a:endParaRPr lang="pt-BR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5C3056E-1632-4A65-A24F-3F10A1450A6E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13530265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9EB7B5D-93CA-4692-9BEC-3F794268AB58}" type="datetime8">
              <a:rPr lang="pt-BR" noProof="0" smtClean="0"/>
              <a:t>07/12/2020 08:59</a:t>
            </a:fld>
            <a:endParaRPr lang="pt-B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noProof="0"/>
              <a:t>ADICIONAR UM RODAPÉ</a:t>
            </a: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5C3056E-1632-4A65-A24F-3F10A1450A6E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069556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95CE0F0-A08C-476C-8742-D5AAA3239CF8}" type="datetime8">
              <a:rPr lang="pt-BR" noProof="0" smtClean="0"/>
              <a:t>07/12/2020 08:59</a:t>
            </a:fld>
            <a:endParaRPr lang="pt-BR" noProof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5C3056E-1632-4A65-A24F-3F10A1450A6E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571454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pPr rtl="0"/>
            <a:fld id="{07C8E356-F281-46C9-A620-C6068739D641}" type="datetime8">
              <a:rPr lang="pt-BR" noProof="0" smtClean="0"/>
              <a:t>07/12/2020 08:59</a:t>
            </a:fld>
            <a:endParaRPr lang="pt-BR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pPr rtl="0"/>
            <a:r>
              <a:rPr lang="pt-BR" noProof="0"/>
              <a:t>ADICIONAR UM RODAPÉ</a:t>
            </a:r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pPr rtl="0"/>
            <a:fld id="{C5C3056E-1632-4A65-A24F-3F10A1450A6E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266696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  <p:sldLayoutId id="2147483662" r:id="rId12"/>
    <p:sldLayoutId id="2147483666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F94250-8D97-401F-A36C-5B5DB39DDD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3183" y="1616764"/>
            <a:ext cx="9859617" cy="2464905"/>
          </a:xfrm>
        </p:spPr>
        <p:txBody>
          <a:bodyPr rtlCol="0" anchor="ctr">
            <a:noAutofit/>
          </a:bodyPr>
          <a:lstStyle/>
          <a:p>
            <a:r>
              <a:rPr lang="en-US" sz="4400" b="1" dirty="0"/>
              <a:t>Spatial interpolation methods applied in the environmental sciences: A review</a:t>
            </a:r>
            <a:br>
              <a:rPr lang="en-US" sz="4400" b="1" dirty="0"/>
            </a:br>
            <a:r>
              <a:rPr lang="pt-BR" sz="2800" dirty="0"/>
              <a:t>Jin Li; Andrew D. </a:t>
            </a:r>
            <a:r>
              <a:rPr lang="pt-BR" sz="2800" dirty="0" err="1"/>
              <a:t>Heap</a:t>
            </a:r>
            <a:r>
              <a:rPr lang="pt-BR" sz="2800" dirty="0"/>
              <a:t> (2014)</a:t>
            </a:r>
            <a:br>
              <a:rPr lang="pt-BR" sz="2800" dirty="0"/>
            </a:br>
            <a:endParaRPr lang="en-US" sz="2800" b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D55F7CC-C3DE-41F7-8BE1-39A9489FC0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1896" y="4876797"/>
            <a:ext cx="6815669" cy="1583638"/>
          </a:xfrm>
        </p:spPr>
        <p:txBody>
          <a:bodyPr rtlCol="0">
            <a:normAutofit/>
          </a:bodyPr>
          <a:lstStyle/>
          <a:p>
            <a:pPr rtl="0"/>
            <a:r>
              <a:rPr lang="pt-BR" dirty="0"/>
              <a:t>Iasmin Fernanda Portela Pfutz</a:t>
            </a:r>
          </a:p>
          <a:p>
            <a:pPr rtl="0"/>
            <a:r>
              <a:rPr lang="pt-BR" dirty="0"/>
              <a:t>SER301 – Análise Espacial de Dados Geográficos</a:t>
            </a:r>
          </a:p>
        </p:txBody>
      </p:sp>
    </p:spTree>
    <p:extLst>
      <p:ext uri="{BB962C8B-B14F-4D97-AF65-F5344CB8AC3E}">
        <p14:creationId xmlns:p14="http://schemas.microsoft.com/office/powerpoint/2010/main" val="2394075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EFDFE3-5C80-4258-A4E2-60C50DD0D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1609344"/>
          </a:xfrm>
        </p:spPr>
        <p:txBody>
          <a:bodyPr/>
          <a:lstStyle/>
          <a:p>
            <a:r>
              <a:rPr lang="pt-BR" dirty="0"/>
              <a:t>4. FATORES QUE AFETAM OS MIE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DE98076-8C5F-4CD6-9F10-A785B423D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610696"/>
          </a:xfrm>
        </p:spPr>
        <p:txBody>
          <a:bodyPr anchor="ctr"/>
          <a:lstStyle/>
          <a:p>
            <a:r>
              <a:rPr lang="pt-BR" dirty="0"/>
              <a:t>Amostragem e Distribuição Espacial das Amostras: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/>
              <a:t>Densidade dos dados;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/>
              <a:t>Distribuição espacial das amostras;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/>
              <a:t>Variação temporal;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/>
              <a:t>Tipos de superfícies e cenários/paisagens;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/>
              <a:t>Tamanho da amostra, plano de amostragem e variograma;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/>
              <a:t>Tamanho da amostra e MIE;</a:t>
            </a:r>
          </a:p>
          <a:p>
            <a:pPr marL="457200" indent="-457200">
              <a:buFont typeface="+mj-lt"/>
              <a:buAutoNum type="arabicPeriod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18381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EFDFE3-5C80-4258-A4E2-60C50DD0D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0"/>
            <a:ext cx="10058400" cy="1609344"/>
          </a:xfrm>
        </p:spPr>
        <p:txBody>
          <a:bodyPr/>
          <a:lstStyle/>
          <a:p>
            <a:r>
              <a:rPr lang="pt-BR" dirty="0"/>
              <a:t>4. FATORES QUE AFETAM OS MIE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DE98076-8C5F-4CD6-9F10-A785B423D5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pt-BR" dirty="0"/>
              <a:t>Natureza e qualidade dos dados: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/>
              <a:t>Distribuição;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/>
              <a:t>Isotropia e anisotropia;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/>
              <a:t>Variação e alcance;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/>
              <a:t>Acurácia;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/>
              <a:t>Correlação espacial e fatores relevantes;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/>
              <a:t>Correlação entre variável primária e secundária;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/>
              <a:t>Interação entre fatores;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/>
              <a:t>Outros problemas;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50219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835A62-88E1-45B8-9B93-8B3D9C229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0"/>
            <a:ext cx="10058400" cy="1609344"/>
          </a:xfrm>
        </p:spPr>
        <p:txBody>
          <a:bodyPr/>
          <a:lstStyle/>
          <a:p>
            <a:r>
              <a:rPr lang="pt-BR" dirty="0"/>
              <a:t>5. CLASSIFICAÇÃO DOS MIE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902BA90-CF31-4150-88B4-D3AFF2F938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790104"/>
            <a:ext cx="10058400" cy="4050792"/>
          </a:xfrm>
        </p:spPr>
        <p:txBody>
          <a:bodyPr/>
          <a:lstStyle/>
          <a:p>
            <a:r>
              <a:rPr lang="pt-BR" dirty="0"/>
              <a:t>Adotou-se uma abordagem utilizada na taxonomia para classificar os 25 MIE de acordo com suas características;</a:t>
            </a:r>
          </a:p>
          <a:p>
            <a:r>
              <a:rPr lang="pt-BR" dirty="0"/>
              <a:t>Esta árvore de classificação ilustra a estrutura de relacionamento entre esses métodos e forma uma base para uma árvore de decisão para selecionar um método apropriado;</a:t>
            </a:r>
          </a:p>
          <a:p>
            <a:endParaRPr lang="pt-BR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063D8336-F6D8-4B9A-95E5-8B9AA5E427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3198962"/>
              </p:ext>
            </p:extLst>
          </p:nvPr>
        </p:nvGraphicFramePr>
        <p:xfrm>
          <a:off x="1276625" y="3654287"/>
          <a:ext cx="9417879" cy="2709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33035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59737061-C062-4DAB-95CF-43B3436A93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939" y="231322"/>
            <a:ext cx="9048121" cy="6395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02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85CC4F9C-1C7E-4370-A097-AEE3E7871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3137" y="163076"/>
            <a:ext cx="5885725" cy="661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648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9DDEB88-B5FC-4303-A7A5-981E6ABD6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678" y="133222"/>
            <a:ext cx="9680330" cy="6724778"/>
          </a:xfrm>
          <a:prstGeom prst="rect">
            <a:avLst/>
          </a:prstGeom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6D237027-CD0C-4F3C-BBEF-78DB40D6A072}"/>
              </a:ext>
            </a:extLst>
          </p:cNvPr>
          <p:cNvSpPr/>
          <p:nvPr/>
        </p:nvSpPr>
        <p:spPr>
          <a:xfrm>
            <a:off x="1086678" y="2292627"/>
            <a:ext cx="9488557" cy="21203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81361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05FDDF-1B9C-451B-B3C4-BDC219EDF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0"/>
            <a:ext cx="10058400" cy="1609344"/>
          </a:xfrm>
        </p:spPr>
        <p:txBody>
          <a:bodyPr/>
          <a:lstStyle/>
          <a:p>
            <a:r>
              <a:rPr lang="pt-BR" dirty="0"/>
              <a:t>6. SELEÇÃO DOS MIE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4E042D1-F278-457A-948D-765C2EEEF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245704"/>
            <a:ext cx="10058400" cy="4926496"/>
          </a:xfrm>
        </p:spPr>
        <p:txBody>
          <a:bodyPr anchor="ctr"/>
          <a:lstStyle/>
          <a:p>
            <a:pPr algn="just"/>
            <a:r>
              <a:rPr lang="pt-BR" dirty="0"/>
              <a:t>Etapa crítica;</a:t>
            </a:r>
          </a:p>
          <a:p>
            <a:pPr algn="just"/>
            <a:r>
              <a:rPr lang="pt-BR" dirty="0"/>
              <a:t>O desempenho dos MIE dependem de vários fatores;</a:t>
            </a:r>
          </a:p>
          <a:p>
            <a:pPr algn="just"/>
            <a:r>
              <a:rPr lang="pt-BR" dirty="0"/>
              <a:t>Não existe uma resposta simples quanto à escolha de um MIE apropriado, porque um método é “melhor” apenas para situações específicas;</a:t>
            </a:r>
          </a:p>
          <a:p>
            <a:pPr algn="just"/>
            <a:r>
              <a:rPr lang="pt-BR" dirty="0"/>
              <a:t>Vários fatores devem ser considerados ao se fazer uma seleção apropriada, (natureza e estrutura espacial dos dados para a variável primária, tamanho e distribuição da amostra, a disponibilidade de informações secundárias e muitos outros fatores);</a:t>
            </a:r>
          </a:p>
          <a:p>
            <a:pPr algn="just"/>
            <a:r>
              <a:rPr lang="pt-BR" dirty="0"/>
              <a:t>A disponibilidade do software também pode ser uma questão importante;</a:t>
            </a:r>
          </a:p>
          <a:p>
            <a:pPr algn="just"/>
            <a:r>
              <a:rPr lang="pt-BR" dirty="0"/>
              <a:t>Árvore de decisão </a:t>
            </a:r>
            <a:r>
              <a:rPr lang="pt-BR" dirty="0">
                <a:sym typeface="Wingdings" panose="05000000000000000000" pitchFamily="2" charset="2"/>
              </a:rPr>
              <a:t></a:t>
            </a:r>
            <a:r>
              <a:rPr lang="pt-BR" dirty="0"/>
              <a:t>de acordo com a disponibilidade e natureza dos dados e a estimativa esperada em combinação com as características de cada MIE;</a:t>
            </a:r>
          </a:p>
        </p:txBody>
      </p:sp>
    </p:spTree>
    <p:extLst>
      <p:ext uri="{BB962C8B-B14F-4D97-AF65-F5344CB8AC3E}">
        <p14:creationId xmlns:p14="http://schemas.microsoft.com/office/powerpoint/2010/main" val="33248335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FD0040DC-866D-4936-ADBF-B369F6B78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535" y="1"/>
            <a:ext cx="8345378" cy="677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6592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5A1D24-95E1-483E-A398-12F0631B8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1609344"/>
          </a:xfrm>
        </p:spPr>
        <p:txBody>
          <a:bodyPr/>
          <a:lstStyle/>
          <a:p>
            <a:r>
              <a:rPr lang="pt-BR" dirty="0"/>
              <a:t>6. SOFTWARES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786AAF2-B818-45B2-B5E4-29C26FD11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22" y="1232453"/>
            <a:ext cx="12063155" cy="548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1719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F39064FE-65C6-4441-BBF1-9EC079115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Li, J.; HEAP, A. D. </a:t>
            </a:r>
            <a:r>
              <a:rPr lang="pt-BR" dirty="0" err="1"/>
              <a:t>Spatial</a:t>
            </a:r>
            <a:r>
              <a:rPr lang="pt-BR" dirty="0"/>
              <a:t> </a:t>
            </a:r>
            <a:r>
              <a:rPr lang="pt-BR" dirty="0" err="1"/>
              <a:t>interpolation</a:t>
            </a:r>
            <a:r>
              <a:rPr lang="pt-BR" dirty="0"/>
              <a:t> </a:t>
            </a:r>
            <a:r>
              <a:rPr lang="pt-BR" dirty="0" err="1"/>
              <a:t>methods</a:t>
            </a:r>
            <a:r>
              <a:rPr lang="pt-BR" dirty="0"/>
              <a:t> </a:t>
            </a:r>
            <a:r>
              <a:rPr lang="pt-BR" dirty="0" err="1"/>
              <a:t>applied</a:t>
            </a:r>
            <a:r>
              <a:rPr lang="pt-BR" dirty="0"/>
              <a:t> in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environmental</a:t>
            </a:r>
            <a:r>
              <a:rPr lang="pt-BR" dirty="0"/>
              <a:t> </a:t>
            </a:r>
            <a:r>
              <a:rPr lang="pt-BR" dirty="0" err="1"/>
              <a:t>sciences</a:t>
            </a:r>
            <a:r>
              <a:rPr lang="pt-BR" dirty="0"/>
              <a:t>: A review. Environmental </a:t>
            </a:r>
            <a:r>
              <a:rPr lang="pt-BR" dirty="0" err="1"/>
              <a:t>Modelling</a:t>
            </a:r>
            <a:r>
              <a:rPr lang="pt-BR" dirty="0"/>
              <a:t> &amp; Software, v. 53, p. </a:t>
            </a:r>
            <a:r>
              <a:rPr lang="pt-BR"/>
              <a:t>173-189, 2014.</a:t>
            </a:r>
            <a:endParaRPr lang="pt-BR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48EBE03D-3983-49B9-AD0E-DD700BDB3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8000" dirty="0"/>
              <a:t>OBRIGADA!</a:t>
            </a:r>
          </a:p>
        </p:txBody>
      </p:sp>
    </p:spTree>
    <p:extLst>
      <p:ext uri="{BB962C8B-B14F-4D97-AF65-F5344CB8AC3E}">
        <p14:creationId xmlns:p14="http://schemas.microsoft.com/office/powerpoint/2010/main" val="3819403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2DA897-7966-44E6-B8E6-C01099C31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1609344"/>
          </a:xfrm>
        </p:spPr>
        <p:txBody>
          <a:bodyPr/>
          <a:lstStyle/>
          <a:p>
            <a:r>
              <a:rPr lang="pt-BR" dirty="0"/>
              <a:t>1. INTRODUÇÃO – it covers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8D992A-F7DE-4683-8B0D-AFAAD9D65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457200" indent="-457200" algn="just">
              <a:buFont typeface="+mj-lt"/>
              <a:buAutoNum type="arabicPeriod"/>
            </a:pPr>
            <a:r>
              <a:rPr lang="pt-BR" dirty="0"/>
              <a:t>Métodos mais comuns de interpolação espacial utilizado nas ciências ambientais;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t-BR" dirty="0"/>
              <a:t>Características e comparação teórica dos 25 métodos de interpolação espacial;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t-BR" dirty="0"/>
              <a:t>Fatores que afetam o desempenho dos métodos de interpolação espacial;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t-BR" dirty="0"/>
              <a:t>Classificação dos 25 métodos para ilustrar suas relações estruturais;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t-BR" dirty="0"/>
              <a:t>Uma árvores de decisão fácil de usar para selecionar um método apropriado, com base na natureza dos dados, estimativa esperada e características dos métodos;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t-BR" dirty="0"/>
              <a:t>Uma lista de pacotes de softwares para interpolação espacial;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64321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2DA897-7966-44E6-B8E6-C01099C31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1609344"/>
          </a:xfrm>
        </p:spPr>
        <p:txBody>
          <a:bodyPr/>
          <a:lstStyle/>
          <a:p>
            <a:r>
              <a:rPr lang="pt-BR" dirty="0"/>
              <a:t>1. INTRODUÇÃO - Contextualização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8D992A-F7DE-4683-8B0D-AFAAD9D65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pt-BR" dirty="0"/>
              <a:t>Necessidade de dados espacialmente contínuos de variáveis biofísicas na área de ciências ambientais;</a:t>
            </a:r>
          </a:p>
          <a:p>
            <a:r>
              <a:rPr lang="pt-BR" dirty="0"/>
              <a:t>São dados que não estão “prontos”, são difíceis de obter e caros de adquirir;</a:t>
            </a:r>
          </a:p>
          <a:p>
            <a:r>
              <a:rPr lang="pt-BR" dirty="0"/>
              <a:t>Os gestores ambientais requerem dados espacialmente contínuos sobre a região de interesse para tomar decisões eficazes e confiáveis ;</a:t>
            </a:r>
          </a:p>
          <a:p>
            <a:r>
              <a:rPr lang="pt-BR" dirty="0"/>
              <a:t>Portanto, os MIE tornam-se essenciais para estimar variáveis biofísicas em locais sem amostra;</a:t>
            </a:r>
          </a:p>
        </p:txBody>
      </p:sp>
    </p:spTree>
    <p:extLst>
      <p:ext uri="{BB962C8B-B14F-4D97-AF65-F5344CB8AC3E}">
        <p14:creationId xmlns:p14="http://schemas.microsoft.com/office/powerpoint/2010/main" val="1707746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2DA897-7966-44E6-B8E6-C01099C31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0"/>
            <a:ext cx="10058400" cy="1609344"/>
          </a:xfrm>
        </p:spPr>
        <p:txBody>
          <a:bodyPr/>
          <a:lstStyle/>
          <a:p>
            <a:r>
              <a:rPr lang="pt-BR" dirty="0"/>
              <a:t>1. INTRODUÇÃO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8D992A-F7DE-4683-8B0D-AFAAD9D65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pt-BR" dirty="0"/>
              <a:t>Muitos fatores afetam os previsões de métodos de interpolação espacial (MIE),  porém não há descobertas consistentes sobre como esses fatores afetam;</a:t>
            </a:r>
          </a:p>
          <a:p>
            <a:r>
              <a:rPr lang="pt-BR" dirty="0"/>
              <a:t>É difícil abordar o problema principal na aplicação dos métodos aos dados ambientais, assim como selecionar um método apropriado para um determinado conjunto de dados de entrada;</a:t>
            </a:r>
          </a:p>
          <a:p>
            <a:r>
              <a:rPr lang="pt-BR" dirty="0"/>
              <a:t>Assim, uma revisão completa dos MIE comumente aplicados é necessária;</a:t>
            </a:r>
          </a:p>
        </p:txBody>
      </p:sp>
    </p:spTree>
    <p:extLst>
      <p:ext uri="{BB962C8B-B14F-4D97-AF65-F5344CB8AC3E}">
        <p14:creationId xmlns:p14="http://schemas.microsoft.com/office/powerpoint/2010/main" val="3056234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2DA897-7966-44E6-B8E6-C01099C31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0"/>
            <a:ext cx="10058400" cy="1609344"/>
          </a:xfrm>
        </p:spPr>
        <p:txBody>
          <a:bodyPr/>
          <a:lstStyle/>
          <a:p>
            <a:r>
              <a:rPr lang="pt-BR" dirty="0"/>
              <a:t>1. INTRODUÇÃO - objetivo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8D992A-F7DE-4683-8B0D-AFAAD9D65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ctr"/>
            <a:r>
              <a:rPr lang="pt-BR" dirty="0"/>
              <a:t>Fornecer orientações e sugestões para cientistas ambientais a respeito da aplicação de métodos de interpolação espacial para dados biofísicos;</a:t>
            </a:r>
          </a:p>
        </p:txBody>
      </p:sp>
    </p:spTree>
    <p:extLst>
      <p:ext uri="{BB962C8B-B14F-4D97-AF65-F5344CB8AC3E}">
        <p14:creationId xmlns:p14="http://schemas.microsoft.com/office/powerpoint/2010/main" val="2796497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4E7AA8-036D-4F28-96BA-A52B66A33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0"/>
            <a:ext cx="10058400" cy="1609344"/>
          </a:xfrm>
        </p:spPr>
        <p:txBody>
          <a:bodyPr rtlCol="0"/>
          <a:lstStyle/>
          <a:p>
            <a:pPr rtl="0"/>
            <a:r>
              <a:rPr lang="pt-BR" dirty="0"/>
              <a:t>2. MÉTODOS DE INTERPOLAÇÃO ESPACIAL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6EBE25F-EA7E-41D8-8362-014D6953C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3752" y="1775791"/>
            <a:ext cx="10064496" cy="4396409"/>
          </a:xfrm>
        </p:spPr>
        <p:txBody>
          <a:bodyPr rtlCol="0">
            <a:normAutofit/>
          </a:bodyPr>
          <a:lstStyle/>
          <a:p>
            <a:pPr lvl="2" algn="just"/>
            <a:r>
              <a:rPr lang="pt-BR" sz="2000" dirty="0"/>
              <a:t>Os MEI abordados nesta revisão são apenas aqueles comumente usados ou citados em estudos ambientais;</a:t>
            </a:r>
          </a:p>
          <a:p>
            <a:pPr lvl="2" algn="just"/>
            <a:r>
              <a:rPr lang="pt-BR" sz="2000" dirty="0"/>
              <a:t>38 métodos de interpolação espacial;</a:t>
            </a:r>
          </a:p>
          <a:p>
            <a:pPr lvl="2" algn="just"/>
            <a:endParaRPr lang="pt-BR" sz="2000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F849A69-A28B-44D1-813C-F43468A478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163" y="2677883"/>
            <a:ext cx="11227737" cy="418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083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78CCC9-95D4-41FB-9C95-04A6C3995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0"/>
            <a:ext cx="10058400" cy="1609344"/>
          </a:xfrm>
        </p:spPr>
        <p:txBody>
          <a:bodyPr/>
          <a:lstStyle/>
          <a:p>
            <a:r>
              <a:rPr lang="pt-BR" dirty="0"/>
              <a:t>3. CARACATERÍSTICA DOS MIE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667E3D6-E314-49A4-94F4-F333CC102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457200" indent="-457200">
              <a:buFont typeface="+mj-lt"/>
              <a:buAutoNum type="arabicPeriod"/>
            </a:pPr>
            <a:r>
              <a:rPr lang="pt-BR" dirty="0"/>
              <a:t>Global X Local;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/>
              <a:t>Exatidão;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/>
              <a:t>Determinístico X Estocástico;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/>
              <a:t>Gradual X Abrupto;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/>
              <a:t>Convexo X Não-Convexo;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 err="1"/>
              <a:t>Univariados</a:t>
            </a:r>
            <a:r>
              <a:rPr lang="pt-BR" dirty="0"/>
              <a:t> X Multivariados;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/>
              <a:t>Linear X Não-Linear;</a:t>
            </a:r>
          </a:p>
          <a:p>
            <a:pPr marL="457200" indent="-457200">
              <a:buFont typeface="+mj-lt"/>
              <a:buAutoNum type="arabicPeriod"/>
            </a:pPr>
            <a:endParaRPr lang="pt-BR" dirty="0"/>
          </a:p>
          <a:p>
            <a:pPr marL="457200" indent="-457200">
              <a:buFont typeface="+mj-lt"/>
              <a:buAutoNum type="arabicPeriod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85605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402358-AAA4-4897-9F55-4F0EF0272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COMPARAÇÃO DO MIE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04B1063B-0110-4BD4-8E4B-78A224165A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1645" b="11659"/>
          <a:stretch/>
        </p:blipFill>
        <p:spPr>
          <a:xfrm>
            <a:off x="45249" y="4354180"/>
            <a:ext cx="12101502" cy="250382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B91ED30D-61D8-4FB6-907E-6DF3605CEA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0847"/>
          <a:stretch/>
        </p:blipFill>
        <p:spPr>
          <a:xfrm>
            <a:off x="0" y="353084"/>
            <a:ext cx="12101502" cy="4001096"/>
          </a:xfrm>
          <a:prstGeom prst="rect">
            <a:avLst/>
          </a:prstGeom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63B95407-E7DD-4761-9232-2A0B728F1CD0}"/>
              </a:ext>
            </a:extLst>
          </p:cNvPr>
          <p:cNvSpPr/>
          <p:nvPr/>
        </p:nvSpPr>
        <p:spPr>
          <a:xfrm>
            <a:off x="0" y="3114261"/>
            <a:ext cx="12146751" cy="123991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CCEB6D72-7E70-40CC-A818-18DBEFE1B528}"/>
              </a:ext>
            </a:extLst>
          </p:cNvPr>
          <p:cNvSpPr/>
          <p:nvPr/>
        </p:nvSpPr>
        <p:spPr>
          <a:xfrm>
            <a:off x="-1" y="4354180"/>
            <a:ext cx="12146751" cy="240442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1822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75F1E46-DD44-4A4A-9953-B32A54F83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28" y="552513"/>
            <a:ext cx="12037944" cy="6020565"/>
          </a:xfrm>
          <a:prstGeom prst="rect">
            <a:avLst/>
          </a:prstGeom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2BBF4DBC-D53E-4B79-BA90-501BA8C1E4B4}"/>
              </a:ext>
            </a:extLst>
          </p:cNvPr>
          <p:cNvSpPr/>
          <p:nvPr/>
        </p:nvSpPr>
        <p:spPr>
          <a:xfrm>
            <a:off x="265044" y="2438401"/>
            <a:ext cx="11343860" cy="19878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6EF736FF-2CEB-4BC2-A341-CA433B730735}"/>
              </a:ext>
            </a:extLst>
          </p:cNvPr>
          <p:cNvSpPr/>
          <p:nvPr/>
        </p:nvSpPr>
        <p:spPr>
          <a:xfrm>
            <a:off x="265044" y="3429000"/>
            <a:ext cx="11449878" cy="19878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26559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po de Madeira">
  <a:themeElements>
    <a:clrScheme name="Tipo de Madeira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Tipo de Madeira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ipo de Madeira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FC4EF74-2977-4065-95FE-55F8E4B639D4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653253B1-1887-43EF-BBA6-7E1941C427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658AF07-9E42-47AF-83DF-C9E8FADF712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TM03090434[[fn=Tipo de Madeira]]</Template>
  <TotalTime>1752</TotalTime>
  <Words>663</Words>
  <Application>Microsoft Office PowerPoint</Application>
  <PresentationFormat>Widescreen</PresentationFormat>
  <Paragraphs>69</Paragraphs>
  <Slides>19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4" baseType="lpstr">
      <vt:lpstr>Calibri</vt:lpstr>
      <vt:lpstr>Rockwell</vt:lpstr>
      <vt:lpstr>Rockwell Condensed</vt:lpstr>
      <vt:lpstr>Wingdings</vt:lpstr>
      <vt:lpstr>Tipo de Madeira</vt:lpstr>
      <vt:lpstr>Spatial interpolation methods applied in the environmental sciences: A review Jin Li; Andrew D. Heap (2014) </vt:lpstr>
      <vt:lpstr>1. INTRODUÇÃO – it covers</vt:lpstr>
      <vt:lpstr>1. INTRODUÇÃO - Contextualização</vt:lpstr>
      <vt:lpstr>1. INTRODUÇÃO</vt:lpstr>
      <vt:lpstr>1. INTRODUÇÃO - objetivo</vt:lpstr>
      <vt:lpstr>2. MÉTODOS DE INTERPOLAÇÃO ESPACIAL</vt:lpstr>
      <vt:lpstr>3. CARACATERÍSTICA DOS MIE</vt:lpstr>
      <vt:lpstr>COMPARAÇÃO DO MIE</vt:lpstr>
      <vt:lpstr>Apresentação do PowerPoint</vt:lpstr>
      <vt:lpstr>4. FATORES QUE AFETAM OS MIE</vt:lpstr>
      <vt:lpstr>4. FATORES QUE AFETAM OS MIE</vt:lpstr>
      <vt:lpstr>5. CLASSIFICAÇÃO DOS MIE</vt:lpstr>
      <vt:lpstr>Apresentação do PowerPoint</vt:lpstr>
      <vt:lpstr>Apresentação do PowerPoint</vt:lpstr>
      <vt:lpstr>Apresentação do PowerPoint</vt:lpstr>
      <vt:lpstr>6. SELEÇÃO DOS MIE</vt:lpstr>
      <vt:lpstr>Apresentação do PowerPoint</vt:lpstr>
      <vt:lpstr>6. SOFTWARES</vt:lpstr>
      <vt:lpstr>OBRIGADA!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Spatial interpolation methods applied in the environmental sciences: A review</dc:title>
  <dc:creator>Iasmin Fernanda Portela Pfutz</dc:creator>
  <cp:lastModifiedBy>Iasmin Fernanda Portela Pfutz</cp:lastModifiedBy>
  <cp:revision>65</cp:revision>
  <dcterms:created xsi:type="dcterms:W3CDTF">2020-10-13T18:09:25Z</dcterms:created>
  <dcterms:modified xsi:type="dcterms:W3CDTF">2020-12-07T18:52:41Z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