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24"/>
  </p:notesMasterIdLst>
  <p:handoutMasterIdLst>
    <p:handoutMasterId r:id="rId25"/>
  </p:handoutMasterIdLst>
  <p:sldIdLst>
    <p:sldId id="257" r:id="rId5"/>
    <p:sldId id="285" r:id="rId6"/>
    <p:sldId id="281" r:id="rId7"/>
    <p:sldId id="282" r:id="rId8"/>
    <p:sldId id="284" r:id="rId9"/>
    <p:sldId id="260" r:id="rId10"/>
    <p:sldId id="268" r:id="rId11"/>
    <p:sldId id="287" r:id="rId12"/>
    <p:sldId id="286" r:id="rId13"/>
    <p:sldId id="269" r:id="rId14"/>
    <p:sldId id="275" r:id="rId15"/>
    <p:sldId id="270" r:id="rId16"/>
    <p:sldId id="276" r:id="rId17"/>
    <p:sldId id="288" r:id="rId18"/>
    <p:sldId id="289" r:id="rId19"/>
    <p:sldId id="271" r:id="rId20"/>
    <p:sldId id="277" r:id="rId21"/>
    <p:sldId id="272" r:id="rId22"/>
    <p:sldId id="29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B0703-7AB9-413A-A3FD-EFDB8480D4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CE7E2A-4FCD-48DD-8C37-2569CE139581}">
      <dgm:prSet phldrT="[Texto]"/>
      <dgm:spPr/>
      <dgm:t>
        <a:bodyPr/>
        <a:lstStyle/>
        <a:p>
          <a:r>
            <a:rPr lang="pt-BR" dirty="0"/>
            <a:t>Características dos MIE</a:t>
          </a:r>
        </a:p>
      </dgm:t>
    </dgm:pt>
    <dgm:pt modelId="{825E8CCE-73AF-494E-A35A-AEE1B7E3295B}" type="parTrans" cxnId="{41371155-BCA6-4207-A11E-7F85FF137FB0}">
      <dgm:prSet/>
      <dgm:spPr/>
      <dgm:t>
        <a:bodyPr/>
        <a:lstStyle/>
        <a:p>
          <a:endParaRPr lang="pt-BR"/>
        </a:p>
      </dgm:t>
    </dgm:pt>
    <dgm:pt modelId="{AB073B13-83CD-4537-B1AA-E03C9BBB5023}" type="sibTrans" cxnId="{41371155-BCA6-4207-A11E-7F85FF137FB0}">
      <dgm:prSet/>
      <dgm:spPr/>
      <dgm:t>
        <a:bodyPr/>
        <a:lstStyle/>
        <a:p>
          <a:endParaRPr lang="pt-BR"/>
        </a:p>
      </dgm:t>
    </dgm:pt>
    <dgm:pt modelId="{E0290006-076A-435E-AA9D-3308D98B5CA3}">
      <dgm:prSet phldrT="[Texto]"/>
      <dgm:spPr/>
      <dgm:t>
        <a:bodyPr/>
        <a:lstStyle/>
        <a:p>
          <a:r>
            <a:rPr lang="pt-BR" dirty="0"/>
            <a:t>Comparação das Características dos MIE</a:t>
          </a:r>
        </a:p>
      </dgm:t>
    </dgm:pt>
    <dgm:pt modelId="{FB674DE9-E44E-42E7-82B0-DF91A095A563}" type="parTrans" cxnId="{0F924221-7872-4494-BC16-36941F280357}">
      <dgm:prSet/>
      <dgm:spPr/>
      <dgm:t>
        <a:bodyPr/>
        <a:lstStyle/>
        <a:p>
          <a:endParaRPr lang="pt-BR"/>
        </a:p>
      </dgm:t>
    </dgm:pt>
    <dgm:pt modelId="{B90F7AE0-0EAA-4002-A178-A041912C7A04}" type="sibTrans" cxnId="{0F924221-7872-4494-BC16-36941F280357}">
      <dgm:prSet/>
      <dgm:spPr/>
      <dgm:t>
        <a:bodyPr/>
        <a:lstStyle/>
        <a:p>
          <a:endParaRPr lang="pt-BR"/>
        </a:p>
      </dgm:t>
    </dgm:pt>
    <dgm:pt modelId="{37D8E9FE-6DE4-4A78-A7C2-8FCD14224E62}">
      <dgm:prSet phldrT="[Texto]"/>
      <dgm:spPr/>
      <dgm:t>
        <a:bodyPr/>
        <a:lstStyle/>
        <a:p>
          <a:r>
            <a:rPr lang="pt-BR" dirty="0"/>
            <a:t>CLASSIFICAÇÃO dos MIE</a:t>
          </a:r>
        </a:p>
      </dgm:t>
    </dgm:pt>
    <dgm:pt modelId="{E4CC54F2-470A-4E43-AB54-518A06E9FB3A}" type="parTrans" cxnId="{546A248D-E5A7-4C7A-B218-12B9FE6F52FA}">
      <dgm:prSet/>
      <dgm:spPr/>
      <dgm:t>
        <a:bodyPr/>
        <a:lstStyle/>
        <a:p>
          <a:endParaRPr lang="pt-BR"/>
        </a:p>
      </dgm:t>
    </dgm:pt>
    <dgm:pt modelId="{5FAC4E5E-C699-4279-9F79-01546579B8FF}" type="sibTrans" cxnId="{546A248D-E5A7-4C7A-B218-12B9FE6F52FA}">
      <dgm:prSet/>
      <dgm:spPr/>
      <dgm:t>
        <a:bodyPr/>
        <a:lstStyle/>
        <a:p>
          <a:endParaRPr lang="pt-BR"/>
        </a:p>
      </dgm:t>
    </dgm:pt>
    <dgm:pt modelId="{CC68FE16-6518-49E5-B71F-18277BD4415B}" type="pres">
      <dgm:prSet presAssocID="{18EB0703-7AB9-413A-A3FD-EFDB8480D4B7}" presName="Name0" presStyleCnt="0">
        <dgm:presLayoutVars>
          <dgm:dir/>
          <dgm:resizeHandles val="exact"/>
        </dgm:presLayoutVars>
      </dgm:prSet>
      <dgm:spPr/>
    </dgm:pt>
    <dgm:pt modelId="{43CFC2A7-692D-466E-9562-D4F17E5B8381}" type="pres">
      <dgm:prSet presAssocID="{30CE7E2A-4FCD-48DD-8C37-2569CE139581}" presName="node" presStyleLbl="node1" presStyleIdx="0" presStyleCnt="3">
        <dgm:presLayoutVars>
          <dgm:bulletEnabled val="1"/>
        </dgm:presLayoutVars>
      </dgm:prSet>
      <dgm:spPr/>
    </dgm:pt>
    <dgm:pt modelId="{C55CB872-66FA-485D-9E15-13E2BCC533FC}" type="pres">
      <dgm:prSet presAssocID="{AB073B13-83CD-4537-B1AA-E03C9BBB5023}" presName="sibTrans" presStyleLbl="sibTrans2D1" presStyleIdx="0" presStyleCnt="2"/>
      <dgm:spPr/>
    </dgm:pt>
    <dgm:pt modelId="{91EF0625-1BC9-4B4F-8ACB-BF34131C8FB6}" type="pres">
      <dgm:prSet presAssocID="{AB073B13-83CD-4537-B1AA-E03C9BBB5023}" presName="connectorText" presStyleLbl="sibTrans2D1" presStyleIdx="0" presStyleCnt="2"/>
      <dgm:spPr/>
    </dgm:pt>
    <dgm:pt modelId="{7FCE36A2-0B17-4979-A104-343423987124}" type="pres">
      <dgm:prSet presAssocID="{E0290006-076A-435E-AA9D-3308D98B5CA3}" presName="node" presStyleLbl="node1" presStyleIdx="1" presStyleCnt="3">
        <dgm:presLayoutVars>
          <dgm:bulletEnabled val="1"/>
        </dgm:presLayoutVars>
      </dgm:prSet>
      <dgm:spPr/>
    </dgm:pt>
    <dgm:pt modelId="{DEA19BFB-6C8B-4AEB-BAB5-D8D21E93BC30}" type="pres">
      <dgm:prSet presAssocID="{B90F7AE0-0EAA-4002-A178-A041912C7A04}" presName="sibTrans" presStyleLbl="sibTrans2D1" presStyleIdx="1" presStyleCnt="2"/>
      <dgm:spPr/>
    </dgm:pt>
    <dgm:pt modelId="{69666B78-916E-430B-8B46-9B41B0681439}" type="pres">
      <dgm:prSet presAssocID="{B90F7AE0-0EAA-4002-A178-A041912C7A04}" presName="connectorText" presStyleLbl="sibTrans2D1" presStyleIdx="1" presStyleCnt="2"/>
      <dgm:spPr/>
    </dgm:pt>
    <dgm:pt modelId="{3A31ADB6-C701-43EC-AD34-CC0205EBF652}" type="pres">
      <dgm:prSet presAssocID="{37D8E9FE-6DE4-4A78-A7C2-8FCD14224E62}" presName="node" presStyleLbl="node1" presStyleIdx="2" presStyleCnt="3">
        <dgm:presLayoutVars>
          <dgm:bulletEnabled val="1"/>
        </dgm:presLayoutVars>
      </dgm:prSet>
      <dgm:spPr/>
    </dgm:pt>
  </dgm:ptLst>
  <dgm:cxnLst>
    <dgm:cxn modelId="{79D51901-D976-4641-BDB3-16596E91F5A8}" type="presOf" srcId="{30CE7E2A-4FCD-48DD-8C37-2569CE139581}" destId="{43CFC2A7-692D-466E-9562-D4F17E5B8381}" srcOrd="0" destOrd="0" presId="urn:microsoft.com/office/officeart/2005/8/layout/process1"/>
    <dgm:cxn modelId="{0F924221-7872-4494-BC16-36941F280357}" srcId="{18EB0703-7AB9-413A-A3FD-EFDB8480D4B7}" destId="{E0290006-076A-435E-AA9D-3308D98B5CA3}" srcOrd="1" destOrd="0" parTransId="{FB674DE9-E44E-42E7-82B0-DF91A095A563}" sibTransId="{B90F7AE0-0EAA-4002-A178-A041912C7A04}"/>
    <dgm:cxn modelId="{2E363125-8D88-4349-B4B4-0F40EEA32511}" type="presOf" srcId="{37D8E9FE-6DE4-4A78-A7C2-8FCD14224E62}" destId="{3A31ADB6-C701-43EC-AD34-CC0205EBF652}" srcOrd="0" destOrd="0" presId="urn:microsoft.com/office/officeart/2005/8/layout/process1"/>
    <dgm:cxn modelId="{1A649E42-FC98-405E-99EE-C43117586F93}" type="presOf" srcId="{B90F7AE0-0EAA-4002-A178-A041912C7A04}" destId="{DEA19BFB-6C8B-4AEB-BAB5-D8D21E93BC30}" srcOrd="0" destOrd="0" presId="urn:microsoft.com/office/officeart/2005/8/layout/process1"/>
    <dgm:cxn modelId="{9A19356E-4484-4EAB-B159-210B7D49A43D}" type="presOf" srcId="{18EB0703-7AB9-413A-A3FD-EFDB8480D4B7}" destId="{CC68FE16-6518-49E5-B71F-18277BD4415B}" srcOrd="0" destOrd="0" presId="urn:microsoft.com/office/officeart/2005/8/layout/process1"/>
    <dgm:cxn modelId="{41371155-BCA6-4207-A11E-7F85FF137FB0}" srcId="{18EB0703-7AB9-413A-A3FD-EFDB8480D4B7}" destId="{30CE7E2A-4FCD-48DD-8C37-2569CE139581}" srcOrd="0" destOrd="0" parTransId="{825E8CCE-73AF-494E-A35A-AEE1B7E3295B}" sibTransId="{AB073B13-83CD-4537-B1AA-E03C9BBB5023}"/>
    <dgm:cxn modelId="{546A248D-E5A7-4C7A-B218-12B9FE6F52FA}" srcId="{18EB0703-7AB9-413A-A3FD-EFDB8480D4B7}" destId="{37D8E9FE-6DE4-4A78-A7C2-8FCD14224E62}" srcOrd="2" destOrd="0" parTransId="{E4CC54F2-470A-4E43-AB54-518A06E9FB3A}" sibTransId="{5FAC4E5E-C699-4279-9F79-01546579B8FF}"/>
    <dgm:cxn modelId="{6FCDCF91-05B9-4533-BF86-502C5AD3F2BC}" type="presOf" srcId="{E0290006-076A-435E-AA9D-3308D98B5CA3}" destId="{7FCE36A2-0B17-4979-A104-343423987124}" srcOrd="0" destOrd="0" presId="urn:microsoft.com/office/officeart/2005/8/layout/process1"/>
    <dgm:cxn modelId="{BDD5C1E2-5115-42BA-A3A5-BB4F89161109}" type="presOf" srcId="{AB073B13-83CD-4537-B1AA-E03C9BBB5023}" destId="{91EF0625-1BC9-4B4F-8ACB-BF34131C8FB6}" srcOrd="1" destOrd="0" presId="urn:microsoft.com/office/officeart/2005/8/layout/process1"/>
    <dgm:cxn modelId="{E40C2BEE-A09B-4380-A718-D9DB4A2C7F0F}" type="presOf" srcId="{AB073B13-83CD-4537-B1AA-E03C9BBB5023}" destId="{C55CB872-66FA-485D-9E15-13E2BCC533FC}" srcOrd="0" destOrd="0" presId="urn:microsoft.com/office/officeart/2005/8/layout/process1"/>
    <dgm:cxn modelId="{AD1C80F7-E30C-45E0-BE91-DC375A930064}" type="presOf" srcId="{B90F7AE0-0EAA-4002-A178-A041912C7A04}" destId="{69666B78-916E-430B-8B46-9B41B0681439}" srcOrd="1" destOrd="0" presId="urn:microsoft.com/office/officeart/2005/8/layout/process1"/>
    <dgm:cxn modelId="{08B90F76-4A1D-44E0-BB23-DF39F849F3AD}" type="presParOf" srcId="{CC68FE16-6518-49E5-B71F-18277BD4415B}" destId="{43CFC2A7-692D-466E-9562-D4F17E5B8381}" srcOrd="0" destOrd="0" presId="urn:microsoft.com/office/officeart/2005/8/layout/process1"/>
    <dgm:cxn modelId="{F79A1550-DEB6-454B-95AF-1FCBCC71F2F5}" type="presParOf" srcId="{CC68FE16-6518-49E5-B71F-18277BD4415B}" destId="{C55CB872-66FA-485D-9E15-13E2BCC533FC}" srcOrd="1" destOrd="0" presId="urn:microsoft.com/office/officeart/2005/8/layout/process1"/>
    <dgm:cxn modelId="{1AE12A0F-D863-4930-914C-E23799E5EC03}" type="presParOf" srcId="{C55CB872-66FA-485D-9E15-13E2BCC533FC}" destId="{91EF0625-1BC9-4B4F-8ACB-BF34131C8FB6}" srcOrd="0" destOrd="0" presId="urn:microsoft.com/office/officeart/2005/8/layout/process1"/>
    <dgm:cxn modelId="{9473D3B6-7ECB-4284-A1AF-527D8410B4A0}" type="presParOf" srcId="{CC68FE16-6518-49E5-B71F-18277BD4415B}" destId="{7FCE36A2-0B17-4979-A104-343423987124}" srcOrd="2" destOrd="0" presId="urn:microsoft.com/office/officeart/2005/8/layout/process1"/>
    <dgm:cxn modelId="{5C9EBD68-A49C-4597-B5EC-E20AA3DB65CF}" type="presParOf" srcId="{CC68FE16-6518-49E5-B71F-18277BD4415B}" destId="{DEA19BFB-6C8B-4AEB-BAB5-D8D21E93BC30}" srcOrd="3" destOrd="0" presId="urn:microsoft.com/office/officeart/2005/8/layout/process1"/>
    <dgm:cxn modelId="{A2138F23-0502-4B72-BB03-4BB260C7FD8A}" type="presParOf" srcId="{DEA19BFB-6C8B-4AEB-BAB5-D8D21E93BC30}" destId="{69666B78-916E-430B-8B46-9B41B0681439}" srcOrd="0" destOrd="0" presId="urn:microsoft.com/office/officeart/2005/8/layout/process1"/>
    <dgm:cxn modelId="{C90DE9D8-670F-4494-8C0B-3A50A005758B}" type="presParOf" srcId="{CC68FE16-6518-49E5-B71F-18277BD4415B}" destId="{3A31ADB6-C701-43EC-AD34-CC0205EBF6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FC2A7-692D-466E-9562-D4F17E5B8381}">
      <dsp:nvSpPr>
        <dsp:cNvPr id="0" name=""/>
        <dsp:cNvSpPr/>
      </dsp:nvSpPr>
      <dsp:spPr>
        <a:xfrm>
          <a:off x="8277" y="612456"/>
          <a:ext cx="2474032" cy="148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Características dos MIE</a:t>
          </a:r>
        </a:p>
      </dsp:txBody>
      <dsp:txXfrm>
        <a:off x="51754" y="655933"/>
        <a:ext cx="2387078" cy="1397465"/>
      </dsp:txXfrm>
    </dsp:sp>
    <dsp:sp modelId="{C55CB872-66FA-485D-9E15-13E2BCC533FC}">
      <dsp:nvSpPr>
        <dsp:cNvPr id="0" name=""/>
        <dsp:cNvSpPr/>
      </dsp:nvSpPr>
      <dsp:spPr>
        <a:xfrm>
          <a:off x="2729713" y="1047886"/>
          <a:ext cx="524494" cy="613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2729713" y="1170598"/>
        <a:ext cx="367146" cy="368136"/>
      </dsp:txXfrm>
    </dsp:sp>
    <dsp:sp modelId="{7FCE36A2-0B17-4979-A104-343423987124}">
      <dsp:nvSpPr>
        <dsp:cNvPr id="0" name=""/>
        <dsp:cNvSpPr/>
      </dsp:nvSpPr>
      <dsp:spPr>
        <a:xfrm>
          <a:off x="3471923" y="612456"/>
          <a:ext cx="2474032" cy="148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Comparação das Características dos MIE</a:t>
          </a:r>
        </a:p>
      </dsp:txBody>
      <dsp:txXfrm>
        <a:off x="3515400" y="655933"/>
        <a:ext cx="2387078" cy="1397465"/>
      </dsp:txXfrm>
    </dsp:sp>
    <dsp:sp modelId="{DEA19BFB-6C8B-4AEB-BAB5-D8D21E93BC30}">
      <dsp:nvSpPr>
        <dsp:cNvPr id="0" name=""/>
        <dsp:cNvSpPr/>
      </dsp:nvSpPr>
      <dsp:spPr>
        <a:xfrm>
          <a:off x="6193359" y="1047886"/>
          <a:ext cx="524494" cy="613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6193359" y="1170598"/>
        <a:ext cx="367146" cy="368136"/>
      </dsp:txXfrm>
    </dsp:sp>
    <dsp:sp modelId="{3A31ADB6-C701-43EC-AD34-CC0205EBF652}">
      <dsp:nvSpPr>
        <dsp:cNvPr id="0" name=""/>
        <dsp:cNvSpPr/>
      </dsp:nvSpPr>
      <dsp:spPr>
        <a:xfrm>
          <a:off x="6935568" y="612456"/>
          <a:ext cx="2474032" cy="1484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CLASSIFICAÇÃO dos MIE</a:t>
          </a:r>
        </a:p>
      </dsp:txBody>
      <dsp:txXfrm>
        <a:off x="6979045" y="655933"/>
        <a:ext cx="2387078" cy="139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CB7107C-7D55-4C74-B966-34767834B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5F5802-9743-4C9F-B6BF-D37BE2CD3A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0C8B-A684-44DA-A08D-34E958D1586E}" type="datetime1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C2F668-9B6F-44EF-AF6C-A50227132B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14138D-E60E-4B94-BAA1-8AF633BABB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8E8B-3414-4D13-940F-63A03CE058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393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7209E-6F43-4BDF-A6A4-563F488AD611}" type="datetime1">
              <a:rPr lang="pt-BR" noProof="0" smtClean="0"/>
              <a:t>07/12/2020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E1C88-3939-4832-BAAB-091D6FA96EB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6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68CADC-50F9-47A8-8B9A-FC5A4FDD42FD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C5C3056E-1632-4A65-A24F-3F10A1450A6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12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C8E356-F281-46C9-A620-C6068739D641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716238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C8E356-F281-46C9-A620-C6068739D641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763732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5EACA4-D2F2-4752-82F9-AAB678317A25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F878EF-7D43-498F-92A8-5A867EF27E07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C8E356-F281-46C9-A620-C6068739D641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441621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1179695F-76EE-4D96-B30A-E90655E5C5C0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C5C3056E-1632-4A65-A24F-3F10A1450A6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5007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C8E356-F281-46C9-A620-C6068739D641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570155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F21997-EEAF-42EE-8B21-632767286F0E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0808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F878EF-7D43-498F-92A8-5A867EF27E07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292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C8E356-F281-46C9-A620-C6068739D641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353026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EB7B5D-93CA-4692-9BEC-3F794268AB58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695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5CE0F0-A08C-476C-8742-D5AAA3239CF8}" type="datetime8">
              <a:rPr lang="pt-BR" noProof="0" smtClean="0"/>
              <a:t>07/12/2020 08:59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7145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07C8E356-F281-46C9-A620-C6068739D641}" type="datetime8">
              <a:rPr lang="pt-BR" noProof="0" smtClean="0"/>
              <a:t>07/12/2020 08:59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C5C3056E-1632-4A65-A24F-3F10A1450A6E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66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662" r:id="rId12"/>
    <p:sldLayoutId id="214748366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3" y="1616764"/>
            <a:ext cx="9859617" cy="2464905"/>
          </a:xfrm>
        </p:spPr>
        <p:txBody>
          <a:bodyPr rtlCol="0" anchor="ctr">
            <a:noAutofit/>
          </a:bodyPr>
          <a:lstStyle/>
          <a:p>
            <a:r>
              <a:rPr lang="en-US" sz="4400" b="1" dirty="0"/>
              <a:t>Spatial interpolation methods applied in the environmental sciences: A review</a:t>
            </a:r>
            <a:br>
              <a:rPr lang="en-US" sz="4400" b="1" dirty="0"/>
            </a:br>
            <a:r>
              <a:rPr lang="pt-BR" sz="2800" dirty="0"/>
              <a:t>Jin Li; Andrew D. </a:t>
            </a:r>
            <a:r>
              <a:rPr lang="pt-BR" sz="2800" dirty="0" err="1"/>
              <a:t>Heap</a:t>
            </a:r>
            <a:r>
              <a:rPr lang="pt-BR" sz="2800" dirty="0"/>
              <a:t> (2014)</a:t>
            </a:r>
            <a:br>
              <a:rPr lang="pt-BR" sz="2800" dirty="0"/>
            </a:br>
            <a:endParaRPr lang="en-US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896" y="4876797"/>
            <a:ext cx="6815669" cy="1583638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Iasmin Fernanda Portela Pfutz</a:t>
            </a:r>
          </a:p>
          <a:p>
            <a:pPr rtl="0"/>
            <a:r>
              <a:rPr lang="pt-BR" dirty="0"/>
              <a:t>SER301 – Análise Espacial de Dados Geográficos</a:t>
            </a:r>
          </a:p>
        </p:txBody>
      </p:sp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FDFE3-5C80-4258-A4E2-60C50DD0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t-BR" dirty="0"/>
              <a:t>4. FATORES QUE AFETAM OS MIE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98076-8C5F-4CD6-9F10-A785B423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610696"/>
          </a:xfrm>
        </p:spPr>
        <p:txBody>
          <a:bodyPr anchor="ctr"/>
          <a:lstStyle/>
          <a:p>
            <a:r>
              <a:rPr lang="pt-BR" dirty="0"/>
              <a:t>Amostragem e Distribuição Espacial das Amostras: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Densidade dos dados;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Distribuição espacial das amostras;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Variação temporal;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Tipos de superfícies e cenários/paisagens;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Tamanho da amostra, plano de amostragem e variograma;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Tamanho da amostra e MIE;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38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FDFE3-5C80-4258-A4E2-60C50DD0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t-BR" dirty="0"/>
              <a:t>4. FATORES QUE AFETAM OS MIE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E98076-8C5F-4CD6-9F10-A785B423D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Natureza e qualidade dos dados: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Distribuição;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Isotropia e anisotropia;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Variação e alcance;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Acurácia;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Correlação espacial e fatores relevantes;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Correlação entre variável primária e secundária;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Interação entre fatores;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Outros problemas;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21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35A62-88E1-45B8-9B93-8B3D9C22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t-BR" dirty="0"/>
              <a:t>5. CLASSIFICAÇÃO DOS MIE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02BA90-CF31-4150-88B4-D3AFF2F9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0104"/>
            <a:ext cx="10058400" cy="4050792"/>
          </a:xfrm>
        </p:spPr>
        <p:txBody>
          <a:bodyPr/>
          <a:lstStyle/>
          <a:p>
            <a:r>
              <a:rPr lang="pt-BR" dirty="0"/>
              <a:t>Adotou-se uma abordagem utilizada na taxonomia para classificar os 25 MIE de acordo com suas características;</a:t>
            </a:r>
          </a:p>
          <a:p>
            <a:r>
              <a:rPr lang="pt-BR" dirty="0"/>
              <a:t>Esta árvore de classificação ilustra a estrutura de relacionamento entre esses métodos e forma uma base para uma árvore de decisão para selecionar um método apropriado;</a:t>
            </a:r>
          </a:p>
          <a:p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3D8336-F6D8-4B9A-95E5-8B9AA5E42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198962"/>
              </p:ext>
            </p:extLst>
          </p:nvPr>
        </p:nvGraphicFramePr>
        <p:xfrm>
          <a:off x="1276625" y="3654287"/>
          <a:ext cx="9417879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03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9737061-C062-4DAB-95CF-43B3436A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231322"/>
            <a:ext cx="9048121" cy="63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0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CC4F9C-1C7E-4370-A097-AEE3E787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37" y="163076"/>
            <a:ext cx="5885725" cy="66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9DDEB88-B5FC-4303-A7A5-981E6ABD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133222"/>
            <a:ext cx="9680330" cy="6724778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D237027-CD0C-4F3C-BBEF-78DB40D6A072}"/>
              </a:ext>
            </a:extLst>
          </p:cNvPr>
          <p:cNvSpPr/>
          <p:nvPr/>
        </p:nvSpPr>
        <p:spPr>
          <a:xfrm>
            <a:off x="1086678" y="2292627"/>
            <a:ext cx="9488557" cy="2120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13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FDDF-1B9C-451B-B3C4-BDC219ED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t-BR" dirty="0"/>
              <a:t>6. SELEÇÃO DOS MIE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E042D1-F278-457A-948D-765C2EEE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45704"/>
            <a:ext cx="10058400" cy="4926496"/>
          </a:xfrm>
        </p:spPr>
        <p:txBody>
          <a:bodyPr anchor="ctr"/>
          <a:lstStyle/>
          <a:p>
            <a:pPr algn="just"/>
            <a:r>
              <a:rPr lang="pt-BR" dirty="0"/>
              <a:t>Etapa crítica;</a:t>
            </a:r>
          </a:p>
          <a:p>
            <a:pPr algn="just"/>
            <a:r>
              <a:rPr lang="pt-BR" dirty="0"/>
              <a:t>O desempenho dos MIE dependem de vários fatores;</a:t>
            </a:r>
          </a:p>
          <a:p>
            <a:pPr algn="just"/>
            <a:r>
              <a:rPr lang="pt-BR" dirty="0"/>
              <a:t>Não existe uma resposta simples quanto à escolha de um MIE apropriado, porque um método é “melhor” apenas para situações específicas;</a:t>
            </a:r>
          </a:p>
          <a:p>
            <a:pPr algn="just"/>
            <a:r>
              <a:rPr lang="pt-BR" dirty="0"/>
              <a:t>Vários fatores devem ser considerados ao se fazer uma seleção apropriada, (natureza e estrutura espacial dos dados para a variável primária, tamanho e distribuição da amostra, a disponibilidade de informações secundárias e muitos outros fatores);</a:t>
            </a:r>
          </a:p>
          <a:p>
            <a:pPr algn="just"/>
            <a:r>
              <a:rPr lang="pt-BR" dirty="0"/>
              <a:t>A disponibilidade do software também pode ser uma questão importante;</a:t>
            </a:r>
          </a:p>
          <a:p>
            <a:pPr algn="just"/>
            <a:r>
              <a:rPr lang="pt-BR" dirty="0"/>
              <a:t>Árvore de decisão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de acordo com a disponibilidade e natureza dos dados e a estimativa esperada em combinação com as características de cada MIE;</a:t>
            </a:r>
          </a:p>
        </p:txBody>
      </p:sp>
    </p:spTree>
    <p:extLst>
      <p:ext uri="{BB962C8B-B14F-4D97-AF65-F5344CB8AC3E}">
        <p14:creationId xmlns:p14="http://schemas.microsoft.com/office/powerpoint/2010/main" val="332483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D0040DC-866D-4936-ADBF-B369F6B7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35" y="1"/>
            <a:ext cx="8345378" cy="67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A1D24-95E1-483E-A398-12F0631B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t-BR" dirty="0"/>
              <a:t>6. SOFTWARES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86AAF2-B818-45B2-B5E4-29C26FD11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" y="1232453"/>
            <a:ext cx="12063155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39064FE-65C6-4441-BBF1-9EC07911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Li, J.; HEAP, A. D. </a:t>
            </a:r>
            <a:r>
              <a:rPr lang="pt-BR" dirty="0" err="1"/>
              <a:t>Spatial</a:t>
            </a:r>
            <a:r>
              <a:rPr lang="pt-BR" dirty="0"/>
              <a:t> </a:t>
            </a:r>
            <a:r>
              <a:rPr lang="pt-BR" dirty="0" err="1"/>
              <a:t>interpolation</a:t>
            </a:r>
            <a:r>
              <a:rPr lang="pt-BR" dirty="0"/>
              <a:t> </a:t>
            </a:r>
            <a:r>
              <a:rPr lang="pt-BR" dirty="0" err="1"/>
              <a:t>methods</a:t>
            </a:r>
            <a:r>
              <a:rPr lang="pt-BR" dirty="0"/>
              <a:t> </a:t>
            </a:r>
            <a:r>
              <a:rPr lang="pt-BR" dirty="0" err="1"/>
              <a:t>applied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environmental</a:t>
            </a:r>
            <a:r>
              <a:rPr lang="pt-BR" dirty="0"/>
              <a:t> </a:t>
            </a:r>
            <a:r>
              <a:rPr lang="pt-BR" dirty="0" err="1"/>
              <a:t>sciences</a:t>
            </a:r>
            <a:r>
              <a:rPr lang="pt-BR" dirty="0"/>
              <a:t>: A review. Environmental </a:t>
            </a:r>
            <a:r>
              <a:rPr lang="pt-BR" dirty="0" err="1"/>
              <a:t>Modelling</a:t>
            </a:r>
            <a:r>
              <a:rPr lang="pt-BR" dirty="0"/>
              <a:t> &amp; Software, v. 53, p. </a:t>
            </a:r>
            <a:r>
              <a:rPr lang="pt-BR"/>
              <a:t>173-189, 2014.</a:t>
            </a:r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8EBE03D-3983-49B9-AD0E-DD700BDB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8000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81940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DA897-7966-44E6-B8E6-C01099C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t-BR" dirty="0"/>
              <a:t>1. INTRODUÇÃO – it covers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D992A-F7DE-4683-8B0D-AFAAD9D6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 algn="just">
              <a:buFont typeface="+mj-lt"/>
              <a:buAutoNum type="arabicPeriod"/>
            </a:pPr>
            <a:r>
              <a:rPr lang="pt-BR" dirty="0"/>
              <a:t>Métodos mais comuns de interpolação espacial utilizado nas ciências ambientais;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/>
              <a:t>Características e comparação teórica dos 25 métodos de interpolação espacial;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/>
              <a:t>Fatores que afetam o desempenho dos métodos de interpolação espacial;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/>
              <a:t>Classificação dos 25 métodos para ilustrar suas relações estruturais;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/>
              <a:t>Uma árvores de decisão fácil de usar para selecionar um método apropriado, com base na natureza dos dados, estimativa esperada e características dos métodos;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/>
              <a:t>Uma lista de pacotes de softwares para interpolação espacial;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432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DA897-7966-44E6-B8E6-C01099C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pt-BR" dirty="0"/>
              <a:t>1. INTRODUÇÃO - Contextualização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D992A-F7DE-4683-8B0D-AFAAD9D6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Necessidade de dados espacialmente contínuos de variáveis biofísicas na área de ciências ambientais;</a:t>
            </a:r>
          </a:p>
          <a:p>
            <a:r>
              <a:rPr lang="pt-BR" dirty="0"/>
              <a:t>São dados que não estão “prontos”, são difíceis de obter e caros de adquirir;</a:t>
            </a:r>
          </a:p>
          <a:p>
            <a:r>
              <a:rPr lang="pt-BR" dirty="0"/>
              <a:t>Os gestores ambientais requerem dados espacialmente contínuos sobre a região de interesse para tomar decisões eficazes e confiáveis ;</a:t>
            </a:r>
          </a:p>
          <a:p>
            <a:r>
              <a:rPr lang="pt-BR" dirty="0"/>
              <a:t>Portanto, os MIE tornam-se essenciais para estimar variáveis biofísicas em locais sem amostra;</a:t>
            </a:r>
          </a:p>
        </p:txBody>
      </p:sp>
    </p:spTree>
    <p:extLst>
      <p:ext uri="{BB962C8B-B14F-4D97-AF65-F5344CB8AC3E}">
        <p14:creationId xmlns:p14="http://schemas.microsoft.com/office/powerpoint/2010/main" val="170774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DA897-7966-44E6-B8E6-C01099C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t-BR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D992A-F7DE-4683-8B0D-AFAAD9D6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Muitos fatores afetam os previsões de métodos de interpolação espacial (MIE),  porém não há descobertas consistentes sobre como esses fatores afetam;</a:t>
            </a:r>
          </a:p>
          <a:p>
            <a:r>
              <a:rPr lang="pt-BR" dirty="0"/>
              <a:t>É difícil abordar o problema principal na aplicação dos métodos aos dados ambientais, assim como selecionar um método apropriado para um determinado conjunto de dados de entrada;</a:t>
            </a:r>
          </a:p>
          <a:p>
            <a:r>
              <a:rPr lang="pt-BR" dirty="0"/>
              <a:t>Assim, uma revisão completa dos MIE comumente aplicados é necessária;</a:t>
            </a:r>
          </a:p>
        </p:txBody>
      </p:sp>
    </p:spTree>
    <p:extLst>
      <p:ext uri="{BB962C8B-B14F-4D97-AF65-F5344CB8AC3E}">
        <p14:creationId xmlns:p14="http://schemas.microsoft.com/office/powerpoint/2010/main" val="305623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DA897-7966-44E6-B8E6-C01099C3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t-BR" dirty="0"/>
              <a:t>1. INTRODUÇÃO - 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D992A-F7DE-4683-8B0D-AFAAD9D6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pt-BR" dirty="0"/>
              <a:t>Fornecer orientações e sugestões para cientistas ambientais a respeito da aplicação de métodos de interpolação espacial para dados biofísicos;</a:t>
            </a:r>
          </a:p>
        </p:txBody>
      </p:sp>
    </p:spTree>
    <p:extLst>
      <p:ext uri="{BB962C8B-B14F-4D97-AF65-F5344CB8AC3E}">
        <p14:creationId xmlns:p14="http://schemas.microsoft.com/office/powerpoint/2010/main" val="279649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 rtlCol="0"/>
          <a:lstStyle/>
          <a:p>
            <a:pPr rtl="0"/>
            <a:r>
              <a:rPr lang="pt-BR" dirty="0"/>
              <a:t>2. MÉTODOS DE INTERPOLAÇÃO ESPACIAL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EBE25F-EA7E-41D8-8362-014D6953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75791"/>
            <a:ext cx="10064496" cy="4396409"/>
          </a:xfrm>
        </p:spPr>
        <p:txBody>
          <a:bodyPr rtlCol="0">
            <a:normAutofit/>
          </a:bodyPr>
          <a:lstStyle/>
          <a:p>
            <a:pPr lvl="2" algn="just"/>
            <a:r>
              <a:rPr lang="pt-BR" sz="2000" dirty="0"/>
              <a:t>Os MEI abordados nesta revisão são apenas aqueles comumente usados ou citados em estudos ambientais;</a:t>
            </a:r>
          </a:p>
          <a:p>
            <a:pPr lvl="2" algn="just"/>
            <a:r>
              <a:rPr lang="pt-BR" sz="2000" dirty="0"/>
              <a:t>38 métodos de interpolação espacial;</a:t>
            </a:r>
          </a:p>
          <a:p>
            <a:pPr lvl="2" algn="just"/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849A69-A28B-44D1-813C-F43468A4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63" y="2677883"/>
            <a:ext cx="11227737" cy="418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8CCC9-95D4-41FB-9C95-04A6C399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pt-BR" dirty="0"/>
              <a:t>3. CARACATERÍSTICA DOS MIE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7E3D6-E314-49A4-94F4-F333CC102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Global X Local;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Exatidão;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Determinístico X Estocástico;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Gradual X Abrupto;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Convexo X Não-Convexo;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err="1"/>
              <a:t>Univariados</a:t>
            </a:r>
            <a:r>
              <a:rPr lang="pt-BR" dirty="0"/>
              <a:t> X Multivariados;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Linear X Não-Linear;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6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02358-AAA4-4897-9F55-4F0EF027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DO MIE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4B1063B-0110-4BD4-8E4B-78A224165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645" b="11659"/>
          <a:stretch/>
        </p:blipFill>
        <p:spPr>
          <a:xfrm>
            <a:off x="45249" y="4354180"/>
            <a:ext cx="12101502" cy="25038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91ED30D-61D8-4FB6-907E-6DF3605CE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47"/>
          <a:stretch/>
        </p:blipFill>
        <p:spPr>
          <a:xfrm>
            <a:off x="0" y="353084"/>
            <a:ext cx="12101502" cy="4001096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3B95407-E7DD-4761-9232-2A0B728F1CD0}"/>
              </a:ext>
            </a:extLst>
          </p:cNvPr>
          <p:cNvSpPr/>
          <p:nvPr/>
        </p:nvSpPr>
        <p:spPr>
          <a:xfrm>
            <a:off x="0" y="3114261"/>
            <a:ext cx="12146751" cy="12399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CEB6D72-7E70-40CC-A818-18DBEFE1B528}"/>
              </a:ext>
            </a:extLst>
          </p:cNvPr>
          <p:cNvSpPr/>
          <p:nvPr/>
        </p:nvSpPr>
        <p:spPr>
          <a:xfrm>
            <a:off x="-1" y="4354180"/>
            <a:ext cx="12146751" cy="24044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82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5F1E46-DD44-4A4A-9953-B32A54F83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8" y="552513"/>
            <a:ext cx="12037944" cy="6020565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BBF4DBC-D53E-4B79-BA90-501BA8C1E4B4}"/>
              </a:ext>
            </a:extLst>
          </p:cNvPr>
          <p:cNvSpPr/>
          <p:nvPr/>
        </p:nvSpPr>
        <p:spPr>
          <a:xfrm>
            <a:off x="265044" y="2438401"/>
            <a:ext cx="11343860" cy="1987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EF736FF-2CEB-4BC2-A341-CA433B730735}"/>
              </a:ext>
            </a:extLst>
          </p:cNvPr>
          <p:cNvSpPr/>
          <p:nvPr/>
        </p:nvSpPr>
        <p:spPr>
          <a:xfrm>
            <a:off x="265044" y="3429000"/>
            <a:ext cx="11449878" cy="1987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655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4EF74-2977-4065-95FE-55F8E4B639D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1752</TotalTime>
  <Words>663</Words>
  <Application>Microsoft Office PowerPoint</Application>
  <PresentationFormat>Widescreen</PresentationFormat>
  <Paragraphs>69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Calibri</vt:lpstr>
      <vt:lpstr>Rockwell</vt:lpstr>
      <vt:lpstr>Rockwell Condensed</vt:lpstr>
      <vt:lpstr>Wingdings</vt:lpstr>
      <vt:lpstr>Tipo de Madeira</vt:lpstr>
      <vt:lpstr>Spatial interpolation methods applied in the environmental sciences: A review Jin Li; Andrew D. Heap (2014) </vt:lpstr>
      <vt:lpstr>1. INTRODUÇÃO – it covers</vt:lpstr>
      <vt:lpstr>1. INTRODUÇÃO - Contextualização</vt:lpstr>
      <vt:lpstr>1. INTRODUÇÃO</vt:lpstr>
      <vt:lpstr>1. INTRODUÇÃO - objetivo</vt:lpstr>
      <vt:lpstr>2. MÉTODOS DE INTERPOLAÇÃO ESPACIAL</vt:lpstr>
      <vt:lpstr>3. CARACATERÍSTICA DOS MIE</vt:lpstr>
      <vt:lpstr>COMPARAÇÃO DO MIE</vt:lpstr>
      <vt:lpstr>Apresentação do PowerPoint</vt:lpstr>
      <vt:lpstr>4. FATORES QUE AFETAM OS MIE</vt:lpstr>
      <vt:lpstr>4. FATORES QUE AFETAM OS MIE</vt:lpstr>
      <vt:lpstr>5. CLASSIFICAÇÃO DOS MIE</vt:lpstr>
      <vt:lpstr>Apresentação do PowerPoint</vt:lpstr>
      <vt:lpstr>Apresentação do PowerPoint</vt:lpstr>
      <vt:lpstr>Apresentação do PowerPoint</vt:lpstr>
      <vt:lpstr>6. SELEÇÃO DOS MIE</vt:lpstr>
      <vt:lpstr>Apresentação do PowerPoint</vt:lpstr>
      <vt:lpstr>6. SOFTWARES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interpolation methods applied in the environmental sciences: A review</dc:title>
  <dc:creator>Iasmin Fernanda Portela Pfutz</dc:creator>
  <cp:lastModifiedBy>Iasmin Fernanda Portela Pfutz</cp:lastModifiedBy>
  <cp:revision>65</cp:revision>
  <dcterms:created xsi:type="dcterms:W3CDTF">2020-10-13T18:09:25Z</dcterms:created>
  <dcterms:modified xsi:type="dcterms:W3CDTF">2020-12-07T18:52:41Z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