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6" r:id="rId4"/>
    <p:sldId id="257" r:id="rId5"/>
    <p:sldId id="283" r:id="rId6"/>
    <p:sldId id="265" r:id="rId7"/>
    <p:sldId id="266" r:id="rId8"/>
    <p:sldId id="267" r:id="rId9"/>
    <p:sldId id="269" r:id="rId10"/>
    <p:sldId id="270" r:id="rId11"/>
    <p:sldId id="273" r:id="rId12"/>
    <p:sldId id="274" r:id="rId13"/>
    <p:sldId id="277" r:id="rId14"/>
    <p:sldId id="278" r:id="rId15"/>
    <p:sldId id="272" r:id="rId16"/>
    <p:sldId id="279" r:id="rId17"/>
    <p:sldId id="275" r:id="rId18"/>
    <p:sldId id="280" r:id="rId19"/>
    <p:sldId id="282" r:id="rId20"/>
    <p:sldId id="28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576" autoAdjust="0"/>
  </p:normalViewPr>
  <p:slideViewPr>
    <p:cSldViewPr>
      <p:cViewPr>
        <p:scale>
          <a:sx n="130" d="100"/>
          <a:sy n="130" d="100"/>
        </p:scale>
        <p:origin x="-11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2BD48-58DD-4E13-96AB-BA77BF476DFB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2B5E-98F7-4553-BCD8-156ABF2F2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1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Falar sobre</a:t>
            </a:r>
            <a:r>
              <a:rPr lang="pt-BR" baseline="0" dirty="0" smtClean="0"/>
              <a:t> a área de estudo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2B5E-98F7-4553-BCD8-156ABF2F29B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radiação</a:t>
            </a:r>
            <a:r>
              <a:rPr lang="pt-BR" baseline="0" dirty="0" smtClean="0"/>
              <a:t> solar fornece 99,9% da energia radiante que é utilizada no sistema terrestre. Ao atravessar a </a:t>
            </a:r>
            <a:r>
              <a:rPr lang="pt-BR" baseline="0" dirty="0" err="1" smtClean="0"/>
              <a:t>atm</a:t>
            </a:r>
            <a:r>
              <a:rPr lang="pt-BR" baseline="0" dirty="0" smtClean="0"/>
              <a:t> cada comprimento de onda interage de forma diferente através de complexos processos radiativos de absorção espalhamento e emissão.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2B5E-98F7-4553-BCD8-156ABF2F29B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Falar sobre a</a:t>
            </a:r>
            <a:r>
              <a:rPr lang="pt-BR" baseline="0" dirty="0" smtClean="0"/>
              <a:t> crise hídrica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2B5E-98F7-4553-BCD8-156ABF2F29BD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Falar sobre a</a:t>
            </a:r>
            <a:r>
              <a:rPr lang="pt-BR" baseline="0" dirty="0" smtClean="0"/>
              <a:t> crise hídrica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2B5E-98F7-4553-BCD8-156ABF2F29BD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Arrumar</a:t>
            </a:r>
            <a:r>
              <a:rPr lang="pt-BR" baseline="0" dirty="0" smtClean="0"/>
              <a:t> o graus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2B5E-98F7-4553-BCD8-156ABF2F29B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26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Arrumar o Whm2 wm2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2B5E-98F7-4553-BCD8-156ABF2F29B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11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Arrumar o Whm2 wm2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2B5E-98F7-4553-BCD8-156ABF2F29BD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9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B7CBC-84A0-49F2-9AC9-0429F78E5FB3}" type="datetimeFigureOut">
              <a:rPr lang="pt-BR" smtClean="0"/>
              <a:pPr/>
              <a:t>19/06/2015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8EBBC-CF07-4732-B01C-669EC4A9A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231459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Calculo de Irradiação Direta em Regiões Sombreadas do Estado do Rio de Janeiro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4572000" y="3929066"/>
            <a:ext cx="4452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Aluno: Jefferson Gonçalves de Souza</a:t>
            </a:r>
          </a:p>
          <a:p>
            <a:r>
              <a:rPr lang="pt-BR" b="1" dirty="0" smtClean="0"/>
              <a:t>Disciplina: Introdução ao Geoprocessamento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18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Metodologia 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14546" y="1285860"/>
            <a:ext cx="373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Fórmula para calcular Radiação Direta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40" y="1857364"/>
            <a:ext cx="330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16760"/>
          <a:stretch>
            <a:fillRect/>
          </a:stretch>
        </p:blipFill>
        <p:spPr bwMode="auto">
          <a:xfrm>
            <a:off x="4805388" y="1900231"/>
            <a:ext cx="283844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643438" y="2453010"/>
            <a:ext cx="3063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 </a:t>
            </a:r>
            <a:r>
              <a:rPr lang="pt-BR" sz="1100" dirty="0" err="1" smtClean="0"/>
              <a:t>Hungerford</a:t>
            </a:r>
            <a:r>
              <a:rPr lang="pt-BR" sz="1100" dirty="0" smtClean="0"/>
              <a:t>(1989) e </a:t>
            </a:r>
            <a:r>
              <a:rPr lang="pt-BR" sz="1100" dirty="0" err="1" smtClean="0"/>
              <a:t>Glassy</a:t>
            </a:r>
            <a:r>
              <a:rPr lang="pt-BR" sz="1100" dirty="0" smtClean="0"/>
              <a:t> &amp; </a:t>
            </a:r>
            <a:r>
              <a:rPr lang="pt-BR" sz="1100" dirty="0" err="1" smtClean="0"/>
              <a:t>Running</a:t>
            </a:r>
            <a:r>
              <a:rPr lang="pt-BR" sz="1100" dirty="0" smtClean="0"/>
              <a:t>(1994)</a:t>
            </a:r>
            <a:endParaRPr lang="pt-BR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2714620"/>
            <a:ext cx="1476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143240" y="2810200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err="1" smtClean="0"/>
              <a:t>Bristow</a:t>
            </a:r>
            <a:r>
              <a:rPr lang="pt-BR" sz="1100" dirty="0" smtClean="0"/>
              <a:t> &amp; Campbell(1984)</a:t>
            </a:r>
            <a:endParaRPr lang="pt-BR" sz="1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3569" y="2000240"/>
            <a:ext cx="70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1571604" y="2000240"/>
            <a:ext cx="64294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500438"/>
            <a:ext cx="2143125" cy="1905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714752"/>
            <a:ext cx="1152525" cy="19050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929066"/>
            <a:ext cx="904875" cy="1905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143380"/>
            <a:ext cx="1028700" cy="190500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357694"/>
            <a:ext cx="3152775" cy="19050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2786050" y="1928802"/>
            <a:ext cx="200026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4824414" y="1928802"/>
            <a:ext cx="142876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6267462" y="1785926"/>
            <a:ext cx="135732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3643306" y="1571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429256" y="16309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786578" y="1428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18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Metodologia </a:t>
            </a:r>
            <a:endParaRPr lang="pt-BR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1428736"/>
            <a:ext cx="8929718" cy="411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643050"/>
            <a:ext cx="265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214942" y="1428736"/>
            <a:ext cx="19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Modelo Fórmula 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18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Metodologia 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16400" y="1429200"/>
            <a:ext cx="19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Modelo Fórmula 2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837" y="2000240"/>
            <a:ext cx="88448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785926"/>
            <a:ext cx="1428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18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Metodologia 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16400" y="1429200"/>
            <a:ext cx="196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Modelo Fórmula 3 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5852"/>
            <a:ext cx="8805236" cy="221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714488"/>
            <a:ext cx="1390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18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Metodologia 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28992" y="1500174"/>
            <a:ext cx="373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Formula para calcular Radiação Direta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14554"/>
            <a:ext cx="82376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3315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Resultados e Discutições</a:t>
            </a:r>
            <a:endParaRPr lang="pt-BR" sz="2400" b="1" dirty="0"/>
          </a:p>
        </p:txBody>
      </p:sp>
      <p:pic>
        <p:nvPicPr>
          <p:cNvPr id="10242" name="Picture 2" descr="C:\mestrado\dadosWORK\figura\dir_1030.jpg"/>
          <p:cNvPicPr>
            <a:picLocks noChangeAspect="1" noChangeArrowheads="1"/>
          </p:cNvPicPr>
          <p:nvPr/>
        </p:nvPicPr>
        <p:blipFill>
          <a:blip r:embed="rId5"/>
          <a:srcRect l="5384" t="9138" r="5240" b="8620"/>
          <a:stretch>
            <a:fillRect/>
          </a:stretch>
        </p:blipFill>
        <p:spPr bwMode="auto">
          <a:xfrm>
            <a:off x="1357290" y="1457139"/>
            <a:ext cx="6215106" cy="4043563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633068" y="4071942"/>
            <a:ext cx="510699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71868" y="1000108"/>
            <a:ext cx="230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Radiação Direta 10h30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45736" y="4429132"/>
            <a:ext cx="5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KJ/m²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3315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Resultados e Discutições</a:t>
            </a:r>
            <a:endParaRPr lang="pt-BR" sz="2400" b="1" dirty="0"/>
          </a:p>
        </p:txBody>
      </p:sp>
      <p:pic>
        <p:nvPicPr>
          <p:cNvPr id="11266" name="Picture 2" descr="C:\mestrado\dadosWORK\figura\dir_2000.jpg"/>
          <p:cNvPicPr>
            <a:picLocks noChangeAspect="1" noChangeArrowheads="1"/>
          </p:cNvPicPr>
          <p:nvPr/>
        </p:nvPicPr>
        <p:blipFill>
          <a:blip r:embed="rId5"/>
          <a:srcRect l="6247" t="8835" r="5049" b="8114"/>
          <a:stretch>
            <a:fillRect/>
          </a:stretch>
        </p:blipFill>
        <p:spPr bwMode="auto">
          <a:xfrm>
            <a:off x="1357289" y="1428736"/>
            <a:ext cx="6213600" cy="4113229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6611803" y="4071942"/>
            <a:ext cx="500066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571868" y="1000108"/>
            <a:ext cx="230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Radiação Direta 20h00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331422" y="4429132"/>
            <a:ext cx="5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KJ/m²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325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Resultados e Discussões</a:t>
            </a:r>
            <a:endParaRPr lang="pt-BR" sz="2400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90854"/>
              </p:ext>
            </p:extLst>
          </p:nvPr>
        </p:nvGraphicFramePr>
        <p:xfrm>
          <a:off x="1214414" y="187420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</a:pPr>
                      <a:r>
                        <a:rPr lang="pt-BR" b="1" dirty="0" smtClean="0"/>
                        <a:t>Estação</a:t>
                      </a:r>
                      <a:endParaRPr lang="pt-BR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10h30m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20h00m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Observado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err="1" smtClean="0"/>
                        <a:t>ModeloGeo</a:t>
                      </a:r>
                      <a:endParaRPr lang="pt-BR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Observado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err="1" smtClean="0"/>
                        <a:t>ModeloGeo</a:t>
                      </a:r>
                      <a:endParaRPr lang="pt-BR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Campos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1751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542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280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187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Resende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1334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264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410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201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786578" y="334542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KJm²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1459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Resultado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00166" y="1514291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O modelo Subestimou os dados ;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O modelo não levou em consideração a cobertura de nuvens;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O modelo proposto não levou em consideração dados  climatológicos </a:t>
            </a:r>
          </a:p>
          <a:p>
            <a:r>
              <a:rPr lang="pt-BR" dirty="0" smtClean="0"/>
              <a:t>   de temperatura, umidade, albedo, visibilidade e queimadas.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318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Referência Bibliográfica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42976" y="1785926"/>
            <a:ext cx="6858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00" dirty="0" smtClean="0"/>
              <a:t>PEREIRA, Enio Bueno ; MARTINS, Fernando Ramos; ABREU, Samuel Luma de; RÜTHER, R. .Atlas Brasileiro de Energia Solar. 1. Ed. São José dos Campos: INPE,2006 .V.1.60p.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IQBAL, M. Na </a:t>
            </a:r>
            <a:r>
              <a:rPr lang="en-US" sz="1400" dirty="0" err="1" smtClean="0"/>
              <a:t>Introductionto</a:t>
            </a:r>
            <a:r>
              <a:rPr lang="en-US" sz="1400" dirty="0" smtClean="0"/>
              <a:t> Solar Radiation. Ontario: Academic Press, 1983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HUNGERFORD, R. D.; NEMANI, R. R.; RUNNING, S.; COUGHLAN, J. C. MTCLIM: A mountain </a:t>
            </a:r>
            <a:r>
              <a:rPr lang="en-US" sz="1400" dirty="0" err="1" smtClean="0"/>
              <a:t>microclimatesimulationmodel</a:t>
            </a:r>
            <a:r>
              <a:rPr lang="en-US" sz="1400" dirty="0" smtClean="0"/>
              <a:t>. Ogden: USDA: </a:t>
            </a:r>
            <a:r>
              <a:rPr lang="en-US" sz="1400" dirty="0" err="1" smtClean="0"/>
              <a:t>IntermountainResearchStation</a:t>
            </a:r>
            <a:r>
              <a:rPr lang="en-US" sz="1400" dirty="0" smtClean="0"/>
              <a:t>, Forest Service, 1989. 51p.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Bristow, K.; Campbell, G. On the relationship between incoming solar </a:t>
            </a:r>
            <a:r>
              <a:rPr lang="en-US" sz="1400" dirty="0" err="1" smtClean="0"/>
              <a:t>rariation</a:t>
            </a:r>
            <a:r>
              <a:rPr lang="en-US" sz="1400" dirty="0" smtClean="0"/>
              <a:t> and daily maximum and minimum temperature. Agricultural and Forest Meteorology, v.31, </a:t>
            </a:r>
            <a:endParaRPr lang="pt-BR" sz="1400" dirty="0" smtClean="0"/>
          </a:p>
          <a:p>
            <a:r>
              <a:rPr lang="pt-BR" sz="1400" dirty="0" smtClean="0"/>
              <a:t>p.159-166, 1984.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678" y="857232"/>
            <a:ext cx="21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Área de Estudo</a:t>
            </a:r>
            <a:endParaRPr lang="pt-BR" sz="2400" b="1" dirty="0"/>
          </a:p>
        </p:txBody>
      </p:sp>
      <p:pic>
        <p:nvPicPr>
          <p:cNvPr id="1026" name="Picture 2" descr="C:\mestrado\dadosWORK\figura\Brasil.tif"/>
          <p:cNvPicPr>
            <a:picLocks noChangeAspect="1" noChangeArrowheads="1"/>
          </p:cNvPicPr>
          <p:nvPr/>
        </p:nvPicPr>
        <p:blipFill>
          <a:blip r:embed="rId5" cstate="print"/>
          <a:srcRect t="4281" b="22950"/>
          <a:stretch>
            <a:fillRect/>
          </a:stretch>
        </p:blipFill>
        <p:spPr bwMode="auto">
          <a:xfrm>
            <a:off x="357158" y="1357298"/>
            <a:ext cx="3952202" cy="4071966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5072066" y="4643446"/>
            <a:ext cx="3142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Área do estado: 43.696</a:t>
            </a:r>
            <a:r>
              <a:rPr lang="pt-BR" dirty="0" err="1" smtClean="0"/>
              <a:t>km²</a:t>
            </a:r>
            <a:endParaRPr lang="pt-BR" dirty="0" smtClean="0"/>
          </a:p>
          <a:p>
            <a:r>
              <a:rPr lang="pt-BR" dirty="0" smtClean="0"/>
              <a:t>Dia 42 (Juliano) no ano de 2010</a:t>
            </a:r>
          </a:p>
          <a:p>
            <a:r>
              <a:rPr lang="pt-BR" dirty="0" smtClean="0"/>
              <a:t>Hora 10h30m e 20h00m</a:t>
            </a:r>
          </a:p>
        </p:txBody>
      </p:sp>
      <p:pic>
        <p:nvPicPr>
          <p:cNvPr id="1028" name="Picture 4" descr="C:\mestrado\dadosWORK\figura\RiodeJaneiroEstado.ti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214422"/>
            <a:ext cx="4705346" cy="3326843"/>
          </a:xfrm>
          <a:prstGeom prst="rect">
            <a:avLst/>
          </a:prstGeom>
          <a:noFill/>
        </p:spPr>
      </p:pic>
      <p:cxnSp>
        <p:nvCxnSpPr>
          <p:cNvPr id="23" name="Conector reto 22"/>
          <p:cNvCxnSpPr/>
          <p:nvPr/>
        </p:nvCxnSpPr>
        <p:spPr>
          <a:xfrm flipV="1">
            <a:off x="3286116" y="2071678"/>
            <a:ext cx="4071966" cy="178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3071802" y="3714752"/>
            <a:ext cx="257176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is 10"/>
          <p:cNvSpPr/>
          <p:nvPr/>
        </p:nvSpPr>
        <p:spPr>
          <a:xfrm>
            <a:off x="5715008" y="3071810"/>
            <a:ext cx="57144" cy="57144"/>
          </a:xfrm>
          <a:prstGeom prst="mathPlus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ais 11"/>
          <p:cNvSpPr/>
          <p:nvPr/>
        </p:nvSpPr>
        <p:spPr>
          <a:xfrm>
            <a:off x="7715272" y="2657476"/>
            <a:ext cx="57144" cy="57144"/>
          </a:xfrm>
          <a:prstGeom prst="mathPlus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jeff\Pictures\NATUREZAPORDOSOL006.gif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214315"/>
            <a:ext cx="9144000" cy="642939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57488" y="285749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Obrigado!!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04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Introdução</a:t>
            </a:r>
          </a:p>
        </p:txBody>
      </p:sp>
      <p:pic>
        <p:nvPicPr>
          <p:cNvPr id="2050" name="Picture 2" descr="G:\Mestrado\dadosWORK\Figuras\esquema_do_efeito_de_estufa_explicator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20" y="1124743"/>
            <a:ext cx="2016224" cy="360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28992" y="1928802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Agricultura: para produtividade  de uma cultura;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Vitamina D: radiação ultravioleta (UVB);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Geração de Energia: Térmica ou Elétrica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357554" y="1428736"/>
            <a:ext cx="579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sol é uma fonte de energia para quase todos os processos </a:t>
            </a:r>
          </a:p>
          <a:p>
            <a:r>
              <a:rPr lang="pt-BR" dirty="0" smtClean="0"/>
              <a:t>físicos e Biológicos que acorrem na Terra.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929058" y="50004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Motivação</a:t>
            </a:r>
            <a:endParaRPr lang="pt-BR" sz="2400" b="1" dirty="0"/>
          </a:p>
        </p:txBody>
      </p:sp>
      <p:pic>
        <p:nvPicPr>
          <p:cNvPr id="1026" name="Picture 2" descr="G:\Mestrado\dadosWORK\Figuras\Usina-Solar-Cidade-Azul-foto-Tractebel-Energia_Fonte_economia_S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67463" cy="267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estrado\dadosWORK\Figuras\rios_fonte_o_tempo_bras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28" y="1412776"/>
            <a:ext cx="3169196" cy="21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4163892"/>
            <a:ext cx="1525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Tractebel</a:t>
            </a:r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55453" y="3597591"/>
            <a:ext cx="2005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O Tempo Brasil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929058" y="50004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</a:t>
            </a:r>
            <a:endParaRPr lang="pt-BR" sz="2400" b="1" dirty="0"/>
          </a:p>
        </p:txBody>
      </p:sp>
      <p:pic>
        <p:nvPicPr>
          <p:cNvPr id="39938" name="Picture 2" descr="C:\Users\jeff\Pictures\trilha\pedra_do_bau\DSC02705.JPG"/>
          <p:cNvPicPr>
            <a:picLocks noChangeAspect="1" noChangeArrowheads="1"/>
          </p:cNvPicPr>
          <p:nvPr/>
        </p:nvPicPr>
        <p:blipFill>
          <a:blip r:embed="rId5" cstate="print"/>
          <a:srcRect t="25112"/>
          <a:stretch>
            <a:fillRect/>
          </a:stretch>
        </p:blipFill>
        <p:spPr bwMode="auto">
          <a:xfrm>
            <a:off x="2500298" y="1071546"/>
            <a:ext cx="4429156" cy="4422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Metodologia</a:t>
            </a:r>
          </a:p>
          <a:p>
            <a:r>
              <a:rPr lang="pt-BR" sz="2400" b="1" dirty="0" smtClean="0"/>
              <a:t>Dados de Entrada </a:t>
            </a:r>
            <a:r>
              <a:rPr lang="pt-BR" sz="1600" b="1" dirty="0" smtClean="0"/>
              <a:t>4x4km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pic>
        <p:nvPicPr>
          <p:cNvPr id="2050" name="Picture 2" descr="C:\mestrado\dadosWORK\figura\altitud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4846634" cy="3427247"/>
          </a:xfrm>
          <a:prstGeom prst="rect">
            <a:avLst/>
          </a:prstGeom>
          <a:noFill/>
        </p:spPr>
      </p:pic>
      <p:pic>
        <p:nvPicPr>
          <p:cNvPr id="2052" name="Picture 4" descr="C:\mestrado\dadosWORK\figura\declividade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3092" y="1714488"/>
            <a:ext cx="4143404" cy="34290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7801004" y="4071942"/>
            <a:ext cx="98583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tx1"/>
                </a:solidFill>
              </a:rPr>
              <a:t>Declividade</a:t>
            </a:r>
            <a:endParaRPr lang="pt-BR" sz="105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71604" y="1416594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Mapa Altitude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072198" y="1428736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Mapa declividade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3071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Metodologia </a:t>
            </a:r>
          </a:p>
          <a:p>
            <a:r>
              <a:rPr lang="pt-BR" sz="2400" b="1" dirty="0" smtClean="0"/>
              <a:t>Dados de Entrada </a:t>
            </a:r>
            <a:r>
              <a:rPr lang="pt-BR" sz="1600" b="1" dirty="0" smtClean="0"/>
              <a:t>4x4km</a:t>
            </a:r>
            <a:endParaRPr lang="pt-BR" sz="1600" b="1" dirty="0"/>
          </a:p>
        </p:txBody>
      </p:sp>
      <p:pic>
        <p:nvPicPr>
          <p:cNvPr id="3074" name="Picture 2" descr="C:\mestrado\dadosWORK\figura\ang_inc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643050"/>
            <a:ext cx="5455291" cy="385765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715008" y="1785926"/>
            <a:ext cx="32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Fórmula do Ângulo de Inclinação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572132" y="2786058"/>
            <a:ext cx="34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Onde,  </a:t>
            </a:r>
            <a:r>
              <a:rPr lang="pt-BR" dirty="0" err="1" smtClean="0"/>
              <a:t>G</a:t>
            </a:r>
            <a:r>
              <a:rPr lang="pt-BR" sz="1200" dirty="0" err="1" smtClean="0"/>
              <a:t>z</a:t>
            </a:r>
            <a:r>
              <a:rPr lang="pt-BR" dirty="0" smtClean="0"/>
              <a:t> é o ângulo zenital da superfície; </a:t>
            </a:r>
          </a:p>
          <a:p>
            <a:r>
              <a:rPr lang="pt-BR" dirty="0" err="1" smtClean="0"/>
              <a:t>G</a:t>
            </a:r>
            <a:r>
              <a:rPr lang="pt-BR" sz="1200" dirty="0" err="1" smtClean="0"/>
              <a:t>a</a:t>
            </a:r>
            <a:r>
              <a:rPr lang="pt-BR" dirty="0" smtClean="0"/>
              <a:t> é o ângulo azimutal da</a:t>
            </a:r>
          </a:p>
          <a:p>
            <a:r>
              <a:rPr lang="pt-BR" dirty="0" smtClean="0"/>
              <a:t>superfície.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209794"/>
            <a:ext cx="342899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285852" y="1357298"/>
            <a:ext cx="272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Mapa Ângulo de Inclinação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3071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Metodologia </a:t>
            </a:r>
          </a:p>
          <a:p>
            <a:r>
              <a:rPr lang="pt-BR" sz="2400" b="1" dirty="0" smtClean="0"/>
              <a:t>Dados de Entrada </a:t>
            </a:r>
            <a:r>
              <a:rPr lang="pt-BR" sz="1600" b="1" dirty="0" smtClean="0"/>
              <a:t>4x4km</a:t>
            </a:r>
            <a:endParaRPr lang="pt-BR" sz="1600" b="1" dirty="0"/>
          </a:p>
        </p:txBody>
      </p:sp>
      <p:pic>
        <p:nvPicPr>
          <p:cNvPr id="4109" name="Picture 13" descr="C:\mestrado\dadosWORK\figura\zenital_1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371" y="1684474"/>
            <a:ext cx="4791279" cy="3387600"/>
          </a:xfrm>
          <a:prstGeom prst="rect">
            <a:avLst/>
          </a:prstGeom>
          <a:noFill/>
        </p:spPr>
      </p:pic>
      <p:pic>
        <p:nvPicPr>
          <p:cNvPr id="4110" name="Picture 14" descr="C:\mestrado\dadosWORK\figura\zenital_2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629" y="1684474"/>
            <a:ext cx="4791279" cy="33876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500430" y="1571612"/>
            <a:ext cx="250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Mapas de Ângulo Zenital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NPE + Governo 2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32" y="5572140"/>
            <a:ext cx="5400040" cy="935990"/>
          </a:xfrm>
          <a:prstGeom prst="rect">
            <a:avLst/>
          </a:prstGeom>
        </p:spPr>
      </p:pic>
      <p:pic>
        <p:nvPicPr>
          <p:cNvPr id="5" name="Imagem 4" descr="Resultado de imagem para brasil pátria educado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14208"/>
            <a:ext cx="2964007" cy="1543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214800" y="500400"/>
            <a:ext cx="3071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Metodologia </a:t>
            </a:r>
          </a:p>
          <a:p>
            <a:pPr algn="ctr"/>
            <a:r>
              <a:rPr lang="pt-BR" sz="2400" b="1" dirty="0" smtClean="0"/>
              <a:t>Dados de Entrada </a:t>
            </a:r>
            <a:r>
              <a:rPr lang="pt-BR" sz="1600" b="1" dirty="0" smtClean="0"/>
              <a:t>4x4km</a:t>
            </a:r>
            <a:endParaRPr lang="pt-BR" sz="1600" b="1" dirty="0"/>
          </a:p>
        </p:txBody>
      </p:sp>
      <p:pic>
        <p:nvPicPr>
          <p:cNvPr id="5123" name="Picture 3" descr="C:\mestrado\dadosWORK\figura\trans_1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1470" y="1684474"/>
            <a:ext cx="4791279" cy="3387600"/>
          </a:xfrm>
          <a:prstGeom prst="rect">
            <a:avLst/>
          </a:prstGeom>
          <a:noFill/>
        </p:spPr>
      </p:pic>
      <p:pic>
        <p:nvPicPr>
          <p:cNvPr id="5126" name="Picture 6" descr="C:\mestrado\dadosWORK\figura\trans_2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630" y="1684474"/>
            <a:ext cx="4791278" cy="33876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071802" y="1571612"/>
            <a:ext cx="364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Mapas de Transmitância de céu claro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484</Words>
  <Application>Microsoft Office PowerPoint</Application>
  <PresentationFormat>Apresentação na tela (4:3)</PresentationFormat>
  <Paragraphs>105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Calculo de Irradiação Direta em Regiões Sombreadas do Estado do Rio de Janeiro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usuario</cp:lastModifiedBy>
  <cp:revision>111</cp:revision>
  <dcterms:created xsi:type="dcterms:W3CDTF">2015-06-18T12:52:06Z</dcterms:created>
  <dcterms:modified xsi:type="dcterms:W3CDTF">2015-06-19T11:21:01Z</dcterms:modified>
</cp:coreProperties>
</file>