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8" r:id="rId3"/>
    <p:sldId id="276" r:id="rId4"/>
    <p:sldId id="257" r:id="rId5"/>
    <p:sldId id="283" r:id="rId6"/>
    <p:sldId id="265" r:id="rId7"/>
    <p:sldId id="266" r:id="rId8"/>
    <p:sldId id="267" r:id="rId9"/>
    <p:sldId id="269" r:id="rId10"/>
    <p:sldId id="270" r:id="rId11"/>
    <p:sldId id="273" r:id="rId12"/>
    <p:sldId id="274" r:id="rId13"/>
    <p:sldId id="277" r:id="rId14"/>
    <p:sldId id="278" r:id="rId15"/>
    <p:sldId id="272" r:id="rId16"/>
    <p:sldId id="279" r:id="rId17"/>
    <p:sldId id="275" r:id="rId18"/>
    <p:sldId id="280" r:id="rId19"/>
    <p:sldId id="282" r:id="rId20"/>
    <p:sldId id="281" r:id="rId2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07" autoAdjust="0"/>
    <p:restoredTop sz="94576" autoAdjust="0"/>
  </p:normalViewPr>
  <p:slideViewPr>
    <p:cSldViewPr>
      <p:cViewPr>
        <p:scale>
          <a:sx n="130" d="100"/>
          <a:sy n="130" d="100"/>
        </p:scale>
        <p:origin x="-111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A2BD48-58DD-4E13-96AB-BA77BF476DFB}" type="datetimeFigureOut">
              <a:rPr lang="pt-BR" smtClean="0"/>
              <a:pPr/>
              <a:t>19/06/2015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BF2B5E-98F7-4553-BCD8-156ABF2F29B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014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Falar sobre</a:t>
            </a:r>
            <a:r>
              <a:rPr lang="pt-BR" baseline="0" dirty="0" smtClean="0"/>
              <a:t> a área de estudo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F2B5E-98F7-4553-BCD8-156ABF2F29BD}" type="slidenum">
              <a:rPr lang="pt-BR" smtClean="0"/>
              <a:pPr/>
              <a:t>2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 radiação</a:t>
            </a:r>
            <a:r>
              <a:rPr lang="pt-BR" baseline="0" dirty="0" smtClean="0"/>
              <a:t> solar fornece 99,9% da energia radiante que é utilizada no sistema terrestre. Ao atravessar a </a:t>
            </a:r>
            <a:r>
              <a:rPr lang="pt-BR" baseline="0" dirty="0" err="1" smtClean="0"/>
              <a:t>atm</a:t>
            </a:r>
            <a:r>
              <a:rPr lang="pt-BR" baseline="0" dirty="0" smtClean="0"/>
              <a:t> cada comprimento de onda interage de forma diferente através de complexos processos radiativos de absorção espalhamento e emissão.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F2B5E-98F7-4553-BCD8-156ABF2F29BD}" type="slidenum">
              <a:rPr lang="pt-BR" smtClean="0"/>
              <a:pPr/>
              <a:t>3</a:t>
            </a:fld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Falar sobre a</a:t>
            </a:r>
            <a:r>
              <a:rPr lang="pt-BR" baseline="0" dirty="0" smtClean="0"/>
              <a:t> crise hídrica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F2B5E-98F7-4553-BCD8-156ABF2F29BD}" type="slidenum">
              <a:rPr lang="pt-BR" smtClean="0"/>
              <a:pPr/>
              <a:t>4</a:t>
            </a:fld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Falar sobre a</a:t>
            </a:r>
            <a:r>
              <a:rPr lang="pt-BR" baseline="0" dirty="0" smtClean="0"/>
              <a:t> crise hídrica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F2B5E-98F7-4553-BCD8-156ABF2F29BD}" type="slidenum">
              <a:rPr lang="pt-BR" smtClean="0"/>
              <a:pPr/>
              <a:t>5</a:t>
            </a:fld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Arrumar</a:t>
            </a:r>
            <a:r>
              <a:rPr lang="pt-BR" baseline="0" dirty="0" smtClean="0"/>
              <a:t> o graus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F2B5E-98F7-4553-BCD8-156ABF2F29BD}" type="slidenum">
              <a:rPr lang="pt-BR" smtClean="0"/>
              <a:pPr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22694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Arrumar o Whm2 wm2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F2B5E-98F7-4553-BCD8-156ABF2F29BD}" type="slidenum">
              <a:rPr lang="pt-BR" smtClean="0"/>
              <a:pPr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11130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Arrumar o Whm2 wm2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F2B5E-98F7-4553-BCD8-156ABF2F29BD}" type="slidenum">
              <a:rPr lang="pt-BR" smtClean="0"/>
              <a:pPr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190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B7CBC-84A0-49F2-9AC9-0429F78E5FB3}" type="datetimeFigureOut">
              <a:rPr lang="pt-BR" smtClean="0"/>
              <a:pPr/>
              <a:t>19/06/2015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8EBBC-CF07-4732-B01C-669EC4A9A7E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B7CBC-84A0-49F2-9AC9-0429F78E5FB3}" type="datetimeFigureOut">
              <a:rPr lang="pt-BR" smtClean="0"/>
              <a:pPr/>
              <a:t>19/06/2015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8EBBC-CF07-4732-B01C-669EC4A9A7E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B7CBC-84A0-49F2-9AC9-0429F78E5FB3}" type="datetimeFigureOut">
              <a:rPr lang="pt-BR" smtClean="0"/>
              <a:pPr/>
              <a:t>19/06/2015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8EBBC-CF07-4732-B01C-669EC4A9A7E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B7CBC-84A0-49F2-9AC9-0429F78E5FB3}" type="datetimeFigureOut">
              <a:rPr lang="pt-BR" smtClean="0"/>
              <a:pPr/>
              <a:t>19/06/2015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8EBBC-CF07-4732-B01C-669EC4A9A7E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B7CBC-84A0-49F2-9AC9-0429F78E5FB3}" type="datetimeFigureOut">
              <a:rPr lang="pt-BR" smtClean="0"/>
              <a:pPr/>
              <a:t>19/06/2015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8EBBC-CF07-4732-B01C-669EC4A9A7E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B7CBC-84A0-49F2-9AC9-0429F78E5FB3}" type="datetimeFigureOut">
              <a:rPr lang="pt-BR" smtClean="0"/>
              <a:pPr/>
              <a:t>19/06/2015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8EBBC-CF07-4732-B01C-669EC4A9A7E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B7CBC-84A0-49F2-9AC9-0429F78E5FB3}" type="datetimeFigureOut">
              <a:rPr lang="pt-BR" smtClean="0"/>
              <a:pPr/>
              <a:t>19/06/2015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8EBBC-CF07-4732-B01C-669EC4A9A7E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B7CBC-84A0-49F2-9AC9-0429F78E5FB3}" type="datetimeFigureOut">
              <a:rPr lang="pt-BR" smtClean="0"/>
              <a:pPr/>
              <a:t>19/06/2015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8EBBC-CF07-4732-B01C-669EC4A9A7E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B7CBC-84A0-49F2-9AC9-0429F78E5FB3}" type="datetimeFigureOut">
              <a:rPr lang="pt-BR" smtClean="0"/>
              <a:pPr/>
              <a:t>19/06/2015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8EBBC-CF07-4732-B01C-669EC4A9A7E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B7CBC-84A0-49F2-9AC9-0429F78E5FB3}" type="datetimeFigureOut">
              <a:rPr lang="pt-BR" smtClean="0"/>
              <a:pPr/>
              <a:t>19/06/2015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8EBBC-CF07-4732-B01C-669EC4A9A7E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B7CBC-84A0-49F2-9AC9-0429F78E5FB3}" type="datetimeFigureOut">
              <a:rPr lang="pt-BR" smtClean="0"/>
              <a:pPr/>
              <a:t>19/06/2015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8EBBC-CF07-4732-B01C-669EC4A9A7E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6B7CBC-84A0-49F2-9AC9-0429F78E5FB3}" type="datetimeFigureOut">
              <a:rPr lang="pt-BR" smtClean="0"/>
              <a:pPr/>
              <a:t>19/06/2015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48EBBC-CF07-4732-B01C-669EC4A9A7E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.jpe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jpeg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jpeg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tiff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tiff"/><Relationship Id="rId4" Type="http://schemas.openxmlformats.org/officeDocument/2006/relationships/image" Target="../media/image9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42910" y="500042"/>
            <a:ext cx="7772400" cy="2314591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Calculo de Irradiação Direta em Regiões Sombreadas do Estado do Rio de Janeiro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pic>
        <p:nvPicPr>
          <p:cNvPr id="4" name="Imagem 3" descr="Logo INPE + Governo 201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00232" y="5572140"/>
            <a:ext cx="5400040" cy="935990"/>
          </a:xfrm>
          <a:prstGeom prst="rect">
            <a:avLst/>
          </a:prstGeom>
        </p:spPr>
      </p:pic>
      <p:pic>
        <p:nvPicPr>
          <p:cNvPr id="5" name="Imagem 4" descr="Resultado de imagem para brasil pátria educadora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5314208"/>
            <a:ext cx="2964007" cy="154379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aixaDeTexto 5"/>
          <p:cNvSpPr txBox="1"/>
          <p:nvPr/>
        </p:nvSpPr>
        <p:spPr>
          <a:xfrm>
            <a:off x="4572000" y="3929066"/>
            <a:ext cx="44528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Aluno: Jefferson Gonçalves de Souza</a:t>
            </a:r>
          </a:p>
          <a:p>
            <a:r>
              <a:rPr lang="pt-BR" b="1" dirty="0" smtClean="0"/>
              <a:t>Disciplina: Introdução ao Geoprocessamento</a:t>
            </a:r>
            <a:endParaRPr lang="pt-B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Logo INPE + Governo 201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00232" y="5572140"/>
            <a:ext cx="5400040" cy="935990"/>
          </a:xfrm>
          <a:prstGeom prst="rect">
            <a:avLst/>
          </a:prstGeom>
        </p:spPr>
      </p:pic>
      <p:pic>
        <p:nvPicPr>
          <p:cNvPr id="5" name="Imagem 4" descr="Resultado de imagem para brasil pátria educadora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5314208"/>
            <a:ext cx="2964007" cy="154379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aixaDeTexto 7"/>
          <p:cNvSpPr txBox="1"/>
          <p:nvPr/>
        </p:nvSpPr>
        <p:spPr>
          <a:xfrm>
            <a:off x="3214800" y="500400"/>
            <a:ext cx="18899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Metodologia </a:t>
            </a:r>
            <a:endParaRPr lang="pt-BR" sz="2400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2214546" y="1285860"/>
            <a:ext cx="3732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Fórmula para calcular Radiação Direta</a:t>
            </a:r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19240" y="1857364"/>
            <a:ext cx="33051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/>
          <a:srcRect l="16760"/>
          <a:stretch>
            <a:fillRect/>
          </a:stretch>
        </p:blipFill>
        <p:spPr bwMode="auto">
          <a:xfrm>
            <a:off x="4805388" y="1900231"/>
            <a:ext cx="2838446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CaixaDeTexto 8"/>
          <p:cNvSpPr txBox="1"/>
          <p:nvPr/>
        </p:nvSpPr>
        <p:spPr>
          <a:xfrm>
            <a:off x="4643438" y="2453010"/>
            <a:ext cx="30636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dirty="0" smtClean="0"/>
              <a:t>Fonte </a:t>
            </a:r>
            <a:r>
              <a:rPr lang="pt-BR" sz="1100" dirty="0" err="1" smtClean="0"/>
              <a:t>Hungerford</a:t>
            </a:r>
            <a:r>
              <a:rPr lang="pt-BR" sz="1100" dirty="0" smtClean="0"/>
              <a:t>(1989) e </a:t>
            </a:r>
            <a:r>
              <a:rPr lang="pt-BR" sz="1100" dirty="0" err="1" smtClean="0"/>
              <a:t>Glassy</a:t>
            </a:r>
            <a:r>
              <a:rPr lang="pt-BR" sz="1100" dirty="0" smtClean="0"/>
              <a:t> &amp; </a:t>
            </a:r>
            <a:r>
              <a:rPr lang="pt-BR" sz="1100" dirty="0" err="1" smtClean="0"/>
              <a:t>Running</a:t>
            </a:r>
            <a:r>
              <a:rPr lang="pt-BR" sz="1100" dirty="0" smtClean="0"/>
              <a:t>(1994)</a:t>
            </a:r>
            <a:endParaRPr lang="pt-BR" sz="1100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43042" y="2714620"/>
            <a:ext cx="147637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CaixaDeTexto 9"/>
          <p:cNvSpPr txBox="1"/>
          <p:nvPr/>
        </p:nvSpPr>
        <p:spPr>
          <a:xfrm>
            <a:off x="3143240" y="2810200"/>
            <a:ext cx="169148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dirty="0" err="1" smtClean="0"/>
              <a:t>Bristow</a:t>
            </a:r>
            <a:r>
              <a:rPr lang="pt-BR" sz="1100" dirty="0" smtClean="0"/>
              <a:t> &amp; Campbell(1984)</a:t>
            </a:r>
            <a:endParaRPr lang="pt-BR" sz="1100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03569" y="2000240"/>
            <a:ext cx="7048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tângulo 11"/>
          <p:cNvSpPr/>
          <p:nvPr/>
        </p:nvSpPr>
        <p:spPr>
          <a:xfrm>
            <a:off x="1571604" y="2000240"/>
            <a:ext cx="642942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480" y="3500438"/>
            <a:ext cx="2143125" cy="190500"/>
          </a:xfrm>
          <a:prstGeom prst="rect">
            <a:avLst/>
          </a:prstGeom>
          <a:noFill/>
        </p:spPr>
      </p:pic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647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480" y="3714752"/>
            <a:ext cx="1152525" cy="190500"/>
          </a:xfrm>
          <a:prstGeom prst="rect">
            <a:avLst/>
          </a:prstGeom>
          <a:noFill/>
        </p:spPr>
      </p:pic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0" y="647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480" y="3929066"/>
            <a:ext cx="904875" cy="190500"/>
          </a:xfrm>
          <a:prstGeom prst="rect">
            <a:avLst/>
          </a:prstGeom>
          <a:noFill/>
        </p:spPr>
      </p:pic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480" y="4143380"/>
            <a:ext cx="1028700" cy="190500"/>
          </a:xfrm>
          <a:prstGeom prst="rect">
            <a:avLst/>
          </a:prstGeom>
          <a:noFill/>
        </p:spPr>
      </p:pic>
      <p:sp>
        <p:nvSpPr>
          <p:cNvPr id="2066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480" y="4357694"/>
            <a:ext cx="3152775" cy="190500"/>
          </a:xfrm>
          <a:prstGeom prst="rect">
            <a:avLst/>
          </a:prstGeom>
          <a:noFill/>
        </p:spPr>
      </p:pic>
      <p:sp>
        <p:nvSpPr>
          <p:cNvPr id="27" name="Retângulo 26"/>
          <p:cNvSpPr/>
          <p:nvPr/>
        </p:nvSpPr>
        <p:spPr>
          <a:xfrm>
            <a:off x="2786050" y="1928802"/>
            <a:ext cx="2000264" cy="4286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Retângulo 27"/>
          <p:cNvSpPr/>
          <p:nvPr/>
        </p:nvSpPr>
        <p:spPr>
          <a:xfrm>
            <a:off x="4824414" y="1928802"/>
            <a:ext cx="1428760" cy="5000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Retângulo 28"/>
          <p:cNvSpPr/>
          <p:nvPr/>
        </p:nvSpPr>
        <p:spPr>
          <a:xfrm>
            <a:off x="6267462" y="1785926"/>
            <a:ext cx="1357322" cy="6429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CaixaDeTexto 29"/>
          <p:cNvSpPr txBox="1"/>
          <p:nvPr/>
        </p:nvSpPr>
        <p:spPr>
          <a:xfrm>
            <a:off x="3643306" y="157161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1</a:t>
            </a:r>
            <a:endParaRPr lang="pt-BR" dirty="0"/>
          </a:p>
        </p:txBody>
      </p:sp>
      <p:sp>
        <p:nvSpPr>
          <p:cNvPr id="31" name="CaixaDeTexto 30"/>
          <p:cNvSpPr txBox="1"/>
          <p:nvPr/>
        </p:nvSpPr>
        <p:spPr>
          <a:xfrm>
            <a:off x="5429256" y="163090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2</a:t>
            </a:r>
            <a:endParaRPr lang="pt-BR" dirty="0"/>
          </a:p>
        </p:txBody>
      </p:sp>
      <p:sp>
        <p:nvSpPr>
          <p:cNvPr id="32" name="CaixaDeTexto 31"/>
          <p:cNvSpPr txBox="1"/>
          <p:nvPr/>
        </p:nvSpPr>
        <p:spPr>
          <a:xfrm>
            <a:off x="6786578" y="142873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3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/>
      <p:bldP spid="31" grpId="0"/>
      <p:bldP spid="3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Logo INPE + Governo 201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00232" y="5572140"/>
            <a:ext cx="5400040" cy="935990"/>
          </a:xfrm>
          <a:prstGeom prst="rect">
            <a:avLst/>
          </a:prstGeom>
        </p:spPr>
      </p:pic>
      <p:pic>
        <p:nvPicPr>
          <p:cNvPr id="5" name="Imagem 4" descr="Resultado de imagem para brasil pátria educadora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5314208"/>
            <a:ext cx="2964007" cy="154379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aixaDeTexto 7"/>
          <p:cNvSpPr txBox="1"/>
          <p:nvPr/>
        </p:nvSpPr>
        <p:spPr>
          <a:xfrm>
            <a:off x="3214800" y="500400"/>
            <a:ext cx="18899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Metodologia </a:t>
            </a:r>
            <a:endParaRPr lang="pt-BR" sz="2400" b="1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3" y="1428736"/>
            <a:ext cx="8929718" cy="4110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9190" y="1643050"/>
            <a:ext cx="26574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CaixaDeTexto 6"/>
          <p:cNvSpPr txBox="1"/>
          <p:nvPr/>
        </p:nvSpPr>
        <p:spPr>
          <a:xfrm>
            <a:off x="5214942" y="1428736"/>
            <a:ext cx="1912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Modelo Fórmula 1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Logo INPE + Governo 201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00232" y="5572140"/>
            <a:ext cx="5400040" cy="935990"/>
          </a:xfrm>
          <a:prstGeom prst="rect">
            <a:avLst/>
          </a:prstGeom>
        </p:spPr>
      </p:pic>
      <p:pic>
        <p:nvPicPr>
          <p:cNvPr id="5" name="Imagem 4" descr="Resultado de imagem para brasil pátria educadora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5314208"/>
            <a:ext cx="2964007" cy="154379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aixaDeTexto 7"/>
          <p:cNvSpPr txBox="1"/>
          <p:nvPr/>
        </p:nvSpPr>
        <p:spPr>
          <a:xfrm>
            <a:off x="3214800" y="500400"/>
            <a:ext cx="18899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Metodologia </a:t>
            </a:r>
            <a:endParaRPr lang="pt-BR" sz="2400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5216400" y="1429200"/>
            <a:ext cx="1912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Modelo Fórmula 2</a:t>
            </a:r>
            <a:endParaRPr lang="pt-B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5837" y="2000240"/>
            <a:ext cx="8844843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86380" y="1785926"/>
            <a:ext cx="14287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Logo INPE + Governo 201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00232" y="5572140"/>
            <a:ext cx="5400040" cy="935990"/>
          </a:xfrm>
          <a:prstGeom prst="rect">
            <a:avLst/>
          </a:prstGeom>
        </p:spPr>
      </p:pic>
      <p:pic>
        <p:nvPicPr>
          <p:cNvPr id="5" name="Imagem 4" descr="Resultado de imagem para brasil pátria educadora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5314208"/>
            <a:ext cx="2964007" cy="154379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aixaDeTexto 7"/>
          <p:cNvSpPr txBox="1"/>
          <p:nvPr/>
        </p:nvSpPr>
        <p:spPr>
          <a:xfrm>
            <a:off x="3214800" y="500400"/>
            <a:ext cx="18899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Metodologia </a:t>
            </a:r>
            <a:endParaRPr lang="pt-BR" sz="2400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5216400" y="1429200"/>
            <a:ext cx="1965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Modelo Fórmula 3 </a:t>
            </a:r>
            <a:endParaRPr lang="pt-BR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2145852"/>
            <a:ext cx="8805236" cy="2211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29256" y="1714488"/>
            <a:ext cx="13906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Logo INPE + Governo 201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00232" y="5572140"/>
            <a:ext cx="5400040" cy="935990"/>
          </a:xfrm>
          <a:prstGeom prst="rect">
            <a:avLst/>
          </a:prstGeom>
        </p:spPr>
      </p:pic>
      <p:pic>
        <p:nvPicPr>
          <p:cNvPr id="5" name="Imagem 4" descr="Resultado de imagem para brasil pátria educadora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5314208"/>
            <a:ext cx="2964007" cy="154379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aixaDeTexto 7"/>
          <p:cNvSpPr txBox="1"/>
          <p:nvPr/>
        </p:nvSpPr>
        <p:spPr>
          <a:xfrm>
            <a:off x="3214800" y="500400"/>
            <a:ext cx="18899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Metodologia </a:t>
            </a:r>
            <a:endParaRPr lang="pt-BR" sz="2400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3428992" y="1500174"/>
            <a:ext cx="3732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Formula para calcular Radiação Direta</a:t>
            </a:r>
            <a:endParaRPr lang="pt-BR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2214554"/>
            <a:ext cx="823769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Logo INPE + Governo 2011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00232" y="5572140"/>
            <a:ext cx="5400040" cy="935990"/>
          </a:xfrm>
          <a:prstGeom prst="rect">
            <a:avLst/>
          </a:prstGeom>
        </p:spPr>
      </p:pic>
      <p:pic>
        <p:nvPicPr>
          <p:cNvPr id="5" name="Imagem 4" descr="Resultado de imagem para brasil pátria educadora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5314208"/>
            <a:ext cx="2964007" cy="154379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aixaDeTexto 7"/>
          <p:cNvSpPr txBox="1"/>
          <p:nvPr/>
        </p:nvSpPr>
        <p:spPr>
          <a:xfrm>
            <a:off x="3214800" y="500400"/>
            <a:ext cx="33159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Resultados e Discutições</a:t>
            </a:r>
            <a:endParaRPr lang="pt-BR" sz="2400" b="1" dirty="0"/>
          </a:p>
        </p:txBody>
      </p:sp>
      <p:pic>
        <p:nvPicPr>
          <p:cNvPr id="10242" name="Picture 2" descr="C:\mestrado\dadosWORK\figura\dir_1030.jpg"/>
          <p:cNvPicPr>
            <a:picLocks noChangeAspect="1" noChangeArrowheads="1"/>
          </p:cNvPicPr>
          <p:nvPr/>
        </p:nvPicPr>
        <p:blipFill>
          <a:blip r:embed="rId5"/>
          <a:srcRect l="5384" t="9138" r="5240" b="8620"/>
          <a:stretch>
            <a:fillRect/>
          </a:stretch>
        </p:blipFill>
        <p:spPr bwMode="auto">
          <a:xfrm>
            <a:off x="1357290" y="1457139"/>
            <a:ext cx="6215106" cy="4043563"/>
          </a:xfrm>
          <a:prstGeom prst="rect">
            <a:avLst/>
          </a:prstGeom>
          <a:noFill/>
        </p:spPr>
      </p:pic>
      <p:sp>
        <p:nvSpPr>
          <p:cNvPr id="6" name="Retângulo 5"/>
          <p:cNvSpPr/>
          <p:nvPr/>
        </p:nvSpPr>
        <p:spPr>
          <a:xfrm>
            <a:off x="6633068" y="4071942"/>
            <a:ext cx="510699" cy="214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3571868" y="1000108"/>
            <a:ext cx="2301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Radiação Direta 10h30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6545736" y="4429132"/>
            <a:ext cx="59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/>
              <a:t>KJ/m²</a:t>
            </a:r>
            <a:endParaRPr lang="pt-BR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Logo INPE + Governo 2011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00232" y="5572140"/>
            <a:ext cx="5400040" cy="935990"/>
          </a:xfrm>
          <a:prstGeom prst="rect">
            <a:avLst/>
          </a:prstGeom>
        </p:spPr>
      </p:pic>
      <p:pic>
        <p:nvPicPr>
          <p:cNvPr id="5" name="Imagem 4" descr="Resultado de imagem para brasil pátria educadora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5314208"/>
            <a:ext cx="2964007" cy="154379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aixaDeTexto 7"/>
          <p:cNvSpPr txBox="1"/>
          <p:nvPr/>
        </p:nvSpPr>
        <p:spPr>
          <a:xfrm>
            <a:off x="3214800" y="500400"/>
            <a:ext cx="33159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Resultados e Discutições</a:t>
            </a:r>
            <a:endParaRPr lang="pt-BR" sz="2400" b="1" dirty="0"/>
          </a:p>
        </p:txBody>
      </p:sp>
      <p:pic>
        <p:nvPicPr>
          <p:cNvPr id="11266" name="Picture 2" descr="C:\mestrado\dadosWORK\figura\dir_2000.jpg"/>
          <p:cNvPicPr>
            <a:picLocks noChangeAspect="1" noChangeArrowheads="1"/>
          </p:cNvPicPr>
          <p:nvPr/>
        </p:nvPicPr>
        <p:blipFill>
          <a:blip r:embed="rId5"/>
          <a:srcRect l="6247" t="8835" r="5049" b="8114"/>
          <a:stretch>
            <a:fillRect/>
          </a:stretch>
        </p:blipFill>
        <p:spPr bwMode="auto">
          <a:xfrm>
            <a:off x="1357289" y="1428736"/>
            <a:ext cx="6213600" cy="4113229"/>
          </a:xfrm>
          <a:prstGeom prst="rect">
            <a:avLst/>
          </a:prstGeom>
          <a:noFill/>
        </p:spPr>
      </p:pic>
      <p:sp>
        <p:nvSpPr>
          <p:cNvPr id="7" name="Retângulo 6"/>
          <p:cNvSpPr/>
          <p:nvPr/>
        </p:nvSpPr>
        <p:spPr>
          <a:xfrm>
            <a:off x="6611803" y="4071942"/>
            <a:ext cx="500066" cy="214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3571868" y="1000108"/>
            <a:ext cx="2301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Radiação Direta 20h00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6331422" y="4429132"/>
            <a:ext cx="59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/>
              <a:t>KJ/m²</a:t>
            </a:r>
            <a:endParaRPr lang="pt-BR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Logo INPE + Governo 201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00232" y="5572140"/>
            <a:ext cx="5400040" cy="935990"/>
          </a:xfrm>
          <a:prstGeom prst="rect">
            <a:avLst/>
          </a:prstGeom>
        </p:spPr>
      </p:pic>
      <p:pic>
        <p:nvPicPr>
          <p:cNvPr id="5" name="Imagem 4" descr="Resultado de imagem para brasil pátria educadora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5314208"/>
            <a:ext cx="2964007" cy="154379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aixaDeTexto 7"/>
          <p:cNvSpPr txBox="1"/>
          <p:nvPr/>
        </p:nvSpPr>
        <p:spPr>
          <a:xfrm>
            <a:off x="3214800" y="500400"/>
            <a:ext cx="32533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Resultados e Discussões</a:t>
            </a:r>
            <a:endParaRPr lang="pt-BR" sz="2400" b="1" dirty="0"/>
          </a:p>
        </p:txBody>
      </p:sp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7490854"/>
              </p:ext>
            </p:extLst>
          </p:nvPr>
        </p:nvGraphicFramePr>
        <p:xfrm>
          <a:off x="1214414" y="1874202"/>
          <a:ext cx="6096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370840">
                <a:tc rowSpan="2">
                  <a:txBody>
                    <a:bodyPr/>
                    <a:lstStyle/>
                    <a:p>
                      <a:pPr lvl="0" algn="ctr">
                        <a:lnSpc>
                          <a:spcPct val="200000"/>
                        </a:lnSpc>
                      </a:pPr>
                      <a:r>
                        <a:rPr lang="pt-BR" b="1" dirty="0" smtClean="0"/>
                        <a:t>Estação</a:t>
                      </a:r>
                      <a:endParaRPr lang="pt-BR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10h30m</a:t>
                      </a:r>
                      <a:endParaRPr lang="pt-BR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/>
                        <a:t>20h00m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/>
                        <a:t>Observado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err="1" smtClean="0"/>
                        <a:t>ModeloGeo</a:t>
                      </a:r>
                      <a:endParaRPr lang="pt-BR" sz="16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/>
                        <a:t>Observado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err="1" smtClean="0"/>
                        <a:t>ModeloGeo</a:t>
                      </a:r>
                      <a:endParaRPr lang="pt-BR" sz="1600" b="1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>
                          <a:solidFill>
                            <a:srgbClr val="FF0000"/>
                          </a:solidFill>
                        </a:rPr>
                        <a:t>Campos</a:t>
                      </a:r>
                      <a:endParaRPr lang="pt-BR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1751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542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280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187</a:t>
                      </a:r>
                      <a:endParaRPr lang="pt-BR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>
                          <a:solidFill>
                            <a:srgbClr val="FF0000"/>
                          </a:solidFill>
                        </a:rPr>
                        <a:t>Resende</a:t>
                      </a:r>
                      <a:endParaRPr lang="pt-BR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1334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264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410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201</a:t>
                      </a:r>
                      <a:endParaRPr lang="pt-BR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6786578" y="3345420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 smtClean="0"/>
              <a:t>KJm²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Logo INPE + Governo 201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00232" y="5572140"/>
            <a:ext cx="5400040" cy="935990"/>
          </a:xfrm>
          <a:prstGeom prst="rect">
            <a:avLst/>
          </a:prstGeom>
        </p:spPr>
      </p:pic>
      <p:pic>
        <p:nvPicPr>
          <p:cNvPr id="5" name="Imagem 4" descr="Resultado de imagem para brasil pátria educadora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5314208"/>
            <a:ext cx="2964007" cy="154379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aixaDeTexto 7"/>
          <p:cNvSpPr txBox="1"/>
          <p:nvPr/>
        </p:nvSpPr>
        <p:spPr>
          <a:xfrm>
            <a:off x="3214800" y="500400"/>
            <a:ext cx="14595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Resultado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1500166" y="1514291"/>
            <a:ext cx="75009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t-BR" dirty="0" smtClean="0"/>
              <a:t> O modelo Subestimou os dados ;</a:t>
            </a:r>
          </a:p>
          <a:p>
            <a:pPr>
              <a:buFont typeface="Arial" pitchFamily="34" charset="0"/>
              <a:buChar char="•"/>
            </a:pPr>
            <a:r>
              <a:rPr lang="pt-BR" dirty="0"/>
              <a:t> </a:t>
            </a:r>
            <a:r>
              <a:rPr lang="pt-BR" dirty="0" smtClean="0"/>
              <a:t>O modelo não levou em consideração a cobertura de nuvens;</a:t>
            </a:r>
          </a:p>
          <a:p>
            <a:pPr>
              <a:buFont typeface="Arial" pitchFamily="34" charset="0"/>
              <a:buChar char="•"/>
            </a:pPr>
            <a:r>
              <a:rPr lang="pt-BR" dirty="0" smtClean="0"/>
              <a:t> O modelo proposto não levou em consideração dados  climatológicos </a:t>
            </a:r>
          </a:p>
          <a:p>
            <a:r>
              <a:rPr lang="pt-BR" dirty="0" smtClean="0"/>
              <a:t>   de temperatura, umidade, albedo, visibilidade e queimadas.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Logo INPE + Governo 201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00232" y="5572140"/>
            <a:ext cx="5400040" cy="935990"/>
          </a:xfrm>
          <a:prstGeom prst="rect">
            <a:avLst/>
          </a:prstGeom>
        </p:spPr>
      </p:pic>
      <p:pic>
        <p:nvPicPr>
          <p:cNvPr id="5" name="Imagem 4" descr="Resultado de imagem para brasil pátria educadora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5314208"/>
            <a:ext cx="2964007" cy="154379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aixaDeTexto 7"/>
          <p:cNvSpPr txBox="1"/>
          <p:nvPr/>
        </p:nvSpPr>
        <p:spPr>
          <a:xfrm>
            <a:off x="3214800" y="500400"/>
            <a:ext cx="318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Referência Bibliográfica</a:t>
            </a:r>
            <a:endParaRPr lang="pt-BR" sz="2400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1142976" y="1785926"/>
            <a:ext cx="685804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t-BR" sz="1400" dirty="0" smtClean="0"/>
              <a:t>PEREIRA, Enio Bueno ; MARTINS, Fernando Ramos; ABREU, Samuel Luma de; RÜTHER, R. .Atlas Brasileiro de Energia Solar. 1. Ed. São José dos Campos: INPE,2006 .V.1.60p.</a:t>
            </a:r>
          </a:p>
          <a:p>
            <a:pPr>
              <a:buFont typeface="Arial" pitchFamily="34" charset="0"/>
              <a:buChar char="•"/>
            </a:pPr>
            <a:endParaRPr lang="pt-BR" sz="1400" dirty="0" smtClean="0"/>
          </a:p>
          <a:p>
            <a:pPr>
              <a:buFont typeface="Arial" pitchFamily="34" charset="0"/>
              <a:buChar char="•"/>
            </a:pPr>
            <a:r>
              <a:rPr lang="en-US" sz="1400" dirty="0" smtClean="0"/>
              <a:t>IQBAL, M. Na </a:t>
            </a:r>
            <a:r>
              <a:rPr lang="en-US" sz="1400" dirty="0" err="1" smtClean="0"/>
              <a:t>Introductionto</a:t>
            </a:r>
            <a:r>
              <a:rPr lang="en-US" sz="1400" dirty="0" smtClean="0"/>
              <a:t> Solar Radiation. Ontario: Academic Press, 1983</a:t>
            </a:r>
          </a:p>
          <a:p>
            <a:pPr>
              <a:buFont typeface="Arial" pitchFamily="34" charset="0"/>
              <a:buChar char="•"/>
            </a:pPr>
            <a:endParaRPr lang="pt-BR" sz="1400" dirty="0" smtClean="0"/>
          </a:p>
          <a:p>
            <a:pPr>
              <a:buFont typeface="Arial" pitchFamily="34" charset="0"/>
              <a:buChar char="•"/>
            </a:pPr>
            <a:r>
              <a:rPr lang="en-US" sz="1400" dirty="0" smtClean="0"/>
              <a:t>HUNGERFORD, R. D.; NEMANI, R. R.; RUNNING, S.; COUGHLAN, J. C. MTCLIM: A mountain </a:t>
            </a:r>
            <a:r>
              <a:rPr lang="en-US" sz="1400" dirty="0" err="1" smtClean="0"/>
              <a:t>microclimatesimulationmodel</a:t>
            </a:r>
            <a:r>
              <a:rPr lang="en-US" sz="1400" dirty="0" smtClean="0"/>
              <a:t>. Ogden: USDA: </a:t>
            </a:r>
            <a:r>
              <a:rPr lang="en-US" sz="1400" dirty="0" err="1" smtClean="0"/>
              <a:t>IntermountainResearchStation</a:t>
            </a:r>
            <a:r>
              <a:rPr lang="en-US" sz="1400" dirty="0" smtClean="0"/>
              <a:t>, Forest Service, 1989. 51p.</a:t>
            </a:r>
          </a:p>
          <a:p>
            <a:endParaRPr lang="en-US" sz="1400" dirty="0" smtClean="0"/>
          </a:p>
          <a:p>
            <a:pPr>
              <a:buFont typeface="Arial" pitchFamily="34" charset="0"/>
              <a:buChar char="•"/>
            </a:pPr>
            <a:r>
              <a:rPr lang="en-US" sz="1400" dirty="0" smtClean="0"/>
              <a:t> Bristow, K.; Campbell, G. On the relationship between incoming solar </a:t>
            </a:r>
            <a:r>
              <a:rPr lang="en-US" sz="1400" dirty="0" err="1" smtClean="0"/>
              <a:t>rariation</a:t>
            </a:r>
            <a:r>
              <a:rPr lang="en-US" sz="1400" dirty="0" smtClean="0"/>
              <a:t> and daily maximum and minimum temperature. Agricultural and Forest Meteorology, v.31, </a:t>
            </a:r>
            <a:endParaRPr lang="pt-BR" sz="1400" dirty="0" smtClean="0"/>
          </a:p>
          <a:p>
            <a:r>
              <a:rPr lang="pt-BR" sz="1400" dirty="0" smtClean="0"/>
              <a:t>p.159-166, 1984. </a:t>
            </a:r>
          </a:p>
          <a:p>
            <a:pPr>
              <a:buFont typeface="Arial" pitchFamily="34" charset="0"/>
              <a:buChar char="•"/>
            </a:pPr>
            <a:endParaRPr lang="en-US" sz="1400" dirty="0" smtClean="0"/>
          </a:p>
          <a:p>
            <a:pPr>
              <a:buFont typeface="Arial" pitchFamily="34" charset="0"/>
              <a:buChar char="•"/>
            </a:pPr>
            <a:endParaRPr lang="pt-B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Logo INPE + Governo 2011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00232" y="5572140"/>
            <a:ext cx="5400040" cy="935990"/>
          </a:xfrm>
          <a:prstGeom prst="rect">
            <a:avLst/>
          </a:prstGeom>
        </p:spPr>
      </p:pic>
      <p:pic>
        <p:nvPicPr>
          <p:cNvPr id="5" name="Imagem 4" descr="Resultado de imagem para brasil pátria educadora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5314208"/>
            <a:ext cx="2964007" cy="154379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aixaDeTexto 7"/>
          <p:cNvSpPr txBox="1"/>
          <p:nvPr/>
        </p:nvSpPr>
        <p:spPr>
          <a:xfrm>
            <a:off x="3214678" y="857232"/>
            <a:ext cx="21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 smtClean="0"/>
              <a:t>Área de Estudo</a:t>
            </a:r>
            <a:endParaRPr lang="pt-BR" sz="2400" b="1" dirty="0"/>
          </a:p>
        </p:txBody>
      </p:sp>
      <p:pic>
        <p:nvPicPr>
          <p:cNvPr id="1026" name="Picture 2" descr="C:\mestrado\dadosWORK\figura\Brasil.tif"/>
          <p:cNvPicPr>
            <a:picLocks noChangeAspect="1" noChangeArrowheads="1"/>
          </p:cNvPicPr>
          <p:nvPr/>
        </p:nvPicPr>
        <p:blipFill>
          <a:blip r:embed="rId5" cstate="print"/>
          <a:srcRect t="4281" b="22950"/>
          <a:stretch>
            <a:fillRect/>
          </a:stretch>
        </p:blipFill>
        <p:spPr bwMode="auto">
          <a:xfrm>
            <a:off x="357158" y="1357298"/>
            <a:ext cx="3952202" cy="4071966"/>
          </a:xfrm>
          <a:prstGeom prst="rect">
            <a:avLst/>
          </a:prstGeom>
          <a:noFill/>
        </p:spPr>
      </p:pic>
      <p:sp>
        <p:nvSpPr>
          <p:cNvPr id="17" name="CaixaDeTexto 16"/>
          <p:cNvSpPr txBox="1"/>
          <p:nvPr/>
        </p:nvSpPr>
        <p:spPr>
          <a:xfrm>
            <a:off x="5072066" y="4643446"/>
            <a:ext cx="31422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Área do estado: 43.696</a:t>
            </a:r>
            <a:r>
              <a:rPr lang="pt-BR" dirty="0" err="1" smtClean="0"/>
              <a:t>km²</a:t>
            </a:r>
            <a:endParaRPr lang="pt-BR" dirty="0" smtClean="0"/>
          </a:p>
          <a:p>
            <a:r>
              <a:rPr lang="pt-BR" dirty="0" smtClean="0"/>
              <a:t>Dia 42 (Juliano) no ano de 2010</a:t>
            </a:r>
          </a:p>
          <a:p>
            <a:r>
              <a:rPr lang="pt-BR" dirty="0" smtClean="0"/>
              <a:t>Hora 10h30m e 20h00m</a:t>
            </a:r>
          </a:p>
        </p:txBody>
      </p:sp>
      <p:pic>
        <p:nvPicPr>
          <p:cNvPr id="1028" name="Picture 4" descr="C:\mestrado\dadosWORK\figura\RiodeJaneiroEstado.tif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57686" y="1214422"/>
            <a:ext cx="4705346" cy="3326843"/>
          </a:xfrm>
          <a:prstGeom prst="rect">
            <a:avLst/>
          </a:prstGeom>
          <a:noFill/>
        </p:spPr>
      </p:pic>
      <p:cxnSp>
        <p:nvCxnSpPr>
          <p:cNvPr id="23" name="Conector reto 22"/>
          <p:cNvCxnSpPr/>
          <p:nvPr/>
        </p:nvCxnSpPr>
        <p:spPr>
          <a:xfrm flipV="1">
            <a:off x="3286116" y="2071678"/>
            <a:ext cx="4071966" cy="17859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to 25"/>
          <p:cNvCxnSpPr/>
          <p:nvPr/>
        </p:nvCxnSpPr>
        <p:spPr>
          <a:xfrm flipV="1">
            <a:off x="3071802" y="3714752"/>
            <a:ext cx="2571768" cy="285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Mais 10"/>
          <p:cNvSpPr/>
          <p:nvPr/>
        </p:nvSpPr>
        <p:spPr>
          <a:xfrm>
            <a:off x="5715008" y="3071810"/>
            <a:ext cx="57144" cy="57144"/>
          </a:xfrm>
          <a:prstGeom prst="mathPlus">
            <a:avLst/>
          </a:prstGeom>
          <a:noFill/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Mais 11"/>
          <p:cNvSpPr/>
          <p:nvPr/>
        </p:nvSpPr>
        <p:spPr>
          <a:xfrm>
            <a:off x="7715272" y="2657476"/>
            <a:ext cx="57144" cy="57144"/>
          </a:xfrm>
          <a:prstGeom prst="mathPlus">
            <a:avLst/>
          </a:prstGeom>
          <a:noFill/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C:\Users\jeff\Pictures\NATUREZAPORDOSOL006.gif"/>
          <p:cNvPicPr>
            <a:picLocks noChangeAspect="1" noChangeArrowheads="1"/>
          </p:cNvPicPr>
          <p:nvPr/>
        </p:nvPicPr>
        <p:blipFill>
          <a:blip r:embed="rId2"/>
          <a:srcRect b="6250"/>
          <a:stretch>
            <a:fillRect/>
          </a:stretch>
        </p:blipFill>
        <p:spPr bwMode="auto">
          <a:xfrm>
            <a:off x="0" y="214315"/>
            <a:ext cx="9144000" cy="6429395"/>
          </a:xfrm>
          <a:prstGeom prst="rect">
            <a:avLst/>
          </a:prstGeom>
          <a:noFill/>
        </p:spPr>
      </p:pic>
      <p:sp>
        <p:nvSpPr>
          <p:cNvPr id="8" name="CaixaDeTexto 7"/>
          <p:cNvSpPr txBox="1"/>
          <p:nvPr/>
        </p:nvSpPr>
        <p:spPr>
          <a:xfrm>
            <a:off x="2857488" y="2857496"/>
            <a:ext cx="3143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Obrigado!!</a:t>
            </a:r>
            <a:endParaRPr lang="pt-B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Logo INPE + Governo 2011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00232" y="5572140"/>
            <a:ext cx="5400040" cy="935990"/>
          </a:xfrm>
          <a:prstGeom prst="rect">
            <a:avLst/>
          </a:prstGeom>
        </p:spPr>
      </p:pic>
      <p:pic>
        <p:nvPicPr>
          <p:cNvPr id="5" name="Imagem 4" descr="Resultado de imagem para brasil pátria educadora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5314208"/>
            <a:ext cx="2964007" cy="154379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aixaDeTexto 7"/>
          <p:cNvSpPr txBox="1"/>
          <p:nvPr/>
        </p:nvSpPr>
        <p:spPr>
          <a:xfrm>
            <a:off x="3214800" y="500042"/>
            <a:ext cx="3000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Introdução</a:t>
            </a:r>
          </a:p>
        </p:txBody>
      </p:sp>
      <p:pic>
        <p:nvPicPr>
          <p:cNvPr id="2050" name="Picture 2" descr="G:\Mestrado\dadosWORK\Figuras\esquema_do_efeito_de_estufa_explicatorium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120" y="1124743"/>
            <a:ext cx="2016224" cy="3609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428992" y="1928802"/>
            <a:ext cx="50006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Agricultura: para produtividade  de uma cultura;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Vitamina D: radiação ultravioleta (UVB);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Geração de Energia: Térmica ou Elétrica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3357554" y="1428736"/>
            <a:ext cx="57958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O sol é uma fonte de energia para quase todos os processos </a:t>
            </a:r>
          </a:p>
          <a:p>
            <a:r>
              <a:rPr lang="pt-BR" dirty="0" smtClean="0"/>
              <a:t>físicos e Biológicos que acorrem na Terra.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Logo INPE + Governo 2011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00232" y="5572140"/>
            <a:ext cx="5400040" cy="935990"/>
          </a:xfrm>
          <a:prstGeom prst="rect">
            <a:avLst/>
          </a:prstGeom>
        </p:spPr>
      </p:pic>
      <p:pic>
        <p:nvPicPr>
          <p:cNvPr id="5" name="Imagem 4" descr="Resultado de imagem para brasil pátria educadora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5314208"/>
            <a:ext cx="2964007" cy="154379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aixaDeTexto 7"/>
          <p:cNvSpPr txBox="1"/>
          <p:nvPr/>
        </p:nvSpPr>
        <p:spPr>
          <a:xfrm>
            <a:off x="3929058" y="500042"/>
            <a:ext cx="1571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Motivação</a:t>
            </a:r>
            <a:endParaRPr lang="pt-BR" sz="2400" b="1" dirty="0"/>
          </a:p>
        </p:txBody>
      </p:sp>
      <p:pic>
        <p:nvPicPr>
          <p:cNvPr id="1026" name="Picture 2" descr="G:\Mestrado\dadosWORK\Figuras\Usina-Solar-Cidade-Azul-foto-Tractebel-Energia_Fonte_economia_SC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3567463" cy="267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G:\Mestrado\dadosWORK\Figuras\rios_fonte_o_tempo_brasi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828" y="1412776"/>
            <a:ext cx="3169196" cy="214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475656" y="4163892"/>
            <a:ext cx="15259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/>
              <a:t>Fonte: Tractebel</a:t>
            </a:r>
            <a:endParaRPr lang="pt-BR" sz="16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5255453" y="3597591"/>
            <a:ext cx="20051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/>
              <a:t>Fonte: O Tempo Brasil</a:t>
            </a:r>
            <a:endParaRPr lang="pt-B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Logo INPE + Governo 2011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00232" y="5572140"/>
            <a:ext cx="5400040" cy="935990"/>
          </a:xfrm>
          <a:prstGeom prst="rect">
            <a:avLst/>
          </a:prstGeom>
        </p:spPr>
      </p:pic>
      <p:pic>
        <p:nvPicPr>
          <p:cNvPr id="5" name="Imagem 4" descr="Resultado de imagem para brasil pátria educadora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5314208"/>
            <a:ext cx="2964007" cy="154379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aixaDeTexto 7"/>
          <p:cNvSpPr txBox="1"/>
          <p:nvPr/>
        </p:nvSpPr>
        <p:spPr>
          <a:xfrm>
            <a:off x="3929058" y="500042"/>
            <a:ext cx="1571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Objetivo</a:t>
            </a:r>
            <a:endParaRPr lang="pt-BR" sz="2400" b="1" dirty="0"/>
          </a:p>
        </p:txBody>
      </p:sp>
      <p:pic>
        <p:nvPicPr>
          <p:cNvPr id="39938" name="Picture 2" descr="C:\Users\jeff\Pictures\trilha\pedra_do_bau\DSC02705.JPG"/>
          <p:cNvPicPr>
            <a:picLocks noChangeAspect="1" noChangeArrowheads="1"/>
          </p:cNvPicPr>
          <p:nvPr/>
        </p:nvPicPr>
        <p:blipFill>
          <a:blip r:embed="rId5" cstate="print"/>
          <a:srcRect t="25112"/>
          <a:stretch>
            <a:fillRect/>
          </a:stretch>
        </p:blipFill>
        <p:spPr bwMode="auto">
          <a:xfrm>
            <a:off x="2500298" y="1071546"/>
            <a:ext cx="4429156" cy="44225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Logo INPE + Governo 201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00232" y="5572140"/>
            <a:ext cx="5400040" cy="935990"/>
          </a:xfrm>
          <a:prstGeom prst="rect">
            <a:avLst/>
          </a:prstGeom>
        </p:spPr>
      </p:pic>
      <p:pic>
        <p:nvPicPr>
          <p:cNvPr id="5" name="Imagem 4" descr="Resultado de imagem para brasil pátria educadora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5314208"/>
            <a:ext cx="2964007" cy="154379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aixaDeTexto 7"/>
          <p:cNvSpPr txBox="1"/>
          <p:nvPr/>
        </p:nvSpPr>
        <p:spPr>
          <a:xfrm>
            <a:off x="3214800" y="500400"/>
            <a:ext cx="31406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 smtClean="0"/>
              <a:t>Metodologia</a:t>
            </a:r>
          </a:p>
          <a:p>
            <a:r>
              <a:rPr lang="pt-BR" sz="2400" b="1" dirty="0" smtClean="0"/>
              <a:t>Dados de Entrada </a:t>
            </a:r>
            <a:r>
              <a:rPr lang="pt-BR" sz="1600" b="1" dirty="0" smtClean="0"/>
              <a:t>4x4km</a:t>
            </a:r>
            <a:r>
              <a:rPr lang="pt-BR" sz="2400" b="1" dirty="0" smtClean="0"/>
              <a:t> </a:t>
            </a:r>
            <a:endParaRPr lang="pt-BR" sz="2400" b="1" dirty="0"/>
          </a:p>
        </p:txBody>
      </p:sp>
      <p:pic>
        <p:nvPicPr>
          <p:cNvPr id="2050" name="Picture 2" descr="C:\mestrado\dadosWORK\figura\altitude.t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714488"/>
            <a:ext cx="4846634" cy="3427247"/>
          </a:xfrm>
          <a:prstGeom prst="rect">
            <a:avLst/>
          </a:prstGeom>
          <a:noFill/>
        </p:spPr>
      </p:pic>
      <p:pic>
        <p:nvPicPr>
          <p:cNvPr id="2052" name="Picture 4" descr="C:\mestrado\dadosWORK\figura\declividade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93092" y="1714488"/>
            <a:ext cx="4143404" cy="3429024"/>
          </a:xfrm>
          <a:prstGeom prst="rect">
            <a:avLst/>
          </a:prstGeom>
          <a:noFill/>
        </p:spPr>
      </p:pic>
      <p:sp>
        <p:nvSpPr>
          <p:cNvPr id="14" name="Retângulo 13"/>
          <p:cNvSpPr/>
          <p:nvPr/>
        </p:nvSpPr>
        <p:spPr>
          <a:xfrm>
            <a:off x="7801004" y="4071942"/>
            <a:ext cx="985838" cy="2143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50" b="1" dirty="0" smtClean="0">
                <a:solidFill>
                  <a:schemeClr val="tx1"/>
                </a:solidFill>
              </a:rPr>
              <a:t>Declividade</a:t>
            </a:r>
            <a:endParaRPr lang="pt-BR" sz="1050" b="1" dirty="0">
              <a:solidFill>
                <a:schemeClr val="tx1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1571604" y="1416594"/>
            <a:ext cx="1529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Mapa Altitude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6072198" y="1428736"/>
            <a:ext cx="1845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Mapa declividade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Logo INPE + Governo 201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00232" y="5572140"/>
            <a:ext cx="5400040" cy="935990"/>
          </a:xfrm>
          <a:prstGeom prst="rect">
            <a:avLst/>
          </a:prstGeom>
        </p:spPr>
      </p:pic>
      <p:pic>
        <p:nvPicPr>
          <p:cNvPr id="5" name="Imagem 4" descr="Resultado de imagem para brasil pátria educadora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5314208"/>
            <a:ext cx="2964007" cy="154379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aixaDeTexto 7"/>
          <p:cNvSpPr txBox="1"/>
          <p:nvPr/>
        </p:nvSpPr>
        <p:spPr>
          <a:xfrm>
            <a:off x="3214800" y="500400"/>
            <a:ext cx="30716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 smtClean="0"/>
              <a:t>Metodologia </a:t>
            </a:r>
          </a:p>
          <a:p>
            <a:r>
              <a:rPr lang="pt-BR" sz="2400" b="1" dirty="0" smtClean="0"/>
              <a:t>Dados de Entrada </a:t>
            </a:r>
            <a:r>
              <a:rPr lang="pt-BR" sz="1600" b="1" dirty="0" smtClean="0"/>
              <a:t>4x4km</a:t>
            </a:r>
            <a:endParaRPr lang="pt-BR" sz="1600" b="1" dirty="0"/>
          </a:p>
        </p:txBody>
      </p:sp>
      <p:pic>
        <p:nvPicPr>
          <p:cNvPr id="3074" name="Picture 2" descr="C:\mestrado\dadosWORK\figura\ang_inc.t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" y="1643050"/>
            <a:ext cx="5455291" cy="3857652"/>
          </a:xfrm>
          <a:prstGeom prst="rect">
            <a:avLst/>
          </a:prstGeom>
          <a:noFill/>
        </p:spPr>
      </p:pic>
      <p:sp>
        <p:nvSpPr>
          <p:cNvPr id="9" name="CaixaDeTexto 8"/>
          <p:cNvSpPr txBox="1"/>
          <p:nvPr/>
        </p:nvSpPr>
        <p:spPr>
          <a:xfrm>
            <a:off x="5715008" y="1785926"/>
            <a:ext cx="3255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Fórmula do Ângulo de Inclinação</a:t>
            </a:r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5572132" y="2786058"/>
            <a:ext cx="34289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Onde,  </a:t>
            </a:r>
            <a:r>
              <a:rPr lang="pt-BR" dirty="0" err="1" smtClean="0"/>
              <a:t>G</a:t>
            </a:r>
            <a:r>
              <a:rPr lang="pt-BR" sz="1200" dirty="0" err="1" smtClean="0"/>
              <a:t>z</a:t>
            </a:r>
            <a:r>
              <a:rPr lang="pt-BR" dirty="0" smtClean="0"/>
              <a:t> é o ângulo zenital da superfície; </a:t>
            </a:r>
          </a:p>
          <a:p>
            <a:r>
              <a:rPr lang="pt-BR" dirty="0" err="1" smtClean="0"/>
              <a:t>G</a:t>
            </a:r>
            <a:r>
              <a:rPr lang="pt-BR" sz="1200" dirty="0" err="1" smtClean="0"/>
              <a:t>a</a:t>
            </a:r>
            <a:r>
              <a:rPr lang="pt-BR" dirty="0" smtClean="0"/>
              <a:t> é o ângulo azimutal da</a:t>
            </a:r>
          </a:p>
          <a:p>
            <a:r>
              <a:rPr lang="pt-BR" dirty="0" smtClean="0"/>
              <a:t>superfície.</a:t>
            </a: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43570" y="2209794"/>
            <a:ext cx="3428992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CaixaDeTexto 9"/>
          <p:cNvSpPr txBox="1"/>
          <p:nvPr/>
        </p:nvSpPr>
        <p:spPr>
          <a:xfrm>
            <a:off x="1285852" y="1357298"/>
            <a:ext cx="2725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Mapa Ângulo de Inclinação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Logo INPE + Governo 201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00232" y="5572140"/>
            <a:ext cx="5400040" cy="935990"/>
          </a:xfrm>
          <a:prstGeom prst="rect">
            <a:avLst/>
          </a:prstGeom>
        </p:spPr>
      </p:pic>
      <p:pic>
        <p:nvPicPr>
          <p:cNvPr id="5" name="Imagem 4" descr="Resultado de imagem para brasil pátria educadora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5314208"/>
            <a:ext cx="2964007" cy="154379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aixaDeTexto 7"/>
          <p:cNvSpPr txBox="1"/>
          <p:nvPr/>
        </p:nvSpPr>
        <p:spPr>
          <a:xfrm>
            <a:off x="3214800" y="500400"/>
            <a:ext cx="30716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 smtClean="0"/>
              <a:t>Metodologia </a:t>
            </a:r>
          </a:p>
          <a:p>
            <a:r>
              <a:rPr lang="pt-BR" sz="2400" b="1" dirty="0" smtClean="0"/>
              <a:t>Dados de Entrada </a:t>
            </a:r>
            <a:r>
              <a:rPr lang="pt-BR" sz="1600" b="1" dirty="0" smtClean="0"/>
              <a:t>4x4km</a:t>
            </a:r>
            <a:endParaRPr lang="pt-BR" sz="1600" b="1" dirty="0"/>
          </a:p>
        </p:txBody>
      </p:sp>
      <p:pic>
        <p:nvPicPr>
          <p:cNvPr id="4109" name="Picture 13" descr="C:\mestrado\dadosWORK\figura\zenital_133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76371" y="1684474"/>
            <a:ext cx="4791279" cy="3387600"/>
          </a:xfrm>
          <a:prstGeom prst="rect">
            <a:avLst/>
          </a:prstGeom>
          <a:noFill/>
        </p:spPr>
      </p:pic>
      <p:pic>
        <p:nvPicPr>
          <p:cNvPr id="4110" name="Picture 14" descr="C:\mestrado\dadosWORK\figura\zenital_200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95629" y="1684474"/>
            <a:ext cx="4791279" cy="3387600"/>
          </a:xfrm>
          <a:prstGeom prst="rect">
            <a:avLst/>
          </a:prstGeom>
          <a:noFill/>
        </p:spPr>
      </p:pic>
      <p:sp>
        <p:nvSpPr>
          <p:cNvPr id="10" name="CaixaDeTexto 9"/>
          <p:cNvSpPr txBox="1"/>
          <p:nvPr/>
        </p:nvSpPr>
        <p:spPr>
          <a:xfrm>
            <a:off x="3500430" y="1571612"/>
            <a:ext cx="2502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Mapas de Ângulo Zenital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Logo INPE + Governo 2011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00232" y="5572140"/>
            <a:ext cx="5400040" cy="935990"/>
          </a:xfrm>
          <a:prstGeom prst="rect">
            <a:avLst/>
          </a:prstGeom>
        </p:spPr>
      </p:pic>
      <p:pic>
        <p:nvPicPr>
          <p:cNvPr id="5" name="Imagem 4" descr="Resultado de imagem para brasil pátria educadora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5314208"/>
            <a:ext cx="2964007" cy="154379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aixaDeTexto 7"/>
          <p:cNvSpPr txBox="1"/>
          <p:nvPr/>
        </p:nvSpPr>
        <p:spPr>
          <a:xfrm>
            <a:off x="3214800" y="500400"/>
            <a:ext cx="30716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 smtClean="0"/>
              <a:t>Metodologia </a:t>
            </a:r>
          </a:p>
          <a:p>
            <a:pPr algn="ctr"/>
            <a:r>
              <a:rPr lang="pt-BR" sz="2400" b="1" dirty="0" smtClean="0"/>
              <a:t>Dados de Entrada </a:t>
            </a:r>
            <a:r>
              <a:rPr lang="pt-BR" sz="1600" b="1" dirty="0" smtClean="0"/>
              <a:t>4x4km</a:t>
            </a:r>
            <a:endParaRPr lang="pt-BR" sz="1600" b="1" dirty="0"/>
          </a:p>
        </p:txBody>
      </p:sp>
      <p:pic>
        <p:nvPicPr>
          <p:cNvPr id="5123" name="Picture 3" descr="C:\mestrado\dadosWORK\figura\trans_103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71470" y="1684474"/>
            <a:ext cx="4791279" cy="3387600"/>
          </a:xfrm>
          <a:prstGeom prst="rect">
            <a:avLst/>
          </a:prstGeom>
          <a:noFill/>
        </p:spPr>
      </p:pic>
      <p:pic>
        <p:nvPicPr>
          <p:cNvPr id="5126" name="Picture 6" descr="C:\mestrado\dadosWORK\figura\trans_200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95630" y="1684474"/>
            <a:ext cx="4791278" cy="3387600"/>
          </a:xfrm>
          <a:prstGeom prst="rect">
            <a:avLst/>
          </a:prstGeom>
          <a:noFill/>
        </p:spPr>
      </p:pic>
      <p:sp>
        <p:nvSpPr>
          <p:cNvPr id="9" name="CaixaDeTexto 8"/>
          <p:cNvSpPr txBox="1"/>
          <p:nvPr/>
        </p:nvSpPr>
        <p:spPr>
          <a:xfrm>
            <a:off x="3071802" y="1571612"/>
            <a:ext cx="3648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Mapas de Transmitância de céu claro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841</TotalTime>
  <Words>484</Words>
  <Application>Microsoft Office PowerPoint</Application>
  <PresentationFormat>Apresentação na tela (4:3)</PresentationFormat>
  <Paragraphs>105</Paragraphs>
  <Slides>20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1" baseType="lpstr">
      <vt:lpstr>Tema do Office</vt:lpstr>
      <vt:lpstr>Calculo de Irradiação Direta em Regiões Sombreadas do Estado do Rio de Janeiro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jeff</dc:creator>
  <cp:lastModifiedBy>usuario</cp:lastModifiedBy>
  <cp:revision>111</cp:revision>
  <dcterms:created xsi:type="dcterms:W3CDTF">2015-06-18T12:52:06Z</dcterms:created>
  <dcterms:modified xsi:type="dcterms:W3CDTF">2015-06-19T11:21:01Z</dcterms:modified>
</cp:coreProperties>
</file>