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7" r:id="rId2"/>
  </p:sldMasterIdLst>
  <p:notesMasterIdLst>
    <p:notesMasterId r:id="rId27"/>
  </p:notesMasterIdLst>
  <p:sldIdLst>
    <p:sldId id="256" r:id="rId3"/>
    <p:sldId id="275" r:id="rId4"/>
    <p:sldId id="276" r:id="rId5"/>
    <p:sldId id="287" r:id="rId6"/>
    <p:sldId id="268" r:id="rId7"/>
    <p:sldId id="267" r:id="rId8"/>
    <p:sldId id="266" r:id="rId9"/>
    <p:sldId id="263" r:id="rId10"/>
    <p:sldId id="269" r:id="rId11"/>
    <p:sldId id="264" r:id="rId12"/>
    <p:sldId id="265" r:id="rId13"/>
    <p:sldId id="270" r:id="rId14"/>
    <p:sldId id="271" r:id="rId15"/>
    <p:sldId id="261" r:id="rId16"/>
    <p:sldId id="258" r:id="rId17"/>
    <p:sldId id="273" r:id="rId18"/>
    <p:sldId id="274" r:id="rId19"/>
    <p:sldId id="290" r:id="rId20"/>
    <p:sldId id="285" r:id="rId21"/>
    <p:sldId id="286" r:id="rId22"/>
    <p:sldId id="288" r:id="rId23"/>
    <p:sldId id="277" r:id="rId24"/>
    <p:sldId id="280" r:id="rId25"/>
    <p:sldId id="279" r:id="rId2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70" d="100"/>
          <a:sy n="70" d="100"/>
        </p:scale>
        <p:origin x="1157"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11DBC-873D-4036-9FC2-8A2E39DD980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6508B5F-DBE6-454D-A673-DDCB4A506A83}">
      <dgm:prSet/>
      <dgm:spPr/>
      <dgm:t>
        <a:bodyPr/>
        <a:lstStyle/>
        <a:p>
          <a:r>
            <a:rPr lang="pt-BR"/>
            <a:t>Selecionei os dados para Niterói.</a:t>
          </a:r>
          <a:endParaRPr lang="en-US"/>
        </a:p>
      </dgm:t>
    </dgm:pt>
    <dgm:pt modelId="{5FBD1176-3580-4883-A5D4-9A35638BCACA}" type="parTrans" cxnId="{4FE9B750-4420-489F-8B0C-736423894399}">
      <dgm:prSet/>
      <dgm:spPr/>
      <dgm:t>
        <a:bodyPr/>
        <a:lstStyle/>
        <a:p>
          <a:endParaRPr lang="en-US"/>
        </a:p>
      </dgm:t>
    </dgm:pt>
    <dgm:pt modelId="{075A659E-BE8A-497F-B945-FBA7D802C3C2}" type="sibTrans" cxnId="{4FE9B750-4420-489F-8B0C-736423894399}">
      <dgm:prSet/>
      <dgm:spPr/>
      <dgm:t>
        <a:bodyPr/>
        <a:lstStyle/>
        <a:p>
          <a:endParaRPr lang="en-US"/>
        </a:p>
      </dgm:t>
    </dgm:pt>
    <dgm:pt modelId="{B1B02304-978E-4A88-997A-E18B2E75395D}">
      <dgm:prSet/>
      <dgm:spPr/>
      <dgm:t>
        <a:bodyPr/>
        <a:lstStyle/>
        <a:p>
          <a:r>
            <a:rPr lang="pt-BR"/>
            <a:t>Separei os dados em duas grandes classes: coletados corretamente pelo serviço de limpeza e não coletados corretamente pelo serviço de limpeza.</a:t>
          </a:r>
          <a:endParaRPr lang="en-US"/>
        </a:p>
      </dgm:t>
    </dgm:pt>
    <dgm:pt modelId="{9274D960-1483-456E-8C8B-0E74B85CCD9E}" type="parTrans" cxnId="{76BF40B5-F080-4241-99B0-701E6F855D88}">
      <dgm:prSet/>
      <dgm:spPr/>
      <dgm:t>
        <a:bodyPr/>
        <a:lstStyle/>
        <a:p>
          <a:endParaRPr lang="en-US"/>
        </a:p>
      </dgm:t>
    </dgm:pt>
    <dgm:pt modelId="{8CBDA46B-36F8-41B9-982B-4672EF09F249}" type="sibTrans" cxnId="{76BF40B5-F080-4241-99B0-701E6F855D88}">
      <dgm:prSet/>
      <dgm:spPr/>
      <dgm:t>
        <a:bodyPr/>
        <a:lstStyle/>
        <a:p>
          <a:endParaRPr lang="en-US"/>
        </a:p>
      </dgm:t>
    </dgm:pt>
    <dgm:pt modelId="{2875F276-46D0-4950-96A5-8FB8F0F2599D}">
      <dgm:prSet/>
      <dgm:spPr/>
      <dgm:t>
        <a:bodyPr/>
        <a:lstStyle/>
        <a:p>
          <a:r>
            <a:rPr lang="pt-BR"/>
            <a:t>Fiz colunas com a porcentagem de cada grande classe em relação ao total de domicílios. </a:t>
          </a:r>
          <a:endParaRPr lang="en-US"/>
        </a:p>
      </dgm:t>
    </dgm:pt>
    <dgm:pt modelId="{4C56A4B7-42F7-4B2E-8B02-830D7764ED0E}" type="parTrans" cxnId="{45D9824B-953B-45D4-A271-82D14BB1B475}">
      <dgm:prSet/>
      <dgm:spPr/>
      <dgm:t>
        <a:bodyPr/>
        <a:lstStyle/>
        <a:p>
          <a:endParaRPr lang="en-US"/>
        </a:p>
      </dgm:t>
    </dgm:pt>
    <dgm:pt modelId="{8FA88308-E671-46EB-8667-9FDD03FFDEA4}" type="sibTrans" cxnId="{45D9824B-953B-45D4-A271-82D14BB1B475}">
      <dgm:prSet/>
      <dgm:spPr/>
      <dgm:t>
        <a:bodyPr/>
        <a:lstStyle/>
        <a:p>
          <a:endParaRPr lang="en-US"/>
        </a:p>
      </dgm:t>
    </dgm:pt>
    <dgm:pt modelId="{95F2CAF0-6A1E-4B30-8BBD-E2B5E043B2BA}" type="pres">
      <dgm:prSet presAssocID="{4DE11DBC-873D-4036-9FC2-8A2E39DD9801}" presName="root" presStyleCnt="0">
        <dgm:presLayoutVars>
          <dgm:dir/>
          <dgm:resizeHandles val="exact"/>
        </dgm:presLayoutVars>
      </dgm:prSet>
      <dgm:spPr/>
    </dgm:pt>
    <dgm:pt modelId="{B54ECB08-B57B-4EAB-B5DB-8F7CFE56D938}" type="pres">
      <dgm:prSet presAssocID="{E6508B5F-DBE6-454D-A673-DDCB4A506A83}" presName="compNode" presStyleCnt="0"/>
      <dgm:spPr/>
    </dgm:pt>
    <dgm:pt modelId="{A5041823-2878-41DD-B7BB-4618DEB89DA6}" type="pres">
      <dgm:prSet presAssocID="{E6508B5F-DBE6-454D-A673-DDCB4A506A83}" presName="bgRect" presStyleLbl="bgShp" presStyleIdx="0" presStyleCnt="3"/>
      <dgm:spPr/>
    </dgm:pt>
    <dgm:pt modelId="{4C8EE609-2EA4-493C-8B7B-7FAA69BC9B70}" type="pres">
      <dgm:prSet presAssocID="{E6508B5F-DBE6-454D-A673-DDCB4A506A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ela"/>
        </a:ext>
      </dgm:extLst>
    </dgm:pt>
    <dgm:pt modelId="{8FFC71CB-FAC7-401C-A4B1-F863B7888576}" type="pres">
      <dgm:prSet presAssocID="{E6508B5F-DBE6-454D-A673-DDCB4A506A83}" presName="spaceRect" presStyleCnt="0"/>
      <dgm:spPr/>
    </dgm:pt>
    <dgm:pt modelId="{06C1F283-763C-440E-80D9-ACCD7CE5D9A9}" type="pres">
      <dgm:prSet presAssocID="{E6508B5F-DBE6-454D-A673-DDCB4A506A83}" presName="parTx" presStyleLbl="revTx" presStyleIdx="0" presStyleCnt="3">
        <dgm:presLayoutVars>
          <dgm:chMax val="0"/>
          <dgm:chPref val="0"/>
        </dgm:presLayoutVars>
      </dgm:prSet>
      <dgm:spPr/>
    </dgm:pt>
    <dgm:pt modelId="{48925168-B7B2-40C5-B414-00EEBBAEFE94}" type="pres">
      <dgm:prSet presAssocID="{075A659E-BE8A-497F-B945-FBA7D802C3C2}" presName="sibTrans" presStyleCnt="0"/>
      <dgm:spPr/>
    </dgm:pt>
    <dgm:pt modelId="{FE1CD669-1A6E-4387-BB93-8549F8A17342}" type="pres">
      <dgm:prSet presAssocID="{B1B02304-978E-4A88-997A-E18B2E75395D}" presName="compNode" presStyleCnt="0"/>
      <dgm:spPr/>
    </dgm:pt>
    <dgm:pt modelId="{095DC372-7F34-4804-ADE5-CBD821C94F6A}" type="pres">
      <dgm:prSet presAssocID="{B1B02304-978E-4A88-997A-E18B2E75395D}" presName="bgRect" presStyleLbl="bgShp" presStyleIdx="1" presStyleCnt="3"/>
      <dgm:spPr/>
    </dgm:pt>
    <dgm:pt modelId="{DE1C0F1C-4AAD-467B-86ED-F25797EDB4D7}" type="pres">
      <dgm:prSet presAssocID="{B1B02304-978E-4A88-997A-E18B2E7539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p and bucket"/>
        </a:ext>
      </dgm:extLst>
    </dgm:pt>
    <dgm:pt modelId="{91BA4EC7-94B0-4614-91A3-96FA46C06A6D}" type="pres">
      <dgm:prSet presAssocID="{B1B02304-978E-4A88-997A-E18B2E75395D}" presName="spaceRect" presStyleCnt="0"/>
      <dgm:spPr/>
    </dgm:pt>
    <dgm:pt modelId="{66AE3C43-8F30-4888-8F00-C3F124DE1305}" type="pres">
      <dgm:prSet presAssocID="{B1B02304-978E-4A88-997A-E18B2E75395D}" presName="parTx" presStyleLbl="revTx" presStyleIdx="1" presStyleCnt="3">
        <dgm:presLayoutVars>
          <dgm:chMax val="0"/>
          <dgm:chPref val="0"/>
        </dgm:presLayoutVars>
      </dgm:prSet>
      <dgm:spPr/>
    </dgm:pt>
    <dgm:pt modelId="{AF71127B-1E2A-4A9F-A6D4-21C5E8796527}" type="pres">
      <dgm:prSet presAssocID="{8CBDA46B-36F8-41B9-982B-4672EF09F249}" presName="sibTrans" presStyleCnt="0"/>
      <dgm:spPr/>
    </dgm:pt>
    <dgm:pt modelId="{36E2256E-CF16-48D6-A7D4-B00C252AE9DE}" type="pres">
      <dgm:prSet presAssocID="{2875F276-46D0-4950-96A5-8FB8F0F2599D}" presName="compNode" presStyleCnt="0"/>
      <dgm:spPr/>
    </dgm:pt>
    <dgm:pt modelId="{096BBFA9-4530-451C-9B67-8CAFBE8C3470}" type="pres">
      <dgm:prSet presAssocID="{2875F276-46D0-4950-96A5-8FB8F0F2599D}" presName="bgRect" presStyleLbl="bgShp" presStyleIdx="2" presStyleCnt="3"/>
      <dgm:spPr/>
    </dgm:pt>
    <dgm:pt modelId="{670B926C-BA25-4532-AA90-6DEBEE07F805}" type="pres">
      <dgm:prSet presAssocID="{2875F276-46D0-4950-96A5-8FB8F0F259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ximizar"/>
        </a:ext>
      </dgm:extLst>
    </dgm:pt>
    <dgm:pt modelId="{41433E0A-64FE-4727-84CE-E689EB4F3DA9}" type="pres">
      <dgm:prSet presAssocID="{2875F276-46D0-4950-96A5-8FB8F0F2599D}" presName="spaceRect" presStyleCnt="0"/>
      <dgm:spPr/>
    </dgm:pt>
    <dgm:pt modelId="{D28B48A2-044A-4D82-A9B0-8EAF7943FA14}" type="pres">
      <dgm:prSet presAssocID="{2875F276-46D0-4950-96A5-8FB8F0F2599D}" presName="parTx" presStyleLbl="revTx" presStyleIdx="2" presStyleCnt="3">
        <dgm:presLayoutVars>
          <dgm:chMax val="0"/>
          <dgm:chPref val="0"/>
        </dgm:presLayoutVars>
      </dgm:prSet>
      <dgm:spPr/>
    </dgm:pt>
  </dgm:ptLst>
  <dgm:cxnLst>
    <dgm:cxn modelId="{3C80D016-3614-498E-8647-6586EDE3D349}" type="presOf" srcId="{E6508B5F-DBE6-454D-A673-DDCB4A506A83}" destId="{06C1F283-763C-440E-80D9-ACCD7CE5D9A9}" srcOrd="0" destOrd="0" presId="urn:microsoft.com/office/officeart/2018/2/layout/IconVerticalSolidList"/>
    <dgm:cxn modelId="{48AE182E-9F7C-484B-9304-55D5045F2E64}" type="presOf" srcId="{2875F276-46D0-4950-96A5-8FB8F0F2599D}" destId="{D28B48A2-044A-4D82-A9B0-8EAF7943FA14}" srcOrd="0" destOrd="0" presId="urn:microsoft.com/office/officeart/2018/2/layout/IconVerticalSolidList"/>
    <dgm:cxn modelId="{4B882A5F-BDBB-476E-9D01-22A802042B50}" type="presOf" srcId="{4DE11DBC-873D-4036-9FC2-8A2E39DD9801}" destId="{95F2CAF0-6A1E-4B30-8BBD-E2B5E043B2BA}" srcOrd="0" destOrd="0" presId="urn:microsoft.com/office/officeart/2018/2/layout/IconVerticalSolidList"/>
    <dgm:cxn modelId="{45D9824B-953B-45D4-A271-82D14BB1B475}" srcId="{4DE11DBC-873D-4036-9FC2-8A2E39DD9801}" destId="{2875F276-46D0-4950-96A5-8FB8F0F2599D}" srcOrd="2" destOrd="0" parTransId="{4C56A4B7-42F7-4B2E-8B02-830D7764ED0E}" sibTransId="{8FA88308-E671-46EB-8667-9FDD03FFDEA4}"/>
    <dgm:cxn modelId="{4FE9B750-4420-489F-8B0C-736423894399}" srcId="{4DE11DBC-873D-4036-9FC2-8A2E39DD9801}" destId="{E6508B5F-DBE6-454D-A673-DDCB4A506A83}" srcOrd="0" destOrd="0" parTransId="{5FBD1176-3580-4883-A5D4-9A35638BCACA}" sibTransId="{075A659E-BE8A-497F-B945-FBA7D802C3C2}"/>
    <dgm:cxn modelId="{76BF40B5-F080-4241-99B0-701E6F855D88}" srcId="{4DE11DBC-873D-4036-9FC2-8A2E39DD9801}" destId="{B1B02304-978E-4A88-997A-E18B2E75395D}" srcOrd="1" destOrd="0" parTransId="{9274D960-1483-456E-8C8B-0E74B85CCD9E}" sibTransId="{8CBDA46B-36F8-41B9-982B-4672EF09F249}"/>
    <dgm:cxn modelId="{4B3D92C6-D397-4582-B955-28643DA04DBA}" type="presOf" srcId="{B1B02304-978E-4A88-997A-E18B2E75395D}" destId="{66AE3C43-8F30-4888-8F00-C3F124DE1305}" srcOrd="0" destOrd="0" presId="urn:microsoft.com/office/officeart/2018/2/layout/IconVerticalSolidList"/>
    <dgm:cxn modelId="{2EAEF975-AF57-4D3E-A95C-9F81269F070A}" type="presParOf" srcId="{95F2CAF0-6A1E-4B30-8BBD-E2B5E043B2BA}" destId="{B54ECB08-B57B-4EAB-B5DB-8F7CFE56D938}" srcOrd="0" destOrd="0" presId="urn:microsoft.com/office/officeart/2018/2/layout/IconVerticalSolidList"/>
    <dgm:cxn modelId="{72775A2F-0BF0-4D79-9EE6-D7F9409026AF}" type="presParOf" srcId="{B54ECB08-B57B-4EAB-B5DB-8F7CFE56D938}" destId="{A5041823-2878-41DD-B7BB-4618DEB89DA6}" srcOrd="0" destOrd="0" presId="urn:microsoft.com/office/officeart/2018/2/layout/IconVerticalSolidList"/>
    <dgm:cxn modelId="{024E4ABD-5F74-40BD-A367-18B588F52854}" type="presParOf" srcId="{B54ECB08-B57B-4EAB-B5DB-8F7CFE56D938}" destId="{4C8EE609-2EA4-493C-8B7B-7FAA69BC9B70}" srcOrd="1" destOrd="0" presId="urn:microsoft.com/office/officeart/2018/2/layout/IconVerticalSolidList"/>
    <dgm:cxn modelId="{F41DEC54-584C-40A3-90D2-A04D5BFCC55F}" type="presParOf" srcId="{B54ECB08-B57B-4EAB-B5DB-8F7CFE56D938}" destId="{8FFC71CB-FAC7-401C-A4B1-F863B7888576}" srcOrd="2" destOrd="0" presId="urn:microsoft.com/office/officeart/2018/2/layout/IconVerticalSolidList"/>
    <dgm:cxn modelId="{9C3ED552-F2A6-441A-9583-0BB4B530A715}" type="presParOf" srcId="{B54ECB08-B57B-4EAB-B5DB-8F7CFE56D938}" destId="{06C1F283-763C-440E-80D9-ACCD7CE5D9A9}" srcOrd="3" destOrd="0" presId="urn:microsoft.com/office/officeart/2018/2/layout/IconVerticalSolidList"/>
    <dgm:cxn modelId="{33590640-0DEF-4A3A-AF4B-62775D539CE0}" type="presParOf" srcId="{95F2CAF0-6A1E-4B30-8BBD-E2B5E043B2BA}" destId="{48925168-B7B2-40C5-B414-00EEBBAEFE94}" srcOrd="1" destOrd="0" presId="urn:microsoft.com/office/officeart/2018/2/layout/IconVerticalSolidList"/>
    <dgm:cxn modelId="{01DCC113-A74D-428A-954D-E79B5707D46B}" type="presParOf" srcId="{95F2CAF0-6A1E-4B30-8BBD-E2B5E043B2BA}" destId="{FE1CD669-1A6E-4387-BB93-8549F8A17342}" srcOrd="2" destOrd="0" presId="urn:microsoft.com/office/officeart/2018/2/layout/IconVerticalSolidList"/>
    <dgm:cxn modelId="{065DAD9B-C5FF-4E9E-B216-DF5A9B808745}" type="presParOf" srcId="{FE1CD669-1A6E-4387-BB93-8549F8A17342}" destId="{095DC372-7F34-4804-ADE5-CBD821C94F6A}" srcOrd="0" destOrd="0" presId="urn:microsoft.com/office/officeart/2018/2/layout/IconVerticalSolidList"/>
    <dgm:cxn modelId="{9210E081-4C9B-44CE-8E09-549174CDC0D3}" type="presParOf" srcId="{FE1CD669-1A6E-4387-BB93-8549F8A17342}" destId="{DE1C0F1C-4AAD-467B-86ED-F25797EDB4D7}" srcOrd="1" destOrd="0" presId="urn:microsoft.com/office/officeart/2018/2/layout/IconVerticalSolidList"/>
    <dgm:cxn modelId="{AAADDCFB-C35D-4D2E-BB6B-481B6139A41A}" type="presParOf" srcId="{FE1CD669-1A6E-4387-BB93-8549F8A17342}" destId="{91BA4EC7-94B0-4614-91A3-96FA46C06A6D}" srcOrd="2" destOrd="0" presId="urn:microsoft.com/office/officeart/2018/2/layout/IconVerticalSolidList"/>
    <dgm:cxn modelId="{27154FC2-3F39-46AC-96AD-F25CC60BF0F3}" type="presParOf" srcId="{FE1CD669-1A6E-4387-BB93-8549F8A17342}" destId="{66AE3C43-8F30-4888-8F00-C3F124DE1305}" srcOrd="3" destOrd="0" presId="urn:microsoft.com/office/officeart/2018/2/layout/IconVerticalSolidList"/>
    <dgm:cxn modelId="{5D02DCE0-4078-46F5-B170-6EF158CF0E19}" type="presParOf" srcId="{95F2CAF0-6A1E-4B30-8BBD-E2B5E043B2BA}" destId="{AF71127B-1E2A-4A9F-A6D4-21C5E8796527}" srcOrd="3" destOrd="0" presId="urn:microsoft.com/office/officeart/2018/2/layout/IconVerticalSolidList"/>
    <dgm:cxn modelId="{942EF59F-1524-4DFA-9AEE-192CE60F8454}" type="presParOf" srcId="{95F2CAF0-6A1E-4B30-8BBD-E2B5E043B2BA}" destId="{36E2256E-CF16-48D6-A7D4-B00C252AE9DE}" srcOrd="4" destOrd="0" presId="urn:microsoft.com/office/officeart/2018/2/layout/IconVerticalSolidList"/>
    <dgm:cxn modelId="{F24D4D6E-F4DE-481C-8CDB-989BA786E14D}" type="presParOf" srcId="{36E2256E-CF16-48D6-A7D4-B00C252AE9DE}" destId="{096BBFA9-4530-451C-9B67-8CAFBE8C3470}" srcOrd="0" destOrd="0" presId="urn:microsoft.com/office/officeart/2018/2/layout/IconVerticalSolidList"/>
    <dgm:cxn modelId="{1AF1993D-27E6-427C-8B16-AD66E2002807}" type="presParOf" srcId="{36E2256E-CF16-48D6-A7D4-B00C252AE9DE}" destId="{670B926C-BA25-4532-AA90-6DEBEE07F805}" srcOrd="1" destOrd="0" presId="urn:microsoft.com/office/officeart/2018/2/layout/IconVerticalSolidList"/>
    <dgm:cxn modelId="{77EBDF52-1BDC-4572-B013-72962319183D}" type="presParOf" srcId="{36E2256E-CF16-48D6-A7D4-B00C252AE9DE}" destId="{41433E0A-64FE-4727-84CE-E689EB4F3DA9}" srcOrd="2" destOrd="0" presId="urn:microsoft.com/office/officeart/2018/2/layout/IconVerticalSolidList"/>
    <dgm:cxn modelId="{330E52D8-94C8-4DEC-852C-7955B4AB8A2A}" type="presParOf" srcId="{36E2256E-CF16-48D6-A7D4-B00C252AE9DE}" destId="{D28B48A2-044A-4D82-A9B0-8EAF7943FA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DFB514-FC3B-42C3-BBB4-73EE93F4E02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D8E1121-0979-499A-9FFA-45F8FEC8DABF}">
      <dgm:prSet/>
      <dgm:spPr/>
      <dgm:t>
        <a:bodyPr/>
        <a:lstStyle/>
        <a:p>
          <a:r>
            <a:rPr lang="pt-BR"/>
            <a:t>Simbologia graduada (a partir de cores) para visualização da dinâmica da destinação de lixo.</a:t>
          </a:r>
          <a:endParaRPr lang="en-US"/>
        </a:p>
      </dgm:t>
    </dgm:pt>
    <dgm:pt modelId="{6F87E0BE-FC64-4D4E-AB12-A5B141721DEE}" type="parTrans" cxnId="{B3514410-3773-4517-A704-037D7E046FF6}">
      <dgm:prSet/>
      <dgm:spPr/>
      <dgm:t>
        <a:bodyPr/>
        <a:lstStyle/>
        <a:p>
          <a:endParaRPr lang="en-US"/>
        </a:p>
      </dgm:t>
    </dgm:pt>
    <dgm:pt modelId="{98D6A16B-B428-4891-B487-4F58052335E0}" type="sibTrans" cxnId="{B3514410-3773-4517-A704-037D7E046FF6}">
      <dgm:prSet/>
      <dgm:spPr/>
      <dgm:t>
        <a:bodyPr/>
        <a:lstStyle/>
        <a:p>
          <a:endParaRPr lang="en-US"/>
        </a:p>
      </dgm:t>
    </dgm:pt>
    <dgm:pt modelId="{AB74D73F-81A5-4479-9FAC-AA79872311FC}">
      <dgm:prSet/>
      <dgm:spPr/>
      <dgm:t>
        <a:bodyPr/>
        <a:lstStyle/>
        <a:p>
          <a:r>
            <a:rPr lang="pt-BR" dirty="0"/>
            <a:t>Simbologia com centroides graduados a partir do tamanho para visualização da população.</a:t>
          </a:r>
          <a:endParaRPr lang="en-US" dirty="0"/>
        </a:p>
      </dgm:t>
    </dgm:pt>
    <dgm:pt modelId="{8C0E2EA5-D909-41A2-9771-CF0DC04B5712}" type="parTrans" cxnId="{E0A758CA-2923-4E55-B48F-473708F0926E}">
      <dgm:prSet/>
      <dgm:spPr/>
      <dgm:t>
        <a:bodyPr/>
        <a:lstStyle/>
        <a:p>
          <a:endParaRPr lang="en-US"/>
        </a:p>
      </dgm:t>
    </dgm:pt>
    <dgm:pt modelId="{A3903C8E-809D-4CB7-A706-8582043568FB}" type="sibTrans" cxnId="{E0A758CA-2923-4E55-B48F-473708F0926E}">
      <dgm:prSet/>
      <dgm:spPr/>
      <dgm:t>
        <a:bodyPr/>
        <a:lstStyle/>
        <a:p>
          <a:endParaRPr lang="en-US"/>
        </a:p>
      </dgm:t>
    </dgm:pt>
    <dgm:pt modelId="{CA22B265-CD8E-4E38-B06A-5752D9FC1F08}" type="pres">
      <dgm:prSet presAssocID="{50DFB514-FC3B-42C3-BBB4-73EE93F4E02B}" presName="root" presStyleCnt="0">
        <dgm:presLayoutVars>
          <dgm:dir/>
          <dgm:resizeHandles val="exact"/>
        </dgm:presLayoutVars>
      </dgm:prSet>
      <dgm:spPr/>
    </dgm:pt>
    <dgm:pt modelId="{13865C3F-2284-4393-A948-735CCFF12EE7}" type="pres">
      <dgm:prSet presAssocID="{BD8E1121-0979-499A-9FFA-45F8FEC8DABF}" presName="compNode" presStyleCnt="0"/>
      <dgm:spPr/>
    </dgm:pt>
    <dgm:pt modelId="{58DC35E2-3F0E-4D52-A376-EB91C101DF1C}" type="pres">
      <dgm:prSet presAssocID="{BD8E1121-0979-499A-9FFA-45F8FEC8DABF}" presName="bgRect" presStyleLbl="bgShp" presStyleIdx="0" presStyleCnt="2"/>
      <dgm:spPr/>
    </dgm:pt>
    <dgm:pt modelId="{99651DCB-19DD-4AF9-A1C9-99375C5E9EF9}" type="pres">
      <dgm:prSet presAssocID="{BD8E1121-0979-499A-9FFA-45F8FEC8DAB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leta"/>
        </a:ext>
      </dgm:extLst>
    </dgm:pt>
    <dgm:pt modelId="{5B05125F-3122-4FF2-848C-DE657A323F0B}" type="pres">
      <dgm:prSet presAssocID="{BD8E1121-0979-499A-9FFA-45F8FEC8DABF}" presName="spaceRect" presStyleCnt="0"/>
      <dgm:spPr/>
    </dgm:pt>
    <dgm:pt modelId="{BCC230B1-6681-4743-ACFD-08BA2BDD66A6}" type="pres">
      <dgm:prSet presAssocID="{BD8E1121-0979-499A-9FFA-45F8FEC8DABF}" presName="parTx" presStyleLbl="revTx" presStyleIdx="0" presStyleCnt="2">
        <dgm:presLayoutVars>
          <dgm:chMax val="0"/>
          <dgm:chPref val="0"/>
        </dgm:presLayoutVars>
      </dgm:prSet>
      <dgm:spPr/>
    </dgm:pt>
    <dgm:pt modelId="{9221D29A-7B3E-4BDC-8808-9AD87AA52977}" type="pres">
      <dgm:prSet presAssocID="{98D6A16B-B428-4891-B487-4F58052335E0}" presName="sibTrans" presStyleCnt="0"/>
      <dgm:spPr/>
    </dgm:pt>
    <dgm:pt modelId="{2B58D8D6-E487-4174-B342-2C0DDA6907F3}" type="pres">
      <dgm:prSet presAssocID="{AB74D73F-81A5-4479-9FAC-AA79872311FC}" presName="compNode" presStyleCnt="0"/>
      <dgm:spPr/>
    </dgm:pt>
    <dgm:pt modelId="{3160C83F-7862-4C28-8290-F6ADF631E3B4}" type="pres">
      <dgm:prSet presAssocID="{AB74D73F-81A5-4479-9FAC-AA79872311FC}" presName="bgRect" presStyleLbl="bgShp" presStyleIdx="1" presStyleCnt="2"/>
      <dgm:spPr/>
    </dgm:pt>
    <dgm:pt modelId="{4E079383-9145-455F-AD05-634D331D4390}" type="pres">
      <dgm:prSet presAssocID="{AB74D73F-81A5-4479-9FAC-AA79872311FC}"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upo de pessoas com preenchimento sólido"/>
        </a:ext>
      </dgm:extLst>
    </dgm:pt>
    <dgm:pt modelId="{8340C3BF-CC33-4B5E-822A-CF6CBBC34A43}" type="pres">
      <dgm:prSet presAssocID="{AB74D73F-81A5-4479-9FAC-AA79872311FC}" presName="spaceRect" presStyleCnt="0"/>
      <dgm:spPr/>
    </dgm:pt>
    <dgm:pt modelId="{C1E9BA4F-2610-4282-B6B9-48ABBA100957}" type="pres">
      <dgm:prSet presAssocID="{AB74D73F-81A5-4479-9FAC-AA79872311FC}" presName="parTx" presStyleLbl="revTx" presStyleIdx="1" presStyleCnt="2">
        <dgm:presLayoutVars>
          <dgm:chMax val="0"/>
          <dgm:chPref val="0"/>
        </dgm:presLayoutVars>
      </dgm:prSet>
      <dgm:spPr/>
    </dgm:pt>
  </dgm:ptLst>
  <dgm:cxnLst>
    <dgm:cxn modelId="{B3514410-3773-4517-A704-037D7E046FF6}" srcId="{50DFB514-FC3B-42C3-BBB4-73EE93F4E02B}" destId="{BD8E1121-0979-499A-9FFA-45F8FEC8DABF}" srcOrd="0" destOrd="0" parTransId="{6F87E0BE-FC64-4D4E-AB12-A5B141721DEE}" sibTransId="{98D6A16B-B428-4891-B487-4F58052335E0}"/>
    <dgm:cxn modelId="{58475E98-1125-48C3-8A80-3AFAECC3F29C}" type="presOf" srcId="{BD8E1121-0979-499A-9FFA-45F8FEC8DABF}" destId="{BCC230B1-6681-4743-ACFD-08BA2BDD66A6}" srcOrd="0" destOrd="0" presId="urn:microsoft.com/office/officeart/2018/2/layout/IconVerticalSolidList"/>
    <dgm:cxn modelId="{1C4D01A4-7977-4D3E-97C9-7762CAB5736C}" type="presOf" srcId="{AB74D73F-81A5-4479-9FAC-AA79872311FC}" destId="{C1E9BA4F-2610-4282-B6B9-48ABBA100957}" srcOrd="0" destOrd="0" presId="urn:microsoft.com/office/officeart/2018/2/layout/IconVerticalSolidList"/>
    <dgm:cxn modelId="{E0A758CA-2923-4E55-B48F-473708F0926E}" srcId="{50DFB514-FC3B-42C3-BBB4-73EE93F4E02B}" destId="{AB74D73F-81A5-4479-9FAC-AA79872311FC}" srcOrd="1" destOrd="0" parTransId="{8C0E2EA5-D909-41A2-9771-CF0DC04B5712}" sibTransId="{A3903C8E-809D-4CB7-A706-8582043568FB}"/>
    <dgm:cxn modelId="{766539EC-54B3-43F7-976D-7AE1784CDBE1}" type="presOf" srcId="{50DFB514-FC3B-42C3-BBB4-73EE93F4E02B}" destId="{CA22B265-CD8E-4E38-B06A-5752D9FC1F08}" srcOrd="0" destOrd="0" presId="urn:microsoft.com/office/officeart/2018/2/layout/IconVerticalSolidList"/>
    <dgm:cxn modelId="{D82523B3-84FF-4731-BE3D-60FD2C693D91}" type="presParOf" srcId="{CA22B265-CD8E-4E38-B06A-5752D9FC1F08}" destId="{13865C3F-2284-4393-A948-735CCFF12EE7}" srcOrd="0" destOrd="0" presId="urn:microsoft.com/office/officeart/2018/2/layout/IconVerticalSolidList"/>
    <dgm:cxn modelId="{D03A4211-4F77-4F2E-B1EC-23073D34FCEF}" type="presParOf" srcId="{13865C3F-2284-4393-A948-735CCFF12EE7}" destId="{58DC35E2-3F0E-4D52-A376-EB91C101DF1C}" srcOrd="0" destOrd="0" presId="urn:microsoft.com/office/officeart/2018/2/layout/IconVerticalSolidList"/>
    <dgm:cxn modelId="{E6B77170-6D01-4B29-886A-071F86FD2A8A}" type="presParOf" srcId="{13865C3F-2284-4393-A948-735CCFF12EE7}" destId="{99651DCB-19DD-4AF9-A1C9-99375C5E9EF9}" srcOrd="1" destOrd="0" presId="urn:microsoft.com/office/officeart/2018/2/layout/IconVerticalSolidList"/>
    <dgm:cxn modelId="{DDA82542-43F3-4B57-A707-2433F4011582}" type="presParOf" srcId="{13865C3F-2284-4393-A948-735CCFF12EE7}" destId="{5B05125F-3122-4FF2-848C-DE657A323F0B}" srcOrd="2" destOrd="0" presId="urn:microsoft.com/office/officeart/2018/2/layout/IconVerticalSolidList"/>
    <dgm:cxn modelId="{3A804940-A91C-4ED3-924C-0E329ADF770E}" type="presParOf" srcId="{13865C3F-2284-4393-A948-735CCFF12EE7}" destId="{BCC230B1-6681-4743-ACFD-08BA2BDD66A6}" srcOrd="3" destOrd="0" presId="urn:microsoft.com/office/officeart/2018/2/layout/IconVerticalSolidList"/>
    <dgm:cxn modelId="{2C027DDE-23EA-4D45-B229-B8112A4EE9E5}" type="presParOf" srcId="{CA22B265-CD8E-4E38-B06A-5752D9FC1F08}" destId="{9221D29A-7B3E-4BDC-8808-9AD87AA52977}" srcOrd="1" destOrd="0" presId="urn:microsoft.com/office/officeart/2018/2/layout/IconVerticalSolidList"/>
    <dgm:cxn modelId="{D98CD6C3-4CD5-4C1C-872A-AB1A01F5F127}" type="presParOf" srcId="{CA22B265-CD8E-4E38-B06A-5752D9FC1F08}" destId="{2B58D8D6-E487-4174-B342-2C0DDA6907F3}" srcOrd="2" destOrd="0" presId="urn:microsoft.com/office/officeart/2018/2/layout/IconVerticalSolidList"/>
    <dgm:cxn modelId="{D5C5F1FF-F8AF-469F-BFE9-F836D606DF1E}" type="presParOf" srcId="{2B58D8D6-E487-4174-B342-2C0DDA6907F3}" destId="{3160C83F-7862-4C28-8290-F6ADF631E3B4}" srcOrd="0" destOrd="0" presId="urn:microsoft.com/office/officeart/2018/2/layout/IconVerticalSolidList"/>
    <dgm:cxn modelId="{63F2D6D1-6E85-4A34-AA47-20BB1C881FD1}" type="presParOf" srcId="{2B58D8D6-E487-4174-B342-2C0DDA6907F3}" destId="{4E079383-9145-455F-AD05-634D331D4390}" srcOrd="1" destOrd="0" presId="urn:microsoft.com/office/officeart/2018/2/layout/IconVerticalSolidList"/>
    <dgm:cxn modelId="{E1ACDE18-89F3-42D8-A43A-3229018999A8}" type="presParOf" srcId="{2B58D8D6-E487-4174-B342-2C0DDA6907F3}" destId="{8340C3BF-CC33-4B5E-822A-CF6CBBC34A43}" srcOrd="2" destOrd="0" presId="urn:microsoft.com/office/officeart/2018/2/layout/IconVerticalSolidList"/>
    <dgm:cxn modelId="{B9213784-D237-4035-AF6B-9716824E4C33}" type="presParOf" srcId="{2B58D8D6-E487-4174-B342-2C0DDA6907F3}" destId="{C1E9BA4F-2610-4282-B6B9-48ABBA1009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41823-2878-41DD-B7BB-4618DEB89DA6}">
      <dsp:nvSpPr>
        <dsp:cNvPr id="0" name=""/>
        <dsp:cNvSpPr/>
      </dsp:nvSpPr>
      <dsp:spPr>
        <a:xfrm>
          <a:off x="0" y="656"/>
          <a:ext cx="6620255" cy="15358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EE609-2EA4-493C-8B7B-7FAA69BC9B70}">
      <dsp:nvSpPr>
        <dsp:cNvPr id="0" name=""/>
        <dsp:cNvSpPr/>
      </dsp:nvSpPr>
      <dsp:spPr>
        <a:xfrm>
          <a:off x="464584" y="346215"/>
          <a:ext cx="844699" cy="844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C1F283-763C-440E-80D9-ACCD7CE5D9A9}">
      <dsp:nvSpPr>
        <dsp:cNvPr id="0" name=""/>
        <dsp:cNvSpPr/>
      </dsp:nvSpPr>
      <dsp:spPr>
        <a:xfrm>
          <a:off x="1773868" y="656"/>
          <a:ext cx="4846387" cy="1535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41" tIns="162541" rIns="162541" bIns="162541" numCol="1" spcCol="1270" anchor="ctr" anchorCtr="0">
          <a:noAutofit/>
        </a:bodyPr>
        <a:lstStyle/>
        <a:p>
          <a:pPr marL="0" lvl="0" indent="0" algn="l" defTabSz="889000">
            <a:lnSpc>
              <a:spcPct val="90000"/>
            </a:lnSpc>
            <a:spcBef>
              <a:spcPct val="0"/>
            </a:spcBef>
            <a:spcAft>
              <a:spcPct val="35000"/>
            </a:spcAft>
            <a:buNone/>
          </a:pPr>
          <a:r>
            <a:rPr lang="pt-BR" sz="2000" kern="1200"/>
            <a:t>Selecionei os dados para Niterói.</a:t>
          </a:r>
          <a:endParaRPr lang="en-US" sz="2000" kern="1200"/>
        </a:p>
      </dsp:txBody>
      <dsp:txXfrm>
        <a:off x="1773868" y="656"/>
        <a:ext cx="4846387" cy="1535816"/>
      </dsp:txXfrm>
    </dsp:sp>
    <dsp:sp modelId="{095DC372-7F34-4804-ADE5-CBD821C94F6A}">
      <dsp:nvSpPr>
        <dsp:cNvPr id="0" name=""/>
        <dsp:cNvSpPr/>
      </dsp:nvSpPr>
      <dsp:spPr>
        <a:xfrm>
          <a:off x="0" y="1920427"/>
          <a:ext cx="6620255" cy="15358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1C0F1C-4AAD-467B-86ED-F25797EDB4D7}">
      <dsp:nvSpPr>
        <dsp:cNvPr id="0" name=""/>
        <dsp:cNvSpPr/>
      </dsp:nvSpPr>
      <dsp:spPr>
        <a:xfrm>
          <a:off x="464584" y="2265986"/>
          <a:ext cx="844699" cy="8446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AE3C43-8F30-4888-8F00-C3F124DE1305}">
      <dsp:nvSpPr>
        <dsp:cNvPr id="0" name=""/>
        <dsp:cNvSpPr/>
      </dsp:nvSpPr>
      <dsp:spPr>
        <a:xfrm>
          <a:off x="1773868" y="1920427"/>
          <a:ext cx="4846387" cy="1535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41" tIns="162541" rIns="162541" bIns="162541" numCol="1" spcCol="1270" anchor="ctr" anchorCtr="0">
          <a:noAutofit/>
        </a:bodyPr>
        <a:lstStyle/>
        <a:p>
          <a:pPr marL="0" lvl="0" indent="0" algn="l" defTabSz="889000">
            <a:lnSpc>
              <a:spcPct val="90000"/>
            </a:lnSpc>
            <a:spcBef>
              <a:spcPct val="0"/>
            </a:spcBef>
            <a:spcAft>
              <a:spcPct val="35000"/>
            </a:spcAft>
            <a:buNone/>
          </a:pPr>
          <a:r>
            <a:rPr lang="pt-BR" sz="2000" kern="1200"/>
            <a:t>Separei os dados em duas grandes classes: coletados corretamente pelo serviço de limpeza e não coletados corretamente pelo serviço de limpeza.</a:t>
          </a:r>
          <a:endParaRPr lang="en-US" sz="2000" kern="1200"/>
        </a:p>
      </dsp:txBody>
      <dsp:txXfrm>
        <a:off x="1773868" y="1920427"/>
        <a:ext cx="4846387" cy="1535816"/>
      </dsp:txXfrm>
    </dsp:sp>
    <dsp:sp modelId="{096BBFA9-4530-451C-9B67-8CAFBE8C3470}">
      <dsp:nvSpPr>
        <dsp:cNvPr id="0" name=""/>
        <dsp:cNvSpPr/>
      </dsp:nvSpPr>
      <dsp:spPr>
        <a:xfrm>
          <a:off x="0" y="3840198"/>
          <a:ext cx="6620255" cy="15358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0B926C-BA25-4532-AA90-6DEBEE07F805}">
      <dsp:nvSpPr>
        <dsp:cNvPr id="0" name=""/>
        <dsp:cNvSpPr/>
      </dsp:nvSpPr>
      <dsp:spPr>
        <a:xfrm>
          <a:off x="464584" y="4185757"/>
          <a:ext cx="844699" cy="8446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8B48A2-044A-4D82-A9B0-8EAF7943FA14}">
      <dsp:nvSpPr>
        <dsp:cNvPr id="0" name=""/>
        <dsp:cNvSpPr/>
      </dsp:nvSpPr>
      <dsp:spPr>
        <a:xfrm>
          <a:off x="1773868" y="3840198"/>
          <a:ext cx="4846387" cy="1535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41" tIns="162541" rIns="162541" bIns="162541" numCol="1" spcCol="1270" anchor="ctr" anchorCtr="0">
          <a:noAutofit/>
        </a:bodyPr>
        <a:lstStyle/>
        <a:p>
          <a:pPr marL="0" lvl="0" indent="0" algn="l" defTabSz="889000">
            <a:lnSpc>
              <a:spcPct val="90000"/>
            </a:lnSpc>
            <a:spcBef>
              <a:spcPct val="0"/>
            </a:spcBef>
            <a:spcAft>
              <a:spcPct val="35000"/>
            </a:spcAft>
            <a:buNone/>
          </a:pPr>
          <a:r>
            <a:rPr lang="pt-BR" sz="2000" kern="1200"/>
            <a:t>Fiz colunas com a porcentagem de cada grande classe em relação ao total de domicílios. </a:t>
          </a:r>
          <a:endParaRPr lang="en-US" sz="2000" kern="1200"/>
        </a:p>
      </dsp:txBody>
      <dsp:txXfrm>
        <a:off x="1773868" y="3840198"/>
        <a:ext cx="4846387" cy="1535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C35E2-3F0E-4D52-A376-EB91C101DF1C}">
      <dsp:nvSpPr>
        <dsp:cNvPr id="0" name=""/>
        <dsp:cNvSpPr/>
      </dsp:nvSpPr>
      <dsp:spPr>
        <a:xfrm>
          <a:off x="0" y="814273"/>
          <a:ext cx="7306056" cy="15032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651DCB-19DD-4AF9-A1C9-99375C5E9EF9}">
      <dsp:nvSpPr>
        <dsp:cNvPr id="0" name=""/>
        <dsp:cNvSpPr/>
      </dsp:nvSpPr>
      <dsp:spPr>
        <a:xfrm>
          <a:off x="454740" y="1152509"/>
          <a:ext cx="826800" cy="826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C230B1-6681-4743-ACFD-08BA2BDD66A6}">
      <dsp:nvSpPr>
        <dsp:cNvPr id="0" name=""/>
        <dsp:cNvSpPr/>
      </dsp:nvSpPr>
      <dsp:spPr>
        <a:xfrm>
          <a:off x="1736281" y="814273"/>
          <a:ext cx="5569774" cy="1503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96" tIns="159096" rIns="159096" bIns="159096" numCol="1" spcCol="1270" anchor="ctr" anchorCtr="0">
          <a:noAutofit/>
        </a:bodyPr>
        <a:lstStyle/>
        <a:p>
          <a:pPr marL="0" lvl="0" indent="0" algn="l" defTabSz="1111250">
            <a:lnSpc>
              <a:spcPct val="90000"/>
            </a:lnSpc>
            <a:spcBef>
              <a:spcPct val="0"/>
            </a:spcBef>
            <a:spcAft>
              <a:spcPct val="35000"/>
            </a:spcAft>
            <a:buNone/>
          </a:pPr>
          <a:r>
            <a:rPr lang="pt-BR" sz="2500" kern="1200"/>
            <a:t>Simbologia graduada (a partir de cores) para visualização da dinâmica da destinação de lixo.</a:t>
          </a:r>
          <a:endParaRPr lang="en-US" sz="2500" kern="1200"/>
        </a:p>
      </dsp:txBody>
      <dsp:txXfrm>
        <a:off x="1736281" y="814273"/>
        <a:ext cx="5569774" cy="1503273"/>
      </dsp:txXfrm>
    </dsp:sp>
    <dsp:sp modelId="{3160C83F-7862-4C28-8290-F6ADF631E3B4}">
      <dsp:nvSpPr>
        <dsp:cNvPr id="0" name=""/>
        <dsp:cNvSpPr/>
      </dsp:nvSpPr>
      <dsp:spPr>
        <a:xfrm>
          <a:off x="0" y="2693365"/>
          <a:ext cx="7306056" cy="15032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79383-9145-455F-AD05-634D331D4390}">
      <dsp:nvSpPr>
        <dsp:cNvPr id="0" name=""/>
        <dsp:cNvSpPr/>
      </dsp:nvSpPr>
      <dsp:spPr>
        <a:xfrm>
          <a:off x="454740" y="3031601"/>
          <a:ext cx="826800" cy="8268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E9BA4F-2610-4282-B6B9-48ABBA100957}">
      <dsp:nvSpPr>
        <dsp:cNvPr id="0" name=""/>
        <dsp:cNvSpPr/>
      </dsp:nvSpPr>
      <dsp:spPr>
        <a:xfrm>
          <a:off x="1736281" y="2693365"/>
          <a:ext cx="5569774" cy="1503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96" tIns="159096" rIns="159096" bIns="159096" numCol="1" spcCol="1270" anchor="ctr" anchorCtr="0">
          <a:noAutofit/>
        </a:bodyPr>
        <a:lstStyle/>
        <a:p>
          <a:pPr marL="0" lvl="0" indent="0" algn="l" defTabSz="1111250">
            <a:lnSpc>
              <a:spcPct val="90000"/>
            </a:lnSpc>
            <a:spcBef>
              <a:spcPct val="0"/>
            </a:spcBef>
            <a:spcAft>
              <a:spcPct val="35000"/>
            </a:spcAft>
            <a:buNone/>
          </a:pPr>
          <a:r>
            <a:rPr lang="pt-BR" sz="2500" kern="1200" dirty="0"/>
            <a:t>Simbologia com centroides graduados a partir do tamanho para visualização da população.</a:t>
          </a:r>
          <a:endParaRPr lang="en-US" sz="2500" kern="1200" dirty="0"/>
        </a:p>
      </dsp:txBody>
      <dsp:txXfrm>
        <a:off x="1736281" y="2693365"/>
        <a:ext cx="5569774" cy="15032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7T02:57:54.2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0 126,'1496'0,"-1456"-2,65-11,-62 6,48-1,576 6,-320 4,2853-2,-3196 1,-1-1,0 0,1-1,-1 1,0-1,1 1,-1-1,0 0,0 0,0 0,0-1,0 1,0-1,4-3,-5 4,0-1,-1 0,0 0,1 0,-1 0,0 0,0-1,0 1,0 0,0 0,-1-1,1 1,-1 0,1-1,-1 1,0-1,0 1,0 0,0-1,-1-3,-5-25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AE1FB-C277-4C0C-837D-6066C9AE0FD6}" type="datetimeFigureOut">
              <a:rPr lang="pt-BR" smtClean="0"/>
              <a:t>30/05/2025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20932-FA1F-412E-8FCC-1CFBC087624F}" type="slidenum">
              <a:rPr lang="pt-BR" smtClean="0"/>
              <a:t>‹nº›</a:t>
            </a:fld>
            <a:endParaRPr lang="pt-BR"/>
          </a:p>
        </p:txBody>
      </p:sp>
    </p:spTree>
    <p:extLst>
      <p:ext uri="{BB962C8B-B14F-4D97-AF65-F5344CB8AC3E}">
        <p14:creationId xmlns:p14="http://schemas.microsoft.com/office/powerpoint/2010/main" val="239608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9C20932-FA1F-412E-8FCC-1CFBC087624F}" type="slidenum">
              <a:rPr lang="pt-BR" smtClean="0"/>
              <a:t>1</a:t>
            </a:fld>
            <a:endParaRPr lang="pt-BR"/>
          </a:p>
        </p:txBody>
      </p:sp>
    </p:spTree>
    <p:extLst>
      <p:ext uri="{BB962C8B-B14F-4D97-AF65-F5344CB8AC3E}">
        <p14:creationId xmlns:p14="http://schemas.microsoft.com/office/powerpoint/2010/main" val="159824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5/30/2025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109766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5/30/2025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233587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5/30/2025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‹nº›</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327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7D70AF-B81A-F92A-3406-2CF188541A4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425622C-AEF9-6342-0967-5E180A5F1E3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0F58EE4-7568-0EBA-AA58-E0288BC8F5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D27461-C437-41A0-BD1B-AB02E72ADF41}" type="datetimeFigureOut">
              <a:rPr kumimoji="0" lang="pt-B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30/05/2025</a:t>
            </a:fld>
            <a:endPar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ço Reservado para Rodapé 4">
            <a:extLst>
              <a:ext uri="{FF2B5EF4-FFF2-40B4-BE49-F238E27FC236}">
                <a16:creationId xmlns:a16="http://schemas.microsoft.com/office/drawing/2014/main" id="{42A0E6CF-73B6-164C-6CC1-3BD0A05492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ço Reservado para Número de Slide 5">
            <a:extLst>
              <a:ext uri="{FF2B5EF4-FFF2-40B4-BE49-F238E27FC236}">
                <a16:creationId xmlns:a16="http://schemas.microsoft.com/office/drawing/2014/main" id="{26AAEFD9-5ABA-0139-56EB-95F3D5940E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9A686B-5EFC-4E2D-9392-58EC3FC8562F}" type="slidenum">
              <a:rPr kumimoji="0" lang="pt-B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35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5/30/2025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29679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5/30/2025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‹nº›</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1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5/30/2025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14843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5/30/2025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12712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5/30/2025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94579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5/30/2025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44559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5/30/2025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49489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5/30/2025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406095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5/30/2025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‹nº›</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3014668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1337B65-7938-9C22-8ACD-B44897243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904D438-EEAD-8290-25BE-C9C5F6FDBE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AC093-9D10-ABF1-BE6A-7BC4216D9E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7461-C437-41A0-BD1B-AB02E72ADF41}" type="datetimeFigureOut">
              <a:rPr lang="pt-BR" smtClean="0"/>
              <a:t>30/05/2025</a:t>
            </a:fld>
            <a:endParaRPr lang="pt-BR"/>
          </a:p>
        </p:txBody>
      </p:sp>
      <p:sp>
        <p:nvSpPr>
          <p:cNvPr id="5" name="Espaço Reservado para Rodapé 4">
            <a:extLst>
              <a:ext uri="{FF2B5EF4-FFF2-40B4-BE49-F238E27FC236}">
                <a16:creationId xmlns:a16="http://schemas.microsoft.com/office/drawing/2014/main" id="{DAE486E3-7529-9B84-A4C9-41B6BB09A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5AF7FB5-80A1-E63E-3A5A-7827B7A704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A686B-5EFC-4E2D-9392-58EC3FC8562F}" type="slidenum">
              <a:rPr lang="pt-BR" smtClean="0"/>
              <a:t>‹nº›</a:t>
            </a:fld>
            <a:endParaRPr lang="pt-BR"/>
          </a:p>
        </p:txBody>
      </p:sp>
    </p:spTree>
    <p:extLst>
      <p:ext uri="{BB962C8B-B14F-4D97-AF65-F5344CB8AC3E}">
        <p14:creationId xmlns:p14="http://schemas.microsoft.com/office/powerpoint/2010/main" val="2824322737"/>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bge.gov.br/estatisticas/sociais/saude/22827-censo-demografico-2022.html?edicao=41773&amp;t=conceitos-e-metodos" TargetMode="External"/><Relationship Id="rId2" Type="http://schemas.openxmlformats.org/officeDocument/2006/relationships/hyperlink" Target="https://biblioteca.ibge.gov.br/visualizacao/periodicos/3106/cd_2022_domicilios.pdf" TargetMode="External"/><Relationship Id="rId1" Type="http://schemas.openxmlformats.org/officeDocument/2006/relationships/slideLayout" Target="../slideLayouts/slideLayout2.xml"/><Relationship Id="rId4" Type="http://schemas.openxmlformats.org/officeDocument/2006/relationships/hyperlink" Target="https://biblioteca.ibge.gov.br/visualizacao/livros/liv102062.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E2F724-2FB3-4D1D-A730-739B8654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25EE31C3-5B03-16B5-7C78-37AD016426C2}"/>
              </a:ext>
            </a:extLst>
          </p:cNvPr>
          <p:cNvPicPr>
            <a:picLocks noChangeAspect="1"/>
          </p:cNvPicPr>
          <p:nvPr/>
        </p:nvPicPr>
        <p:blipFill>
          <a:blip r:embed="rId3">
            <a:alphaModFix amt="40000"/>
          </a:blip>
          <a:srcRect l="11111"/>
          <a:stretch>
            <a:fillRect/>
          </a:stretch>
        </p:blipFill>
        <p:spPr>
          <a:xfrm>
            <a:off x="-2" y="-2"/>
            <a:ext cx="12192001" cy="6858001"/>
          </a:xfrm>
          <a:prstGeom prst="rect">
            <a:avLst/>
          </a:prstGeom>
        </p:spPr>
      </p:pic>
      <p:sp>
        <p:nvSpPr>
          <p:cNvPr id="2" name="Título 1">
            <a:extLst>
              <a:ext uri="{FF2B5EF4-FFF2-40B4-BE49-F238E27FC236}">
                <a16:creationId xmlns:a16="http://schemas.microsoft.com/office/drawing/2014/main" id="{56E04A81-67AC-EE48-2E24-BDEEA65B97C1}"/>
              </a:ext>
            </a:extLst>
          </p:cNvPr>
          <p:cNvSpPr>
            <a:spLocks noGrp="1"/>
          </p:cNvSpPr>
          <p:nvPr>
            <p:ph type="ctrTitle"/>
          </p:nvPr>
        </p:nvSpPr>
        <p:spPr>
          <a:xfrm>
            <a:off x="517870" y="978407"/>
            <a:ext cx="5021182" cy="3290107"/>
          </a:xfrm>
        </p:spPr>
        <p:txBody>
          <a:bodyPr anchor="t">
            <a:normAutofit/>
          </a:bodyPr>
          <a:lstStyle/>
          <a:p>
            <a:pPr>
              <a:lnSpc>
                <a:spcPct val="90000"/>
              </a:lnSpc>
            </a:pPr>
            <a:r>
              <a:rPr lang="pt-BR" sz="3800" b="1" i="0" u="none" strike="noStrike" dirty="0">
                <a:solidFill>
                  <a:srgbClr val="FFFFFF"/>
                </a:solidFill>
                <a:effectLst/>
              </a:rPr>
              <a:t>Destinação do lixo em favelas localizadas em Niterói-RJ: um comparativo entre os anos de 2010 e 2022</a:t>
            </a:r>
            <a:endParaRPr lang="pt-BR" sz="3800" dirty="0">
              <a:solidFill>
                <a:srgbClr val="FFFFFF"/>
              </a:solidFill>
            </a:endParaRPr>
          </a:p>
        </p:txBody>
      </p:sp>
      <p:sp>
        <p:nvSpPr>
          <p:cNvPr id="10" name="Rectangle 9">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EBE412A5-5E53-DAF1-DA20-0E03BA12E34D}"/>
              </a:ext>
            </a:extLst>
          </p:cNvPr>
          <p:cNvSpPr txBox="1"/>
          <p:nvPr/>
        </p:nvSpPr>
        <p:spPr>
          <a:xfrm>
            <a:off x="729343" y="5116286"/>
            <a:ext cx="5021182" cy="369332"/>
          </a:xfrm>
          <a:prstGeom prst="rect">
            <a:avLst/>
          </a:prstGeom>
          <a:noFill/>
        </p:spPr>
        <p:txBody>
          <a:bodyPr wrap="square" rtlCol="0">
            <a:spAutoFit/>
          </a:bodyPr>
          <a:lstStyle/>
          <a:p>
            <a:r>
              <a:rPr lang="pt-BR" dirty="0"/>
              <a:t>Heitor Martins Guimarães</a:t>
            </a:r>
          </a:p>
        </p:txBody>
      </p:sp>
    </p:spTree>
    <p:extLst>
      <p:ext uri="{BB962C8B-B14F-4D97-AF65-F5344CB8AC3E}">
        <p14:creationId xmlns:p14="http://schemas.microsoft.com/office/powerpoint/2010/main" val="2312229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BF14C64-295E-1129-4EAD-4A3D9BC566A0}"/>
              </a:ext>
            </a:extLst>
          </p:cNvPr>
          <p:cNvSpPr>
            <a:spLocks noGrp="1"/>
          </p:cNvSpPr>
          <p:nvPr>
            <p:ph type="title"/>
          </p:nvPr>
        </p:nvSpPr>
        <p:spPr>
          <a:xfrm>
            <a:off x="517870" y="978408"/>
            <a:ext cx="3465681" cy="2450592"/>
          </a:xfrm>
        </p:spPr>
        <p:txBody>
          <a:bodyPr vert="horz" lIns="91440" tIns="45720" rIns="91440" bIns="45720" rtlCol="0" anchor="t">
            <a:normAutofit/>
          </a:bodyPr>
          <a:lstStyle/>
          <a:p>
            <a:r>
              <a:rPr lang="en-US">
                <a:solidFill>
                  <a:schemeClr val="tx2"/>
                </a:solidFill>
              </a:rPr>
              <a:t>Trabalhando com tabelas</a:t>
            </a:r>
          </a:p>
        </p:txBody>
      </p:sp>
      <p:sp>
        <p:nvSpPr>
          <p:cNvPr id="16" name="Rectangle 15">
            <a:extLst>
              <a:ext uri="{FF2B5EF4-FFF2-40B4-BE49-F238E27FC236}">
                <a16:creationId xmlns:a16="http://schemas.microsoft.com/office/drawing/2014/main" id="{D91952F0-771E-D2ED-C333-EEED6708B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6642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a:extLst>
              <a:ext uri="{FF2B5EF4-FFF2-40B4-BE49-F238E27FC236}">
                <a16:creationId xmlns:a16="http://schemas.microsoft.com/office/drawing/2014/main" id="{5CCE986E-76C1-4954-82B4-5683B42D1A81}"/>
              </a:ext>
            </a:extLst>
          </p:cNvPr>
          <p:cNvPicPr>
            <a:picLocks noGrp="1" noChangeAspect="1"/>
          </p:cNvPicPr>
          <p:nvPr>
            <p:ph idx="1"/>
          </p:nvPr>
        </p:nvPicPr>
        <p:blipFill>
          <a:blip r:embed="rId2"/>
          <a:stretch>
            <a:fillRect/>
          </a:stretch>
        </p:blipFill>
        <p:spPr>
          <a:xfrm>
            <a:off x="4692597" y="657369"/>
            <a:ext cx="6517964" cy="5642166"/>
          </a:xfrm>
          <a:prstGeom prst="rect">
            <a:avLst/>
          </a:prstGeom>
        </p:spPr>
      </p:pic>
      <p:sp>
        <p:nvSpPr>
          <p:cNvPr id="18" name="Rectangle 17">
            <a:extLst>
              <a:ext uri="{FF2B5EF4-FFF2-40B4-BE49-F238E27FC236}">
                <a16:creationId xmlns:a16="http://schemas.microsoft.com/office/drawing/2014/main" id="{3FB6D83C-2377-9CAD-A991-9E0B6AF25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3465681"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72342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D813CCC-1B8C-E277-123F-A4D283C7B8B7}"/>
              </a:ext>
            </a:extLst>
          </p:cNvPr>
          <p:cNvSpPr>
            <a:spLocks noGrp="1"/>
          </p:cNvSpPr>
          <p:nvPr>
            <p:ph type="title"/>
          </p:nvPr>
        </p:nvSpPr>
        <p:spPr>
          <a:xfrm>
            <a:off x="521208" y="978408"/>
            <a:ext cx="4032504" cy="3364992"/>
          </a:xfrm>
        </p:spPr>
        <p:txBody>
          <a:bodyPr>
            <a:normAutofit/>
          </a:bodyPr>
          <a:lstStyle/>
          <a:p>
            <a:r>
              <a:rPr lang="pt-BR" dirty="0"/>
              <a:t>Trabalhando com tabelas</a:t>
            </a:r>
          </a:p>
        </p:txBody>
      </p:sp>
      <p:sp>
        <p:nvSpPr>
          <p:cNvPr id="16" name="Rectangle 10">
            <a:extLst>
              <a:ext uri="{FF2B5EF4-FFF2-40B4-BE49-F238E27FC236}">
                <a16:creationId xmlns:a16="http://schemas.microsoft.com/office/drawing/2014/main" id="{33AC4FE1-D370-43A6-96C5-076716BB1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4A3D569D-D3A6-49CA-A483-291E95DA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11650"/>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Espaço Reservado para Conteúdo 2">
            <a:extLst>
              <a:ext uri="{FF2B5EF4-FFF2-40B4-BE49-F238E27FC236}">
                <a16:creationId xmlns:a16="http://schemas.microsoft.com/office/drawing/2014/main" id="{FEFB6A5E-24E2-3857-7442-1959E030A451}"/>
              </a:ext>
            </a:extLst>
          </p:cNvPr>
          <p:cNvGraphicFramePr>
            <a:graphicFrameLocks noGrp="1"/>
          </p:cNvGraphicFramePr>
          <p:nvPr>
            <p:ph idx="1"/>
            <p:extLst>
              <p:ext uri="{D42A27DB-BD31-4B8C-83A1-F6EECF244321}">
                <p14:modId xmlns:p14="http://schemas.microsoft.com/office/powerpoint/2010/main" val="3871547298"/>
              </p:ext>
            </p:extLst>
          </p:nvPr>
        </p:nvGraphicFramePr>
        <p:xfrm>
          <a:off x="5065776" y="978408"/>
          <a:ext cx="6620256" cy="537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20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724AD-5B46-5425-ABB2-3F32DF4A2780}"/>
              </a:ext>
            </a:extLst>
          </p:cNvPr>
          <p:cNvSpPr>
            <a:spLocks noGrp="1"/>
          </p:cNvSpPr>
          <p:nvPr>
            <p:ph type="title"/>
          </p:nvPr>
        </p:nvSpPr>
        <p:spPr/>
        <p:txBody>
          <a:bodyPr/>
          <a:lstStyle/>
          <a:p>
            <a:r>
              <a:rPr lang="pt-BR" dirty="0"/>
              <a:t>Elaboração de mapas</a:t>
            </a:r>
          </a:p>
        </p:txBody>
      </p:sp>
      <p:sp>
        <p:nvSpPr>
          <p:cNvPr id="3" name="Espaço Reservado para Conteúdo 2">
            <a:extLst>
              <a:ext uri="{FF2B5EF4-FFF2-40B4-BE49-F238E27FC236}">
                <a16:creationId xmlns:a16="http://schemas.microsoft.com/office/drawing/2014/main" id="{935855A6-0095-694C-8ADB-2F454D0D5D25}"/>
              </a:ext>
            </a:extLst>
          </p:cNvPr>
          <p:cNvSpPr>
            <a:spLocks noGrp="1"/>
          </p:cNvSpPr>
          <p:nvPr>
            <p:ph idx="1"/>
          </p:nvPr>
        </p:nvSpPr>
        <p:spPr/>
        <p:txBody>
          <a:bodyPr/>
          <a:lstStyle/>
          <a:p>
            <a:r>
              <a:rPr lang="pt-BR" dirty="0"/>
              <a:t>Uso do </a:t>
            </a:r>
            <a:r>
              <a:rPr lang="pt-BR" sz="1800" b="0" i="0" u="none" strike="noStrike" dirty="0">
                <a:solidFill>
                  <a:srgbClr val="000000"/>
                </a:solidFill>
                <a:effectLst/>
              </a:rPr>
              <a:t>software “QGIS”, um sistema de informação geográfica (SIG) de código-aberto e acesso gratuito.</a:t>
            </a:r>
          </a:p>
          <a:p>
            <a:r>
              <a:rPr lang="pt-BR" dirty="0">
                <a:solidFill>
                  <a:srgbClr val="000000"/>
                </a:solidFill>
              </a:rPr>
              <a:t>É possível definir o sistema de coordenadas e o Datum a ser utilizado, a fim de construir um mapa com consistência.</a:t>
            </a:r>
          </a:p>
          <a:p>
            <a:r>
              <a:rPr lang="pt-BR" dirty="0">
                <a:solidFill>
                  <a:srgbClr val="000000"/>
                </a:solidFill>
              </a:rPr>
              <a:t>É possível realizar operações de</a:t>
            </a:r>
            <a:r>
              <a:rPr lang="pt-BR" u="sng" dirty="0">
                <a:solidFill>
                  <a:srgbClr val="000000"/>
                </a:solidFill>
              </a:rPr>
              <a:t> geoprocessamento </a:t>
            </a:r>
            <a:r>
              <a:rPr lang="pt-BR" dirty="0">
                <a:solidFill>
                  <a:srgbClr val="000000"/>
                </a:solidFill>
              </a:rPr>
              <a:t>com dados vetoriais, como polígonos, tais quais: </a:t>
            </a:r>
            <a:r>
              <a:rPr lang="pt-BR" u="sng" dirty="0">
                <a:solidFill>
                  <a:srgbClr val="000000"/>
                </a:solidFill>
              </a:rPr>
              <a:t>interseção, diferença</a:t>
            </a:r>
            <a:r>
              <a:rPr lang="pt-BR" dirty="0">
                <a:solidFill>
                  <a:srgbClr val="000000"/>
                </a:solidFill>
              </a:rPr>
              <a:t>.</a:t>
            </a:r>
          </a:p>
          <a:p>
            <a:r>
              <a:rPr lang="pt-BR" dirty="0">
                <a:solidFill>
                  <a:srgbClr val="000000"/>
                </a:solidFill>
              </a:rPr>
              <a:t>É possível realizar a adição de </a:t>
            </a:r>
            <a:r>
              <a:rPr lang="pt-BR" u="sng" dirty="0">
                <a:solidFill>
                  <a:srgbClr val="000000"/>
                </a:solidFill>
              </a:rPr>
              <a:t>centroides</a:t>
            </a:r>
            <a:r>
              <a:rPr lang="pt-BR" dirty="0">
                <a:solidFill>
                  <a:srgbClr val="000000"/>
                </a:solidFill>
              </a:rPr>
              <a:t> aos polígonos.</a:t>
            </a:r>
            <a:endParaRPr lang="pt-BR" dirty="0"/>
          </a:p>
        </p:txBody>
      </p:sp>
      <p:pic>
        <p:nvPicPr>
          <p:cNvPr id="3074" name="Picture 2" descr="Curso Básico de QGIS é ministrado na GRANFPOLIS – GRANFPOLIS – Associação  dos Municípios da Região da Grande Florianópolis">
            <a:extLst>
              <a:ext uri="{FF2B5EF4-FFF2-40B4-BE49-F238E27FC236}">
                <a16:creationId xmlns:a16="http://schemas.microsoft.com/office/drawing/2014/main" id="{5C21FCA1-33AD-96A8-53EB-EE41A78CD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892" y="841248"/>
            <a:ext cx="308610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40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1610DD9-7E73-F816-8B69-A1A77A130E98}"/>
              </a:ext>
            </a:extLst>
          </p:cNvPr>
          <p:cNvSpPr>
            <a:spLocks noGrp="1"/>
          </p:cNvSpPr>
          <p:nvPr>
            <p:ph type="title"/>
          </p:nvPr>
        </p:nvSpPr>
        <p:spPr>
          <a:xfrm>
            <a:off x="521208" y="978408"/>
            <a:ext cx="3154680" cy="4069080"/>
          </a:xfrm>
        </p:spPr>
        <p:txBody>
          <a:bodyPr>
            <a:normAutofit/>
          </a:bodyPr>
          <a:lstStyle/>
          <a:p>
            <a:r>
              <a:rPr lang="pt-BR" sz="4000"/>
              <a:t>Trabalhando com mapas</a:t>
            </a:r>
          </a:p>
        </p:txBody>
      </p:sp>
      <p:sp>
        <p:nvSpPr>
          <p:cNvPr id="11" name="Rectangle 10">
            <a:extLst>
              <a:ext uri="{FF2B5EF4-FFF2-40B4-BE49-F238E27FC236}">
                <a16:creationId xmlns:a16="http://schemas.microsoft.com/office/drawing/2014/main" id="{2C8EEB27-9249-8B3A-C8C2-18F9DC48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482CAC-96FF-EBE5-E97D-0BE2B8A51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ço Reservado para Conteúdo 2">
            <a:extLst>
              <a:ext uri="{FF2B5EF4-FFF2-40B4-BE49-F238E27FC236}">
                <a16:creationId xmlns:a16="http://schemas.microsoft.com/office/drawing/2014/main" id="{9D269E54-F675-7C6C-7C21-F4BF22E2A8A5}"/>
              </a:ext>
            </a:extLst>
          </p:cNvPr>
          <p:cNvGraphicFramePr>
            <a:graphicFrameLocks noGrp="1"/>
          </p:cNvGraphicFramePr>
          <p:nvPr>
            <p:ph idx="1"/>
            <p:extLst>
              <p:ext uri="{D42A27DB-BD31-4B8C-83A1-F6EECF244321}">
                <p14:modId xmlns:p14="http://schemas.microsoft.com/office/powerpoint/2010/main" val="2647041519"/>
              </p:ext>
            </p:extLst>
          </p:nvPr>
        </p:nvGraphicFramePr>
        <p:xfrm>
          <a:off x="4389120" y="978408"/>
          <a:ext cx="7306056" cy="501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95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Gráfico, Mapa&#10;&#10;O conteúdo gerado por IA pode estar incorreto.">
            <a:extLst>
              <a:ext uri="{FF2B5EF4-FFF2-40B4-BE49-F238E27FC236}">
                <a16:creationId xmlns:a16="http://schemas.microsoft.com/office/drawing/2014/main" id="{B1C942E2-E568-B097-D4C0-C852AA4B92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8000"/>
          </a:xfrm>
        </p:spPr>
      </p:pic>
    </p:spTree>
    <p:extLst>
      <p:ext uri="{BB962C8B-B14F-4D97-AF65-F5344CB8AC3E}">
        <p14:creationId xmlns:p14="http://schemas.microsoft.com/office/powerpoint/2010/main" val="1503578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Gráfico, Mapa&#10;&#10;O conteúdo gerado por IA pode estar incorreto.">
            <a:extLst>
              <a:ext uri="{FF2B5EF4-FFF2-40B4-BE49-F238E27FC236}">
                <a16:creationId xmlns:a16="http://schemas.microsoft.com/office/drawing/2014/main" id="{5A965192-EE4C-3654-DBCB-C310832C0B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85269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316D0-B2E6-8D9C-3403-E1853C63E635}"/>
              </a:ext>
            </a:extLst>
          </p:cNvPr>
          <p:cNvSpPr>
            <a:spLocks noGrp="1"/>
          </p:cNvSpPr>
          <p:nvPr>
            <p:ph type="title"/>
          </p:nvPr>
        </p:nvSpPr>
        <p:spPr/>
        <p:txBody>
          <a:bodyPr/>
          <a:lstStyle/>
          <a:p>
            <a:r>
              <a:rPr lang="pt-BR" dirty="0"/>
              <a:t>Trabalhando com mapas e tabelas</a:t>
            </a:r>
          </a:p>
        </p:txBody>
      </p:sp>
      <p:sp>
        <p:nvSpPr>
          <p:cNvPr id="3" name="Espaço Reservado para Conteúdo 2">
            <a:extLst>
              <a:ext uri="{FF2B5EF4-FFF2-40B4-BE49-F238E27FC236}">
                <a16:creationId xmlns:a16="http://schemas.microsoft.com/office/drawing/2014/main" id="{E8354661-8667-E07E-E0B6-F614CBA9D994}"/>
              </a:ext>
            </a:extLst>
          </p:cNvPr>
          <p:cNvSpPr>
            <a:spLocks noGrp="1"/>
          </p:cNvSpPr>
          <p:nvPr>
            <p:ph idx="1"/>
          </p:nvPr>
        </p:nvSpPr>
        <p:spPr/>
        <p:txBody>
          <a:bodyPr/>
          <a:lstStyle/>
          <a:p>
            <a:r>
              <a:rPr lang="pt-BR" dirty="0"/>
              <a:t>Usando os operadores de geoprocessamento e simbologias diferentes, simbolizei: </a:t>
            </a:r>
          </a:p>
          <a:p>
            <a:endParaRPr lang="pt-BR" dirty="0"/>
          </a:p>
          <a:p>
            <a:pPr marL="0" indent="0">
              <a:buNone/>
            </a:pPr>
            <a:r>
              <a:rPr lang="pt-BR" dirty="0"/>
              <a:t>1)  as áreas que aumentaram ou surgiram;</a:t>
            </a:r>
          </a:p>
          <a:p>
            <a:pPr marL="0" indent="0">
              <a:buNone/>
            </a:pPr>
            <a:r>
              <a:rPr lang="pt-BR" dirty="0"/>
              <a:t>2)  as áreas de favelas que encolheram ou desapareceram.</a:t>
            </a:r>
          </a:p>
          <a:p>
            <a:pPr marL="342900" indent="-342900">
              <a:buAutoNum type="arabicParenR"/>
            </a:pPr>
            <a:endParaRPr lang="pt-BR" dirty="0"/>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pt-BR" dirty="0">
                <a:solidFill>
                  <a:srgbClr val="000000"/>
                </a:solidFill>
                <a:latin typeface="Bierstadt"/>
              </a:rPr>
              <a:t>Já para a população, subtraí a população de 2022 pela população de 2010, a fim de verificar aumentos e diminuições populacionais. Representei essa variação usando centroides graduados por tamanho, sendo os </a:t>
            </a:r>
            <a:r>
              <a:rPr lang="pt-BR" dirty="0">
                <a:solidFill>
                  <a:srgbClr val="000000"/>
                </a:solidFill>
                <a:highlight>
                  <a:srgbClr val="00FF00"/>
                </a:highlight>
                <a:latin typeface="Bierstadt"/>
              </a:rPr>
              <a:t>verdes</a:t>
            </a:r>
            <a:r>
              <a:rPr lang="pt-BR" dirty="0">
                <a:solidFill>
                  <a:srgbClr val="000000"/>
                </a:solidFill>
                <a:latin typeface="Bierstadt"/>
              </a:rPr>
              <a:t> os locais onde houve </a:t>
            </a:r>
            <a:r>
              <a:rPr lang="pt-BR" dirty="0">
                <a:solidFill>
                  <a:srgbClr val="000000"/>
                </a:solidFill>
                <a:highlight>
                  <a:srgbClr val="00FF00"/>
                </a:highlight>
                <a:latin typeface="Bierstadt"/>
              </a:rPr>
              <a:t>aumento populacional</a:t>
            </a:r>
            <a:r>
              <a:rPr lang="pt-BR" dirty="0">
                <a:solidFill>
                  <a:srgbClr val="000000"/>
                </a:solidFill>
                <a:latin typeface="Bierstadt"/>
              </a:rPr>
              <a:t> e, em </a:t>
            </a:r>
            <a:r>
              <a:rPr lang="pt-BR" dirty="0">
                <a:solidFill>
                  <a:srgbClr val="000000"/>
                </a:solidFill>
                <a:highlight>
                  <a:srgbClr val="FFFF00"/>
                </a:highlight>
                <a:latin typeface="Bierstadt"/>
              </a:rPr>
              <a:t>amarelo</a:t>
            </a:r>
            <a:r>
              <a:rPr lang="pt-BR" dirty="0">
                <a:solidFill>
                  <a:srgbClr val="000000"/>
                </a:solidFill>
                <a:latin typeface="Bierstadt"/>
              </a:rPr>
              <a:t>, onde houve </a:t>
            </a:r>
            <a:r>
              <a:rPr lang="pt-BR" dirty="0">
                <a:solidFill>
                  <a:srgbClr val="000000"/>
                </a:solidFill>
                <a:highlight>
                  <a:srgbClr val="FFFF00"/>
                </a:highlight>
                <a:latin typeface="Bierstadt"/>
              </a:rPr>
              <a:t>diminuição populacional</a:t>
            </a:r>
            <a:r>
              <a:rPr lang="pt-BR" dirty="0">
                <a:solidFill>
                  <a:srgbClr val="000000"/>
                </a:solidFill>
                <a:latin typeface="Bierstadt"/>
              </a:rPr>
              <a:t>.</a:t>
            </a:r>
            <a:endParaRPr lang="pt-BR" dirty="0"/>
          </a:p>
        </p:txBody>
      </p:sp>
      <p:pic>
        <p:nvPicPr>
          <p:cNvPr id="5" name="Imagem 4">
            <a:extLst>
              <a:ext uri="{FF2B5EF4-FFF2-40B4-BE49-F238E27FC236}">
                <a16:creationId xmlns:a16="http://schemas.microsoft.com/office/drawing/2014/main" id="{57769D07-1DD4-8DDC-8201-157BB51CA67B}"/>
              </a:ext>
            </a:extLst>
          </p:cNvPr>
          <p:cNvPicPr>
            <a:picLocks noChangeAspect="1"/>
          </p:cNvPicPr>
          <p:nvPr/>
        </p:nvPicPr>
        <p:blipFill>
          <a:blip r:embed="rId2"/>
          <a:stretch>
            <a:fillRect/>
          </a:stretch>
        </p:blipFill>
        <p:spPr>
          <a:xfrm>
            <a:off x="6853120" y="3109661"/>
            <a:ext cx="2602306" cy="1352611"/>
          </a:xfrm>
          <a:prstGeom prst="rect">
            <a:avLst/>
          </a:prstGeom>
        </p:spPr>
      </p:pic>
    </p:spTree>
    <p:extLst>
      <p:ext uri="{BB962C8B-B14F-4D97-AF65-F5344CB8AC3E}">
        <p14:creationId xmlns:p14="http://schemas.microsoft.com/office/powerpoint/2010/main" val="1887003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352A1-51A9-06DF-164B-928490E0A8C8}"/>
              </a:ext>
            </a:extLst>
          </p:cNvPr>
          <p:cNvSpPr>
            <a:spLocks noGrp="1"/>
          </p:cNvSpPr>
          <p:nvPr>
            <p:ph type="title"/>
          </p:nvPr>
        </p:nvSpPr>
        <p:spPr/>
        <p:txBody>
          <a:bodyPr/>
          <a:lstStyle/>
          <a:p>
            <a:r>
              <a:rPr lang="pt-BR" dirty="0"/>
              <a:t>Trabalhando com mapas e tabelas</a:t>
            </a:r>
          </a:p>
        </p:txBody>
      </p:sp>
      <p:sp>
        <p:nvSpPr>
          <p:cNvPr id="3" name="Espaço Reservado para Conteúdo 2">
            <a:extLst>
              <a:ext uri="{FF2B5EF4-FFF2-40B4-BE49-F238E27FC236}">
                <a16:creationId xmlns:a16="http://schemas.microsoft.com/office/drawing/2014/main" id="{BE19267B-258C-CA34-B54D-5380F5BF4FA8}"/>
              </a:ext>
            </a:extLst>
          </p:cNvPr>
          <p:cNvSpPr>
            <a:spLocks noGrp="1"/>
          </p:cNvSpPr>
          <p:nvPr>
            <p:ph idx="1"/>
          </p:nvPr>
        </p:nvSpPr>
        <p:spPr/>
        <p:txBody>
          <a:bodyPr/>
          <a:lstStyle/>
          <a:p>
            <a:r>
              <a:rPr lang="pt-BR" dirty="0"/>
              <a:t>A mesma lógica de realizar a operação de diferença com a população foi utilizada para calcular a diferença da destinação do lixo entre os anos.</a:t>
            </a:r>
          </a:p>
          <a:p>
            <a:endParaRPr lang="pt-BR" dirty="0"/>
          </a:p>
          <a:p>
            <a:r>
              <a:rPr lang="pt-BR" dirty="0"/>
              <a:t>Em </a:t>
            </a:r>
            <a:r>
              <a:rPr lang="pt-BR" dirty="0">
                <a:solidFill>
                  <a:schemeClr val="accent4"/>
                </a:solidFill>
              </a:rPr>
              <a:t>azul</a:t>
            </a:r>
            <a:r>
              <a:rPr lang="pt-BR" dirty="0"/>
              <a:t>, foram os locais em que houve </a:t>
            </a:r>
            <a:r>
              <a:rPr lang="pt-BR" dirty="0">
                <a:solidFill>
                  <a:schemeClr val="accent4"/>
                </a:solidFill>
              </a:rPr>
              <a:t>melhora </a:t>
            </a:r>
            <a:r>
              <a:rPr lang="pt-BR" dirty="0"/>
              <a:t>no sentido de coleta correta do lixo.</a:t>
            </a:r>
          </a:p>
          <a:p>
            <a:endParaRPr lang="pt-BR" dirty="0"/>
          </a:p>
          <a:p>
            <a:r>
              <a:rPr lang="pt-BR" dirty="0"/>
              <a:t>Em </a:t>
            </a:r>
            <a:r>
              <a:rPr lang="pt-BR" dirty="0">
                <a:solidFill>
                  <a:srgbClr val="FF0000"/>
                </a:solidFill>
              </a:rPr>
              <a:t>vermelho</a:t>
            </a:r>
            <a:r>
              <a:rPr lang="pt-BR" dirty="0"/>
              <a:t>, houve uma </a:t>
            </a:r>
            <a:r>
              <a:rPr lang="pt-BR" dirty="0">
                <a:solidFill>
                  <a:srgbClr val="FF0000"/>
                </a:solidFill>
              </a:rPr>
              <a:t>piora</a:t>
            </a:r>
            <a:r>
              <a:rPr lang="pt-BR" dirty="0"/>
              <a:t> no sentido de coleta correta do lixo.</a:t>
            </a:r>
          </a:p>
          <a:p>
            <a:endParaRPr lang="pt-BR" dirty="0"/>
          </a:p>
          <a:p>
            <a:r>
              <a:rPr lang="pt-BR" dirty="0"/>
              <a:t>Em branco, foi onde não houve mudança.</a:t>
            </a:r>
          </a:p>
        </p:txBody>
      </p:sp>
      <p:pic>
        <p:nvPicPr>
          <p:cNvPr id="5" name="Imagem 4">
            <a:extLst>
              <a:ext uri="{FF2B5EF4-FFF2-40B4-BE49-F238E27FC236}">
                <a16:creationId xmlns:a16="http://schemas.microsoft.com/office/drawing/2014/main" id="{2336DC42-5F3C-E983-1165-1161CFB95FCA}"/>
              </a:ext>
            </a:extLst>
          </p:cNvPr>
          <p:cNvPicPr>
            <a:picLocks noChangeAspect="1"/>
          </p:cNvPicPr>
          <p:nvPr/>
        </p:nvPicPr>
        <p:blipFill>
          <a:blip r:embed="rId2"/>
          <a:stretch>
            <a:fillRect/>
          </a:stretch>
        </p:blipFill>
        <p:spPr>
          <a:xfrm>
            <a:off x="9919529" y="4420874"/>
            <a:ext cx="1591861" cy="1783983"/>
          </a:xfrm>
          <a:prstGeom prst="rect">
            <a:avLst/>
          </a:prstGeom>
        </p:spPr>
      </p:pic>
    </p:spTree>
    <p:extLst>
      <p:ext uri="{BB962C8B-B14F-4D97-AF65-F5344CB8AC3E}">
        <p14:creationId xmlns:p14="http://schemas.microsoft.com/office/powerpoint/2010/main" val="209902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679D5-531F-E74B-514F-A7700E067FB6}"/>
            </a:ext>
          </a:extLst>
        </p:cNvPr>
        <p:cNvGrpSpPr/>
        <p:nvPr/>
      </p:nvGrpSpPr>
      <p:grpSpPr>
        <a:xfrm>
          <a:off x="0" y="0"/>
          <a:ext cx="0" cy="0"/>
          <a:chOff x="0" y="0"/>
          <a:chExt cx="0" cy="0"/>
        </a:xfrm>
      </p:grpSpPr>
      <p:pic>
        <p:nvPicPr>
          <p:cNvPr id="6" name="Espaço Reservado para Conteúdo 5" descr="Gráfico, Mapa&#10;&#10;O conteúdo gerado por IA pode estar incorreto.">
            <a:extLst>
              <a:ext uri="{FF2B5EF4-FFF2-40B4-BE49-F238E27FC236}">
                <a16:creationId xmlns:a16="http://schemas.microsoft.com/office/drawing/2014/main" id="{F40EB104-D124-E3EF-DAE1-FA9637336E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Tree>
    <p:extLst>
      <p:ext uri="{BB962C8B-B14F-4D97-AF65-F5344CB8AC3E}">
        <p14:creationId xmlns:p14="http://schemas.microsoft.com/office/powerpoint/2010/main" val="3715935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CEFA62-1842-1683-88CA-BB1628E1C7CB}"/>
              </a:ext>
            </a:extLst>
          </p:cNvPr>
          <p:cNvSpPr>
            <a:spLocks noGrp="1"/>
          </p:cNvSpPr>
          <p:nvPr>
            <p:ph type="title"/>
          </p:nvPr>
        </p:nvSpPr>
        <p:spPr>
          <a:xfrm>
            <a:off x="521208" y="782465"/>
            <a:ext cx="5727192" cy="589135"/>
          </a:xfrm>
        </p:spPr>
        <p:txBody>
          <a:bodyPr>
            <a:normAutofit/>
          </a:bodyPr>
          <a:lstStyle/>
          <a:p>
            <a:r>
              <a:rPr lang="pt-BR" sz="3200" dirty="0"/>
              <a:t>Gráficos (Análise dos dados)</a:t>
            </a:r>
          </a:p>
        </p:txBody>
      </p:sp>
      <p:pic>
        <p:nvPicPr>
          <p:cNvPr id="4" name="Imagem 3">
            <a:extLst>
              <a:ext uri="{FF2B5EF4-FFF2-40B4-BE49-F238E27FC236}">
                <a16:creationId xmlns:a16="http://schemas.microsoft.com/office/drawing/2014/main" id="{46AB7B35-D579-6868-BE7A-5FE2A332EB5A}"/>
              </a:ext>
            </a:extLst>
          </p:cNvPr>
          <p:cNvPicPr>
            <a:picLocks noChangeAspect="1"/>
          </p:cNvPicPr>
          <p:nvPr/>
        </p:nvPicPr>
        <p:blipFill>
          <a:blip r:embed="rId2"/>
          <a:stretch>
            <a:fillRect/>
          </a:stretch>
        </p:blipFill>
        <p:spPr>
          <a:xfrm>
            <a:off x="1123854" y="1640911"/>
            <a:ext cx="9748349" cy="5078408"/>
          </a:xfrm>
          <a:prstGeom prst="rect">
            <a:avLst/>
          </a:prstGeom>
        </p:spPr>
      </p:pic>
    </p:spTree>
    <p:extLst>
      <p:ext uri="{BB962C8B-B14F-4D97-AF65-F5344CB8AC3E}">
        <p14:creationId xmlns:p14="http://schemas.microsoft.com/office/powerpoint/2010/main" val="207375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3B3C6274-3034-88C5-4BC0-26F658599793}"/>
              </a:ext>
            </a:extLst>
          </p:cNvPr>
          <p:cNvSpPr>
            <a:spLocks noGrp="1"/>
          </p:cNvSpPr>
          <p:nvPr>
            <p:ph type="title"/>
          </p:nvPr>
        </p:nvSpPr>
        <p:spPr>
          <a:xfrm>
            <a:off x="950976" y="2240280"/>
            <a:ext cx="4389120" cy="2468880"/>
          </a:xfrm>
        </p:spPr>
        <p:txBody>
          <a:bodyPr>
            <a:normAutofit/>
          </a:bodyPr>
          <a:lstStyle/>
          <a:p>
            <a:r>
              <a:rPr lang="pt-BR" dirty="0"/>
              <a:t>Questão de pesquisa</a:t>
            </a:r>
          </a:p>
        </p:txBody>
      </p:sp>
      <p:sp>
        <p:nvSpPr>
          <p:cNvPr id="3" name="Espaço Reservado para Conteúdo 2">
            <a:extLst>
              <a:ext uri="{FF2B5EF4-FFF2-40B4-BE49-F238E27FC236}">
                <a16:creationId xmlns:a16="http://schemas.microsoft.com/office/drawing/2014/main" id="{76DF7474-E169-5EB9-8FB1-90FA8DB63343}"/>
              </a:ext>
            </a:extLst>
          </p:cNvPr>
          <p:cNvSpPr>
            <a:spLocks noGrp="1"/>
          </p:cNvSpPr>
          <p:nvPr>
            <p:ph idx="1"/>
          </p:nvPr>
        </p:nvSpPr>
        <p:spPr>
          <a:xfrm>
            <a:off x="5870448" y="2331720"/>
            <a:ext cx="5266944" cy="3447288"/>
          </a:xfrm>
        </p:spPr>
        <p:txBody>
          <a:bodyPr>
            <a:normAutofit/>
          </a:bodyPr>
          <a:lstStyle/>
          <a:p>
            <a:r>
              <a:rPr lang="pt-BR">
                <a:latin typeface="+mj-lt"/>
              </a:rPr>
              <a:t>Di</a:t>
            </a:r>
            <a:r>
              <a:rPr lang="pt-BR" b="0" i="0" u="none" strike="noStrike">
                <a:effectLst/>
                <a:latin typeface="+mj-lt"/>
              </a:rPr>
              <a:t>nâmicas de destinação de resíduos para duas diferentes décadas na cidade de Niterói, nos aglomerados subnormais (2010) e favelas e comunidades urbanas (2022), relacionando às dinâmicas populacionais: houve melhora ou piora? Em que medida a melhora ou piora se deu?</a:t>
            </a:r>
            <a:endParaRPr lang="pt-BR" dirty="0">
              <a:latin typeface="+mj-lt"/>
            </a:endParaRPr>
          </a:p>
        </p:txBody>
      </p:sp>
    </p:spTree>
    <p:extLst>
      <p:ext uri="{BB962C8B-B14F-4D97-AF65-F5344CB8AC3E}">
        <p14:creationId xmlns:p14="http://schemas.microsoft.com/office/powerpoint/2010/main" val="1161085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61524-F2B2-F797-CF3B-7B9F2247335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B2A66FD-9734-AC75-B61F-04C228B9B962}"/>
              </a:ext>
            </a:extLst>
          </p:cNvPr>
          <p:cNvSpPr>
            <a:spLocks noGrp="1"/>
          </p:cNvSpPr>
          <p:nvPr>
            <p:ph type="title"/>
          </p:nvPr>
        </p:nvSpPr>
        <p:spPr>
          <a:xfrm>
            <a:off x="521208" y="782465"/>
            <a:ext cx="5727192" cy="589135"/>
          </a:xfrm>
        </p:spPr>
        <p:txBody>
          <a:bodyPr>
            <a:normAutofit/>
          </a:bodyPr>
          <a:lstStyle/>
          <a:p>
            <a:r>
              <a:rPr lang="pt-BR" sz="3200" dirty="0"/>
              <a:t>Gráficos (Análise dos dados)</a:t>
            </a:r>
          </a:p>
        </p:txBody>
      </p:sp>
      <p:pic>
        <p:nvPicPr>
          <p:cNvPr id="4" name="Imagem 3">
            <a:extLst>
              <a:ext uri="{FF2B5EF4-FFF2-40B4-BE49-F238E27FC236}">
                <a16:creationId xmlns:a16="http://schemas.microsoft.com/office/drawing/2014/main" id="{B5B84E86-891B-6557-9BB9-1E9897E62116}"/>
              </a:ext>
            </a:extLst>
          </p:cNvPr>
          <p:cNvPicPr>
            <a:picLocks noChangeAspect="1"/>
          </p:cNvPicPr>
          <p:nvPr/>
        </p:nvPicPr>
        <p:blipFill>
          <a:blip r:embed="rId2"/>
          <a:stretch>
            <a:fillRect/>
          </a:stretch>
        </p:blipFill>
        <p:spPr>
          <a:xfrm>
            <a:off x="1975658" y="1471194"/>
            <a:ext cx="8240684" cy="4933423"/>
          </a:xfrm>
          <a:prstGeom prst="rect">
            <a:avLst/>
          </a:prstGeom>
        </p:spPr>
      </p:pic>
    </p:spTree>
    <p:extLst>
      <p:ext uri="{BB962C8B-B14F-4D97-AF65-F5344CB8AC3E}">
        <p14:creationId xmlns:p14="http://schemas.microsoft.com/office/powerpoint/2010/main" val="1063131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80289-223C-0B66-B3C4-C338C9AFE7E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22F2D72-033B-734F-CD54-4B0580282357}"/>
              </a:ext>
            </a:extLst>
          </p:cNvPr>
          <p:cNvSpPr>
            <a:spLocks noGrp="1"/>
          </p:cNvSpPr>
          <p:nvPr>
            <p:ph type="title"/>
          </p:nvPr>
        </p:nvSpPr>
        <p:spPr>
          <a:xfrm>
            <a:off x="521207" y="782465"/>
            <a:ext cx="8568363" cy="632678"/>
          </a:xfrm>
        </p:spPr>
        <p:txBody>
          <a:bodyPr>
            <a:normAutofit/>
          </a:bodyPr>
          <a:lstStyle/>
          <a:p>
            <a:r>
              <a:rPr lang="pt-BR" sz="3200" dirty="0"/>
              <a:t>Gráficos (Análise dos dados – população)</a:t>
            </a:r>
          </a:p>
        </p:txBody>
      </p:sp>
      <p:sp>
        <p:nvSpPr>
          <p:cNvPr id="3" name="CaixaDeTexto 2">
            <a:extLst>
              <a:ext uri="{FF2B5EF4-FFF2-40B4-BE49-F238E27FC236}">
                <a16:creationId xmlns:a16="http://schemas.microsoft.com/office/drawing/2014/main" id="{B8F2D89D-F3A1-3AD1-5BD9-9CFF10761329}"/>
              </a:ext>
            </a:extLst>
          </p:cNvPr>
          <p:cNvSpPr txBox="1"/>
          <p:nvPr/>
        </p:nvSpPr>
        <p:spPr>
          <a:xfrm>
            <a:off x="1681844" y="1713330"/>
            <a:ext cx="8568364" cy="3970318"/>
          </a:xfrm>
          <a:prstGeom prst="rect">
            <a:avLst/>
          </a:prstGeom>
          <a:noFill/>
        </p:spPr>
        <p:txBody>
          <a:bodyPr wrap="square" rtlCol="0">
            <a:spAutoFit/>
          </a:bodyPr>
          <a:lstStyle/>
          <a:p>
            <a:endParaRPr lang="pt-BR" dirty="0"/>
          </a:p>
          <a:p>
            <a:r>
              <a:rPr lang="pt-BR" dirty="0"/>
              <a:t>Média geral: 62,44</a:t>
            </a:r>
          </a:p>
          <a:p>
            <a:endParaRPr lang="pt-BR" dirty="0"/>
          </a:p>
          <a:p>
            <a:r>
              <a:rPr lang="pt-BR" dirty="0"/>
              <a:t>Mediana: 40,5</a:t>
            </a:r>
            <a:br>
              <a:rPr lang="pt-BR" dirty="0"/>
            </a:br>
            <a:br>
              <a:rPr lang="pt-BR" dirty="0"/>
            </a:br>
            <a:r>
              <a:rPr lang="pt-BR" dirty="0"/>
              <a:t>Desvio padrão geral: 442,64</a:t>
            </a:r>
          </a:p>
          <a:p>
            <a:endParaRPr lang="pt-BR" dirty="0"/>
          </a:p>
          <a:p>
            <a:r>
              <a:rPr lang="pt-BR" dirty="0">
                <a:solidFill>
                  <a:srgbClr val="00B0F0"/>
                </a:solidFill>
              </a:rPr>
              <a:t>Média dos números maiores que zero (sem incluir zero): 347,736</a:t>
            </a:r>
            <a:br>
              <a:rPr lang="pt-BR" dirty="0">
                <a:solidFill>
                  <a:srgbClr val="00B0F0"/>
                </a:solidFill>
              </a:rPr>
            </a:br>
            <a:br>
              <a:rPr lang="pt-BR" dirty="0">
                <a:solidFill>
                  <a:srgbClr val="00B0F0"/>
                </a:solidFill>
              </a:rPr>
            </a:br>
            <a:r>
              <a:rPr lang="pt-BR" dirty="0">
                <a:solidFill>
                  <a:srgbClr val="00B0F0"/>
                </a:solidFill>
              </a:rPr>
              <a:t>Desvio padrão dos números maiores que zero: 391,68</a:t>
            </a:r>
          </a:p>
          <a:p>
            <a:endParaRPr lang="pt-BR" dirty="0"/>
          </a:p>
          <a:p>
            <a:r>
              <a:rPr lang="pt-BR" dirty="0">
                <a:solidFill>
                  <a:srgbClr val="FF0000"/>
                </a:solidFill>
              </a:rPr>
              <a:t>Média dos números menores que zero (sem incluir zero): –238,69</a:t>
            </a:r>
          </a:p>
          <a:p>
            <a:endParaRPr lang="pt-BR" dirty="0">
              <a:solidFill>
                <a:srgbClr val="FF0000"/>
              </a:solidFill>
            </a:endParaRPr>
          </a:p>
          <a:p>
            <a:r>
              <a:rPr lang="pt-BR" dirty="0">
                <a:solidFill>
                  <a:srgbClr val="FF0000"/>
                </a:solidFill>
              </a:rPr>
              <a:t>Desvio padrão dos números menores que zero: 254,62 </a:t>
            </a:r>
          </a:p>
        </p:txBody>
      </p:sp>
    </p:spTree>
    <p:extLst>
      <p:ext uri="{BB962C8B-B14F-4D97-AF65-F5344CB8AC3E}">
        <p14:creationId xmlns:p14="http://schemas.microsoft.com/office/powerpoint/2010/main" val="1522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B34761-4B9D-9C74-5F82-063675A53368}"/>
              </a:ext>
            </a:extLst>
          </p:cNvPr>
          <p:cNvSpPr>
            <a:spLocks noGrp="1"/>
          </p:cNvSpPr>
          <p:nvPr>
            <p:ph type="title"/>
          </p:nvPr>
        </p:nvSpPr>
        <p:spPr/>
        <p:txBody>
          <a:bodyPr/>
          <a:lstStyle/>
          <a:p>
            <a:r>
              <a:rPr lang="pt-BR" dirty="0"/>
              <a:t>Conclusões</a:t>
            </a:r>
          </a:p>
        </p:txBody>
      </p:sp>
      <p:sp>
        <p:nvSpPr>
          <p:cNvPr id="3" name="Espaço Reservado para Conteúdo 2">
            <a:extLst>
              <a:ext uri="{FF2B5EF4-FFF2-40B4-BE49-F238E27FC236}">
                <a16:creationId xmlns:a16="http://schemas.microsoft.com/office/drawing/2014/main" id="{19B5C15B-AC99-97A8-B9C2-95EF8619C839}"/>
              </a:ext>
            </a:extLst>
          </p:cNvPr>
          <p:cNvSpPr>
            <a:spLocks noGrp="1"/>
          </p:cNvSpPr>
          <p:nvPr>
            <p:ph idx="1"/>
          </p:nvPr>
        </p:nvSpPr>
        <p:spPr>
          <a:xfrm>
            <a:off x="515112" y="2339121"/>
            <a:ext cx="11155680" cy="3767328"/>
          </a:xfrm>
        </p:spPr>
        <p:txBody>
          <a:bodyPr/>
          <a:lstStyle/>
          <a:p>
            <a:r>
              <a:rPr lang="pt-BR" dirty="0"/>
              <a:t>Os censos fornecem boas fontes de dados georreferenciados, abrindo a possibilidade para a criação de produtos para elaboração de políticas públicas.</a:t>
            </a:r>
          </a:p>
          <a:p>
            <a:r>
              <a:rPr lang="pt-BR" dirty="0"/>
              <a:t>Houve mais favelas com </a:t>
            </a:r>
            <a:r>
              <a:rPr lang="pt-BR" dirty="0">
                <a:solidFill>
                  <a:schemeClr val="accent4"/>
                </a:solidFill>
              </a:rPr>
              <a:t>melhora</a:t>
            </a:r>
            <a:r>
              <a:rPr lang="pt-BR" dirty="0"/>
              <a:t> (40) do que com </a:t>
            </a:r>
            <a:r>
              <a:rPr lang="pt-BR" dirty="0">
                <a:solidFill>
                  <a:srgbClr val="FF0000"/>
                </a:solidFill>
              </a:rPr>
              <a:t>piora</a:t>
            </a:r>
            <a:r>
              <a:rPr lang="pt-BR" dirty="0"/>
              <a:t> (23). 12 permaneceram com a mesma taxa.</a:t>
            </a:r>
          </a:p>
          <a:p>
            <a:r>
              <a:rPr lang="pt-BR" dirty="0"/>
              <a:t>Niterói teve sucesso em aumentar a coleta correta de lixo em grande parte das favelas, mesmo com aumento populacional.</a:t>
            </a:r>
          </a:p>
          <a:p>
            <a:r>
              <a:rPr lang="pt-BR" dirty="0"/>
              <a:t>Não só em números absolutos houve mais melhora, mas houve favelas em que houve uma melhora extremamente expressiva (como de 56%).</a:t>
            </a:r>
          </a:p>
          <a:p>
            <a:endParaRPr lang="pt-BR" dirty="0"/>
          </a:p>
        </p:txBody>
      </p:sp>
    </p:spTree>
    <p:extLst>
      <p:ext uri="{BB962C8B-B14F-4D97-AF65-F5344CB8AC3E}">
        <p14:creationId xmlns:p14="http://schemas.microsoft.com/office/powerpoint/2010/main" val="1344587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34005-4179-7C1A-669C-FB8B40E4546B}"/>
              </a:ext>
            </a:extLst>
          </p:cNvPr>
          <p:cNvSpPr>
            <a:spLocks noGrp="1"/>
          </p:cNvSpPr>
          <p:nvPr>
            <p:ph type="title"/>
          </p:nvPr>
        </p:nvSpPr>
        <p:spPr/>
        <p:txBody>
          <a:bodyPr/>
          <a:lstStyle/>
          <a:p>
            <a:r>
              <a:rPr lang="pt-BR" dirty="0"/>
              <a:t>Referências bibliográficas</a:t>
            </a:r>
          </a:p>
        </p:txBody>
      </p:sp>
      <p:sp>
        <p:nvSpPr>
          <p:cNvPr id="3" name="Espaço Reservado para Conteúdo 2">
            <a:extLst>
              <a:ext uri="{FF2B5EF4-FFF2-40B4-BE49-F238E27FC236}">
                <a16:creationId xmlns:a16="http://schemas.microsoft.com/office/drawing/2014/main" id="{F2B3955A-6637-83D4-F6ED-E63504CFA941}"/>
              </a:ext>
            </a:extLst>
          </p:cNvPr>
          <p:cNvSpPr>
            <a:spLocks noGrp="1"/>
          </p:cNvSpPr>
          <p:nvPr>
            <p:ph idx="1"/>
          </p:nvPr>
        </p:nvSpPr>
        <p:spPr/>
        <p:txBody>
          <a:bodyPr>
            <a:normAutofit/>
          </a:bodyPr>
          <a:lstStyle/>
          <a:p>
            <a:pPr marL="0" indent="0">
              <a:buNone/>
            </a:pPr>
            <a:r>
              <a:rPr lang="en-US" sz="1600" dirty="0"/>
              <a:t>BREUER, J. H.; FRIESEN, J. Methods to assess </a:t>
            </a:r>
            <a:r>
              <a:rPr lang="en-US" sz="1600" dirty="0" err="1"/>
              <a:t>spatio</a:t>
            </a:r>
            <a:r>
              <a:rPr lang="en-US" sz="1600" dirty="0"/>
              <a:t>-temporal changes of slum populations. </a:t>
            </a:r>
            <a:r>
              <a:rPr lang="en-US" sz="1600" b="1" dirty="0"/>
              <a:t>Cities</a:t>
            </a:r>
            <a:r>
              <a:rPr lang="en-US" sz="1600" dirty="0"/>
              <a:t>, v. 143, p. 104582, 2023.</a:t>
            </a:r>
          </a:p>
          <a:p>
            <a:pPr marL="0" indent="0">
              <a:buNone/>
            </a:pPr>
            <a:r>
              <a:rPr lang="pt-BR" sz="1600" dirty="0"/>
              <a:t>INSTITUTO BRASILEIRO DE GEOGRAFIA E ESTATÍSTICA (IBGE). </a:t>
            </a:r>
            <a:r>
              <a:rPr lang="pt-BR" sz="1600" b="1" dirty="0"/>
              <a:t>Censo Demográfico 2022: características dos domicílios</a:t>
            </a:r>
            <a:r>
              <a:rPr lang="pt-BR" sz="1600" dirty="0"/>
              <a:t>: resultados do universo. Rio de Janeiro: IBGE, 2023. Disponível em: </a:t>
            </a:r>
            <a:r>
              <a:rPr lang="pt-BR" sz="1600" dirty="0">
                <a:hlinkClick r:id="rId2"/>
              </a:rPr>
              <a:t>https://biblioteca.ibge.gov.br/</a:t>
            </a:r>
            <a:r>
              <a:rPr lang="pt-BR" sz="1600" dirty="0" err="1">
                <a:hlinkClick r:id="rId2"/>
              </a:rPr>
              <a:t>visualizacao</a:t>
            </a:r>
            <a:r>
              <a:rPr lang="pt-BR" sz="1600" dirty="0">
                <a:hlinkClick r:id="rId2"/>
              </a:rPr>
              <a:t>/</a:t>
            </a:r>
            <a:r>
              <a:rPr lang="pt-BR" sz="1600" dirty="0" err="1">
                <a:hlinkClick r:id="rId2"/>
              </a:rPr>
              <a:t>periodicos</a:t>
            </a:r>
            <a:r>
              <a:rPr lang="pt-BR" sz="1600" dirty="0">
                <a:hlinkClick r:id="rId2"/>
              </a:rPr>
              <a:t>/3106/cd_2022_domicilios.pdf</a:t>
            </a:r>
            <a:r>
              <a:rPr lang="pt-BR" sz="1600" dirty="0"/>
              <a:t>. Acesso em: 26 maio 2025.</a:t>
            </a:r>
          </a:p>
          <a:p>
            <a:pPr marL="0" indent="0">
              <a:buNone/>
            </a:pPr>
            <a:r>
              <a:rPr lang="pt-BR" sz="1600" dirty="0"/>
              <a:t>INSTITUTO BRASILEIRO DE GEOGRAFIA E ESTATÍSTICA (IBGE). </a:t>
            </a:r>
            <a:r>
              <a:rPr lang="pt-BR" sz="1600" b="1" dirty="0"/>
              <a:t>Censo Demográfico 2022</a:t>
            </a:r>
            <a:r>
              <a:rPr lang="pt-BR" sz="1600" dirty="0"/>
              <a:t>: conceitos e métodos. Rio de Janeiro: IBGE, 2023. Disponível em: </a:t>
            </a:r>
            <a:r>
              <a:rPr lang="pt-BR" sz="1600" dirty="0">
                <a:hlinkClick r:id="rId3"/>
              </a:rPr>
              <a:t>https://www.ibge.gov.br/</a:t>
            </a:r>
            <a:r>
              <a:rPr lang="pt-BR" sz="1600" dirty="0" err="1">
                <a:hlinkClick r:id="rId3"/>
              </a:rPr>
              <a:t>estatisticas</a:t>
            </a:r>
            <a:r>
              <a:rPr lang="pt-BR" sz="1600" dirty="0">
                <a:hlinkClick r:id="rId3"/>
              </a:rPr>
              <a:t>/sociais/</a:t>
            </a:r>
            <a:r>
              <a:rPr lang="pt-BR" sz="1600" dirty="0" err="1">
                <a:hlinkClick r:id="rId3"/>
              </a:rPr>
              <a:t>saude</a:t>
            </a:r>
            <a:r>
              <a:rPr lang="pt-BR" sz="1600" dirty="0">
                <a:hlinkClick r:id="rId3"/>
              </a:rPr>
              <a:t>/22827-censo-demografico-2022.html?edicao=41773&amp;t=conceitos-e-</a:t>
            </a:r>
            <a:r>
              <a:rPr lang="pt-BR" sz="1600" dirty="0" err="1">
                <a:hlinkClick r:id="rId3"/>
              </a:rPr>
              <a:t>metodos</a:t>
            </a:r>
            <a:r>
              <a:rPr lang="pt-BR" sz="1600" dirty="0"/>
              <a:t>. Acesso em: 26 maio 2025.</a:t>
            </a:r>
          </a:p>
          <a:p>
            <a:pPr marL="0" indent="0">
              <a:buNone/>
            </a:pPr>
            <a:r>
              <a:rPr lang="pt-BR" sz="1600" dirty="0"/>
              <a:t>INSTITUTO BRASILEIRO DE GEOGRAFIA E ESTATÍSTICA (IBGE). </a:t>
            </a:r>
            <a:r>
              <a:rPr lang="pt-BR" sz="1600" b="1" dirty="0"/>
              <a:t>Sobre a mudança de aglomerados subnormais para favelas e comunidades urbanas</a:t>
            </a:r>
            <a:r>
              <a:rPr lang="pt-BR" sz="1600" dirty="0"/>
              <a:t>: nota metodológica nº 01. Rio de Janeiro: IBGE, 2024. 79 p. Disponível em: </a:t>
            </a:r>
            <a:r>
              <a:rPr lang="pt-BR" sz="1600" dirty="0">
                <a:hlinkClick r:id="rId4"/>
              </a:rPr>
              <a:t>https://biblioteca.ibge.gov.br/</a:t>
            </a:r>
            <a:r>
              <a:rPr lang="pt-BR" sz="1600" dirty="0" err="1">
                <a:hlinkClick r:id="rId4"/>
              </a:rPr>
              <a:t>visualizacao</a:t>
            </a:r>
            <a:r>
              <a:rPr lang="pt-BR" sz="1600" dirty="0">
                <a:hlinkClick r:id="rId4"/>
              </a:rPr>
              <a:t>/livros/liv102062.pdf</a:t>
            </a:r>
            <a:r>
              <a:rPr lang="pt-BR" sz="1600" dirty="0"/>
              <a:t>. Acesso em: 26 maio 2025.</a:t>
            </a:r>
          </a:p>
        </p:txBody>
      </p:sp>
    </p:spTree>
    <p:extLst>
      <p:ext uri="{BB962C8B-B14F-4D97-AF65-F5344CB8AC3E}">
        <p14:creationId xmlns:p14="http://schemas.microsoft.com/office/powerpoint/2010/main" val="1160682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F1427-63FD-D00F-15D7-393068253763}"/>
              </a:ext>
            </a:extLst>
          </p:cNvPr>
          <p:cNvSpPr>
            <a:spLocks noGrp="1"/>
          </p:cNvSpPr>
          <p:nvPr>
            <p:ph type="title"/>
          </p:nvPr>
        </p:nvSpPr>
        <p:spPr>
          <a:xfrm>
            <a:off x="4632211" y="2766218"/>
            <a:ext cx="2927578" cy="1325563"/>
          </a:xfrm>
        </p:spPr>
        <p:txBody>
          <a:bodyPr>
            <a:normAutofit/>
          </a:bodyPr>
          <a:lstStyle/>
          <a:p>
            <a:r>
              <a:rPr lang="pt-BR" b="1" dirty="0">
                <a:solidFill>
                  <a:schemeClr val="bg1"/>
                </a:solidFill>
                <a:latin typeface="Times New Roman" panose="02020603050405020304" pitchFamily="18" charset="0"/>
                <a:cs typeface="Times New Roman" panose="02020603050405020304" pitchFamily="18" charset="0"/>
              </a:rPr>
              <a:t>Obrigado!</a:t>
            </a:r>
          </a:p>
        </p:txBody>
      </p:sp>
    </p:spTree>
    <p:extLst>
      <p:ext uri="{BB962C8B-B14F-4D97-AF65-F5344CB8AC3E}">
        <p14:creationId xmlns:p14="http://schemas.microsoft.com/office/powerpoint/2010/main" val="59546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A001426-C1CD-1C15-4025-FBE0593486B2}"/>
              </a:ext>
            </a:extLst>
          </p:cNvPr>
          <p:cNvSpPr>
            <a:spLocks noGrp="1"/>
          </p:cNvSpPr>
          <p:nvPr>
            <p:ph type="title"/>
          </p:nvPr>
        </p:nvSpPr>
        <p:spPr>
          <a:xfrm>
            <a:off x="521208" y="978408"/>
            <a:ext cx="11155680" cy="1463040"/>
          </a:xfrm>
        </p:spPr>
        <p:txBody>
          <a:bodyPr>
            <a:normAutofit/>
          </a:bodyPr>
          <a:lstStyle/>
          <a:p>
            <a:r>
              <a:rPr lang="pt-BR" dirty="0"/>
              <a:t>Introdução</a:t>
            </a:r>
          </a:p>
        </p:txBody>
      </p:sp>
      <p:sp>
        <p:nvSpPr>
          <p:cNvPr id="3" name="Espaço Reservado para Conteúdo 2">
            <a:extLst>
              <a:ext uri="{FF2B5EF4-FFF2-40B4-BE49-F238E27FC236}">
                <a16:creationId xmlns:a16="http://schemas.microsoft.com/office/drawing/2014/main" id="{93758DF2-3A96-CBEA-CD17-7949D594C087}"/>
              </a:ext>
            </a:extLst>
          </p:cNvPr>
          <p:cNvSpPr>
            <a:spLocks noGrp="1"/>
          </p:cNvSpPr>
          <p:nvPr>
            <p:ph idx="1"/>
          </p:nvPr>
        </p:nvSpPr>
        <p:spPr>
          <a:xfrm>
            <a:off x="521208" y="2578608"/>
            <a:ext cx="11155680" cy="3767328"/>
          </a:xfrm>
        </p:spPr>
        <p:txBody>
          <a:bodyPr>
            <a:normAutofit/>
          </a:bodyPr>
          <a:lstStyle/>
          <a:p>
            <a:r>
              <a:rPr lang="pt-BR" dirty="0"/>
              <a:t>Definição de favela: problemáticas (BREUER; FRIESEN, 2023).</a:t>
            </a:r>
          </a:p>
          <a:p>
            <a:r>
              <a:rPr lang="pt-BR" dirty="0"/>
              <a:t>Aglomerados subnormais (AGSN) X Favelas e comunidades urbanas (2024).</a:t>
            </a:r>
          </a:p>
          <a:p>
            <a:r>
              <a:rPr lang="pt-BR" dirty="0"/>
              <a:t>“Barbosa e Silva alertam para que sejam superadas as representações que reduzam as favelas exclusivamente à "condição de territórios precários, ilegais, inacabados, desordenados e inseguros: o avesso da cidade" (2013, p. 118), o que leva a que seus moradores sejam vistos como pessoas “sem direitos” ou com direitos diferentes de todos os outros cidadãos. Seria necessário encontrar formas de identificar e mapear o que esses territórios são de fato, considerando suas peculiaridades e a diversidade geográfica e histórica” (IBGE, 2024).</a:t>
            </a:r>
          </a:p>
        </p:txBody>
      </p:sp>
      <p:sp>
        <p:nvSpPr>
          <p:cNvPr id="10" name="Freeform: Shape 9">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2091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46EAA-2FC2-C9E7-D691-918DE8AAB3C6}"/>
              </a:ext>
            </a:extLst>
          </p:cNvPr>
          <p:cNvSpPr>
            <a:spLocks noGrp="1"/>
          </p:cNvSpPr>
          <p:nvPr>
            <p:ph type="title"/>
          </p:nvPr>
        </p:nvSpPr>
        <p:spPr/>
        <p:txBody>
          <a:bodyPr/>
          <a:lstStyle/>
          <a:p>
            <a:r>
              <a:rPr lang="pt-BR" dirty="0"/>
              <a:t>Introdução</a:t>
            </a:r>
          </a:p>
        </p:txBody>
      </p:sp>
      <p:sp>
        <p:nvSpPr>
          <p:cNvPr id="3" name="Espaço Reservado para Conteúdo 2">
            <a:extLst>
              <a:ext uri="{FF2B5EF4-FFF2-40B4-BE49-F238E27FC236}">
                <a16:creationId xmlns:a16="http://schemas.microsoft.com/office/drawing/2014/main" id="{090378A2-4630-CB41-1E83-C2512E7B3D39}"/>
              </a:ext>
            </a:extLst>
          </p:cNvPr>
          <p:cNvSpPr>
            <a:spLocks noGrp="1"/>
          </p:cNvSpPr>
          <p:nvPr>
            <p:ph idx="1"/>
          </p:nvPr>
        </p:nvSpPr>
        <p:spPr/>
        <p:txBody>
          <a:bodyPr>
            <a:normAutofit/>
          </a:bodyPr>
          <a:lstStyle/>
          <a:p>
            <a:r>
              <a:rPr lang="pt-BR" sz="2000" dirty="0"/>
              <a:t>“Cabe ressaltar que, nesse primeiro momento, </a:t>
            </a:r>
            <a:r>
              <a:rPr lang="pt-BR" sz="2000" b="1" dirty="0"/>
              <a:t>não houve alteração no conteúdo </a:t>
            </a:r>
            <a:r>
              <a:rPr lang="pt-BR" sz="2000" dirty="0"/>
              <a:t>subjacente aos critérios que estruturam a identificação e o mapeamento dessas áreas, uma vez que eles orientaram o mapeamento e a coleta do Censo Demográfico 2022.” (IBGE, 2024).</a:t>
            </a:r>
          </a:p>
        </p:txBody>
      </p:sp>
    </p:spTree>
    <p:extLst>
      <p:ext uri="{BB962C8B-B14F-4D97-AF65-F5344CB8AC3E}">
        <p14:creationId xmlns:p14="http://schemas.microsoft.com/office/powerpoint/2010/main" val="371744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3" name="Freeform: Shape 1032">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Rectangle 1034">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6B3024-C3F0-01CB-4F1E-E9145E8165D6}"/>
              </a:ext>
            </a:extLst>
          </p:cNvPr>
          <p:cNvSpPr>
            <a:spLocks noGrp="1"/>
          </p:cNvSpPr>
          <p:nvPr>
            <p:ph type="title"/>
          </p:nvPr>
        </p:nvSpPr>
        <p:spPr>
          <a:xfrm>
            <a:off x="521208" y="978408"/>
            <a:ext cx="3397649" cy="3303764"/>
          </a:xfrm>
        </p:spPr>
        <p:txBody>
          <a:bodyPr vert="horz" lIns="91440" tIns="45720" rIns="91440" bIns="45720" rtlCol="0" anchor="t">
            <a:normAutofit/>
          </a:bodyPr>
          <a:lstStyle/>
          <a:p>
            <a:r>
              <a:rPr lang="en-US" sz="4100"/>
              <a:t>Questionário IBGE (Amostra)</a:t>
            </a:r>
          </a:p>
        </p:txBody>
      </p:sp>
      <p:sp>
        <p:nvSpPr>
          <p:cNvPr id="1037" name="Freeform: Shape 1036">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ABB7DCBD-0903-D7E4-8632-3CC75222CB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9440" y="965741"/>
            <a:ext cx="6131359" cy="538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27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908AF-B230-F416-506E-0E46D04DAC75}"/>
              </a:ext>
            </a:extLst>
          </p:cNvPr>
          <p:cNvSpPr>
            <a:spLocks noGrp="1"/>
          </p:cNvSpPr>
          <p:nvPr>
            <p:ph type="title"/>
          </p:nvPr>
        </p:nvSpPr>
        <p:spPr/>
        <p:txBody>
          <a:bodyPr/>
          <a:lstStyle/>
          <a:p>
            <a:r>
              <a:rPr lang="pt-BR" dirty="0"/>
              <a:t>Observações metodológicas</a:t>
            </a:r>
          </a:p>
        </p:txBody>
      </p:sp>
      <p:sp>
        <p:nvSpPr>
          <p:cNvPr id="3" name="Espaço Reservado para Conteúdo 2">
            <a:extLst>
              <a:ext uri="{FF2B5EF4-FFF2-40B4-BE49-F238E27FC236}">
                <a16:creationId xmlns:a16="http://schemas.microsoft.com/office/drawing/2014/main" id="{648DC977-269B-4EF1-9CCE-58895DFB2BC2}"/>
              </a:ext>
            </a:extLst>
          </p:cNvPr>
          <p:cNvSpPr>
            <a:spLocks noGrp="1"/>
          </p:cNvSpPr>
          <p:nvPr>
            <p:ph idx="1"/>
          </p:nvPr>
        </p:nvSpPr>
        <p:spPr/>
        <p:txBody>
          <a:bodyPr>
            <a:normAutofit/>
          </a:bodyPr>
          <a:lstStyle/>
          <a:p>
            <a:r>
              <a:rPr lang="pt-BR" b="0" i="0" dirty="0">
                <a:solidFill>
                  <a:srgbClr val="444746"/>
                </a:solidFill>
                <a:effectLst/>
              </a:rPr>
              <a:t>"A partir do Censo de 1960 foi adotado um modelo de técnica de amostragem probabilística que vem se mantendo para os demais censos, onde utilizou-se dois modelos de questionários: </a:t>
            </a:r>
            <a:r>
              <a:rPr lang="pt-BR" b="1" i="0" dirty="0">
                <a:solidFill>
                  <a:srgbClr val="444746"/>
                </a:solidFill>
                <a:effectLst/>
              </a:rPr>
              <a:t>amostra</a:t>
            </a:r>
            <a:r>
              <a:rPr lang="pt-BR" b="0" i="0" dirty="0">
                <a:solidFill>
                  <a:srgbClr val="444746"/>
                </a:solidFill>
                <a:effectLst/>
              </a:rPr>
              <a:t> e </a:t>
            </a:r>
            <a:r>
              <a:rPr lang="pt-BR" b="1" i="0" dirty="0">
                <a:solidFill>
                  <a:srgbClr val="444746"/>
                </a:solidFill>
                <a:effectLst/>
              </a:rPr>
              <a:t>básico</a:t>
            </a:r>
            <a:r>
              <a:rPr lang="pt-BR" b="0" i="0" dirty="0">
                <a:solidFill>
                  <a:srgbClr val="444746"/>
                </a:solidFill>
                <a:effectLst/>
              </a:rPr>
              <a:t> (não amostra)."</a:t>
            </a:r>
          </a:p>
        </p:txBody>
      </p:sp>
    </p:spTree>
    <p:extLst>
      <p:ext uri="{BB962C8B-B14F-4D97-AF65-F5344CB8AC3E}">
        <p14:creationId xmlns:p14="http://schemas.microsoft.com/office/powerpoint/2010/main" val="424548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1F941-3810-2296-FB89-AEDAC4960495}"/>
              </a:ext>
            </a:extLst>
          </p:cNvPr>
          <p:cNvSpPr>
            <a:spLocks noGrp="1"/>
          </p:cNvSpPr>
          <p:nvPr>
            <p:ph type="title"/>
          </p:nvPr>
        </p:nvSpPr>
        <p:spPr/>
        <p:txBody>
          <a:bodyPr/>
          <a:lstStyle/>
          <a:p>
            <a:r>
              <a:rPr lang="pt-BR" dirty="0"/>
              <a:t>Explicando a lógica para coleta da amostra</a:t>
            </a:r>
          </a:p>
        </p:txBody>
      </p:sp>
      <p:sp>
        <p:nvSpPr>
          <p:cNvPr id="3" name="Espaço Reservado para Conteúdo 2">
            <a:extLst>
              <a:ext uri="{FF2B5EF4-FFF2-40B4-BE49-F238E27FC236}">
                <a16:creationId xmlns:a16="http://schemas.microsoft.com/office/drawing/2014/main" id="{46FD1BE9-A13B-C106-CB12-46042A01656C}"/>
              </a:ext>
            </a:extLst>
          </p:cNvPr>
          <p:cNvSpPr>
            <a:spLocks noGrp="1"/>
          </p:cNvSpPr>
          <p:nvPr>
            <p:ph idx="1"/>
          </p:nvPr>
        </p:nvSpPr>
        <p:spPr/>
        <p:txBody>
          <a:bodyPr>
            <a:normAutofit fontScale="92500"/>
          </a:bodyPr>
          <a:lstStyle/>
          <a:p>
            <a:r>
              <a:rPr lang="pt-BR" dirty="0"/>
              <a:t>Pode variar de censo para censo.</a:t>
            </a:r>
          </a:p>
          <a:p>
            <a:r>
              <a:rPr lang="pt-BR" b="0" i="0" dirty="0">
                <a:solidFill>
                  <a:srgbClr val="444746"/>
                </a:solidFill>
                <a:effectLst/>
              </a:rPr>
              <a:t>“[...] para a amostra do Censo 2010 </a:t>
            </a:r>
            <a:r>
              <a:rPr lang="pt-BR" b="1" i="0" dirty="0">
                <a:solidFill>
                  <a:srgbClr val="444746"/>
                </a:solidFill>
                <a:effectLst/>
              </a:rPr>
              <a:t>teve </a:t>
            </a:r>
            <a:r>
              <a:rPr lang="pt-BR" b="1" i="0" u="sng" dirty="0">
                <a:solidFill>
                  <a:srgbClr val="444746"/>
                </a:solidFill>
                <a:effectLst/>
              </a:rPr>
              <a:t>cinco frações diferentes</a:t>
            </a:r>
            <a:r>
              <a:rPr lang="pt-BR" b="1" i="0" dirty="0">
                <a:solidFill>
                  <a:srgbClr val="444746"/>
                </a:solidFill>
                <a:effectLst/>
              </a:rPr>
              <a:t> usadas de acordo com o total da população do município</a:t>
            </a:r>
            <a:r>
              <a:rPr lang="pt-BR" b="0" i="0" dirty="0">
                <a:solidFill>
                  <a:srgbClr val="444746"/>
                </a:solidFill>
                <a:effectLst/>
              </a:rPr>
              <a:t>. Nos municípios com até 2.500 habitantes, a fração amostral foi de </a:t>
            </a:r>
            <a:r>
              <a:rPr lang="pt-BR" b="1" i="0" dirty="0">
                <a:solidFill>
                  <a:srgbClr val="444746"/>
                </a:solidFill>
                <a:effectLst/>
              </a:rPr>
              <a:t>50%</a:t>
            </a:r>
            <a:r>
              <a:rPr lang="pt-BR" b="0" i="0" dirty="0">
                <a:solidFill>
                  <a:srgbClr val="444746"/>
                </a:solidFill>
                <a:effectLst/>
              </a:rPr>
              <a:t> [...]. Os que tinham mais de 2.500 até 8.000 habitantes, tiveram a fração amostral de </a:t>
            </a:r>
            <a:r>
              <a:rPr lang="pt-BR" b="1" i="0" dirty="0">
                <a:solidFill>
                  <a:srgbClr val="444746"/>
                </a:solidFill>
                <a:effectLst/>
              </a:rPr>
              <a:t>33%</a:t>
            </a:r>
            <a:r>
              <a:rPr lang="pt-BR" b="0" i="0" dirty="0">
                <a:solidFill>
                  <a:srgbClr val="444746"/>
                </a:solidFill>
                <a:effectLst/>
              </a:rPr>
              <a:t>. Nos municípios com mais de 8.000 até 20.000 habitantes, a fração foi de </a:t>
            </a:r>
            <a:r>
              <a:rPr lang="pt-BR" b="1" i="0" dirty="0">
                <a:solidFill>
                  <a:srgbClr val="444746"/>
                </a:solidFill>
                <a:effectLst/>
              </a:rPr>
              <a:t>20%</a:t>
            </a:r>
            <a:r>
              <a:rPr lang="pt-BR" b="0" i="0" dirty="0">
                <a:solidFill>
                  <a:srgbClr val="444746"/>
                </a:solidFill>
                <a:effectLst/>
              </a:rPr>
              <a:t>. Já nos que tinham mais de 20.000 até 500 mil habitantes, a fração foi de </a:t>
            </a:r>
            <a:r>
              <a:rPr lang="pt-BR" b="1" i="0" dirty="0">
                <a:solidFill>
                  <a:srgbClr val="444746"/>
                </a:solidFill>
                <a:effectLst/>
              </a:rPr>
              <a:t>10%</a:t>
            </a:r>
            <a:r>
              <a:rPr lang="pt-BR" b="0" i="0" dirty="0">
                <a:solidFill>
                  <a:srgbClr val="444746"/>
                </a:solidFill>
                <a:effectLst/>
              </a:rPr>
              <a:t>. E, por fim, nos municípios com população maior que 500 mil, a fração foi de </a:t>
            </a:r>
            <a:r>
              <a:rPr lang="pt-BR" b="1" i="0" dirty="0">
                <a:solidFill>
                  <a:srgbClr val="444746"/>
                </a:solidFill>
                <a:effectLst/>
              </a:rPr>
              <a:t>5%</a:t>
            </a:r>
            <a:r>
              <a:rPr lang="pt-BR" b="0" i="0" dirty="0">
                <a:solidFill>
                  <a:srgbClr val="444746"/>
                </a:solidFill>
                <a:effectLst/>
              </a:rPr>
              <a:t>. </a:t>
            </a:r>
            <a:br>
              <a:rPr lang="pt-BR" b="0" i="0" dirty="0">
                <a:solidFill>
                  <a:srgbClr val="444746"/>
                </a:solidFill>
                <a:effectLst/>
              </a:rPr>
            </a:br>
            <a:r>
              <a:rPr lang="pt-BR" b="0" i="0" dirty="0">
                <a:solidFill>
                  <a:srgbClr val="444746"/>
                </a:solidFill>
                <a:effectLst/>
              </a:rPr>
              <a:t>Para o Censo Demográfico 2022, seguiu-se a mesma lógica do Censo Demográfico 2010. A seleção dos domicílios para a amostra, o que significava definir qual tipo de questionário seria aplicado em um determinado domicílio, foi feita automaticamente no dispositivo móvel de coleta (DMC). Os domicílios, cadastrados no DMC, fizeram parte de uma lista da qual a amostra foi selecionada. </a:t>
            </a:r>
            <a:r>
              <a:rPr lang="pt-BR" b="1" i="0" dirty="0">
                <a:solidFill>
                  <a:srgbClr val="444746"/>
                </a:solidFill>
                <a:effectLst/>
              </a:rPr>
              <a:t>A seleção é aleatória</a:t>
            </a:r>
            <a:r>
              <a:rPr lang="pt-BR" b="0" i="0" dirty="0">
                <a:solidFill>
                  <a:srgbClr val="444746"/>
                </a:solidFill>
                <a:effectLst/>
              </a:rPr>
              <a:t>, independente em cada setor censitário, de acordo com a fração amostral definida para o município, e de forma que seja espalhada geograficamente por toda a extensão do setor censitário.“ (IBGE, 2023).</a:t>
            </a:r>
            <a:endParaRPr lang="pt-BR" dirty="0"/>
          </a:p>
          <a:p>
            <a:endParaRPr lang="pt-BR" dirty="0"/>
          </a:p>
        </p:txBody>
      </p:sp>
    </p:spTree>
    <p:extLst>
      <p:ext uri="{BB962C8B-B14F-4D97-AF65-F5344CB8AC3E}">
        <p14:creationId xmlns:p14="http://schemas.microsoft.com/office/powerpoint/2010/main" val="412078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BAE9D29D-736F-8D8B-5F5A-78D53C4C555A}"/>
              </a:ext>
            </a:extLst>
          </p:cNvPr>
          <p:cNvSpPr>
            <a:spLocks noGrp="1"/>
          </p:cNvSpPr>
          <p:nvPr>
            <p:ph type="title"/>
          </p:nvPr>
        </p:nvSpPr>
        <p:spPr>
          <a:xfrm>
            <a:off x="521208" y="978408"/>
            <a:ext cx="4754880" cy="1463040"/>
          </a:xfrm>
        </p:spPr>
        <p:txBody>
          <a:bodyPr>
            <a:normAutofit/>
          </a:bodyPr>
          <a:lstStyle/>
          <a:p>
            <a:r>
              <a:rPr lang="pt-BR" dirty="0"/>
              <a:t>Observações metodológicas</a:t>
            </a:r>
          </a:p>
        </p:txBody>
      </p:sp>
      <p:sp>
        <p:nvSpPr>
          <p:cNvPr id="26" name="Rectangle 22">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Espaço Reservado para Conteúdo 2">
            <a:extLst>
              <a:ext uri="{FF2B5EF4-FFF2-40B4-BE49-F238E27FC236}">
                <a16:creationId xmlns:a16="http://schemas.microsoft.com/office/drawing/2014/main" id="{6DF0B0EE-AF82-2216-FF24-6719E02801DE}"/>
              </a:ext>
            </a:extLst>
          </p:cNvPr>
          <p:cNvSpPr>
            <a:spLocks noGrp="1"/>
          </p:cNvSpPr>
          <p:nvPr>
            <p:ph idx="1"/>
          </p:nvPr>
        </p:nvSpPr>
        <p:spPr>
          <a:xfrm>
            <a:off x="521208" y="2578608"/>
            <a:ext cx="4672584" cy="3767328"/>
          </a:xfrm>
        </p:spPr>
        <p:txBody>
          <a:bodyPr>
            <a:normAutofit/>
          </a:bodyPr>
          <a:lstStyle/>
          <a:p>
            <a:r>
              <a:rPr lang="pt-BR" dirty="0"/>
              <a:t>Foi constatada a </a:t>
            </a:r>
            <a:r>
              <a:rPr lang="pt-BR" b="1" dirty="0"/>
              <a:t>comparabilidade</a:t>
            </a:r>
            <a:r>
              <a:rPr lang="pt-BR" dirty="0"/>
              <a:t> entre esse tipo de dado entre os dois censos, conforme documentação do IBGE (IBGE, 2023).</a:t>
            </a:r>
          </a:p>
        </p:txBody>
      </p:sp>
      <p:pic>
        <p:nvPicPr>
          <p:cNvPr id="6" name="Imagem 5">
            <a:extLst>
              <a:ext uri="{FF2B5EF4-FFF2-40B4-BE49-F238E27FC236}">
                <a16:creationId xmlns:a16="http://schemas.microsoft.com/office/drawing/2014/main" id="{8878DAE0-0BD8-1EFE-133B-EB2DD3D112E0}"/>
              </a:ext>
            </a:extLst>
          </p:cNvPr>
          <p:cNvPicPr>
            <a:picLocks noChangeAspect="1"/>
          </p:cNvPicPr>
          <p:nvPr/>
        </p:nvPicPr>
        <p:blipFill>
          <a:blip r:embed="rId2"/>
          <a:srcRect l="3395" r="6032"/>
          <a:stretch>
            <a:fillRect/>
          </a:stretch>
        </p:blipFill>
        <p:spPr>
          <a:xfrm>
            <a:off x="5958018" y="508090"/>
            <a:ext cx="5709726" cy="5846989"/>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Tinta 6">
                <a:extLst>
                  <a:ext uri="{FF2B5EF4-FFF2-40B4-BE49-F238E27FC236}">
                    <a16:creationId xmlns:a16="http://schemas.microsoft.com/office/drawing/2014/main" id="{B2BC1BEC-9F54-9AF1-8DBB-BADDF84B62E6}"/>
                  </a:ext>
                </a:extLst>
              </p14:cNvPr>
              <p14:cNvContentPartPr/>
              <p14:nvPr/>
            </p14:nvContentPartPr>
            <p14:xfrm>
              <a:off x="6433629" y="5625789"/>
              <a:ext cx="2180880" cy="45720"/>
            </p14:xfrm>
          </p:contentPart>
        </mc:Choice>
        <mc:Fallback xmlns="">
          <p:pic>
            <p:nvPicPr>
              <p:cNvPr id="7" name="Tinta 6">
                <a:extLst>
                  <a:ext uri="{FF2B5EF4-FFF2-40B4-BE49-F238E27FC236}">
                    <a16:creationId xmlns:a16="http://schemas.microsoft.com/office/drawing/2014/main" id="{B2BC1BEC-9F54-9AF1-8DBB-BADDF84B62E6}"/>
                  </a:ext>
                </a:extLst>
              </p:cNvPr>
              <p:cNvPicPr/>
              <p:nvPr/>
            </p:nvPicPr>
            <p:blipFill>
              <a:blip r:embed="rId4"/>
              <a:stretch>
                <a:fillRect/>
              </a:stretch>
            </p:blipFill>
            <p:spPr>
              <a:xfrm>
                <a:off x="6379629" y="5517789"/>
                <a:ext cx="2288520" cy="261360"/>
              </a:xfrm>
              <a:prstGeom prst="rect">
                <a:avLst/>
              </a:prstGeom>
            </p:spPr>
          </p:pic>
        </mc:Fallback>
      </mc:AlternateContent>
    </p:spTree>
    <p:extLst>
      <p:ext uri="{BB962C8B-B14F-4D97-AF65-F5344CB8AC3E}">
        <p14:creationId xmlns:p14="http://schemas.microsoft.com/office/powerpoint/2010/main" val="212328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6273E-A2F5-8E02-0A62-4CDA659FE7CC}"/>
              </a:ext>
            </a:extLst>
          </p:cNvPr>
          <p:cNvSpPr>
            <a:spLocks noGrp="1"/>
          </p:cNvSpPr>
          <p:nvPr>
            <p:ph type="title"/>
          </p:nvPr>
        </p:nvSpPr>
        <p:spPr/>
        <p:txBody>
          <a:bodyPr/>
          <a:lstStyle/>
          <a:p>
            <a:r>
              <a:rPr lang="pt-BR" dirty="0"/>
              <a:t>Fonte de dados: IBGE</a:t>
            </a:r>
          </a:p>
        </p:txBody>
      </p:sp>
      <p:sp>
        <p:nvSpPr>
          <p:cNvPr id="3" name="Espaço Reservado para Conteúdo 2">
            <a:extLst>
              <a:ext uri="{FF2B5EF4-FFF2-40B4-BE49-F238E27FC236}">
                <a16:creationId xmlns:a16="http://schemas.microsoft.com/office/drawing/2014/main" id="{7C0464B4-369C-41EC-9773-5B67C9D6D69C}"/>
              </a:ext>
            </a:extLst>
          </p:cNvPr>
          <p:cNvSpPr>
            <a:spLocks noGrp="1"/>
          </p:cNvSpPr>
          <p:nvPr>
            <p:ph idx="1"/>
          </p:nvPr>
        </p:nvSpPr>
        <p:spPr>
          <a:xfrm>
            <a:off x="521208" y="2262922"/>
            <a:ext cx="11155680" cy="3767328"/>
          </a:xfrm>
        </p:spPr>
        <p:txBody>
          <a:bodyPr/>
          <a:lstStyle/>
          <a:p>
            <a:r>
              <a:rPr lang="pt-BR" dirty="0"/>
              <a:t>Bases de dados, especialmente georreferenciados, são de extrema importância no ramo do geoprocessamento.</a:t>
            </a:r>
          </a:p>
          <a:p>
            <a:r>
              <a:rPr lang="pt-BR" dirty="0"/>
              <a:t>Extração de arquivos do tipo </a:t>
            </a:r>
            <a:r>
              <a:rPr lang="pt-BR" i="1" dirty="0"/>
              <a:t>.</a:t>
            </a:r>
            <a:r>
              <a:rPr lang="pt-BR" i="1" dirty="0" err="1"/>
              <a:t>shp</a:t>
            </a:r>
            <a:r>
              <a:rPr lang="pt-BR" i="1" dirty="0"/>
              <a:t> </a:t>
            </a:r>
            <a:r>
              <a:rPr lang="pt-BR" dirty="0"/>
              <a:t>(</a:t>
            </a:r>
            <a:r>
              <a:rPr lang="pt-BR" i="1" dirty="0" err="1"/>
              <a:t>shapefile</a:t>
            </a:r>
            <a:r>
              <a:rPr lang="pt-BR" dirty="0"/>
              <a:t>) do site do IBGE</a:t>
            </a:r>
          </a:p>
          <a:p>
            <a:endParaRPr lang="pt-BR" dirty="0"/>
          </a:p>
          <a:p>
            <a:endParaRPr lang="pt-BR" dirty="0"/>
          </a:p>
          <a:p>
            <a:endParaRPr lang="pt-BR" dirty="0"/>
          </a:p>
          <a:p>
            <a:endParaRPr lang="pt-BR" dirty="0"/>
          </a:p>
          <a:p>
            <a:endParaRPr lang="pt-BR" dirty="0"/>
          </a:p>
          <a:p>
            <a:r>
              <a:rPr lang="pt-BR" dirty="0"/>
              <a:t>Sistema SIDRA (possibilidade de definir variáveis mais específicas para as tabelas).</a:t>
            </a:r>
          </a:p>
          <a:p>
            <a:endParaRPr lang="pt-BR" dirty="0"/>
          </a:p>
        </p:txBody>
      </p:sp>
      <p:pic>
        <p:nvPicPr>
          <p:cNvPr id="5" name="Imagem 4">
            <a:extLst>
              <a:ext uri="{FF2B5EF4-FFF2-40B4-BE49-F238E27FC236}">
                <a16:creationId xmlns:a16="http://schemas.microsoft.com/office/drawing/2014/main" id="{1D64BE2D-FE20-973D-3DD5-BB7D9BF9E775}"/>
              </a:ext>
            </a:extLst>
          </p:cNvPr>
          <p:cNvPicPr>
            <a:picLocks noChangeAspect="1"/>
          </p:cNvPicPr>
          <p:nvPr/>
        </p:nvPicPr>
        <p:blipFill>
          <a:blip r:embed="rId2"/>
          <a:stretch>
            <a:fillRect/>
          </a:stretch>
        </p:blipFill>
        <p:spPr>
          <a:xfrm>
            <a:off x="711055" y="3640546"/>
            <a:ext cx="5384945" cy="1736513"/>
          </a:xfrm>
          <a:prstGeom prst="rect">
            <a:avLst/>
          </a:prstGeom>
        </p:spPr>
      </p:pic>
    </p:spTree>
    <p:extLst>
      <p:ext uri="{BB962C8B-B14F-4D97-AF65-F5344CB8AC3E}">
        <p14:creationId xmlns:p14="http://schemas.microsoft.com/office/powerpoint/2010/main" val="186229694"/>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346</TotalTime>
  <Words>1314</Words>
  <Application>Microsoft Office PowerPoint</Application>
  <PresentationFormat>Widescreen</PresentationFormat>
  <Paragraphs>80</Paragraphs>
  <Slides>24</Slides>
  <Notes>1</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24</vt:i4>
      </vt:variant>
    </vt:vector>
  </HeadingPairs>
  <TitlesOfParts>
    <vt:vector size="32" baseType="lpstr">
      <vt:lpstr>Aptos</vt:lpstr>
      <vt:lpstr>Arial</vt:lpstr>
      <vt:lpstr>Bierstadt</vt:lpstr>
      <vt:lpstr>Calibri</vt:lpstr>
      <vt:lpstr>Calibri Light</vt:lpstr>
      <vt:lpstr>Times New Roman</vt:lpstr>
      <vt:lpstr>GestaltVTI</vt:lpstr>
      <vt:lpstr>Tema do Office</vt:lpstr>
      <vt:lpstr>Destinação do lixo em favelas localizadas em Niterói-RJ: um comparativo entre os anos de 2010 e 2022</vt:lpstr>
      <vt:lpstr>Questão de pesquisa</vt:lpstr>
      <vt:lpstr>Introdução</vt:lpstr>
      <vt:lpstr>Introdução</vt:lpstr>
      <vt:lpstr>Questionário IBGE (Amostra)</vt:lpstr>
      <vt:lpstr>Observações metodológicas</vt:lpstr>
      <vt:lpstr>Explicando a lógica para coleta da amostra</vt:lpstr>
      <vt:lpstr>Observações metodológicas</vt:lpstr>
      <vt:lpstr>Fonte de dados: IBGE</vt:lpstr>
      <vt:lpstr>Trabalhando com tabelas</vt:lpstr>
      <vt:lpstr>Trabalhando com tabelas</vt:lpstr>
      <vt:lpstr>Elaboração de mapas</vt:lpstr>
      <vt:lpstr>Trabalhando com mapas</vt:lpstr>
      <vt:lpstr>Apresentação do PowerPoint</vt:lpstr>
      <vt:lpstr>Apresentação do PowerPoint</vt:lpstr>
      <vt:lpstr>Trabalhando com mapas e tabelas</vt:lpstr>
      <vt:lpstr>Trabalhando com mapas e tabelas</vt:lpstr>
      <vt:lpstr>Apresentação do PowerPoint</vt:lpstr>
      <vt:lpstr>Gráficos (Análise dos dados)</vt:lpstr>
      <vt:lpstr>Gráficos (Análise dos dados)</vt:lpstr>
      <vt:lpstr>Gráficos (Análise dos dados – população)</vt:lpstr>
      <vt:lpstr>Conclusões</vt:lpstr>
      <vt:lpstr>Referências bibliográficas</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Heitor Martins</dc:creator>
  <cp:lastModifiedBy>Heitor Martins</cp:lastModifiedBy>
  <cp:revision>19</cp:revision>
  <dcterms:created xsi:type="dcterms:W3CDTF">2025-05-25T17:03:54Z</dcterms:created>
  <dcterms:modified xsi:type="dcterms:W3CDTF">2025-05-30T14:31:29Z</dcterms:modified>
</cp:coreProperties>
</file>