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68" r:id="rId5"/>
    <p:sldId id="260" r:id="rId6"/>
    <p:sldId id="269" r:id="rId7"/>
    <p:sldId id="270" r:id="rId8"/>
    <p:sldId id="263" r:id="rId9"/>
    <p:sldId id="271" r:id="rId10"/>
    <p:sldId id="284" r:id="rId11"/>
    <p:sldId id="286" r:id="rId12"/>
    <p:sldId id="287" r:id="rId13"/>
    <p:sldId id="259" r:id="rId14"/>
    <p:sldId id="299" r:id="rId15"/>
    <p:sldId id="301" r:id="rId16"/>
    <p:sldId id="302" r:id="rId17"/>
    <p:sldId id="303" r:id="rId18"/>
    <p:sldId id="283" r:id="rId19"/>
    <p:sldId id="281" r:id="rId20"/>
    <p:sldId id="288" r:id="rId21"/>
    <p:sldId id="265" r:id="rId22"/>
    <p:sldId id="289" r:id="rId23"/>
    <p:sldId id="290" r:id="rId24"/>
    <p:sldId id="274" r:id="rId25"/>
    <p:sldId id="295" r:id="rId26"/>
    <p:sldId id="296" r:id="rId27"/>
    <p:sldId id="291" r:id="rId28"/>
    <p:sldId id="294" r:id="rId29"/>
    <p:sldId id="297" r:id="rId30"/>
    <p:sldId id="298" r:id="rId31"/>
    <p:sldId id="276" r:id="rId32"/>
    <p:sldId id="282" r:id="rId33"/>
    <p:sldId id="261" r:id="rId34"/>
    <p:sldId id="26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F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p:scale>
          <a:sx n="50" d="100"/>
          <a:sy n="50" d="100"/>
        </p:scale>
        <p:origin x="1428" y="5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c14079c0cc80d480/Documentos/trimestre%201/Int.%20Geoprocessamento/Trabalho%20OKUBO-%20Miguel/Valores%20de%20Densidade_de_vortic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pt-BR" sz="2000" dirty="0"/>
              <a:t>Duração diária média dos </a:t>
            </a:r>
            <a:r>
              <a:rPr lang="pt-BR" sz="2000" dirty="0" smtClean="0"/>
              <a:t>Vórtices</a:t>
            </a:r>
            <a:endParaRPr lang="pt-BR" sz="2000" dirty="0"/>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tx>
            <c:strRef>
              <c:f>'[Valores de Densidade_de_vortice.xlsx]Estat_anuais'!$D$58</c:f>
              <c:strCache>
                <c:ptCount val="1"/>
                <c:pt idx="0">
                  <c:v>2010</c:v>
                </c:pt>
              </c:strCache>
            </c:strRef>
          </c:tx>
          <c:spPr>
            <a:solidFill>
              <a:schemeClr val="accent1"/>
            </a:solidFill>
            <a:ln>
              <a:noFill/>
            </a:ln>
            <a:effectLst/>
          </c:spPr>
          <c:invertIfNegative val="0"/>
          <c:cat>
            <c:strRef>
              <c:f>'[Valores de Densidade_de_vortice.xlsx]Estat_anuais'!$C$59:$C$60</c:f>
              <c:strCache>
                <c:ptCount val="2"/>
                <c:pt idx="0">
                  <c:v>Ciclônico</c:v>
                </c:pt>
                <c:pt idx="1">
                  <c:v>Anti-ciclônico</c:v>
                </c:pt>
              </c:strCache>
            </c:strRef>
          </c:cat>
          <c:val>
            <c:numRef>
              <c:f>'[Valores de Densidade_de_vortice.xlsx]Estat_anuais'!$D$59:$D$60</c:f>
              <c:numCache>
                <c:formatCode>General</c:formatCode>
                <c:ptCount val="2"/>
                <c:pt idx="0">
                  <c:v>0</c:v>
                </c:pt>
                <c:pt idx="1">
                  <c:v>2</c:v>
                </c:pt>
              </c:numCache>
            </c:numRef>
          </c:val>
        </c:ser>
        <c:ser>
          <c:idx val="1"/>
          <c:order val="1"/>
          <c:tx>
            <c:strRef>
              <c:f>'[Valores de Densidade_de_vortice.xlsx]Estat_anuais'!$E$58</c:f>
              <c:strCache>
                <c:ptCount val="1"/>
                <c:pt idx="0">
                  <c:v>2011</c:v>
                </c:pt>
              </c:strCache>
            </c:strRef>
          </c:tx>
          <c:spPr>
            <a:solidFill>
              <a:schemeClr val="accent2"/>
            </a:solidFill>
            <a:ln>
              <a:noFill/>
            </a:ln>
            <a:effectLst/>
          </c:spPr>
          <c:invertIfNegative val="0"/>
          <c:cat>
            <c:strRef>
              <c:f>'[Valores de Densidade_de_vortice.xlsx]Estat_anuais'!$C$59:$C$60</c:f>
              <c:strCache>
                <c:ptCount val="2"/>
                <c:pt idx="0">
                  <c:v>Ciclônico</c:v>
                </c:pt>
                <c:pt idx="1">
                  <c:v>Anti-ciclônico</c:v>
                </c:pt>
              </c:strCache>
            </c:strRef>
          </c:cat>
          <c:val>
            <c:numRef>
              <c:f>'[Valores de Densidade_de_vortice.xlsx]Estat_anuais'!$E$59:$E$60</c:f>
              <c:numCache>
                <c:formatCode>General</c:formatCode>
                <c:ptCount val="2"/>
                <c:pt idx="0">
                  <c:v>19</c:v>
                </c:pt>
                <c:pt idx="1">
                  <c:v>0</c:v>
                </c:pt>
              </c:numCache>
            </c:numRef>
          </c:val>
        </c:ser>
        <c:ser>
          <c:idx val="2"/>
          <c:order val="2"/>
          <c:tx>
            <c:strRef>
              <c:f>'[Valores de Densidade_de_vortice.xlsx]Estat_anuais'!$F$58</c:f>
              <c:strCache>
                <c:ptCount val="1"/>
                <c:pt idx="0">
                  <c:v>2012</c:v>
                </c:pt>
              </c:strCache>
            </c:strRef>
          </c:tx>
          <c:spPr>
            <a:solidFill>
              <a:schemeClr val="accent3"/>
            </a:solidFill>
            <a:ln>
              <a:noFill/>
            </a:ln>
            <a:effectLst/>
          </c:spPr>
          <c:invertIfNegative val="0"/>
          <c:cat>
            <c:strRef>
              <c:f>'[Valores de Densidade_de_vortice.xlsx]Estat_anuais'!$C$59:$C$60</c:f>
              <c:strCache>
                <c:ptCount val="2"/>
                <c:pt idx="0">
                  <c:v>Ciclônico</c:v>
                </c:pt>
                <c:pt idx="1">
                  <c:v>Anti-ciclônico</c:v>
                </c:pt>
              </c:strCache>
            </c:strRef>
          </c:cat>
          <c:val>
            <c:numRef>
              <c:f>'[Valores de Densidade_de_vortice.xlsx]Estat_anuais'!$F$59:$F$60</c:f>
              <c:numCache>
                <c:formatCode>General</c:formatCode>
                <c:ptCount val="2"/>
                <c:pt idx="0">
                  <c:v>22</c:v>
                </c:pt>
                <c:pt idx="1">
                  <c:v>4</c:v>
                </c:pt>
              </c:numCache>
            </c:numRef>
          </c:val>
        </c:ser>
        <c:ser>
          <c:idx val="3"/>
          <c:order val="3"/>
          <c:tx>
            <c:strRef>
              <c:f>'[Valores de Densidade_de_vortice.xlsx]Estat_anuais'!$G$58</c:f>
              <c:strCache>
                <c:ptCount val="1"/>
                <c:pt idx="0">
                  <c:v>2013</c:v>
                </c:pt>
              </c:strCache>
            </c:strRef>
          </c:tx>
          <c:spPr>
            <a:solidFill>
              <a:schemeClr val="accent4"/>
            </a:solidFill>
            <a:ln>
              <a:noFill/>
            </a:ln>
            <a:effectLst/>
          </c:spPr>
          <c:invertIfNegative val="0"/>
          <c:cat>
            <c:strRef>
              <c:f>'[Valores de Densidade_de_vortice.xlsx]Estat_anuais'!$C$59:$C$60</c:f>
              <c:strCache>
                <c:ptCount val="2"/>
                <c:pt idx="0">
                  <c:v>Ciclônico</c:v>
                </c:pt>
                <c:pt idx="1">
                  <c:v>Anti-ciclônico</c:v>
                </c:pt>
              </c:strCache>
            </c:strRef>
          </c:cat>
          <c:val>
            <c:numRef>
              <c:f>'[Valores de Densidade_de_vortice.xlsx]Estat_anuais'!$G$59:$G$60</c:f>
              <c:numCache>
                <c:formatCode>General</c:formatCode>
                <c:ptCount val="2"/>
                <c:pt idx="0">
                  <c:v>11</c:v>
                </c:pt>
                <c:pt idx="1">
                  <c:v>3</c:v>
                </c:pt>
              </c:numCache>
            </c:numRef>
          </c:val>
        </c:ser>
        <c:ser>
          <c:idx val="4"/>
          <c:order val="4"/>
          <c:tx>
            <c:strRef>
              <c:f>'[Valores de Densidade_de_vortice.xlsx]Estat_anuais'!$H$58</c:f>
              <c:strCache>
                <c:ptCount val="1"/>
                <c:pt idx="0">
                  <c:v>2014</c:v>
                </c:pt>
              </c:strCache>
            </c:strRef>
          </c:tx>
          <c:spPr>
            <a:solidFill>
              <a:schemeClr val="accent5"/>
            </a:solidFill>
            <a:ln>
              <a:noFill/>
            </a:ln>
            <a:effectLst/>
          </c:spPr>
          <c:invertIfNegative val="0"/>
          <c:cat>
            <c:strRef>
              <c:f>'[Valores de Densidade_de_vortice.xlsx]Estat_anuais'!$C$59:$C$60</c:f>
              <c:strCache>
                <c:ptCount val="2"/>
                <c:pt idx="0">
                  <c:v>Ciclônico</c:v>
                </c:pt>
                <c:pt idx="1">
                  <c:v>Anti-ciclônico</c:v>
                </c:pt>
              </c:strCache>
            </c:strRef>
          </c:cat>
          <c:val>
            <c:numRef>
              <c:f>'[Valores de Densidade_de_vortice.xlsx]Estat_anuais'!$H$59:$H$60</c:f>
              <c:numCache>
                <c:formatCode>General</c:formatCode>
                <c:ptCount val="2"/>
                <c:pt idx="0">
                  <c:v>11</c:v>
                </c:pt>
                <c:pt idx="1">
                  <c:v>28.222222222222449</c:v>
                </c:pt>
              </c:numCache>
            </c:numRef>
          </c:val>
        </c:ser>
        <c:ser>
          <c:idx val="5"/>
          <c:order val="5"/>
          <c:tx>
            <c:strRef>
              <c:f>'[Valores de Densidade_de_vortice.xlsx]Estat_anuais'!$I$58</c:f>
              <c:strCache>
                <c:ptCount val="1"/>
                <c:pt idx="0">
                  <c:v>2015</c:v>
                </c:pt>
              </c:strCache>
            </c:strRef>
          </c:tx>
          <c:spPr>
            <a:solidFill>
              <a:schemeClr val="accent6"/>
            </a:solidFill>
            <a:ln>
              <a:noFill/>
            </a:ln>
            <a:effectLst/>
          </c:spPr>
          <c:invertIfNegative val="0"/>
          <c:cat>
            <c:strRef>
              <c:f>'[Valores de Densidade_de_vortice.xlsx]Estat_anuais'!$C$59:$C$60</c:f>
              <c:strCache>
                <c:ptCount val="2"/>
                <c:pt idx="0">
                  <c:v>Ciclônico</c:v>
                </c:pt>
                <c:pt idx="1">
                  <c:v>Anti-ciclônico</c:v>
                </c:pt>
              </c:strCache>
            </c:strRef>
          </c:cat>
          <c:val>
            <c:numRef>
              <c:f>'[Valores de Densidade_de_vortice.xlsx]Estat_anuais'!$I$59:$I$60</c:f>
              <c:numCache>
                <c:formatCode>General</c:formatCode>
                <c:ptCount val="2"/>
                <c:pt idx="0">
                  <c:v>45.600000000000229</c:v>
                </c:pt>
                <c:pt idx="1">
                  <c:v>6</c:v>
                </c:pt>
              </c:numCache>
            </c:numRef>
          </c:val>
        </c:ser>
        <c:dLbls>
          <c:showLegendKey val="0"/>
          <c:showVal val="0"/>
          <c:showCatName val="0"/>
          <c:showSerName val="0"/>
          <c:showPercent val="0"/>
          <c:showBubbleSize val="0"/>
        </c:dLbls>
        <c:gapWidth val="219"/>
        <c:axId val="192655856"/>
        <c:axId val="192654680"/>
      </c:barChart>
      <c:catAx>
        <c:axId val="192655856"/>
        <c:scaling>
          <c:orientation val="minMax"/>
        </c:scaling>
        <c:delete val="1"/>
        <c:axPos val="b"/>
        <c:numFmt formatCode="General" sourceLinked="1"/>
        <c:majorTickMark val="out"/>
        <c:minorTickMark val="none"/>
        <c:tickLblPos val="nextTo"/>
        <c:crossAx val="192654680"/>
        <c:crosses val="autoZero"/>
        <c:auto val="1"/>
        <c:lblAlgn val="ctr"/>
        <c:lblOffset val="100"/>
        <c:noMultiLvlLbl val="0"/>
      </c:catAx>
      <c:valAx>
        <c:axId val="192654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pt-BR" sz="1600"/>
                  <a:t>N° de</a:t>
                </a:r>
                <a:r>
                  <a:rPr lang="pt-BR" sz="1600" baseline="0"/>
                  <a:t> Dias</a:t>
                </a:r>
                <a:endParaRPr lang="pt-BR" sz="1600"/>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pt-BR"/>
          </a:p>
        </c:txPr>
        <c:crossAx val="19265585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796335-3338-4439-BAB6-94DA5FDB3E38}" type="datetimeFigureOut">
              <a:rPr lang="pt-BR" smtClean="0"/>
              <a:t>09/06/2017</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D2A496-A9D6-461A-BC20-067C306F441A}" type="slidenum">
              <a:rPr lang="pt-BR" smtClean="0"/>
              <a:t>‹nº›</a:t>
            </a:fld>
            <a:endParaRPr lang="pt-BR"/>
          </a:p>
        </p:txBody>
      </p:sp>
    </p:spTree>
    <p:extLst>
      <p:ext uri="{BB962C8B-B14F-4D97-AF65-F5344CB8AC3E}">
        <p14:creationId xmlns:p14="http://schemas.microsoft.com/office/powerpoint/2010/main" val="31630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86709D0C-D94C-483A-B6B7-5D84DE3AFF33}" type="slidenum">
              <a:rPr lang="pt-BR"/>
              <a:t>25</a:t>
            </a:fld>
            <a:endParaRPr lang="pt-BR"/>
          </a:p>
        </p:txBody>
      </p:sp>
    </p:spTree>
    <p:extLst>
      <p:ext uri="{BB962C8B-B14F-4D97-AF65-F5344CB8AC3E}">
        <p14:creationId xmlns:p14="http://schemas.microsoft.com/office/powerpoint/2010/main" val="328078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86709D0C-D94C-483A-B6B7-5D84DE3AFF33}" type="slidenum">
              <a:rPr lang="pt-BR"/>
              <a:t>26</a:t>
            </a:fld>
            <a:endParaRPr lang="pt-BR"/>
          </a:p>
        </p:txBody>
      </p:sp>
    </p:spTree>
    <p:extLst>
      <p:ext uri="{BB962C8B-B14F-4D97-AF65-F5344CB8AC3E}">
        <p14:creationId xmlns:p14="http://schemas.microsoft.com/office/powerpoint/2010/main" val="1026682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86709D0C-D94C-483A-B6B7-5D84DE3AFF33}" type="slidenum">
              <a:rPr lang="pt-BR"/>
              <a:t>28</a:t>
            </a:fld>
            <a:endParaRPr lang="pt-BR"/>
          </a:p>
        </p:txBody>
      </p:sp>
    </p:spTree>
    <p:extLst>
      <p:ext uri="{BB962C8B-B14F-4D97-AF65-F5344CB8AC3E}">
        <p14:creationId xmlns:p14="http://schemas.microsoft.com/office/powerpoint/2010/main" val="3595859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7ED2A496-A9D6-461A-BC20-067C306F441A}" type="slidenum">
              <a:rPr lang="pt-BR" smtClean="0"/>
              <a:t>29</a:t>
            </a:fld>
            <a:endParaRPr lang="pt-BR"/>
          </a:p>
        </p:txBody>
      </p:sp>
    </p:spTree>
    <p:extLst>
      <p:ext uri="{BB962C8B-B14F-4D97-AF65-F5344CB8AC3E}">
        <p14:creationId xmlns:p14="http://schemas.microsoft.com/office/powerpoint/2010/main" val="3661508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7ED2A496-A9D6-461A-BC20-067C306F441A}" type="slidenum">
              <a:rPr lang="pt-BR" smtClean="0"/>
              <a:t>30</a:t>
            </a:fld>
            <a:endParaRPr lang="pt-BR"/>
          </a:p>
        </p:txBody>
      </p:sp>
    </p:spTree>
    <p:extLst>
      <p:ext uri="{BB962C8B-B14F-4D97-AF65-F5344CB8AC3E}">
        <p14:creationId xmlns:p14="http://schemas.microsoft.com/office/powerpoint/2010/main" val="210991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a:p>
        </p:txBody>
      </p:sp>
      <p:sp>
        <p:nvSpPr>
          <p:cNvPr id="4" name="Espaço Reservado para Data 3"/>
          <p:cNvSpPr>
            <a:spLocks noGrp="1"/>
          </p:cNvSpPr>
          <p:nvPr>
            <p:ph type="dt" sz="half" idx="10"/>
          </p:nvPr>
        </p:nvSpPr>
        <p:spPr/>
        <p:txBody>
          <a:bodyPr/>
          <a:lstStyle/>
          <a:p>
            <a:fld id="{485A6D58-43A4-4F86-950D-F644748F7E4E}" type="datetimeFigureOut">
              <a:rPr lang="en-US" smtClean="0"/>
              <a:t>6/9/2017</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20AD6BE5-AB2E-4419-901E-56A24CD6F1D5}" type="slidenum">
              <a:rPr lang="en-US" smtClean="0"/>
              <a:t>‹nº›</a:t>
            </a:fld>
            <a:endParaRPr lang="en-US"/>
          </a:p>
        </p:txBody>
      </p:sp>
    </p:spTree>
    <p:extLst>
      <p:ext uri="{BB962C8B-B14F-4D97-AF65-F5344CB8AC3E}">
        <p14:creationId xmlns:p14="http://schemas.microsoft.com/office/powerpoint/2010/main" val="3892316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485A6D58-43A4-4F86-950D-F644748F7E4E}" type="datetimeFigureOut">
              <a:rPr lang="en-US" smtClean="0"/>
              <a:t>6/9/2017</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20AD6BE5-AB2E-4419-901E-56A24CD6F1D5}" type="slidenum">
              <a:rPr lang="en-US" smtClean="0"/>
              <a:t>‹nº›</a:t>
            </a:fld>
            <a:endParaRPr lang="en-US"/>
          </a:p>
        </p:txBody>
      </p:sp>
    </p:spTree>
    <p:extLst>
      <p:ext uri="{BB962C8B-B14F-4D97-AF65-F5344CB8AC3E}">
        <p14:creationId xmlns:p14="http://schemas.microsoft.com/office/powerpoint/2010/main" val="171676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en-US"/>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485A6D58-43A4-4F86-950D-F644748F7E4E}" type="datetimeFigureOut">
              <a:rPr lang="en-US" smtClean="0"/>
              <a:t>6/9/2017</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20AD6BE5-AB2E-4419-901E-56A24CD6F1D5}" type="slidenum">
              <a:rPr lang="en-US" smtClean="0"/>
              <a:t>‹nº›</a:t>
            </a:fld>
            <a:endParaRPr lang="en-US"/>
          </a:p>
        </p:txBody>
      </p:sp>
    </p:spTree>
    <p:extLst>
      <p:ext uri="{BB962C8B-B14F-4D97-AF65-F5344CB8AC3E}">
        <p14:creationId xmlns:p14="http://schemas.microsoft.com/office/powerpoint/2010/main" val="1599576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485A6D58-43A4-4F86-950D-F644748F7E4E}" type="datetimeFigureOut">
              <a:rPr lang="en-US" smtClean="0"/>
              <a:t>6/9/2017</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20AD6BE5-AB2E-4419-901E-56A24CD6F1D5}" type="slidenum">
              <a:rPr lang="en-US" smtClean="0"/>
              <a:t>‹nº›</a:t>
            </a:fld>
            <a:endParaRPr lang="en-US"/>
          </a:p>
        </p:txBody>
      </p:sp>
    </p:spTree>
    <p:extLst>
      <p:ext uri="{BB962C8B-B14F-4D97-AF65-F5344CB8AC3E}">
        <p14:creationId xmlns:p14="http://schemas.microsoft.com/office/powerpoint/2010/main" val="114906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en-US"/>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485A6D58-43A4-4F86-950D-F644748F7E4E}" type="datetimeFigureOut">
              <a:rPr lang="en-US" smtClean="0"/>
              <a:t>6/9/2017</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20AD6BE5-AB2E-4419-901E-56A24CD6F1D5}" type="slidenum">
              <a:rPr lang="en-US" smtClean="0"/>
              <a:t>‹nº›</a:t>
            </a:fld>
            <a:endParaRPr lang="en-US"/>
          </a:p>
        </p:txBody>
      </p:sp>
    </p:spTree>
    <p:extLst>
      <p:ext uri="{BB962C8B-B14F-4D97-AF65-F5344CB8AC3E}">
        <p14:creationId xmlns:p14="http://schemas.microsoft.com/office/powerpoint/2010/main" val="1877433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4"/>
          <p:cNvSpPr>
            <a:spLocks noGrp="1"/>
          </p:cNvSpPr>
          <p:nvPr>
            <p:ph type="dt" sz="half" idx="10"/>
          </p:nvPr>
        </p:nvSpPr>
        <p:spPr/>
        <p:txBody>
          <a:bodyPr/>
          <a:lstStyle/>
          <a:p>
            <a:fld id="{485A6D58-43A4-4F86-950D-F644748F7E4E}" type="datetimeFigureOut">
              <a:rPr lang="en-US" smtClean="0"/>
              <a:t>6/9/2017</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20AD6BE5-AB2E-4419-901E-56A24CD6F1D5}" type="slidenum">
              <a:rPr lang="en-US" smtClean="0"/>
              <a:t>‹nº›</a:t>
            </a:fld>
            <a:endParaRPr lang="en-US"/>
          </a:p>
        </p:txBody>
      </p:sp>
    </p:spTree>
    <p:extLst>
      <p:ext uri="{BB962C8B-B14F-4D97-AF65-F5344CB8AC3E}">
        <p14:creationId xmlns:p14="http://schemas.microsoft.com/office/powerpoint/2010/main" val="4034052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en-US"/>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6"/>
          <p:cNvSpPr>
            <a:spLocks noGrp="1"/>
          </p:cNvSpPr>
          <p:nvPr>
            <p:ph type="dt" sz="half" idx="10"/>
          </p:nvPr>
        </p:nvSpPr>
        <p:spPr/>
        <p:txBody>
          <a:bodyPr/>
          <a:lstStyle/>
          <a:p>
            <a:fld id="{485A6D58-43A4-4F86-950D-F644748F7E4E}" type="datetimeFigureOut">
              <a:rPr lang="en-US" smtClean="0"/>
              <a:t>6/9/2017</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20AD6BE5-AB2E-4419-901E-56A24CD6F1D5}" type="slidenum">
              <a:rPr lang="en-US" smtClean="0"/>
              <a:t>‹nº›</a:t>
            </a:fld>
            <a:endParaRPr lang="en-US"/>
          </a:p>
        </p:txBody>
      </p:sp>
    </p:spTree>
    <p:extLst>
      <p:ext uri="{BB962C8B-B14F-4D97-AF65-F5344CB8AC3E}">
        <p14:creationId xmlns:p14="http://schemas.microsoft.com/office/powerpoint/2010/main" val="628799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Data 2"/>
          <p:cNvSpPr>
            <a:spLocks noGrp="1"/>
          </p:cNvSpPr>
          <p:nvPr>
            <p:ph type="dt" sz="half" idx="10"/>
          </p:nvPr>
        </p:nvSpPr>
        <p:spPr/>
        <p:txBody>
          <a:bodyPr/>
          <a:lstStyle/>
          <a:p>
            <a:fld id="{485A6D58-43A4-4F86-950D-F644748F7E4E}" type="datetimeFigureOut">
              <a:rPr lang="en-US" smtClean="0"/>
              <a:t>6/9/2017</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20AD6BE5-AB2E-4419-901E-56A24CD6F1D5}" type="slidenum">
              <a:rPr lang="en-US" smtClean="0"/>
              <a:t>‹nº›</a:t>
            </a:fld>
            <a:endParaRPr lang="en-US"/>
          </a:p>
        </p:txBody>
      </p:sp>
    </p:spTree>
    <p:extLst>
      <p:ext uri="{BB962C8B-B14F-4D97-AF65-F5344CB8AC3E}">
        <p14:creationId xmlns:p14="http://schemas.microsoft.com/office/powerpoint/2010/main" val="1409058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85A6D58-43A4-4F86-950D-F644748F7E4E}" type="datetimeFigureOut">
              <a:rPr lang="en-US" smtClean="0"/>
              <a:t>6/9/2017</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20AD6BE5-AB2E-4419-901E-56A24CD6F1D5}" type="slidenum">
              <a:rPr lang="en-US" smtClean="0"/>
              <a:t>‹nº›</a:t>
            </a:fld>
            <a:endParaRPr lang="en-US"/>
          </a:p>
        </p:txBody>
      </p:sp>
    </p:spTree>
    <p:extLst>
      <p:ext uri="{BB962C8B-B14F-4D97-AF65-F5344CB8AC3E}">
        <p14:creationId xmlns:p14="http://schemas.microsoft.com/office/powerpoint/2010/main" val="324033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en-US"/>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85A6D58-43A4-4F86-950D-F644748F7E4E}" type="datetimeFigureOut">
              <a:rPr lang="en-US" smtClean="0"/>
              <a:t>6/9/2017</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20AD6BE5-AB2E-4419-901E-56A24CD6F1D5}" type="slidenum">
              <a:rPr lang="en-US" smtClean="0"/>
              <a:t>‹nº›</a:t>
            </a:fld>
            <a:endParaRPr lang="en-US"/>
          </a:p>
        </p:txBody>
      </p:sp>
    </p:spTree>
    <p:extLst>
      <p:ext uri="{BB962C8B-B14F-4D97-AF65-F5344CB8AC3E}">
        <p14:creationId xmlns:p14="http://schemas.microsoft.com/office/powerpoint/2010/main" val="2482318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en-US"/>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85A6D58-43A4-4F86-950D-F644748F7E4E}" type="datetimeFigureOut">
              <a:rPr lang="en-US" smtClean="0"/>
              <a:t>6/9/2017</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20AD6BE5-AB2E-4419-901E-56A24CD6F1D5}" type="slidenum">
              <a:rPr lang="en-US" smtClean="0"/>
              <a:t>‹nº›</a:t>
            </a:fld>
            <a:endParaRPr lang="en-US"/>
          </a:p>
        </p:txBody>
      </p:sp>
    </p:spTree>
    <p:extLst>
      <p:ext uri="{BB962C8B-B14F-4D97-AF65-F5344CB8AC3E}">
        <p14:creationId xmlns:p14="http://schemas.microsoft.com/office/powerpoint/2010/main" val="3045776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en-US"/>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A6D58-43A4-4F86-950D-F644748F7E4E}" type="datetimeFigureOut">
              <a:rPr lang="en-US" smtClean="0"/>
              <a:t>6/9/2017</a:t>
            </a:fld>
            <a:endParaRPr lang="en-US"/>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D6BE5-AB2E-4419-901E-56A24CD6F1D5}" type="slidenum">
              <a:rPr lang="en-US" smtClean="0"/>
              <a:t>‹nº›</a:t>
            </a:fld>
            <a:endParaRPr lang="en-US"/>
          </a:p>
        </p:txBody>
      </p:sp>
    </p:spTree>
    <p:extLst>
      <p:ext uri="{BB962C8B-B14F-4D97-AF65-F5344CB8AC3E}">
        <p14:creationId xmlns:p14="http://schemas.microsoft.com/office/powerpoint/2010/main" val="2955983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phys.org/news/2014-06-mesoscale-eddies-ocean-previously-thought.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268941"/>
            <a:ext cx="9144000" cy="1734030"/>
          </a:xfrm>
        </p:spPr>
        <p:txBody>
          <a:bodyPr>
            <a:normAutofit fontScale="90000"/>
          </a:bodyPr>
          <a:lstStyle/>
          <a:p>
            <a:r>
              <a:rPr lang="pt-BR" b="1" dirty="0"/>
              <a:t>Estudo Espaço-Temporal dos Vórtices da Costa do Brasil</a:t>
            </a:r>
            <a:endParaRPr lang="en-US" dirty="0"/>
          </a:p>
        </p:txBody>
      </p:sp>
      <p:pic>
        <p:nvPicPr>
          <p:cNvPr id="1026" name="Picture 2" descr="Figure 3: Sea surface height variability in centimeters, defined as the root mean square of the difference between the instantaneous height of the sea surface and its time-mean, can be used as a proxy measurement for eddy activity. To compare model to observational data directly, we first show sea surface height variability from (a) POP ocean model data and (b) observational data from the AVISO processing of satellite altimetry. In these images, the simulation shows exceptionally good agreement to observation. (c) Our global eddy census, showing the average number of eddies per 1° of latitude and longitude, averaged across 350 daily snapshots. Note that the color bar of(c) is reversed relative to that of (a) and (b). Relating the numerical density of eddies in (c) to sea surface height variability, both measures indicate high levels of eddy activity in the same locations. (d) Average eddy thickness in meters as a function of latitude and longitude. We use thickness to refer to the distance from the top of an eddy to the bottom. Notably, thick eddies only have a significant signal in the regions of the same three big currents, the Gulf Stream, Kuroshio Current, and Antarctic Circumpolar Current, where they can get as thick as 5000m."/>
          <p:cNvPicPr>
            <a:picLocks noChangeAspect="1" noChangeArrowheads="1"/>
          </p:cNvPicPr>
          <p:nvPr/>
        </p:nvPicPr>
        <p:blipFill rotWithShape="1">
          <a:blip r:embed="rId2">
            <a:extLst>
              <a:ext uri="{28A0092B-C50C-407E-A947-70E740481C1C}">
                <a14:useLocalDpi xmlns:a14="http://schemas.microsoft.com/office/drawing/2010/main" val="0"/>
              </a:ext>
            </a:extLst>
          </a:blip>
          <a:srcRect b="48266"/>
          <a:stretch/>
        </p:blipFill>
        <p:spPr bwMode="auto">
          <a:xfrm>
            <a:off x="672683" y="2278529"/>
            <a:ext cx="10846634" cy="2783261"/>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p:cNvSpPr txBox="1">
            <a:spLocks/>
          </p:cNvSpPr>
          <p:nvPr/>
        </p:nvSpPr>
        <p:spPr>
          <a:xfrm>
            <a:off x="1524000" y="5337348"/>
            <a:ext cx="9144000" cy="118291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3200" b="1" dirty="0" smtClean="0"/>
              <a:t>Philipe Riskalla Leal e </a:t>
            </a:r>
          </a:p>
          <a:p>
            <a:r>
              <a:rPr lang="pt-BR" sz="3200" b="1" dirty="0" smtClean="0"/>
              <a:t>Vitor </a:t>
            </a:r>
            <a:r>
              <a:rPr lang="pt-BR" sz="3200" b="1" dirty="0" err="1" smtClean="0"/>
              <a:t>Gallazo</a:t>
            </a:r>
            <a:endParaRPr lang="en-US" sz="3200" dirty="0"/>
          </a:p>
        </p:txBody>
      </p:sp>
    </p:spTree>
    <p:extLst>
      <p:ext uri="{BB962C8B-B14F-4D97-AF65-F5344CB8AC3E}">
        <p14:creationId xmlns:p14="http://schemas.microsoft.com/office/powerpoint/2010/main" val="206550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4855"/>
            <a:ext cx="10515600" cy="1325563"/>
          </a:xfrm>
        </p:spPr>
        <p:txBody>
          <a:bodyPr/>
          <a:lstStyle/>
          <a:p>
            <a:r>
              <a:rPr lang="pt-BR" dirty="0" smtClean="0"/>
              <a:t>Critérios de Avaliação</a:t>
            </a:r>
            <a:endParaRPr lang="pt-BR" dirty="0"/>
          </a:p>
        </p:txBody>
      </p:sp>
      <p:pic>
        <p:nvPicPr>
          <p:cNvPr id="4" name="Espaço Reservado para Conteúdo 3"/>
          <p:cNvPicPr>
            <a:picLocks noGrp="1" noChangeAspect="1"/>
          </p:cNvPicPr>
          <p:nvPr>
            <p:ph idx="1"/>
          </p:nvPr>
        </p:nvPicPr>
        <p:blipFill rotWithShape="1">
          <a:blip r:embed="rId2">
            <a:extLst>
              <a:ext uri="{28A0092B-C50C-407E-A947-70E740481C1C}">
                <a14:useLocalDpi xmlns:a14="http://schemas.microsoft.com/office/drawing/2010/main" val="0"/>
              </a:ext>
            </a:extLst>
          </a:blip>
          <a:srcRect l="-74" t="1" b="-585"/>
          <a:stretch/>
        </p:blipFill>
        <p:spPr>
          <a:xfrm>
            <a:off x="1" y="1690689"/>
            <a:ext cx="4157402" cy="2663598"/>
          </a:xfrm>
          <a:prstGeom prst="rect">
            <a:avLst/>
          </a:prstGeom>
        </p:spPr>
      </p:pic>
      <p:sp>
        <p:nvSpPr>
          <p:cNvPr id="5" name="Retângulo 4"/>
          <p:cNvSpPr/>
          <p:nvPr/>
        </p:nvSpPr>
        <p:spPr>
          <a:xfrm>
            <a:off x="1797657" y="1659754"/>
            <a:ext cx="2359746" cy="928805"/>
          </a:xfrm>
          <a:prstGeom prst="rect">
            <a:avLst/>
          </a:prstGeom>
          <a:no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a direita 5"/>
          <p:cNvSpPr/>
          <p:nvPr/>
        </p:nvSpPr>
        <p:spPr>
          <a:xfrm rot="3161494">
            <a:off x="7065583" y="3628335"/>
            <a:ext cx="1796439" cy="551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8838805" y="1659755"/>
            <a:ext cx="2659743" cy="923330"/>
          </a:xfrm>
          <a:prstGeom prst="rect">
            <a:avLst/>
          </a:prstGeom>
          <a:noFill/>
          <a:ln>
            <a:solidFill>
              <a:schemeClr val="tx1"/>
            </a:solidFill>
          </a:ln>
        </p:spPr>
        <p:txBody>
          <a:bodyPr wrap="square" rtlCol="0">
            <a:spAutoFit/>
          </a:bodyPr>
          <a:lstStyle/>
          <a:p>
            <a:r>
              <a:rPr lang="pt-BR" dirty="0" smtClean="0"/>
              <a:t>Booleana para obtenção da polaridade dos vórtices (ciclônico e </a:t>
            </a:r>
            <a:r>
              <a:rPr lang="pt-BR" dirty="0" err="1" smtClean="0"/>
              <a:t>anti-cic</a:t>
            </a:r>
            <a:r>
              <a:rPr lang="pt-BR" dirty="0" smtClean="0"/>
              <a:t>)</a:t>
            </a:r>
            <a:endParaRPr lang="pt-BR" dirty="0"/>
          </a:p>
        </p:txBody>
      </p:sp>
      <p:sp>
        <p:nvSpPr>
          <p:cNvPr id="9" name="Retângulo 8"/>
          <p:cNvSpPr/>
          <p:nvPr/>
        </p:nvSpPr>
        <p:spPr>
          <a:xfrm>
            <a:off x="8838805" y="4111866"/>
            <a:ext cx="3030644" cy="1477328"/>
          </a:xfrm>
          <a:prstGeom prst="rect">
            <a:avLst/>
          </a:prstGeom>
          <a:ln>
            <a:solidFill>
              <a:schemeClr val="tx1"/>
            </a:solidFill>
          </a:ln>
        </p:spPr>
        <p:txBody>
          <a:bodyPr wrap="square">
            <a:spAutoFit/>
          </a:bodyPr>
          <a:lstStyle/>
          <a:p>
            <a:r>
              <a:rPr lang="pt-BR" dirty="0" smtClean="0"/>
              <a:t>Contabilização </a:t>
            </a:r>
            <a:r>
              <a:rPr lang="pt-BR" dirty="0"/>
              <a:t>dos Identificadores Únicos (ID de vórtice) para cada um dos dias de cada </a:t>
            </a:r>
            <a:r>
              <a:rPr lang="pt-BR" dirty="0" smtClean="0"/>
              <a:t>ano com base na polaridade (+ e -)</a:t>
            </a:r>
            <a:endParaRPr lang="pt-BR" dirty="0"/>
          </a:p>
        </p:txBody>
      </p:sp>
      <p:sp>
        <p:nvSpPr>
          <p:cNvPr id="11" name="Seta para a direita 10"/>
          <p:cNvSpPr/>
          <p:nvPr/>
        </p:nvSpPr>
        <p:spPr>
          <a:xfrm rot="16200000">
            <a:off x="9484344" y="3064785"/>
            <a:ext cx="1368668" cy="551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Seta para a direita 9"/>
          <p:cNvSpPr/>
          <p:nvPr/>
        </p:nvSpPr>
        <p:spPr>
          <a:xfrm>
            <a:off x="4266436" y="1845755"/>
            <a:ext cx="991364" cy="551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p:cNvSpPr txBox="1"/>
          <p:nvPr/>
        </p:nvSpPr>
        <p:spPr>
          <a:xfrm>
            <a:off x="5384800" y="1690689"/>
            <a:ext cx="2177143" cy="1200329"/>
          </a:xfrm>
          <a:prstGeom prst="rect">
            <a:avLst/>
          </a:prstGeom>
          <a:noFill/>
          <a:ln>
            <a:solidFill>
              <a:schemeClr val="tx1"/>
            </a:solidFill>
          </a:ln>
        </p:spPr>
        <p:txBody>
          <a:bodyPr wrap="square" rtlCol="0">
            <a:spAutoFit/>
          </a:bodyPr>
          <a:lstStyle/>
          <a:p>
            <a:r>
              <a:rPr lang="pt-BR" dirty="0" smtClean="0"/>
              <a:t>N° de Vórtices com Identificação e polaridade Únicas (±ID)</a:t>
            </a:r>
            <a:endParaRPr lang="pt-BR" dirty="0"/>
          </a:p>
        </p:txBody>
      </p:sp>
    </p:spTree>
    <p:extLst>
      <p:ext uri="{BB962C8B-B14F-4D97-AF65-F5344CB8AC3E}">
        <p14:creationId xmlns:p14="http://schemas.microsoft.com/office/powerpoint/2010/main" val="193315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rotWithShape="1">
          <a:blip r:embed="rId2">
            <a:extLst>
              <a:ext uri="{28A0092B-C50C-407E-A947-70E740481C1C}">
                <a14:useLocalDpi xmlns:a14="http://schemas.microsoft.com/office/drawing/2010/main" val="0"/>
              </a:ext>
            </a:extLst>
          </a:blip>
          <a:srcRect l="-74" t="1" b="-585"/>
          <a:stretch/>
        </p:blipFill>
        <p:spPr>
          <a:xfrm>
            <a:off x="228600" y="1690688"/>
            <a:ext cx="5652527" cy="3621507"/>
          </a:xfrm>
          <a:prstGeom prst="rect">
            <a:avLst/>
          </a:prstGeom>
        </p:spPr>
      </p:pic>
      <p:sp>
        <p:nvSpPr>
          <p:cNvPr id="5" name="Retângulo 4"/>
          <p:cNvSpPr/>
          <p:nvPr/>
        </p:nvSpPr>
        <p:spPr>
          <a:xfrm>
            <a:off x="2740852" y="2914673"/>
            <a:ext cx="3688976" cy="1173536"/>
          </a:xfrm>
          <a:prstGeom prst="rect">
            <a:avLst/>
          </a:prstGeom>
          <a:no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a direita 5"/>
          <p:cNvSpPr/>
          <p:nvPr/>
        </p:nvSpPr>
        <p:spPr>
          <a:xfrm>
            <a:off x="6854180" y="3225776"/>
            <a:ext cx="1859198" cy="551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8942080" y="2985111"/>
            <a:ext cx="2659743" cy="923330"/>
          </a:xfrm>
          <a:prstGeom prst="rect">
            <a:avLst/>
          </a:prstGeom>
          <a:noFill/>
          <a:ln>
            <a:solidFill>
              <a:schemeClr val="tx1"/>
            </a:solidFill>
          </a:ln>
        </p:spPr>
        <p:txBody>
          <a:bodyPr wrap="square" rtlCol="0">
            <a:spAutoFit/>
          </a:bodyPr>
          <a:lstStyle/>
          <a:p>
            <a:r>
              <a:rPr lang="pt-BR" dirty="0" smtClean="0"/>
              <a:t>Extração de píxeis e respectiva contabilização diária</a:t>
            </a:r>
            <a:endParaRPr lang="pt-BR" dirty="0"/>
          </a:p>
        </p:txBody>
      </p:sp>
      <p:sp>
        <p:nvSpPr>
          <p:cNvPr id="8" name="Título 1"/>
          <p:cNvSpPr txBox="1">
            <a:spLocks/>
          </p:cNvSpPr>
          <p:nvPr/>
        </p:nvSpPr>
        <p:spPr>
          <a:xfrm>
            <a:off x="0" y="-148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dirty="0"/>
              <a:t>Critérios de Avaliação</a:t>
            </a:r>
            <a:endParaRPr lang="pt-BR" dirty="0"/>
          </a:p>
        </p:txBody>
      </p:sp>
    </p:spTree>
    <p:extLst>
      <p:ext uri="{BB962C8B-B14F-4D97-AF65-F5344CB8AC3E}">
        <p14:creationId xmlns:p14="http://schemas.microsoft.com/office/powerpoint/2010/main" val="223299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rotWithShape="1">
          <a:blip r:embed="rId2">
            <a:extLst>
              <a:ext uri="{28A0092B-C50C-407E-A947-70E740481C1C}">
                <a14:useLocalDpi xmlns:a14="http://schemas.microsoft.com/office/drawing/2010/main" val="0"/>
              </a:ext>
            </a:extLst>
          </a:blip>
          <a:srcRect l="-74" t="1" b="-585"/>
          <a:stretch/>
        </p:blipFill>
        <p:spPr>
          <a:xfrm>
            <a:off x="228600" y="1690688"/>
            <a:ext cx="5652527" cy="3621507"/>
          </a:xfrm>
          <a:prstGeom prst="rect">
            <a:avLst/>
          </a:prstGeom>
        </p:spPr>
      </p:pic>
      <p:sp>
        <p:nvSpPr>
          <p:cNvPr id="5" name="Retângulo 4"/>
          <p:cNvSpPr/>
          <p:nvPr/>
        </p:nvSpPr>
        <p:spPr>
          <a:xfrm>
            <a:off x="2697309" y="4138659"/>
            <a:ext cx="3688976" cy="1173536"/>
          </a:xfrm>
          <a:prstGeom prst="rect">
            <a:avLst/>
          </a:prstGeom>
          <a:no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a direita 5"/>
          <p:cNvSpPr/>
          <p:nvPr/>
        </p:nvSpPr>
        <p:spPr>
          <a:xfrm>
            <a:off x="6810637" y="4449762"/>
            <a:ext cx="1859198" cy="551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8838805" y="1659755"/>
            <a:ext cx="2659743" cy="923330"/>
          </a:xfrm>
          <a:prstGeom prst="rect">
            <a:avLst/>
          </a:prstGeom>
          <a:noFill/>
          <a:ln>
            <a:solidFill>
              <a:schemeClr val="tx1"/>
            </a:solidFill>
          </a:ln>
        </p:spPr>
        <p:txBody>
          <a:bodyPr wrap="square" rtlCol="0">
            <a:spAutoFit/>
          </a:bodyPr>
          <a:lstStyle/>
          <a:p>
            <a:r>
              <a:rPr lang="pt-BR" dirty="0" smtClean="0"/>
              <a:t>Booleana para obtenção da polaridade dos vórtices (ciclônico e </a:t>
            </a:r>
            <a:r>
              <a:rPr lang="pt-BR" dirty="0" err="1" smtClean="0"/>
              <a:t>anti-cic</a:t>
            </a:r>
            <a:r>
              <a:rPr lang="pt-BR" dirty="0" smtClean="0"/>
              <a:t>)</a:t>
            </a:r>
            <a:endParaRPr lang="pt-BR" dirty="0"/>
          </a:p>
        </p:txBody>
      </p:sp>
      <p:sp>
        <p:nvSpPr>
          <p:cNvPr id="9" name="Retângulo 8"/>
          <p:cNvSpPr/>
          <p:nvPr/>
        </p:nvSpPr>
        <p:spPr>
          <a:xfrm>
            <a:off x="8838805" y="4111866"/>
            <a:ext cx="3030644" cy="1477328"/>
          </a:xfrm>
          <a:prstGeom prst="rect">
            <a:avLst/>
          </a:prstGeom>
          <a:ln>
            <a:solidFill>
              <a:schemeClr val="tx1"/>
            </a:solidFill>
          </a:ln>
        </p:spPr>
        <p:txBody>
          <a:bodyPr wrap="square">
            <a:spAutoFit/>
          </a:bodyPr>
          <a:lstStyle/>
          <a:p>
            <a:r>
              <a:rPr lang="pt-BR" dirty="0" smtClean="0"/>
              <a:t>Obtenção da média da duração dos vórtices (n° de dias consecutivos) </a:t>
            </a:r>
            <a:r>
              <a:rPr lang="pt-BR" dirty="0"/>
              <a:t>para cada um dos dias de cada </a:t>
            </a:r>
            <a:r>
              <a:rPr lang="pt-BR" dirty="0" smtClean="0"/>
              <a:t>ano </a:t>
            </a:r>
            <a:r>
              <a:rPr lang="pt-BR" dirty="0"/>
              <a:t>com base na polaridade (+ e </a:t>
            </a:r>
            <a:r>
              <a:rPr lang="pt-BR" dirty="0" smtClean="0"/>
              <a:t>-)</a:t>
            </a:r>
            <a:endParaRPr lang="pt-BR" dirty="0"/>
          </a:p>
        </p:txBody>
      </p:sp>
      <p:sp>
        <p:nvSpPr>
          <p:cNvPr id="10" name="Seta para a direita 9"/>
          <p:cNvSpPr/>
          <p:nvPr/>
        </p:nvSpPr>
        <p:spPr>
          <a:xfrm rot="16200000">
            <a:off x="9484344" y="3151869"/>
            <a:ext cx="1368668" cy="551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ítulo 1"/>
          <p:cNvSpPr txBox="1">
            <a:spLocks/>
          </p:cNvSpPr>
          <p:nvPr/>
        </p:nvSpPr>
        <p:spPr>
          <a:xfrm>
            <a:off x="0" y="-148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dirty="0"/>
              <a:t>Critérios de Avaliação</a:t>
            </a:r>
            <a:endParaRPr lang="pt-BR" dirty="0"/>
          </a:p>
        </p:txBody>
      </p:sp>
    </p:spTree>
    <p:extLst>
      <p:ext uri="{BB962C8B-B14F-4D97-AF65-F5344CB8AC3E}">
        <p14:creationId xmlns:p14="http://schemas.microsoft.com/office/powerpoint/2010/main" val="210392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Materias</a:t>
            </a:r>
            <a:r>
              <a:rPr lang="en-US" dirty="0" smtClean="0"/>
              <a:t> e </a:t>
            </a:r>
            <a:r>
              <a:rPr lang="en-US" dirty="0" err="1" smtClean="0"/>
              <a:t>Métodos</a:t>
            </a:r>
            <a:r>
              <a:rPr lang="en-US" dirty="0" smtClean="0"/>
              <a:t>: Dados</a:t>
            </a:r>
            <a:endParaRPr lang="en-US" dirty="0"/>
          </a:p>
        </p:txBody>
      </p:sp>
      <p:sp>
        <p:nvSpPr>
          <p:cNvPr id="3" name="Espaço Reservado para Conteúdo 2"/>
          <p:cNvSpPr>
            <a:spLocks noGrp="1"/>
          </p:cNvSpPr>
          <p:nvPr>
            <p:ph idx="1"/>
          </p:nvPr>
        </p:nvSpPr>
        <p:spPr/>
        <p:txBody>
          <a:bodyPr>
            <a:normAutofit/>
          </a:bodyPr>
          <a:lstStyle/>
          <a:p>
            <a:r>
              <a:rPr lang="pt-BR" dirty="0" smtClean="0"/>
              <a:t>Banco de Dados oceânicos:</a:t>
            </a:r>
          </a:p>
          <a:p>
            <a:pPr lvl="1"/>
            <a:r>
              <a:rPr lang="pt-BR" b="1" dirty="0" err="1"/>
              <a:t>Copernicus</a:t>
            </a:r>
            <a:r>
              <a:rPr lang="pt-BR" b="1" dirty="0"/>
              <a:t> Marine and </a:t>
            </a:r>
            <a:r>
              <a:rPr lang="pt-BR" b="1" dirty="0" err="1"/>
              <a:t>Environment</a:t>
            </a:r>
            <a:r>
              <a:rPr lang="pt-BR" b="1" dirty="0"/>
              <a:t> </a:t>
            </a:r>
            <a:r>
              <a:rPr lang="pt-BR" b="1" dirty="0" err="1"/>
              <a:t>Monitoring</a:t>
            </a:r>
            <a:r>
              <a:rPr lang="pt-BR" b="1" dirty="0"/>
              <a:t> </a:t>
            </a:r>
            <a:r>
              <a:rPr lang="pt-BR" b="1" dirty="0" smtClean="0"/>
              <a:t>Service - </a:t>
            </a:r>
            <a:r>
              <a:rPr lang="pt-BR" b="1" dirty="0" err="1" smtClean="0"/>
              <a:t>CMEMS</a:t>
            </a:r>
            <a:endParaRPr lang="pt-BR" b="1" dirty="0" smtClean="0"/>
          </a:p>
          <a:p>
            <a:pPr lvl="1"/>
            <a:r>
              <a:rPr lang="pt-BR" dirty="0" err="1" smtClean="0">
                <a:solidFill>
                  <a:schemeClr val="bg1">
                    <a:lumMod val="65000"/>
                  </a:schemeClr>
                </a:solidFill>
              </a:rPr>
              <a:t>Community</a:t>
            </a:r>
            <a:r>
              <a:rPr lang="pt-BR" dirty="0" smtClean="0">
                <a:solidFill>
                  <a:schemeClr val="bg1">
                    <a:lumMod val="65000"/>
                  </a:schemeClr>
                </a:solidFill>
              </a:rPr>
              <a:t> </a:t>
            </a:r>
            <a:r>
              <a:rPr lang="pt-BR" dirty="0" err="1" smtClean="0">
                <a:solidFill>
                  <a:schemeClr val="bg1">
                    <a:lumMod val="65000"/>
                  </a:schemeClr>
                </a:solidFill>
              </a:rPr>
              <a:t>Climate</a:t>
            </a:r>
            <a:r>
              <a:rPr lang="pt-BR" dirty="0" smtClean="0">
                <a:solidFill>
                  <a:schemeClr val="bg1">
                    <a:lumMod val="65000"/>
                  </a:schemeClr>
                </a:solidFill>
              </a:rPr>
              <a:t> System </a:t>
            </a:r>
            <a:r>
              <a:rPr lang="pt-BR" dirty="0" err="1" smtClean="0">
                <a:solidFill>
                  <a:schemeClr val="bg1">
                    <a:lumMod val="65000"/>
                  </a:schemeClr>
                </a:solidFill>
              </a:rPr>
              <a:t>Model</a:t>
            </a:r>
            <a:r>
              <a:rPr lang="pt-BR" dirty="0" smtClean="0">
                <a:solidFill>
                  <a:schemeClr val="bg1">
                    <a:lumMod val="65000"/>
                  </a:schemeClr>
                </a:solidFill>
              </a:rPr>
              <a:t> 4 (CCSM4)</a:t>
            </a:r>
          </a:p>
          <a:p>
            <a:pPr lvl="1"/>
            <a:r>
              <a:rPr lang="pt-BR" dirty="0" smtClean="0">
                <a:solidFill>
                  <a:schemeClr val="bg1">
                    <a:lumMod val="65000"/>
                  </a:schemeClr>
                </a:solidFill>
              </a:rPr>
              <a:t>Relatórios do IPCC</a:t>
            </a:r>
          </a:p>
          <a:p>
            <a:pPr lvl="1"/>
            <a:r>
              <a:rPr lang="pt-BR" dirty="0" err="1" smtClean="0">
                <a:solidFill>
                  <a:schemeClr val="bg1">
                    <a:lumMod val="65000"/>
                  </a:schemeClr>
                </a:solidFill>
              </a:rPr>
              <a:t>Parallel</a:t>
            </a:r>
            <a:r>
              <a:rPr lang="pt-BR" dirty="0" smtClean="0">
                <a:solidFill>
                  <a:schemeClr val="bg1">
                    <a:lumMod val="65000"/>
                  </a:schemeClr>
                </a:solidFill>
              </a:rPr>
              <a:t> </a:t>
            </a:r>
            <a:r>
              <a:rPr lang="pt-BR" dirty="0" err="1">
                <a:solidFill>
                  <a:schemeClr val="bg1">
                    <a:lumMod val="65000"/>
                  </a:schemeClr>
                </a:solidFill>
              </a:rPr>
              <a:t>Ocean</a:t>
            </a:r>
            <a:r>
              <a:rPr lang="pt-BR" dirty="0">
                <a:solidFill>
                  <a:schemeClr val="bg1">
                    <a:lumMod val="65000"/>
                  </a:schemeClr>
                </a:solidFill>
              </a:rPr>
              <a:t> </a:t>
            </a:r>
            <a:r>
              <a:rPr lang="pt-BR" dirty="0" err="1">
                <a:solidFill>
                  <a:schemeClr val="bg1">
                    <a:lumMod val="65000"/>
                  </a:schemeClr>
                </a:solidFill>
              </a:rPr>
              <a:t>Program</a:t>
            </a:r>
            <a:r>
              <a:rPr lang="pt-BR" dirty="0">
                <a:solidFill>
                  <a:schemeClr val="bg1">
                    <a:lumMod val="65000"/>
                  </a:schemeClr>
                </a:solidFill>
              </a:rPr>
              <a:t> (</a:t>
            </a:r>
            <a:r>
              <a:rPr lang="pt-BR" dirty="0" smtClean="0">
                <a:solidFill>
                  <a:schemeClr val="bg1">
                    <a:lumMod val="65000"/>
                  </a:schemeClr>
                </a:solidFill>
              </a:rPr>
              <a:t>POP)</a:t>
            </a:r>
          </a:p>
          <a:p>
            <a:r>
              <a:rPr lang="pt-BR" dirty="0" smtClean="0"/>
              <a:t>Detalhes do tipo de dado</a:t>
            </a:r>
          </a:p>
          <a:p>
            <a:pPr lvl="1"/>
            <a:r>
              <a:rPr lang="pt-BR" dirty="0" smtClean="0"/>
              <a:t>Resolução Espacial: píxeis de 1/4°</a:t>
            </a:r>
          </a:p>
          <a:p>
            <a:pPr lvl="1"/>
            <a:r>
              <a:rPr lang="en-US" dirty="0" err="1" smtClean="0"/>
              <a:t>Resolução</a:t>
            </a:r>
            <a:r>
              <a:rPr lang="en-US" dirty="0" smtClean="0"/>
              <a:t> Temporal: </a:t>
            </a:r>
            <a:r>
              <a:rPr lang="en-US" dirty="0" err="1" smtClean="0"/>
              <a:t>diário</a:t>
            </a:r>
            <a:r>
              <a:rPr lang="en-US" dirty="0" smtClean="0"/>
              <a:t> - </a:t>
            </a:r>
            <a:r>
              <a:rPr lang="pt-BR" b="1" dirty="0" err="1"/>
              <a:t>Absolute</a:t>
            </a:r>
            <a:r>
              <a:rPr lang="pt-BR" b="1" dirty="0"/>
              <a:t> </a:t>
            </a:r>
            <a:r>
              <a:rPr lang="pt-BR" b="1" dirty="0" err="1"/>
              <a:t>Dynamic</a:t>
            </a:r>
            <a:r>
              <a:rPr lang="pt-BR" b="1" dirty="0"/>
              <a:t> </a:t>
            </a:r>
            <a:r>
              <a:rPr lang="pt-BR" b="1" dirty="0" err="1"/>
              <a:t>Topographies</a:t>
            </a:r>
            <a:r>
              <a:rPr lang="pt-BR" b="1" dirty="0"/>
              <a:t> (</a:t>
            </a:r>
            <a:r>
              <a:rPr lang="pt-BR" b="1" dirty="0" err="1" smtClean="0"/>
              <a:t>MADT</a:t>
            </a:r>
            <a:r>
              <a:rPr lang="pt-BR" b="1" dirty="0" smtClean="0"/>
              <a:t>-H)</a:t>
            </a:r>
          </a:p>
          <a:p>
            <a:pPr lvl="2"/>
            <a:r>
              <a:rPr lang="en-US" dirty="0" err="1" smtClean="0"/>
              <a:t>Matrizes</a:t>
            </a:r>
            <a:r>
              <a:rPr lang="en-US" dirty="0" smtClean="0"/>
              <a:t> da </a:t>
            </a:r>
            <a:r>
              <a:rPr lang="en-US" dirty="0" err="1" smtClean="0"/>
              <a:t>altura</a:t>
            </a:r>
            <a:r>
              <a:rPr lang="en-US" dirty="0" smtClean="0"/>
              <a:t> do </a:t>
            </a:r>
            <a:r>
              <a:rPr lang="en-US" dirty="0" err="1" smtClean="0"/>
              <a:t>oceano</a:t>
            </a:r>
            <a:r>
              <a:rPr lang="en-US" dirty="0" smtClean="0"/>
              <a:t> com </a:t>
            </a:r>
            <a:r>
              <a:rPr lang="en-US" dirty="0" err="1" smtClean="0"/>
              <a:t>valores</a:t>
            </a:r>
            <a:r>
              <a:rPr lang="en-US" dirty="0" smtClean="0"/>
              <a:t> </a:t>
            </a:r>
            <a:r>
              <a:rPr lang="en-US" dirty="0" err="1" smtClean="0"/>
              <a:t>acima</a:t>
            </a:r>
            <a:r>
              <a:rPr lang="en-US" dirty="0" smtClean="0"/>
              <a:t> do </a:t>
            </a:r>
            <a:r>
              <a:rPr lang="en-US" dirty="0" err="1" smtClean="0"/>
              <a:t>geóide</a:t>
            </a:r>
            <a:r>
              <a:rPr lang="en-US" dirty="0" smtClean="0"/>
              <a:t> </a:t>
            </a:r>
            <a:r>
              <a:rPr lang="en-US" dirty="0" err="1" smtClean="0"/>
              <a:t>terrestre</a:t>
            </a:r>
            <a:r>
              <a:rPr lang="en-US" dirty="0" smtClean="0"/>
              <a:t>, e </a:t>
            </a:r>
            <a:r>
              <a:rPr lang="en-US" dirty="0" err="1" smtClean="0"/>
              <a:t>velocidade</a:t>
            </a:r>
            <a:r>
              <a:rPr lang="en-US" dirty="0" smtClean="0"/>
              <a:t> </a:t>
            </a:r>
            <a:r>
              <a:rPr lang="en-US" dirty="0" err="1" smtClean="0"/>
              <a:t>geostrófica</a:t>
            </a:r>
            <a:r>
              <a:rPr lang="en-US" dirty="0" smtClean="0"/>
              <a:t> </a:t>
            </a:r>
            <a:r>
              <a:rPr lang="en-US" dirty="0" err="1" smtClean="0"/>
              <a:t>correspondente</a:t>
            </a:r>
            <a:r>
              <a:rPr lang="en-US" dirty="0"/>
              <a:t> </a:t>
            </a:r>
            <a:endParaRPr lang="en-US" dirty="0" smtClean="0"/>
          </a:p>
          <a:p>
            <a:pPr lvl="2"/>
            <a:r>
              <a:rPr lang="en-US" b="1" dirty="0" err="1" smtClean="0"/>
              <a:t>Tipo</a:t>
            </a:r>
            <a:r>
              <a:rPr lang="en-US" b="1" dirty="0" smtClean="0"/>
              <a:t> de </a:t>
            </a:r>
            <a:r>
              <a:rPr lang="en-US" b="1" dirty="0" err="1" smtClean="0"/>
              <a:t>Uso</a:t>
            </a:r>
            <a:r>
              <a:rPr lang="en-US" b="1" dirty="0" smtClean="0"/>
              <a:t>:</a:t>
            </a:r>
            <a:r>
              <a:rPr lang="en-US" dirty="0"/>
              <a:t> </a:t>
            </a:r>
            <a:r>
              <a:rPr lang="en-US" dirty="0" err="1" smtClean="0"/>
              <a:t>estudos</a:t>
            </a:r>
            <a:r>
              <a:rPr lang="en-US" dirty="0" smtClean="0"/>
              <a:t> </a:t>
            </a:r>
            <a:r>
              <a:rPr lang="en-US" dirty="0" err="1" smtClean="0"/>
              <a:t>regionais</a:t>
            </a:r>
            <a:r>
              <a:rPr lang="en-US" dirty="0" smtClean="0"/>
              <a:t>; </a:t>
            </a:r>
            <a:r>
              <a:rPr lang="en-US" dirty="0" err="1" smtClean="0"/>
              <a:t>circulação</a:t>
            </a:r>
            <a:r>
              <a:rPr lang="en-US" dirty="0" smtClean="0"/>
              <a:t> </a:t>
            </a:r>
            <a:r>
              <a:rPr lang="en-US" dirty="0" err="1" smtClean="0"/>
              <a:t>geral</a:t>
            </a:r>
            <a:r>
              <a:rPr lang="en-US" dirty="0" smtClean="0"/>
              <a:t> (</a:t>
            </a:r>
            <a:r>
              <a:rPr lang="en-US" dirty="0" err="1" smtClean="0"/>
              <a:t>giros</a:t>
            </a:r>
            <a:r>
              <a:rPr lang="en-US" dirty="0" smtClean="0"/>
              <a:t> </a:t>
            </a:r>
            <a:r>
              <a:rPr lang="en-US" dirty="0" err="1" smtClean="0"/>
              <a:t>oceânicos</a:t>
            </a:r>
            <a:r>
              <a:rPr lang="en-US" dirty="0" smtClean="0"/>
              <a:t>)</a:t>
            </a:r>
            <a:endParaRPr lang="pt-BR" dirty="0" smtClean="0"/>
          </a:p>
          <a:p>
            <a:pPr lvl="1"/>
            <a:endParaRPr lang="en-US" dirty="0"/>
          </a:p>
        </p:txBody>
      </p:sp>
    </p:spTree>
    <p:extLst>
      <p:ext uri="{BB962C8B-B14F-4D97-AF65-F5344CB8AC3E}">
        <p14:creationId xmlns:p14="http://schemas.microsoft.com/office/powerpoint/2010/main" val="202197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514350" indent="-514350">
              <a:buAutoNum type="arabicParenR"/>
            </a:pPr>
            <a:r>
              <a:rPr lang="pt-BR" dirty="0" smtClean="0"/>
              <a:t>Algoritmo </a:t>
            </a:r>
            <a:r>
              <a:rPr lang="pt-BR" dirty="0"/>
              <a:t>Okubo-Weiss Eddie </a:t>
            </a:r>
            <a:r>
              <a:rPr lang="pt-BR" dirty="0" err="1" smtClean="0"/>
              <a:t>Detection</a:t>
            </a:r>
            <a:r>
              <a:rPr lang="pt-BR" dirty="0" smtClean="0"/>
              <a:t> (</a:t>
            </a:r>
            <a:r>
              <a:rPr lang="pt-BR" dirty="0" err="1" smtClean="0"/>
              <a:t>OWED</a:t>
            </a:r>
            <a:r>
              <a:rPr lang="pt-BR" dirty="0" smtClean="0"/>
              <a:t>): disponibilizado pela Marine</a:t>
            </a:r>
            <a:r>
              <a:rPr lang="pt-BR" dirty="0"/>
              <a:t> </a:t>
            </a:r>
            <a:r>
              <a:rPr lang="pt-BR" dirty="0" err="1"/>
              <a:t>Geospatial</a:t>
            </a:r>
            <a:r>
              <a:rPr lang="pt-BR" dirty="0"/>
              <a:t> </a:t>
            </a:r>
            <a:r>
              <a:rPr lang="pt-BR" dirty="0" err="1"/>
              <a:t>Ecology</a:t>
            </a:r>
            <a:r>
              <a:rPr lang="pt-BR" dirty="0"/>
              <a:t> Tools (</a:t>
            </a:r>
            <a:r>
              <a:rPr lang="pt-BR" dirty="0" err="1" smtClean="0"/>
              <a:t>MGET</a:t>
            </a:r>
            <a:r>
              <a:rPr lang="pt-BR" dirty="0" smtClean="0"/>
              <a:t>)</a:t>
            </a:r>
          </a:p>
          <a:p>
            <a:pPr marL="514350" indent="-514350">
              <a:buAutoNum type="arabicParenR"/>
            </a:pPr>
            <a:r>
              <a:rPr lang="pt-BR" dirty="0" smtClean="0"/>
              <a:t>Algoritmo em Python: desenvolvido por nós</a:t>
            </a:r>
            <a:endParaRPr lang="pt-BR" dirty="0"/>
          </a:p>
        </p:txBody>
      </p:sp>
      <p:sp>
        <p:nvSpPr>
          <p:cNvPr id="4" name="Título 1"/>
          <p:cNvSpPr>
            <a:spLocks noGrp="1"/>
          </p:cNvSpPr>
          <p:nvPr>
            <p:ph type="title"/>
          </p:nvPr>
        </p:nvSpPr>
        <p:spPr>
          <a:xfrm>
            <a:off x="838200" y="365125"/>
            <a:ext cx="10515600" cy="1325563"/>
          </a:xfrm>
        </p:spPr>
        <p:txBody>
          <a:bodyPr/>
          <a:lstStyle/>
          <a:p>
            <a:r>
              <a:rPr lang="en-US" dirty="0" err="1" smtClean="0"/>
              <a:t>Materias</a:t>
            </a:r>
            <a:r>
              <a:rPr lang="en-US" dirty="0" smtClean="0"/>
              <a:t> e </a:t>
            </a:r>
            <a:r>
              <a:rPr lang="en-US" dirty="0" err="1" smtClean="0"/>
              <a:t>Métodos</a:t>
            </a:r>
            <a:r>
              <a:rPr lang="en-US" dirty="0" smtClean="0"/>
              <a:t>: </a:t>
            </a:r>
            <a:r>
              <a:rPr lang="en-US" dirty="0" err="1" smtClean="0"/>
              <a:t>Processamento</a:t>
            </a:r>
            <a:r>
              <a:rPr lang="en-US" dirty="0" smtClean="0"/>
              <a:t> dos Dados</a:t>
            </a:r>
            <a:endParaRPr lang="en-US" dirty="0"/>
          </a:p>
        </p:txBody>
      </p:sp>
    </p:spTree>
    <p:extLst>
      <p:ext uri="{BB962C8B-B14F-4D97-AF65-F5344CB8AC3E}">
        <p14:creationId xmlns:p14="http://schemas.microsoft.com/office/powerpoint/2010/main" val="5465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7239000" y="2362200"/>
            <a:ext cx="3221096" cy="2438400"/>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1905000" y="2133600"/>
            <a:ext cx="5181600" cy="3657600"/>
          </a:xfrm>
          <a:prstGeom prst="rect">
            <a:avLst/>
          </a:prstGeom>
          <a:noFill/>
          <a:ln w="9525">
            <a:noFill/>
            <a:miter lim="800000"/>
            <a:headEnd/>
            <a:tailEnd/>
          </a:ln>
        </p:spPr>
      </p:pic>
      <p:sp>
        <p:nvSpPr>
          <p:cNvPr id="10242" name="Title 1"/>
          <p:cNvSpPr>
            <a:spLocks noGrp="1"/>
          </p:cNvSpPr>
          <p:nvPr>
            <p:ph type="title"/>
          </p:nvPr>
        </p:nvSpPr>
        <p:spPr>
          <a:xfrm>
            <a:off x="1981200" y="704850"/>
            <a:ext cx="8229600" cy="1123950"/>
          </a:xfrm>
        </p:spPr>
        <p:txBody>
          <a:bodyPr>
            <a:normAutofit/>
          </a:bodyPr>
          <a:lstStyle/>
          <a:p>
            <a:pPr eaLnBrk="1" hangingPunct="1"/>
            <a:r>
              <a:rPr lang="en-US" dirty="0" err="1" smtClean="0"/>
              <a:t>MGET</a:t>
            </a:r>
            <a:r>
              <a:rPr lang="en-US" dirty="0" smtClean="0"/>
              <a:t> </a:t>
            </a:r>
            <a:r>
              <a:rPr lang="en-US" dirty="0" smtClean="0"/>
              <a:t>é </a:t>
            </a:r>
            <a:r>
              <a:rPr lang="en-US" dirty="0" err="1" smtClean="0"/>
              <a:t>uma</a:t>
            </a:r>
            <a:r>
              <a:rPr lang="en-US" dirty="0" smtClean="0"/>
              <a:t> </a:t>
            </a:r>
            <a:r>
              <a:rPr lang="en-US" dirty="0" smtClean="0"/>
              <a:t>toolbox do </a:t>
            </a:r>
            <a:r>
              <a:rPr lang="en-US" dirty="0" smtClean="0"/>
              <a:t>ArcGIS</a:t>
            </a:r>
            <a:endParaRPr lang="en-US" dirty="0" smtClean="0"/>
          </a:p>
        </p:txBody>
      </p:sp>
      <p:sp>
        <p:nvSpPr>
          <p:cNvPr id="8" name="Rectangle 7"/>
          <p:cNvSpPr/>
          <p:nvPr/>
        </p:nvSpPr>
        <p:spPr>
          <a:xfrm>
            <a:off x="3048000" y="3810000"/>
            <a:ext cx="1447800" cy="990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7242176" y="2301875"/>
            <a:ext cx="3294063" cy="24987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Connector 10"/>
          <p:cNvCxnSpPr>
            <a:stCxn id="8" idx="3"/>
            <a:endCxn id="9" idx="1"/>
          </p:cNvCxnSpPr>
          <p:nvPr/>
        </p:nvCxnSpPr>
        <p:spPr>
          <a:xfrm flipV="1">
            <a:off x="4495801" y="3551238"/>
            <a:ext cx="2746375" cy="7540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Espaço Reservado para Conteúdo 1"/>
          <p:cNvSpPr>
            <a:spLocks noGrp="1"/>
          </p:cNvSpPr>
          <p:nvPr>
            <p:ph idx="1"/>
          </p:nvPr>
        </p:nvSpPr>
        <p:spPr/>
        <p:txBody>
          <a:bodyPr/>
          <a:lstStyle/>
          <a:p>
            <a:endParaRPr lang="pt-BR"/>
          </a:p>
        </p:txBody>
      </p:sp>
    </p:spTree>
    <p:extLst>
      <p:ext uri="{BB962C8B-B14F-4D97-AF65-F5344CB8AC3E}">
        <p14:creationId xmlns:p14="http://schemas.microsoft.com/office/powerpoint/2010/main" val="958266652"/>
      </p:ext>
    </p:extLst>
  </p:cSld>
  <p:clrMapOvr>
    <a:masterClrMapping/>
  </p:clrMapOvr>
  <p:transition advTm="1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5791200" y="1981200"/>
            <a:ext cx="4760616" cy="4192284"/>
          </a:xfrm>
          <a:prstGeom prst="rect">
            <a:avLst/>
          </a:prstGeom>
          <a:noFill/>
          <a:ln w="9525">
            <a:noFill/>
            <a:miter lim="800000"/>
            <a:headEnd/>
            <a:tailEnd/>
          </a:ln>
        </p:spPr>
      </p:pic>
      <p:pic>
        <p:nvPicPr>
          <p:cNvPr id="45059" name="Picture 3"/>
          <p:cNvPicPr>
            <a:picLocks noChangeAspect="1" noChangeArrowheads="1"/>
          </p:cNvPicPr>
          <p:nvPr/>
        </p:nvPicPr>
        <p:blipFill>
          <a:blip r:embed="rId3" cstate="print"/>
          <a:srcRect/>
          <a:stretch>
            <a:fillRect/>
          </a:stretch>
        </p:blipFill>
        <p:spPr bwMode="auto">
          <a:xfrm>
            <a:off x="971550" y="1905000"/>
            <a:ext cx="3792236" cy="1828800"/>
          </a:xfrm>
          <a:prstGeom prst="rect">
            <a:avLst/>
          </a:prstGeom>
          <a:noFill/>
          <a:ln w="9525">
            <a:noFill/>
            <a:miter lim="800000"/>
            <a:headEnd/>
            <a:tailEnd/>
          </a:ln>
        </p:spPr>
      </p:pic>
      <p:sp>
        <p:nvSpPr>
          <p:cNvPr id="2" name="Title 1"/>
          <p:cNvSpPr>
            <a:spLocks noGrp="1"/>
          </p:cNvSpPr>
          <p:nvPr>
            <p:ph type="title"/>
          </p:nvPr>
        </p:nvSpPr>
        <p:spPr>
          <a:xfrm>
            <a:off x="640816" y="-16297"/>
            <a:ext cx="8534400" cy="1143000"/>
          </a:xfrm>
        </p:spPr>
        <p:txBody>
          <a:bodyPr>
            <a:normAutofit/>
          </a:bodyPr>
          <a:lstStyle/>
          <a:p>
            <a:r>
              <a:rPr lang="en-US" dirty="0" err="1" smtClean="0"/>
              <a:t>Detecção</a:t>
            </a:r>
            <a:r>
              <a:rPr lang="en-US" dirty="0" smtClean="0"/>
              <a:t> de </a:t>
            </a:r>
            <a:r>
              <a:rPr lang="en-US" dirty="0" err="1" smtClean="0"/>
              <a:t>Vórtices</a:t>
            </a:r>
            <a:r>
              <a:rPr lang="en-US" dirty="0" smtClean="0"/>
              <a:t> de </a:t>
            </a:r>
            <a:r>
              <a:rPr lang="en-US" dirty="0" err="1" smtClean="0"/>
              <a:t>mesoscala</a:t>
            </a:r>
            <a:endParaRPr lang="en-US" dirty="0"/>
          </a:p>
        </p:txBody>
      </p:sp>
      <p:sp>
        <p:nvSpPr>
          <p:cNvPr id="8" name="Rectangle 7"/>
          <p:cNvSpPr/>
          <p:nvPr/>
        </p:nvSpPr>
        <p:spPr>
          <a:xfrm>
            <a:off x="1391344" y="2926080"/>
            <a:ext cx="3117272" cy="2161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4718166" y="3089217"/>
            <a:ext cx="415636" cy="0"/>
          </a:xfrm>
          <a:prstGeom prst="line">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Content Placeholder 30"/>
          <p:cNvSpPr>
            <a:spLocks noGrp="1"/>
          </p:cNvSpPr>
          <p:nvPr>
            <p:ph idx="1"/>
          </p:nvPr>
        </p:nvSpPr>
        <p:spPr>
          <a:xfrm>
            <a:off x="895350" y="3810001"/>
            <a:ext cx="4038600" cy="3048001"/>
          </a:xfrm>
        </p:spPr>
        <p:txBody>
          <a:bodyPr>
            <a:normAutofit/>
          </a:bodyPr>
          <a:lstStyle/>
          <a:p>
            <a:r>
              <a:rPr lang="en-US" sz="2000" dirty="0" smtClean="0"/>
              <a:t>OWED </a:t>
            </a:r>
            <a:r>
              <a:rPr lang="en-US" sz="2000" dirty="0" err="1" smtClean="0"/>
              <a:t>detecta</a:t>
            </a:r>
            <a:r>
              <a:rPr lang="en-US" sz="2000" dirty="0" smtClean="0"/>
              <a:t> </a:t>
            </a:r>
            <a:r>
              <a:rPr lang="en-US" sz="2000" dirty="0" err="1" smtClean="0"/>
              <a:t>vórtices</a:t>
            </a:r>
            <a:r>
              <a:rPr lang="en-US" sz="2000" dirty="0" smtClean="0"/>
              <a:t> a </a:t>
            </a:r>
            <a:r>
              <a:rPr lang="en-US" sz="2000" dirty="0" err="1" smtClean="0"/>
              <a:t>partir</a:t>
            </a:r>
            <a:r>
              <a:rPr lang="en-US" sz="2000" dirty="0" smtClean="0"/>
              <a:t> dos dados de </a:t>
            </a:r>
            <a:r>
              <a:rPr lang="en-US" sz="2000" dirty="0" err="1" smtClean="0"/>
              <a:t>altimetria</a:t>
            </a:r>
            <a:r>
              <a:rPr lang="en-US" sz="2000" dirty="0" smtClean="0"/>
              <a:t> </a:t>
            </a:r>
            <a:r>
              <a:rPr lang="en-US" sz="2000" dirty="0" err="1" smtClean="0"/>
              <a:t>oceânica</a:t>
            </a:r>
            <a:r>
              <a:rPr lang="en-US" sz="2000" dirty="0" smtClean="0"/>
              <a:t> </a:t>
            </a:r>
            <a:r>
              <a:rPr lang="en-US" sz="2000" dirty="0" err="1" smtClean="0"/>
              <a:t>obtida</a:t>
            </a:r>
            <a:r>
              <a:rPr lang="en-US" sz="2000" dirty="0" smtClean="0"/>
              <a:t> das images </a:t>
            </a:r>
            <a:r>
              <a:rPr lang="en-US" sz="2000" dirty="0" err="1" smtClean="0"/>
              <a:t>coletadas</a:t>
            </a:r>
            <a:r>
              <a:rPr lang="en-US" sz="2000" dirty="0" smtClean="0"/>
              <a:t> dos radars altimétricos da NASA/</a:t>
            </a:r>
            <a:r>
              <a:rPr lang="en-US" sz="2000" dirty="0" err="1" smtClean="0"/>
              <a:t>CNES</a:t>
            </a:r>
            <a:endParaRPr lang="en-US" sz="2000" dirty="0"/>
          </a:p>
        </p:txBody>
      </p:sp>
      <p:pic>
        <p:nvPicPr>
          <p:cNvPr id="45060" name="Picture 4"/>
          <p:cNvPicPr>
            <a:picLocks noChangeAspect="1" noChangeArrowheads="1"/>
          </p:cNvPicPr>
          <p:nvPr/>
        </p:nvPicPr>
        <p:blipFill>
          <a:blip r:embed="rId4" cstate="print"/>
          <a:srcRect/>
          <a:stretch>
            <a:fillRect/>
          </a:stretch>
        </p:blipFill>
        <p:spPr bwMode="auto">
          <a:xfrm>
            <a:off x="1428750" y="4948238"/>
            <a:ext cx="3124200" cy="1757363"/>
          </a:xfrm>
          <a:prstGeom prst="rect">
            <a:avLst/>
          </a:prstGeom>
          <a:noFill/>
          <a:ln w="9525">
            <a:noFill/>
            <a:miter lim="800000"/>
            <a:headEnd/>
            <a:tailEnd/>
          </a:ln>
        </p:spPr>
      </p:pic>
      <p:pic>
        <p:nvPicPr>
          <p:cNvPr id="13" name="Picture 1"/>
          <p:cNvPicPr>
            <a:picLocks noChangeAspect="1" noChangeArrowheads="1"/>
          </p:cNvPicPr>
          <p:nvPr/>
        </p:nvPicPr>
        <p:blipFill>
          <a:blip r:embed="rId5" cstate="print"/>
          <a:srcRect/>
          <a:stretch>
            <a:fillRect/>
          </a:stretch>
        </p:blipFill>
        <p:spPr bwMode="auto">
          <a:xfrm>
            <a:off x="9585028" y="139776"/>
            <a:ext cx="1933575" cy="1562100"/>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sp>
        <p:nvSpPr>
          <p:cNvPr id="15" name="CaixaDeTexto 14"/>
          <p:cNvSpPr txBox="1"/>
          <p:nvPr/>
        </p:nvSpPr>
        <p:spPr>
          <a:xfrm>
            <a:off x="9991725" y="6191250"/>
            <a:ext cx="2200275" cy="646331"/>
          </a:xfrm>
          <a:prstGeom prst="rect">
            <a:avLst/>
          </a:prstGeom>
          <a:noFill/>
        </p:spPr>
        <p:txBody>
          <a:bodyPr wrap="square" rtlCol="0">
            <a:spAutoFit/>
          </a:bodyPr>
          <a:lstStyle/>
          <a:p>
            <a:r>
              <a:rPr lang="pt-BR" dirty="0" smtClean="0"/>
              <a:t>Traduzido de Roberts et al., 2010)</a:t>
            </a:r>
            <a:endParaRPr lang="pt-BR" dirty="0"/>
          </a:p>
        </p:txBody>
      </p:sp>
    </p:spTree>
    <p:extLst>
      <p:ext uri="{BB962C8B-B14F-4D97-AF65-F5344CB8AC3E}">
        <p14:creationId xmlns:p14="http://schemas.microsoft.com/office/powerpoint/2010/main" val="3877710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850"/>
            <a:ext cx="8229600" cy="895350"/>
          </a:xfrm>
        </p:spPr>
        <p:txBody>
          <a:bodyPr/>
          <a:lstStyle/>
          <a:p>
            <a:r>
              <a:rPr lang="en-US" dirty="0"/>
              <a:t>Okubo-Weiss eddy detection</a:t>
            </a:r>
            <a:endParaRPr lang="en-US" dirty="0"/>
          </a:p>
        </p:txBody>
      </p:sp>
      <p:grpSp>
        <p:nvGrpSpPr>
          <p:cNvPr id="3" name="Group 38"/>
          <p:cNvGrpSpPr/>
          <p:nvPr/>
        </p:nvGrpSpPr>
        <p:grpSpPr>
          <a:xfrm>
            <a:off x="6172200" y="4141544"/>
            <a:ext cx="3322948" cy="2487857"/>
            <a:chOff x="1143000" y="2057400"/>
            <a:chExt cx="6858000" cy="5702934"/>
          </a:xfrm>
        </p:grpSpPr>
        <p:pic>
          <p:nvPicPr>
            <p:cNvPr id="40" name="Picture 7"/>
            <p:cNvPicPr>
              <a:picLocks noChangeAspect="1" noChangeArrowheads="1"/>
            </p:cNvPicPr>
            <p:nvPr/>
          </p:nvPicPr>
          <p:blipFill>
            <a:blip r:embed="rId2" cstate="print"/>
            <a:srcRect/>
            <a:stretch>
              <a:fillRect/>
            </a:stretch>
          </p:blipFill>
          <p:spPr bwMode="auto">
            <a:xfrm>
              <a:off x="1143000" y="2057400"/>
              <a:ext cx="6858000" cy="4362450"/>
            </a:xfrm>
            <a:prstGeom prst="rect">
              <a:avLst/>
            </a:prstGeom>
            <a:noFill/>
            <a:ln w="9525">
              <a:solidFill>
                <a:schemeClr val="tx1"/>
              </a:solidFill>
              <a:miter lim="800000"/>
              <a:headEnd/>
              <a:tailEnd/>
            </a:ln>
          </p:spPr>
        </p:pic>
        <p:sp>
          <p:nvSpPr>
            <p:cNvPr id="41" name="TextBox 40"/>
            <p:cNvSpPr txBox="1">
              <a:spLocks noChangeArrowheads="1"/>
            </p:cNvSpPr>
            <p:nvPr/>
          </p:nvSpPr>
          <p:spPr bwMode="auto">
            <a:xfrm>
              <a:off x="1143000" y="6419850"/>
              <a:ext cx="5976026" cy="1340484"/>
            </a:xfrm>
            <a:prstGeom prst="rect">
              <a:avLst/>
            </a:prstGeom>
            <a:noFill/>
            <a:ln w="9525">
              <a:noFill/>
              <a:miter lim="800000"/>
              <a:headEnd/>
              <a:tailEnd/>
            </a:ln>
          </p:spPr>
          <p:txBody>
            <a:bodyPr wrap="square">
              <a:spAutoFit/>
            </a:bodyPr>
            <a:lstStyle/>
            <a:p>
              <a:r>
                <a:rPr lang="en-US" sz="1600" dirty="0" err="1">
                  <a:latin typeface="+mj-lt"/>
                </a:rPr>
                <a:t>Aviso</a:t>
              </a:r>
              <a:r>
                <a:rPr lang="en-US" sz="1600" dirty="0">
                  <a:latin typeface="+mj-lt"/>
                </a:rPr>
                <a:t> DT-MSLA 27-Jan-1993  Red: </a:t>
              </a:r>
              <a:r>
                <a:rPr lang="en-US" sz="1600" dirty="0" err="1">
                  <a:latin typeface="+mj-lt"/>
                </a:rPr>
                <a:t>Anticyclonic</a:t>
              </a:r>
              <a:r>
                <a:rPr lang="en-US" sz="1600" dirty="0">
                  <a:latin typeface="+mj-lt"/>
                </a:rPr>
                <a:t>  Blue: Cyclonic</a:t>
              </a:r>
            </a:p>
          </p:txBody>
        </p:sp>
      </p:grpSp>
      <p:grpSp>
        <p:nvGrpSpPr>
          <p:cNvPr id="4" name="Group 41"/>
          <p:cNvGrpSpPr>
            <a:grpSpLocks/>
          </p:cNvGrpSpPr>
          <p:nvPr/>
        </p:nvGrpSpPr>
        <p:grpSpPr bwMode="auto">
          <a:xfrm>
            <a:off x="2066925" y="4049712"/>
            <a:ext cx="3181350" cy="2324100"/>
            <a:chOff x="4648200" y="3352800"/>
            <a:chExt cx="3181350" cy="2324100"/>
          </a:xfrm>
        </p:grpSpPr>
        <p:pic>
          <p:nvPicPr>
            <p:cNvPr id="43" name="Picture 3"/>
            <p:cNvPicPr>
              <a:picLocks noChangeAspect="1" noChangeArrowheads="1"/>
            </p:cNvPicPr>
            <p:nvPr/>
          </p:nvPicPr>
          <p:blipFill>
            <a:blip r:embed="rId3" cstate="print"/>
            <a:srcRect/>
            <a:stretch>
              <a:fillRect/>
            </a:stretch>
          </p:blipFill>
          <p:spPr bwMode="auto">
            <a:xfrm>
              <a:off x="4876800" y="3352800"/>
              <a:ext cx="2952750" cy="2324100"/>
            </a:xfrm>
            <a:prstGeom prst="rect">
              <a:avLst/>
            </a:prstGeom>
            <a:noFill/>
            <a:ln w="9525">
              <a:noFill/>
              <a:miter lim="800000"/>
              <a:headEnd/>
              <a:tailEnd/>
            </a:ln>
          </p:spPr>
        </p:pic>
        <p:pic>
          <p:nvPicPr>
            <p:cNvPr id="44" name="Picture 4"/>
            <p:cNvPicPr>
              <a:picLocks noChangeAspect="1" noChangeArrowheads="1"/>
            </p:cNvPicPr>
            <p:nvPr/>
          </p:nvPicPr>
          <p:blipFill>
            <a:blip r:embed="rId4" cstate="print"/>
            <a:srcRect/>
            <a:stretch>
              <a:fillRect/>
            </a:stretch>
          </p:blipFill>
          <p:spPr bwMode="auto">
            <a:xfrm>
              <a:off x="4648200" y="4191000"/>
              <a:ext cx="228600" cy="571500"/>
            </a:xfrm>
            <a:prstGeom prst="rect">
              <a:avLst/>
            </a:prstGeom>
            <a:noFill/>
            <a:ln w="9525">
              <a:noFill/>
              <a:miter lim="800000"/>
              <a:headEnd/>
              <a:tailEnd/>
            </a:ln>
          </p:spPr>
        </p:pic>
      </p:grpSp>
      <p:pic>
        <p:nvPicPr>
          <p:cNvPr id="45" name="Picture 2"/>
          <p:cNvPicPr>
            <a:picLocks noChangeAspect="1" noChangeArrowheads="1"/>
          </p:cNvPicPr>
          <p:nvPr/>
        </p:nvPicPr>
        <p:blipFill>
          <a:blip r:embed="rId5" cstate="print"/>
          <a:srcRect/>
          <a:stretch>
            <a:fillRect/>
          </a:stretch>
        </p:blipFill>
        <p:spPr bwMode="auto">
          <a:xfrm>
            <a:off x="2295526" y="1905000"/>
            <a:ext cx="3038475" cy="2038350"/>
          </a:xfrm>
          <a:prstGeom prst="rect">
            <a:avLst/>
          </a:prstGeom>
          <a:noFill/>
          <a:ln w="9525">
            <a:noFill/>
            <a:miter lim="800000"/>
            <a:headEnd/>
            <a:tailEnd/>
          </a:ln>
        </p:spPr>
      </p:pic>
      <p:sp>
        <p:nvSpPr>
          <p:cNvPr id="46" name="Oval 45"/>
          <p:cNvSpPr/>
          <p:nvPr/>
        </p:nvSpPr>
        <p:spPr>
          <a:xfrm>
            <a:off x="3495675" y="5649912"/>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7" name="Straight Connector 46"/>
          <p:cNvCxnSpPr>
            <a:stCxn id="46" idx="5"/>
          </p:cNvCxnSpPr>
          <p:nvPr/>
        </p:nvCxnSpPr>
        <p:spPr>
          <a:xfrm rot="16200000" flipH="1">
            <a:off x="3783013" y="6013450"/>
            <a:ext cx="577850" cy="37147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TextBox 14"/>
          <p:cNvSpPr txBox="1">
            <a:spLocks noChangeArrowheads="1"/>
          </p:cNvSpPr>
          <p:nvPr/>
        </p:nvSpPr>
        <p:spPr bwMode="auto">
          <a:xfrm>
            <a:off x="2971800" y="6488112"/>
            <a:ext cx="2743200" cy="369888"/>
          </a:xfrm>
          <a:prstGeom prst="rect">
            <a:avLst/>
          </a:prstGeom>
          <a:noFill/>
          <a:ln w="9525">
            <a:noFill/>
            <a:miter lim="800000"/>
            <a:headEnd/>
            <a:tailEnd/>
          </a:ln>
        </p:spPr>
        <p:txBody>
          <a:bodyPr>
            <a:spAutoFit/>
          </a:bodyPr>
          <a:lstStyle/>
          <a:p>
            <a:r>
              <a:rPr lang="en-US" b="1" dirty="0">
                <a:solidFill>
                  <a:srgbClr val="FF0000"/>
                </a:solidFill>
                <a:latin typeface="+mj-lt"/>
              </a:rPr>
              <a:t>Negative </a:t>
            </a:r>
            <a:r>
              <a:rPr lang="en-US" b="1" i="1" dirty="0">
                <a:solidFill>
                  <a:srgbClr val="FF0000"/>
                </a:solidFill>
                <a:latin typeface="+mj-lt"/>
              </a:rPr>
              <a:t>W</a:t>
            </a:r>
            <a:r>
              <a:rPr lang="en-US" b="1" dirty="0">
                <a:solidFill>
                  <a:srgbClr val="FF0000"/>
                </a:solidFill>
                <a:latin typeface="+mj-lt"/>
              </a:rPr>
              <a:t> at eddy core</a:t>
            </a:r>
          </a:p>
        </p:txBody>
      </p:sp>
      <p:pic>
        <p:nvPicPr>
          <p:cNvPr id="49" name="Picture 3"/>
          <p:cNvPicPr>
            <a:picLocks noChangeAspect="1" noChangeArrowheads="1"/>
          </p:cNvPicPr>
          <p:nvPr/>
        </p:nvPicPr>
        <p:blipFill>
          <a:blip r:embed="rId6" cstate="print"/>
          <a:srcRect/>
          <a:stretch>
            <a:fillRect/>
          </a:stretch>
        </p:blipFill>
        <p:spPr bwMode="auto">
          <a:xfrm>
            <a:off x="6096002" y="1905000"/>
            <a:ext cx="1948511" cy="588708"/>
          </a:xfrm>
          <a:prstGeom prst="rect">
            <a:avLst/>
          </a:prstGeom>
          <a:noFill/>
          <a:ln w="9525">
            <a:noFill/>
            <a:miter lim="800000"/>
            <a:headEnd/>
            <a:tailEnd/>
          </a:ln>
        </p:spPr>
      </p:pic>
      <p:pic>
        <p:nvPicPr>
          <p:cNvPr id="50" name="Picture 2"/>
          <p:cNvPicPr>
            <a:picLocks noChangeAspect="1" noChangeArrowheads="1"/>
          </p:cNvPicPr>
          <p:nvPr/>
        </p:nvPicPr>
        <p:blipFill>
          <a:blip r:embed="rId7" cstate="print"/>
          <a:srcRect/>
          <a:stretch>
            <a:fillRect/>
          </a:stretch>
        </p:blipFill>
        <p:spPr bwMode="auto">
          <a:xfrm>
            <a:off x="6096001" y="2590801"/>
            <a:ext cx="3988217" cy="556283"/>
          </a:xfrm>
          <a:prstGeom prst="rect">
            <a:avLst/>
          </a:prstGeom>
          <a:noFill/>
          <a:ln w="9525">
            <a:noFill/>
            <a:miter lim="800000"/>
            <a:headEnd/>
            <a:tailEnd/>
          </a:ln>
        </p:spPr>
      </p:pic>
      <p:pic>
        <p:nvPicPr>
          <p:cNvPr id="51" name="Picture 2"/>
          <p:cNvPicPr>
            <a:picLocks noChangeAspect="1" noChangeArrowheads="1"/>
          </p:cNvPicPr>
          <p:nvPr/>
        </p:nvPicPr>
        <p:blipFill>
          <a:blip r:embed="rId8" cstate="print"/>
          <a:srcRect/>
          <a:stretch>
            <a:fillRect/>
          </a:stretch>
        </p:blipFill>
        <p:spPr bwMode="auto">
          <a:xfrm>
            <a:off x="6096000" y="3352800"/>
            <a:ext cx="1679250" cy="369018"/>
          </a:xfrm>
          <a:prstGeom prst="rect">
            <a:avLst/>
          </a:prstGeom>
          <a:noFill/>
          <a:ln w="9525">
            <a:noFill/>
            <a:miter lim="800000"/>
            <a:headEnd/>
            <a:tailEnd/>
          </a:ln>
        </p:spPr>
      </p:pic>
      <p:sp>
        <p:nvSpPr>
          <p:cNvPr id="52" name="TextBox 8"/>
          <p:cNvSpPr txBox="1">
            <a:spLocks noChangeArrowheads="1"/>
          </p:cNvSpPr>
          <p:nvPr/>
        </p:nvSpPr>
        <p:spPr bwMode="auto">
          <a:xfrm rot="16200000">
            <a:off x="4604545" y="2786857"/>
            <a:ext cx="1828800" cy="369887"/>
          </a:xfrm>
          <a:prstGeom prst="rect">
            <a:avLst/>
          </a:prstGeom>
          <a:noFill/>
          <a:ln w="9525">
            <a:noFill/>
            <a:miter lim="800000"/>
            <a:headEnd/>
            <a:tailEnd/>
          </a:ln>
        </p:spPr>
        <p:txBody>
          <a:bodyPr>
            <a:spAutoFit/>
          </a:bodyPr>
          <a:lstStyle/>
          <a:p>
            <a:pPr algn="ctr"/>
            <a:r>
              <a:rPr lang="en-US" dirty="0">
                <a:latin typeface="Constantia" pitchFamily="18" charset="0"/>
              </a:rPr>
              <a:t>SSH anomaly</a:t>
            </a:r>
          </a:p>
        </p:txBody>
      </p:sp>
      <p:sp>
        <p:nvSpPr>
          <p:cNvPr id="76" name="Text Box 29"/>
          <p:cNvSpPr txBox="1">
            <a:spLocks noChangeArrowheads="1"/>
          </p:cNvSpPr>
          <p:nvPr/>
        </p:nvSpPr>
        <p:spPr bwMode="auto">
          <a:xfrm>
            <a:off x="6172200" y="3810000"/>
            <a:ext cx="3352800" cy="338554"/>
          </a:xfrm>
          <a:prstGeom prst="rect">
            <a:avLst/>
          </a:prstGeom>
          <a:noFill/>
          <a:ln w="9525">
            <a:noFill/>
            <a:miter lim="800000"/>
            <a:headEnd/>
            <a:tailEnd/>
          </a:ln>
        </p:spPr>
        <p:txBody>
          <a:bodyPr wrap="square">
            <a:spAutoFit/>
          </a:bodyPr>
          <a:lstStyle/>
          <a:p>
            <a:pPr algn="ctr">
              <a:spcBef>
                <a:spcPct val="50000"/>
              </a:spcBef>
            </a:pPr>
            <a:r>
              <a:rPr lang="en-US" sz="1600" dirty="0">
                <a:latin typeface="+mj-lt"/>
              </a:rPr>
              <a:t>Example output</a:t>
            </a:r>
          </a:p>
        </p:txBody>
      </p:sp>
      <p:sp>
        <p:nvSpPr>
          <p:cNvPr id="5" name="CaixaDeTexto 4"/>
          <p:cNvSpPr txBox="1"/>
          <p:nvPr/>
        </p:nvSpPr>
        <p:spPr>
          <a:xfrm>
            <a:off x="9991725" y="6191250"/>
            <a:ext cx="2200275" cy="646331"/>
          </a:xfrm>
          <a:prstGeom prst="rect">
            <a:avLst/>
          </a:prstGeom>
          <a:noFill/>
        </p:spPr>
        <p:txBody>
          <a:bodyPr wrap="square" rtlCol="0">
            <a:spAutoFit/>
          </a:bodyPr>
          <a:lstStyle/>
          <a:p>
            <a:r>
              <a:rPr lang="pt-BR" dirty="0" smtClean="0"/>
              <a:t>Extraído de Roberts et al 2010)</a:t>
            </a:r>
            <a:endParaRPr lang="pt-BR" dirty="0"/>
          </a:p>
        </p:txBody>
      </p:sp>
    </p:spTree>
    <p:extLst>
      <p:ext uri="{BB962C8B-B14F-4D97-AF65-F5344CB8AC3E}">
        <p14:creationId xmlns:p14="http://schemas.microsoft.com/office/powerpoint/2010/main" val="1341432520"/>
      </p:ext>
    </p:extLst>
  </p:cSld>
  <p:clrMapOvr>
    <a:masterClrMapping/>
  </p:clrMapOvr>
  <p:transition advTm="15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lstStyle/>
          <a:p>
            <a:r>
              <a:rPr lang="pt-BR" dirty="0" smtClean="0"/>
              <a:t>Algoritmos em Python</a:t>
            </a:r>
            <a:endParaRPr lang="pt-BR" dirty="0"/>
          </a:p>
        </p:txBody>
      </p:sp>
      <p:pic>
        <p:nvPicPr>
          <p:cNvPr id="4" name="Imagem 3"/>
          <p:cNvPicPr>
            <a:picLocks noChangeAspect="1"/>
          </p:cNvPicPr>
          <p:nvPr/>
        </p:nvPicPr>
        <p:blipFill rotWithShape="1">
          <a:blip r:embed="rId2"/>
          <a:srcRect l="-160" t="15073" r="1977" b="12132"/>
          <a:stretch/>
        </p:blipFill>
        <p:spPr>
          <a:xfrm>
            <a:off x="194076" y="1349829"/>
            <a:ext cx="11803848" cy="4920342"/>
          </a:xfrm>
          <a:prstGeom prst="rect">
            <a:avLst/>
          </a:prstGeom>
        </p:spPr>
      </p:pic>
      <p:sp>
        <p:nvSpPr>
          <p:cNvPr id="5" name="Retângulo 4"/>
          <p:cNvSpPr/>
          <p:nvPr/>
        </p:nvSpPr>
        <p:spPr>
          <a:xfrm>
            <a:off x="2219405" y="1930400"/>
            <a:ext cx="2221967" cy="2318017"/>
          </a:xfrm>
          <a:prstGeom prst="rect">
            <a:avLst/>
          </a:prstGeom>
          <a:no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4471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080903"/>
          </a:xfrm>
        </p:spPr>
        <p:txBody>
          <a:bodyPr/>
          <a:lstStyle/>
          <a:p>
            <a:r>
              <a:rPr lang="pt-BR" dirty="0" smtClean="0"/>
              <a:t>Modelo </a:t>
            </a:r>
            <a:r>
              <a:rPr lang="pt-BR" dirty="0" err="1" smtClean="0"/>
              <a:t>OMT</a:t>
            </a:r>
            <a:r>
              <a:rPr lang="pt-BR" dirty="0" smtClean="0"/>
              <a:t>-G – OKUBO WEISS</a:t>
            </a:r>
            <a:endParaRPr lang="pt-BR" dirty="0"/>
          </a:p>
        </p:txBody>
      </p:sp>
      <p:pic>
        <p:nvPicPr>
          <p:cNvPr id="7" name="Imagem 6"/>
          <p:cNvPicPr>
            <a:picLocks noChangeAspect="1"/>
          </p:cNvPicPr>
          <p:nvPr/>
        </p:nvPicPr>
        <p:blipFill rotWithShape="1">
          <a:blip r:embed="rId2">
            <a:extLst>
              <a:ext uri="{28A0092B-C50C-407E-A947-70E740481C1C}">
                <a14:useLocalDpi xmlns:a14="http://schemas.microsoft.com/office/drawing/2010/main" val="0"/>
              </a:ext>
            </a:extLst>
          </a:blip>
          <a:srcRect l="1637" t="55098" r="1563" b="1372"/>
          <a:stretch/>
        </p:blipFill>
        <p:spPr>
          <a:xfrm>
            <a:off x="549088" y="1206594"/>
            <a:ext cx="11093824" cy="5635764"/>
          </a:xfrm>
          <a:prstGeom prst="rect">
            <a:avLst/>
          </a:prstGeom>
        </p:spPr>
      </p:pic>
      <p:sp>
        <p:nvSpPr>
          <p:cNvPr id="8" name="Retângulo 7"/>
          <p:cNvSpPr/>
          <p:nvPr/>
        </p:nvSpPr>
        <p:spPr>
          <a:xfrm>
            <a:off x="336176" y="927846"/>
            <a:ext cx="11536510" cy="5914511"/>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9021910" y="513222"/>
            <a:ext cx="2850776" cy="369332"/>
          </a:xfrm>
          <a:prstGeom prst="rect">
            <a:avLst/>
          </a:prstGeom>
          <a:solidFill>
            <a:srgbClr val="FEFFB9"/>
          </a:solidFill>
          <a:ln w="19050">
            <a:solidFill>
              <a:srgbClr val="FF0000"/>
            </a:solidFill>
          </a:ln>
        </p:spPr>
        <p:txBody>
          <a:bodyPr wrap="square" rtlCol="0">
            <a:spAutoFit/>
          </a:bodyPr>
          <a:lstStyle/>
          <a:p>
            <a:r>
              <a:rPr lang="pt-BR" dirty="0" smtClean="0"/>
              <a:t>Algoritmo OKUBO-WEISS</a:t>
            </a:r>
            <a:endParaRPr lang="pt-BR" dirty="0"/>
          </a:p>
        </p:txBody>
      </p:sp>
    </p:spTree>
    <p:extLst>
      <p:ext uri="{BB962C8B-B14F-4D97-AF65-F5344CB8AC3E}">
        <p14:creationId xmlns:p14="http://schemas.microsoft.com/office/powerpoint/2010/main" val="81429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Espaço Reservado para Conteúdo 2"/>
          <p:cNvSpPr>
            <a:spLocks noGrp="1"/>
          </p:cNvSpPr>
          <p:nvPr>
            <p:ph idx="1"/>
          </p:nvPr>
        </p:nvSpPr>
        <p:spPr>
          <a:xfrm>
            <a:off x="6911788" y="5217459"/>
            <a:ext cx="4442012" cy="959504"/>
          </a:xfrm>
        </p:spPr>
        <p:txBody>
          <a:bodyPr/>
          <a:lstStyle/>
          <a:p>
            <a:endParaRPr lang="en-US" dirty="0"/>
          </a:p>
        </p:txBody>
      </p:sp>
      <p:pic>
        <p:nvPicPr>
          <p:cNvPr id="2050" name="Picture 2" descr="Figure 3: Sea surface height variability in centimeters, defined as the root mean square of the difference between the instantaneous height of the sea surface and its time-mean, can be used as a proxy measurement for eddy activity. To compare model to observational data directly, we first show sea surface height variability from (a) POP ocean model data and (b) observational data from the AVISO processing of satellite altimetry. In these images, the simulation shows exceptionally good agreement to observation. (c) Our global eddy census, showing the average number of eddies per 1° of latitude and longitude, averaged across 350 daily snapshots. Note that the color bar of(c) is reversed relative to that of (a) and (b). Relating the numerical density of eddies in (c) to sea surface height variability, both measures indicate high levels of eddy activity in the same locations. (d) Average eddy thickness in meters as a function of latitude and longitude. We use thickness to refer to the distance from the top of an eddy to the bottom. Notably, thick eddies only have a significant signal in the regions of the same three big currents, the Gulf Stream, Kuroshio Current, and Antarctic Circumpolar Current, where they can get as thick as 5000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909" y="-1"/>
            <a:ext cx="11034179" cy="5361885"/>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1" y="5361884"/>
            <a:ext cx="12192001" cy="1200329"/>
          </a:xfrm>
          <a:prstGeom prst="rect">
            <a:avLst/>
          </a:prstGeom>
          <a:solidFill>
            <a:schemeClr val="bg1"/>
          </a:solidFill>
        </p:spPr>
        <p:txBody>
          <a:bodyPr wrap="square">
            <a:spAutoFit/>
          </a:bodyPr>
          <a:lstStyle/>
          <a:p>
            <a:r>
              <a:rPr lang="en-US" b="0" i="0" dirty="0" smtClean="0">
                <a:solidFill>
                  <a:srgbClr val="111111"/>
                </a:solidFill>
                <a:effectLst/>
              </a:rPr>
              <a:t>a/b) Dados altimétricos </a:t>
            </a:r>
            <a:r>
              <a:rPr lang="en-US" b="0" i="0" dirty="0" err="1" smtClean="0">
                <a:solidFill>
                  <a:srgbClr val="111111"/>
                </a:solidFill>
                <a:effectLst/>
              </a:rPr>
              <a:t>oceânicos</a:t>
            </a:r>
            <a:r>
              <a:rPr lang="en-US" b="0" i="0" dirty="0" smtClean="0">
                <a:solidFill>
                  <a:srgbClr val="111111"/>
                </a:solidFill>
                <a:effectLst/>
              </a:rPr>
              <a:t> da AVISO </a:t>
            </a:r>
            <a:r>
              <a:rPr lang="en-US" b="0" i="0" dirty="0" err="1" smtClean="0">
                <a:solidFill>
                  <a:srgbClr val="111111"/>
                </a:solidFill>
                <a:effectLst/>
              </a:rPr>
              <a:t>obtidos</a:t>
            </a:r>
            <a:r>
              <a:rPr lang="en-US" b="0" i="0" dirty="0" smtClean="0">
                <a:solidFill>
                  <a:srgbClr val="111111"/>
                </a:solidFill>
                <a:effectLst/>
              </a:rPr>
              <a:t> </a:t>
            </a:r>
            <a:r>
              <a:rPr lang="en-US" b="0" i="0" dirty="0" err="1" smtClean="0">
                <a:solidFill>
                  <a:srgbClr val="111111"/>
                </a:solidFill>
                <a:effectLst/>
              </a:rPr>
              <a:t>por</a:t>
            </a:r>
            <a:r>
              <a:rPr lang="en-US" b="0" i="0" dirty="0" smtClean="0">
                <a:solidFill>
                  <a:srgbClr val="111111"/>
                </a:solidFill>
                <a:effectLst/>
              </a:rPr>
              <a:t> </a:t>
            </a:r>
            <a:r>
              <a:rPr lang="en-US" b="0" i="0" dirty="0" err="1" smtClean="0">
                <a:solidFill>
                  <a:srgbClr val="111111"/>
                </a:solidFill>
                <a:effectLst/>
              </a:rPr>
              <a:t>satélite</a:t>
            </a:r>
            <a:r>
              <a:rPr lang="en-US" b="0" i="0" dirty="0" smtClean="0">
                <a:solidFill>
                  <a:srgbClr val="111111"/>
                </a:solidFill>
                <a:effectLst/>
              </a:rPr>
              <a:t> </a:t>
            </a:r>
          </a:p>
          <a:p>
            <a:r>
              <a:rPr lang="en-US" b="0" i="0" dirty="0" smtClean="0">
                <a:solidFill>
                  <a:srgbClr val="111111"/>
                </a:solidFill>
                <a:effectLst/>
              </a:rPr>
              <a:t>c) </a:t>
            </a:r>
            <a:r>
              <a:rPr lang="en-US" b="0" i="0" dirty="0" err="1" smtClean="0">
                <a:solidFill>
                  <a:srgbClr val="111111"/>
                </a:solidFill>
                <a:effectLst/>
              </a:rPr>
              <a:t>Censo</a:t>
            </a:r>
            <a:r>
              <a:rPr lang="en-US" b="0" i="0" dirty="0" smtClean="0">
                <a:solidFill>
                  <a:srgbClr val="111111"/>
                </a:solidFill>
                <a:effectLst/>
              </a:rPr>
              <a:t> </a:t>
            </a:r>
            <a:r>
              <a:rPr lang="en-US" b="0" i="0" dirty="0" err="1" smtClean="0">
                <a:solidFill>
                  <a:srgbClr val="111111"/>
                </a:solidFill>
                <a:effectLst/>
              </a:rPr>
              <a:t>acumulado</a:t>
            </a:r>
            <a:r>
              <a:rPr lang="en-US" b="0" i="0" dirty="0" smtClean="0">
                <a:solidFill>
                  <a:srgbClr val="111111"/>
                </a:solidFill>
                <a:effectLst/>
              </a:rPr>
              <a:t> para 350 </a:t>
            </a:r>
            <a:r>
              <a:rPr lang="en-US" b="0" i="0" dirty="0" err="1" smtClean="0">
                <a:solidFill>
                  <a:srgbClr val="111111"/>
                </a:solidFill>
                <a:effectLst/>
              </a:rPr>
              <a:t>dias</a:t>
            </a:r>
            <a:r>
              <a:rPr lang="en-US" b="0" i="0" dirty="0" smtClean="0">
                <a:solidFill>
                  <a:srgbClr val="111111"/>
                </a:solidFill>
                <a:effectLst/>
              </a:rPr>
              <a:t> </a:t>
            </a:r>
            <a:r>
              <a:rPr lang="en-US" dirty="0" smtClean="0">
                <a:solidFill>
                  <a:srgbClr val="111111"/>
                </a:solidFill>
              </a:rPr>
              <a:t>do </a:t>
            </a:r>
            <a:r>
              <a:rPr lang="en-US" dirty="0" err="1" smtClean="0">
                <a:solidFill>
                  <a:srgbClr val="111111"/>
                </a:solidFill>
              </a:rPr>
              <a:t>levantamento</a:t>
            </a:r>
            <a:r>
              <a:rPr lang="en-US" dirty="0" smtClean="0">
                <a:solidFill>
                  <a:srgbClr val="111111"/>
                </a:solidFill>
              </a:rPr>
              <a:t> </a:t>
            </a:r>
            <a:r>
              <a:rPr lang="en-US" dirty="0" err="1" smtClean="0">
                <a:solidFill>
                  <a:srgbClr val="111111"/>
                </a:solidFill>
              </a:rPr>
              <a:t>altimétrico</a:t>
            </a:r>
            <a:r>
              <a:rPr lang="en-US" dirty="0" smtClean="0">
                <a:solidFill>
                  <a:srgbClr val="111111"/>
                </a:solidFill>
              </a:rPr>
              <a:t> </a:t>
            </a:r>
            <a:r>
              <a:rPr lang="en-US" dirty="0" err="1" smtClean="0">
                <a:solidFill>
                  <a:srgbClr val="111111"/>
                </a:solidFill>
              </a:rPr>
              <a:t>oceânico</a:t>
            </a:r>
            <a:r>
              <a:rPr lang="en-US" dirty="0" smtClean="0">
                <a:solidFill>
                  <a:srgbClr val="111111"/>
                </a:solidFill>
              </a:rPr>
              <a:t> </a:t>
            </a:r>
            <a:r>
              <a:rPr lang="en-US" dirty="0" err="1" smtClean="0">
                <a:solidFill>
                  <a:srgbClr val="111111"/>
                </a:solidFill>
              </a:rPr>
              <a:t>transformado</a:t>
            </a:r>
            <a:r>
              <a:rPr lang="en-US" dirty="0" smtClean="0">
                <a:solidFill>
                  <a:srgbClr val="111111"/>
                </a:solidFill>
              </a:rPr>
              <a:t> </a:t>
            </a:r>
            <a:r>
              <a:rPr lang="en-US" dirty="0" err="1" smtClean="0">
                <a:solidFill>
                  <a:srgbClr val="111111"/>
                </a:solidFill>
              </a:rPr>
              <a:t>pelo</a:t>
            </a:r>
            <a:r>
              <a:rPr lang="en-US" dirty="0" smtClean="0">
                <a:solidFill>
                  <a:srgbClr val="111111"/>
                </a:solidFill>
              </a:rPr>
              <a:t> </a:t>
            </a:r>
            <a:r>
              <a:rPr lang="en-US" dirty="0" err="1" smtClean="0">
                <a:solidFill>
                  <a:srgbClr val="111111"/>
                </a:solidFill>
              </a:rPr>
              <a:t>algoritmo</a:t>
            </a:r>
            <a:r>
              <a:rPr lang="en-US" dirty="0" smtClean="0">
                <a:solidFill>
                  <a:srgbClr val="111111"/>
                </a:solidFill>
              </a:rPr>
              <a:t> </a:t>
            </a:r>
            <a:r>
              <a:rPr lang="en-US" dirty="0" smtClean="0"/>
              <a:t>Okubo-Weiss</a:t>
            </a:r>
            <a:r>
              <a:rPr lang="en-US" b="0" i="0" dirty="0" smtClean="0">
                <a:solidFill>
                  <a:srgbClr val="111111"/>
                </a:solidFill>
                <a:effectLst/>
              </a:rPr>
              <a:t> global eddy (</a:t>
            </a:r>
            <a:r>
              <a:rPr lang="en-US" b="0" i="0" dirty="0" err="1" smtClean="0">
                <a:solidFill>
                  <a:srgbClr val="111111"/>
                </a:solidFill>
                <a:effectLst/>
              </a:rPr>
              <a:t>células</a:t>
            </a:r>
            <a:r>
              <a:rPr lang="en-US" b="0" i="0" dirty="0" smtClean="0">
                <a:solidFill>
                  <a:srgbClr val="111111"/>
                </a:solidFill>
                <a:effectLst/>
              </a:rPr>
              <a:t> </a:t>
            </a:r>
            <a:r>
              <a:rPr lang="en-US" dirty="0" err="1" smtClean="0">
                <a:solidFill>
                  <a:srgbClr val="111111"/>
                </a:solidFill>
              </a:rPr>
              <a:t>quadráticas</a:t>
            </a:r>
            <a:r>
              <a:rPr lang="en-US" dirty="0" smtClean="0">
                <a:solidFill>
                  <a:srgbClr val="111111"/>
                </a:solidFill>
              </a:rPr>
              <a:t> </a:t>
            </a:r>
            <a:r>
              <a:rPr lang="en-US" b="0" i="0" dirty="0" smtClean="0">
                <a:solidFill>
                  <a:srgbClr val="111111"/>
                </a:solidFill>
                <a:effectLst/>
              </a:rPr>
              <a:t>de </a:t>
            </a:r>
            <a:r>
              <a:rPr lang="en-US" dirty="0" smtClean="0">
                <a:solidFill>
                  <a:srgbClr val="111111"/>
                </a:solidFill>
              </a:rPr>
              <a:t>1° latitude e longitude)</a:t>
            </a:r>
          </a:p>
          <a:p>
            <a:r>
              <a:rPr lang="en-US" b="0" i="0" dirty="0" smtClean="0">
                <a:solidFill>
                  <a:srgbClr val="111111"/>
                </a:solidFill>
                <a:effectLst/>
              </a:rPr>
              <a:t>d) </a:t>
            </a:r>
            <a:r>
              <a:rPr lang="en-US" b="0" i="0" dirty="0" err="1" smtClean="0">
                <a:solidFill>
                  <a:srgbClr val="111111"/>
                </a:solidFill>
                <a:effectLst/>
              </a:rPr>
              <a:t>Mapa</a:t>
            </a:r>
            <a:r>
              <a:rPr lang="en-US" b="0" i="0" dirty="0" smtClean="0">
                <a:solidFill>
                  <a:srgbClr val="111111"/>
                </a:solidFill>
                <a:effectLst/>
              </a:rPr>
              <a:t> </a:t>
            </a:r>
            <a:r>
              <a:rPr lang="en-US" dirty="0" smtClean="0">
                <a:solidFill>
                  <a:srgbClr val="111111"/>
                </a:solidFill>
              </a:rPr>
              <a:t>da </a:t>
            </a:r>
            <a:r>
              <a:rPr lang="en-US" dirty="0" err="1" smtClean="0">
                <a:solidFill>
                  <a:srgbClr val="111111"/>
                </a:solidFill>
              </a:rPr>
              <a:t>profundidade</a:t>
            </a:r>
            <a:r>
              <a:rPr lang="en-US" dirty="0" smtClean="0">
                <a:solidFill>
                  <a:srgbClr val="111111"/>
                </a:solidFill>
              </a:rPr>
              <a:t> de </a:t>
            </a:r>
            <a:r>
              <a:rPr lang="en-US" dirty="0" err="1" smtClean="0">
                <a:solidFill>
                  <a:srgbClr val="111111"/>
                </a:solidFill>
              </a:rPr>
              <a:t>penetração</a:t>
            </a:r>
            <a:r>
              <a:rPr lang="en-US" dirty="0" smtClean="0">
                <a:solidFill>
                  <a:srgbClr val="111111"/>
                </a:solidFill>
              </a:rPr>
              <a:t> dos </a:t>
            </a:r>
            <a:r>
              <a:rPr lang="en-US" dirty="0" err="1" smtClean="0">
                <a:solidFill>
                  <a:srgbClr val="111111"/>
                </a:solidFill>
              </a:rPr>
              <a:t>vórtices</a:t>
            </a:r>
            <a:r>
              <a:rPr lang="en-US" dirty="0" smtClean="0">
                <a:solidFill>
                  <a:srgbClr val="111111"/>
                </a:solidFill>
              </a:rPr>
              <a:t> (</a:t>
            </a:r>
            <a:r>
              <a:rPr lang="en-US" dirty="0" err="1" smtClean="0">
                <a:solidFill>
                  <a:srgbClr val="111111"/>
                </a:solidFill>
              </a:rPr>
              <a:t>eddie</a:t>
            </a:r>
            <a:r>
              <a:rPr lang="en-US" dirty="0" smtClean="0">
                <a:solidFill>
                  <a:srgbClr val="111111"/>
                </a:solidFill>
              </a:rPr>
              <a:t> thickness)</a:t>
            </a:r>
            <a:endParaRPr lang="en-US" dirty="0"/>
          </a:p>
        </p:txBody>
      </p:sp>
    </p:spTree>
    <p:extLst>
      <p:ext uri="{BB962C8B-B14F-4D97-AF65-F5344CB8AC3E}">
        <p14:creationId xmlns:p14="http://schemas.microsoft.com/office/powerpoint/2010/main" val="409763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759" y="0"/>
            <a:ext cx="9796482" cy="6858000"/>
          </a:xfrm>
          <a:prstGeom prst="rect">
            <a:avLst/>
          </a:prstGeom>
        </p:spPr>
      </p:pic>
      <p:sp>
        <p:nvSpPr>
          <p:cNvPr id="6" name="Retângulo 5"/>
          <p:cNvSpPr/>
          <p:nvPr/>
        </p:nvSpPr>
        <p:spPr>
          <a:xfrm>
            <a:off x="2859313" y="783772"/>
            <a:ext cx="4615544" cy="2627086"/>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6019273" y="783771"/>
            <a:ext cx="1455584" cy="923330"/>
          </a:xfrm>
          <a:prstGeom prst="rect">
            <a:avLst/>
          </a:prstGeom>
          <a:solidFill>
            <a:srgbClr val="FEFFB9"/>
          </a:solidFill>
          <a:ln w="19050">
            <a:solidFill>
              <a:srgbClr val="FF0000"/>
            </a:solidFill>
          </a:ln>
        </p:spPr>
        <p:txBody>
          <a:bodyPr wrap="square" rtlCol="0">
            <a:spAutoFit/>
          </a:bodyPr>
          <a:lstStyle/>
          <a:p>
            <a:r>
              <a:rPr lang="pt-BR" dirty="0" smtClean="0"/>
              <a:t>Algoritmo OKUBO-WEISS</a:t>
            </a:r>
            <a:endParaRPr lang="pt-BR" dirty="0"/>
          </a:p>
        </p:txBody>
      </p:sp>
      <p:sp>
        <p:nvSpPr>
          <p:cNvPr id="4" name="Título 1"/>
          <p:cNvSpPr>
            <a:spLocks noGrp="1"/>
          </p:cNvSpPr>
          <p:nvPr>
            <p:ph type="title"/>
          </p:nvPr>
        </p:nvSpPr>
        <p:spPr>
          <a:xfrm>
            <a:off x="0" y="1"/>
            <a:ext cx="10515600" cy="783772"/>
          </a:xfrm>
        </p:spPr>
        <p:txBody>
          <a:bodyPr/>
          <a:lstStyle/>
          <a:p>
            <a:r>
              <a:rPr lang="pt-BR" dirty="0" smtClean="0"/>
              <a:t>Modelo </a:t>
            </a:r>
            <a:r>
              <a:rPr lang="pt-BR" dirty="0" err="1" smtClean="0"/>
              <a:t>OMT</a:t>
            </a:r>
            <a:r>
              <a:rPr lang="pt-BR" dirty="0" smtClean="0"/>
              <a:t>-G – Completo</a:t>
            </a:r>
            <a:endParaRPr lang="pt-BR" dirty="0"/>
          </a:p>
        </p:txBody>
      </p:sp>
      <p:sp>
        <p:nvSpPr>
          <p:cNvPr id="8" name="Retângulo 7"/>
          <p:cNvSpPr/>
          <p:nvPr/>
        </p:nvSpPr>
        <p:spPr>
          <a:xfrm>
            <a:off x="2129443" y="4717143"/>
            <a:ext cx="6143700" cy="2140858"/>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673859" y="3793813"/>
            <a:ext cx="1455584" cy="923330"/>
          </a:xfrm>
          <a:prstGeom prst="rect">
            <a:avLst/>
          </a:prstGeom>
          <a:solidFill>
            <a:srgbClr val="FEFFB9"/>
          </a:solidFill>
          <a:ln w="19050">
            <a:solidFill>
              <a:srgbClr val="FF0000"/>
            </a:solidFill>
          </a:ln>
        </p:spPr>
        <p:txBody>
          <a:bodyPr wrap="square" rtlCol="0">
            <a:spAutoFit/>
          </a:bodyPr>
          <a:lstStyle/>
          <a:p>
            <a:r>
              <a:rPr lang="pt-BR" dirty="0" smtClean="0"/>
              <a:t>Algoritmo Python - Durabilidade</a:t>
            </a:r>
            <a:endParaRPr lang="pt-BR" dirty="0"/>
          </a:p>
        </p:txBody>
      </p:sp>
      <p:sp>
        <p:nvSpPr>
          <p:cNvPr id="10" name="CaixaDeTexto 9"/>
          <p:cNvSpPr txBox="1"/>
          <p:nvPr/>
        </p:nvSpPr>
        <p:spPr>
          <a:xfrm>
            <a:off x="8539217" y="5934670"/>
            <a:ext cx="1455584" cy="923330"/>
          </a:xfrm>
          <a:prstGeom prst="rect">
            <a:avLst/>
          </a:prstGeom>
          <a:solidFill>
            <a:srgbClr val="FEFFB9"/>
          </a:solidFill>
          <a:ln w="19050">
            <a:solidFill>
              <a:srgbClr val="FF0000"/>
            </a:solidFill>
          </a:ln>
        </p:spPr>
        <p:txBody>
          <a:bodyPr wrap="square" rtlCol="0">
            <a:spAutoFit/>
          </a:bodyPr>
          <a:lstStyle/>
          <a:p>
            <a:r>
              <a:rPr lang="pt-BR" dirty="0" smtClean="0"/>
              <a:t>Algoritmo Python – N° de Vórtices</a:t>
            </a:r>
          </a:p>
        </p:txBody>
      </p:sp>
      <p:sp>
        <p:nvSpPr>
          <p:cNvPr id="11" name="Retângulo 10"/>
          <p:cNvSpPr/>
          <p:nvPr/>
        </p:nvSpPr>
        <p:spPr>
          <a:xfrm>
            <a:off x="8539217" y="3013386"/>
            <a:ext cx="3623755" cy="3844614"/>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7938653" y="1"/>
            <a:ext cx="4267862" cy="3013384"/>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p:cNvSpPr txBox="1"/>
          <p:nvPr/>
        </p:nvSpPr>
        <p:spPr>
          <a:xfrm>
            <a:off x="7938652" y="0"/>
            <a:ext cx="1814948" cy="646331"/>
          </a:xfrm>
          <a:prstGeom prst="rect">
            <a:avLst/>
          </a:prstGeom>
          <a:solidFill>
            <a:srgbClr val="FEFFB9"/>
          </a:solidFill>
          <a:ln w="19050">
            <a:solidFill>
              <a:srgbClr val="FF0000"/>
            </a:solidFill>
          </a:ln>
        </p:spPr>
        <p:txBody>
          <a:bodyPr wrap="square" rtlCol="0">
            <a:spAutoFit/>
          </a:bodyPr>
          <a:lstStyle/>
          <a:p>
            <a:r>
              <a:rPr lang="pt-BR" dirty="0" smtClean="0"/>
              <a:t>Algoritmo Python – Área</a:t>
            </a:r>
          </a:p>
        </p:txBody>
      </p:sp>
    </p:spTree>
    <p:extLst>
      <p:ext uri="{BB962C8B-B14F-4D97-AF65-F5344CB8AC3E}">
        <p14:creationId xmlns:p14="http://schemas.microsoft.com/office/powerpoint/2010/main" val="11452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928468"/>
          </a:xfrm>
        </p:spPr>
        <p:txBody>
          <a:bodyPr>
            <a:normAutofit/>
          </a:bodyPr>
          <a:lstStyle/>
          <a:p>
            <a:r>
              <a:rPr lang="pt-BR" sz="4000" dirty="0"/>
              <a:t>Resultados: variação acumulada </a:t>
            </a:r>
            <a:r>
              <a:rPr lang="pt-BR" sz="4000" dirty="0" smtClean="0"/>
              <a:t>anual do n° de vórtices</a:t>
            </a:r>
            <a:endParaRPr lang="pt-BR" sz="4000" dirty="0"/>
          </a:p>
        </p:txBody>
      </p:sp>
      <p:pic>
        <p:nvPicPr>
          <p:cNvPr id="3" name="Imagem 3" descr="variacao_anual_numero.png"/>
          <p:cNvPicPr>
            <a:picLocks noChangeAspect="1"/>
          </p:cNvPicPr>
          <p:nvPr/>
        </p:nvPicPr>
        <p:blipFill>
          <a:blip r:embed="rId2"/>
          <a:stretch>
            <a:fillRect/>
          </a:stretch>
        </p:blipFill>
        <p:spPr>
          <a:xfrm>
            <a:off x="1371600" y="1620254"/>
            <a:ext cx="8728075" cy="4586871"/>
          </a:xfrm>
          <a:prstGeom prst="rect">
            <a:avLst/>
          </a:prstGeom>
        </p:spPr>
      </p:pic>
    </p:spTree>
    <p:extLst>
      <p:ext uri="{BB962C8B-B14F-4D97-AF65-F5344CB8AC3E}">
        <p14:creationId xmlns:p14="http://schemas.microsoft.com/office/powerpoint/2010/main" val="3584099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900332"/>
          </a:xfrm>
        </p:spPr>
        <p:txBody>
          <a:bodyPr>
            <a:normAutofit fontScale="90000"/>
          </a:bodyPr>
          <a:lstStyle/>
          <a:p>
            <a:r>
              <a:rPr lang="pt-BR" sz="4000" dirty="0"/>
              <a:t>Resultados: variação acumulada anual </a:t>
            </a:r>
            <a:r>
              <a:rPr lang="pt-BR" sz="4000" dirty="0" smtClean="0"/>
              <a:t>da densidade de </a:t>
            </a:r>
            <a:r>
              <a:rPr lang="pt-BR" sz="4000" dirty="0"/>
              <a:t>vórtices</a:t>
            </a:r>
          </a:p>
        </p:txBody>
      </p:sp>
      <p:pic>
        <p:nvPicPr>
          <p:cNvPr id="4" name="Espaço Reservado para Conteúdo 3" descr="variacao_anual_numero.png"/>
          <p:cNvPicPr>
            <a:picLocks noGrp="1" noChangeAspect="1"/>
          </p:cNvPicPr>
          <p:nvPr>
            <p:ph idx="1"/>
          </p:nvPr>
        </p:nvPicPr>
        <p:blipFill>
          <a:blip r:embed="rId2"/>
          <a:stretch>
            <a:fillRect/>
          </a:stretch>
        </p:blipFill>
        <p:spPr>
          <a:xfrm>
            <a:off x="1622081" y="1466850"/>
            <a:ext cx="8801444" cy="4910138"/>
          </a:xfrm>
        </p:spPr>
      </p:pic>
    </p:spTree>
    <p:extLst>
      <p:ext uri="{BB962C8B-B14F-4D97-AF65-F5344CB8AC3E}">
        <p14:creationId xmlns:p14="http://schemas.microsoft.com/office/powerpoint/2010/main" val="14527850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1" descr="variacao_anual_idades.png"/>
          <p:cNvPicPr>
            <a:picLocks noGrp="1" noChangeAspect="1"/>
          </p:cNvPicPr>
          <p:nvPr>
            <p:ph idx="1"/>
          </p:nvPr>
        </p:nvPicPr>
        <p:blipFill>
          <a:blip r:embed="rId2"/>
          <a:stretch>
            <a:fillRect/>
          </a:stretch>
        </p:blipFill>
        <p:spPr>
          <a:xfrm>
            <a:off x="1752600" y="1447800"/>
            <a:ext cx="8320088" cy="4800660"/>
          </a:xfrm>
        </p:spPr>
      </p:pic>
      <p:sp>
        <p:nvSpPr>
          <p:cNvPr id="4" name="Título 1"/>
          <p:cNvSpPr>
            <a:spLocks noGrp="1"/>
          </p:cNvSpPr>
          <p:nvPr>
            <p:ph type="title"/>
          </p:nvPr>
        </p:nvSpPr>
        <p:spPr>
          <a:xfrm>
            <a:off x="0" y="0"/>
            <a:ext cx="12192000" cy="858129"/>
          </a:xfrm>
        </p:spPr>
        <p:txBody>
          <a:bodyPr>
            <a:normAutofit fontScale="90000"/>
          </a:bodyPr>
          <a:lstStyle/>
          <a:p>
            <a:r>
              <a:rPr lang="pt-BR" sz="4000" dirty="0"/>
              <a:t>Resultados: variação acumulada anual </a:t>
            </a:r>
            <a:r>
              <a:rPr lang="pt-BR" sz="4000" dirty="0" smtClean="0"/>
              <a:t>da duração de </a:t>
            </a:r>
            <a:r>
              <a:rPr lang="pt-BR" sz="4000" dirty="0"/>
              <a:t>vórtices</a:t>
            </a:r>
          </a:p>
        </p:txBody>
      </p:sp>
    </p:spTree>
    <p:extLst>
      <p:ext uri="{BB962C8B-B14F-4D97-AF65-F5344CB8AC3E}">
        <p14:creationId xmlns:p14="http://schemas.microsoft.com/office/powerpoint/2010/main" val="40579104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a:graphicFrameLocks/>
          </p:cNvGraphicFramePr>
          <p:nvPr>
            <p:extLst>
              <p:ext uri="{D42A27DB-BD31-4B8C-83A1-F6EECF244321}">
                <p14:modId xmlns:p14="http://schemas.microsoft.com/office/powerpoint/2010/main" val="1871941774"/>
              </p:ext>
            </p:extLst>
          </p:nvPr>
        </p:nvGraphicFramePr>
        <p:xfrm>
          <a:off x="2073728" y="1952171"/>
          <a:ext cx="7783285" cy="4113440"/>
        </p:xfrm>
        <a:graphic>
          <a:graphicData uri="http://schemas.openxmlformats.org/drawingml/2006/chart">
            <c:chart xmlns:c="http://schemas.openxmlformats.org/drawingml/2006/chart" xmlns:r="http://schemas.openxmlformats.org/officeDocument/2006/relationships" r:id="rId2"/>
          </a:graphicData>
        </a:graphic>
      </p:graphicFrame>
      <p:sp>
        <p:nvSpPr>
          <p:cNvPr id="3" name="CaixaDeTexto 2"/>
          <p:cNvSpPr txBox="1"/>
          <p:nvPr/>
        </p:nvSpPr>
        <p:spPr>
          <a:xfrm>
            <a:off x="3933371" y="6065611"/>
            <a:ext cx="2162629" cy="369332"/>
          </a:xfrm>
          <a:prstGeom prst="rect">
            <a:avLst/>
          </a:prstGeom>
          <a:noFill/>
        </p:spPr>
        <p:txBody>
          <a:bodyPr wrap="square" rtlCol="0">
            <a:spAutoFit/>
          </a:bodyPr>
          <a:lstStyle/>
          <a:p>
            <a:r>
              <a:rPr lang="pt-BR" dirty="0" smtClean="0"/>
              <a:t>Ciclônicos</a:t>
            </a:r>
            <a:endParaRPr lang="pt-BR" dirty="0"/>
          </a:p>
        </p:txBody>
      </p:sp>
      <p:sp>
        <p:nvSpPr>
          <p:cNvPr id="5" name="CaixaDeTexto 4"/>
          <p:cNvSpPr txBox="1"/>
          <p:nvPr/>
        </p:nvSpPr>
        <p:spPr>
          <a:xfrm>
            <a:off x="7105649" y="6065611"/>
            <a:ext cx="2162629" cy="369332"/>
          </a:xfrm>
          <a:prstGeom prst="rect">
            <a:avLst/>
          </a:prstGeom>
          <a:noFill/>
        </p:spPr>
        <p:txBody>
          <a:bodyPr wrap="square" rtlCol="0">
            <a:spAutoFit/>
          </a:bodyPr>
          <a:lstStyle/>
          <a:p>
            <a:r>
              <a:rPr lang="pt-BR" dirty="0" smtClean="0"/>
              <a:t>Anti-Ciclônicos</a:t>
            </a:r>
            <a:endParaRPr lang="pt-BR" dirty="0"/>
          </a:p>
        </p:txBody>
      </p:sp>
      <p:sp>
        <p:nvSpPr>
          <p:cNvPr id="7" name="Título 1"/>
          <p:cNvSpPr txBox="1">
            <a:spLocks/>
          </p:cNvSpPr>
          <p:nvPr/>
        </p:nvSpPr>
        <p:spPr>
          <a:xfrm>
            <a:off x="0" y="1"/>
            <a:ext cx="12192000" cy="10128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dirty="0" smtClean="0"/>
              <a:t>Resultados: variação média anual da duração de vórtices</a:t>
            </a:r>
            <a:endParaRPr lang="pt-BR" sz="4000" dirty="0"/>
          </a:p>
        </p:txBody>
      </p:sp>
    </p:spTree>
    <p:extLst>
      <p:ext uri="{BB962C8B-B14F-4D97-AF65-F5344CB8AC3E}">
        <p14:creationId xmlns:p14="http://schemas.microsoft.com/office/powerpoint/2010/main" val="25588204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extLst>
              <p:ext uri="{D42A27DB-BD31-4B8C-83A1-F6EECF244321}">
                <p14:modId xmlns:p14="http://schemas.microsoft.com/office/powerpoint/2010/main" val="1903304453"/>
              </p:ext>
            </p:extLst>
          </p:nvPr>
        </p:nvSpPr>
        <p:spPr>
          <a:xfrm>
            <a:off x="0" y="1"/>
            <a:ext cx="12192000" cy="1026942"/>
          </a:xfrm>
        </p:spPr>
        <p:txBody>
          <a:bodyPr>
            <a:normAutofit/>
          </a:bodyPr>
          <a:lstStyle/>
          <a:p>
            <a:r>
              <a:rPr lang="pt-BR" sz="3600" dirty="0"/>
              <a:t>Resultados: variação diária do número de vórtices </a:t>
            </a:r>
            <a:r>
              <a:rPr lang="pt-BR" sz="3600" dirty="0" smtClean="0"/>
              <a:t>anti-ciclônicos</a:t>
            </a:r>
            <a:endParaRPr lang="pt-BR" sz="3600" dirty="0"/>
          </a:p>
        </p:txBody>
      </p:sp>
      <p:pic>
        <p:nvPicPr>
          <p:cNvPr id="7" name="Espaço Reservado para Conteúdo 6" descr="series_anuais_quant_antcic_eddies.png"/>
          <p:cNvPicPr>
            <a:picLocks noGrp="1" noChangeAspect="1"/>
          </p:cNvPicPr>
          <p:nvPr>
            <p:ph idx="1"/>
          </p:nvPr>
        </p:nvPicPr>
        <p:blipFill>
          <a:blip r:embed="rId3"/>
          <a:stretch>
            <a:fillRect/>
          </a:stretch>
        </p:blipFill>
        <p:spPr>
          <a:xfrm>
            <a:off x="719062" y="1274763"/>
            <a:ext cx="10048951" cy="5545137"/>
          </a:xfrm>
        </p:spPr>
      </p:pic>
    </p:spTree>
    <p:extLst>
      <p:ext uri="{BB962C8B-B14F-4D97-AF65-F5344CB8AC3E}">
        <p14:creationId xmlns:p14="http://schemas.microsoft.com/office/powerpoint/2010/main" val="2803343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0"/>
            <a:ext cx="12192000" cy="1041009"/>
          </a:xfrm>
        </p:spPr>
        <p:txBody>
          <a:bodyPr>
            <a:normAutofit/>
          </a:bodyPr>
          <a:lstStyle/>
          <a:p>
            <a:r>
              <a:rPr lang="pt-BR" sz="3600" dirty="0"/>
              <a:t>Resultados: variação diária do número de vórtices ciclônicos</a:t>
            </a:r>
            <a:endParaRPr lang="pt-BR" sz="3600" dirty="0" err="1"/>
          </a:p>
        </p:txBody>
      </p:sp>
      <p:pic>
        <p:nvPicPr>
          <p:cNvPr id="3" name="Espaço Reservado para Conteúdo 2" descr="series_anuais_quant_cic_eddies.png"/>
          <p:cNvPicPr>
            <a:picLocks noGrp="1" noChangeAspect="1"/>
          </p:cNvPicPr>
          <p:nvPr>
            <p:ph idx="1"/>
          </p:nvPr>
        </p:nvPicPr>
        <p:blipFill>
          <a:blip r:embed="rId3"/>
          <a:stretch>
            <a:fillRect/>
          </a:stretch>
        </p:blipFill>
        <p:spPr>
          <a:xfrm>
            <a:off x="733425" y="1152525"/>
            <a:ext cx="10343192" cy="5661025"/>
          </a:xfrm>
        </p:spPr>
      </p:pic>
    </p:spTree>
    <p:extLst>
      <p:ext uri="{BB962C8B-B14F-4D97-AF65-F5344CB8AC3E}">
        <p14:creationId xmlns:p14="http://schemas.microsoft.com/office/powerpoint/2010/main" val="16708571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1" descr="series_anuais_dens_antcic_eddies.png"/>
          <p:cNvPicPr>
            <a:picLocks noGrp="1" noChangeAspect="1"/>
          </p:cNvPicPr>
          <p:nvPr>
            <p:ph idx="1"/>
          </p:nvPr>
        </p:nvPicPr>
        <p:blipFill>
          <a:blip r:embed="rId2"/>
          <a:stretch>
            <a:fillRect/>
          </a:stretch>
        </p:blipFill>
        <p:spPr>
          <a:xfrm>
            <a:off x="691430" y="1230313"/>
            <a:ext cx="10154370" cy="5567362"/>
          </a:xfrm>
        </p:spPr>
      </p:pic>
      <p:sp>
        <p:nvSpPr>
          <p:cNvPr id="4" name="Título 1"/>
          <p:cNvSpPr>
            <a:spLocks noGrp="1"/>
          </p:cNvSpPr>
          <p:nvPr>
            <p:ph type="title"/>
            <p:extLst>
              <p:ext uri="{D42A27DB-BD31-4B8C-83A1-F6EECF244321}">
                <p14:modId xmlns:p14="http://schemas.microsoft.com/office/powerpoint/2010/main" val="4172399666"/>
              </p:ext>
            </p:extLst>
          </p:nvPr>
        </p:nvSpPr>
        <p:spPr>
          <a:xfrm>
            <a:off x="0" y="1"/>
            <a:ext cx="12192000" cy="1026942"/>
          </a:xfrm>
        </p:spPr>
        <p:txBody>
          <a:bodyPr>
            <a:noAutofit/>
          </a:bodyPr>
          <a:lstStyle/>
          <a:p>
            <a:r>
              <a:rPr lang="pt-BR" sz="3200" dirty="0"/>
              <a:t>Resultados: variação diária da densidade de vórtices </a:t>
            </a:r>
            <a:r>
              <a:rPr lang="pt-BR" sz="3200" dirty="0" smtClean="0"/>
              <a:t>anti-ciclônicos</a:t>
            </a:r>
            <a:endParaRPr lang="pt-BR" sz="3200" dirty="0"/>
          </a:p>
        </p:txBody>
      </p:sp>
    </p:spTree>
    <p:extLst>
      <p:ext uri="{BB962C8B-B14F-4D97-AF65-F5344CB8AC3E}">
        <p14:creationId xmlns:p14="http://schemas.microsoft.com/office/powerpoint/2010/main" val="24725677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extLst>
              <p:ext uri="{D42A27DB-BD31-4B8C-83A1-F6EECF244321}">
                <p14:modId xmlns:p14="http://schemas.microsoft.com/office/powerpoint/2010/main" val="1736675835"/>
              </p:ext>
            </p:extLst>
          </p:nvPr>
        </p:nvSpPr>
        <p:spPr>
          <a:xfrm>
            <a:off x="0" y="1"/>
            <a:ext cx="12192000" cy="928468"/>
          </a:xfrm>
        </p:spPr>
        <p:txBody>
          <a:bodyPr>
            <a:normAutofit/>
          </a:bodyPr>
          <a:lstStyle/>
          <a:p>
            <a:r>
              <a:rPr lang="pt-BR" sz="3600" dirty="0"/>
              <a:t>Resultados: variação diária da densidade de vórtices ciclônicos</a:t>
            </a:r>
            <a:endParaRPr lang="pt-BR" sz="3600" dirty="0" err="1"/>
          </a:p>
        </p:txBody>
      </p:sp>
      <p:pic>
        <p:nvPicPr>
          <p:cNvPr id="5" name="Espaço Reservado para Conteúdo 4" descr="series_anuais_dens_cic_eddies.png"/>
          <p:cNvPicPr>
            <a:picLocks noGrp="1" noChangeAspect="1"/>
          </p:cNvPicPr>
          <p:nvPr>
            <p:ph idx="1"/>
          </p:nvPr>
        </p:nvPicPr>
        <p:blipFill>
          <a:blip r:embed="rId3"/>
          <a:stretch>
            <a:fillRect/>
          </a:stretch>
        </p:blipFill>
        <p:spPr>
          <a:xfrm>
            <a:off x="711155" y="1230313"/>
            <a:ext cx="10131470" cy="5402262"/>
          </a:xfrm>
        </p:spPr>
      </p:pic>
    </p:spTree>
    <p:extLst>
      <p:ext uri="{BB962C8B-B14F-4D97-AF65-F5344CB8AC3E}">
        <p14:creationId xmlns:p14="http://schemas.microsoft.com/office/powerpoint/2010/main" val="5098656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extLst>
              <p:ext uri="{D42A27DB-BD31-4B8C-83A1-F6EECF244321}">
                <p14:modId xmlns:p14="http://schemas.microsoft.com/office/powerpoint/2010/main" val="345625760"/>
              </p:ext>
            </p:extLst>
          </p:nvPr>
        </p:nvSpPr>
        <p:spPr>
          <a:xfrm>
            <a:off x="-1" y="1"/>
            <a:ext cx="12192001" cy="7664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dirty="0"/>
              <a:t>Resultados: variação diária da </a:t>
            </a:r>
            <a:r>
              <a:rPr lang="pt-BR" sz="3600" dirty="0" smtClean="0"/>
              <a:t>duração </a:t>
            </a:r>
            <a:r>
              <a:rPr lang="pt-BR" sz="3600" dirty="0"/>
              <a:t>de vórtices </a:t>
            </a:r>
            <a:r>
              <a:rPr lang="pt-BR" sz="3600" dirty="0" smtClean="0"/>
              <a:t>anti-ciclônicos</a:t>
            </a:r>
            <a:endParaRPr lang="pt-BR" sz="3600" dirty="0"/>
          </a:p>
        </p:txBody>
      </p:sp>
      <p:pic>
        <p:nvPicPr>
          <p:cNvPr id="2" name="Imagem 1" descr="series_anuais_permanencia_diaria.png"/>
          <p:cNvPicPr>
            <a:picLocks noChangeAspect="1"/>
          </p:cNvPicPr>
          <p:nvPr/>
        </p:nvPicPr>
        <p:blipFill>
          <a:blip r:embed="rId3"/>
          <a:stretch>
            <a:fillRect/>
          </a:stretch>
        </p:blipFill>
        <p:spPr>
          <a:xfrm>
            <a:off x="1065213" y="876057"/>
            <a:ext cx="9996487" cy="5588243"/>
          </a:xfrm>
          <a:prstGeom prst="rect">
            <a:avLst/>
          </a:prstGeom>
        </p:spPr>
      </p:pic>
    </p:spTree>
    <p:extLst>
      <p:ext uri="{BB962C8B-B14F-4D97-AF65-F5344CB8AC3E}">
        <p14:creationId xmlns:p14="http://schemas.microsoft.com/office/powerpoint/2010/main" val="3898871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Eddies (</a:t>
            </a:r>
            <a:r>
              <a:rPr lang="en-US" dirty="0" err="1" smtClean="0"/>
              <a:t>Vórtices</a:t>
            </a:r>
            <a:r>
              <a:rPr lang="en-US" dirty="0" smtClean="0"/>
              <a:t>)</a:t>
            </a:r>
            <a:endParaRPr lang="en-US" dirty="0"/>
          </a:p>
        </p:txBody>
      </p:sp>
      <p:sp>
        <p:nvSpPr>
          <p:cNvPr id="3" name="Espaço Reservado para Conteúdo 2"/>
          <p:cNvSpPr>
            <a:spLocks noGrp="1"/>
          </p:cNvSpPr>
          <p:nvPr>
            <p:ph idx="1"/>
          </p:nvPr>
        </p:nvSpPr>
        <p:spPr/>
        <p:txBody>
          <a:bodyPr>
            <a:normAutofit/>
          </a:bodyPr>
          <a:lstStyle/>
          <a:p>
            <a:pPr marL="174625" indent="-174625"/>
            <a:r>
              <a:rPr lang="en-US" dirty="0" err="1" smtClean="0"/>
              <a:t>Definição</a:t>
            </a:r>
            <a:r>
              <a:rPr lang="en-US" dirty="0" smtClean="0"/>
              <a:t>: </a:t>
            </a:r>
            <a:r>
              <a:rPr lang="en-US" dirty="0" err="1" smtClean="0"/>
              <a:t>Qualquer</a:t>
            </a:r>
            <a:r>
              <a:rPr lang="en-US" dirty="0" smtClean="0"/>
              <a:t> </a:t>
            </a:r>
            <a:r>
              <a:rPr lang="en-US" dirty="0" err="1" smtClean="0"/>
              <a:t>tipo</a:t>
            </a:r>
            <a:r>
              <a:rPr lang="en-US" dirty="0" smtClean="0"/>
              <a:t> de </a:t>
            </a:r>
            <a:r>
              <a:rPr lang="en-US" dirty="0" err="1" smtClean="0"/>
              <a:t>movimento</a:t>
            </a:r>
            <a:r>
              <a:rPr lang="en-US" dirty="0" smtClean="0"/>
              <a:t> </a:t>
            </a:r>
            <a:r>
              <a:rPr lang="en-US" dirty="0" err="1" smtClean="0"/>
              <a:t>turbulento</a:t>
            </a:r>
            <a:r>
              <a:rPr lang="en-US" dirty="0" smtClean="0"/>
              <a:t> de um </a:t>
            </a:r>
            <a:r>
              <a:rPr lang="en-US" dirty="0" err="1" smtClean="0"/>
              <a:t>meio</a:t>
            </a:r>
            <a:r>
              <a:rPr lang="en-US" dirty="0" smtClean="0"/>
              <a:t> </a:t>
            </a:r>
            <a:r>
              <a:rPr lang="en-US" dirty="0" err="1" smtClean="0"/>
              <a:t>fluído</a:t>
            </a:r>
            <a:r>
              <a:rPr lang="en-US" dirty="0" smtClean="0"/>
              <a:t>:</a:t>
            </a:r>
          </a:p>
          <a:p>
            <a:pPr marL="631825" lvl="1" indent="-174625"/>
            <a:r>
              <a:rPr lang="en-US" dirty="0" err="1" smtClean="0"/>
              <a:t>Vórtices</a:t>
            </a:r>
            <a:r>
              <a:rPr lang="en-US" dirty="0" smtClean="0"/>
              <a:t> de </a:t>
            </a:r>
            <a:r>
              <a:rPr lang="en-US" dirty="0" err="1" smtClean="0"/>
              <a:t>Mesoscala</a:t>
            </a:r>
            <a:r>
              <a:rPr lang="en-US" dirty="0" smtClean="0"/>
              <a:t>: </a:t>
            </a:r>
            <a:r>
              <a:rPr lang="en-US" dirty="0" err="1" smtClean="0"/>
              <a:t>massas</a:t>
            </a:r>
            <a:r>
              <a:rPr lang="en-US" dirty="0" smtClean="0"/>
              <a:t> de </a:t>
            </a:r>
            <a:r>
              <a:rPr lang="en-US" dirty="0" err="1" smtClean="0"/>
              <a:t>água</a:t>
            </a:r>
            <a:r>
              <a:rPr lang="en-US" dirty="0" smtClean="0"/>
              <a:t> </a:t>
            </a:r>
            <a:r>
              <a:rPr lang="en-US" dirty="0" err="1" smtClean="0"/>
              <a:t>rotativas</a:t>
            </a:r>
            <a:r>
              <a:rPr lang="en-US" dirty="0" smtClean="0"/>
              <a:t> </a:t>
            </a:r>
            <a:r>
              <a:rPr lang="en-US" dirty="0" err="1" smtClean="0"/>
              <a:t>variando</a:t>
            </a:r>
            <a:r>
              <a:rPr lang="en-US" dirty="0" smtClean="0"/>
              <a:t> de 50 a 300 </a:t>
            </a:r>
            <a:r>
              <a:rPr lang="en-US" dirty="0" err="1" smtClean="0"/>
              <a:t>milhas</a:t>
            </a:r>
            <a:r>
              <a:rPr lang="en-US" dirty="0" smtClean="0"/>
              <a:t> </a:t>
            </a:r>
            <a:r>
              <a:rPr lang="en-US" dirty="0" err="1" smtClean="0"/>
              <a:t>em</a:t>
            </a:r>
            <a:r>
              <a:rPr lang="en-US" dirty="0" smtClean="0"/>
              <a:t> </a:t>
            </a:r>
            <a:r>
              <a:rPr lang="en-US" dirty="0" err="1" smtClean="0"/>
              <a:t>diâmetro</a:t>
            </a:r>
            <a:r>
              <a:rPr lang="en-US" dirty="0"/>
              <a:t> </a:t>
            </a:r>
            <a:r>
              <a:rPr lang="en-US" dirty="0" smtClean="0"/>
              <a:t>(PHYS.ORG, 2014)</a:t>
            </a:r>
            <a:endParaRPr lang="en-US" dirty="0"/>
          </a:p>
          <a:p>
            <a:pPr marL="457200" lvl="1" indent="0">
              <a:buNone/>
            </a:pPr>
            <a:endParaRPr lang="en-US" dirty="0" smtClean="0"/>
          </a:p>
          <a:p>
            <a:pPr marL="174625" indent="-174625"/>
            <a:r>
              <a:rPr lang="en-US" dirty="0" err="1" smtClean="0"/>
              <a:t>Turbulência</a:t>
            </a:r>
            <a:r>
              <a:rPr lang="en-US" dirty="0" smtClean="0"/>
              <a:t>: </a:t>
            </a:r>
            <a:r>
              <a:rPr lang="en-US" dirty="0" err="1" smtClean="0"/>
              <a:t>meio</a:t>
            </a:r>
            <a:r>
              <a:rPr lang="en-US" dirty="0" smtClean="0"/>
              <a:t> </a:t>
            </a:r>
            <a:r>
              <a:rPr lang="en-US" dirty="0" err="1" smtClean="0"/>
              <a:t>fluído</a:t>
            </a:r>
            <a:r>
              <a:rPr lang="en-US" dirty="0" smtClean="0"/>
              <a:t> </a:t>
            </a:r>
            <a:r>
              <a:rPr lang="pt-BR" dirty="0" smtClean="0"/>
              <a:t>composto</a:t>
            </a:r>
            <a:r>
              <a:rPr lang="en-US" dirty="0" smtClean="0"/>
              <a:t> </a:t>
            </a:r>
            <a:r>
              <a:rPr lang="en-US" dirty="0" err="1" smtClean="0"/>
              <a:t>por</a:t>
            </a:r>
            <a:r>
              <a:rPr lang="en-US" dirty="0" smtClean="0"/>
              <a:t> </a:t>
            </a:r>
            <a:r>
              <a:rPr lang="en-US" dirty="0" err="1" smtClean="0"/>
              <a:t>vórtices</a:t>
            </a:r>
            <a:r>
              <a:rPr lang="en-US" dirty="0" smtClean="0"/>
              <a:t> de </a:t>
            </a:r>
            <a:r>
              <a:rPr lang="en-US" dirty="0" err="1" smtClean="0"/>
              <a:t>diferentes</a:t>
            </a:r>
            <a:r>
              <a:rPr lang="en-US" dirty="0" smtClean="0"/>
              <a:t> </a:t>
            </a:r>
            <a:r>
              <a:rPr lang="en-US" dirty="0" err="1" smtClean="0"/>
              <a:t>tamanhos</a:t>
            </a:r>
            <a:endParaRPr lang="en-US" dirty="0"/>
          </a:p>
          <a:p>
            <a:pPr marL="174625" indent="-174625"/>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70143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extLst>
              <p:ext uri="{D42A27DB-BD31-4B8C-83A1-F6EECF244321}">
                <p14:modId xmlns:p14="http://schemas.microsoft.com/office/powerpoint/2010/main" val="2259177415"/>
              </p:ext>
            </p:extLst>
          </p:nvPr>
        </p:nvSpPr>
        <p:spPr>
          <a:xfrm>
            <a:off x="-1" y="1"/>
            <a:ext cx="12192001" cy="7664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dirty="0"/>
              <a:t>Resultados: variação diária da </a:t>
            </a:r>
            <a:r>
              <a:rPr lang="pt-BR" sz="3600" dirty="0" smtClean="0"/>
              <a:t>duração </a:t>
            </a:r>
            <a:r>
              <a:rPr lang="pt-BR" sz="3600" dirty="0"/>
              <a:t>de vórtices ciclônicos</a:t>
            </a:r>
          </a:p>
        </p:txBody>
      </p:sp>
      <p:pic>
        <p:nvPicPr>
          <p:cNvPr id="2" name="Imagem 1" descr="series_anuais_permanencia_diaria_cic.png"/>
          <p:cNvPicPr>
            <a:picLocks noChangeAspect="1"/>
          </p:cNvPicPr>
          <p:nvPr/>
        </p:nvPicPr>
        <p:blipFill>
          <a:blip r:embed="rId3"/>
          <a:stretch>
            <a:fillRect/>
          </a:stretch>
        </p:blipFill>
        <p:spPr>
          <a:xfrm>
            <a:off x="885825" y="857250"/>
            <a:ext cx="10065754" cy="5675313"/>
          </a:xfrm>
          <a:prstGeom prst="rect">
            <a:avLst/>
          </a:prstGeom>
        </p:spPr>
      </p:pic>
    </p:spTree>
    <p:extLst>
      <p:ext uri="{BB962C8B-B14F-4D97-AF65-F5344CB8AC3E}">
        <p14:creationId xmlns:p14="http://schemas.microsoft.com/office/powerpoint/2010/main" val="14618532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927847"/>
          </a:xfrm>
        </p:spPr>
        <p:txBody>
          <a:bodyPr>
            <a:normAutofit fontScale="90000"/>
          </a:bodyPr>
          <a:lstStyle/>
          <a:p>
            <a:r>
              <a:rPr lang="pt-BR" dirty="0" smtClean="0"/>
              <a:t>Resultados: variação diária </a:t>
            </a:r>
            <a:r>
              <a:rPr lang="pt-BR" dirty="0"/>
              <a:t>anual do Número de Vórtices Anti-ciclônicos por </a:t>
            </a:r>
            <a:r>
              <a:rPr lang="pt-BR" dirty="0" smtClean="0"/>
              <a:t>ano</a:t>
            </a:r>
            <a:endParaRPr lang="pt-BR" dirty="0"/>
          </a:p>
        </p:txBody>
      </p:sp>
      <p:graphicFrame>
        <p:nvGraphicFramePr>
          <p:cNvPr id="3" name="Tabela 2"/>
          <p:cNvGraphicFramePr>
            <a:graphicFrameLocks noGrp="1"/>
          </p:cNvGraphicFramePr>
          <p:nvPr>
            <p:extLst>
              <p:ext uri="{D42A27DB-BD31-4B8C-83A1-F6EECF244321}">
                <p14:modId xmlns:p14="http://schemas.microsoft.com/office/powerpoint/2010/main" val="2546715331"/>
              </p:ext>
            </p:extLst>
          </p:nvPr>
        </p:nvGraphicFramePr>
        <p:xfrm>
          <a:off x="776941" y="1520078"/>
          <a:ext cx="9631082" cy="2033395"/>
        </p:xfrm>
        <a:graphic>
          <a:graphicData uri="http://schemas.openxmlformats.org/drawingml/2006/table">
            <a:tbl>
              <a:tblPr>
                <a:tableStyleId>{5C22544A-7EE6-4342-B048-85BDC9FD1C3A}</a:tableStyleId>
              </a:tblPr>
              <a:tblGrid>
                <a:gridCol w="2218238"/>
                <a:gridCol w="1235474"/>
                <a:gridCol w="1235474"/>
                <a:gridCol w="1235474"/>
                <a:gridCol w="1235474"/>
                <a:gridCol w="1235474"/>
                <a:gridCol w="1235474"/>
              </a:tblGrid>
              <a:tr h="235193">
                <a:tc gridSpan="7">
                  <a:txBody>
                    <a:bodyPr/>
                    <a:lstStyle/>
                    <a:p>
                      <a:pPr algn="ctr" fontAlgn="b"/>
                      <a:r>
                        <a:rPr lang="pt-BR" sz="2400" u="none" strike="noStrike" dirty="0">
                          <a:effectLst/>
                        </a:rPr>
                        <a:t>Matriz de </a:t>
                      </a:r>
                      <a:r>
                        <a:rPr lang="pt-BR" sz="2400" u="none" strike="noStrike" dirty="0" smtClean="0">
                          <a:effectLst/>
                        </a:rPr>
                        <a:t>Correlação</a:t>
                      </a:r>
                      <a:endParaRPr lang="pt-BR" sz="2400" b="1" i="1" u="none" strike="noStrike" dirty="0">
                        <a:solidFill>
                          <a:srgbClr val="FFFFFF"/>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b"/>
                      <a:endParaRPr lang="pt-BR" sz="1000" b="1" i="1" u="none" strike="noStrike" dirty="0">
                        <a:solidFill>
                          <a:srgbClr val="FFFFFF"/>
                        </a:solidFill>
                        <a:effectLst/>
                        <a:latin typeface="Calibri" panose="020F0502020204030204" pitchFamily="34" charset="0"/>
                      </a:endParaRPr>
                    </a:p>
                  </a:txBody>
                  <a:tcPr marL="9525" marR="9525" marT="9525" marB="0" anchor="b"/>
                </a:tc>
                <a:tc hMerge="1">
                  <a:txBody>
                    <a:bodyPr/>
                    <a:lstStyle/>
                    <a:p>
                      <a:pPr algn="ctr" fontAlgn="b"/>
                      <a:endParaRPr lang="pt-BR" sz="1000" b="1" i="1" u="none" strike="noStrike">
                        <a:solidFill>
                          <a:srgbClr val="FFFFFF"/>
                        </a:solidFill>
                        <a:effectLst/>
                        <a:latin typeface="Calibri" panose="020F0502020204030204" pitchFamily="34" charset="0"/>
                      </a:endParaRPr>
                    </a:p>
                  </a:txBody>
                  <a:tcPr marL="9525" marR="9525" marT="9525" marB="0" anchor="b"/>
                </a:tc>
                <a:tc hMerge="1">
                  <a:txBody>
                    <a:bodyPr/>
                    <a:lstStyle/>
                    <a:p>
                      <a:pPr algn="ctr" fontAlgn="b"/>
                      <a:endParaRPr lang="pt-BR" sz="1000" b="1" i="1" u="none" strike="noStrike" dirty="0">
                        <a:solidFill>
                          <a:srgbClr val="FFFFFF"/>
                        </a:solidFill>
                        <a:effectLst/>
                        <a:latin typeface="Calibri" panose="020F0502020204030204" pitchFamily="34" charset="0"/>
                      </a:endParaRPr>
                    </a:p>
                  </a:txBody>
                  <a:tcPr marL="9525" marR="9525" marT="9525" marB="0" anchor="b"/>
                </a:tc>
                <a:tc hMerge="1">
                  <a:txBody>
                    <a:bodyPr/>
                    <a:lstStyle/>
                    <a:p>
                      <a:pPr algn="ctr" fontAlgn="b"/>
                      <a:endParaRPr lang="pt-BR" sz="1000" b="1" i="1" u="none" strike="noStrike" dirty="0">
                        <a:solidFill>
                          <a:srgbClr val="FFFFFF"/>
                        </a:solidFill>
                        <a:effectLst/>
                        <a:latin typeface="Calibri" panose="020F0502020204030204" pitchFamily="34" charset="0"/>
                      </a:endParaRPr>
                    </a:p>
                  </a:txBody>
                  <a:tcPr marL="9525" marR="9525" marT="9525" marB="0" anchor="b"/>
                </a:tc>
                <a:tc hMerge="1">
                  <a:txBody>
                    <a:bodyPr/>
                    <a:lstStyle/>
                    <a:p>
                      <a:pPr algn="ctr" fontAlgn="b"/>
                      <a:endParaRPr lang="pt-BR" sz="1000" b="1" i="1" u="none" strike="noStrike" dirty="0">
                        <a:solidFill>
                          <a:srgbClr val="FFFFFF"/>
                        </a:solidFill>
                        <a:effectLst/>
                        <a:latin typeface="Calibri" panose="020F0502020204030204" pitchFamily="34" charset="0"/>
                      </a:endParaRPr>
                    </a:p>
                  </a:txBody>
                  <a:tcPr marL="9525" marR="9525" marT="9525" marB="0" anchor="b"/>
                </a:tc>
                <a:tc hMerge="1">
                  <a:txBody>
                    <a:bodyPr/>
                    <a:lstStyle/>
                    <a:p>
                      <a:pPr algn="ctr" fontAlgn="b"/>
                      <a:endParaRPr lang="pt-BR" sz="1000" b="1" i="1" u="none" strike="noStrike" dirty="0">
                        <a:solidFill>
                          <a:srgbClr val="FFFFFF"/>
                        </a:solidFill>
                        <a:effectLst/>
                        <a:latin typeface="Calibri" panose="020F0502020204030204" pitchFamily="34" charset="0"/>
                      </a:endParaRPr>
                    </a:p>
                  </a:txBody>
                  <a:tcPr marL="9525" marR="9525" marT="9525" marB="0" anchor="b"/>
                </a:tc>
              </a:tr>
              <a:tr h="235193">
                <a:tc>
                  <a:txBody>
                    <a:bodyPr/>
                    <a:lstStyle/>
                    <a:p>
                      <a:pPr algn="ctr" fontAlgn="b"/>
                      <a:r>
                        <a:rPr lang="pt-BR" sz="1000" u="none" strike="noStrike" dirty="0">
                          <a:effectLst/>
                        </a:rPr>
                        <a:t> </a:t>
                      </a:r>
                      <a:endParaRPr lang="pt-BR" sz="1000" b="1" i="1" u="none" strike="noStrike" dirty="0">
                        <a:solidFill>
                          <a:srgbClr val="FFFFFF"/>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000" u="none" strike="noStrike" dirty="0">
                          <a:effectLst/>
                        </a:rPr>
                        <a:t>2010</a:t>
                      </a:r>
                      <a:endParaRPr lang="pt-BR" sz="1000" b="1" i="1"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000" u="none" strike="noStrike" dirty="0">
                          <a:effectLst/>
                        </a:rPr>
                        <a:t>2011</a:t>
                      </a:r>
                      <a:endParaRPr lang="pt-BR" sz="1000" b="1" i="1"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000" u="none" strike="noStrike">
                          <a:effectLst/>
                        </a:rPr>
                        <a:t>2012</a:t>
                      </a:r>
                      <a:endParaRPr lang="pt-BR" sz="1000" b="1" i="1"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000" u="none" strike="noStrike">
                          <a:effectLst/>
                        </a:rPr>
                        <a:t>2013</a:t>
                      </a:r>
                      <a:endParaRPr lang="pt-BR" sz="1000" b="1" i="1"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000" u="none" strike="noStrike">
                          <a:effectLst/>
                        </a:rPr>
                        <a:t>2014</a:t>
                      </a:r>
                      <a:endParaRPr lang="pt-BR" sz="1000" b="1" i="1"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000" u="none" strike="noStrike">
                          <a:effectLst/>
                        </a:rPr>
                        <a:t>2015</a:t>
                      </a:r>
                      <a:endParaRPr lang="pt-BR" sz="1000" b="1" i="1"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193">
                <a:tc>
                  <a:txBody>
                    <a:bodyPr/>
                    <a:lstStyle/>
                    <a:p>
                      <a:pPr algn="ctr" fontAlgn="b"/>
                      <a:r>
                        <a:rPr lang="pt-BR" sz="1100" u="none" strike="noStrike">
                          <a:effectLst/>
                        </a:rPr>
                        <a:t>2010</a:t>
                      </a:r>
                      <a:endParaRPr lang="pt-BR" sz="1100" b="0" i="0" u="none" strike="noStrike">
                        <a:solidFill>
                          <a:srgbClr val="00008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100" u="none" strike="noStrike" dirty="0">
                          <a:effectLst/>
                        </a:rPr>
                        <a:t>1</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193">
                <a:tc>
                  <a:txBody>
                    <a:bodyPr/>
                    <a:lstStyle/>
                    <a:p>
                      <a:pPr algn="ctr" fontAlgn="b"/>
                      <a:r>
                        <a:rPr lang="pt-BR" sz="1100" u="none" strike="noStrike">
                          <a:effectLst/>
                        </a:rPr>
                        <a:t>2011</a:t>
                      </a:r>
                      <a:endParaRPr lang="pt-BR" sz="1100" b="0" i="0" u="none" strike="noStrike">
                        <a:solidFill>
                          <a:srgbClr val="00008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100" u="none" strike="noStrike" dirty="0">
                          <a:effectLst/>
                        </a:rPr>
                        <a:t>-</a:t>
                      </a:r>
                      <a:r>
                        <a:rPr lang="pt-BR" sz="1100" u="none" strike="noStrike" dirty="0" smtClean="0">
                          <a:effectLst/>
                        </a:rPr>
                        <a:t>0,045</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100" u="none" strike="noStrike" dirty="0">
                          <a:effectLst/>
                        </a:rPr>
                        <a:t>1</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193">
                <a:tc>
                  <a:txBody>
                    <a:bodyPr/>
                    <a:lstStyle/>
                    <a:p>
                      <a:pPr algn="ctr" fontAlgn="b"/>
                      <a:r>
                        <a:rPr lang="pt-BR" sz="1100" u="none" strike="noStrike">
                          <a:effectLst/>
                        </a:rPr>
                        <a:t>2012</a:t>
                      </a:r>
                      <a:endParaRPr lang="pt-BR" sz="1100" b="0" i="0" u="none" strike="noStrike">
                        <a:solidFill>
                          <a:srgbClr val="00008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100" u="none" strike="noStrike" dirty="0">
                          <a:effectLst/>
                        </a:rPr>
                        <a:t>-</a:t>
                      </a:r>
                      <a:r>
                        <a:rPr lang="pt-BR" sz="1100" u="none" strike="noStrike" dirty="0" smtClean="0">
                          <a:effectLst/>
                        </a:rPr>
                        <a:t>0,005</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100" u="none" strike="noStrike" dirty="0">
                          <a:effectLst/>
                        </a:rPr>
                        <a:t>-</a:t>
                      </a:r>
                      <a:r>
                        <a:rPr lang="pt-BR" sz="1100" u="none" strike="noStrike" dirty="0" smtClean="0">
                          <a:effectLst/>
                        </a:rPr>
                        <a:t>0,125</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pt-BR" sz="1100" u="none" strike="noStrike" dirty="0">
                          <a:effectLst/>
                        </a:rPr>
                        <a:t>1</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pt-BR" sz="1100" b="0" i="0" u="none" strike="noStrike">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193">
                <a:tc>
                  <a:txBody>
                    <a:bodyPr/>
                    <a:lstStyle/>
                    <a:p>
                      <a:pPr algn="ctr" fontAlgn="b"/>
                      <a:r>
                        <a:rPr lang="pt-BR" sz="1100" u="none" strike="noStrike">
                          <a:effectLst/>
                        </a:rPr>
                        <a:t>2013</a:t>
                      </a:r>
                      <a:endParaRPr lang="pt-BR" sz="1100" b="0" i="0" u="none" strike="noStrike">
                        <a:solidFill>
                          <a:srgbClr val="00008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100" u="none" strike="noStrike" dirty="0">
                          <a:effectLst/>
                        </a:rPr>
                        <a:t> </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100" u="none" strike="noStrike" dirty="0">
                          <a:effectLst/>
                        </a:rPr>
                        <a:t> </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100" u="none" strike="noStrike" dirty="0">
                          <a:effectLst/>
                        </a:rPr>
                        <a:t> </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100" u="none" strike="noStrike" dirty="0">
                          <a:effectLst/>
                        </a:rPr>
                        <a:t> </a:t>
                      </a:r>
                      <a:r>
                        <a:rPr lang="pt-BR" sz="1100" u="none" strike="noStrike" dirty="0" smtClean="0">
                          <a:effectLst/>
                        </a:rPr>
                        <a:t>1</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100" u="none" strike="noStrike" dirty="0">
                          <a:effectLst/>
                        </a:rPr>
                        <a:t> </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100" u="none" strike="noStrike" dirty="0">
                          <a:effectLst/>
                        </a:rPr>
                        <a:t> </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193">
                <a:tc>
                  <a:txBody>
                    <a:bodyPr/>
                    <a:lstStyle/>
                    <a:p>
                      <a:pPr algn="ctr" fontAlgn="b"/>
                      <a:r>
                        <a:rPr lang="pt-BR" sz="1100" u="none" strike="noStrike">
                          <a:effectLst/>
                        </a:rPr>
                        <a:t>2014</a:t>
                      </a:r>
                      <a:endParaRPr lang="pt-BR" sz="1100" b="0" i="0" u="none" strike="noStrike">
                        <a:solidFill>
                          <a:srgbClr val="00008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100" u="none" strike="noStrike" dirty="0">
                          <a:effectLst/>
                        </a:rPr>
                        <a:t>-</a:t>
                      </a:r>
                      <a:r>
                        <a:rPr lang="pt-BR" sz="1100" u="none" strike="noStrike" dirty="0" smtClean="0">
                          <a:effectLst/>
                        </a:rPr>
                        <a:t>0,016</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100" u="none" strike="noStrike" dirty="0">
                          <a:effectLst/>
                        </a:rPr>
                        <a:t>-</a:t>
                      </a:r>
                      <a:r>
                        <a:rPr lang="pt-BR" sz="1100" u="none" strike="noStrike" dirty="0" smtClean="0">
                          <a:effectLst/>
                        </a:rPr>
                        <a:t>0,283</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pt-BR" sz="1100" u="none" strike="noStrike" dirty="0" smtClean="0">
                          <a:effectLst/>
                        </a:rPr>
                        <a:t>0,192</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pt-BR" sz="1100" u="none" strike="noStrike" dirty="0">
                          <a:effectLst/>
                        </a:rPr>
                        <a:t>-</a:t>
                      </a:r>
                      <a:r>
                        <a:rPr lang="pt-BR" sz="1100" u="none" strike="noStrike" dirty="0" smtClean="0">
                          <a:effectLst/>
                        </a:rPr>
                        <a:t>0,051</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100" u="none" strike="noStrike" dirty="0">
                          <a:effectLst/>
                        </a:rPr>
                        <a:t>1</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6952">
                <a:tc>
                  <a:txBody>
                    <a:bodyPr/>
                    <a:lstStyle/>
                    <a:p>
                      <a:pPr algn="ctr" fontAlgn="b"/>
                      <a:r>
                        <a:rPr lang="pt-BR" sz="1100" u="none" strike="noStrike" dirty="0">
                          <a:effectLst/>
                        </a:rPr>
                        <a:t>2015</a:t>
                      </a:r>
                      <a:endParaRPr lang="pt-BR" sz="1100" b="0" i="0" u="none" strike="noStrike" dirty="0">
                        <a:solidFill>
                          <a:srgbClr val="00008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100" u="none" strike="noStrike" dirty="0" smtClean="0">
                          <a:effectLst/>
                        </a:rPr>
                        <a:t>0,166</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pt-BR" sz="1100" u="none" strike="noStrike" dirty="0" smtClean="0">
                          <a:effectLst/>
                        </a:rPr>
                        <a:t>0,016</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100" u="none" strike="noStrike" dirty="0">
                          <a:effectLst/>
                        </a:rPr>
                        <a:t>-</a:t>
                      </a:r>
                      <a:r>
                        <a:rPr lang="pt-BR" sz="1100" u="none" strike="noStrike" dirty="0" smtClean="0">
                          <a:effectLst/>
                        </a:rPr>
                        <a:t>0,037</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100" u="none" strike="noStrike" dirty="0" smtClean="0">
                          <a:effectLst/>
                        </a:rPr>
                        <a:t>0,041</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100" u="none" strike="noStrike" dirty="0">
                          <a:effectLst/>
                        </a:rPr>
                        <a:t>-</a:t>
                      </a:r>
                      <a:r>
                        <a:rPr lang="pt-BR" sz="1100" u="none" strike="noStrike" dirty="0" smtClean="0">
                          <a:effectLst/>
                        </a:rPr>
                        <a:t>0,119</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pt-BR" sz="1100" u="none" strike="noStrike" dirty="0">
                          <a:effectLst/>
                        </a:rPr>
                        <a:t>1</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1615808382"/>
              </p:ext>
            </p:extLst>
          </p:nvPr>
        </p:nvGraphicFramePr>
        <p:xfrm>
          <a:off x="776941" y="3748554"/>
          <a:ext cx="9631082" cy="2033395"/>
        </p:xfrm>
        <a:graphic>
          <a:graphicData uri="http://schemas.openxmlformats.org/drawingml/2006/table">
            <a:tbl>
              <a:tblPr>
                <a:tableStyleId>{5C22544A-7EE6-4342-B048-85BDC9FD1C3A}</a:tableStyleId>
              </a:tblPr>
              <a:tblGrid>
                <a:gridCol w="2218238"/>
                <a:gridCol w="1235474"/>
                <a:gridCol w="1235474"/>
                <a:gridCol w="1235474"/>
                <a:gridCol w="1235474"/>
                <a:gridCol w="1235474"/>
                <a:gridCol w="1235474"/>
              </a:tblGrid>
              <a:tr h="235193">
                <a:tc gridSpan="7">
                  <a:txBody>
                    <a:bodyPr/>
                    <a:lstStyle/>
                    <a:p>
                      <a:pPr algn="ctr" fontAlgn="b"/>
                      <a:r>
                        <a:rPr lang="pt-BR" sz="2400" u="none" strike="noStrike" dirty="0">
                          <a:effectLst/>
                        </a:rPr>
                        <a:t>Matriz de </a:t>
                      </a:r>
                      <a:r>
                        <a:rPr lang="pt-BR" sz="2400" u="none" strike="noStrike" dirty="0" smtClean="0">
                          <a:effectLst/>
                        </a:rPr>
                        <a:t>P-Valores</a:t>
                      </a:r>
                      <a:endParaRPr lang="pt-BR" sz="2400" b="1" i="1" u="none" strike="noStrike" dirty="0">
                        <a:solidFill>
                          <a:srgbClr val="FFFFFF"/>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b"/>
                      <a:endParaRPr lang="pt-BR" sz="1000" b="1" i="1" u="none" strike="noStrike" dirty="0">
                        <a:solidFill>
                          <a:srgbClr val="FFFFFF"/>
                        </a:solidFill>
                        <a:effectLst/>
                        <a:latin typeface="Calibri" panose="020F0502020204030204" pitchFamily="34" charset="0"/>
                      </a:endParaRPr>
                    </a:p>
                  </a:txBody>
                  <a:tcPr marL="9525" marR="9525" marT="9525" marB="0" anchor="b"/>
                </a:tc>
                <a:tc hMerge="1">
                  <a:txBody>
                    <a:bodyPr/>
                    <a:lstStyle/>
                    <a:p>
                      <a:pPr algn="ctr" fontAlgn="b"/>
                      <a:endParaRPr lang="pt-BR" sz="1000" b="1" i="1" u="none" strike="noStrike" dirty="0">
                        <a:solidFill>
                          <a:srgbClr val="FFFFFF"/>
                        </a:solidFill>
                        <a:effectLst/>
                        <a:latin typeface="Calibri" panose="020F0502020204030204" pitchFamily="34" charset="0"/>
                      </a:endParaRPr>
                    </a:p>
                  </a:txBody>
                  <a:tcPr marL="9525" marR="9525" marT="9525" marB="0" anchor="b"/>
                </a:tc>
                <a:tc hMerge="1">
                  <a:txBody>
                    <a:bodyPr/>
                    <a:lstStyle/>
                    <a:p>
                      <a:pPr algn="ctr" fontAlgn="b"/>
                      <a:endParaRPr lang="pt-BR" sz="1000" b="1" i="1" u="none" strike="noStrike" dirty="0">
                        <a:solidFill>
                          <a:srgbClr val="FFFFFF"/>
                        </a:solidFill>
                        <a:effectLst/>
                        <a:latin typeface="Calibri" panose="020F0502020204030204" pitchFamily="34" charset="0"/>
                      </a:endParaRPr>
                    </a:p>
                  </a:txBody>
                  <a:tcPr marL="9525" marR="9525" marT="9525" marB="0" anchor="b"/>
                </a:tc>
                <a:tc hMerge="1">
                  <a:txBody>
                    <a:bodyPr/>
                    <a:lstStyle/>
                    <a:p>
                      <a:pPr algn="ctr" fontAlgn="b"/>
                      <a:endParaRPr lang="pt-BR" sz="1000" b="1" i="1" u="none" strike="noStrike" dirty="0">
                        <a:solidFill>
                          <a:srgbClr val="FFFFFF"/>
                        </a:solidFill>
                        <a:effectLst/>
                        <a:latin typeface="Calibri" panose="020F0502020204030204" pitchFamily="34" charset="0"/>
                      </a:endParaRPr>
                    </a:p>
                  </a:txBody>
                  <a:tcPr marL="9525" marR="9525" marT="9525" marB="0" anchor="b"/>
                </a:tc>
                <a:tc hMerge="1">
                  <a:txBody>
                    <a:bodyPr/>
                    <a:lstStyle/>
                    <a:p>
                      <a:pPr algn="ctr" fontAlgn="b"/>
                      <a:endParaRPr lang="pt-BR" sz="1000" b="1" i="1" u="none" strike="noStrike" dirty="0">
                        <a:solidFill>
                          <a:srgbClr val="FFFFFF"/>
                        </a:solidFill>
                        <a:effectLst/>
                        <a:latin typeface="Calibri" panose="020F0502020204030204" pitchFamily="34" charset="0"/>
                      </a:endParaRPr>
                    </a:p>
                  </a:txBody>
                  <a:tcPr marL="9525" marR="9525" marT="9525" marB="0" anchor="b"/>
                </a:tc>
                <a:tc hMerge="1">
                  <a:txBody>
                    <a:bodyPr/>
                    <a:lstStyle/>
                    <a:p>
                      <a:pPr algn="ctr" fontAlgn="b"/>
                      <a:endParaRPr lang="pt-BR" sz="1000" b="1" i="1" u="none" strike="noStrike" dirty="0">
                        <a:solidFill>
                          <a:srgbClr val="FFFFFF"/>
                        </a:solidFill>
                        <a:effectLst/>
                        <a:latin typeface="Calibri" panose="020F0502020204030204" pitchFamily="34" charset="0"/>
                      </a:endParaRPr>
                    </a:p>
                  </a:txBody>
                  <a:tcPr marL="9525" marR="9525" marT="9525" marB="0" anchor="b"/>
                </a:tc>
              </a:tr>
              <a:tr h="235193">
                <a:tc>
                  <a:txBody>
                    <a:bodyPr/>
                    <a:lstStyle/>
                    <a:p>
                      <a:pPr algn="ctr" fontAlgn="b"/>
                      <a:r>
                        <a:rPr lang="pt-BR" sz="1000" u="none" strike="noStrike" dirty="0">
                          <a:effectLst/>
                        </a:rPr>
                        <a:t> </a:t>
                      </a:r>
                      <a:endParaRPr lang="pt-BR" sz="1000" b="1" i="1" u="none" strike="noStrike" dirty="0">
                        <a:solidFill>
                          <a:srgbClr val="FFFFFF"/>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000" u="none" strike="noStrike" dirty="0">
                          <a:effectLst/>
                        </a:rPr>
                        <a:t>2010</a:t>
                      </a:r>
                      <a:endParaRPr lang="pt-BR" sz="1000" b="1" i="1"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000" u="none" strike="noStrike">
                          <a:effectLst/>
                        </a:rPr>
                        <a:t>2011</a:t>
                      </a:r>
                      <a:endParaRPr lang="pt-BR" sz="1000" b="1" i="1"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000" u="none" strike="noStrike">
                          <a:effectLst/>
                        </a:rPr>
                        <a:t>2012</a:t>
                      </a:r>
                      <a:endParaRPr lang="pt-BR" sz="1000" b="1" i="1"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000" u="none" strike="noStrike" dirty="0">
                          <a:effectLst/>
                        </a:rPr>
                        <a:t>2013</a:t>
                      </a:r>
                      <a:endParaRPr lang="pt-BR" sz="1000" b="1" i="1"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000" u="none" strike="noStrike">
                          <a:effectLst/>
                        </a:rPr>
                        <a:t>2014</a:t>
                      </a:r>
                      <a:endParaRPr lang="pt-BR" sz="1000" b="1" i="1"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000" u="none" strike="noStrike">
                          <a:effectLst/>
                        </a:rPr>
                        <a:t>2015</a:t>
                      </a:r>
                      <a:endParaRPr lang="pt-BR" sz="1000" b="1" i="1"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193">
                <a:tc>
                  <a:txBody>
                    <a:bodyPr/>
                    <a:lstStyle/>
                    <a:p>
                      <a:pPr algn="ctr" fontAlgn="b"/>
                      <a:r>
                        <a:rPr lang="pt-BR" sz="1100" u="none" strike="noStrike" dirty="0">
                          <a:effectLst/>
                        </a:rPr>
                        <a:t>2010</a:t>
                      </a:r>
                      <a:endParaRPr lang="pt-BR" sz="1100" b="0" i="0" u="none" strike="noStrike" dirty="0">
                        <a:solidFill>
                          <a:srgbClr val="00008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100" u="none" strike="noStrike" dirty="0">
                          <a:effectLst/>
                        </a:rPr>
                        <a:t>1</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193">
                <a:tc>
                  <a:txBody>
                    <a:bodyPr/>
                    <a:lstStyle/>
                    <a:p>
                      <a:pPr algn="ctr" fontAlgn="b"/>
                      <a:r>
                        <a:rPr lang="pt-BR" sz="1100" u="none" strike="noStrike" dirty="0">
                          <a:effectLst/>
                        </a:rPr>
                        <a:t>2011</a:t>
                      </a:r>
                      <a:endParaRPr lang="pt-BR" sz="1100" b="0" i="0" u="none" strike="noStrike" dirty="0">
                        <a:solidFill>
                          <a:srgbClr val="00008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100" u="none" strike="noStrike" dirty="0" smtClean="0">
                          <a:effectLst/>
                        </a:rPr>
                        <a:t>0,39</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pt-BR" sz="1100" u="none" strike="noStrike" dirty="0">
                          <a:effectLst/>
                        </a:rPr>
                        <a:t>1</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193">
                <a:tc>
                  <a:txBody>
                    <a:bodyPr/>
                    <a:lstStyle/>
                    <a:p>
                      <a:pPr algn="ctr" fontAlgn="b"/>
                      <a:r>
                        <a:rPr lang="pt-BR" sz="1100" u="none" strike="noStrike" dirty="0">
                          <a:effectLst/>
                        </a:rPr>
                        <a:t>2012</a:t>
                      </a:r>
                      <a:endParaRPr lang="pt-BR" sz="1100" b="0" i="0" u="none" strike="noStrike" dirty="0">
                        <a:solidFill>
                          <a:srgbClr val="00008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100" u="none" strike="noStrike" dirty="0" smtClean="0">
                          <a:effectLst/>
                        </a:rPr>
                        <a:t>0,910</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pt-BR" sz="1100" u="none" strike="noStrike" dirty="0" smtClean="0">
                          <a:effectLst/>
                        </a:rPr>
                        <a:t>0,016</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100" u="none" strike="noStrike" dirty="0">
                          <a:effectLst/>
                        </a:rPr>
                        <a:t>1</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193">
                <a:tc>
                  <a:txBody>
                    <a:bodyPr/>
                    <a:lstStyle/>
                    <a:p>
                      <a:pPr algn="ctr" fontAlgn="b"/>
                      <a:r>
                        <a:rPr lang="pt-BR" sz="1100" u="none" strike="noStrike" dirty="0">
                          <a:effectLst/>
                        </a:rPr>
                        <a:t>2013</a:t>
                      </a:r>
                      <a:endParaRPr lang="pt-BR" sz="1100" b="0" i="0" u="none" strike="noStrike" dirty="0">
                        <a:solidFill>
                          <a:srgbClr val="00008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100" u="none" strike="noStrike" dirty="0" smtClean="0">
                          <a:effectLst/>
                        </a:rPr>
                        <a:t>0,627</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pt-BR" sz="1100" u="none" strike="noStrike" dirty="0" smtClean="0">
                          <a:effectLst/>
                        </a:rPr>
                        <a:t>0,403</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pt-BR" sz="1100" u="none" strike="noStrike" dirty="0" smtClean="0">
                          <a:effectLst/>
                        </a:rPr>
                        <a:t>0</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100" u="none" strike="noStrike" dirty="0">
                          <a:effectLst/>
                        </a:rPr>
                        <a:t>1</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193">
                <a:tc>
                  <a:txBody>
                    <a:bodyPr/>
                    <a:lstStyle/>
                    <a:p>
                      <a:pPr algn="ctr" fontAlgn="b"/>
                      <a:r>
                        <a:rPr lang="pt-BR" sz="1100" u="none" strike="noStrike" dirty="0">
                          <a:effectLst/>
                        </a:rPr>
                        <a:t>2014</a:t>
                      </a:r>
                      <a:endParaRPr lang="pt-BR" sz="1100" b="0" i="0" u="none" strike="noStrike" dirty="0">
                        <a:solidFill>
                          <a:srgbClr val="00008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100" u="none" strike="noStrike" dirty="0" smtClean="0">
                          <a:effectLst/>
                        </a:rPr>
                        <a:t>0,753</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pt-BR" sz="1100" b="0" i="0" u="none" strike="noStrike" dirty="0" smtClean="0">
                          <a:solidFill>
                            <a:schemeClr val="dk1"/>
                          </a:solidFill>
                          <a:effectLst/>
                          <a:latin typeface="+mn-lt"/>
                        </a:rPr>
                        <a:t>0</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100" b="0" i="0" u="none" strike="noStrike" dirty="0" smtClean="0">
                          <a:solidFill>
                            <a:schemeClr val="dk1"/>
                          </a:solidFill>
                          <a:effectLst/>
                          <a:latin typeface="+mn-lt"/>
                        </a:rPr>
                        <a:t>0</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100" u="none" strike="noStrike" dirty="0" smtClean="0">
                          <a:effectLst/>
                        </a:rPr>
                        <a:t>0,328</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pt-BR" sz="1100" u="none" strike="noStrike" dirty="0">
                          <a:effectLst/>
                        </a:rPr>
                        <a:t>1</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6952">
                <a:tc>
                  <a:txBody>
                    <a:bodyPr/>
                    <a:lstStyle/>
                    <a:p>
                      <a:pPr algn="ctr" fontAlgn="b"/>
                      <a:r>
                        <a:rPr lang="pt-BR" sz="1100" u="none" strike="noStrike" dirty="0">
                          <a:effectLst/>
                        </a:rPr>
                        <a:t>2015</a:t>
                      </a:r>
                      <a:endParaRPr lang="pt-BR" sz="1100" b="0" i="0" u="none" strike="noStrike" dirty="0">
                        <a:solidFill>
                          <a:srgbClr val="00008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pt-BR" sz="1100" u="none" strike="noStrike" dirty="0" smtClean="0">
                          <a:effectLst/>
                        </a:rPr>
                        <a:t>0,001</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r>
                        <a:rPr lang="pt-BR" sz="1100" u="none" strike="noStrike" dirty="0" smtClean="0">
                          <a:effectLst/>
                        </a:rPr>
                        <a:t>0,758</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pt-BR" sz="1100" u="none" strike="noStrike" dirty="0" smtClean="0">
                          <a:effectLst/>
                        </a:rPr>
                        <a:t>0,473</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pt-BR" sz="1100" u="none" strike="noStrike" dirty="0" smtClean="0">
                          <a:effectLst/>
                        </a:rPr>
                        <a:t>0,429</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pt-BR" sz="1100" u="none" strike="noStrike" dirty="0" smtClean="0">
                          <a:effectLst/>
                        </a:rPr>
                        <a:t>0,022</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pt-BR" sz="1100" u="none" strike="noStrike" dirty="0">
                          <a:effectLst/>
                        </a:rPr>
                        <a:t>1</a:t>
                      </a:r>
                      <a:endParaRPr lang="pt-BR" sz="1100" b="0" i="0" u="none" strike="noStrike" dirty="0">
                        <a:solidFill>
                          <a:srgbClr val="00008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r>
            </a:tbl>
          </a:graphicData>
        </a:graphic>
      </p:graphicFrame>
    </p:spTree>
    <p:extLst>
      <p:ext uri="{BB962C8B-B14F-4D97-AF65-F5344CB8AC3E}">
        <p14:creationId xmlns:p14="http://schemas.microsoft.com/office/powerpoint/2010/main" val="40536389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Conclusões</a:t>
            </a:r>
            <a:endParaRPr lang="pt-BR" dirty="0"/>
          </a:p>
        </p:txBody>
      </p:sp>
      <p:sp>
        <p:nvSpPr>
          <p:cNvPr id="3" name="Espaço Reservado para Conteúdo 2"/>
          <p:cNvSpPr>
            <a:spLocks noGrp="1"/>
          </p:cNvSpPr>
          <p:nvPr>
            <p:ph idx="1"/>
          </p:nvPr>
        </p:nvSpPr>
        <p:spPr/>
        <p:txBody>
          <a:bodyPr/>
          <a:lstStyle/>
          <a:p>
            <a:r>
              <a:rPr lang="en-US" dirty="0" err="1"/>
              <a:t>Observou</a:t>
            </a:r>
            <a:r>
              <a:rPr lang="en-US" dirty="0"/>
              <a:t>-se que o </a:t>
            </a:r>
            <a:r>
              <a:rPr lang="en-US" dirty="0" err="1"/>
              <a:t>ano</a:t>
            </a:r>
            <a:r>
              <a:rPr lang="en-US" dirty="0"/>
              <a:t> de 2014 </a:t>
            </a:r>
            <a:r>
              <a:rPr lang="en-US" dirty="0" err="1"/>
              <a:t>foi</a:t>
            </a:r>
            <a:r>
              <a:rPr lang="en-US" dirty="0"/>
              <a:t> </a:t>
            </a:r>
            <a:r>
              <a:rPr lang="en-US" dirty="0" err="1"/>
              <a:t>atípico</a:t>
            </a:r>
            <a:r>
              <a:rPr lang="en-US" dirty="0"/>
              <a:t> </a:t>
            </a:r>
            <a:r>
              <a:rPr lang="en-US" dirty="0" err="1"/>
              <a:t>comparado</a:t>
            </a:r>
            <a:r>
              <a:rPr lang="en-US" dirty="0"/>
              <a:t> </a:t>
            </a:r>
            <a:r>
              <a:rPr lang="en-US" dirty="0" err="1"/>
              <a:t>aos</a:t>
            </a:r>
            <a:r>
              <a:rPr lang="en-US" dirty="0"/>
              <a:t> </a:t>
            </a:r>
            <a:r>
              <a:rPr lang="en-US" dirty="0" err="1"/>
              <a:t>demais</a:t>
            </a:r>
            <a:r>
              <a:rPr lang="en-US" dirty="0"/>
              <a:t> </a:t>
            </a:r>
            <a:r>
              <a:rPr lang="en-US" dirty="0" err="1"/>
              <a:t>anos</a:t>
            </a:r>
            <a:r>
              <a:rPr lang="en-US" dirty="0"/>
              <a:t> </a:t>
            </a:r>
            <a:r>
              <a:rPr lang="en-US" dirty="0" err="1"/>
              <a:t>analisados</a:t>
            </a:r>
            <a:r>
              <a:rPr lang="en-US" dirty="0"/>
              <a:t>, com </a:t>
            </a:r>
            <a:r>
              <a:rPr lang="en-US" dirty="0" err="1"/>
              <a:t>valores</a:t>
            </a:r>
            <a:r>
              <a:rPr lang="en-US" dirty="0"/>
              <a:t> </a:t>
            </a:r>
            <a:r>
              <a:rPr lang="en-US" dirty="0" err="1"/>
              <a:t>extremos</a:t>
            </a:r>
            <a:r>
              <a:rPr lang="en-US" dirty="0"/>
              <a:t> de </a:t>
            </a:r>
            <a:r>
              <a:rPr lang="en-US" dirty="0" err="1"/>
              <a:t>duração</a:t>
            </a:r>
            <a:r>
              <a:rPr lang="en-US" dirty="0"/>
              <a:t>, </a:t>
            </a:r>
            <a:r>
              <a:rPr lang="en-US" dirty="0" err="1"/>
              <a:t>número</a:t>
            </a:r>
            <a:r>
              <a:rPr lang="en-US" dirty="0"/>
              <a:t> e </a:t>
            </a:r>
            <a:r>
              <a:rPr lang="en-US" dirty="0" err="1"/>
              <a:t>densidade</a:t>
            </a:r>
            <a:r>
              <a:rPr lang="en-US" dirty="0"/>
              <a:t> de </a:t>
            </a:r>
            <a:r>
              <a:rPr lang="en-US" dirty="0" err="1"/>
              <a:t>vórtices</a:t>
            </a:r>
            <a:r>
              <a:rPr lang="en-US" dirty="0" smtClean="0"/>
              <a:t>.</a:t>
            </a:r>
          </a:p>
          <a:p>
            <a:r>
              <a:rPr lang="pt-BR" dirty="0" smtClean="0"/>
              <a:t>Observou-se que a costa brasileira apresenta predominância de vórtices anti-ciclônicos, e estes são mais intensos e persistentes que os vórtices ciclônicos.</a:t>
            </a:r>
          </a:p>
          <a:p>
            <a:r>
              <a:rPr lang="pt-BR" dirty="0" smtClean="0"/>
              <a:t>Não foi observado qualquer tipo de tendência de aumento ou declínio do número, duração ou espacialidade (densidade) dos vórtices para a costa brasileira.</a:t>
            </a:r>
            <a:endParaRPr lang="pt-BR" dirty="0"/>
          </a:p>
        </p:txBody>
      </p:sp>
    </p:spTree>
    <p:extLst>
      <p:ext uri="{BB962C8B-B14F-4D97-AF65-F5344CB8AC3E}">
        <p14:creationId xmlns:p14="http://schemas.microsoft.com/office/powerpoint/2010/main" val="283252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9" presetClass="emph" presetSubtype="0" nodeType="withEffect">
                                  <p:stCondLst>
                                    <p:cond delay="0"/>
                                  </p:stCondLst>
                                  <p:childTnLst>
                                    <p:set>
                                      <p:cBhvr rctx="PPT">
                                        <p:cTn id="16" dur="indefinite"/>
                                        <p:tgtEl>
                                          <p:spTgt spid="3">
                                            <p:txEl>
                                              <p:pRg st="0" end="0"/>
                                            </p:txEl>
                                          </p:spTgt>
                                        </p:tgtEl>
                                        <p:attrNameLst>
                                          <p:attrName>style.opacity</p:attrName>
                                        </p:attrNameLst>
                                      </p:cBhvr>
                                      <p:to>
                                        <p:strVal val="0.25"/>
                                      </p:to>
                                    </p:set>
                                    <p:animEffect filter="image" prLst="opacity: 0.25">
                                      <p:cBhvr rctx="IE">
                                        <p:cTn id="17" dur="indefinite"/>
                                        <p:tgtEl>
                                          <p:spTgt spid="3">
                                            <p:txEl>
                                              <p:pRg st="0" end="0"/>
                                            </p:txEl>
                                          </p:spTgt>
                                        </p:tgtEl>
                                      </p:cBhvr>
                                    </p:animEffect>
                                  </p:childTnLst>
                                </p:cTn>
                              </p:par>
                              <p:par>
                                <p:cTn id="18" presetID="9" presetClass="emph" presetSubtype="0" nodeType="withEffect">
                                  <p:stCondLst>
                                    <p:cond delay="0"/>
                                  </p:stCondLst>
                                  <p:childTnLst>
                                    <p:set>
                                      <p:cBhvr rctx="PPT">
                                        <p:cTn id="19" dur="indefinite"/>
                                        <p:tgtEl>
                                          <p:spTgt spid="3">
                                            <p:txEl>
                                              <p:pRg st="1" end="1"/>
                                            </p:txEl>
                                          </p:spTgt>
                                        </p:tgtEl>
                                        <p:attrNameLst>
                                          <p:attrName>style.opacity</p:attrName>
                                        </p:attrNameLst>
                                      </p:cBhvr>
                                      <p:to>
                                        <p:strVal val="0.25"/>
                                      </p:to>
                                    </p:set>
                                    <p:animEffect filter="image" prLst="opacity: 0.25">
                                      <p:cBhvr rctx="IE">
                                        <p:cTn id="20" dur="indefinite"/>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tx1"/>
          </a:solidFill>
        </p:spPr>
        <p:txBody>
          <a:bodyPr/>
          <a:lstStyle/>
          <a:p>
            <a:endParaRPr lang="en-US" dirty="0"/>
          </a:p>
        </p:txBody>
      </p:sp>
      <p:sp>
        <p:nvSpPr>
          <p:cNvPr id="3" name="Espaço Reservado para Conteúdo 2"/>
          <p:cNvSpPr>
            <a:spLocks noGrp="1"/>
          </p:cNvSpPr>
          <p:nvPr>
            <p:ph idx="1"/>
          </p:nvPr>
        </p:nvSpPr>
        <p:spPr/>
        <p:txBody>
          <a:bodyPr/>
          <a:lstStyle/>
          <a:p>
            <a:endParaRPr lang="en-US"/>
          </a:p>
        </p:txBody>
      </p:sp>
    </p:spTree>
    <p:extLst>
      <p:ext uri="{BB962C8B-B14F-4D97-AF65-F5344CB8AC3E}">
        <p14:creationId xmlns:p14="http://schemas.microsoft.com/office/powerpoint/2010/main" val="11846125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Referências</a:t>
            </a:r>
            <a:endParaRPr lang="en-US" dirty="0"/>
          </a:p>
        </p:txBody>
      </p:sp>
      <p:sp>
        <p:nvSpPr>
          <p:cNvPr id="3" name="Espaço Reservado para Conteúdo 2"/>
          <p:cNvSpPr>
            <a:spLocks noGrp="1"/>
          </p:cNvSpPr>
          <p:nvPr>
            <p:ph idx="1"/>
          </p:nvPr>
        </p:nvSpPr>
        <p:spPr/>
        <p:txBody>
          <a:bodyPr>
            <a:normAutofit fontScale="92500" lnSpcReduction="10000"/>
          </a:bodyPr>
          <a:lstStyle/>
          <a:p>
            <a:r>
              <a:rPr lang="en-US" dirty="0" smtClean="0"/>
              <a:t>https://www.researchgate.net/figure/220506704_fig4_Figure-3-Sea-surface-height-variability-in-centimeters-defined-as-the-root-mean-square</a:t>
            </a:r>
          </a:p>
          <a:p>
            <a:r>
              <a:rPr lang="en-US" dirty="0"/>
              <a:t>http://</a:t>
            </a:r>
            <a:r>
              <a:rPr lang="en-US" dirty="0" smtClean="0"/>
              <a:t>gcep.host.ualr.edu/Archives/2010/2010_EOS_Files/Schnepf%20SURE%20presentation.pdf</a:t>
            </a:r>
          </a:p>
          <a:p>
            <a:r>
              <a:rPr lang="en-US" dirty="0"/>
              <a:t>http://werkgroepcaraibischeletteren.nl/tag/milieu/page/6</a:t>
            </a:r>
            <a:r>
              <a:rPr lang="en-US" dirty="0" smtClean="0"/>
              <a:t>/</a:t>
            </a:r>
          </a:p>
          <a:p>
            <a:r>
              <a:rPr lang="en-US" dirty="0">
                <a:hlinkClick r:id="rId2"/>
              </a:rPr>
              <a:t>https://</a:t>
            </a:r>
            <a:r>
              <a:rPr lang="en-US" dirty="0" smtClean="0">
                <a:hlinkClick r:id="rId2"/>
              </a:rPr>
              <a:t>phys.org/news/2014-06-mesoscale-eddies-ocean-previously-thought.html</a:t>
            </a:r>
            <a:endParaRPr lang="en-US" dirty="0" smtClean="0"/>
          </a:p>
          <a:p>
            <a:r>
              <a:rPr lang="en-US" dirty="0">
                <a:latin typeface="Calibri" pitchFamily="34" charset="0"/>
              </a:rPr>
              <a:t>Roberts, </a:t>
            </a:r>
            <a:r>
              <a:rPr lang="en-US" dirty="0" err="1">
                <a:latin typeface="Calibri" pitchFamily="34" charset="0"/>
              </a:rPr>
              <a:t>JJ</a:t>
            </a:r>
            <a:r>
              <a:rPr lang="en-US" dirty="0">
                <a:latin typeface="Calibri" pitchFamily="34" charset="0"/>
              </a:rPr>
              <a:t>, Best BD, Dunn DC, </a:t>
            </a:r>
            <a:r>
              <a:rPr lang="en-US" dirty="0" err="1">
                <a:latin typeface="Calibri" pitchFamily="34" charset="0"/>
              </a:rPr>
              <a:t>Treml</a:t>
            </a:r>
            <a:r>
              <a:rPr lang="en-US" dirty="0">
                <a:latin typeface="Calibri" pitchFamily="34" charset="0"/>
              </a:rPr>
              <a:t> EA, </a:t>
            </a:r>
            <a:r>
              <a:rPr lang="en-US" dirty="0" err="1">
                <a:latin typeface="Calibri" pitchFamily="34" charset="0"/>
              </a:rPr>
              <a:t>Halpin</a:t>
            </a:r>
            <a:r>
              <a:rPr lang="en-US" dirty="0">
                <a:latin typeface="Calibri" pitchFamily="34" charset="0"/>
              </a:rPr>
              <a:t> </a:t>
            </a:r>
            <a:r>
              <a:rPr lang="en-US" dirty="0" err="1">
                <a:latin typeface="Calibri" pitchFamily="34" charset="0"/>
              </a:rPr>
              <a:t>PN</a:t>
            </a:r>
            <a:r>
              <a:rPr lang="en-US" dirty="0">
                <a:latin typeface="Calibri" pitchFamily="34" charset="0"/>
              </a:rPr>
              <a:t> (2010) Marine Geospatial Ecology Tools: An integrated framework for ecological geoprocessing with ArcGIS, Python, R, </a:t>
            </a:r>
            <a:r>
              <a:rPr lang="en-US" dirty="0" err="1">
                <a:latin typeface="Calibri" pitchFamily="34" charset="0"/>
              </a:rPr>
              <a:t>MATLAB</a:t>
            </a:r>
            <a:r>
              <a:rPr lang="en-US" dirty="0">
                <a:latin typeface="Calibri" pitchFamily="34" charset="0"/>
              </a:rPr>
              <a:t>, and C++. </a:t>
            </a:r>
            <a:r>
              <a:rPr lang="en-US" i="1" dirty="0">
                <a:latin typeface="Calibri" pitchFamily="34" charset="0"/>
              </a:rPr>
              <a:t>Environmental Modelling &amp; Software 25</a:t>
            </a:r>
            <a:r>
              <a:rPr lang="en-US" dirty="0">
                <a:latin typeface="Calibri" pitchFamily="34" charset="0"/>
              </a:rPr>
              <a:t>: 1197-1207.</a:t>
            </a:r>
            <a:endParaRPr lang="en-US" i="1" dirty="0">
              <a:latin typeface="Calibri" pitchFamily="34" charset="0"/>
            </a:endParaRPr>
          </a:p>
          <a:p>
            <a:pPr marL="0" indent="0">
              <a:buNone/>
            </a:pPr>
            <a:endParaRPr lang="en-US" dirty="0"/>
          </a:p>
        </p:txBody>
      </p:sp>
    </p:spTree>
    <p:extLst>
      <p:ext uri="{BB962C8B-B14F-4D97-AF65-F5344CB8AC3E}">
        <p14:creationId xmlns:p14="http://schemas.microsoft.com/office/powerpoint/2010/main" val="119753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690688"/>
          </a:xfrm>
        </p:spPr>
        <p:txBody>
          <a:bodyPr>
            <a:normAutofit/>
          </a:bodyPr>
          <a:lstStyle/>
          <a:p>
            <a:pPr algn="ctr"/>
            <a:r>
              <a:rPr lang="en-US" dirty="0" err="1" smtClean="0"/>
              <a:t>Vórtices</a:t>
            </a:r>
            <a:r>
              <a:rPr lang="en-US" dirty="0" smtClean="0"/>
              <a:t>: </a:t>
            </a:r>
            <a:r>
              <a:rPr lang="en-US" dirty="0" err="1" smtClean="0"/>
              <a:t>Importâncias</a:t>
            </a:r>
            <a:r>
              <a:rPr lang="en-US" dirty="0" smtClean="0"/>
              <a:t> </a:t>
            </a:r>
            <a:r>
              <a:rPr lang="en-US" dirty="0" err="1" smtClean="0"/>
              <a:t>Ecossistêmicas</a:t>
            </a:r>
            <a:endParaRPr lang="pt-BR" dirty="0"/>
          </a:p>
        </p:txBody>
      </p:sp>
      <p:sp>
        <p:nvSpPr>
          <p:cNvPr id="3" name="Espaço Reservado para Conteúdo 2"/>
          <p:cNvSpPr>
            <a:spLocks noGrp="1"/>
          </p:cNvSpPr>
          <p:nvPr>
            <p:ph idx="1"/>
          </p:nvPr>
        </p:nvSpPr>
        <p:spPr/>
        <p:txBody>
          <a:bodyPr>
            <a:normAutofit/>
          </a:bodyPr>
          <a:lstStyle/>
          <a:p>
            <a:r>
              <a:rPr lang="en-US" dirty="0" err="1" smtClean="0"/>
              <a:t>Tipos</a:t>
            </a:r>
            <a:r>
              <a:rPr lang="en-US" dirty="0" smtClean="0"/>
              <a:t> de </a:t>
            </a:r>
            <a:r>
              <a:rPr lang="en-US" dirty="0" err="1" smtClean="0"/>
              <a:t>Transportes</a:t>
            </a:r>
            <a:r>
              <a:rPr lang="en-US" dirty="0" smtClean="0"/>
              <a:t> e </a:t>
            </a:r>
            <a:r>
              <a:rPr lang="en-US" dirty="0" err="1" smtClean="0"/>
              <a:t>Misturas</a:t>
            </a:r>
            <a:r>
              <a:rPr lang="en-US" dirty="0" smtClean="0"/>
              <a:t>:</a:t>
            </a:r>
          </a:p>
          <a:p>
            <a:pPr lvl="1"/>
            <a:r>
              <a:rPr lang="en-US" dirty="0" smtClean="0"/>
              <a:t>Vertical (Z)</a:t>
            </a:r>
          </a:p>
          <a:p>
            <a:pPr lvl="1"/>
            <a:r>
              <a:rPr lang="en-US" dirty="0" smtClean="0"/>
              <a:t>Horizontal (longitude e latitude):</a:t>
            </a:r>
          </a:p>
          <a:p>
            <a:pPr marL="457200" lvl="1" indent="0">
              <a:buNone/>
            </a:pPr>
            <a:endParaRPr lang="en-US" dirty="0" smtClean="0"/>
          </a:p>
          <a:p>
            <a:r>
              <a:rPr lang="en-US" dirty="0" smtClean="0"/>
              <a:t>Variáveis </a:t>
            </a:r>
            <a:r>
              <a:rPr lang="en-US" dirty="0" err="1" smtClean="0"/>
              <a:t>Ambientais</a:t>
            </a:r>
            <a:r>
              <a:rPr lang="en-US" dirty="0" smtClean="0"/>
              <a:t>:</a:t>
            </a:r>
          </a:p>
          <a:p>
            <a:pPr lvl="1"/>
            <a:r>
              <a:rPr lang="en-US" dirty="0" err="1" smtClean="0"/>
              <a:t>Nutrientes</a:t>
            </a:r>
            <a:endParaRPr lang="en-US" dirty="0"/>
          </a:p>
          <a:p>
            <a:pPr lvl="1"/>
            <a:r>
              <a:rPr lang="en-US" dirty="0" err="1" smtClean="0"/>
              <a:t>Calor</a:t>
            </a:r>
            <a:r>
              <a:rPr lang="en-US" dirty="0" smtClean="0"/>
              <a:t> </a:t>
            </a:r>
          </a:p>
          <a:p>
            <a:pPr lvl="1"/>
            <a:r>
              <a:rPr lang="en-US" dirty="0" err="1" smtClean="0"/>
              <a:t>Balanço</a:t>
            </a:r>
            <a:r>
              <a:rPr lang="en-US" dirty="0" smtClean="0"/>
              <a:t> </a:t>
            </a:r>
            <a:r>
              <a:rPr lang="en-US" dirty="0" err="1" smtClean="0"/>
              <a:t>Salínico</a:t>
            </a:r>
            <a:endParaRPr lang="en-US" dirty="0"/>
          </a:p>
        </p:txBody>
      </p:sp>
      <p:pic>
        <p:nvPicPr>
          <p:cNvPr id="4" name="Picture 2" descr="Resultado de imagem para edd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3424" y="1693532"/>
            <a:ext cx="4303056" cy="5163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045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dirty="0" err="1" smtClean="0"/>
              <a:t>Identificação</a:t>
            </a:r>
            <a:r>
              <a:rPr lang="en-US" dirty="0" smtClean="0"/>
              <a:t> de Eddies</a:t>
            </a:r>
            <a:endParaRPr lang="en-US" dirty="0"/>
          </a:p>
        </p:txBody>
      </p:sp>
      <p:sp>
        <p:nvSpPr>
          <p:cNvPr id="3" name="Espaço Reservado para Conteúdo 2"/>
          <p:cNvSpPr>
            <a:spLocks noGrp="1"/>
          </p:cNvSpPr>
          <p:nvPr>
            <p:ph idx="1"/>
          </p:nvPr>
        </p:nvSpPr>
        <p:spPr/>
        <p:txBody>
          <a:bodyPr/>
          <a:lstStyle/>
          <a:p>
            <a:r>
              <a:rPr lang="en-US" dirty="0" err="1" smtClean="0"/>
              <a:t>Altura</a:t>
            </a:r>
            <a:r>
              <a:rPr lang="en-US" dirty="0" smtClean="0"/>
              <a:t> do </a:t>
            </a:r>
            <a:r>
              <a:rPr lang="en-US" dirty="0" err="1" smtClean="0"/>
              <a:t>Oceano</a:t>
            </a:r>
            <a:r>
              <a:rPr lang="en-US" dirty="0" smtClean="0"/>
              <a:t> (</a:t>
            </a:r>
            <a:r>
              <a:rPr lang="en-US" dirty="0" err="1" smtClean="0"/>
              <a:t>altimetria</a:t>
            </a:r>
            <a:r>
              <a:rPr lang="en-US" dirty="0" smtClean="0"/>
              <a:t> da </a:t>
            </a:r>
            <a:r>
              <a:rPr lang="en-US" dirty="0" err="1" smtClean="0"/>
              <a:t>superfície</a:t>
            </a:r>
            <a:r>
              <a:rPr lang="en-US" dirty="0" smtClean="0"/>
              <a:t> do </a:t>
            </a:r>
            <a:r>
              <a:rPr lang="en-US" dirty="0" err="1" smtClean="0"/>
              <a:t>oceano</a:t>
            </a:r>
            <a:r>
              <a:rPr lang="en-US" dirty="0" smtClean="0"/>
              <a:t>)</a:t>
            </a:r>
          </a:p>
          <a:p>
            <a:r>
              <a:rPr lang="en-US" dirty="0" err="1" smtClean="0"/>
              <a:t>Velocidade</a:t>
            </a:r>
            <a:r>
              <a:rPr lang="en-US" dirty="0" smtClean="0"/>
              <a:t> e </a:t>
            </a:r>
            <a:r>
              <a:rPr lang="en-US" dirty="0" err="1" smtClean="0"/>
              <a:t>função</a:t>
            </a:r>
            <a:r>
              <a:rPr lang="en-US" dirty="0" smtClean="0"/>
              <a:t> de </a:t>
            </a:r>
            <a:r>
              <a:rPr lang="en-US" dirty="0" err="1" smtClean="0"/>
              <a:t>fluxo</a:t>
            </a:r>
            <a:r>
              <a:rPr lang="en-US" dirty="0" smtClean="0"/>
              <a:t> (</a:t>
            </a:r>
            <a:r>
              <a:rPr lang="en-US" dirty="0" err="1" smtClean="0"/>
              <a:t>streamfunction</a:t>
            </a:r>
            <a:r>
              <a:rPr lang="en-US" dirty="0" smtClean="0"/>
              <a:t>)</a:t>
            </a:r>
          </a:p>
          <a:p>
            <a:r>
              <a:rPr lang="en-US" dirty="0" err="1" smtClean="0"/>
              <a:t>Vorticidade</a:t>
            </a:r>
            <a:endParaRPr lang="en-US" dirty="0" smtClean="0"/>
          </a:p>
          <a:p>
            <a:r>
              <a:rPr lang="en-US" dirty="0" err="1" smtClean="0"/>
              <a:t>Parâmetro</a:t>
            </a:r>
            <a:r>
              <a:rPr lang="en-US" dirty="0" smtClean="0"/>
              <a:t> do Okubo-Weiss</a:t>
            </a:r>
            <a:endParaRPr lang="en-US" dirty="0"/>
          </a:p>
        </p:txBody>
      </p:sp>
      <p:pic>
        <p:nvPicPr>
          <p:cNvPr id="4" name="Imagem 3"/>
          <p:cNvPicPr>
            <a:picLocks noChangeAspect="1"/>
          </p:cNvPicPr>
          <p:nvPr/>
        </p:nvPicPr>
        <p:blipFill>
          <a:blip r:embed="rId2"/>
          <a:stretch>
            <a:fillRect/>
          </a:stretch>
        </p:blipFill>
        <p:spPr>
          <a:xfrm>
            <a:off x="5862918" y="2807388"/>
            <a:ext cx="6329082" cy="4050612"/>
          </a:xfrm>
          <a:prstGeom prst="rect">
            <a:avLst/>
          </a:prstGeom>
        </p:spPr>
      </p:pic>
    </p:spTree>
    <p:extLst>
      <p:ext uri="{BB962C8B-B14F-4D97-AF65-F5344CB8AC3E}">
        <p14:creationId xmlns:p14="http://schemas.microsoft.com/office/powerpoint/2010/main" val="168971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a:srcRect l="25678" t="17096" r="29365" b="22794"/>
          <a:stretch/>
        </p:blipFill>
        <p:spPr>
          <a:xfrm>
            <a:off x="1537447" y="4451"/>
            <a:ext cx="9117106" cy="6853549"/>
          </a:xfrm>
          <a:prstGeom prst="rect">
            <a:avLst/>
          </a:prstGeom>
        </p:spPr>
      </p:pic>
      <p:sp>
        <p:nvSpPr>
          <p:cNvPr id="5" name="Retângulo 4"/>
          <p:cNvSpPr/>
          <p:nvPr/>
        </p:nvSpPr>
        <p:spPr>
          <a:xfrm>
            <a:off x="10959352" y="6211669"/>
            <a:ext cx="1613647" cy="646331"/>
          </a:xfrm>
          <a:prstGeom prst="rect">
            <a:avLst/>
          </a:prstGeom>
        </p:spPr>
        <p:txBody>
          <a:bodyPr wrap="square">
            <a:spAutoFit/>
          </a:bodyPr>
          <a:lstStyle/>
          <a:p>
            <a:r>
              <a:rPr lang="pt-BR" dirty="0" smtClean="0"/>
              <a:t>Extraído de: </a:t>
            </a:r>
            <a:r>
              <a:rPr lang="pt-BR" dirty="0" err="1" smtClean="0"/>
              <a:t>GCEP</a:t>
            </a:r>
            <a:endParaRPr lang="pt-BR" dirty="0"/>
          </a:p>
        </p:txBody>
      </p:sp>
    </p:spTree>
    <p:extLst>
      <p:ext uri="{BB962C8B-B14F-4D97-AF65-F5344CB8AC3E}">
        <p14:creationId xmlns:p14="http://schemas.microsoft.com/office/powerpoint/2010/main" val="3407252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519969"/>
            <a:ext cx="6158753" cy="5338031"/>
          </a:xfrm>
        </p:spPr>
        <p:txBody>
          <a:bodyPr>
            <a:normAutofit/>
          </a:bodyPr>
          <a:lstStyle/>
          <a:p>
            <a:r>
              <a:rPr lang="en-US" sz="2000" dirty="0" err="1" smtClean="0"/>
              <a:t>Altimetria</a:t>
            </a:r>
            <a:r>
              <a:rPr lang="en-US" sz="2000" dirty="0" smtClean="0"/>
              <a:t> </a:t>
            </a:r>
            <a:r>
              <a:rPr lang="en-US" sz="2000" dirty="0" err="1" smtClean="0"/>
              <a:t>fornece</a:t>
            </a:r>
            <a:r>
              <a:rPr lang="en-US" sz="2000" dirty="0" smtClean="0"/>
              <a:t> a </a:t>
            </a:r>
            <a:r>
              <a:rPr lang="en-US" sz="2000" dirty="0" err="1" smtClean="0"/>
              <a:t>altura</a:t>
            </a:r>
            <a:r>
              <a:rPr lang="en-US" sz="2000" dirty="0" smtClean="0"/>
              <a:t> da </a:t>
            </a:r>
            <a:r>
              <a:rPr lang="en-US" sz="2000" dirty="0" err="1" smtClean="0"/>
              <a:t>Superfície</a:t>
            </a:r>
            <a:r>
              <a:rPr lang="en-US" sz="2000" dirty="0" smtClean="0"/>
              <a:t> do </a:t>
            </a:r>
            <a:r>
              <a:rPr lang="en-US" sz="2000" dirty="0" err="1" smtClean="0"/>
              <a:t>Oceano</a:t>
            </a:r>
            <a:r>
              <a:rPr lang="en-US" sz="2000" dirty="0" smtClean="0"/>
              <a:t> (</a:t>
            </a:r>
            <a:r>
              <a:rPr lang="en-US" sz="2000" dirty="0" err="1"/>
              <a:t>SSH</a:t>
            </a:r>
            <a:r>
              <a:rPr lang="en-US" sz="2000" dirty="0" smtClean="0"/>
              <a:t>) </a:t>
            </a:r>
            <a:r>
              <a:rPr lang="en-US" sz="2000" dirty="0" err="1" smtClean="0"/>
              <a:t>acima</a:t>
            </a:r>
            <a:r>
              <a:rPr lang="en-US" sz="2000" dirty="0" smtClean="0"/>
              <a:t> do </a:t>
            </a:r>
            <a:r>
              <a:rPr lang="en-US" sz="2000" dirty="0" err="1" smtClean="0"/>
              <a:t>elipsóide</a:t>
            </a:r>
            <a:r>
              <a:rPr lang="en-US" sz="2000" dirty="0" smtClean="0"/>
              <a:t> de </a:t>
            </a:r>
            <a:r>
              <a:rPr lang="en-US" sz="2000" dirty="0" err="1" smtClean="0"/>
              <a:t>referência</a:t>
            </a:r>
            <a:r>
              <a:rPr lang="en-US" sz="2000" dirty="0" smtClean="0"/>
              <a:t>:</a:t>
            </a:r>
            <a:endParaRPr lang="en-US" sz="2000" dirty="0"/>
          </a:p>
          <a:p>
            <a:pPr lvl="1"/>
            <a:r>
              <a:rPr lang="pt-BR" sz="1800" dirty="0" err="1" smtClean="0"/>
              <a:t>SSH</a:t>
            </a:r>
            <a:r>
              <a:rPr lang="pt-BR" sz="1800" dirty="0" smtClean="0"/>
              <a:t> </a:t>
            </a:r>
            <a:r>
              <a:rPr lang="pt-BR" sz="1800" dirty="0"/>
              <a:t>= </a:t>
            </a:r>
            <a:r>
              <a:rPr lang="pt-BR" sz="1800" dirty="0" err="1"/>
              <a:t>Orbit</a:t>
            </a:r>
            <a:r>
              <a:rPr lang="pt-BR" sz="1800" dirty="0"/>
              <a:t> - Altimetric </a:t>
            </a:r>
            <a:r>
              <a:rPr lang="pt-BR" sz="1800" dirty="0" smtClean="0"/>
              <a:t>Range</a:t>
            </a:r>
          </a:p>
          <a:p>
            <a:pPr marL="457200" lvl="1" indent="0">
              <a:buNone/>
            </a:pPr>
            <a:endParaRPr lang="pt-BR" sz="1800" dirty="0"/>
          </a:p>
          <a:p>
            <a:r>
              <a:rPr lang="en-US" sz="2000" dirty="0"/>
              <a:t> </a:t>
            </a:r>
            <a:r>
              <a:rPr lang="en-US" sz="2000" dirty="0" err="1" smtClean="0"/>
              <a:t>Altura</a:t>
            </a:r>
            <a:r>
              <a:rPr lang="en-US" sz="2000" dirty="0" smtClean="0"/>
              <a:t> media da </a:t>
            </a:r>
            <a:r>
              <a:rPr lang="en-US" sz="2000" dirty="0" err="1" smtClean="0"/>
              <a:t>Superfície</a:t>
            </a:r>
            <a:r>
              <a:rPr lang="en-US" sz="2000" dirty="0" smtClean="0"/>
              <a:t> do mar (</a:t>
            </a:r>
            <a:r>
              <a:rPr lang="en-US" sz="2000" dirty="0" err="1" smtClean="0"/>
              <a:t>MSS</a:t>
            </a:r>
            <a:r>
              <a:rPr lang="en-US" sz="2000" dirty="0" smtClean="0"/>
              <a:t>), a </a:t>
            </a:r>
            <a:r>
              <a:rPr lang="en-US" sz="2000" dirty="0" err="1" smtClean="0"/>
              <a:t>qual</a:t>
            </a:r>
            <a:r>
              <a:rPr lang="en-US" sz="2000" dirty="0" smtClean="0"/>
              <a:t> </a:t>
            </a:r>
            <a:r>
              <a:rPr lang="en-US" sz="2000" dirty="0" err="1" smtClean="0"/>
              <a:t>inclui</a:t>
            </a:r>
            <a:r>
              <a:rPr lang="en-US" sz="2000" dirty="0" smtClean="0"/>
              <a:t> o </a:t>
            </a:r>
            <a:r>
              <a:rPr lang="en-US" sz="2000" dirty="0" err="1" smtClean="0"/>
              <a:t>geóide</a:t>
            </a:r>
            <a:endParaRPr lang="en-US" sz="2000" dirty="0" smtClean="0"/>
          </a:p>
          <a:p>
            <a:pPr lvl="1"/>
            <a:r>
              <a:rPr lang="pt-BR" sz="1800" dirty="0" err="1" smtClean="0"/>
              <a:t>MSS</a:t>
            </a:r>
            <a:r>
              <a:rPr lang="pt-BR" sz="1800" dirty="0" smtClean="0"/>
              <a:t>=&lt;</a:t>
            </a:r>
            <a:r>
              <a:rPr lang="pt-BR" sz="1800" dirty="0" err="1" smtClean="0"/>
              <a:t>SSH</a:t>
            </a:r>
            <a:endParaRPr lang="pt-BR" sz="1800" dirty="0"/>
          </a:p>
          <a:p>
            <a:r>
              <a:rPr lang="en-US" sz="2000" dirty="0" err="1" smtClean="0"/>
              <a:t>Anomalia</a:t>
            </a:r>
            <a:r>
              <a:rPr lang="en-US" sz="2000" dirty="0"/>
              <a:t> da </a:t>
            </a:r>
            <a:r>
              <a:rPr lang="en-US" sz="2000" dirty="0" err="1"/>
              <a:t>superfície</a:t>
            </a:r>
            <a:r>
              <a:rPr lang="en-US" sz="2000" dirty="0"/>
              <a:t> </a:t>
            </a:r>
            <a:r>
              <a:rPr lang="en-US" sz="2000" dirty="0" err="1"/>
              <a:t>oceânica</a:t>
            </a:r>
            <a:r>
              <a:rPr lang="en-US" sz="2000" dirty="0"/>
              <a:t> </a:t>
            </a:r>
            <a:r>
              <a:rPr lang="en-US" sz="2000" dirty="0" smtClean="0"/>
              <a:t>(SLA</a:t>
            </a:r>
            <a:r>
              <a:rPr lang="pt-BR" sz="2000" dirty="0" smtClean="0"/>
              <a:t>):</a:t>
            </a:r>
            <a:endParaRPr lang="pt-BR" sz="2000" dirty="0"/>
          </a:p>
          <a:p>
            <a:pPr lvl="1"/>
            <a:r>
              <a:rPr lang="pt-BR" sz="1800" dirty="0" err="1" smtClean="0"/>
              <a:t>SLA</a:t>
            </a:r>
            <a:r>
              <a:rPr lang="pt-BR" sz="1800" dirty="0" smtClean="0"/>
              <a:t> </a:t>
            </a:r>
            <a:r>
              <a:rPr lang="pt-BR" sz="1800" dirty="0"/>
              <a:t>= </a:t>
            </a:r>
            <a:r>
              <a:rPr lang="pt-BR" sz="1800" dirty="0" err="1"/>
              <a:t>SSH</a:t>
            </a:r>
            <a:r>
              <a:rPr lang="pt-BR" sz="1800" dirty="0"/>
              <a:t> - </a:t>
            </a:r>
            <a:r>
              <a:rPr lang="pt-BR" sz="1800" dirty="0" err="1" smtClean="0"/>
              <a:t>MSS</a:t>
            </a:r>
            <a:endParaRPr lang="pt-BR" sz="1800" dirty="0"/>
          </a:p>
          <a:p>
            <a:r>
              <a:rPr lang="en-US" sz="2000" dirty="0"/>
              <a:t> </a:t>
            </a:r>
            <a:r>
              <a:rPr lang="en-US" sz="2000" dirty="0" err="1" smtClean="0"/>
              <a:t>Dinâmica</a:t>
            </a:r>
            <a:r>
              <a:rPr lang="en-US" sz="2000" dirty="0" smtClean="0"/>
              <a:t> </a:t>
            </a:r>
            <a:r>
              <a:rPr lang="en-US" sz="2000" dirty="0" err="1" smtClean="0"/>
              <a:t>topográfica</a:t>
            </a:r>
            <a:r>
              <a:rPr lang="en-US" sz="2000" dirty="0" smtClean="0"/>
              <a:t> </a:t>
            </a:r>
            <a:r>
              <a:rPr lang="en-US" sz="2000" dirty="0" err="1" smtClean="0"/>
              <a:t>média</a:t>
            </a:r>
            <a:r>
              <a:rPr lang="en-US" sz="2000" dirty="0" smtClean="0"/>
              <a:t> (</a:t>
            </a:r>
            <a:r>
              <a:rPr lang="en-US" sz="2000" dirty="0"/>
              <a:t>MDT</a:t>
            </a:r>
            <a:r>
              <a:rPr lang="en-US" sz="2000" dirty="0" smtClean="0"/>
              <a:t>):</a:t>
            </a:r>
            <a:endParaRPr lang="en-US" sz="2000" dirty="0"/>
          </a:p>
          <a:p>
            <a:pPr lvl="1"/>
            <a:r>
              <a:rPr lang="pt-BR" sz="1800" dirty="0" err="1" smtClean="0"/>
              <a:t>MDT</a:t>
            </a:r>
            <a:r>
              <a:rPr lang="pt-BR" sz="1800" dirty="0" smtClean="0"/>
              <a:t> </a:t>
            </a:r>
            <a:r>
              <a:rPr lang="pt-BR" sz="1800" dirty="0"/>
              <a:t>= </a:t>
            </a:r>
            <a:r>
              <a:rPr lang="pt-BR" sz="1800" dirty="0" err="1" smtClean="0"/>
              <a:t>MSS</a:t>
            </a:r>
            <a:r>
              <a:rPr lang="pt-BR" sz="1800" dirty="0" smtClean="0"/>
              <a:t> </a:t>
            </a:r>
            <a:r>
              <a:rPr lang="pt-BR" sz="1800" dirty="0"/>
              <a:t>- </a:t>
            </a:r>
            <a:r>
              <a:rPr lang="pt-BR" sz="1800" dirty="0" err="1"/>
              <a:t>Geoid</a:t>
            </a:r>
            <a:endParaRPr lang="pt-BR" sz="1800" dirty="0"/>
          </a:p>
          <a:p>
            <a:r>
              <a:rPr lang="en-US" sz="2000" dirty="0"/>
              <a:t> </a:t>
            </a:r>
            <a:r>
              <a:rPr lang="en-US" sz="2000" dirty="0" err="1" smtClean="0"/>
              <a:t>Dinâmica</a:t>
            </a:r>
            <a:r>
              <a:rPr lang="en-US" sz="2000" dirty="0" smtClean="0"/>
              <a:t> </a:t>
            </a:r>
            <a:r>
              <a:rPr lang="en-US" sz="2000" dirty="0" err="1" smtClean="0"/>
              <a:t>topográfica</a:t>
            </a:r>
            <a:r>
              <a:rPr lang="en-US" sz="2000" dirty="0" smtClean="0"/>
              <a:t> </a:t>
            </a:r>
            <a:r>
              <a:rPr lang="en-US" sz="2000" dirty="0" err="1" smtClean="0"/>
              <a:t>absoluta</a:t>
            </a:r>
            <a:r>
              <a:rPr lang="en-US" sz="2000" dirty="0" smtClean="0"/>
              <a:t> (ADT): </a:t>
            </a:r>
          </a:p>
          <a:p>
            <a:pPr lvl="1"/>
            <a:r>
              <a:rPr lang="pt-BR" sz="1800" b="1" dirty="0" err="1" smtClean="0"/>
              <a:t>ADT</a:t>
            </a:r>
            <a:r>
              <a:rPr lang="pt-BR" sz="1800" b="1" dirty="0"/>
              <a:t>= </a:t>
            </a:r>
            <a:r>
              <a:rPr lang="pt-BR" sz="1800" b="1" dirty="0" smtClean="0"/>
              <a:t>(</a:t>
            </a:r>
            <a:r>
              <a:rPr lang="pt-BR" sz="1800" b="1" dirty="0" err="1" smtClean="0"/>
              <a:t>SLA</a:t>
            </a:r>
            <a:r>
              <a:rPr lang="pt-BR" sz="1800" b="1" dirty="0" smtClean="0"/>
              <a:t> </a:t>
            </a:r>
            <a:r>
              <a:rPr lang="pt-BR" sz="1800" b="1" dirty="0"/>
              <a:t>+ </a:t>
            </a:r>
            <a:r>
              <a:rPr lang="pt-BR" sz="1800" b="1" dirty="0" err="1" smtClean="0"/>
              <a:t>MDT</a:t>
            </a:r>
            <a:r>
              <a:rPr lang="pt-BR" sz="1800" b="1" dirty="0" smtClean="0"/>
              <a:t>) </a:t>
            </a:r>
            <a:r>
              <a:rPr lang="pt-BR" sz="1800" b="1" dirty="0"/>
              <a:t>= </a:t>
            </a:r>
            <a:r>
              <a:rPr lang="pt-BR" sz="1800" b="1" dirty="0" err="1"/>
              <a:t>SSH</a:t>
            </a:r>
            <a:r>
              <a:rPr lang="pt-BR" sz="1800" b="1" dirty="0"/>
              <a:t> - </a:t>
            </a:r>
            <a:r>
              <a:rPr lang="pt-BR" sz="1800" b="1" dirty="0" err="1" smtClean="0"/>
              <a:t>MSS</a:t>
            </a:r>
            <a:r>
              <a:rPr lang="pt-BR" sz="1800" b="1" dirty="0" smtClean="0"/>
              <a:t> </a:t>
            </a:r>
            <a:r>
              <a:rPr lang="pt-BR" sz="1800" b="1" dirty="0"/>
              <a:t>+ </a:t>
            </a:r>
            <a:r>
              <a:rPr lang="pt-BR" sz="1800" b="1" dirty="0" err="1" smtClean="0"/>
              <a:t>MDT</a:t>
            </a:r>
            <a:endParaRPr lang="pt-BR" sz="1800" b="1" dirty="0"/>
          </a:p>
        </p:txBody>
      </p:sp>
      <p:pic>
        <p:nvPicPr>
          <p:cNvPr id="4" name="Imagem 3"/>
          <p:cNvPicPr>
            <a:picLocks noChangeAspect="1"/>
          </p:cNvPicPr>
          <p:nvPr/>
        </p:nvPicPr>
        <p:blipFill>
          <a:blip r:embed="rId2"/>
          <a:stretch>
            <a:fillRect/>
          </a:stretch>
        </p:blipFill>
        <p:spPr>
          <a:xfrm>
            <a:off x="6462360" y="1519969"/>
            <a:ext cx="5729640" cy="5338031"/>
          </a:xfrm>
          <a:prstGeom prst="rect">
            <a:avLst/>
          </a:prstGeom>
        </p:spPr>
      </p:pic>
      <p:sp>
        <p:nvSpPr>
          <p:cNvPr id="2" name="Seta para a direita 1"/>
          <p:cNvSpPr/>
          <p:nvPr/>
        </p:nvSpPr>
        <p:spPr>
          <a:xfrm rot="7457311">
            <a:off x="9087915" y="1077282"/>
            <a:ext cx="840926" cy="5378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7920318" y="478115"/>
            <a:ext cx="3576917" cy="369332"/>
          </a:xfrm>
          <a:prstGeom prst="rect">
            <a:avLst/>
          </a:prstGeom>
          <a:noFill/>
          <a:ln>
            <a:solidFill>
              <a:schemeClr val="tx1"/>
            </a:solidFill>
          </a:ln>
        </p:spPr>
        <p:txBody>
          <a:bodyPr wrap="square" rtlCol="0">
            <a:spAutoFit/>
          </a:bodyPr>
          <a:lstStyle/>
          <a:p>
            <a:r>
              <a:rPr lang="pt-BR" dirty="0"/>
              <a:t>Jason-1, </a:t>
            </a:r>
            <a:r>
              <a:rPr lang="pt-BR" dirty="0" err="1"/>
              <a:t>Envisat</a:t>
            </a:r>
            <a:r>
              <a:rPr lang="pt-BR" dirty="0"/>
              <a:t>, Jason-2 e Cryosat-2</a:t>
            </a:r>
          </a:p>
        </p:txBody>
      </p:sp>
      <p:sp>
        <p:nvSpPr>
          <p:cNvPr id="6" name="Título 1"/>
          <p:cNvSpPr>
            <a:spLocks noGrp="1"/>
          </p:cNvSpPr>
          <p:nvPr>
            <p:ph type="title"/>
          </p:nvPr>
        </p:nvSpPr>
        <p:spPr>
          <a:xfrm>
            <a:off x="0" y="0"/>
            <a:ext cx="6158753" cy="1325563"/>
          </a:xfrm>
        </p:spPr>
        <p:txBody>
          <a:bodyPr/>
          <a:lstStyle/>
          <a:p>
            <a:pPr algn="ctr"/>
            <a:r>
              <a:rPr lang="en-US" dirty="0" err="1" smtClean="0"/>
              <a:t>Cálculo</a:t>
            </a:r>
            <a:r>
              <a:rPr lang="en-US" dirty="0" smtClean="0"/>
              <a:t> da </a:t>
            </a:r>
            <a:r>
              <a:rPr lang="en-US" dirty="0" err="1" smtClean="0"/>
              <a:t>Altimetria</a:t>
            </a:r>
            <a:endParaRPr lang="en-US" dirty="0"/>
          </a:p>
        </p:txBody>
      </p:sp>
    </p:spTree>
    <p:extLst>
      <p:ext uri="{BB962C8B-B14F-4D97-AF65-F5344CB8AC3E}">
        <p14:creationId xmlns:p14="http://schemas.microsoft.com/office/powerpoint/2010/main" val="21614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38131"/>
            <a:ext cx="10515600" cy="1325563"/>
          </a:xfrm>
        </p:spPr>
        <p:txBody>
          <a:bodyPr/>
          <a:lstStyle/>
          <a:p>
            <a:r>
              <a:rPr lang="pt-BR" dirty="0" smtClean="0"/>
              <a:t>Objetivos do trabalho:</a:t>
            </a:r>
            <a:endParaRPr lang="pt-BR" dirty="0"/>
          </a:p>
        </p:txBody>
      </p:sp>
      <p:pic>
        <p:nvPicPr>
          <p:cNvPr id="4" name="Imagem 3"/>
          <p:cNvPicPr>
            <a:picLocks noChangeAspect="1"/>
          </p:cNvPicPr>
          <p:nvPr/>
        </p:nvPicPr>
        <p:blipFill rotWithShape="1">
          <a:blip r:embed="rId2"/>
          <a:srcRect l="8212" t="25735" r="32775" b="21140"/>
          <a:stretch/>
        </p:blipFill>
        <p:spPr>
          <a:xfrm>
            <a:off x="3036791" y="2433914"/>
            <a:ext cx="7678270" cy="3886200"/>
          </a:xfrm>
          <a:prstGeom prst="rect">
            <a:avLst/>
          </a:prstGeom>
        </p:spPr>
      </p:pic>
      <p:sp>
        <p:nvSpPr>
          <p:cNvPr id="5" name="CaixaDeTexto 4"/>
          <p:cNvSpPr txBox="1"/>
          <p:nvPr/>
        </p:nvSpPr>
        <p:spPr>
          <a:xfrm>
            <a:off x="0" y="6488668"/>
            <a:ext cx="6831106" cy="369332"/>
          </a:xfrm>
          <a:prstGeom prst="rect">
            <a:avLst/>
          </a:prstGeom>
          <a:noFill/>
        </p:spPr>
        <p:txBody>
          <a:bodyPr wrap="square" rtlCol="0">
            <a:spAutoFit/>
          </a:bodyPr>
          <a:lstStyle/>
          <a:p>
            <a:r>
              <a:rPr lang="en-US" dirty="0" err="1" smtClean="0"/>
              <a:t>Extraído</a:t>
            </a:r>
            <a:r>
              <a:rPr lang="en-US" dirty="0" smtClean="0"/>
              <a:t> de </a:t>
            </a:r>
            <a:r>
              <a:rPr lang="pt-BR" dirty="0" err="1"/>
              <a:t>Zhengguang</a:t>
            </a:r>
            <a:r>
              <a:rPr lang="pt-BR" dirty="0"/>
              <a:t> Zhang et al</a:t>
            </a:r>
            <a:r>
              <a:rPr lang="pt-BR" dirty="0" smtClean="0"/>
              <a:t>. 2014</a:t>
            </a:r>
            <a:endParaRPr lang="pt-BR" dirty="0"/>
          </a:p>
        </p:txBody>
      </p:sp>
      <p:sp>
        <p:nvSpPr>
          <p:cNvPr id="6" name="Espaço Reservado para Conteúdo 5"/>
          <p:cNvSpPr>
            <a:spLocks noGrp="1"/>
          </p:cNvSpPr>
          <p:nvPr>
            <p:ph idx="1"/>
          </p:nvPr>
        </p:nvSpPr>
        <p:spPr>
          <a:xfrm>
            <a:off x="744070" y="1385048"/>
            <a:ext cx="10515600" cy="3830448"/>
          </a:xfrm>
        </p:spPr>
        <p:txBody>
          <a:bodyPr/>
          <a:lstStyle/>
          <a:p>
            <a:r>
              <a:rPr lang="pt-BR" dirty="0" smtClean="0"/>
              <a:t>Avaliar a variação espaço-temporal dos vórtices ciclônicos e anticiclônicos ao longo da costa brasileira</a:t>
            </a:r>
            <a:endParaRPr lang="pt-BR" dirty="0"/>
          </a:p>
        </p:txBody>
      </p:sp>
    </p:spTree>
    <p:extLst>
      <p:ext uri="{BB962C8B-B14F-4D97-AF65-F5344CB8AC3E}">
        <p14:creationId xmlns:p14="http://schemas.microsoft.com/office/powerpoint/2010/main" val="4292110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0953"/>
            <a:ext cx="10515600" cy="1325563"/>
          </a:xfrm>
        </p:spPr>
        <p:txBody>
          <a:bodyPr/>
          <a:lstStyle/>
          <a:p>
            <a:r>
              <a:rPr lang="pt-BR" dirty="0" smtClean="0"/>
              <a:t>Materiais e Métodos: Estruturação conceitual</a:t>
            </a: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394" y="1306428"/>
            <a:ext cx="8709212" cy="5551572"/>
          </a:xfrm>
          <a:prstGeom prst="rect">
            <a:avLst/>
          </a:prstGeom>
        </p:spPr>
      </p:pic>
    </p:spTree>
    <p:extLst>
      <p:ext uri="{BB962C8B-B14F-4D97-AF65-F5344CB8AC3E}">
        <p14:creationId xmlns:p14="http://schemas.microsoft.com/office/powerpoint/2010/main" val="2902287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981</TotalTime>
  <Words>842</Words>
  <Application>Microsoft Office PowerPoint</Application>
  <PresentationFormat>Widescreen</PresentationFormat>
  <Paragraphs>187</Paragraphs>
  <Slides>34</Slides>
  <Notes>5</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34</vt:i4>
      </vt:variant>
    </vt:vector>
  </HeadingPairs>
  <TitlesOfParts>
    <vt:vector size="39" baseType="lpstr">
      <vt:lpstr>Arial</vt:lpstr>
      <vt:lpstr>Calibri</vt:lpstr>
      <vt:lpstr>Calibri Light</vt:lpstr>
      <vt:lpstr>Constantia</vt:lpstr>
      <vt:lpstr>Tema do Office</vt:lpstr>
      <vt:lpstr>Estudo Espaço-Temporal dos Vórtices da Costa do Brasil</vt:lpstr>
      <vt:lpstr>Apresentação do PowerPoint</vt:lpstr>
      <vt:lpstr>Eddies (Vórtices)</vt:lpstr>
      <vt:lpstr>Vórtices: Importâncias Ecossistêmicas</vt:lpstr>
      <vt:lpstr>Identificação de Eddies</vt:lpstr>
      <vt:lpstr>Apresentação do PowerPoint</vt:lpstr>
      <vt:lpstr>Cálculo da Altimetria</vt:lpstr>
      <vt:lpstr>Objetivos do trabalho:</vt:lpstr>
      <vt:lpstr>Materiais e Métodos: Estruturação conceitual</vt:lpstr>
      <vt:lpstr>Critérios de Avaliação</vt:lpstr>
      <vt:lpstr>Apresentação do PowerPoint</vt:lpstr>
      <vt:lpstr>Apresentação do PowerPoint</vt:lpstr>
      <vt:lpstr>Materias e Métodos: Dados</vt:lpstr>
      <vt:lpstr>Materias e Métodos: Processamento dos Dados</vt:lpstr>
      <vt:lpstr>MGET é uma toolbox do ArcGIS</vt:lpstr>
      <vt:lpstr>Detecção de Vórtices de mesoscala</vt:lpstr>
      <vt:lpstr>Okubo-Weiss eddy detection</vt:lpstr>
      <vt:lpstr>Algoritmos em Python</vt:lpstr>
      <vt:lpstr>Modelo OMT-G – OKUBO WEISS</vt:lpstr>
      <vt:lpstr>Modelo OMT-G – Completo</vt:lpstr>
      <vt:lpstr>Resultados: variação acumulada anual do n° de vórtices</vt:lpstr>
      <vt:lpstr>Resultados: variação acumulada anual da densidade de vórtices</vt:lpstr>
      <vt:lpstr>Resultados: variação acumulada anual da duração de vórtices</vt:lpstr>
      <vt:lpstr>Apresentação do PowerPoint</vt:lpstr>
      <vt:lpstr>Resultados: variação diária do número de vórtices anti-ciclônicos</vt:lpstr>
      <vt:lpstr>Resultados: variação diária do número de vórtices ciclônicos</vt:lpstr>
      <vt:lpstr>Resultados: variação diária da densidade de vórtices anti-ciclônicos</vt:lpstr>
      <vt:lpstr>Resultados: variação diária da densidade de vórtices ciclônicos</vt:lpstr>
      <vt:lpstr>Apresentação do PowerPoint</vt:lpstr>
      <vt:lpstr>Apresentação do PowerPoint</vt:lpstr>
      <vt:lpstr>Resultados: variação diária anual do Número de Vórtices Anti-ciclônicos por ano</vt:lpstr>
      <vt:lpstr>Conclusões</vt:lpstr>
      <vt:lpstr>Apresentação do PowerPoint</vt:lpstr>
      <vt:lpstr>Referências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Aplicabilidade do Geoprocessamento em estudos de Vórtices Oceânicos: OKUBO-Weiss</dc:title>
  <dc:creator>Philipe Riskalla Leal</dc:creator>
  <cp:lastModifiedBy>Philipe Riskalla Leal</cp:lastModifiedBy>
  <cp:revision>75</cp:revision>
  <dcterms:created xsi:type="dcterms:W3CDTF">2017-05-21T16:02:29Z</dcterms:created>
  <dcterms:modified xsi:type="dcterms:W3CDTF">2017-06-09T19:22:41Z</dcterms:modified>
</cp:coreProperties>
</file>