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98" r:id="rId3"/>
    <p:sldId id="299" r:id="rId4"/>
    <p:sldId id="300" r:id="rId5"/>
  </p:sldIdLst>
  <p:sldSz cx="9144000" cy="6858000" type="screen4x3"/>
  <p:notesSz cx="6858000" cy="9144000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showOutlineIcons="0">
    <p:restoredLeft sz="15594" autoAdjust="0"/>
    <p:restoredTop sz="94650" autoAdjust="0"/>
  </p:normalViewPr>
  <p:slideViewPr>
    <p:cSldViewPr>
      <p:cViewPr varScale="1">
        <p:scale>
          <a:sx n="65" d="100"/>
          <a:sy n="65" d="100"/>
        </p:scale>
        <p:origin x="-1284" y="-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3" Type="http://schemas.openxmlformats.org/officeDocument/2006/relationships/image" Target="../media/image6.wmf"/><Relationship Id="rId7" Type="http://schemas.openxmlformats.org/officeDocument/2006/relationships/image" Target="../media/image10.wmf"/><Relationship Id="rId2" Type="http://schemas.openxmlformats.org/officeDocument/2006/relationships/image" Target="../media/image5.wmf"/><Relationship Id="rId1" Type="http://schemas.openxmlformats.org/officeDocument/2006/relationships/image" Target="../media/image4.wmf"/><Relationship Id="rId6" Type="http://schemas.openxmlformats.org/officeDocument/2006/relationships/image" Target="../media/image9.wmf"/><Relationship Id="rId5" Type="http://schemas.openxmlformats.org/officeDocument/2006/relationships/image" Target="../media/image8.wmf"/><Relationship Id="rId4" Type="http://schemas.openxmlformats.org/officeDocument/2006/relationships/image" Target="../media/image7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image" Target="../media/image12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869792-86B5-47D7-96E7-D3DBBEEF06A0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DC8FD6-358B-4239-9023-8E923FFC2AAE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48450" y="609600"/>
            <a:ext cx="2114550" cy="5486400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304800" y="609600"/>
            <a:ext cx="6191250" cy="5486400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CE5208-07F3-4BBB-B217-A6CBDCC290B3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7208CB-07B3-403C-857D-25432290936B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477421-7483-434C-AA2C-6E06EA50C6A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85800" y="1447800"/>
            <a:ext cx="38100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47800"/>
            <a:ext cx="38100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82EF5D-8E8B-4E07-8ED4-ED63E8A1F1FB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90A54A-796C-47D5-B6BF-6658B0C0DCD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DEEAC7-6D17-4ECF-9D01-8205FE730DFD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D278B6-82B0-4D3B-9CA6-A029E81FEAD1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8ECE4B-6850-4274-BBBE-C8E8C8659690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 smtClean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C5797D-949F-4446-99C6-25AFCCEABE7D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609600"/>
            <a:ext cx="84582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47800"/>
            <a:ext cx="7772400" cy="464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07365FDA-AFB1-4E38-BDE3-36D4DCD3D1F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  <p:sp>
        <p:nvSpPr>
          <p:cNvPr id="1031" name="Rectangle 7"/>
          <p:cNvSpPr>
            <a:spLocks noChangeArrowheads="1"/>
          </p:cNvSpPr>
          <p:nvPr userDrawn="1"/>
        </p:nvSpPr>
        <p:spPr bwMode="auto">
          <a:xfrm>
            <a:off x="762000" y="1219200"/>
            <a:ext cx="7620000" cy="76200"/>
          </a:xfrm>
          <a:prstGeom prst="rect">
            <a:avLst/>
          </a:prstGeom>
          <a:gradFill rotWithShape="0">
            <a:gsLst>
              <a:gs pos="0">
                <a:schemeClr val="accent2">
                  <a:gamma/>
                  <a:tint val="20392"/>
                  <a:invGamma/>
                </a:schemeClr>
              </a:gs>
              <a:gs pos="50000">
                <a:schemeClr val="accent2"/>
              </a:gs>
              <a:gs pos="100000">
                <a:schemeClr val="accent2">
                  <a:gamma/>
                  <a:tint val="20392"/>
                  <a:invGamma/>
                </a:scheme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3300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3300"/>
          </a:solidFill>
          <a:effectLst>
            <a:outerShdw blurRad="38100" dist="38100" dir="2700000" algn="tl">
              <a:srgbClr val="C0C0C0"/>
            </a:outerShdw>
          </a:effectLst>
          <a:latin typeface="Comic Sans MS" pitchFamily="66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3300"/>
          </a:solidFill>
          <a:effectLst>
            <a:outerShdw blurRad="38100" dist="38100" dir="2700000" algn="tl">
              <a:srgbClr val="C0C0C0"/>
            </a:outerShdw>
          </a:effectLst>
          <a:latin typeface="Comic Sans MS" pitchFamily="66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3300"/>
          </a:solidFill>
          <a:effectLst>
            <a:outerShdw blurRad="38100" dist="38100" dir="2700000" algn="tl">
              <a:srgbClr val="C0C0C0"/>
            </a:outerShdw>
          </a:effectLst>
          <a:latin typeface="Comic Sans MS" pitchFamily="66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3300"/>
          </a:solidFill>
          <a:effectLst>
            <a:outerShdw blurRad="38100" dist="38100" dir="2700000" algn="tl">
              <a:srgbClr val="C0C0C0"/>
            </a:outerShdw>
          </a:effectLst>
          <a:latin typeface="Comic Sans MS" pitchFamily="66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rgbClr val="FF3300"/>
          </a:solidFill>
          <a:effectLst>
            <a:outerShdw blurRad="38100" dist="38100" dir="2700000" algn="tl">
              <a:srgbClr val="C0C0C0"/>
            </a:outerShdw>
          </a:effectLst>
          <a:latin typeface="Comic Sans MS" pitchFamily="66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rgbClr val="FF3300"/>
          </a:solidFill>
          <a:effectLst>
            <a:outerShdw blurRad="38100" dist="38100" dir="2700000" algn="tl">
              <a:srgbClr val="C0C0C0"/>
            </a:outerShdw>
          </a:effectLst>
          <a:latin typeface="Comic Sans MS" pitchFamily="66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rgbClr val="FF3300"/>
          </a:solidFill>
          <a:effectLst>
            <a:outerShdw blurRad="38100" dist="38100" dir="2700000" algn="tl">
              <a:srgbClr val="C0C0C0"/>
            </a:outerShdw>
          </a:effectLst>
          <a:latin typeface="Comic Sans MS" pitchFamily="66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rgbClr val="FF3300"/>
          </a:solidFill>
          <a:effectLst>
            <a:outerShdw blurRad="38100" dist="38100" dir="2700000" algn="tl">
              <a:srgbClr val="C0C0C0"/>
            </a:outerShdw>
          </a:effectLst>
          <a:latin typeface="Comic Sans MS" pitchFamily="66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2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.bin"/><Relationship Id="rId3" Type="http://schemas.openxmlformats.org/officeDocument/2006/relationships/oleObject" Target="../embeddings/oleObject3.bin"/><Relationship Id="rId7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6.bin"/><Relationship Id="rId5" Type="http://schemas.openxmlformats.org/officeDocument/2006/relationships/oleObject" Target="../embeddings/oleObject5.bin"/><Relationship Id="rId10" Type="http://schemas.openxmlformats.org/officeDocument/2006/relationships/oleObject" Target="../embeddings/oleObject10.bin"/><Relationship Id="rId4" Type="http://schemas.openxmlformats.org/officeDocument/2006/relationships/oleObject" Target="../embeddings/oleObject4.bin"/><Relationship Id="rId9" Type="http://schemas.openxmlformats.org/officeDocument/2006/relationships/oleObject" Target="../embeddings/oleObject9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5.wmf"/><Relationship Id="rId5" Type="http://schemas.openxmlformats.org/officeDocument/2006/relationships/image" Target="../media/image14.wmf"/><Relationship Id="rId4" Type="http://schemas.openxmlformats.org/officeDocument/2006/relationships/oleObject" Target="../embeddings/oleObject12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895600"/>
            <a:ext cx="8458200" cy="685800"/>
          </a:xfrm>
        </p:spPr>
        <p:txBody>
          <a:bodyPr/>
          <a:lstStyle/>
          <a:p>
            <a:pPr eaLnBrk="1" hangingPunct="1">
              <a:defRPr/>
            </a:pPr>
            <a:r>
              <a:rPr lang="pt-BR" sz="2400" dirty="0" smtClean="0"/>
              <a:t>Revisão Matemática</a:t>
            </a:r>
            <a:br>
              <a:rPr lang="pt-BR" sz="2400" dirty="0" smtClean="0"/>
            </a:br>
            <a:r>
              <a:rPr lang="pt-BR" sz="2400" dirty="0" smtClean="0"/>
              <a:t/>
            </a:r>
            <a:br>
              <a:rPr lang="pt-BR" sz="2400" dirty="0" smtClean="0"/>
            </a:br>
            <a:r>
              <a:rPr lang="pt-BR" sz="2400" dirty="0" smtClean="0"/>
              <a:t>ANO  2011</a:t>
            </a:r>
          </a:p>
        </p:txBody>
      </p:sp>
      <p:sp>
        <p:nvSpPr>
          <p:cNvPr id="41987" name="Text Box 22"/>
          <p:cNvSpPr txBox="1">
            <a:spLocks noChangeArrowheads="1"/>
          </p:cNvSpPr>
          <p:nvPr/>
        </p:nvSpPr>
        <p:spPr bwMode="auto">
          <a:xfrm>
            <a:off x="6588125" y="6092825"/>
            <a:ext cx="2147888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>
                <a:latin typeface="Comic Sans MS" pitchFamily="66" charset="0"/>
              </a:rPr>
              <a:t>Camilo Daleles Rennó</a:t>
            </a:r>
          </a:p>
          <a:p>
            <a:r>
              <a:rPr lang="pt-BR"/>
              <a:t>camilo@dpi.inpe.br</a:t>
            </a:r>
          </a:p>
        </p:txBody>
      </p:sp>
      <p:pic>
        <p:nvPicPr>
          <p:cNvPr id="41988" name="Picture 23" descr="r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9388" y="5661025"/>
            <a:ext cx="1260475" cy="1049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pt-BR" sz="2800" smtClean="0"/>
              <a:t>Álgebra: Logaritmo</a:t>
            </a:r>
          </a:p>
        </p:txBody>
      </p:sp>
      <p:sp>
        <p:nvSpPr>
          <p:cNvPr id="14341" name="Text Box 3"/>
          <p:cNvSpPr txBox="1">
            <a:spLocks noChangeArrowheads="1"/>
          </p:cNvSpPr>
          <p:nvPr/>
        </p:nvSpPr>
        <p:spPr bwMode="auto">
          <a:xfrm>
            <a:off x="735013" y="1452563"/>
            <a:ext cx="8123237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/>
            <a:r>
              <a:rPr lang="pt-BR"/>
              <a:t>Dados os números reais a e b, ambos positivos com b </a:t>
            </a:r>
            <a:r>
              <a:rPr lang="pt-BR">
                <a:sym typeface="Symbol" pitchFamily="18" charset="2"/>
              </a:rPr>
              <a:t></a:t>
            </a:r>
            <a:r>
              <a:rPr lang="pt-BR"/>
              <a:t> 1, existe sempre um único número real </a:t>
            </a:r>
            <a:r>
              <a:rPr lang="pt-BR" i="1"/>
              <a:t>x</a:t>
            </a:r>
            <a:r>
              <a:rPr lang="pt-BR"/>
              <a:t> tal que b</a:t>
            </a:r>
            <a:r>
              <a:rPr lang="pt-BR" i="1" baseline="30000"/>
              <a:t>x</a:t>
            </a:r>
            <a:r>
              <a:rPr lang="pt-BR"/>
              <a:t> = a. O expoente </a:t>
            </a:r>
            <a:r>
              <a:rPr lang="pt-BR" i="1"/>
              <a:t>x</a:t>
            </a:r>
            <a:r>
              <a:rPr lang="pt-BR"/>
              <a:t> recebe o nome de logaritmo de a na base b, ou</a:t>
            </a:r>
          </a:p>
        </p:txBody>
      </p:sp>
      <p:graphicFrame>
        <p:nvGraphicFramePr>
          <p:cNvPr id="14338" name="Object 4"/>
          <p:cNvGraphicFramePr>
            <a:graphicFrameLocks noChangeAspect="1"/>
          </p:cNvGraphicFramePr>
          <p:nvPr/>
        </p:nvGraphicFramePr>
        <p:xfrm>
          <a:off x="1268413" y="1989138"/>
          <a:ext cx="904875" cy="331787"/>
        </p:xfrm>
        <a:graphic>
          <a:graphicData uri="http://schemas.openxmlformats.org/presentationml/2006/ole">
            <p:oleObj spid="_x0000_s14338" name="Equation" r:id="rId3" imgW="622080" imgH="228600" progId="Equation.DSMT4">
              <p:embed/>
            </p:oleObj>
          </a:graphicData>
        </a:graphic>
      </p:graphicFrame>
      <p:sp>
        <p:nvSpPr>
          <p:cNvPr id="52229" name="Text Box 5"/>
          <p:cNvSpPr txBox="1">
            <a:spLocks noChangeArrowheads="1"/>
          </p:cNvSpPr>
          <p:nvPr/>
        </p:nvSpPr>
        <p:spPr bwMode="auto">
          <a:xfrm>
            <a:off x="755650" y="2492375"/>
            <a:ext cx="8013700" cy="302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/>
            <a:r>
              <a:rPr lang="pt-BR"/>
              <a:t>Exemplos:</a:t>
            </a:r>
          </a:p>
          <a:p>
            <a:pPr marL="457200" indent="-457200"/>
            <a:r>
              <a:rPr lang="pt-BR"/>
              <a:t>a) 2</a:t>
            </a:r>
            <a:r>
              <a:rPr lang="pt-BR" baseline="30000"/>
              <a:t>3</a:t>
            </a:r>
            <a:r>
              <a:rPr lang="pt-BR"/>
              <a:t> = 8, logo  log</a:t>
            </a:r>
            <a:r>
              <a:rPr lang="pt-BR" baseline="-25000"/>
              <a:t>2</a:t>
            </a:r>
            <a:r>
              <a:rPr lang="pt-BR"/>
              <a:t>8 = 3</a:t>
            </a:r>
          </a:p>
          <a:p>
            <a:pPr marL="457200" indent="-457200"/>
            <a:endParaRPr lang="pt-BR"/>
          </a:p>
          <a:p>
            <a:pPr marL="457200" indent="-457200"/>
            <a:r>
              <a:rPr lang="pt-BR"/>
              <a:t>b) 5</a:t>
            </a:r>
            <a:r>
              <a:rPr lang="pt-BR" baseline="30000"/>
              <a:t>2</a:t>
            </a:r>
            <a:r>
              <a:rPr lang="pt-BR"/>
              <a:t> = 25, logo  log</a:t>
            </a:r>
            <a:r>
              <a:rPr lang="pt-BR" baseline="-25000"/>
              <a:t>5</a:t>
            </a:r>
            <a:r>
              <a:rPr lang="pt-BR"/>
              <a:t>25 = 2</a:t>
            </a:r>
          </a:p>
          <a:p>
            <a:pPr marL="457200" indent="-457200"/>
            <a:endParaRPr lang="pt-BR"/>
          </a:p>
          <a:p>
            <a:pPr marL="457200" indent="-457200"/>
            <a:r>
              <a:rPr lang="pt-BR"/>
              <a:t>c) 2</a:t>
            </a:r>
            <a:r>
              <a:rPr lang="pt-BR" i="1" baseline="30000"/>
              <a:t>x</a:t>
            </a:r>
            <a:r>
              <a:rPr lang="pt-BR"/>
              <a:t> = 5, logo  log</a:t>
            </a:r>
            <a:r>
              <a:rPr lang="pt-BR" baseline="-25000"/>
              <a:t>2</a:t>
            </a:r>
            <a:r>
              <a:rPr lang="pt-BR"/>
              <a:t>5 = </a:t>
            </a:r>
            <a:r>
              <a:rPr lang="pt-BR" i="1"/>
              <a:t>x</a:t>
            </a:r>
          </a:p>
          <a:p>
            <a:pPr marL="457200" indent="-457200"/>
            <a:endParaRPr lang="pt-BR"/>
          </a:p>
          <a:p>
            <a:pPr marL="457200" indent="-457200"/>
            <a:r>
              <a:rPr lang="pt-BR"/>
              <a:t>Por definição:</a:t>
            </a:r>
          </a:p>
          <a:p>
            <a:pPr marL="457200" indent="-457200"/>
            <a:endParaRPr lang="pt-BR"/>
          </a:p>
          <a:p>
            <a:pPr marL="457200" indent="-457200"/>
            <a:r>
              <a:rPr lang="pt-BR"/>
              <a:t>log</a:t>
            </a:r>
            <a:r>
              <a:rPr lang="pt-BR" baseline="-25000"/>
              <a:t>b</a:t>
            </a:r>
            <a:r>
              <a:rPr lang="pt-BR"/>
              <a:t>1 = 0     pois b</a:t>
            </a:r>
            <a:r>
              <a:rPr lang="pt-BR" i="1" baseline="30000"/>
              <a:t>x</a:t>
            </a:r>
            <a:r>
              <a:rPr lang="pt-BR"/>
              <a:t> = 1 </a:t>
            </a:r>
            <a:r>
              <a:rPr lang="pt-BR">
                <a:sym typeface="Wingdings" pitchFamily="2" charset="2"/>
              </a:rPr>
              <a:t> </a:t>
            </a:r>
            <a:r>
              <a:rPr lang="pt-BR"/>
              <a:t>b</a:t>
            </a:r>
            <a:r>
              <a:rPr lang="pt-BR" i="1" baseline="30000"/>
              <a:t>x</a:t>
            </a:r>
            <a:r>
              <a:rPr lang="pt-BR"/>
              <a:t> = b</a:t>
            </a:r>
            <a:r>
              <a:rPr lang="pt-BR" baseline="30000"/>
              <a:t>0</a:t>
            </a:r>
            <a:r>
              <a:rPr lang="pt-BR"/>
              <a:t> </a:t>
            </a:r>
            <a:r>
              <a:rPr lang="pt-BR">
                <a:sym typeface="Wingdings" pitchFamily="2" charset="2"/>
              </a:rPr>
              <a:t> </a:t>
            </a:r>
            <a:r>
              <a:rPr lang="pt-BR" i="1">
                <a:sym typeface="Wingdings" pitchFamily="2" charset="2"/>
              </a:rPr>
              <a:t>x</a:t>
            </a:r>
            <a:r>
              <a:rPr lang="pt-BR">
                <a:sym typeface="Wingdings" pitchFamily="2" charset="2"/>
              </a:rPr>
              <a:t> = 0</a:t>
            </a:r>
          </a:p>
          <a:p>
            <a:pPr marL="457200" indent="-457200"/>
            <a:r>
              <a:rPr lang="pt-BR"/>
              <a:t>log</a:t>
            </a:r>
            <a:r>
              <a:rPr lang="pt-BR" baseline="-25000"/>
              <a:t>b</a:t>
            </a:r>
            <a:r>
              <a:rPr lang="pt-BR"/>
              <a:t>b = 1     pois b</a:t>
            </a:r>
            <a:r>
              <a:rPr lang="pt-BR" i="1" baseline="30000"/>
              <a:t>x</a:t>
            </a:r>
            <a:r>
              <a:rPr lang="pt-BR"/>
              <a:t> = b </a:t>
            </a:r>
            <a:r>
              <a:rPr lang="pt-BR">
                <a:sym typeface="Wingdings" pitchFamily="2" charset="2"/>
              </a:rPr>
              <a:t> </a:t>
            </a:r>
            <a:r>
              <a:rPr lang="pt-BR"/>
              <a:t>b</a:t>
            </a:r>
            <a:r>
              <a:rPr lang="pt-BR" i="1" baseline="30000"/>
              <a:t>x</a:t>
            </a:r>
            <a:r>
              <a:rPr lang="pt-BR"/>
              <a:t> = b</a:t>
            </a:r>
            <a:r>
              <a:rPr lang="pt-BR" baseline="30000"/>
              <a:t>1</a:t>
            </a:r>
            <a:r>
              <a:rPr lang="pt-BR"/>
              <a:t> </a:t>
            </a:r>
            <a:r>
              <a:rPr lang="pt-BR">
                <a:sym typeface="Wingdings" pitchFamily="2" charset="2"/>
              </a:rPr>
              <a:t> </a:t>
            </a:r>
            <a:r>
              <a:rPr lang="pt-BR" i="1">
                <a:sym typeface="Wingdings" pitchFamily="2" charset="2"/>
              </a:rPr>
              <a:t>x</a:t>
            </a:r>
            <a:r>
              <a:rPr lang="pt-BR">
                <a:sym typeface="Wingdings" pitchFamily="2" charset="2"/>
              </a:rPr>
              <a:t> = 1</a:t>
            </a:r>
          </a:p>
          <a:p>
            <a:pPr marL="457200" indent="-457200"/>
            <a:r>
              <a:rPr lang="pt-BR"/>
              <a:t>log</a:t>
            </a:r>
            <a:r>
              <a:rPr lang="pt-BR" baseline="-25000"/>
              <a:t>b</a:t>
            </a:r>
            <a:r>
              <a:rPr lang="pt-BR"/>
              <a:t>b</a:t>
            </a:r>
            <a:r>
              <a:rPr lang="pt-BR" baseline="30000"/>
              <a:t>k</a:t>
            </a:r>
            <a:r>
              <a:rPr lang="pt-BR"/>
              <a:t> = k     pois b</a:t>
            </a:r>
            <a:r>
              <a:rPr lang="pt-BR" i="1" baseline="30000"/>
              <a:t>x</a:t>
            </a:r>
            <a:r>
              <a:rPr lang="pt-BR"/>
              <a:t> = b</a:t>
            </a:r>
            <a:r>
              <a:rPr lang="pt-BR" baseline="30000"/>
              <a:t>k</a:t>
            </a:r>
            <a:r>
              <a:rPr lang="pt-BR"/>
              <a:t> </a:t>
            </a:r>
            <a:r>
              <a:rPr lang="pt-BR">
                <a:sym typeface="Wingdings" pitchFamily="2" charset="2"/>
              </a:rPr>
              <a:t> </a:t>
            </a:r>
            <a:r>
              <a:rPr lang="pt-BR" i="1">
                <a:sym typeface="Wingdings" pitchFamily="2" charset="2"/>
              </a:rPr>
              <a:t>x</a:t>
            </a:r>
            <a:r>
              <a:rPr lang="pt-BR">
                <a:sym typeface="Wingdings" pitchFamily="2" charset="2"/>
              </a:rPr>
              <a:t> = k</a:t>
            </a:r>
          </a:p>
        </p:txBody>
      </p:sp>
      <p:graphicFrame>
        <p:nvGraphicFramePr>
          <p:cNvPr id="52230" name="Object 6"/>
          <p:cNvGraphicFramePr>
            <a:graphicFrameLocks noChangeAspect="1"/>
          </p:cNvGraphicFramePr>
          <p:nvPr/>
        </p:nvGraphicFramePr>
        <p:xfrm>
          <a:off x="827088" y="5445125"/>
          <a:ext cx="793750" cy="293688"/>
        </p:xfrm>
        <a:graphic>
          <a:graphicData uri="http://schemas.openxmlformats.org/presentationml/2006/ole">
            <p:oleObj spid="_x0000_s14339" name="Equation" r:id="rId4" imgW="545760" imgH="203040" progId="Equation.DSMT4">
              <p:embed/>
            </p:oleObj>
          </a:graphicData>
        </a:graphic>
      </p:graphicFrame>
      <p:sp>
        <p:nvSpPr>
          <p:cNvPr id="52231" name="Text Box 7"/>
          <p:cNvSpPr txBox="1">
            <a:spLocks noChangeArrowheads="1"/>
          </p:cNvSpPr>
          <p:nvPr/>
        </p:nvSpPr>
        <p:spPr bwMode="auto">
          <a:xfrm>
            <a:off x="763588" y="5876925"/>
            <a:ext cx="7129462" cy="82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182563" indent="-182563"/>
            <a:r>
              <a:rPr lang="pt-BR"/>
              <a:t>log</a:t>
            </a:r>
            <a:r>
              <a:rPr lang="pt-BR" baseline="-25000"/>
              <a:t>10</a:t>
            </a:r>
            <a:r>
              <a:rPr lang="pt-BR" i="1"/>
              <a:t>x</a:t>
            </a:r>
            <a:r>
              <a:rPr lang="pt-BR"/>
              <a:t> é chamado logaritmo decimal e é representado omitindo-se a base, ex: log 45</a:t>
            </a:r>
          </a:p>
          <a:p>
            <a:pPr marL="182563" indent="-182563"/>
            <a:r>
              <a:rPr lang="pt-BR"/>
              <a:t>log</a:t>
            </a:r>
            <a:r>
              <a:rPr lang="pt-BR" baseline="-25000"/>
              <a:t>e</a:t>
            </a:r>
            <a:r>
              <a:rPr lang="pt-BR" i="1"/>
              <a:t>x</a:t>
            </a:r>
            <a:r>
              <a:rPr lang="pt-BR"/>
              <a:t> é chamado logaritmo neperiano ou natural e é representado por ln, ex: ln 45</a:t>
            </a:r>
            <a:br>
              <a:rPr lang="pt-BR"/>
            </a:br>
            <a:r>
              <a:rPr lang="pt-BR"/>
              <a:t>(e = 2,71828...)</a:t>
            </a:r>
            <a:endParaRPr lang="pt-BR">
              <a:sym typeface="Wingdings" pitchFamily="2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29" grpId="0" build="p"/>
      <p:bldP spid="52231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pt-BR" sz="2800" smtClean="0"/>
              <a:t>Álgebra: Logaritmo</a:t>
            </a:r>
          </a:p>
        </p:txBody>
      </p:sp>
      <p:sp>
        <p:nvSpPr>
          <p:cNvPr id="15371" name="Text Box 3"/>
          <p:cNvSpPr txBox="1">
            <a:spLocks noChangeArrowheads="1"/>
          </p:cNvSpPr>
          <p:nvPr/>
        </p:nvSpPr>
        <p:spPr bwMode="auto">
          <a:xfrm>
            <a:off x="735013" y="1452563"/>
            <a:ext cx="80137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/>
            <a:r>
              <a:rPr lang="pt-BR"/>
              <a:t>Propriedades</a:t>
            </a:r>
          </a:p>
        </p:txBody>
      </p:sp>
      <p:graphicFrame>
        <p:nvGraphicFramePr>
          <p:cNvPr id="53252" name="Object 4"/>
          <p:cNvGraphicFramePr>
            <a:graphicFrameLocks noChangeAspect="1"/>
          </p:cNvGraphicFramePr>
          <p:nvPr/>
        </p:nvGraphicFramePr>
        <p:xfrm>
          <a:off x="773113" y="1916113"/>
          <a:ext cx="2546350" cy="368300"/>
        </p:xfrm>
        <a:graphic>
          <a:graphicData uri="http://schemas.openxmlformats.org/presentationml/2006/ole">
            <p:oleObj spid="_x0000_s15362" name="Equation" r:id="rId3" imgW="1752480" imgH="253800" progId="Equation.DSMT4">
              <p:embed/>
            </p:oleObj>
          </a:graphicData>
        </a:graphic>
      </p:graphicFrame>
      <p:graphicFrame>
        <p:nvGraphicFramePr>
          <p:cNvPr id="53253" name="Object 5"/>
          <p:cNvGraphicFramePr>
            <a:graphicFrameLocks noChangeAspect="1"/>
          </p:cNvGraphicFramePr>
          <p:nvPr/>
        </p:nvGraphicFramePr>
        <p:xfrm>
          <a:off x="773113" y="3005138"/>
          <a:ext cx="2454275" cy="627062"/>
        </p:xfrm>
        <a:graphic>
          <a:graphicData uri="http://schemas.openxmlformats.org/presentationml/2006/ole">
            <p:oleObj spid="_x0000_s15363" name="Equation" r:id="rId4" imgW="1688760" imgH="431640" progId="Equation.DSMT4">
              <p:embed/>
            </p:oleObj>
          </a:graphicData>
        </a:graphic>
      </p:graphicFrame>
      <p:graphicFrame>
        <p:nvGraphicFramePr>
          <p:cNvPr id="53254" name="Object 6"/>
          <p:cNvGraphicFramePr>
            <a:graphicFrameLocks noChangeAspect="1"/>
          </p:cNvGraphicFramePr>
          <p:nvPr/>
        </p:nvGraphicFramePr>
        <p:xfrm>
          <a:off x="773113" y="4371975"/>
          <a:ext cx="1733550" cy="350838"/>
        </p:xfrm>
        <a:graphic>
          <a:graphicData uri="http://schemas.openxmlformats.org/presentationml/2006/ole">
            <p:oleObj spid="_x0000_s15364" name="Equation" r:id="rId5" imgW="1193760" imgH="241200" progId="Equation.DSMT4">
              <p:embed/>
            </p:oleObj>
          </a:graphicData>
        </a:graphic>
      </p:graphicFrame>
      <p:graphicFrame>
        <p:nvGraphicFramePr>
          <p:cNvPr id="53255" name="Object 7"/>
          <p:cNvGraphicFramePr>
            <a:graphicFrameLocks noChangeAspect="1"/>
          </p:cNvGraphicFramePr>
          <p:nvPr/>
        </p:nvGraphicFramePr>
        <p:xfrm>
          <a:off x="773113" y="5308600"/>
          <a:ext cx="1547812" cy="627063"/>
        </p:xfrm>
        <a:graphic>
          <a:graphicData uri="http://schemas.openxmlformats.org/presentationml/2006/ole">
            <p:oleObj spid="_x0000_s15365" name="Equation" r:id="rId6" imgW="1066680" imgH="431640" progId="Equation.DSMT4">
              <p:embed/>
            </p:oleObj>
          </a:graphicData>
        </a:graphic>
      </p:graphicFrame>
      <p:graphicFrame>
        <p:nvGraphicFramePr>
          <p:cNvPr id="53256" name="Object 8"/>
          <p:cNvGraphicFramePr>
            <a:graphicFrameLocks noChangeAspect="1"/>
          </p:cNvGraphicFramePr>
          <p:nvPr/>
        </p:nvGraphicFramePr>
        <p:xfrm>
          <a:off x="1052513" y="2493963"/>
          <a:ext cx="2287587" cy="293687"/>
        </p:xfrm>
        <a:graphic>
          <a:graphicData uri="http://schemas.openxmlformats.org/presentationml/2006/ole">
            <p:oleObj spid="_x0000_s15366" name="Equation" r:id="rId7" imgW="1574640" imgH="203040" progId="Equation.DSMT4">
              <p:embed/>
            </p:oleObj>
          </a:graphicData>
        </a:graphic>
      </p:graphicFrame>
      <p:graphicFrame>
        <p:nvGraphicFramePr>
          <p:cNvPr id="53257" name="Object 9"/>
          <p:cNvGraphicFramePr>
            <a:graphicFrameLocks noChangeAspect="1"/>
          </p:cNvGraphicFramePr>
          <p:nvPr/>
        </p:nvGraphicFramePr>
        <p:xfrm>
          <a:off x="1042988" y="3673475"/>
          <a:ext cx="2417762" cy="627063"/>
        </p:xfrm>
        <a:graphic>
          <a:graphicData uri="http://schemas.openxmlformats.org/presentationml/2006/ole">
            <p:oleObj spid="_x0000_s15367" name="Equation" r:id="rId8" imgW="1663560" imgH="431640" progId="Equation.DSMT4">
              <p:embed/>
            </p:oleObj>
          </a:graphicData>
        </a:graphic>
      </p:graphicFrame>
      <p:graphicFrame>
        <p:nvGraphicFramePr>
          <p:cNvPr id="53258" name="Object 10"/>
          <p:cNvGraphicFramePr>
            <a:graphicFrameLocks noChangeAspect="1"/>
          </p:cNvGraphicFramePr>
          <p:nvPr/>
        </p:nvGraphicFramePr>
        <p:xfrm>
          <a:off x="1050925" y="4876800"/>
          <a:ext cx="1550988" cy="295275"/>
        </p:xfrm>
        <a:graphic>
          <a:graphicData uri="http://schemas.openxmlformats.org/presentationml/2006/ole">
            <p:oleObj spid="_x0000_s15368" name="Equation" r:id="rId9" imgW="1066680" imgH="203040" progId="Equation.DSMT4">
              <p:embed/>
            </p:oleObj>
          </a:graphicData>
        </a:graphic>
      </p:graphicFrame>
      <p:graphicFrame>
        <p:nvGraphicFramePr>
          <p:cNvPr id="53259" name="Object 11"/>
          <p:cNvGraphicFramePr>
            <a:graphicFrameLocks noChangeAspect="1"/>
          </p:cNvGraphicFramePr>
          <p:nvPr/>
        </p:nvGraphicFramePr>
        <p:xfrm>
          <a:off x="1042988" y="5956300"/>
          <a:ext cx="1622425" cy="608013"/>
        </p:xfrm>
        <a:graphic>
          <a:graphicData uri="http://schemas.openxmlformats.org/presentationml/2006/ole">
            <p:oleObj spid="_x0000_s15369" name="Equation" r:id="rId10" imgW="1117440" imgH="41904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pt-BR" sz="2800" smtClean="0"/>
              <a:t>Álgebra: Logaritmo</a:t>
            </a:r>
          </a:p>
        </p:txBody>
      </p:sp>
      <p:sp>
        <p:nvSpPr>
          <p:cNvPr id="54275" name="Text Box 3"/>
          <p:cNvSpPr txBox="1">
            <a:spLocks noChangeArrowheads="1"/>
          </p:cNvSpPr>
          <p:nvPr/>
        </p:nvSpPr>
        <p:spPr bwMode="auto">
          <a:xfrm>
            <a:off x="735013" y="1452563"/>
            <a:ext cx="8013700" cy="180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/>
            <a:r>
              <a:rPr lang="pt-BR"/>
              <a:t>Exercícios</a:t>
            </a:r>
          </a:p>
          <a:p>
            <a:pPr marL="457200" indent="-457200"/>
            <a:endParaRPr lang="pt-BR"/>
          </a:p>
          <a:p>
            <a:pPr marL="457200" indent="-457200"/>
            <a:r>
              <a:rPr lang="pt-BR"/>
              <a:t>a) Calcule log 450, sabendo que log 2 = 0,301 e log 3 = 0,477</a:t>
            </a:r>
          </a:p>
          <a:p>
            <a:pPr marL="457200" indent="-457200"/>
            <a:endParaRPr lang="pt-BR"/>
          </a:p>
          <a:p>
            <a:pPr marL="457200" indent="-457200"/>
            <a:r>
              <a:rPr lang="pt-BR"/>
              <a:t>b) Calcule log</a:t>
            </a:r>
            <a:r>
              <a:rPr lang="pt-BR" baseline="-25000"/>
              <a:t>2</a:t>
            </a:r>
            <a:r>
              <a:rPr lang="pt-BR"/>
              <a:t>16 – log</a:t>
            </a:r>
            <a:r>
              <a:rPr lang="pt-BR" baseline="-25000"/>
              <a:t>4</a:t>
            </a:r>
            <a:r>
              <a:rPr lang="pt-BR"/>
              <a:t>32</a:t>
            </a:r>
          </a:p>
          <a:p>
            <a:pPr marL="457200" indent="-457200"/>
            <a:endParaRPr lang="pt-BR"/>
          </a:p>
          <a:p>
            <a:pPr marL="457200" indent="-457200"/>
            <a:r>
              <a:rPr lang="pt-BR"/>
              <a:t>c) Se log a + log b = c, qual é o valor de b?</a:t>
            </a:r>
          </a:p>
        </p:txBody>
      </p:sp>
      <p:graphicFrame>
        <p:nvGraphicFramePr>
          <p:cNvPr id="54276" name="Object 4"/>
          <p:cNvGraphicFramePr>
            <a:graphicFrameLocks noChangeAspect="1"/>
          </p:cNvGraphicFramePr>
          <p:nvPr/>
        </p:nvGraphicFramePr>
        <p:xfrm>
          <a:off x="798513" y="3284538"/>
          <a:ext cx="2255837" cy="582612"/>
        </p:xfrm>
        <a:graphic>
          <a:graphicData uri="http://schemas.openxmlformats.org/presentationml/2006/ole">
            <p:oleObj spid="_x0000_s16386" name="Equation" r:id="rId3" imgW="1663560" imgH="431640" progId="Equation.DSMT4">
              <p:embed/>
            </p:oleObj>
          </a:graphicData>
        </a:graphic>
      </p:graphicFrame>
      <p:sp>
        <p:nvSpPr>
          <p:cNvPr id="54277" name="Text Box 5"/>
          <p:cNvSpPr txBox="1">
            <a:spLocks noChangeArrowheads="1"/>
          </p:cNvSpPr>
          <p:nvPr/>
        </p:nvSpPr>
        <p:spPr bwMode="auto">
          <a:xfrm>
            <a:off x="735013" y="3933825"/>
            <a:ext cx="80137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/>
            <a:r>
              <a:rPr lang="pt-BR"/>
              <a:t>e) Resolva log</a:t>
            </a:r>
            <a:r>
              <a:rPr lang="pt-BR" baseline="-25000"/>
              <a:t>5</a:t>
            </a:r>
            <a:r>
              <a:rPr lang="pt-BR" i="1"/>
              <a:t>x</a:t>
            </a:r>
            <a:r>
              <a:rPr lang="pt-BR"/>
              <a:t> = log</a:t>
            </a:r>
            <a:r>
              <a:rPr lang="pt-BR" i="1" baseline="-25000"/>
              <a:t>x</a:t>
            </a:r>
            <a:r>
              <a:rPr lang="pt-BR"/>
              <a:t>5</a:t>
            </a:r>
          </a:p>
        </p:txBody>
      </p:sp>
      <p:graphicFrame>
        <p:nvGraphicFramePr>
          <p:cNvPr id="54278" name="Object 6"/>
          <p:cNvGraphicFramePr>
            <a:graphicFrameLocks noChangeAspect="1"/>
          </p:cNvGraphicFramePr>
          <p:nvPr/>
        </p:nvGraphicFramePr>
        <p:xfrm>
          <a:off x="814388" y="4479925"/>
          <a:ext cx="1868487" cy="309563"/>
        </p:xfrm>
        <a:graphic>
          <a:graphicData uri="http://schemas.openxmlformats.org/presentationml/2006/ole">
            <p:oleObj spid="_x0000_s16387" name="Equation" r:id="rId4" imgW="1371600" imgH="228600" progId="Equation.DSMT4">
              <p:embed/>
            </p:oleObj>
          </a:graphicData>
        </a:graphic>
      </p:graphicFrame>
      <p:sp>
        <p:nvSpPr>
          <p:cNvPr id="54279" name="Text Box 7"/>
          <p:cNvSpPr txBox="1">
            <a:spLocks noChangeArrowheads="1"/>
          </p:cNvSpPr>
          <p:nvPr/>
        </p:nvSpPr>
        <p:spPr bwMode="auto">
          <a:xfrm>
            <a:off x="735013" y="5013325"/>
            <a:ext cx="8013700" cy="82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/>
            <a:r>
              <a:rPr lang="pt-BR"/>
              <a:t>e) Calcule log</a:t>
            </a:r>
            <a:r>
              <a:rPr lang="pt-BR" baseline="-25000"/>
              <a:t> </a:t>
            </a:r>
            <a:r>
              <a:rPr lang="pt-BR"/>
              <a:t>0,00001</a:t>
            </a:r>
          </a:p>
          <a:p>
            <a:pPr marL="457200" indent="-457200"/>
            <a:endParaRPr lang="pt-BR"/>
          </a:p>
          <a:p>
            <a:pPr marL="457200" indent="-457200"/>
            <a:r>
              <a:rPr lang="pt-BR"/>
              <a:t>f) Se </a:t>
            </a:r>
            <a:r>
              <a:rPr lang="pt-BR" i="1"/>
              <a:t>y</a:t>
            </a:r>
            <a:r>
              <a:rPr lang="pt-BR"/>
              <a:t> = 10</a:t>
            </a:r>
            <a:r>
              <a:rPr lang="pt-BR" i="1" baseline="30000"/>
              <a:t>x</a:t>
            </a:r>
            <a:r>
              <a:rPr lang="pt-BR" baseline="30000"/>
              <a:t>+3</a:t>
            </a:r>
            <a:r>
              <a:rPr lang="pt-BR"/>
              <a:t>, represente graficamente </a:t>
            </a:r>
            <a:r>
              <a:rPr lang="pt-BR" i="1"/>
              <a:t>y</a:t>
            </a:r>
            <a:r>
              <a:rPr lang="pt-BR"/>
              <a:t> e log </a:t>
            </a:r>
            <a:r>
              <a:rPr lang="pt-BR" i="1"/>
              <a:t>y</a:t>
            </a:r>
          </a:p>
        </p:txBody>
      </p:sp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5292725" y="2420938"/>
            <a:ext cx="3600450" cy="2178050"/>
            <a:chOff x="2517" y="801"/>
            <a:chExt cx="2268" cy="1372"/>
          </a:xfrm>
        </p:grpSpPr>
        <p:pic>
          <p:nvPicPr>
            <p:cNvPr id="16396" name="Picture 9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2517" y="801"/>
              <a:ext cx="2268" cy="13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6397" name="Text Box 10"/>
            <p:cNvSpPr txBox="1">
              <a:spLocks noChangeArrowheads="1"/>
            </p:cNvSpPr>
            <p:nvPr/>
          </p:nvSpPr>
          <p:spPr bwMode="auto">
            <a:xfrm>
              <a:off x="3638" y="1297"/>
              <a:ext cx="512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pt-BR" sz="1400"/>
                <a:t>y = 10</a:t>
              </a:r>
              <a:r>
                <a:rPr lang="pt-BR" sz="1400" i="1" baseline="30000"/>
                <a:t>x</a:t>
              </a:r>
              <a:r>
                <a:rPr lang="pt-BR" sz="1400" baseline="30000"/>
                <a:t>+3</a:t>
              </a:r>
            </a:p>
          </p:txBody>
        </p:sp>
      </p:grpSp>
      <p:grpSp>
        <p:nvGrpSpPr>
          <p:cNvPr id="3" name="Group 11"/>
          <p:cNvGrpSpPr>
            <a:grpSpLocks/>
          </p:cNvGrpSpPr>
          <p:nvPr/>
        </p:nvGrpSpPr>
        <p:grpSpPr bwMode="auto">
          <a:xfrm>
            <a:off x="5292725" y="4508500"/>
            <a:ext cx="3600450" cy="2178050"/>
            <a:chOff x="2608" y="2842"/>
            <a:chExt cx="2268" cy="1372"/>
          </a:xfrm>
        </p:grpSpPr>
        <p:pic>
          <p:nvPicPr>
            <p:cNvPr id="16394" name="Picture 12"/>
            <p:cNvPicPr>
              <a:picLocks noChangeAspect="1" noChangeArrowheads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2608" y="2842"/>
              <a:ext cx="2268" cy="13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6395" name="Text Box 13"/>
            <p:cNvSpPr txBox="1">
              <a:spLocks noChangeArrowheads="1"/>
            </p:cNvSpPr>
            <p:nvPr/>
          </p:nvSpPr>
          <p:spPr bwMode="auto">
            <a:xfrm>
              <a:off x="3923" y="3475"/>
              <a:ext cx="625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pt-BR" sz="1400"/>
                <a:t>log </a:t>
              </a:r>
              <a:r>
                <a:rPr lang="pt-BR" sz="1400" i="1"/>
                <a:t>y</a:t>
              </a:r>
              <a:r>
                <a:rPr lang="pt-BR" sz="1400"/>
                <a:t> = </a:t>
              </a:r>
              <a:r>
                <a:rPr lang="pt-BR" sz="1400" i="1"/>
                <a:t>x</a:t>
              </a:r>
              <a:r>
                <a:rPr lang="pt-BR" sz="1400"/>
                <a:t>+3</a:t>
              </a:r>
              <a:endParaRPr lang="pt-BR" sz="1400" baseline="3000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75" grpId="0" build="p"/>
      <p:bldP spid="54277" grpId="0" build="p"/>
      <p:bldP spid="54279" grpId="0" build="p"/>
    </p:bldLst>
  </p:timing>
</p:sld>
</file>

<file path=ppt/theme/theme1.xml><?xml version="1.0" encoding="utf-8"?>
<a:theme xmlns:a="http://schemas.openxmlformats.org/drawingml/2006/main" name="Estrutura padrão">
  <a:themeElements>
    <a:clrScheme name="Estrutura padrão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trutura padrão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Estrutura padrão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rutura padrão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3244</TotalTime>
  <Words>241</Words>
  <Application>Microsoft PowerPoint</Application>
  <PresentationFormat>Apresentação na tela (4:3)</PresentationFormat>
  <Paragraphs>35</Paragraphs>
  <Slides>4</Slides>
  <Notes>0</Notes>
  <HiddenSlides>0</HiddenSlides>
  <MMClips>0</MMClips>
  <ScaleCrop>false</ScaleCrop>
  <HeadingPairs>
    <vt:vector size="8" baseType="variant">
      <vt:variant>
        <vt:lpstr>Fontes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Servidores OLE incorporados</vt:lpstr>
      </vt:variant>
      <vt:variant>
        <vt:i4>1</vt:i4>
      </vt:variant>
      <vt:variant>
        <vt:lpstr>Títulos de slides</vt:lpstr>
      </vt:variant>
      <vt:variant>
        <vt:i4>4</vt:i4>
      </vt:variant>
    </vt:vector>
  </HeadingPairs>
  <TitlesOfParts>
    <vt:vector size="12" baseType="lpstr">
      <vt:lpstr>Times New Roman</vt:lpstr>
      <vt:lpstr>Arial</vt:lpstr>
      <vt:lpstr>Comic Sans MS</vt:lpstr>
      <vt:lpstr>Calibri</vt:lpstr>
      <vt:lpstr>Symbol</vt:lpstr>
      <vt:lpstr>Wingdings</vt:lpstr>
      <vt:lpstr>Estrutura padrão</vt:lpstr>
      <vt:lpstr>MathType 5.0 Equation</vt:lpstr>
      <vt:lpstr>Revisão Matemática  ANO  2011</vt:lpstr>
      <vt:lpstr>Álgebra: Logaritmo</vt:lpstr>
      <vt:lpstr>Álgebra: Logaritmo</vt:lpstr>
      <vt:lpstr>Álgebra: Logaritmo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Estatística 1 - 2003</dc:title>
  <dc:creator>Renno</dc:creator>
  <cp:lastModifiedBy>usuario</cp:lastModifiedBy>
  <cp:revision>154</cp:revision>
  <dcterms:created xsi:type="dcterms:W3CDTF">2003-03-18T00:57:51Z</dcterms:created>
  <dcterms:modified xsi:type="dcterms:W3CDTF">2017-03-06T18:09:46Z</dcterms:modified>
</cp:coreProperties>
</file>