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58" r:id="rId4"/>
    <p:sldId id="259" r:id="rId5"/>
    <p:sldId id="267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VAN\Desktop\MESTRADO%20INPE%202017\INTRODU&#199;&#195;O%20A%20GEOPROCESSAMENTO\DADOS%20MONO\area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VAN\Desktop\MESTRADO%20INPE%202017\INTRODU&#199;&#195;O%20A%20GEOPROCESSAMENTO\DADOS%20MONO\area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VAN\Desktop\MESTRADO%20INPE%202017\INTRODU&#199;&#195;O%20A%20GEOPROCESSAMENTO\DADOS%20MONO\area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Plan1!$C$3</c:f>
              <c:strCache>
                <c:ptCount val="1"/>
                <c:pt idx="0">
                  <c:v>Área (km)</c:v>
                </c:pt>
              </c:strCache>
            </c:strRef>
          </c:tx>
          <c:dPt>
            <c:idx val="0"/>
            <c:bubble3D val="0"/>
            <c:spPr>
              <a:solidFill>
                <a:srgbClr val="009900"/>
              </a:solidFill>
            </c:spPr>
          </c:dPt>
          <c:dPt>
            <c:idx val="1"/>
            <c:bubble3D val="0"/>
            <c:spPr>
              <a:solidFill>
                <a:srgbClr val="92D050"/>
              </a:solidFill>
            </c:spPr>
          </c:dPt>
          <c:dPt>
            <c:idx val="2"/>
            <c:bubble3D val="0"/>
            <c:spPr>
              <a:solidFill>
                <a:srgbClr val="FFFF00"/>
              </a:solidFill>
            </c:spPr>
          </c:dPt>
          <c:dPt>
            <c:idx val="3"/>
            <c:bubble3D val="0"/>
            <c:spPr>
              <a:solidFill>
                <a:srgbClr val="F54F05"/>
              </a:solidFill>
            </c:spPr>
          </c:dPt>
          <c:dPt>
            <c:idx val="4"/>
            <c:bubble3D val="0"/>
            <c:spPr>
              <a:solidFill>
                <a:srgbClr val="FF0000"/>
              </a:solidFill>
            </c:spPr>
          </c:dPt>
          <c:dLbls>
            <c:txPr>
              <a:bodyPr/>
              <a:lstStyle/>
              <a:p>
                <a:pPr>
                  <a:defRPr sz="1400" b="1"/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Plan1!$B$4:$B$8</c:f>
              <c:strCache>
                <c:ptCount val="5"/>
                <c:pt idx="0">
                  <c:v>Muito baixa</c:v>
                </c:pt>
                <c:pt idx="1">
                  <c:v>Baixa</c:v>
                </c:pt>
                <c:pt idx="2">
                  <c:v>Média</c:v>
                </c:pt>
                <c:pt idx="3">
                  <c:v>Alta</c:v>
                </c:pt>
                <c:pt idx="4">
                  <c:v>Muita alta</c:v>
                </c:pt>
              </c:strCache>
            </c:strRef>
          </c:cat>
          <c:val>
            <c:numRef>
              <c:f>Plan1!$C$4:$C$8</c:f>
              <c:numCache>
                <c:formatCode>0.00</c:formatCode>
                <c:ptCount val="5"/>
                <c:pt idx="0">
                  <c:v>4143.3766999999998</c:v>
                </c:pt>
                <c:pt idx="1">
                  <c:v>9756.3181999999997</c:v>
                </c:pt>
                <c:pt idx="2">
                  <c:v>4221.6293999999998</c:v>
                </c:pt>
                <c:pt idx="3">
                  <c:v>174.08070000000001</c:v>
                </c:pt>
                <c:pt idx="4" formatCode="General">
                  <c:v>1.31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b"/>
      <c:layout/>
      <c:overlay val="0"/>
      <c:txPr>
        <a:bodyPr/>
        <a:lstStyle/>
        <a:p>
          <a:pPr>
            <a:defRPr sz="1400"/>
          </a:pPr>
          <a:endParaRPr lang="pt-B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Plan1!$E$3</c:f>
              <c:strCache>
                <c:ptCount val="1"/>
                <c:pt idx="0">
                  <c:v>Área (km)</c:v>
                </c:pt>
              </c:strCache>
            </c:strRef>
          </c:tx>
          <c:dPt>
            <c:idx val="0"/>
            <c:bubble3D val="0"/>
            <c:spPr>
              <a:solidFill>
                <a:srgbClr val="009900"/>
              </a:solidFill>
            </c:spPr>
          </c:dPt>
          <c:dPt>
            <c:idx val="1"/>
            <c:bubble3D val="0"/>
            <c:spPr>
              <a:solidFill>
                <a:srgbClr val="92D050"/>
              </a:solidFill>
            </c:spPr>
          </c:dPt>
          <c:dPt>
            <c:idx val="2"/>
            <c:bubble3D val="0"/>
            <c:spPr>
              <a:solidFill>
                <a:srgbClr val="FFFF00"/>
              </a:solidFill>
            </c:spPr>
          </c:dPt>
          <c:dPt>
            <c:idx val="3"/>
            <c:bubble3D val="0"/>
            <c:spPr>
              <a:solidFill>
                <a:srgbClr val="F54F05"/>
              </a:solidFill>
            </c:spPr>
          </c:dPt>
          <c:dPt>
            <c:idx val="4"/>
            <c:bubble3D val="0"/>
            <c:spPr>
              <a:solidFill>
                <a:srgbClr val="FF0000"/>
              </a:solidFill>
            </c:spPr>
          </c:dPt>
          <c:dLbls>
            <c:txPr>
              <a:bodyPr/>
              <a:lstStyle/>
              <a:p>
                <a:pPr>
                  <a:defRPr sz="1400" b="1"/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Plan1!$B$4:$B$8</c:f>
              <c:strCache>
                <c:ptCount val="5"/>
                <c:pt idx="0">
                  <c:v>Muito baixa</c:v>
                </c:pt>
                <c:pt idx="1">
                  <c:v>Baixa</c:v>
                </c:pt>
                <c:pt idx="2">
                  <c:v>Média</c:v>
                </c:pt>
                <c:pt idx="3">
                  <c:v>Alta</c:v>
                </c:pt>
                <c:pt idx="4">
                  <c:v>Muita alta</c:v>
                </c:pt>
              </c:strCache>
            </c:strRef>
          </c:cat>
          <c:val>
            <c:numRef>
              <c:f>Plan1!$G$4:$G$8</c:f>
              <c:numCache>
                <c:formatCode>0.00</c:formatCode>
                <c:ptCount val="5"/>
                <c:pt idx="0">
                  <c:v>791.1277</c:v>
                </c:pt>
                <c:pt idx="1">
                  <c:v>13255.8974</c:v>
                </c:pt>
                <c:pt idx="2">
                  <c:v>4141.5695999999998</c:v>
                </c:pt>
                <c:pt idx="3">
                  <c:v>20.915500000000002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b"/>
      <c:layout/>
      <c:overlay val="0"/>
      <c:txPr>
        <a:bodyPr/>
        <a:lstStyle/>
        <a:p>
          <a:pPr>
            <a:defRPr sz="1400"/>
          </a:pPr>
          <a:endParaRPr lang="pt-B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Plan1!$E$3</c:f>
              <c:strCache>
                <c:ptCount val="1"/>
                <c:pt idx="0">
                  <c:v>Área (km)</c:v>
                </c:pt>
              </c:strCache>
            </c:strRef>
          </c:tx>
          <c:dPt>
            <c:idx val="0"/>
            <c:bubble3D val="0"/>
            <c:spPr>
              <a:solidFill>
                <a:srgbClr val="009900"/>
              </a:solidFill>
            </c:spPr>
          </c:dPt>
          <c:dPt>
            <c:idx val="1"/>
            <c:bubble3D val="0"/>
            <c:spPr>
              <a:solidFill>
                <a:srgbClr val="92D050"/>
              </a:solidFill>
            </c:spPr>
          </c:dPt>
          <c:dPt>
            <c:idx val="2"/>
            <c:bubble3D val="0"/>
            <c:spPr>
              <a:solidFill>
                <a:srgbClr val="FFFF00"/>
              </a:solidFill>
            </c:spPr>
          </c:dPt>
          <c:dPt>
            <c:idx val="3"/>
            <c:bubble3D val="0"/>
            <c:spPr>
              <a:solidFill>
                <a:srgbClr val="F54F05"/>
              </a:solidFill>
            </c:spPr>
          </c:dPt>
          <c:dPt>
            <c:idx val="4"/>
            <c:bubble3D val="0"/>
            <c:spPr>
              <a:solidFill>
                <a:srgbClr val="FF0000"/>
              </a:solidFill>
            </c:spPr>
          </c:dPt>
          <c:dLbls>
            <c:txPr>
              <a:bodyPr/>
              <a:lstStyle/>
              <a:p>
                <a:pPr>
                  <a:defRPr sz="1400" b="1"/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Plan1!$B$4:$B$8</c:f>
              <c:strCache>
                <c:ptCount val="5"/>
                <c:pt idx="0">
                  <c:v>Muito baixa</c:v>
                </c:pt>
                <c:pt idx="1">
                  <c:v>Baixa</c:v>
                </c:pt>
                <c:pt idx="2">
                  <c:v>Média</c:v>
                </c:pt>
                <c:pt idx="3">
                  <c:v>Alta</c:v>
                </c:pt>
                <c:pt idx="4">
                  <c:v>Muita alta</c:v>
                </c:pt>
              </c:strCache>
            </c:strRef>
          </c:cat>
          <c:val>
            <c:numRef>
              <c:f>Plan1!$E$4:$E$8</c:f>
              <c:numCache>
                <c:formatCode>0.00</c:formatCode>
                <c:ptCount val="5"/>
                <c:pt idx="0">
                  <c:v>7979.3899000000001</c:v>
                </c:pt>
                <c:pt idx="1">
                  <c:v>5273.1163999999999</c:v>
                </c:pt>
                <c:pt idx="2">
                  <c:v>3217.2853</c:v>
                </c:pt>
                <c:pt idx="3">
                  <c:v>1818.3884</c:v>
                </c:pt>
                <c:pt idx="4">
                  <c:v>4.2666000000000004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b"/>
      <c:layout/>
      <c:overlay val="0"/>
      <c:txPr>
        <a:bodyPr/>
        <a:lstStyle/>
        <a:p>
          <a:pPr>
            <a:defRPr sz="1400"/>
          </a:pPr>
          <a:endParaRPr lang="pt-BR"/>
        </a:p>
      </c:txPr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F3A596-18C1-462D-AF4A-F625C7D7D5AD}" type="datetimeFigureOut">
              <a:rPr lang="pt-BR" smtClean="0"/>
              <a:t>12/06/2017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387832-6504-41EC-91C0-166D211B69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79229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524066-5A9F-4AE3-A1A2-6BC7B0388B4E}" type="datetimeFigureOut">
              <a:rPr lang="pt-BR" smtClean="0"/>
              <a:t>12/06/2017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C8DC85-C51E-49FF-B482-191836CCEC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586834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C8DC85-C51E-49FF-B482-191836CCEC76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8571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087EF-0320-4D19-8BB4-DDA949B5E622}" type="datetime1">
              <a:rPr lang="pt-BR" smtClean="0"/>
              <a:t>12/06/2017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BFC27-E65A-45FB-8476-724E5224592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5539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98B32-7892-4DCB-8E2A-E1E1C1E504BE}" type="datetime1">
              <a:rPr lang="pt-BR" smtClean="0"/>
              <a:t>12/06/2017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BFC27-E65A-45FB-8476-724E5224592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695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3F70D-83E7-442E-A1AE-CD2CC57ED9B4}" type="datetime1">
              <a:rPr lang="pt-BR" smtClean="0"/>
              <a:t>12/06/2017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BFC27-E65A-45FB-8476-724E5224592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6852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ED135-B0F3-400A-977B-6E3C03DC098B}" type="datetime1">
              <a:rPr lang="pt-BR" smtClean="0"/>
              <a:t>12/06/2017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BFC27-E65A-45FB-8476-724E5224592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3656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1ED6D-FCBF-4F48-ABD4-A3775C79CF76}" type="datetime1">
              <a:rPr lang="pt-BR" smtClean="0"/>
              <a:t>12/06/2017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BFC27-E65A-45FB-8476-724E5224592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8412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8DFEC-2614-422D-82A6-6ED801400B72}" type="datetime1">
              <a:rPr lang="pt-BR" smtClean="0"/>
              <a:t>12/06/2017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BFC27-E65A-45FB-8476-724E5224592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9055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EF979-78F6-40DB-8DF0-7C94E3E13251}" type="datetime1">
              <a:rPr lang="pt-BR" smtClean="0"/>
              <a:t>12/06/2017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BFC27-E65A-45FB-8476-724E5224592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2617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96E9B-AF86-4CA3-A1C7-98510A3D3F84}" type="datetime1">
              <a:rPr lang="pt-BR" smtClean="0"/>
              <a:t>12/06/2017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BFC27-E65A-45FB-8476-724E5224592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2567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5F8FF-969F-4D1B-B341-D22476965E79}" type="datetime1">
              <a:rPr lang="pt-BR" smtClean="0"/>
              <a:t>12/06/2017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BFC27-E65A-45FB-8476-724E5224592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2316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7BDD0-840D-49F1-BB00-DA167AF541B1}" type="datetime1">
              <a:rPr lang="pt-BR" smtClean="0"/>
              <a:t>12/06/2017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BFC27-E65A-45FB-8476-724E5224592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4645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3F294-BFE0-4EF6-81E7-60EAC4B328A3}" type="datetime1">
              <a:rPr lang="pt-BR" smtClean="0"/>
              <a:t>12/06/2017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BFC27-E65A-45FB-8476-724E5224592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1670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C151A2-1EF9-48C7-908C-892DFAEB00B6}" type="datetime1">
              <a:rPr lang="pt-BR" smtClean="0"/>
              <a:t>12/06/2017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FC27-E65A-45FB-8476-724E5224592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0249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2348880"/>
            <a:ext cx="9144000" cy="158417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17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70332" y="270892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pt-BR" b="1" dirty="0"/>
              <a:t>Análise de Vulnerabilidade Erosiva no Município de Paragominas – PA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32096" y="5085184"/>
            <a:ext cx="7848872" cy="960512"/>
          </a:xfrm>
        </p:spPr>
        <p:txBody>
          <a:bodyPr>
            <a:normAutofit/>
          </a:bodyPr>
          <a:lstStyle/>
          <a:p>
            <a:r>
              <a:rPr lang="pt-BR" sz="2200" dirty="0" err="1" smtClean="0">
                <a:solidFill>
                  <a:schemeClr val="tx1"/>
                </a:solidFill>
              </a:rPr>
              <a:t>Jessyca</a:t>
            </a:r>
            <a:r>
              <a:rPr lang="pt-BR" sz="2200" dirty="0" smtClean="0">
                <a:solidFill>
                  <a:schemeClr val="tx1"/>
                </a:solidFill>
              </a:rPr>
              <a:t> Fernanda dos Santos Duarte</a:t>
            </a:r>
          </a:p>
          <a:p>
            <a:r>
              <a:rPr lang="pt-BR" sz="2200" dirty="0" smtClean="0">
                <a:solidFill>
                  <a:schemeClr val="tx1"/>
                </a:solidFill>
              </a:rPr>
              <a:t>Rebeca Suely </a:t>
            </a:r>
            <a:r>
              <a:rPr lang="pt-BR" sz="2200" dirty="0" err="1" smtClean="0">
                <a:solidFill>
                  <a:schemeClr val="tx1"/>
                </a:solidFill>
              </a:rPr>
              <a:t>Gabriella</a:t>
            </a:r>
            <a:r>
              <a:rPr lang="pt-BR" sz="2200" dirty="0" smtClean="0">
                <a:solidFill>
                  <a:schemeClr val="tx1"/>
                </a:solidFill>
              </a:rPr>
              <a:t> Soares Carneiro</a:t>
            </a:r>
            <a:endParaRPr lang="pt-BR" sz="2200" dirty="0">
              <a:solidFill>
                <a:schemeClr val="tx1"/>
              </a:solidFill>
            </a:endParaRPr>
          </a:p>
        </p:txBody>
      </p:sp>
      <p:pic>
        <p:nvPicPr>
          <p:cNvPr id="1026" name="Picture 2" descr="Resultado de imagem para inp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870" y="260648"/>
            <a:ext cx="4505325" cy="78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ubtítulo 2"/>
          <p:cNvSpPr txBox="1">
            <a:spLocks/>
          </p:cNvSpPr>
          <p:nvPr/>
        </p:nvSpPr>
        <p:spPr>
          <a:xfrm>
            <a:off x="732096" y="4365104"/>
            <a:ext cx="7848872" cy="672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b="1" dirty="0" smtClean="0">
                <a:solidFill>
                  <a:schemeClr val="tx1"/>
                </a:solidFill>
              </a:rPr>
              <a:t>Introdução ao Geoprocessamento</a:t>
            </a: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BFC27-E65A-45FB-8476-724E52245923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456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4674"/>
            <a:ext cx="8229600" cy="1143000"/>
          </a:xfrm>
        </p:spPr>
        <p:txBody>
          <a:bodyPr/>
          <a:lstStyle/>
          <a:p>
            <a:r>
              <a:rPr lang="pt-BR" dirty="0" smtClean="0"/>
              <a:t>PEDOLOGIA</a:t>
            </a:r>
            <a:endParaRPr lang="pt-BR" dirty="0"/>
          </a:p>
        </p:txBody>
      </p:sp>
      <p:pic>
        <p:nvPicPr>
          <p:cNvPr id="4" name="Espaço Reservado para Conteúdo 3" descr="C:\Users\IVAN\AppData\Local\Temp\Solo_reclass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08720"/>
            <a:ext cx="8568952" cy="57606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BFC27-E65A-45FB-8476-724E52245923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80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-34320"/>
            <a:ext cx="8229600" cy="1143000"/>
          </a:xfrm>
        </p:spPr>
        <p:txBody>
          <a:bodyPr/>
          <a:lstStyle/>
          <a:p>
            <a:r>
              <a:rPr lang="pt-BR" dirty="0" smtClean="0"/>
              <a:t>USO E OCUPAÇÃO DO SOLO</a:t>
            </a:r>
            <a:endParaRPr lang="pt-BR" dirty="0"/>
          </a:p>
        </p:txBody>
      </p:sp>
      <p:pic>
        <p:nvPicPr>
          <p:cNvPr id="4" name="Espaço Reservado para Conteúdo 3" descr="C:\Users\IVAN\AppData\Local\Temp\Terra_Class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36712"/>
            <a:ext cx="8280920" cy="58326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BFC27-E65A-45FB-8476-724E52245923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882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-99392"/>
            <a:ext cx="8229600" cy="1143000"/>
          </a:xfrm>
        </p:spPr>
        <p:txBody>
          <a:bodyPr/>
          <a:lstStyle/>
          <a:p>
            <a:r>
              <a:rPr lang="pt-BR" dirty="0" smtClean="0"/>
              <a:t>METODOLOGIA</a:t>
            </a:r>
            <a:endParaRPr lang="pt-BR" dirty="0"/>
          </a:p>
        </p:txBody>
      </p:sp>
      <p:pic>
        <p:nvPicPr>
          <p:cNvPr id="4" name="picture" descr="C:\Users\IVAN\AppData\Local\Temp\Fluxograma-1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692696"/>
            <a:ext cx="5040560" cy="6165304"/>
          </a:xfrm>
          <a:prstGeom prst="rect">
            <a:avLst/>
          </a:prstGeom>
        </p:spPr>
      </p:pic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BFC27-E65A-45FB-8476-724E52245923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428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9478121"/>
              </p:ext>
            </p:extLst>
          </p:nvPr>
        </p:nvGraphicFramePr>
        <p:xfrm>
          <a:off x="467544" y="260648"/>
          <a:ext cx="3251200" cy="1605534"/>
        </p:xfrm>
        <a:graphic>
          <a:graphicData uri="http://schemas.openxmlformats.org/drawingml/2006/table">
            <a:tbl>
              <a:tblPr firstRow="1" firstCol="1" bandRow="1"/>
              <a:tblGrid>
                <a:gridCol w="2374900"/>
                <a:gridCol w="876300"/>
              </a:tblGrid>
              <a:tr h="2095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Intensidade Pluviométrica (mm)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Peso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150-175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175-200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200-225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225-250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250-275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275-300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4301921"/>
              </p:ext>
            </p:extLst>
          </p:nvPr>
        </p:nvGraphicFramePr>
        <p:xfrm>
          <a:off x="323528" y="4509120"/>
          <a:ext cx="2857500" cy="1174623"/>
        </p:xfrm>
        <a:graphic>
          <a:graphicData uri="http://schemas.openxmlformats.org/drawingml/2006/table">
            <a:tbl>
              <a:tblPr firstRow="1" firstCol="1" bandRow="1"/>
              <a:tblGrid>
                <a:gridCol w="2247900"/>
                <a:gridCol w="609600"/>
              </a:tblGrid>
              <a:tr h="2571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Vegetação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Peso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Submontana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Aluvial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Terras Baixas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Pasto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2.9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7913892"/>
              </p:ext>
            </p:extLst>
          </p:nvPr>
        </p:nvGraphicFramePr>
        <p:xfrm>
          <a:off x="4860032" y="4653136"/>
          <a:ext cx="2946400" cy="1410299"/>
        </p:xfrm>
        <a:graphic>
          <a:graphicData uri="http://schemas.openxmlformats.org/drawingml/2006/table">
            <a:tbl>
              <a:tblPr firstRow="1" firstCol="1" bandRow="1"/>
              <a:tblGrid>
                <a:gridCol w="2273300"/>
                <a:gridCol w="673100"/>
              </a:tblGrid>
              <a:tr h="2634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Declividade (%)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Peso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&lt;2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2-6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1.5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6-20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20-50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2.5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&gt;50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2783384"/>
              </p:ext>
            </p:extLst>
          </p:nvPr>
        </p:nvGraphicFramePr>
        <p:xfrm>
          <a:off x="323528" y="2204864"/>
          <a:ext cx="4178300" cy="2064258"/>
        </p:xfrm>
        <a:graphic>
          <a:graphicData uri="http://schemas.openxmlformats.org/drawingml/2006/table">
            <a:tbl>
              <a:tblPr firstRow="1" firstCol="1" bandRow="1"/>
              <a:tblGrid>
                <a:gridCol w="3426460"/>
                <a:gridCol w="751840"/>
              </a:tblGrid>
              <a:tr h="2095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Geologia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Peso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Aluviões Holocênicos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Coluviões Holocênicos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Formação Itapecuru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2.7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Formação Vila Cristal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1.7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Formação Ipixuna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Grupo Aurizona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1.8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Complexo Maracaçumé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1.3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Corpo d'Água Continental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4909986"/>
              </p:ext>
            </p:extLst>
          </p:nvPr>
        </p:nvGraphicFramePr>
        <p:xfrm>
          <a:off x="5724128" y="3140968"/>
          <a:ext cx="2654300" cy="945261"/>
        </p:xfrm>
        <a:graphic>
          <a:graphicData uri="http://schemas.openxmlformats.org/drawingml/2006/table">
            <a:tbl>
              <a:tblPr firstRow="1" firstCol="1" bandRow="1"/>
              <a:tblGrid>
                <a:gridCol w="1863090"/>
                <a:gridCol w="791210"/>
              </a:tblGrid>
              <a:tr h="2571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Solos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Peso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Latossolo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Gleissolo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Argissolo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9825371"/>
              </p:ext>
            </p:extLst>
          </p:nvPr>
        </p:nvGraphicFramePr>
        <p:xfrm>
          <a:off x="4932040" y="116632"/>
          <a:ext cx="3771900" cy="2770632"/>
        </p:xfrm>
        <a:graphic>
          <a:graphicData uri="http://schemas.openxmlformats.org/drawingml/2006/table">
            <a:tbl>
              <a:tblPr firstRow="1" firstCol="1" bandRow="1"/>
              <a:tblGrid>
                <a:gridCol w="2921000"/>
                <a:gridCol w="850900"/>
              </a:tblGrid>
              <a:tr h="2476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Uso e Ocupação do Solo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Peso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Área Urbana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Mineração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Mosaico de Ocupações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2.6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Pastagens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2.9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Vegetação Secundária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1.5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Agricultura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2.6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Reflorestamento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1.5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Regeneração com Pasto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1.5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Área não-observada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Floresta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Hidrografia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BFC27-E65A-45FB-8476-724E52245923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125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8115319"/>
              </p:ext>
            </p:extLst>
          </p:nvPr>
        </p:nvGraphicFramePr>
        <p:xfrm>
          <a:off x="251520" y="188640"/>
          <a:ext cx="5400599" cy="5040555"/>
        </p:xfrm>
        <a:graphic>
          <a:graphicData uri="http://schemas.openxmlformats.org/drawingml/2006/table">
            <a:tbl>
              <a:tblPr firstRow="1" firstCol="1" bandRow="1"/>
              <a:tblGrid>
                <a:gridCol w="2307415"/>
                <a:gridCol w="2095382"/>
                <a:gridCol w="997802"/>
              </a:tblGrid>
              <a:tr h="3360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Cenário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Variáveis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Pesos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36037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Susceptibilidade erosiva natural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Geologia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03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Vegetação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03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Pedologia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03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Declividade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037"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Susceptibilidade erosiva ambiental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Geologia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03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Vegetação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03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Pedologia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03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Declividade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03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Uso e Ocupação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037"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Susceptibilidade erosiva sob a influência climática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Geologia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03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Vegetação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03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Pedologia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03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Declividade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03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Clima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pictur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212976"/>
            <a:ext cx="5423892" cy="3441211"/>
          </a:xfrm>
          <a:prstGeom prst="rect">
            <a:avLst/>
          </a:prstGeom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BFC27-E65A-45FB-8476-724E52245923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0121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pic>
        <p:nvPicPr>
          <p:cNvPr id="7" name="picture" descr="C:\Users\IVAN\AppData\Local\Temp\Vulnerabilidade_Natural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89" y="1063479"/>
            <a:ext cx="8568952" cy="5616624"/>
          </a:xfrm>
          <a:prstGeom prst="rect">
            <a:avLst/>
          </a:prstGeom>
        </p:spPr>
      </p:pic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2297787"/>
              </p:ext>
            </p:extLst>
          </p:nvPr>
        </p:nvGraphicFramePr>
        <p:xfrm>
          <a:off x="2484325" y="1643268"/>
          <a:ext cx="4247357" cy="44961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BFC27-E65A-45FB-8476-724E52245923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7310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" descr="C:\Users\IVAN\AppData\Local\Temp\Natural_clima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672"/>
            <a:ext cx="9036496" cy="6048672"/>
          </a:xfrm>
          <a:prstGeom prst="rect">
            <a:avLst/>
          </a:prstGeom>
        </p:spPr>
      </p:pic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4583042"/>
              </p:ext>
            </p:extLst>
          </p:nvPr>
        </p:nvGraphicFramePr>
        <p:xfrm>
          <a:off x="2267745" y="1196752"/>
          <a:ext cx="5112568" cy="47525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BFC27-E65A-45FB-8476-724E52245923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8575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" descr="C:\Users\IVAN\AppData\Local\Temp\Vulnerabilidade_Ambiental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62" y="548680"/>
            <a:ext cx="8856984" cy="5760641"/>
          </a:xfrm>
          <a:prstGeom prst="rect">
            <a:avLst/>
          </a:prstGeom>
        </p:spPr>
      </p:pic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1212026"/>
              </p:ext>
            </p:extLst>
          </p:nvPr>
        </p:nvGraphicFramePr>
        <p:xfrm>
          <a:off x="2195736" y="1340768"/>
          <a:ext cx="5093754" cy="47121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BFC27-E65A-45FB-8476-724E52245923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0053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CONSIDERAÇÕES FINAIS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pt-BR" dirty="0" smtClean="0"/>
              <a:t>Método eficaz para estudos ambientais</a:t>
            </a:r>
          </a:p>
          <a:p>
            <a:endParaRPr lang="pt-BR" dirty="0"/>
          </a:p>
          <a:p>
            <a:r>
              <a:rPr lang="pt-BR" dirty="0" smtClean="0"/>
              <a:t>Geoprocessamento e SIG</a:t>
            </a:r>
          </a:p>
          <a:p>
            <a:endParaRPr lang="pt-BR" dirty="0"/>
          </a:p>
          <a:p>
            <a:r>
              <a:rPr lang="pt-BR" dirty="0" smtClean="0"/>
              <a:t>Cenários</a:t>
            </a:r>
          </a:p>
          <a:p>
            <a:endParaRPr lang="pt-BR" dirty="0"/>
          </a:p>
          <a:p>
            <a:r>
              <a:rPr lang="pt-BR" dirty="0" smtClean="0"/>
              <a:t>Dados mais recentes</a:t>
            </a:r>
          </a:p>
          <a:p>
            <a:endParaRPr lang="pt-BR" dirty="0"/>
          </a:p>
          <a:p>
            <a:r>
              <a:rPr lang="pt-BR" dirty="0" smtClean="0"/>
              <a:t>Validação em campo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BFC27-E65A-45FB-8476-724E52245923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941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pic>
        <p:nvPicPr>
          <p:cNvPr id="1026" name="Picture 2" descr="Resultado de imagem para EROSÃ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5103422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m para erosão do sol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122736"/>
            <a:ext cx="4692774" cy="3524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BFC27-E65A-45FB-8476-724E52245923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4435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7" y="33549"/>
            <a:ext cx="6047718" cy="3340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2972" y="355577"/>
            <a:ext cx="3661028" cy="6057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08" y="3394507"/>
            <a:ext cx="5168572" cy="3463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BFC27-E65A-45FB-8476-724E52245923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0854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6513" y="0"/>
            <a:ext cx="8643470" cy="1143000"/>
          </a:xfrm>
        </p:spPr>
        <p:txBody>
          <a:bodyPr>
            <a:normAutofit/>
          </a:bodyPr>
          <a:lstStyle/>
          <a:p>
            <a:r>
              <a:rPr lang="pt-BR" dirty="0" smtClean="0"/>
              <a:t>ÁREA DE ESTUDO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picture" descr="C:\Users\IVAN\AppData\Local\Temp\Mapa_de_Localização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025352"/>
            <a:ext cx="8676455" cy="5832648"/>
          </a:xfrm>
          <a:prstGeom prst="rect">
            <a:avLst/>
          </a:prstGeom>
        </p:spPr>
      </p:pic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BFC27-E65A-45FB-8476-724E52245923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643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AQUISIÇÃO DOS DADOS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9841168"/>
              </p:ext>
            </p:extLst>
          </p:nvPr>
        </p:nvGraphicFramePr>
        <p:xfrm>
          <a:off x="611560" y="2132856"/>
          <a:ext cx="7992887" cy="36724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27595"/>
                <a:gridCol w="1189942"/>
                <a:gridCol w="1535298"/>
                <a:gridCol w="1578139"/>
                <a:gridCol w="743169"/>
                <a:gridCol w="1218744"/>
              </a:tblGrid>
              <a:tr h="8709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DADOS</a:t>
                      </a:r>
                      <a:endParaRPr lang="pt-BR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FORMATO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FONTE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ESCALA /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RESOLUÇÃO ESPACIAL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ANO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DATUM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 anchor="ctr"/>
                </a:tc>
              </a:tr>
              <a:tr h="3696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Limite Municipal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Vetorial</a:t>
                      </a:r>
                      <a:endParaRPr lang="pt-BR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IBGE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1:250000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2013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WGS-84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 anchor="b"/>
                </a:tc>
              </a:tr>
              <a:tr h="3528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Geologia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Vetorial</a:t>
                      </a:r>
                      <a:endParaRPr lang="pt-BR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RADAM (IBGE)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1:250000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2004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WGS-84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 anchor="b"/>
                </a:tc>
              </a:tr>
              <a:tr h="6338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Pedologia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Vetorial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EMBRAPA</a:t>
                      </a:r>
                      <a:endParaRPr lang="pt-BR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1:250000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SIRGAS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2000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 anchor="b"/>
                </a:tc>
              </a:tr>
              <a:tr h="3528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Vegetação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Vetorial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IBGE</a:t>
                      </a:r>
                      <a:endParaRPr lang="pt-BR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1:250000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2013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WGS-84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 anchor="b"/>
                </a:tc>
              </a:tr>
              <a:tr h="3528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Imagem SRTM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Matricial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TOPODATA</a:t>
                      </a:r>
                      <a:endParaRPr lang="pt-BR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m</a:t>
                      </a:r>
                      <a:endParaRPr lang="pt-BR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WGS-84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 anchor="b"/>
                </a:tc>
              </a:tr>
              <a:tr h="3696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Clima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Texto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INMET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pt-BR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LCC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 anchor="b"/>
                </a:tc>
              </a:tr>
              <a:tr h="3696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TerraClass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Vetorial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INPE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1:250000</a:t>
                      </a:r>
                      <a:endParaRPr lang="pt-BR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</a:t>
                      </a:r>
                      <a:endParaRPr lang="pt-BR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SAD-69</a:t>
                      </a:r>
                      <a:endParaRPr lang="pt-BR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 anchor="b"/>
                </a:tc>
              </a:tr>
            </a:tbl>
          </a:graphicData>
        </a:graphic>
      </p:graphicFrame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BFC27-E65A-45FB-8476-724E52245923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079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9925"/>
            <a:ext cx="8229600" cy="1143000"/>
          </a:xfrm>
        </p:spPr>
        <p:txBody>
          <a:bodyPr/>
          <a:lstStyle/>
          <a:p>
            <a:r>
              <a:rPr lang="pt-BR" dirty="0" smtClean="0"/>
              <a:t>CLIMA</a:t>
            </a:r>
            <a:endParaRPr lang="pt-BR" dirty="0"/>
          </a:p>
        </p:txBody>
      </p:sp>
      <p:pic>
        <p:nvPicPr>
          <p:cNvPr id="4" name="Espaço Reservado para Conteúdo 3" descr="C:\Users\IVAN\AppData\Local\Temp\IDW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8640960" cy="55446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BFC27-E65A-45FB-8476-724E52245923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936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pt-BR" dirty="0" smtClean="0"/>
              <a:t>VEGETAÇÃO</a:t>
            </a:r>
            <a:endParaRPr lang="pt-BR" dirty="0"/>
          </a:p>
        </p:txBody>
      </p:sp>
      <p:pic>
        <p:nvPicPr>
          <p:cNvPr id="4" name="Espaço Reservado para Conteúdo 3" descr="C:\Users\IVAN\AppData\Local\Temp\Vegetação_reclass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80728"/>
            <a:ext cx="8568952" cy="57606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BFC27-E65A-45FB-8476-724E52245923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547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pt-BR" dirty="0" smtClean="0"/>
              <a:t>DECLIVIDADE</a:t>
            </a:r>
            <a:endParaRPr lang="pt-BR" dirty="0"/>
          </a:p>
        </p:txBody>
      </p:sp>
      <p:pic>
        <p:nvPicPr>
          <p:cNvPr id="4" name="Espaço Reservado para Conteúdo 3" descr="C:\Users\IVAN\AppData\Local\Temp\Declividade_reclass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36712"/>
            <a:ext cx="8568952" cy="58326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BFC27-E65A-45FB-8476-724E52245923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691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/>
          <a:lstStyle/>
          <a:p>
            <a:r>
              <a:rPr lang="pt-BR" dirty="0" smtClean="0"/>
              <a:t>GEOLOGIA</a:t>
            </a:r>
            <a:endParaRPr lang="pt-BR" dirty="0"/>
          </a:p>
        </p:txBody>
      </p:sp>
      <p:pic>
        <p:nvPicPr>
          <p:cNvPr id="4" name="Espaço Reservado para Conteúdo 3" descr="C:\Users\IVAN\AppData\Local\Temp\Geologia_reclass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08720"/>
            <a:ext cx="8496944" cy="57606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BFC27-E65A-45FB-8476-724E52245923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409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308</Words>
  <Application>Microsoft Office PowerPoint</Application>
  <PresentationFormat>Apresentação na tela (4:3)</PresentationFormat>
  <Paragraphs>217</Paragraphs>
  <Slides>18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19" baseType="lpstr">
      <vt:lpstr>Tema do Office</vt:lpstr>
      <vt:lpstr>Análise de Vulnerabilidade Erosiva no Município de Paragominas – PA </vt:lpstr>
      <vt:lpstr>INTRODUÇÃO</vt:lpstr>
      <vt:lpstr>Apresentação do PowerPoint</vt:lpstr>
      <vt:lpstr>ÁREA DE ESTUDO</vt:lpstr>
      <vt:lpstr>AQUISIÇÃO DOS DADOS</vt:lpstr>
      <vt:lpstr>CLIMA</vt:lpstr>
      <vt:lpstr>VEGETAÇÃO</vt:lpstr>
      <vt:lpstr>DECLIVIDADE</vt:lpstr>
      <vt:lpstr>GEOLOGIA</vt:lpstr>
      <vt:lpstr>PEDOLOGIA</vt:lpstr>
      <vt:lpstr>USO E OCUPAÇÃO DO SOLO</vt:lpstr>
      <vt:lpstr>METODOLOGIA</vt:lpstr>
      <vt:lpstr>Apresentação do PowerPoint</vt:lpstr>
      <vt:lpstr>Apresentação do PowerPoint</vt:lpstr>
      <vt:lpstr>RESULTADOS</vt:lpstr>
      <vt:lpstr>Apresentação do PowerPoint</vt:lpstr>
      <vt:lpstr>Apresentação do PowerPoint</vt:lpstr>
      <vt:lpstr>CONSIDERAÇÕES FINAIS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Análise de Vulnerabilidade Erosiva no Município de Paragominas – PA</dc:title>
  <dc:creator>IVAN</dc:creator>
  <cp:lastModifiedBy>IVAN</cp:lastModifiedBy>
  <cp:revision>15</cp:revision>
  <dcterms:created xsi:type="dcterms:W3CDTF">2017-06-11T22:37:18Z</dcterms:created>
  <dcterms:modified xsi:type="dcterms:W3CDTF">2017-06-12T05:26:27Z</dcterms:modified>
</cp:coreProperties>
</file>