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89" r:id="rId4"/>
    <p:sldId id="290" r:id="rId5"/>
    <p:sldId id="288" r:id="rId6"/>
    <p:sldId id="277" r:id="rId7"/>
    <p:sldId id="258" r:id="rId8"/>
    <p:sldId id="260" r:id="rId9"/>
    <p:sldId id="291" r:id="rId10"/>
    <p:sldId id="283" r:id="rId11"/>
    <p:sldId id="261" r:id="rId12"/>
    <p:sldId id="281" r:id="rId13"/>
    <p:sldId id="282" r:id="rId14"/>
    <p:sldId id="293" r:id="rId15"/>
    <p:sldId id="280" r:id="rId16"/>
    <p:sldId id="259" r:id="rId17"/>
    <p:sldId id="262" r:id="rId18"/>
    <p:sldId id="284" r:id="rId19"/>
    <p:sldId id="265" r:id="rId20"/>
    <p:sldId id="268" r:id="rId21"/>
    <p:sldId id="269" r:id="rId22"/>
    <p:sldId id="292" r:id="rId23"/>
    <p:sldId id="271" r:id="rId24"/>
    <p:sldId id="285" r:id="rId25"/>
    <p:sldId id="273" r:id="rId26"/>
    <p:sldId id="272" r:id="rId27"/>
    <p:sldId id="286" r:id="rId28"/>
    <p:sldId id="278" r:id="rId29"/>
    <p:sldId id="279" r:id="rId30"/>
    <p:sldId id="294" r:id="rId31"/>
    <p:sldId id="295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Pasta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2"/>
    </mc:Choice>
    <mc:Fallback>
      <c:style val="1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cat>
            <c:numRef>
              <c:f>Plan1!$A$12:$A$18</c:f>
              <c:numCache>
                <c:formatCode>General</c:formatCod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numCache>
            </c:numRef>
          </c:cat>
          <c:val>
            <c:numRef>
              <c:f>Plan1!$B$12:$B$18</c:f>
              <c:numCache>
                <c:formatCode>General</c:formatCode>
                <c:ptCount val="7"/>
                <c:pt idx="0">
                  <c:v>0.13</c:v>
                </c:pt>
                <c:pt idx="1">
                  <c:v>0.14000000000000001</c:v>
                </c:pt>
                <c:pt idx="2">
                  <c:v>0.19</c:v>
                </c:pt>
                <c:pt idx="3">
                  <c:v>0.43</c:v>
                </c:pt>
                <c:pt idx="4">
                  <c:v>0.3</c:v>
                </c:pt>
                <c:pt idx="5">
                  <c:v>0.44</c:v>
                </c:pt>
                <c:pt idx="6">
                  <c:v>0.37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3019392"/>
        <c:axId val="163848576"/>
      </c:barChart>
      <c:catAx>
        <c:axId val="1630193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63848576"/>
        <c:crosses val="autoZero"/>
        <c:auto val="1"/>
        <c:lblAlgn val="ctr"/>
        <c:lblOffset val="100"/>
        <c:noMultiLvlLbl val="0"/>
      </c:catAx>
      <c:valAx>
        <c:axId val="16384857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6301939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>
          <a:solidFill>
            <a:schemeClr val="bg1"/>
          </a:solidFill>
        </a:defRPr>
      </a:pPr>
      <a:endParaRPr lang="pt-B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AA12A2-41F4-4622-A08D-A6FE1A60C2D1}" type="datetimeFigureOut">
              <a:rPr lang="pt-BR" smtClean="0"/>
              <a:pPr/>
              <a:t>20/12/2017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A6369F-C220-41ED-9ED2-9B5CABA4A74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93941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05861EAD-FCCB-45C6-895C-D7EAE3A0A7CE}" type="slidenum">
              <a:rPr lang="en-US" altLang="pt-BR" sz="1200" smtClean="0"/>
              <a:pPr eaLnBrk="1" hangingPunct="1"/>
              <a:t>25</a:t>
            </a:fld>
            <a:endParaRPr lang="en-US" altLang="pt-BR" sz="1200" smtClean="0"/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 smtClean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14EED-E411-4FF7-B63A-E240AE5DBB3A}" type="datetimeFigureOut">
              <a:rPr lang="en-GB" smtClean="0"/>
              <a:pPr/>
              <a:t>20/12/2017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9DA78-AF2A-4A68-9185-0503E5FC5634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485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14EED-E411-4FF7-B63A-E240AE5DBB3A}" type="datetimeFigureOut">
              <a:rPr lang="en-GB" smtClean="0"/>
              <a:pPr/>
              <a:t>20/12/2017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9DA78-AF2A-4A68-9185-0503E5FC5634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2866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14EED-E411-4FF7-B63A-E240AE5DBB3A}" type="datetimeFigureOut">
              <a:rPr lang="en-GB" smtClean="0"/>
              <a:pPr/>
              <a:t>20/12/2017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9DA78-AF2A-4A68-9185-0503E5FC5634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4869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14EED-E411-4FF7-B63A-E240AE5DBB3A}" type="datetimeFigureOut">
              <a:rPr lang="en-GB" smtClean="0"/>
              <a:pPr/>
              <a:t>20/12/2017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9DA78-AF2A-4A68-9185-0503E5FC5634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3491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14EED-E411-4FF7-B63A-E240AE5DBB3A}" type="datetimeFigureOut">
              <a:rPr lang="en-GB" smtClean="0"/>
              <a:pPr/>
              <a:t>20/12/2017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9DA78-AF2A-4A68-9185-0503E5FC5634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5991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14EED-E411-4FF7-B63A-E240AE5DBB3A}" type="datetimeFigureOut">
              <a:rPr lang="en-GB" smtClean="0"/>
              <a:pPr/>
              <a:t>20/12/2017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9DA78-AF2A-4A68-9185-0503E5FC5634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3101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14EED-E411-4FF7-B63A-E240AE5DBB3A}" type="datetimeFigureOut">
              <a:rPr lang="en-GB" smtClean="0"/>
              <a:pPr/>
              <a:t>20/12/2017</a:t>
            </a:fld>
            <a:endParaRPr lang="en-GB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9DA78-AF2A-4A68-9185-0503E5FC5634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3265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14EED-E411-4FF7-B63A-E240AE5DBB3A}" type="datetimeFigureOut">
              <a:rPr lang="en-GB" smtClean="0"/>
              <a:pPr/>
              <a:t>20/12/2017</a:t>
            </a:fld>
            <a:endParaRPr lang="en-GB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9DA78-AF2A-4A68-9185-0503E5FC5634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3039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14EED-E411-4FF7-B63A-E240AE5DBB3A}" type="datetimeFigureOut">
              <a:rPr lang="en-GB" smtClean="0"/>
              <a:pPr/>
              <a:t>20/12/2017</a:t>
            </a:fld>
            <a:endParaRPr lang="en-GB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9DA78-AF2A-4A68-9185-0503E5FC5634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3200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14EED-E411-4FF7-B63A-E240AE5DBB3A}" type="datetimeFigureOut">
              <a:rPr lang="en-GB" smtClean="0"/>
              <a:pPr/>
              <a:t>20/12/2017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9DA78-AF2A-4A68-9185-0503E5FC5634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9892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14EED-E411-4FF7-B63A-E240AE5DBB3A}" type="datetimeFigureOut">
              <a:rPr lang="en-GB" smtClean="0"/>
              <a:pPr/>
              <a:t>20/12/2017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9DA78-AF2A-4A68-9185-0503E5FC5634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1160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14EED-E411-4FF7-B63A-E240AE5DBB3A}" type="datetimeFigureOut">
              <a:rPr lang="en-GB" smtClean="0"/>
              <a:pPr/>
              <a:t>20/12/2017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C9DA78-AF2A-4A68-9185-0503E5FC5634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34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620688"/>
            <a:ext cx="7772400" cy="2979763"/>
          </a:xfrm>
        </p:spPr>
        <p:txBody>
          <a:bodyPr>
            <a:normAutofit/>
          </a:bodyPr>
          <a:lstStyle/>
          <a:p>
            <a:r>
              <a:rPr lang="pt-BR" dirty="0" smtClean="0"/>
              <a:t>Uso da regressão espacial para o estudo da ocorrência de desmatamento em Novo Progresso, PA</a:t>
            </a:r>
            <a:endParaRPr lang="en-GB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979712" y="4869160"/>
            <a:ext cx="6400800" cy="694928"/>
          </a:xfrm>
        </p:spPr>
        <p:txBody>
          <a:bodyPr/>
          <a:lstStyle/>
          <a:p>
            <a:pPr algn="r"/>
            <a:r>
              <a:rPr lang="pt-BR" dirty="0" smtClean="0"/>
              <a:t>Mateus de Souza Macul</a:t>
            </a:r>
            <a:endParaRPr lang="en-GB" dirty="0"/>
          </a:p>
        </p:txBody>
      </p:sp>
      <p:sp>
        <p:nvSpPr>
          <p:cNvPr id="4" name="CaixaDeTexto 3"/>
          <p:cNvSpPr txBox="1"/>
          <p:nvPr/>
        </p:nvSpPr>
        <p:spPr>
          <a:xfrm>
            <a:off x="3397331" y="5934670"/>
            <a:ext cx="24482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São José dos Campos</a:t>
            </a:r>
          </a:p>
          <a:p>
            <a:pPr algn="ctr"/>
            <a:r>
              <a:rPr lang="pt-BR" dirty="0" smtClean="0"/>
              <a:t>Dezembro</a:t>
            </a:r>
          </a:p>
          <a:p>
            <a:pPr algn="ctr"/>
            <a:r>
              <a:rPr lang="pt-BR" dirty="0" smtClean="0"/>
              <a:t>2017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3120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Preparo dos Dados – Variável Dependente</a:t>
            </a:r>
            <a:endParaRPr lang="pt-BR" dirty="0"/>
          </a:p>
        </p:txBody>
      </p:sp>
      <p:pic>
        <p:nvPicPr>
          <p:cNvPr id="4" name="Picture 3" descr="C:\Users\MateusMacul\OneDrive\Documentos\AnaliseEspacial\Mapas\Map_VariavelDe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641814"/>
            <a:ext cx="3456384" cy="4883250"/>
          </a:xfrm>
          <a:prstGeom prst="rect">
            <a:avLst/>
          </a:prstGeom>
          <a:noFill/>
        </p:spPr>
      </p:pic>
      <p:sp>
        <p:nvSpPr>
          <p:cNvPr id="5" name="CaixaDeTexto 4"/>
          <p:cNvSpPr txBox="1"/>
          <p:nvPr/>
        </p:nvSpPr>
        <p:spPr>
          <a:xfrm>
            <a:off x="4211960" y="2852936"/>
            <a:ext cx="46805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Dado: </a:t>
            </a:r>
            <a:r>
              <a:rPr lang="pt-BR" sz="2400" dirty="0" smtClean="0"/>
              <a:t>Desmatamento (2015 – 2017)</a:t>
            </a:r>
          </a:p>
          <a:p>
            <a:r>
              <a:rPr lang="pt-BR" sz="2400" b="1" dirty="0" smtClean="0"/>
              <a:t>Fonte</a:t>
            </a:r>
            <a:r>
              <a:rPr lang="pt-BR" sz="2400" dirty="0" smtClean="0"/>
              <a:t>:  INPE (PRODES)</a:t>
            </a:r>
          </a:p>
          <a:p>
            <a:r>
              <a:rPr lang="pt-BR" sz="2400" b="1" dirty="0" smtClean="0"/>
              <a:t>Variável</a:t>
            </a:r>
            <a:r>
              <a:rPr lang="pt-BR" sz="2400" dirty="0" smtClean="0"/>
              <a:t>:</a:t>
            </a:r>
          </a:p>
          <a:p>
            <a:r>
              <a:rPr lang="pt-BR" sz="2400" dirty="0" smtClean="0"/>
              <a:t>Área Desmatada</a:t>
            </a:r>
            <a:endParaRPr lang="pt-B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Preparo dos Dados – Variáveis independentes</a:t>
            </a:r>
            <a:endParaRPr lang="pt-BR" dirty="0"/>
          </a:p>
        </p:txBody>
      </p:sp>
      <p:pic>
        <p:nvPicPr>
          <p:cNvPr id="6" name="Picture 2" descr="C:\Users\MateusMacul\OneDrive\Documentos\AnaliseEspacial\Mapas\Map_AreaProblema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1" y="1484784"/>
            <a:ext cx="1783665" cy="2520000"/>
          </a:xfrm>
          <a:prstGeom prst="rect">
            <a:avLst/>
          </a:prstGeom>
          <a:noFill/>
        </p:spPr>
      </p:pic>
      <p:pic>
        <p:nvPicPr>
          <p:cNvPr id="1027" name="Picture 3" descr="C:\Users\MateusMacul\OneDrive\Documentos\AnaliseEspacial\Mapas\Map_As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005064"/>
            <a:ext cx="1783666" cy="2520000"/>
          </a:xfrm>
          <a:prstGeom prst="rect">
            <a:avLst/>
          </a:prstGeom>
          <a:noFill/>
        </p:spPr>
      </p:pic>
      <p:sp>
        <p:nvSpPr>
          <p:cNvPr id="13" name="CaixaDeTexto 12"/>
          <p:cNvSpPr txBox="1"/>
          <p:nvPr/>
        </p:nvSpPr>
        <p:spPr>
          <a:xfrm>
            <a:off x="2483768" y="1772816"/>
            <a:ext cx="53285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Dado:</a:t>
            </a:r>
            <a:r>
              <a:rPr lang="pt-BR" dirty="0" smtClean="0"/>
              <a:t> Área Problemáticas</a:t>
            </a:r>
          </a:p>
          <a:p>
            <a:r>
              <a:rPr lang="pt-BR" b="1" dirty="0" smtClean="0"/>
              <a:t>Fonte</a:t>
            </a:r>
            <a:r>
              <a:rPr lang="pt-BR" dirty="0" smtClean="0"/>
              <a:t>:  Imóveis CAR, Unidades de Conservação ICMBIO</a:t>
            </a:r>
          </a:p>
          <a:p>
            <a:r>
              <a:rPr lang="pt-BR" b="1" dirty="0" smtClean="0"/>
              <a:t>Variáveis</a:t>
            </a:r>
            <a:r>
              <a:rPr lang="pt-BR" dirty="0" smtClean="0"/>
              <a:t>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pt-BR" dirty="0" smtClean="0"/>
              <a:t>Distância de Áreas Problemáticas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pt-BR" dirty="0" smtClean="0"/>
              <a:t>Área Problemática</a:t>
            </a:r>
          </a:p>
          <a:p>
            <a:endParaRPr lang="pt-BR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2483768" y="4437112"/>
            <a:ext cx="53285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Dado:</a:t>
            </a:r>
            <a:r>
              <a:rPr lang="pt-BR" dirty="0" smtClean="0"/>
              <a:t> Assentamentos Rurais</a:t>
            </a:r>
          </a:p>
          <a:p>
            <a:r>
              <a:rPr lang="pt-BR" b="1" dirty="0" smtClean="0"/>
              <a:t>Fonte</a:t>
            </a:r>
            <a:r>
              <a:rPr lang="pt-BR" dirty="0" smtClean="0"/>
              <a:t>:  INCRA</a:t>
            </a:r>
          </a:p>
          <a:p>
            <a:r>
              <a:rPr lang="pt-BR" b="1" dirty="0" smtClean="0"/>
              <a:t>Variável</a:t>
            </a:r>
            <a:r>
              <a:rPr lang="pt-BR" dirty="0" smtClean="0"/>
              <a:t>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pt-BR" dirty="0" smtClean="0"/>
              <a:t>Distância de Assentamentos</a:t>
            </a:r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4716016" y="2649979"/>
            <a:ext cx="43204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pt-BR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+</a:t>
            </a:r>
            <a:endParaRPr lang="pt-BR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6156176" y="2390841"/>
            <a:ext cx="43204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pt-BR" sz="40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-</a:t>
            </a:r>
            <a:endParaRPr lang="pt-BR" sz="4000" b="1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6156176" y="2373506"/>
            <a:ext cx="43204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pt-BR" sz="40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-</a:t>
            </a:r>
            <a:endParaRPr lang="pt-BR" sz="4000" b="1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5694537" y="5037276"/>
            <a:ext cx="43204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pt-BR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+</a:t>
            </a:r>
            <a:endParaRPr lang="pt-BR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71814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MateusMacul\OneDrive\Documentos\AnaliseEspacial\Mapas\Map_imovei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12776"/>
            <a:ext cx="1783665" cy="2520000"/>
          </a:xfrm>
          <a:prstGeom prst="rect">
            <a:avLst/>
          </a:prstGeom>
          <a:noFill/>
        </p:spPr>
      </p:pic>
      <p:pic>
        <p:nvPicPr>
          <p:cNvPr id="5" name="Picture 5" descr="C:\Users\MateusMacul\OneDrive\Documentos\AnaliseEspacial\Mapas\Map_ti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005064"/>
            <a:ext cx="1783666" cy="2520000"/>
          </a:xfrm>
          <a:prstGeom prst="rect">
            <a:avLst/>
          </a:prstGeom>
          <a:noFill/>
        </p:spPr>
      </p:pic>
      <p:sp>
        <p:nvSpPr>
          <p:cNvPr id="8" name="CaixaDeTexto 7"/>
          <p:cNvSpPr txBox="1"/>
          <p:nvPr/>
        </p:nvSpPr>
        <p:spPr>
          <a:xfrm>
            <a:off x="2483768" y="1772816"/>
            <a:ext cx="62646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Dado: </a:t>
            </a:r>
            <a:r>
              <a:rPr lang="pt-BR" dirty="0" smtClean="0"/>
              <a:t>Classificação do Tamanho do Imóvel</a:t>
            </a:r>
          </a:p>
          <a:p>
            <a:r>
              <a:rPr lang="pt-BR" b="1" dirty="0" smtClean="0"/>
              <a:t>Fonte</a:t>
            </a:r>
            <a:r>
              <a:rPr lang="pt-BR" dirty="0" smtClean="0"/>
              <a:t>:  Imóveis CAR, Definições do INCRA</a:t>
            </a:r>
          </a:p>
          <a:p>
            <a:r>
              <a:rPr lang="pt-BR" b="1" dirty="0" smtClean="0"/>
              <a:t>Variáveis</a:t>
            </a:r>
            <a:r>
              <a:rPr lang="pt-BR" dirty="0" smtClean="0"/>
              <a:t>: (Módulo fiscal Novo progresso: 75 ha)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Distância de Imóveis </a:t>
            </a:r>
            <a:r>
              <a:rPr lang="pt-BR" dirty="0"/>
              <a:t>Grandes </a:t>
            </a:r>
            <a:r>
              <a:rPr lang="pt-BR" dirty="0" smtClean="0"/>
              <a:t>(&gt; 15 módulos fiscais)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Distância de Imóveis </a:t>
            </a:r>
            <a:r>
              <a:rPr lang="pt-BR" dirty="0"/>
              <a:t>Médios </a:t>
            </a:r>
            <a:r>
              <a:rPr lang="pt-BR" dirty="0" smtClean="0"/>
              <a:t>(entre 4 e 15 Módulos fiscais)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Distância de Imóveis </a:t>
            </a:r>
            <a:r>
              <a:rPr lang="pt-BR" dirty="0"/>
              <a:t>Pequenos </a:t>
            </a:r>
            <a:r>
              <a:rPr lang="pt-BR" dirty="0" smtClean="0"/>
              <a:t>(entre 1 e 4 módulos fiscais)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Distância de Minifúndios (&lt; 1 módulo fiscal)</a:t>
            </a:r>
          </a:p>
          <a:p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2483768" y="4437112"/>
            <a:ext cx="53285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Dado:</a:t>
            </a:r>
            <a:r>
              <a:rPr lang="pt-BR" dirty="0" smtClean="0"/>
              <a:t> Terras Indígenas</a:t>
            </a:r>
          </a:p>
          <a:p>
            <a:r>
              <a:rPr lang="pt-BR" b="1" dirty="0" smtClean="0"/>
              <a:t>Fonte</a:t>
            </a:r>
            <a:r>
              <a:rPr lang="pt-BR" dirty="0" smtClean="0"/>
              <a:t>:  FUNAI</a:t>
            </a:r>
          </a:p>
          <a:p>
            <a:r>
              <a:rPr lang="pt-BR" b="1" dirty="0" smtClean="0"/>
              <a:t>Variável</a:t>
            </a:r>
            <a:r>
              <a:rPr lang="pt-BR" dirty="0" smtClean="0"/>
              <a:t>:</a:t>
            </a:r>
          </a:p>
          <a:p>
            <a:r>
              <a:rPr lang="pt-BR" dirty="0" smtClean="0"/>
              <a:t>Distância de Terras Indígena</a:t>
            </a:r>
            <a:endParaRPr lang="pt-BR" dirty="0"/>
          </a:p>
        </p:txBody>
      </p:sp>
      <p:sp>
        <p:nvSpPr>
          <p:cNvPr id="11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Preparo dos Dados – Variáveis independentes</a:t>
            </a:r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5292080" y="5034418"/>
            <a:ext cx="43204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pt-BR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+</a:t>
            </a:r>
            <a:endParaRPr lang="pt-BR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7732471" y="2318833"/>
            <a:ext cx="43204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pt-BR" sz="40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-</a:t>
            </a:r>
            <a:endParaRPr lang="pt-BR" sz="4000" b="1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8316416" y="2661040"/>
            <a:ext cx="43204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pt-BR" sz="40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-</a:t>
            </a:r>
            <a:endParaRPr lang="pt-BR" sz="4000" b="1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8460432" y="3014983"/>
            <a:ext cx="43204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pt-BR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+</a:t>
            </a:r>
            <a:endParaRPr lang="pt-BR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6876256" y="3224890"/>
            <a:ext cx="43204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pt-BR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+</a:t>
            </a:r>
            <a:endParaRPr lang="pt-BR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:\Users\MateusMacul\OneDrive\Documentos\AnaliseEspacial\Mapas\Map_uc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412776"/>
            <a:ext cx="1783666" cy="2520000"/>
          </a:xfrm>
          <a:prstGeom prst="rect">
            <a:avLst/>
          </a:prstGeom>
          <a:noFill/>
        </p:spPr>
      </p:pic>
      <p:sp>
        <p:nvSpPr>
          <p:cNvPr id="6" name="CaixaDeTexto 5"/>
          <p:cNvSpPr txBox="1"/>
          <p:nvPr/>
        </p:nvSpPr>
        <p:spPr>
          <a:xfrm>
            <a:off x="2483768" y="1772816"/>
            <a:ext cx="53285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Dado: </a:t>
            </a:r>
            <a:r>
              <a:rPr lang="pt-BR" dirty="0" smtClean="0"/>
              <a:t>Unidades de Conservação</a:t>
            </a:r>
          </a:p>
          <a:p>
            <a:r>
              <a:rPr lang="pt-BR" b="1" dirty="0" smtClean="0"/>
              <a:t>Fonte</a:t>
            </a:r>
            <a:r>
              <a:rPr lang="pt-BR" dirty="0" smtClean="0"/>
              <a:t>:  </a:t>
            </a:r>
            <a:r>
              <a:rPr lang="pt-BR" dirty="0" err="1" smtClean="0"/>
              <a:t>ICMBio</a:t>
            </a:r>
            <a:endParaRPr lang="pt-BR" dirty="0" smtClean="0"/>
          </a:p>
          <a:p>
            <a:r>
              <a:rPr lang="pt-BR" b="1" dirty="0" smtClean="0"/>
              <a:t>Variável</a:t>
            </a:r>
            <a:r>
              <a:rPr lang="pt-BR" dirty="0" smtClean="0"/>
              <a:t>:</a:t>
            </a:r>
          </a:p>
          <a:p>
            <a:pPr>
              <a:buFont typeface="Arial" pitchFamily="34" charset="0"/>
              <a:buChar char="•"/>
            </a:pPr>
            <a:r>
              <a:rPr lang="pt-BR" dirty="0" smtClean="0"/>
              <a:t>Distância de Unidades de Conservação</a:t>
            </a:r>
          </a:p>
          <a:p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2483768" y="4437112"/>
            <a:ext cx="53285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Dado: </a:t>
            </a:r>
            <a:r>
              <a:rPr lang="pt-BR" dirty="0" smtClean="0"/>
              <a:t>Estradas</a:t>
            </a:r>
          </a:p>
          <a:p>
            <a:r>
              <a:rPr lang="pt-BR" b="1" dirty="0" smtClean="0"/>
              <a:t>Fonte</a:t>
            </a:r>
            <a:r>
              <a:rPr lang="pt-BR" dirty="0" smtClean="0"/>
              <a:t>:  SEMA Pará</a:t>
            </a:r>
          </a:p>
          <a:p>
            <a:r>
              <a:rPr lang="pt-BR" b="1" dirty="0" smtClean="0"/>
              <a:t>Variável</a:t>
            </a:r>
            <a:r>
              <a:rPr lang="pt-BR" dirty="0" smtClean="0"/>
              <a:t>:</a:t>
            </a:r>
          </a:p>
          <a:p>
            <a:pPr>
              <a:buFont typeface="Arial" pitchFamily="34" charset="0"/>
              <a:buChar char="•"/>
            </a:pPr>
            <a:r>
              <a:rPr lang="pt-BR" dirty="0" smtClean="0"/>
              <a:t>Distância de estradas</a:t>
            </a:r>
            <a:endParaRPr lang="pt-BR" dirty="0"/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Preparo dos Dados – Variáveis independentes</a:t>
            </a:r>
            <a:endParaRPr lang="pt-BR" dirty="0"/>
          </a:p>
        </p:txBody>
      </p:sp>
      <p:pic>
        <p:nvPicPr>
          <p:cNvPr id="3074" name="Picture 2" descr="C:\Users\Mateus\OneDrive\Documentos\AnaliseEspacial\Mapas\Map_estrad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638" y="4077072"/>
            <a:ext cx="1783666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444208" y="2420888"/>
            <a:ext cx="43204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pt-BR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+</a:t>
            </a:r>
            <a:endParaRPr lang="pt-BR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4788024" y="5046574"/>
            <a:ext cx="43204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pt-BR" sz="40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-</a:t>
            </a:r>
            <a:endParaRPr lang="pt-BR" sz="4000" b="1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C:\Users\MateusMacul\OneDrive\Documentos\AnaliseEspacial\Mapas\Map_DGD2012_201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149080"/>
            <a:ext cx="1783666" cy="2520000"/>
          </a:xfrm>
          <a:prstGeom prst="rect">
            <a:avLst/>
          </a:prstGeom>
          <a:noFill/>
        </p:spPr>
      </p:pic>
      <p:sp>
        <p:nvSpPr>
          <p:cNvPr id="6" name="CaixaDeTexto 5"/>
          <p:cNvSpPr txBox="1"/>
          <p:nvPr/>
        </p:nvSpPr>
        <p:spPr>
          <a:xfrm>
            <a:off x="2483768" y="1772816"/>
            <a:ext cx="53285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Dado: </a:t>
            </a:r>
            <a:r>
              <a:rPr lang="pt-BR" dirty="0" smtClean="0"/>
              <a:t>Hidrografia</a:t>
            </a:r>
          </a:p>
          <a:p>
            <a:r>
              <a:rPr lang="pt-BR" b="1" dirty="0" smtClean="0"/>
              <a:t>Fonte</a:t>
            </a:r>
            <a:r>
              <a:rPr lang="pt-BR" dirty="0" smtClean="0"/>
              <a:t>:  ANA</a:t>
            </a:r>
          </a:p>
          <a:p>
            <a:r>
              <a:rPr lang="pt-BR" b="1" dirty="0" smtClean="0"/>
              <a:t>Variável</a:t>
            </a:r>
            <a:r>
              <a:rPr lang="pt-BR" dirty="0" smtClean="0"/>
              <a:t>:</a:t>
            </a:r>
          </a:p>
          <a:p>
            <a:pPr>
              <a:buFont typeface="Arial" pitchFamily="34" charset="0"/>
              <a:buChar char="•"/>
            </a:pPr>
            <a:r>
              <a:rPr lang="pt-BR" dirty="0" smtClean="0"/>
              <a:t>Distância da Hidrografia</a:t>
            </a:r>
          </a:p>
          <a:p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2483768" y="4437112"/>
            <a:ext cx="53285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Dado: </a:t>
            </a:r>
            <a:r>
              <a:rPr lang="pt-BR" dirty="0" smtClean="0"/>
              <a:t>Degradação Florestal (2012 a 2014)</a:t>
            </a:r>
          </a:p>
          <a:p>
            <a:r>
              <a:rPr lang="pt-BR" b="1" dirty="0" smtClean="0"/>
              <a:t>Fonte</a:t>
            </a:r>
            <a:r>
              <a:rPr lang="pt-BR" dirty="0" smtClean="0"/>
              <a:t>:  INPE (DEGRAD)</a:t>
            </a:r>
          </a:p>
          <a:p>
            <a:r>
              <a:rPr lang="pt-BR" b="1" dirty="0" smtClean="0"/>
              <a:t>Variáveis</a:t>
            </a:r>
            <a:r>
              <a:rPr lang="pt-BR" dirty="0" smtClean="0"/>
              <a:t>:</a:t>
            </a:r>
          </a:p>
          <a:p>
            <a:pPr>
              <a:buFont typeface="Arial" pitchFamily="34" charset="0"/>
              <a:buChar char="•"/>
            </a:pPr>
            <a:r>
              <a:rPr lang="pt-BR" dirty="0" smtClean="0"/>
              <a:t>Distância de Áreas Degradadas</a:t>
            </a:r>
          </a:p>
          <a:p>
            <a:pPr>
              <a:buFont typeface="Arial" pitchFamily="34" charset="0"/>
              <a:buChar char="•"/>
            </a:pPr>
            <a:r>
              <a:rPr lang="pt-BR" dirty="0" smtClean="0"/>
              <a:t>Área Degradada</a:t>
            </a:r>
            <a:endParaRPr lang="pt-BR" dirty="0"/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Preparo dos Dados – Variáveis independentes</a:t>
            </a:r>
            <a:endParaRPr lang="pt-BR" dirty="0"/>
          </a:p>
        </p:txBody>
      </p:sp>
      <p:pic>
        <p:nvPicPr>
          <p:cNvPr id="4098" name="Picture 2" descr="C:\Users\Mateus\OneDrive\Documentos\AnaliseEspacial\Mapas\Map_hidr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51480"/>
            <a:ext cx="1783666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4210973" y="5409080"/>
            <a:ext cx="43204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pt-BR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+</a:t>
            </a:r>
            <a:endParaRPr lang="pt-BR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5652120" y="5055137"/>
            <a:ext cx="43204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pt-BR" sz="40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-</a:t>
            </a:r>
            <a:endParaRPr lang="pt-BR" sz="4000" b="1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4932040" y="2420888"/>
            <a:ext cx="43204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pt-BR" sz="40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-</a:t>
            </a:r>
            <a:endParaRPr lang="pt-BR" sz="4000" b="1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90692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ateusMacul\OneDrive\Documentos\AnaliseEspacial\Mapas\Map_desmat20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484784"/>
            <a:ext cx="1783666" cy="2520000"/>
          </a:xfrm>
          <a:prstGeom prst="rect">
            <a:avLst/>
          </a:prstGeom>
          <a:noFill/>
        </p:spPr>
      </p:pic>
      <p:sp>
        <p:nvSpPr>
          <p:cNvPr id="6" name="CaixaDeTexto 5"/>
          <p:cNvSpPr txBox="1"/>
          <p:nvPr/>
        </p:nvSpPr>
        <p:spPr>
          <a:xfrm>
            <a:off x="2483768" y="1772816"/>
            <a:ext cx="53285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Dado: </a:t>
            </a:r>
            <a:r>
              <a:rPr lang="pt-BR" dirty="0" smtClean="0"/>
              <a:t>Desmatamento Anterior (2013 – 2014)</a:t>
            </a:r>
          </a:p>
          <a:p>
            <a:r>
              <a:rPr lang="pt-BR" b="1" dirty="0" smtClean="0"/>
              <a:t>Fonte</a:t>
            </a:r>
            <a:r>
              <a:rPr lang="pt-BR" dirty="0" smtClean="0"/>
              <a:t>:  INPE (PRODES)</a:t>
            </a:r>
          </a:p>
          <a:p>
            <a:r>
              <a:rPr lang="pt-BR" b="1" dirty="0" smtClean="0"/>
              <a:t>Variáveis</a:t>
            </a:r>
            <a:r>
              <a:rPr lang="pt-BR" dirty="0" smtClean="0"/>
              <a:t>:</a:t>
            </a:r>
          </a:p>
          <a:p>
            <a:pPr>
              <a:buFont typeface="Arial" pitchFamily="34" charset="0"/>
              <a:buChar char="•"/>
            </a:pPr>
            <a:r>
              <a:rPr lang="pt-BR" dirty="0" smtClean="0"/>
              <a:t>Distância de Área anteriormente desmatadas</a:t>
            </a:r>
          </a:p>
          <a:p>
            <a:pPr>
              <a:buFont typeface="Arial" pitchFamily="34" charset="0"/>
              <a:buChar char="•"/>
            </a:pPr>
            <a:r>
              <a:rPr lang="pt-BR" dirty="0" smtClean="0"/>
              <a:t>Área Já desmatada</a:t>
            </a:r>
          </a:p>
          <a:p>
            <a:endParaRPr lang="pt-BR" dirty="0"/>
          </a:p>
        </p:txBody>
      </p:sp>
      <p:sp>
        <p:nvSpPr>
          <p:cNvPr id="11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Preparo dos Dados – Variáveis independentes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4427984" y="2735191"/>
            <a:ext cx="43204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pt-BR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+</a:t>
            </a:r>
            <a:endParaRPr lang="pt-BR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6948264" y="2390841"/>
            <a:ext cx="43204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pt-BR" sz="40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-</a:t>
            </a:r>
            <a:endParaRPr lang="pt-BR" sz="4000" b="1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Variáveis</a:t>
            </a:r>
            <a:endParaRPr lang="pt-BR" dirty="0"/>
          </a:p>
        </p:txBody>
      </p:sp>
      <p:sp>
        <p:nvSpPr>
          <p:cNvPr id="8" name="Espaço Reservado para Texto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Dependente</a:t>
            </a:r>
            <a:endParaRPr lang="pt-BR" dirty="0"/>
          </a:p>
        </p:txBody>
      </p:sp>
      <p:sp>
        <p:nvSpPr>
          <p:cNvPr id="6" name="Espaço Reservado para Conteúdo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pt-BR" dirty="0" smtClean="0"/>
              <a:t>Área Desmatada</a:t>
            </a:r>
          </a:p>
          <a:p>
            <a:pPr>
              <a:buNone/>
            </a:pPr>
            <a:endParaRPr lang="pt-BR" dirty="0"/>
          </a:p>
        </p:txBody>
      </p:sp>
      <p:sp>
        <p:nvSpPr>
          <p:cNvPr id="9" name="Espaço Reservado para Texto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t-BR" dirty="0" smtClean="0"/>
              <a:t>Independente</a:t>
            </a:r>
            <a:endParaRPr lang="pt-BR" dirty="0"/>
          </a:p>
        </p:txBody>
      </p:sp>
      <p:sp>
        <p:nvSpPr>
          <p:cNvPr id="7" name="Espaço Reservado para Conteúdo 6"/>
          <p:cNvSpPr>
            <a:spLocks noGrp="1"/>
          </p:cNvSpPr>
          <p:nvPr>
            <p:ph sz="quarter" idx="4"/>
          </p:nvPr>
        </p:nvSpPr>
        <p:spPr>
          <a:xfrm>
            <a:off x="4211961" y="2174874"/>
            <a:ext cx="4824536" cy="4494485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pt-BR" dirty="0" smtClean="0"/>
              <a:t>Distância de Áreas Problemáticas</a:t>
            </a:r>
          </a:p>
          <a:p>
            <a:pPr marL="514350" indent="-514350">
              <a:buFont typeface="+mj-lt"/>
              <a:buAutoNum type="arabicPeriod"/>
            </a:pPr>
            <a:r>
              <a:rPr lang="pt-BR" dirty="0" smtClean="0"/>
              <a:t>Distância de Assentamentos</a:t>
            </a:r>
          </a:p>
          <a:p>
            <a:pPr marL="514350" indent="-514350">
              <a:buFont typeface="+mj-lt"/>
              <a:buAutoNum type="arabicPeriod"/>
            </a:pPr>
            <a:r>
              <a:rPr lang="pt-BR" dirty="0" smtClean="0"/>
              <a:t>Distância de Imóveis Grandes</a:t>
            </a:r>
          </a:p>
          <a:p>
            <a:pPr marL="514350" indent="-514350">
              <a:buFont typeface="+mj-lt"/>
              <a:buAutoNum type="arabicPeriod"/>
            </a:pPr>
            <a:r>
              <a:rPr lang="pt-BR" dirty="0" smtClean="0"/>
              <a:t>Distância de Imóveis Médios</a:t>
            </a:r>
          </a:p>
          <a:p>
            <a:pPr marL="514350" indent="-514350">
              <a:buFont typeface="+mj-lt"/>
              <a:buAutoNum type="arabicPeriod"/>
            </a:pPr>
            <a:r>
              <a:rPr lang="pt-BR" dirty="0" smtClean="0"/>
              <a:t>Distância de Imóveis Pequenos</a:t>
            </a:r>
          </a:p>
          <a:p>
            <a:pPr marL="514350" indent="-514350">
              <a:buFont typeface="+mj-lt"/>
              <a:buAutoNum type="arabicPeriod"/>
            </a:pPr>
            <a:r>
              <a:rPr lang="pt-BR" dirty="0" smtClean="0"/>
              <a:t>Distância de Minifúndios</a:t>
            </a:r>
          </a:p>
          <a:p>
            <a:pPr marL="514350" indent="-514350">
              <a:buFont typeface="+mj-lt"/>
              <a:buAutoNum type="arabicPeriod"/>
            </a:pPr>
            <a:r>
              <a:rPr lang="pt-BR" dirty="0" smtClean="0"/>
              <a:t>Distância de Terras Indígena</a:t>
            </a:r>
          </a:p>
          <a:p>
            <a:pPr marL="514350" indent="-514350">
              <a:buFont typeface="+mj-lt"/>
              <a:buAutoNum type="arabicPeriod"/>
            </a:pPr>
            <a:r>
              <a:rPr lang="pt-BR" dirty="0" smtClean="0"/>
              <a:t>Distância de Unidades de Conservação</a:t>
            </a:r>
          </a:p>
          <a:p>
            <a:pPr marL="514350" indent="-514350">
              <a:buFont typeface="+mj-lt"/>
              <a:buAutoNum type="arabicPeriod"/>
            </a:pPr>
            <a:r>
              <a:rPr lang="pt-BR" dirty="0"/>
              <a:t>Distância de estradas</a:t>
            </a:r>
          </a:p>
          <a:p>
            <a:pPr marL="514350" indent="-514350">
              <a:buFont typeface="+mj-lt"/>
              <a:buAutoNum type="arabicPeriod"/>
            </a:pPr>
            <a:r>
              <a:rPr lang="pt-BR" dirty="0" smtClean="0"/>
              <a:t>Distância </a:t>
            </a:r>
            <a:r>
              <a:rPr lang="pt-BR" dirty="0"/>
              <a:t>da Hidrografia</a:t>
            </a:r>
          </a:p>
          <a:p>
            <a:pPr marL="514350" indent="-514350">
              <a:buFont typeface="+mj-lt"/>
              <a:buAutoNum type="arabicPeriod"/>
            </a:pPr>
            <a:r>
              <a:rPr lang="pt-BR" dirty="0" smtClean="0"/>
              <a:t>Distância de Áreas Degradadas</a:t>
            </a:r>
          </a:p>
          <a:p>
            <a:pPr marL="514350" indent="-514350">
              <a:buFont typeface="+mj-lt"/>
              <a:buAutoNum type="arabicPeriod"/>
            </a:pPr>
            <a:r>
              <a:rPr lang="pt-BR" dirty="0" smtClean="0"/>
              <a:t>Distância de Área Anteriormente desmatadas</a:t>
            </a:r>
          </a:p>
          <a:p>
            <a:pPr marL="514350" indent="-514350">
              <a:buFont typeface="+mj-lt"/>
              <a:buAutoNum type="arabicPeriod"/>
            </a:pPr>
            <a:r>
              <a:rPr lang="pt-BR" dirty="0" smtClean="0"/>
              <a:t>Área Problemática</a:t>
            </a:r>
          </a:p>
          <a:p>
            <a:pPr marL="514350" indent="-514350">
              <a:buFont typeface="+mj-lt"/>
              <a:buAutoNum type="arabicPeriod"/>
            </a:pPr>
            <a:r>
              <a:rPr lang="pt-BR" dirty="0" smtClean="0"/>
              <a:t>Área Degradada</a:t>
            </a:r>
          </a:p>
          <a:p>
            <a:pPr marL="514350" indent="-514350">
              <a:buFont typeface="+mj-lt"/>
              <a:buAutoNum type="arabicPeriod"/>
            </a:pPr>
            <a:r>
              <a:rPr lang="pt-BR" dirty="0" smtClean="0"/>
              <a:t>Área Já desmatada</a:t>
            </a:r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58234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Map_celulas_selecionada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1458000"/>
            <a:ext cx="3822142" cy="5400000"/>
          </a:xfrm>
          <a:prstGeom prst="rect">
            <a:avLst/>
          </a:prstGeom>
        </p:spPr>
      </p:pic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Análise Exploratória</a:t>
            </a:r>
            <a:endParaRPr lang="pt-BR" dirty="0"/>
          </a:p>
        </p:txBody>
      </p:sp>
      <p:sp>
        <p:nvSpPr>
          <p:cNvPr id="9" name="Seta para a direita 8"/>
          <p:cNvSpPr/>
          <p:nvPr/>
        </p:nvSpPr>
        <p:spPr>
          <a:xfrm>
            <a:off x="4211960" y="2924944"/>
            <a:ext cx="864096" cy="8640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6228184" y="2996952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Normalização (</a:t>
            </a:r>
            <a:r>
              <a:rPr lang="pt-BR" dirty="0" err="1" smtClean="0"/>
              <a:t>log</a:t>
            </a:r>
            <a:r>
              <a:rPr lang="pt-BR" dirty="0" smtClean="0"/>
              <a:t>)</a:t>
            </a:r>
          </a:p>
          <a:p>
            <a:r>
              <a:rPr lang="pt-BR" dirty="0" smtClean="0"/>
              <a:t>Remoção dos </a:t>
            </a:r>
            <a:r>
              <a:rPr lang="pt-BR" i="1" dirty="0" err="1" smtClean="0"/>
              <a:t>Outliers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9762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Map_celulas_selecionada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1458000"/>
            <a:ext cx="3822142" cy="5400000"/>
          </a:xfrm>
          <a:prstGeom prst="rect">
            <a:avLst/>
          </a:prstGeom>
        </p:spPr>
      </p:pic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Análise Exploratória</a:t>
            </a:r>
            <a:endParaRPr lang="pt-BR" dirty="0"/>
          </a:p>
        </p:txBody>
      </p:sp>
      <p:pic>
        <p:nvPicPr>
          <p:cNvPr id="8" name="Imagem 7" descr="Map_celulas_19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20072" y="1458000"/>
            <a:ext cx="3822141" cy="5400000"/>
          </a:xfrm>
          <a:prstGeom prst="rect">
            <a:avLst/>
          </a:prstGeom>
        </p:spPr>
      </p:pic>
      <p:sp>
        <p:nvSpPr>
          <p:cNvPr id="9" name="Seta para a direita 8"/>
          <p:cNvSpPr/>
          <p:nvPr/>
        </p:nvSpPr>
        <p:spPr>
          <a:xfrm>
            <a:off x="4211960" y="2924944"/>
            <a:ext cx="864096" cy="8640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762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Correlacao_todo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980728"/>
            <a:ext cx="7992888" cy="5729966"/>
          </a:xfrm>
          <a:prstGeom prst="rect">
            <a:avLst/>
          </a:prstGeom>
        </p:spPr>
      </p:pic>
      <p:sp>
        <p:nvSpPr>
          <p:cNvPr id="6" name="Título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dirty="0" smtClean="0"/>
              <a:t>Análise Exploratória - Correlação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98313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conteudo.imguol.com.br/blogs/122/files/2014/11/desmatamento-everto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967"/>
            <a:ext cx="9136122" cy="6838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Motivação</a:t>
            </a:r>
            <a:endParaRPr lang="en-GB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Consequências do desmatamento na Amazônia</a:t>
            </a:r>
          </a:p>
          <a:p>
            <a:endParaRPr lang="pt-B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pt-BR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pt-BR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Brasil: meta para reduzir as emissões de GEE</a:t>
            </a:r>
          </a:p>
          <a:p>
            <a:pPr lvl="1"/>
            <a:r>
              <a:rPr lang="pt-B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39,9% (MMA)</a:t>
            </a:r>
          </a:p>
          <a:p>
            <a:pPr lvl="1"/>
            <a:r>
              <a:rPr lang="pt-B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Desmatamento (55% - 2005 a 2008)</a:t>
            </a:r>
            <a:endParaRPr lang="pt-B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pt-B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REDD+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6012160" y="5958572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(Moutinho, 2009)</a:t>
            </a:r>
            <a:endParaRPr lang="pt-B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83084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Regressão Linear Múltipla</a:t>
            </a:r>
            <a:endParaRPr lang="pt-BR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179512" y="2780928"/>
          <a:ext cx="4392490" cy="2095500"/>
        </p:xfrm>
        <a:graphic>
          <a:graphicData uri="http://schemas.openxmlformats.org/drawingml/2006/table">
            <a:tbl>
              <a:tblPr/>
              <a:tblGrid>
                <a:gridCol w="972545"/>
                <a:gridCol w="683989"/>
                <a:gridCol w="791738"/>
                <a:gridCol w="792088"/>
                <a:gridCol w="720080"/>
                <a:gridCol w="432050"/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Estimado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Erro Padrão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Valor 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Pr</a:t>
                      </a:r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(&gt;|t|)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(Intercept)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-3.59767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1.07073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-3.36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0.000948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Dist. Prob.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-0.06364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0.03988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-1.596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0.112181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Dist. Asst.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-0.02643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0.01925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-1.373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0.171533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Dist. Grand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0.05806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0.03748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1.549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0.123073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Dist. Med.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0.10341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0.03436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3.009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0.002986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Dist. Peq.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0.08123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0.0375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2.166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0.031594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Dist. Mini.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0.13814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0.09382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1.472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0.142632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Dist. Estr.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-0.09065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0.09827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-0.923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0.357449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Área Prob.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0.70307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0.08245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8.527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5.40E-15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Área </a:t>
                      </a:r>
                      <a:r>
                        <a:rPr lang="pt-BR" sz="1000" b="0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Dgd</a:t>
                      </a:r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0.09823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0.04548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2.16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0.032089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467544" y="2204864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 smtClean="0"/>
              <a:t>Stepwise</a:t>
            </a:r>
            <a:r>
              <a:rPr lang="pt-BR" dirty="0" smtClean="0"/>
              <a:t>:</a:t>
            </a:r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1115616" y="5301208"/>
            <a:ext cx="17281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smtClean="0"/>
              <a:t>R² Múltiplo: 0.4477</a:t>
            </a:r>
          </a:p>
          <a:p>
            <a:r>
              <a:rPr lang="pt-BR" sz="1400" smtClean="0"/>
              <a:t>R² Ajustado: 0.4207</a:t>
            </a:r>
          </a:p>
          <a:p>
            <a:r>
              <a:rPr lang="pt-BR" sz="1400" smtClean="0"/>
              <a:t>Estatistica F: 16.57</a:t>
            </a:r>
          </a:p>
          <a:p>
            <a:r>
              <a:rPr lang="pt-BR" sz="1400" smtClean="0"/>
              <a:t>p-value: &lt; 2.2e-16</a:t>
            </a:r>
            <a:endParaRPr lang="pt-BR" sz="1400"/>
          </a:p>
        </p:txBody>
      </p:sp>
      <p:graphicFrame>
        <p:nvGraphicFramePr>
          <p:cNvPr id="8" name="Tabela 7"/>
          <p:cNvGraphicFramePr>
            <a:graphicFrameLocks noGrp="1"/>
          </p:cNvGraphicFramePr>
          <p:nvPr/>
        </p:nvGraphicFramePr>
        <p:xfrm>
          <a:off x="4860032" y="2780928"/>
          <a:ext cx="4116387" cy="1008112"/>
        </p:xfrm>
        <a:graphic>
          <a:graphicData uri="http://schemas.openxmlformats.org/drawingml/2006/table">
            <a:tbl>
              <a:tblPr/>
              <a:tblGrid>
                <a:gridCol w="914400"/>
                <a:gridCol w="609600"/>
                <a:gridCol w="852264"/>
                <a:gridCol w="648072"/>
                <a:gridCol w="720080"/>
                <a:gridCol w="371971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Estimado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Erro Padrão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Valor 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Pr</a:t>
                      </a:r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(&gt;|t|)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(Intercept)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-2.23875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0.35687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-6.273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2.33E-09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Dist</a:t>
                      </a:r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. Med.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0.05284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0.01721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3.07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0.00245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Área </a:t>
                      </a:r>
                      <a:r>
                        <a:rPr lang="pt-BR" sz="1000" b="0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Prob</a:t>
                      </a:r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0.75973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0.06541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11.616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2.00E-16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6112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Área </a:t>
                      </a:r>
                      <a:r>
                        <a:rPr lang="pt-BR" sz="1000" b="0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Dgd</a:t>
                      </a:r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0.07664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0.04454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1.721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0.08692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CaixaDeTexto 8"/>
          <p:cNvSpPr txBox="1"/>
          <p:nvPr/>
        </p:nvSpPr>
        <p:spPr>
          <a:xfrm>
            <a:off x="6372200" y="5301208"/>
            <a:ext cx="17281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R² </a:t>
            </a:r>
            <a:r>
              <a:rPr lang="en-US" sz="1400" dirty="0" err="1" smtClean="0"/>
              <a:t>Múltiplo</a:t>
            </a:r>
            <a:r>
              <a:rPr lang="en-US" sz="1400" dirty="0" smtClean="0"/>
              <a:t>: </a:t>
            </a:r>
            <a:r>
              <a:rPr lang="pt-BR" sz="1400" dirty="0" smtClean="0"/>
              <a:t>0.4198</a:t>
            </a:r>
            <a:r>
              <a:rPr lang="en-US" sz="1400" dirty="0" smtClean="0"/>
              <a:t>  </a:t>
            </a:r>
          </a:p>
          <a:p>
            <a:r>
              <a:rPr lang="en-US" sz="1400" dirty="0" smtClean="0"/>
              <a:t>R² </a:t>
            </a:r>
            <a:r>
              <a:rPr lang="en-US" sz="1400" dirty="0" err="1" smtClean="0"/>
              <a:t>Ajustado</a:t>
            </a:r>
            <a:r>
              <a:rPr lang="en-US" sz="1400" dirty="0" smtClean="0"/>
              <a:t>: </a:t>
            </a:r>
            <a:r>
              <a:rPr lang="pt-BR" sz="1400" dirty="0" smtClean="0"/>
              <a:t>0.4106</a:t>
            </a:r>
            <a:endParaRPr lang="en-US" sz="1400" dirty="0" smtClean="0"/>
          </a:p>
          <a:p>
            <a:r>
              <a:rPr lang="en-US" sz="1400" dirty="0" err="1" smtClean="0"/>
              <a:t>Estatistica</a:t>
            </a:r>
            <a:r>
              <a:rPr lang="en-US" sz="1400" dirty="0" smtClean="0"/>
              <a:t> F: </a:t>
            </a:r>
            <a:r>
              <a:rPr lang="pt-BR" sz="1400" dirty="0" smtClean="0"/>
              <a:t>45.82</a:t>
            </a:r>
            <a:endParaRPr lang="en-US" sz="1400" dirty="0" smtClean="0"/>
          </a:p>
          <a:p>
            <a:r>
              <a:rPr lang="en-US" sz="1400" dirty="0" smtClean="0"/>
              <a:t> p-value: &lt; 2.2e-16</a:t>
            </a:r>
            <a:endParaRPr lang="pt-BR" sz="1400" dirty="0"/>
          </a:p>
        </p:txBody>
      </p:sp>
      <p:sp>
        <p:nvSpPr>
          <p:cNvPr id="10" name="Retângulo 9"/>
          <p:cNvSpPr/>
          <p:nvPr/>
        </p:nvSpPr>
        <p:spPr>
          <a:xfrm>
            <a:off x="2267744" y="4941168"/>
            <a:ext cx="547260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200" smtClean="0"/>
              <a:t>Significância:  0 ‘***’ 0.001 ‘**’ 0.01 ‘*’ 0.05 ‘.’ 0.1 ‘ ’ 1 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4932040" y="2204864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Modificado: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76767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Análise dos Resíduos</a:t>
            </a:r>
            <a:endParaRPr lang="pt-BR" dirty="0"/>
          </a:p>
        </p:txBody>
      </p:sp>
      <p:pic>
        <p:nvPicPr>
          <p:cNvPr id="7" name="Imagem 6" descr="celulas_194_MORAN.png"/>
          <p:cNvPicPr>
            <a:picLocks noChangeAspect="1"/>
          </p:cNvPicPr>
          <p:nvPr/>
        </p:nvPicPr>
        <p:blipFill>
          <a:blip r:embed="rId2" cstate="print"/>
          <a:srcRect l="19451" r="20900"/>
          <a:stretch>
            <a:fillRect/>
          </a:stretch>
        </p:blipFill>
        <p:spPr>
          <a:xfrm>
            <a:off x="3203848" y="1268760"/>
            <a:ext cx="2736304" cy="2352676"/>
          </a:xfrm>
          <a:prstGeom prst="rect">
            <a:avLst/>
          </a:prstGeom>
        </p:spPr>
      </p:pic>
      <p:pic>
        <p:nvPicPr>
          <p:cNvPr id="8" name="Imagem 7" descr="celulas_194_LISA_OLS_Re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80112" y="3573016"/>
            <a:ext cx="2962275" cy="2914650"/>
          </a:xfrm>
          <a:prstGeom prst="rect">
            <a:avLst/>
          </a:prstGeom>
        </p:spPr>
      </p:pic>
      <p:pic>
        <p:nvPicPr>
          <p:cNvPr id="9" name="Imagem 8" descr="celulas_194_LISA_OLS_si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63688" y="3645024"/>
            <a:ext cx="2962275" cy="291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016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Modelo de Regressão Espacial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Variável discreta no espaço</a:t>
            </a:r>
          </a:p>
          <a:p>
            <a:endParaRPr lang="pt-BR" dirty="0"/>
          </a:p>
          <a:p>
            <a:endParaRPr lang="pt-BR" dirty="0" smtClean="0"/>
          </a:p>
          <a:p>
            <a:r>
              <a:rPr lang="pt-BR" dirty="0" smtClean="0"/>
              <a:t>Correlação espacial capturada em um único parâmetro adicionado ao modelo.</a:t>
            </a:r>
          </a:p>
          <a:p>
            <a:pPr lvl="1"/>
            <a:r>
              <a:rPr lang="pt-BR" dirty="0" smtClean="0"/>
              <a:t>Regressão com parâmetros globais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6804248" y="5877272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(DRUCK, 2004)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53782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Regressão Espacial – Escolha do método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pt-BR" dirty="0" smtClean="0"/>
              <a:t>Testes </a:t>
            </a:r>
            <a:r>
              <a:rPr lang="pt-BR" dirty="0"/>
              <a:t>Multiplicadores de </a:t>
            </a:r>
            <a:r>
              <a:rPr lang="pt-BR" dirty="0" err="1" smtClean="0"/>
              <a:t>Langrange</a:t>
            </a:r>
            <a:endParaRPr lang="en-US" sz="4400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1763688" y="3068960"/>
          <a:ext cx="5112567" cy="1728190"/>
        </p:xfrm>
        <a:graphic>
          <a:graphicData uri="http://schemas.openxmlformats.org/drawingml/2006/table">
            <a:tbl>
              <a:tblPr/>
              <a:tblGrid>
                <a:gridCol w="1258548"/>
                <a:gridCol w="2470998"/>
                <a:gridCol w="1383021"/>
              </a:tblGrid>
              <a:tr h="34563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Estatística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Valor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 valor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563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LMerr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11.795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0.000594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4563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LMlag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2.1253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0.144900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563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RLMerr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13.722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0.000212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563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RLMlag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4.0521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0.044120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4" name="Retângulo 3"/>
          <p:cNvSpPr/>
          <p:nvPr/>
        </p:nvSpPr>
        <p:spPr>
          <a:xfrm>
            <a:off x="6588224" y="6133946"/>
            <a:ext cx="25314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(ANSELIN et al., 1996)</a:t>
            </a:r>
          </a:p>
        </p:txBody>
      </p:sp>
    </p:spTree>
    <p:extLst>
      <p:ext uri="{BB962C8B-B14F-4D97-AF65-F5344CB8AC3E}">
        <p14:creationId xmlns:p14="http://schemas.microsoft.com/office/powerpoint/2010/main" val="2259379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Regressão Espacial – Escolha do método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pt-BR" dirty="0" smtClean="0"/>
              <a:t>Testes </a:t>
            </a:r>
            <a:r>
              <a:rPr lang="pt-BR" dirty="0"/>
              <a:t>Multiplicadores de </a:t>
            </a:r>
            <a:r>
              <a:rPr lang="pt-BR" dirty="0" err="1" smtClean="0"/>
              <a:t>Langrange</a:t>
            </a:r>
            <a:endParaRPr lang="en-US" sz="4400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1763688" y="3068960"/>
          <a:ext cx="5112567" cy="1728190"/>
        </p:xfrm>
        <a:graphic>
          <a:graphicData uri="http://schemas.openxmlformats.org/drawingml/2006/table">
            <a:tbl>
              <a:tblPr/>
              <a:tblGrid>
                <a:gridCol w="1258548"/>
                <a:gridCol w="2470998"/>
                <a:gridCol w="1383021"/>
              </a:tblGrid>
              <a:tr h="34563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Estatística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Valor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 valor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563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LMerr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11.795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0.000594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4563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LMlag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2.1253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0.144900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563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RLMerr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13.722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0.000212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563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RLMlag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4.0521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0.044120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6" name="Seta para a direita 5"/>
          <p:cNvSpPr/>
          <p:nvPr/>
        </p:nvSpPr>
        <p:spPr>
          <a:xfrm>
            <a:off x="971600" y="3429000"/>
            <a:ext cx="432048" cy="28803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763688" y="3429000"/>
            <a:ext cx="4968552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2339752" y="5517232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CAR</a:t>
            </a:r>
            <a:r>
              <a:rPr lang="pt-BR" dirty="0" smtClean="0"/>
              <a:t>: </a:t>
            </a:r>
            <a:r>
              <a:rPr lang="pt-BR" dirty="0" err="1" smtClean="0"/>
              <a:t>Conditional</a:t>
            </a:r>
            <a:r>
              <a:rPr lang="pt-BR" dirty="0" smtClean="0"/>
              <a:t> </a:t>
            </a:r>
            <a:r>
              <a:rPr lang="pt-BR" dirty="0" err="1"/>
              <a:t>Autoregressive</a:t>
            </a:r>
            <a:r>
              <a:rPr lang="pt-BR" dirty="0"/>
              <a:t> </a:t>
            </a:r>
            <a:r>
              <a:rPr lang="pt-BR" dirty="0" err="1"/>
              <a:t>Modeling</a:t>
            </a:r>
            <a:endParaRPr lang="pt-BR" dirty="0"/>
          </a:p>
        </p:txBody>
      </p:sp>
      <p:sp>
        <p:nvSpPr>
          <p:cNvPr id="8" name="Retângulo 7"/>
          <p:cNvSpPr/>
          <p:nvPr/>
        </p:nvSpPr>
        <p:spPr>
          <a:xfrm>
            <a:off x="6588224" y="6133946"/>
            <a:ext cx="25314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(ANSELIN et al., 1996)</a:t>
            </a:r>
          </a:p>
        </p:txBody>
      </p:sp>
    </p:spTree>
    <p:extLst>
      <p:ext uri="{BB962C8B-B14F-4D97-AF65-F5344CB8AC3E}">
        <p14:creationId xmlns:p14="http://schemas.microsoft.com/office/powerpoint/2010/main" val="2259379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i="1" dirty="0">
                <a:sym typeface="Symbol" charset="0"/>
              </a:rPr>
              <a:t>Spatial Error Models (CAR): </a:t>
            </a:r>
            <a:endParaRPr lang="en-US" i="1" dirty="0" smtClean="0">
              <a:cs typeface="+mj-cs"/>
              <a:sym typeface="Symbol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3635896" y="2852936"/>
            <a:ext cx="1997968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Y = X +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</a:t>
            </a:r>
          </a:p>
          <a:p>
            <a:pPr>
              <a:lnSpc>
                <a:spcPct val="90000"/>
              </a:lnSpc>
              <a:defRPr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 = 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λ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W + ξ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  <a:sym typeface="Symbol" pitchFamily="18" charset="2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3347864" y="4365104"/>
            <a:ext cx="3278462" cy="8402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λ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: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Medida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de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correlação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espacial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  <a:sym typeface="Symbol" pitchFamily="18" charset="2"/>
            </a:endParaRPr>
          </a:p>
          <a:p>
            <a:pPr>
              <a:lnSpc>
                <a:spcPct val="90000"/>
              </a:lnSpc>
              <a:defRPr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W: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Erro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com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efeitos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espaciais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  <a:sym typeface="Symbol" pitchFamily="18" charset="2"/>
            </a:endParaRPr>
          </a:p>
          <a:p>
            <a:pPr>
              <a:lnSpc>
                <a:spcPct val="90000"/>
              </a:lnSpc>
              <a:defRPr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ξ: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Componente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aleatório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do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erro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  <a:sym typeface="Symbol" pitchFamily="18" charset="2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647564" y="1779157"/>
            <a:ext cx="78488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>
              <a:defRPr/>
            </a:pPr>
            <a:r>
              <a:rPr lang="pt-BR" sz="2400" dirty="0" err="1" smtClean="0">
                <a:cs typeface="Times New Roman" pitchFamily="18" charset="0"/>
              </a:rPr>
              <a:t>Atribue-se</a:t>
            </a:r>
            <a:r>
              <a:rPr lang="pt-BR" sz="2400" dirty="0" smtClean="0">
                <a:cs typeface="Times New Roman" pitchFamily="18" charset="0"/>
              </a:rPr>
              <a:t> </a:t>
            </a:r>
            <a:r>
              <a:rPr lang="pt-BR" sz="2400" dirty="0">
                <a:cs typeface="Times New Roman" pitchFamily="18" charset="0"/>
              </a:rPr>
              <a:t>a </a:t>
            </a:r>
            <a:r>
              <a:rPr lang="pt-BR" sz="2400" i="1" u="sng" dirty="0" err="1">
                <a:cs typeface="Times New Roman" pitchFamily="18" charset="0"/>
              </a:rPr>
              <a:t>autocorrelação</a:t>
            </a:r>
            <a:r>
              <a:rPr lang="pt-BR" sz="2400" dirty="0">
                <a:cs typeface="Times New Roman" pitchFamily="18" charset="0"/>
              </a:rPr>
              <a:t> </a:t>
            </a:r>
            <a:r>
              <a:rPr lang="pt-BR" sz="2400" dirty="0" smtClean="0">
                <a:cs typeface="Times New Roman" pitchFamily="18" charset="0"/>
              </a:rPr>
              <a:t>espacial ao </a:t>
            </a:r>
            <a:r>
              <a:rPr lang="pt-BR" sz="2400" dirty="0">
                <a:cs typeface="Times New Roman" pitchFamily="18" charset="0"/>
              </a:rPr>
              <a:t>erro</a:t>
            </a:r>
            <a:r>
              <a:rPr lang="pt-BR" sz="2400" dirty="0" smtClean="0">
                <a:cs typeface="Times New Roman" pitchFamily="18" charset="0"/>
              </a:rPr>
              <a:t>.</a:t>
            </a:r>
          </a:p>
          <a:p>
            <a:pPr lvl="1" algn="ctr">
              <a:defRPr/>
            </a:pPr>
            <a:r>
              <a:rPr lang="pt-BR" sz="2400" dirty="0" smtClean="0">
                <a:cs typeface="Times New Roman" pitchFamily="18" charset="0"/>
              </a:rPr>
              <a:t>(efeitos espaciais como ruído) </a:t>
            </a:r>
          </a:p>
        </p:txBody>
      </p:sp>
      <p:sp>
        <p:nvSpPr>
          <p:cNvPr id="6" name="Retângulo 5"/>
          <p:cNvSpPr/>
          <p:nvPr/>
        </p:nvSpPr>
        <p:spPr>
          <a:xfrm>
            <a:off x="1870808" y="1022422"/>
            <a:ext cx="49081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 algn="just">
              <a:defRPr/>
            </a:pP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t-BR" b="1" i="1" dirty="0" err="1">
                <a:latin typeface="Arial" panose="020B0604020202020204" pitchFamily="34" charset="0"/>
                <a:cs typeface="Arial" panose="020B0604020202020204" pitchFamily="34" charset="0"/>
              </a:rPr>
              <a:t>Conditional</a:t>
            </a:r>
            <a:r>
              <a:rPr lang="pt-BR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b="1" i="1" dirty="0" err="1">
                <a:latin typeface="Arial" panose="020B0604020202020204" pitchFamily="34" charset="0"/>
                <a:cs typeface="Arial" panose="020B0604020202020204" pitchFamily="34" charset="0"/>
              </a:rPr>
              <a:t>Autoregressive</a:t>
            </a:r>
            <a:r>
              <a:rPr lang="pt-BR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b="1" i="1" dirty="0" err="1">
                <a:latin typeface="Arial" panose="020B0604020202020204" pitchFamily="34" charset="0"/>
                <a:cs typeface="Arial" panose="020B0604020202020204" pitchFamily="34" charset="0"/>
              </a:rPr>
              <a:t>Modeling</a:t>
            </a:r>
            <a:r>
              <a:rPr lang="pt-BR" b="1" i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2400" b="1" i="1" dirty="0">
              <a:latin typeface="Arial" panose="020B0604020202020204" pitchFamily="34" charset="0"/>
              <a:cs typeface="Arial" panose="020B0604020202020204" pitchFamily="34" charset="0"/>
              <a:sym typeface="Symbol" pitchFamily="18" charset="2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6804248" y="5877272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(DRUCK, 2004)</a:t>
            </a:r>
            <a:endParaRPr lang="pt-BR" dirty="0"/>
          </a:p>
        </p:txBody>
      </p:sp>
      <p:pic>
        <p:nvPicPr>
          <p:cNvPr id="9218" name="Picture 2" descr="http://www.lpc.uottawa.ca/publications/moransi/image2.gi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83"/>
          <a:stretch/>
        </p:blipFill>
        <p:spPr bwMode="auto">
          <a:xfrm>
            <a:off x="411480" y="4509120"/>
            <a:ext cx="1867030" cy="2105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5152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Regressão Espacial – (CAR)</a:t>
            </a:r>
            <a:endParaRPr lang="pt-BR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1979712" y="2420888"/>
          <a:ext cx="5328591" cy="1508556"/>
        </p:xfrm>
        <a:graphic>
          <a:graphicData uri="http://schemas.openxmlformats.org/drawingml/2006/table">
            <a:tbl>
              <a:tblPr/>
              <a:tblGrid>
                <a:gridCol w="1303852"/>
                <a:gridCol w="1086545"/>
                <a:gridCol w="1072962"/>
                <a:gridCol w="977889"/>
                <a:gridCol w="887343"/>
              </a:tblGrid>
              <a:tr h="454324">
                <a:tc>
                  <a:txBody>
                    <a:bodyPr/>
                    <a:lstStyle/>
                    <a:p>
                      <a:pPr algn="l" fontAlgn="b"/>
                      <a:endParaRPr lang="pt-BR" sz="14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Coeficiente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Erro Padrão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Valor z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Pr</a:t>
                      </a: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(&gt;|t|)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558">
                <a:tc>
                  <a:txBody>
                    <a:bodyPr/>
                    <a:lstStyle/>
                    <a:p>
                      <a:pPr algn="l" fontAlgn="b"/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-2.94245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0.18267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-16.10800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0.00000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63558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Dist</a:t>
                      </a: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. Med.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0.04138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0.01753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2.36095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0.01823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3558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Área Prob.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0.73087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0.06476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11.28550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0.00000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3558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LAMBDA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0.27413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0.07227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3.79319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0.00015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Retângulo 5"/>
          <p:cNvSpPr/>
          <p:nvPr/>
        </p:nvSpPr>
        <p:spPr>
          <a:xfrm>
            <a:off x="3635896" y="4797152"/>
            <a:ext cx="277409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/>
              <a:t>R²:    0.462757</a:t>
            </a:r>
          </a:p>
          <a:p>
            <a:r>
              <a:rPr lang="pt-BR" dirty="0" err="1" smtClean="0"/>
              <a:t>Log</a:t>
            </a:r>
            <a:r>
              <a:rPr lang="pt-BR" dirty="0" smtClean="0"/>
              <a:t> </a:t>
            </a:r>
            <a:r>
              <a:rPr lang="pt-BR" dirty="0" err="1" smtClean="0"/>
              <a:t>likelihood</a:t>
            </a:r>
            <a:r>
              <a:rPr lang="pt-BR" dirty="0" smtClean="0"/>
              <a:t>: -388.813536</a:t>
            </a:r>
          </a:p>
          <a:p>
            <a:r>
              <a:rPr lang="pt-BR" dirty="0" err="1" smtClean="0"/>
              <a:t>Akaike</a:t>
            </a:r>
            <a:r>
              <a:rPr lang="pt-BR" dirty="0" smtClean="0"/>
              <a:t>: 783.627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58035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Regressão Espacial – (CAR)</a:t>
            </a:r>
            <a:endParaRPr lang="pt-BR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1979712" y="2420888"/>
          <a:ext cx="5328591" cy="1508556"/>
        </p:xfrm>
        <a:graphic>
          <a:graphicData uri="http://schemas.openxmlformats.org/drawingml/2006/table">
            <a:tbl>
              <a:tblPr/>
              <a:tblGrid>
                <a:gridCol w="1303852"/>
                <a:gridCol w="1086545"/>
                <a:gridCol w="1072962"/>
                <a:gridCol w="977889"/>
                <a:gridCol w="887343"/>
              </a:tblGrid>
              <a:tr h="454324">
                <a:tc>
                  <a:txBody>
                    <a:bodyPr/>
                    <a:lstStyle/>
                    <a:p>
                      <a:pPr algn="l" fontAlgn="b"/>
                      <a:endParaRPr lang="pt-BR" sz="14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Coeficiente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Erro Padrão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Valor z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Pr</a:t>
                      </a: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(&gt;|t|)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558">
                <a:tc>
                  <a:txBody>
                    <a:bodyPr/>
                    <a:lstStyle/>
                    <a:p>
                      <a:pPr algn="l" fontAlgn="b"/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-2.94245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0.18267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-16.10800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0.00000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63558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Dist</a:t>
                      </a: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. Med.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0.04138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0.01753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2.36095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0.01823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3558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Área Prob.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0.73087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0.06476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11.28550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0.00000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3558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LAMBDA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0.27413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0.07227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3.79319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0.00015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Retângulo 5"/>
          <p:cNvSpPr/>
          <p:nvPr/>
        </p:nvSpPr>
        <p:spPr>
          <a:xfrm>
            <a:off x="3635896" y="4797152"/>
            <a:ext cx="277409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/>
              <a:t>R²:    0.462757</a:t>
            </a:r>
          </a:p>
          <a:p>
            <a:r>
              <a:rPr lang="pt-BR" dirty="0" err="1" smtClean="0"/>
              <a:t>Log</a:t>
            </a:r>
            <a:r>
              <a:rPr lang="pt-BR" dirty="0" smtClean="0"/>
              <a:t> </a:t>
            </a:r>
            <a:r>
              <a:rPr lang="pt-BR" dirty="0" err="1" smtClean="0"/>
              <a:t>likelihood</a:t>
            </a:r>
            <a:r>
              <a:rPr lang="pt-BR" dirty="0" smtClean="0"/>
              <a:t>: -388.813536</a:t>
            </a:r>
          </a:p>
          <a:p>
            <a:r>
              <a:rPr lang="pt-BR" dirty="0" err="1" smtClean="0"/>
              <a:t>Akaike</a:t>
            </a:r>
            <a:r>
              <a:rPr lang="pt-BR" dirty="0" smtClean="0"/>
              <a:t>: 783.627</a:t>
            </a:r>
          </a:p>
          <a:p>
            <a:endParaRPr lang="pt-BR" dirty="0"/>
          </a:p>
        </p:txBody>
      </p:sp>
      <p:pic>
        <p:nvPicPr>
          <p:cNvPr id="7" name="Imagem 6" descr="celulas_194_MORAN_CAR.png"/>
          <p:cNvPicPr>
            <a:picLocks noChangeAspect="1"/>
          </p:cNvPicPr>
          <p:nvPr/>
        </p:nvPicPr>
        <p:blipFill>
          <a:blip r:embed="rId2" cstate="print"/>
          <a:srcRect l="20748" r="23493"/>
          <a:stretch>
            <a:fillRect/>
          </a:stretch>
        </p:blipFill>
        <p:spPr>
          <a:xfrm>
            <a:off x="2843808" y="2636912"/>
            <a:ext cx="3096344" cy="284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035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Conclusões e Considerações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70000" lnSpcReduction="20000"/>
          </a:bodyPr>
          <a:lstStyle/>
          <a:p>
            <a:r>
              <a:rPr lang="pt-BR" dirty="0" smtClean="0"/>
              <a:t>Modelo de Regressão espacial apresentou melhora em relação a Regressão ordinária</a:t>
            </a:r>
          </a:p>
          <a:p>
            <a:endParaRPr lang="pt-BR" dirty="0"/>
          </a:p>
          <a:p>
            <a:r>
              <a:rPr lang="pt-BR" dirty="0" smtClean="0"/>
              <a:t>As áreas problemáticas estão associadas ao desmatamento em Novo Progresso</a:t>
            </a:r>
          </a:p>
          <a:p>
            <a:endParaRPr lang="pt-BR" dirty="0" smtClean="0"/>
          </a:p>
          <a:p>
            <a:r>
              <a:rPr lang="pt-BR" dirty="0" smtClean="0"/>
              <a:t>A distância de imóveis médios apresentou associação contrária ao esperado </a:t>
            </a:r>
          </a:p>
          <a:p>
            <a:endParaRPr lang="pt-BR" dirty="0" smtClean="0"/>
          </a:p>
          <a:p>
            <a:r>
              <a:rPr lang="pt-BR" dirty="0" smtClean="0"/>
              <a:t>No modelo, não houve métrica com relação negativa </a:t>
            </a:r>
            <a:r>
              <a:rPr lang="pt-BR" sz="2800" dirty="0" smtClean="0"/>
              <a:t>à variável resposta.</a:t>
            </a:r>
          </a:p>
          <a:p>
            <a:endParaRPr lang="pt-BR" dirty="0" smtClean="0"/>
          </a:p>
          <a:p>
            <a:r>
              <a:rPr lang="pt-BR" dirty="0" smtClean="0"/>
              <a:t>Outros Métodos ou variáveis</a:t>
            </a:r>
          </a:p>
          <a:p>
            <a:pPr lvl="1"/>
            <a:r>
              <a:rPr lang="pt-BR" dirty="0" smtClean="0"/>
              <a:t>Repensar as variáveis</a:t>
            </a:r>
          </a:p>
          <a:p>
            <a:pPr lvl="1"/>
            <a:r>
              <a:rPr lang="pt-BR" dirty="0" smtClean="0"/>
              <a:t>Modelos Locais</a:t>
            </a:r>
          </a:p>
          <a:p>
            <a:pPr lvl="1"/>
            <a:r>
              <a:rPr lang="pt-BR" dirty="0" smtClean="0"/>
              <a:t>Modelos Contínuos GWR</a:t>
            </a:r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87448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Referências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1600" dirty="0"/>
              <a:t>ANSELIN, L. et al. Simple diagnostic tests for spatial dependence. </a:t>
            </a:r>
            <a:r>
              <a:rPr lang="en-US" sz="1600" b="1" dirty="0"/>
              <a:t>Regional science and urban economics</a:t>
            </a:r>
            <a:r>
              <a:rPr lang="en-US" sz="1600" dirty="0"/>
              <a:t>, v. 26, n. 1, p. 77–104, 1996</a:t>
            </a:r>
            <a:r>
              <a:rPr lang="en-US" sz="1600" dirty="0" smtClean="0"/>
              <a:t>.</a:t>
            </a:r>
            <a:r>
              <a:rPr lang="en-US" sz="1600" dirty="0"/>
              <a:t/>
            </a:r>
            <a:br>
              <a:rPr lang="en-US" sz="1600" dirty="0"/>
            </a:br>
            <a:endParaRPr lang="en-US" sz="1600" dirty="0" smtClean="0"/>
          </a:p>
          <a:p>
            <a:pPr marL="0" indent="0">
              <a:buNone/>
            </a:pPr>
            <a:r>
              <a:rPr lang="pt-BR" sz="1600" dirty="0"/>
              <a:t>BIVAND, R. S.; PEBESMA, E.; GÓMEZ-RUBIO, V. </a:t>
            </a:r>
            <a:r>
              <a:rPr lang="pt-BR" sz="1600" dirty="0" err="1"/>
              <a:t>Applied</a:t>
            </a:r>
            <a:r>
              <a:rPr lang="pt-BR" sz="1600" dirty="0"/>
              <a:t> </a:t>
            </a:r>
            <a:r>
              <a:rPr lang="pt-BR" sz="1600" dirty="0" err="1"/>
              <a:t>Spatial</a:t>
            </a:r>
            <a:r>
              <a:rPr lang="pt-BR" sz="1600" dirty="0"/>
              <a:t> Data </a:t>
            </a:r>
            <a:r>
              <a:rPr lang="pt-BR" sz="1600" dirty="0" err="1"/>
              <a:t>Analysis</a:t>
            </a:r>
            <a:r>
              <a:rPr lang="pt-BR" sz="1600" dirty="0"/>
              <a:t> </a:t>
            </a:r>
            <a:r>
              <a:rPr lang="pt-BR" sz="1600" dirty="0" err="1"/>
              <a:t>with</a:t>
            </a:r>
            <a:r>
              <a:rPr lang="pt-BR" sz="1600" dirty="0"/>
              <a:t> R. [</a:t>
            </a:r>
            <a:r>
              <a:rPr lang="pt-BR" sz="1600" dirty="0" err="1"/>
              <a:t>s.l</a:t>
            </a:r>
            <a:r>
              <a:rPr lang="pt-BR" sz="1600" dirty="0"/>
              <a:t>.] Springer Science &amp; Business Media, 2013.</a:t>
            </a:r>
          </a:p>
          <a:p>
            <a:pPr marL="0" indent="0" algn="just">
              <a:buNone/>
            </a:pPr>
            <a:endParaRPr lang="pt-BR" sz="1600" dirty="0" smtClean="0"/>
          </a:p>
          <a:p>
            <a:pPr marL="0" indent="0" algn="just">
              <a:buNone/>
            </a:pPr>
            <a:r>
              <a:rPr lang="pt-BR" sz="1600" dirty="0" smtClean="0"/>
              <a:t>DRUCK, </a:t>
            </a:r>
            <a:r>
              <a:rPr lang="pt-BR" sz="1600" dirty="0"/>
              <a:t>S.; </a:t>
            </a:r>
            <a:r>
              <a:rPr lang="pt-BR" sz="1600" dirty="0" smtClean="0"/>
              <a:t>CARVALHO, </a:t>
            </a:r>
            <a:r>
              <a:rPr lang="pt-BR" sz="1600" dirty="0"/>
              <a:t>M.S.; </a:t>
            </a:r>
            <a:r>
              <a:rPr lang="pt-BR" sz="1600" dirty="0" smtClean="0"/>
              <a:t>CÂMARA, </a:t>
            </a:r>
            <a:r>
              <a:rPr lang="pt-BR" sz="1600" dirty="0"/>
              <a:t>G.; </a:t>
            </a:r>
            <a:r>
              <a:rPr lang="pt-BR" sz="1600" dirty="0" smtClean="0"/>
              <a:t>MONTEIRO, </a:t>
            </a:r>
            <a:r>
              <a:rPr lang="pt-BR" sz="1600" dirty="0"/>
              <a:t>A.V.M. (</a:t>
            </a:r>
            <a:r>
              <a:rPr lang="pt-BR" sz="1600" dirty="0" err="1"/>
              <a:t>eds</a:t>
            </a:r>
            <a:r>
              <a:rPr lang="pt-BR" sz="1600" dirty="0"/>
              <a:t>) "Análise Espacial de Dados Geográficos". Brasília, EMBRAPA, </a:t>
            </a:r>
            <a:r>
              <a:rPr lang="pt-BR" sz="1600" dirty="0" smtClean="0"/>
              <a:t>2004</a:t>
            </a:r>
          </a:p>
          <a:p>
            <a:pPr marL="0" indent="0" algn="just">
              <a:buNone/>
            </a:pPr>
            <a:endParaRPr lang="pt-BR" sz="1600" dirty="0"/>
          </a:p>
          <a:p>
            <a:pPr marL="0" indent="0" algn="just">
              <a:buNone/>
            </a:pPr>
            <a:r>
              <a:rPr lang="pt-BR" sz="1600" dirty="0" smtClean="0"/>
              <a:t>INPE, PROJETO </a:t>
            </a:r>
            <a:r>
              <a:rPr lang="pt-BR" sz="1600" dirty="0"/>
              <a:t>PRODES DIGITAL: Mapeamento do desmatamento da Amazônia com Imagens de Satélite. São José dos Campos: Instituto Nacional de Pesquisas Espaciais, </a:t>
            </a:r>
            <a:r>
              <a:rPr lang="pt-BR" sz="1600" dirty="0" smtClean="0"/>
              <a:t>2017. </a:t>
            </a:r>
            <a:r>
              <a:rPr lang="pt-BR" sz="1600" dirty="0"/>
              <a:t>[</a:t>
            </a:r>
            <a:r>
              <a:rPr lang="pt-BR" sz="1600" dirty="0" err="1"/>
              <a:t>on</a:t>
            </a:r>
            <a:r>
              <a:rPr lang="pt-BR" sz="1600" dirty="0"/>
              <a:t> </a:t>
            </a:r>
            <a:r>
              <a:rPr lang="pt-BR" sz="1600" dirty="0" err="1"/>
              <a:t>line</a:t>
            </a:r>
            <a:r>
              <a:rPr lang="pt-BR" sz="1600" dirty="0"/>
              <a:t>] </a:t>
            </a:r>
            <a:r>
              <a:rPr lang="pt-BR" sz="1600" dirty="0" smtClean="0"/>
              <a:t>http</a:t>
            </a:r>
            <a:r>
              <a:rPr lang="pt-BR" sz="1600" dirty="0"/>
              <a:t>://</a:t>
            </a:r>
            <a:r>
              <a:rPr lang="pt-BR" sz="1600" dirty="0" smtClean="0"/>
              <a:t>www.obt.inpe.br/OBT/assuntos/programas/amazonia/prodes</a:t>
            </a:r>
          </a:p>
          <a:p>
            <a:pPr marL="0" indent="0" algn="just">
              <a:buNone/>
            </a:pPr>
            <a:endParaRPr lang="pt-BR" sz="1600" dirty="0"/>
          </a:p>
          <a:p>
            <a:pPr marL="0" indent="0">
              <a:buNone/>
            </a:pPr>
            <a:r>
              <a:rPr lang="pt-BR" sz="1600" dirty="0"/>
              <a:t>MOUTINHO, Paulo. Desmatamento na Amazônia: desafios para reduzir as emissões de gases de efeito estufa do Brasil. </a:t>
            </a:r>
            <a:r>
              <a:rPr lang="pt-BR" sz="1600" b="1" dirty="0"/>
              <a:t>http://www. </a:t>
            </a:r>
            <a:r>
              <a:rPr lang="pt-BR" sz="1600" b="1" dirty="0" err="1"/>
              <a:t>ipam</a:t>
            </a:r>
            <a:r>
              <a:rPr lang="pt-BR" sz="1600" b="1" dirty="0"/>
              <a:t>. org. </a:t>
            </a:r>
            <a:r>
              <a:rPr lang="pt-BR" sz="1600" b="1" dirty="0" err="1"/>
              <a:t>br</a:t>
            </a:r>
            <a:r>
              <a:rPr lang="pt-BR" sz="1600" b="1" dirty="0"/>
              <a:t>/biblioteca&gt;. </a:t>
            </a:r>
            <a:r>
              <a:rPr lang="pt-BR" sz="1600" dirty="0"/>
              <a:t>Acesso </a:t>
            </a:r>
            <a:r>
              <a:rPr lang="pt-BR" sz="1600" dirty="0" smtClean="0"/>
              <a:t>em: </a:t>
            </a:r>
            <a:r>
              <a:rPr lang="pt-BR" sz="1600" dirty="0" err="1" smtClean="0"/>
              <a:t>nov</a:t>
            </a:r>
            <a:r>
              <a:rPr lang="pt-BR" sz="1600" dirty="0"/>
              <a:t> </a:t>
            </a:r>
            <a:r>
              <a:rPr lang="pt-BR" sz="1600" dirty="0" smtClean="0"/>
              <a:t>2017, </a:t>
            </a:r>
            <a:r>
              <a:rPr lang="pt-BR" sz="1600" dirty="0"/>
              <a:t>v. 5, n. 2009, p. 2-3, 2009</a:t>
            </a:r>
            <a:r>
              <a:rPr lang="pt-BR" sz="1600" dirty="0" smtClean="0"/>
              <a:t>.</a:t>
            </a:r>
          </a:p>
          <a:p>
            <a:pPr marL="0" indent="0">
              <a:buNone/>
            </a:pPr>
            <a:endParaRPr lang="pt-BR" sz="1600" dirty="0" smtClean="0"/>
          </a:p>
          <a:p>
            <a:pPr marL="0" indent="0">
              <a:buNone/>
            </a:pPr>
            <a:r>
              <a:rPr lang="pt-BR" sz="1600" dirty="0" smtClean="0"/>
              <a:t>PRINTES, R. C. </a:t>
            </a:r>
            <a:r>
              <a:rPr lang="pt-BR" sz="1600" b="1" dirty="0"/>
              <a:t>Adeus Amazônia: conflitos agrários e socioambientais por trás do desmatamento no sudoeste do </a:t>
            </a:r>
            <a:r>
              <a:rPr lang="pt-BR" sz="1600" b="1" dirty="0" smtClean="0"/>
              <a:t>Pará. </a:t>
            </a:r>
            <a:r>
              <a:rPr lang="pt-BR" sz="1600" dirty="0" smtClean="0"/>
              <a:t>Editora Prismas, 2017.</a:t>
            </a:r>
            <a:endParaRPr lang="pt-BR" sz="1600" b="1" dirty="0" smtClean="0"/>
          </a:p>
          <a:p>
            <a:pPr marL="0" indent="0">
              <a:buNone/>
            </a:pPr>
            <a:endParaRPr lang="pt-BR" sz="1600" dirty="0" smtClean="0"/>
          </a:p>
          <a:p>
            <a:pPr marL="0" indent="0">
              <a:buNone/>
            </a:pPr>
            <a:r>
              <a:rPr lang="pt-BR" sz="1600" dirty="0" smtClean="0"/>
              <a:t>TORRES, M. </a:t>
            </a:r>
            <a:r>
              <a:rPr lang="pt-BR" sz="1600" b="1" dirty="0"/>
              <a:t>Dono é quem desmata : conexões entre grilagem e desmatamento no sudoeste </a:t>
            </a:r>
            <a:r>
              <a:rPr lang="pt-BR" sz="1600" b="1" dirty="0" smtClean="0"/>
              <a:t>paraense.</a:t>
            </a:r>
            <a:r>
              <a:rPr lang="pt-BR" sz="1600" dirty="0" smtClean="0"/>
              <a:t> </a:t>
            </a:r>
            <a:r>
              <a:rPr lang="pt-BR" sz="1600" dirty="0"/>
              <a:t>Mauricio Torres, Juan </a:t>
            </a:r>
            <a:r>
              <a:rPr lang="pt-BR" sz="1600" dirty="0" err="1"/>
              <a:t>Doblas</a:t>
            </a:r>
            <a:r>
              <a:rPr lang="pt-BR" sz="1600" dirty="0"/>
              <a:t>, Daniela Fernandes </a:t>
            </a:r>
            <a:r>
              <a:rPr lang="pt-BR" sz="1600" dirty="0" err="1"/>
              <a:t>Alarcon</a:t>
            </a:r>
            <a:r>
              <a:rPr lang="pt-BR" sz="1600" dirty="0" smtClean="0"/>
              <a:t>. </a:t>
            </a:r>
            <a:r>
              <a:rPr lang="pt-BR" sz="1600" dirty="0"/>
              <a:t>São Paulo : </a:t>
            </a:r>
            <a:r>
              <a:rPr lang="pt-BR" sz="1600" dirty="0" smtClean="0"/>
              <a:t>Urutu-branco; </a:t>
            </a:r>
            <a:r>
              <a:rPr lang="pt-BR" sz="1600" dirty="0"/>
              <a:t>Altamira : Instituto Agronômico da Amazônia, 2017</a:t>
            </a:r>
            <a:r>
              <a:rPr lang="pt-BR" sz="16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75096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conteudo.imguol.com.br/blogs/122/files/2014/11/desmatamento-everto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967"/>
            <a:ext cx="9136122" cy="6838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Motivação</a:t>
            </a:r>
            <a:endParaRPr lang="pt-B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pt-B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Pará: estado com maior desmatamento (34%)</a:t>
            </a:r>
          </a:p>
          <a:p>
            <a:endParaRPr lang="pt-B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Novo Progresso</a:t>
            </a:r>
          </a:p>
          <a:p>
            <a:pPr lvl="1"/>
            <a:r>
              <a:rPr lang="pt-B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Fronteira do desmatamento</a:t>
            </a:r>
          </a:p>
          <a:p>
            <a:pPr lvl="1"/>
            <a:r>
              <a:rPr lang="pt-B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8º no para</a:t>
            </a:r>
          </a:p>
          <a:p>
            <a:pPr lvl="1"/>
            <a:r>
              <a:rPr lang="pt-B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10º na Amazônico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7308304" y="6256725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(INPE, 2017)</a:t>
            </a:r>
            <a:endParaRPr lang="pt-B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7" name="Grupo 16"/>
          <p:cNvGrpSpPr/>
          <p:nvPr/>
        </p:nvGrpSpPr>
        <p:grpSpPr>
          <a:xfrm>
            <a:off x="5991461" y="2279253"/>
            <a:ext cx="3211100" cy="2682428"/>
            <a:chOff x="6057900" y="2348880"/>
            <a:chExt cx="3211100" cy="2682428"/>
          </a:xfrm>
        </p:grpSpPr>
        <p:sp>
          <p:nvSpPr>
            <p:cNvPr id="16" name="Retângulo 15"/>
            <p:cNvSpPr/>
            <p:nvPr/>
          </p:nvSpPr>
          <p:spPr>
            <a:xfrm>
              <a:off x="6057900" y="2348880"/>
              <a:ext cx="3078222" cy="254317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8193" name="Picture 1" descr="C:\Users\Mateus\OneDrive\Documentos\AnaliseEspacial\terrabrasilis-chart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82900" y="2488133"/>
              <a:ext cx="3086100" cy="25431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45680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A imagem pode conter: 2 pessoas, árvore, atividades ao ar livre e naturez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981" y="0"/>
            <a:ext cx="9207029" cy="6138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139301" y="188640"/>
            <a:ext cx="43924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Obrigado.</a:t>
            </a:r>
            <a:endParaRPr lang="pt-BR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http://www.vilejack.com.br/blog/wp-content/uploads/boas-festa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2448" y="4086732"/>
            <a:ext cx="3564581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139301" y="6165304"/>
            <a:ext cx="14083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Rodrigo </a:t>
            </a:r>
            <a:r>
              <a:rPr lang="pt-BR" dirty="0" err="1" smtClean="0"/>
              <a:t>Begotti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38536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620688"/>
            <a:ext cx="7772400" cy="2979763"/>
          </a:xfrm>
        </p:spPr>
        <p:txBody>
          <a:bodyPr>
            <a:normAutofit/>
          </a:bodyPr>
          <a:lstStyle/>
          <a:p>
            <a:r>
              <a:rPr lang="pt-BR" dirty="0" smtClean="0"/>
              <a:t>Uso da regressão espacial para o estudo da ocorrência de desmatamento em Novo Progresso, PA</a:t>
            </a:r>
            <a:endParaRPr lang="en-GB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pt-BR" dirty="0" smtClean="0"/>
              <a:t>Mateus de Souza Macul</a:t>
            </a:r>
            <a:endParaRPr lang="en-GB" dirty="0"/>
          </a:p>
        </p:txBody>
      </p:sp>
      <p:sp>
        <p:nvSpPr>
          <p:cNvPr id="4" name="CaixaDeTexto 3"/>
          <p:cNvSpPr txBox="1"/>
          <p:nvPr/>
        </p:nvSpPr>
        <p:spPr>
          <a:xfrm>
            <a:off x="3419872" y="6021288"/>
            <a:ext cx="244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São José dos Campos</a:t>
            </a:r>
          </a:p>
          <a:p>
            <a:pPr algn="ctr"/>
            <a:r>
              <a:rPr lang="pt-BR" dirty="0" smtClean="0"/>
              <a:t>Dez 2017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9799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conteudo.imguol.com.br/blogs/122/files/2014/11/desmatamento-everto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967"/>
            <a:ext cx="9136122" cy="6838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Motivação</a:t>
            </a:r>
            <a:endParaRPr lang="pt-B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pt-B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Pará: estado com maior desmatamento</a:t>
            </a:r>
          </a:p>
          <a:p>
            <a:endParaRPr lang="pt-B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r>
              <a:rPr lang="pt-B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Novo Progresso</a:t>
            </a:r>
          </a:p>
          <a:p>
            <a:pPr lvl="1" algn="r"/>
            <a:r>
              <a:rPr lang="pt-B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Incremento tem crescido</a:t>
            </a:r>
            <a:endParaRPr lang="pt-B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5" name="Gráfico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6975811"/>
              </p:ext>
            </p:extLst>
          </p:nvPr>
        </p:nvGraphicFramePr>
        <p:xfrm>
          <a:off x="107504" y="3573016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aixaDeTexto 1"/>
          <p:cNvSpPr txBox="1"/>
          <p:nvPr/>
        </p:nvSpPr>
        <p:spPr>
          <a:xfrm>
            <a:off x="179512" y="3356992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7308304" y="6256725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(INPE, 2017)</a:t>
            </a:r>
            <a:endParaRPr lang="pt-B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63556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Desmatamento e conflitos por Terra</a:t>
            </a:r>
            <a:endParaRPr lang="pt-BR" dirty="0"/>
          </a:p>
        </p:txBody>
      </p:sp>
      <p:pic>
        <p:nvPicPr>
          <p:cNvPr id="1026" name="Picture 2" descr="https://www.researchgate.net/profile/Rodrigo_Printes/publication/319987295_Adeus_Amazonia_Conflitos_agrarios_e_socioambientais_por_tras_do_desmatamento_no_sudoeste_do_Para/links/59c51f620f7e9bd2c0054a3a/Adeus-Amazonia-Conflitos-agrarios-e-socioambientais-por-tras-do-desmatamento-no-sudoeste-do-Para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66"/>
          <a:stretch/>
        </p:blipFill>
        <p:spPr bwMode="auto">
          <a:xfrm>
            <a:off x="1187624" y="1085312"/>
            <a:ext cx="2651466" cy="2559711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012465"/>
            <a:ext cx="2570028" cy="36351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Retângulo 4"/>
          <p:cNvSpPr/>
          <p:nvPr/>
        </p:nvSpPr>
        <p:spPr>
          <a:xfrm>
            <a:off x="4716016" y="1340768"/>
            <a:ext cx="250453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Rodrigo </a:t>
            </a:r>
            <a:r>
              <a:rPr lang="pt-BR" dirty="0"/>
              <a:t>Cambará </a:t>
            </a:r>
            <a:r>
              <a:rPr lang="pt-BR" dirty="0" err="1" smtClean="0"/>
              <a:t>Printes</a:t>
            </a:r>
            <a:endParaRPr lang="pt-BR" dirty="0" smtClean="0"/>
          </a:p>
          <a:p>
            <a:r>
              <a:rPr lang="pt-BR" dirty="0" smtClean="0"/>
              <a:t>2017</a:t>
            </a:r>
          </a:p>
          <a:p>
            <a:r>
              <a:rPr lang="pt-BR" dirty="0" err="1" smtClean="0"/>
              <a:t>ICMBio</a:t>
            </a:r>
            <a:r>
              <a:rPr lang="pt-BR" dirty="0"/>
              <a:t> </a:t>
            </a:r>
          </a:p>
        </p:txBody>
      </p:sp>
      <p:sp>
        <p:nvSpPr>
          <p:cNvPr id="8" name="Retângulo 7"/>
          <p:cNvSpPr/>
          <p:nvPr/>
        </p:nvSpPr>
        <p:spPr>
          <a:xfrm>
            <a:off x="1547664" y="4830046"/>
            <a:ext cx="298812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pt-BR" dirty="0" smtClean="0"/>
              <a:t>Torres et. al.</a:t>
            </a:r>
          </a:p>
          <a:p>
            <a:pPr algn="r"/>
            <a:r>
              <a:rPr lang="pt-BR" dirty="0" smtClean="0"/>
              <a:t>2017</a:t>
            </a:r>
          </a:p>
          <a:p>
            <a:pPr algn="r"/>
            <a:r>
              <a:rPr lang="pt-BR" dirty="0" smtClean="0"/>
              <a:t>ISA – Instituto Socioambiental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05896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Objetivo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pt-BR" dirty="0" smtClean="0"/>
              <a:t>Uso da regressão espacial para explorar a variáveis da configuração do território em relação ao desmatamento no município de Novo Progresso, Pará.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54953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ateus\OneDrive\Documentos\AnaliseEspacial\Mapas\Map_AreaEs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0" y="116632"/>
            <a:ext cx="8952628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7984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Metodologia</a:t>
            </a:r>
            <a:endParaRPr lang="pt-BR" dirty="0"/>
          </a:p>
        </p:txBody>
      </p:sp>
      <p:grpSp>
        <p:nvGrpSpPr>
          <p:cNvPr id="30" name="Grupo 29"/>
          <p:cNvGrpSpPr/>
          <p:nvPr/>
        </p:nvGrpSpPr>
        <p:grpSpPr>
          <a:xfrm>
            <a:off x="972029" y="902988"/>
            <a:ext cx="1188132" cy="792088"/>
            <a:chOff x="1530633" y="1285404"/>
            <a:chExt cx="1188132" cy="792088"/>
          </a:xfrm>
        </p:grpSpPr>
        <p:sp>
          <p:nvSpPr>
            <p:cNvPr id="23" name="Fluxograma: Vários documentos 22"/>
            <p:cNvSpPr/>
            <p:nvPr/>
          </p:nvSpPr>
          <p:spPr>
            <a:xfrm>
              <a:off x="1530633" y="1285404"/>
              <a:ext cx="1188132" cy="792088"/>
            </a:xfrm>
            <a:prstGeom prst="flowChartMultidocumen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" name="CaixaDeTexto 3"/>
            <p:cNvSpPr txBox="1"/>
            <p:nvPr/>
          </p:nvSpPr>
          <p:spPr>
            <a:xfrm>
              <a:off x="1619598" y="1513888"/>
              <a:ext cx="7920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 smtClean="0"/>
                <a:t>dados</a:t>
              </a:r>
              <a:endParaRPr lang="pt-BR" dirty="0"/>
            </a:p>
          </p:txBody>
        </p:sp>
      </p:grpSp>
      <p:grpSp>
        <p:nvGrpSpPr>
          <p:cNvPr id="46" name="Grupo 45"/>
          <p:cNvGrpSpPr/>
          <p:nvPr/>
        </p:nvGrpSpPr>
        <p:grpSpPr>
          <a:xfrm>
            <a:off x="620799" y="3206316"/>
            <a:ext cx="1152128" cy="758952"/>
            <a:chOff x="612531" y="3232182"/>
            <a:chExt cx="1152128" cy="758952"/>
          </a:xfrm>
        </p:grpSpPr>
        <p:sp>
          <p:nvSpPr>
            <p:cNvPr id="43" name="Fluxograma: Vários documentos 42"/>
            <p:cNvSpPr/>
            <p:nvPr/>
          </p:nvSpPr>
          <p:spPr>
            <a:xfrm>
              <a:off x="666511" y="3232182"/>
              <a:ext cx="1060704" cy="758952"/>
            </a:xfrm>
            <a:prstGeom prst="flowChartMultidocumen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" name="CaixaDeTexto 5"/>
            <p:cNvSpPr txBox="1"/>
            <p:nvPr/>
          </p:nvSpPr>
          <p:spPr>
            <a:xfrm>
              <a:off x="612531" y="3401127"/>
              <a:ext cx="11521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 smtClean="0"/>
                <a:t>Variáveis</a:t>
              </a:r>
              <a:endParaRPr lang="pt-BR" dirty="0"/>
            </a:p>
          </p:txBody>
        </p:sp>
      </p:grpSp>
      <p:sp>
        <p:nvSpPr>
          <p:cNvPr id="7" name="CaixaDeTexto 6"/>
          <p:cNvSpPr txBox="1"/>
          <p:nvPr/>
        </p:nvSpPr>
        <p:spPr>
          <a:xfrm>
            <a:off x="2628755" y="3262627"/>
            <a:ext cx="180020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Regressão Linear Múltipla</a:t>
            </a:r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5221043" y="3262627"/>
            <a:ext cx="1368152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Análise dos Resíduos</a:t>
            </a: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7319152" y="3124127"/>
            <a:ext cx="1368152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Teste de Moran para os resíduos</a:t>
            </a:r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801673" y="5293951"/>
            <a:ext cx="2554320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Teste de </a:t>
            </a:r>
            <a:r>
              <a:rPr lang="pt-BR" dirty="0" err="1" smtClean="0"/>
              <a:t>Lagrange</a:t>
            </a:r>
            <a:r>
              <a:rPr lang="pt-BR" dirty="0" smtClean="0"/>
              <a:t> (</a:t>
            </a:r>
            <a:r>
              <a:rPr lang="en-GB" i="1" dirty="0" smtClean="0"/>
              <a:t>Lagrange multiplier test</a:t>
            </a:r>
            <a:r>
              <a:rPr lang="pt-BR" i="1" dirty="0" smtClean="0"/>
              <a:t>)</a:t>
            </a:r>
            <a:endParaRPr lang="pt-BR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4167065" y="5293950"/>
            <a:ext cx="1368152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Regressão Espacial</a:t>
            </a:r>
            <a:endParaRPr lang="pt-BR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6635077" y="5155450"/>
            <a:ext cx="1368152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Análise dos resíduos</a:t>
            </a:r>
            <a:endParaRPr lang="pt-BR" dirty="0"/>
          </a:p>
        </p:txBody>
      </p:sp>
      <p:cxnSp>
        <p:nvCxnSpPr>
          <p:cNvPr id="26" name="Conector em curva 25"/>
          <p:cNvCxnSpPr>
            <a:stCxn id="23" idx="3"/>
            <a:endCxn id="31" idx="0"/>
          </p:cNvCxnSpPr>
          <p:nvPr/>
        </p:nvCxnSpPr>
        <p:spPr>
          <a:xfrm>
            <a:off x="2160161" y="1299032"/>
            <a:ext cx="2438712" cy="260938"/>
          </a:xfrm>
          <a:prstGeom prst="curvedConnector2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grpSp>
        <p:nvGrpSpPr>
          <p:cNvPr id="39" name="Grupo 38"/>
          <p:cNvGrpSpPr/>
          <p:nvPr/>
        </p:nvGrpSpPr>
        <p:grpSpPr>
          <a:xfrm>
            <a:off x="3500751" y="1424414"/>
            <a:ext cx="2352351" cy="576064"/>
            <a:chOff x="323514" y="1988840"/>
            <a:chExt cx="2352351" cy="576064"/>
          </a:xfrm>
        </p:grpSpPr>
        <p:sp>
          <p:nvSpPr>
            <p:cNvPr id="31" name="CaixaDeTexto 30"/>
            <p:cNvSpPr txBox="1"/>
            <p:nvPr/>
          </p:nvSpPr>
          <p:spPr>
            <a:xfrm>
              <a:off x="323514" y="2124396"/>
              <a:ext cx="2196244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pt-BR" dirty="0" smtClean="0"/>
                <a:t>Preparo dos dados</a:t>
              </a:r>
            </a:p>
          </p:txBody>
        </p:sp>
        <p:sp>
          <p:nvSpPr>
            <p:cNvPr id="24" name="Raio 23"/>
            <p:cNvSpPr/>
            <p:nvPr/>
          </p:nvSpPr>
          <p:spPr>
            <a:xfrm>
              <a:off x="2279821" y="1988840"/>
              <a:ext cx="396044" cy="576064"/>
            </a:xfrm>
            <a:prstGeom prst="lightningBolt">
              <a:avLst/>
            </a:prstGeom>
            <a:solidFill>
              <a:srgbClr val="FFFF00"/>
            </a:solidFill>
            <a:ln w="3175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cxnSp>
        <p:nvCxnSpPr>
          <p:cNvPr id="33" name="Conector em curva 32"/>
          <p:cNvCxnSpPr>
            <a:stCxn id="81" idx="1"/>
            <a:endCxn id="6" idx="1"/>
          </p:cNvCxnSpPr>
          <p:nvPr/>
        </p:nvCxnSpPr>
        <p:spPr>
          <a:xfrm rot="10800000" flipV="1">
            <a:off x="620799" y="2467733"/>
            <a:ext cx="351230" cy="1092194"/>
          </a:xfrm>
          <a:prstGeom prst="curvedConnector3">
            <a:avLst>
              <a:gd name="adj1" fmla="val 165086"/>
            </a:avLst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44" name="Seta para a direita 43"/>
          <p:cNvSpPr/>
          <p:nvPr/>
        </p:nvSpPr>
        <p:spPr>
          <a:xfrm>
            <a:off x="1922482" y="3438769"/>
            <a:ext cx="489204" cy="242316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5" name="Seta para a direita 44"/>
          <p:cNvSpPr/>
          <p:nvPr/>
        </p:nvSpPr>
        <p:spPr>
          <a:xfrm>
            <a:off x="4536967" y="3464634"/>
            <a:ext cx="489204" cy="242316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7" name="Seta para a direita 46"/>
          <p:cNvSpPr/>
          <p:nvPr/>
        </p:nvSpPr>
        <p:spPr>
          <a:xfrm>
            <a:off x="5877508" y="5495957"/>
            <a:ext cx="489204" cy="242316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49" name="Conector em curva 48"/>
          <p:cNvCxnSpPr>
            <a:stCxn id="9" idx="2"/>
            <a:endCxn id="10" idx="1"/>
          </p:cNvCxnSpPr>
          <p:nvPr/>
        </p:nvCxnSpPr>
        <p:spPr>
          <a:xfrm rot="5400000">
            <a:off x="3617621" y="1231510"/>
            <a:ext cx="1569660" cy="7201555"/>
          </a:xfrm>
          <a:prstGeom prst="curvedConnector4">
            <a:avLst>
              <a:gd name="adj1" fmla="val 39706"/>
              <a:gd name="adj2" fmla="val 103174"/>
            </a:avLst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4" name="Seta para a direita 53"/>
          <p:cNvSpPr/>
          <p:nvPr/>
        </p:nvSpPr>
        <p:spPr>
          <a:xfrm>
            <a:off x="3500751" y="5495959"/>
            <a:ext cx="489204" cy="242316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5" name="Seta para a direita 54"/>
          <p:cNvSpPr/>
          <p:nvPr/>
        </p:nvSpPr>
        <p:spPr>
          <a:xfrm>
            <a:off x="6722384" y="3464634"/>
            <a:ext cx="489204" cy="242316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5" name="Grupo 4"/>
          <p:cNvGrpSpPr/>
          <p:nvPr/>
        </p:nvGrpSpPr>
        <p:grpSpPr>
          <a:xfrm>
            <a:off x="972029" y="2180739"/>
            <a:ext cx="2032411" cy="461648"/>
            <a:chOff x="4596057" y="1867557"/>
            <a:chExt cx="2032411" cy="461648"/>
          </a:xfrm>
        </p:grpSpPr>
        <p:grpSp>
          <p:nvGrpSpPr>
            <p:cNvPr id="89" name="Grupo 88"/>
            <p:cNvGrpSpPr/>
            <p:nvPr/>
          </p:nvGrpSpPr>
          <p:grpSpPr>
            <a:xfrm>
              <a:off x="4596057" y="1867557"/>
              <a:ext cx="475961" cy="461648"/>
              <a:chOff x="6207018" y="1484784"/>
              <a:chExt cx="1034190" cy="1003090"/>
            </a:xfrm>
            <a:solidFill>
              <a:srgbClr val="0000FF"/>
            </a:solidFill>
          </p:grpSpPr>
          <p:sp>
            <p:nvSpPr>
              <p:cNvPr id="65" name="Retângulo 64"/>
              <p:cNvSpPr/>
              <p:nvPr/>
            </p:nvSpPr>
            <p:spPr>
              <a:xfrm>
                <a:off x="6207018" y="1484784"/>
                <a:ext cx="252999" cy="252999"/>
              </a:xfrm>
              <a:prstGeom prst="rect">
                <a:avLst/>
              </a:prstGeom>
              <a:grpFill/>
              <a:ln w="3175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6" name="Retângulo 65"/>
              <p:cNvSpPr/>
              <p:nvPr/>
            </p:nvSpPr>
            <p:spPr>
              <a:xfrm>
                <a:off x="6469385" y="1484784"/>
                <a:ext cx="252999" cy="252999"/>
              </a:xfrm>
              <a:prstGeom prst="rect">
                <a:avLst/>
              </a:prstGeom>
              <a:grpFill/>
              <a:ln w="3175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7" name="Retângulo 66"/>
              <p:cNvSpPr/>
              <p:nvPr/>
            </p:nvSpPr>
            <p:spPr>
              <a:xfrm>
                <a:off x="6725842" y="1484784"/>
                <a:ext cx="252999" cy="252999"/>
              </a:xfrm>
              <a:prstGeom prst="rect">
                <a:avLst/>
              </a:prstGeom>
              <a:grpFill/>
              <a:ln w="3175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8" name="Retângulo 67"/>
              <p:cNvSpPr/>
              <p:nvPr/>
            </p:nvSpPr>
            <p:spPr>
              <a:xfrm>
                <a:off x="6988209" y="1484784"/>
                <a:ext cx="252999" cy="252999"/>
              </a:xfrm>
              <a:prstGeom prst="rect">
                <a:avLst/>
              </a:prstGeom>
              <a:grpFill/>
              <a:ln w="3175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9" name="Retângulo 68"/>
              <p:cNvSpPr/>
              <p:nvPr/>
            </p:nvSpPr>
            <p:spPr>
              <a:xfrm>
                <a:off x="6207018" y="1737783"/>
                <a:ext cx="252999" cy="252999"/>
              </a:xfrm>
              <a:prstGeom prst="rect">
                <a:avLst/>
              </a:prstGeom>
              <a:grpFill/>
              <a:ln w="3175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0" name="Retângulo 69"/>
              <p:cNvSpPr/>
              <p:nvPr/>
            </p:nvSpPr>
            <p:spPr>
              <a:xfrm>
                <a:off x="6469385" y="1737783"/>
                <a:ext cx="252999" cy="252999"/>
              </a:xfrm>
              <a:prstGeom prst="rect">
                <a:avLst/>
              </a:prstGeom>
              <a:grpFill/>
              <a:ln w="3175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1" name="Retângulo 70"/>
              <p:cNvSpPr/>
              <p:nvPr/>
            </p:nvSpPr>
            <p:spPr>
              <a:xfrm>
                <a:off x="6725842" y="1737783"/>
                <a:ext cx="252999" cy="252999"/>
              </a:xfrm>
              <a:prstGeom prst="rect">
                <a:avLst/>
              </a:prstGeom>
              <a:grpFill/>
              <a:ln w="3175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2" name="Retângulo 71"/>
              <p:cNvSpPr/>
              <p:nvPr/>
            </p:nvSpPr>
            <p:spPr>
              <a:xfrm>
                <a:off x="6988209" y="1737783"/>
                <a:ext cx="252999" cy="252999"/>
              </a:xfrm>
              <a:prstGeom prst="rect">
                <a:avLst/>
              </a:prstGeom>
              <a:grpFill/>
              <a:ln w="3175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1" name="Retângulo 80"/>
              <p:cNvSpPr/>
              <p:nvPr/>
            </p:nvSpPr>
            <p:spPr>
              <a:xfrm>
                <a:off x="6207018" y="1981876"/>
                <a:ext cx="252999" cy="252999"/>
              </a:xfrm>
              <a:prstGeom prst="rect">
                <a:avLst/>
              </a:prstGeom>
              <a:grpFill/>
              <a:ln w="3175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2" name="Retângulo 81"/>
              <p:cNvSpPr/>
              <p:nvPr/>
            </p:nvSpPr>
            <p:spPr>
              <a:xfrm>
                <a:off x="6469385" y="1981876"/>
                <a:ext cx="252999" cy="252999"/>
              </a:xfrm>
              <a:prstGeom prst="rect">
                <a:avLst/>
              </a:prstGeom>
              <a:grpFill/>
              <a:ln w="3175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3" name="Retângulo 82"/>
              <p:cNvSpPr/>
              <p:nvPr/>
            </p:nvSpPr>
            <p:spPr>
              <a:xfrm>
                <a:off x="6725842" y="1981876"/>
                <a:ext cx="252999" cy="252999"/>
              </a:xfrm>
              <a:prstGeom prst="rect">
                <a:avLst/>
              </a:prstGeom>
              <a:grpFill/>
              <a:ln w="3175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4" name="Retângulo 83"/>
              <p:cNvSpPr/>
              <p:nvPr/>
            </p:nvSpPr>
            <p:spPr>
              <a:xfrm>
                <a:off x="6988209" y="1981876"/>
                <a:ext cx="252999" cy="252999"/>
              </a:xfrm>
              <a:prstGeom prst="rect">
                <a:avLst/>
              </a:prstGeom>
              <a:grpFill/>
              <a:ln w="3175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5" name="Retângulo 84"/>
              <p:cNvSpPr/>
              <p:nvPr/>
            </p:nvSpPr>
            <p:spPr>
              <a:xfrm>
                <a:off x="6207018" y="2234875"/>
                <a:ext cx="252999" cy="252999"/>
              </a:xfrm>
              <a:prstGeom prst="rect">
                <a:avLst/>
              </a:prstGeom>
              <a:grpFill/>
              <a:ln w="3175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6" name="Retângulo 85"/>
              <p:cNvSpPr/>
              <p:nvPr/>
            </p:nvSpPr>
            <p:spPr>
              <a:xfrm>
                <a:off x="6469385" y="2234875"/>
                <a:ext cx="252999" cy="252999"/>
              </a:xfrm>
              <a:prstGeom prst="rect">
                <a:avLst/>
              </a:prstGeom>
              <a:grpFill/>
              <a:ln w="3175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7" name="Retângulo 86"/>
              <p:cNvSpPr/>
              <p:nvPr/>
            </p:nvSpPr>
            <p:spPr>
              <a:xfrm>
                <a:off x="6725842" y="2234875"/>
                <a:ext cx="252999" cy="252999"/>
              </a:xfrm>
              <a:prstGeom prst="rect">
                <a:avLst/>
              </a:prstGeom>
              <a:grpFill/>
              <a:ln w="3175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8" name="Retângulo 87"/>
              <p:cNvSpPr/>
              <p:nvPr/>
            </p:nvSpPr>
            <p:spPr>
              <a:xfrm>
                <a:off x="6988209" y="2234875"/>
                <a:ext cx="252999" cy="252999"/>
              </a:xfrm>
              <a:prstGeom prst="rect">
                <a:avLst/>
              </a:prstGeom>
              <a:grpFill/>
              <a:ln w="3175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90" name="CaixaDeTexto 89"/>
            <p:cNvSpPr txBox="1"/>
            <p:nvPr/>
          </p:nvSpPr>
          <p:spPr>
            <a:xfrm>
              <a:off x="5100615" y="1912280"/>
              <a:ext cx="15278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 smtClean="0"/>
                <a:t>Espaço celular</a:t>
              </a:r>
              <a:endParaRPr lang="pt-BR" dirty="0"/>
            </a:p>
          </p:txBody>
        </p:sp>
      </p:grpSp>
      <p:cxnSp>
        <p:nvCxnSpPr>
          <p:cNvPr id="34" name="Conector em curva 33"/>
          <p:cNvCxnSpPr>
            <a:stCxn id="31" idx="2"/>
            <a:endCxn id="90" idx="3"/>
          </p:cNvCxnSpPr>
          <p:nvPr/>
        </p:nvCxnSpPr>
        <p:spPr>
          <a:xfrm rot="5400000">
            <a:off x="3561244" y="1372499"/>
            <a:ext cx="480826" cy="1594433"/>
          </a:xfrm>
          <a:prstGeom prst="curvedConnector2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CaixaDeTexto 34"/>
          <p:cNvSpPr txBox="1"/>
          <p:nvPr/>
        </p:nvSpPr>
        <p:spPr>
          <a:xfrm>
            <a:off x="1635754" y="2525951"/>
            <a:ext cx="1062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2 x 2 km</a:t>
            </a:r>
            <a:endParaRPr lang="pt-BR" dirty="0"/>
          </a:p>
        </p:txBody>
      </p:sp>
      <p:pic>
        <p:nvPicPr>
          <p:cNvPr id="2050" name="Picture 2" descr="https://avatars2.githubusercontent.com/u/513560?s=400&amp;v=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5353" y="4365104"/>
            <a:ext cx="525794" cy="525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avatars3.githubusercontent.com/u/16259639?s=400&amp;v=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8874" y="4040636"/>
            <a:ext cx="1065229" cy="1065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vigilancia.saude.mg.gov.br/wp-content/uploads/2017/02/terraview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832902"/>
            <a:ext cx="1466511" cy="578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uwm.edu/software/wp-content/uploads/sites/76/2014/06/ESRI_ARCMAP_transparent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6876" y="2142259"/>
            <a:ext cx="1484014" cy="542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Imagem 52">
            <a:extLst>
              <a:ext uri="{FF2B5EF4-FFF2-40B4-BE49-F238E27FC236}">
                <a16:creationId xmlns:lc="http://schemas.openxmlformats.org/drawingml/2006/lockedCanvas" xmlns:a16="http://schemas.microsoft.com/office/drawing/2014/main" xmlns="" id="{AEB0AC92-96C0-4F9C-8042-E629626566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79140" y="1411788"/>
            <a:ext cx="1154617" cy="730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795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Modelo de Regressão</a:t>
            </a:r>
            <a:endParaRPr lang="pt-BR" dirty="0"/>
          </a:p>
        </p:txBody>
      </p:sp>
      <p:sp>
        <p:nvSpPr>
          <p:cNvPr id="4" name="Text Box 66"/>
          <p:cNvSpPr txBox="1">
            <a:spLocks noChangeArrowheads="1"/>
          </p:cNvSpPr>
          <p:nvPr/>
        </p:nvSpPr>
        <p:spPr bwMode="auto">
          <a:xfrm>
            <a:off x="2483768" y="2117725"/>
            <a:ext cx="453677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008080"/>
              </a:buClr>
              <a:buSzPct val="80000"/>
              <a:buFont typeface="Wingdings" pitchFamily="2" charset="2"/>
              <a:buNone/>
            </a:pPr>
            <a:r>
              <a:rPr lang="en-US" altLang="pt-BR" sz="3200" b="1" i="1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altLang="pt-BR" sz="3200" b="1" i="1" baseline="-250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altLang="pt-BR" sz="3200" b="1" i="1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altLang="pt-BR" sz="3200" i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</a:t>
            </a:r>
            <a:r>
              <a:rPr lang="en-US" altLang="pt-BR" sz="3200" i="1" baseline="-250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lang="en-US" altLang="pt-BR" sz="3200" b="1" i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lang="en-US" altLang="pt-BR" sz="3200" i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</a:t>
            </a:r>
            <a:r>
              <a:rPr lang="en-US" altLang="pt-BR" sz="3200" i="1" baseline="-250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en-US" altLang="pt-BR" sz="3200" b="1" i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X</a:t>
            </a:r>
            <a:r>
              <a:rPr lang="en-US" altLang="pt-BR" sz="3200" b="1" i="1" baseline="-250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lang="en-US" altLang="pt-BR" sz="3200" b="1" i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altLang="pt-BR" sz="3200" b="1" i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+ …+ </a:t>
            </a:r>
            <a:r>
              <a:rPr lang="en-US" altLang="pt-BR" sz="3200" i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</a:t>
            </a:r>
            <a:r>
              <a:rPr lang="en-US" altLang="pt-BR" sz="3200" i="1" baseline="-25000" dirty="0" err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p</a:t>
            </a:r>
            <a:r>
              <a:rPr lang="en-US" altLang="pt-BR" sz="3200" b="1" i="1" dirty="0" err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X</a:t>
            </a:r>
            <a:r>
              <a:rPr lang="en-US" altLang="pt-BR" sz="3200" b="1" i="1" baseline="-25000" dirty="0" err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lang="en-US" altLang="pt-BR" sz="3200" b="1" i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+</a:t>
            </a:r>
            <a:r>
              <a:rPr lang="en-US" altLang="pt-BR" sz="3200" b="1" i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lang="en-US" altLang="pt-BR" sz="3200" b="1" i="1" baseline="-25000" dirty="0" err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endParaRPr lang="pt-BR" altLang="pt-BR" sz="3200" b="1" i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66"/>
          <p:cNvSpPr txBox="1">
            <a:spLocks noChangeArrowheads="1"/>
          </p:cNvSpPr>
          <p:nvPr/>
        </p:nvSpPr>
        <p:spPr bwMode="auto">
          <a:xfrm>
            <a:off x="1187624" y="3284984"/>
            <a:ext cx="6768752" cy="294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008080"/>
              </a:buClr>
              <a:buSzPct val="80000"/>
              <a:buFont typeface="Wingdings" pitchFamily="2" charset="2"/>
              <a:buNone/>
            </a:pPr>
            <a:r>
              <a:rPr lang="pt-BR" altLang="pt-BR" sz="3200" b="1" i="1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pt-BR" altLang="pt-BR" sz="3200" b="1" i="1" baseline="-250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pt-BR" altLang="pt-BR" sz="3200" b="1" i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pt-BR" altLang="pt-BR" sz="3200" dirty="0" smtClean="0">
                <a:cs typeface="Arial" panose="020B0604020202020204" pitchFamily="34" charset="0"/>
              </a:rPr>
              <a:t>Variável</a:t>
            </a:r>
            <a:r>
              <a:rPr lang="pt-BR" altLang="pt-BR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altLang="pt-BR" sz="3200" dirty="0" smtClean="0">
                <a:cs typeface="Arial" panose="020B0604020202020204" pitchFamily="34" charset="0"/>
              </a:rPr>
              <a:t>Dependente (resposta)</a:t>
            </a:r>
          </a:p>
          <a:p>
            <a:pPr eaLnBrk="1" hangingPunct="1">
              <a:spcBef>
                <a:spcPct val="20000"/>
              </a:spcBef>
              <a:buClr>
                <a:srgbClr val="008080"/>
              </a:buClr>
              <a:buSzPct val="80000"/>
              <a:buFont typeface="Wingdings" pitchFamily="2" charset="2"/>
              <a:buNone/>
            </a:pPr>
            <a:r>
              <a:rPr lang="pt-BR" altLang="pt-BR" sz="3200" i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</a:t>
            </a:r>
            <a:r>
              <a:rPr lang="pt-BR" altLang="pt-BR" sz="3200" i="1" baseline="-250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lang="pt-BR" altLang="pt-BR" sz="3200" i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: </a:t>
            </a:r>
            <a:r>
              <a:rPr lang="pt-BR" altLang="pt-BR" sz="3200" dirty="0" smtClean="0">
                <a:cs typeface="Arial" panose="020B0604020202020204" pitchFamily="34" charset="0"/>
                <a:sym typeface="Symbol" pitchFamily="18" charset="2"/>
              </a:rPr>
              <a:t>Intercepto </a:t>
            </a:r>
          </a:p>
          <a:p>
            <a:pPr eaLnBrk="1" hangingPunct="1">
              <a:spcBef>
                <a:spcPct val="20000"/>
              </a:spcBef>
              <a:buClr>
                <a:srgbClr val="008080"/>
              </a:buClr>
              <a:buSzPct val="80000"/>
              <a:buFont typeface="Wingdings" pitchFamily="2" charset="2"/>
              <a:buNone/>
            </a:pPr>
            <a:r>
              <a:rPr lang="pt-BR" altLang="pt-BR" sz="3200" i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</a:t>
            </a:r>
            <a:r>
              <a:rPr lang="pt-BR" altLang="pt-BR" sz="3200" i="1" baseline="-250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pt-BR" altLang="pt-BR" sz="3200" i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: </a:t>
            </a:r>
            <a:r>
              <a:rPr lang="pt-BR" altLang="pt-BR" sz="3200" dirty="0" smtClean="0">
                <a:cs typeface="Arial" panose="020B0604020202020204" pitchFamily="34" charset="0"/>
                <a:sym typeface="Symbol" pitchFamily="18" charset="2"/>
              </a:rPr>
              <a:t>Coeficiente</a:t>
            </a:r>
            <a:r>
              <a:rPr lang="pt-BR" altLang="pt-BR" sz="3200" i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pt-BR" altLang="pt-BR" sz="3200" dirty="0" smtClean="0">
                <a:cs typeface="Arial" panose="020B0604020202020204" pitchFamily="34" charset="0"/>
                <a:sym typeface="Symbol" pitchFamily="18" charset="2"/>
              </a:rPr>
              <a:t>de</a:t>
            </a:r>
            <a:r>
              <a:rPr lang="pt-BR" altLang="pt-BR" sz="3200" i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pt-BR" altLang="pt-BR" sz="3200" dirty="0" smtClean="0">
                <a:cs typeface="Arial" panose="020B0604020202020204" pitchFamily="34" charset="0"/>
                <a:sym typeface="Symbol" pitchFamily="18" charset="2"/>
              </a:rPr>
              <a:t>inclinação</a:t>
            </a:r>
          </a:p>
          <a:p>
            <a:pPr eaLnBrk="1" hangingPunct="1">
              <a:spcBef>
                <a:spcPct val="20000"/>
              </a:spcBef>
              <a:buClr>
                <a:srgbClr val="008080"/>
              </a:buClr>
              <a:buSzPct val="80000"/>
              <a:buFont typeface="Wingdings" pitchFamily="2" charset="2"/>
              <a:buNone/>
            </a:pPr>
            <a:r>
              <a:rPr lang="pt-BR" altLang="pt-BR" sz="3200" b="1" i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X</a:t>
            </a:r>
            <a:r>
              <a:rPr lang="pt-BR" altLang="pt-BR" sz="3200" b="1" i="1" baseline="-250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lang="pt-BR" altLang="pt-BR" sz="3200" b="1" i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: </a:t>
            </a:r>
            <a:r>
              <a:rPr lang="pt-BR" altLang="pt-BR" sz="3200" dirty="0" smtClean="0">
                <a:cs typeface="Arial" panose="020B0604020202020204" pitchFamily="34" charset="0"/>
                <a:sym typeface="Symbol" pitchFamily="18" charset="2"/>
              </a:rPr>
              <a:t>variável</a:t>
            </a:r>
            <a:r>
              <a:rPr lang="pt-BR" altLang="pt-BR" sz="3200" b="1" i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pt-BR" altLang="pt-BR" sz="3200" dirty="0" smtClean="0">
                <a:cs typeface="Arial" panose="020B0604020202020204" pitchFamily="34" charset="0"/>
                <a:sym typeface="Symbol" pitchFamily="18" charset="2"/>
              </a:rPr>
              <a:t>Independente (</a:t>
            </a:r>
            <a:r>
              <a:rPr lang="pt-BR" altLang="pt-BR" sz="3200" dirty="0" err="1" smtClean="0">
                <a:cs typeface="Arial" panose="020B0604020202020204" pitchFamily="34" charset="0"/>
                <a:sym typeface="Symbol" pitchFamily="18" charset="2"/>
              </a:rPr>
              <a:t>preditora</a:t>
            </a:r>
            <a:r>
              <a:rPr lang="pt-BR" altLang="pt-BR" sz="3200" dirty="0" smtClean="0">
                <a:cs typeface="Arial" panose="020B0604020202020204" pitchFamily="34" charset="0"/>
                <a:sym typeface="Symbol" pitchFamily="18" charset="2"/>
              </a:rPr>
              <a:t>)</a:t>
            </a:r>
          </a:p>
          <a:p>
            <a:pPr eaLnBrk="1" hangingPunct="1">
              <a:spcBef>
                <a:spcPct val="20000"/>
              </a:spcBef>
              <a:buClr>
                <a:srgbClr val="008080"/>
              </a:buClr>
              <a:buSzPct val="80000"/>
              <a:buFont typeface="Wingdings" pitchFamily="2" charset="2"/>
              <a:buNone/>
            </a:pPr>
            <a:r>
              <a:rPr lang="pt-BR" altLang="pt-BR" sz="3200" b="1" i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lang="pt-BR" altLang="pt-BR" sz="3200" b="1" i="1" baseline="-250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lang="pt-BR" altLang="pt-BR" sz="3200" b="1" i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: </a:t>
            </a:r>
            <a:r>
              <a:rPr lang="pt-BR" altLang="pt-BR" sz="3200" dirty="0" smtClean="0">
                <a:cs typeface="Arial" panose="020B0604020202020204" pitchFamily="34" charset="0"/>
                <a:sym typeface="Symbol" pitchFamily="18" charset="2"/>
              </a:rPr>
              <a:t>Erro</a:t>
            </a:r>
            <a:r>
              <a:rPr lang="pt-BR" altLang="pt-BR" sz="3200" b="1" i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pt-BR" altLang="pt-BR" sz="3200" dirty="0" smtClean="0">
                <a:cs typeface="Arial" panose="020B0604020202020204" pitchFamily="34" charset="0"/>
                <a:sym typeface="Symbol" pitchFamily="18" charset="2"/>
              </a:rPr>
              <a:t>Aleatório</a:t>
            </a:r>
            <a:endParaRPr lang="pt-BR" altLang="pt-BR" sz="3200" baseline="-25000" dirty="0">
              <a:cs typeface="Arial" panose="020B0604020202020204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7092280" y="6309320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(DRUCK, 2004)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3565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1625</TotalTime>
  <Words>1169</Words>
  <Application>Microsoft Office PowerPoint</Application>
  <PresentationFormat>Apresentação na tela (4:3)</PresentationFormat>
  <Paragraphs>394</Paragraphs>
  <Slides>31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31</vt:i4>
      </vt:variant>
    </vt:vector>
  </HeadingPairs>
  <TitlesOfParts>
    <vt:vector size="32" baseType="lpstr">
      <vt:lpstr>Tema do Office</vt:lpstr>
      <vt:lpstr>Uso da regressão espacial para o estudo da ocorrência de desmatamento em Novo Progresso, PA</vt:lpstr>
      <vt:lpstr>Motivação</vt:lpstr>
      <vt:lpstr>Motivação</vt:lpstr>
      <vt:lpstr>Motivação</vt:lpstr>
      <vt:lpstr>Desmatamento e conflitos por Terra</vt:lpstr>
      <vt:lpstr>Objetivo</vt:lpstr>
      <vt:lpstr>Apresentação do PowerPoint</vt:lpstr>
      <vt:lpstr>Metodologia</vt:lpstr>
      <vt:lpstr>Modelo de Regressão</vt:lpstr>
      <vt:lpstr>Preparo dos Dados – Variável Dependente</vt:lpstr>
      <vt:lpstr>Preparo dos Dados – Variáveis independentes</vt:lpstr>
      <vt:lpstr>Preparo dos Dados – Variáveis independentes</vt:lpstr>
      <vt:lpstr>Preparo dos Dados – Variáveis independentes</vt:lpstr>
      <vt:lpstr>Preparo dos Dados – Variáveis independentes</vt:lpstr>
      <vt:lpstr>Preparo dos Dados – Variáveis independentes</vt:lpstr>
      <vt:lpstr>Variáveis</vt:lpstr>
      <vt:lpstr>Análise Exploratória</vt:lpstr>
      <vt:lpstr>Análise Exploratória</vt:lpstr>
      <vt:lpstr>Análise Exploratória - Correlação</vt:lpstr>
      <vt:lpstr>Regressão Linear Múltipla</vt:lpstr>
      <vt:lpstr>Análise dos Resíduos</vt:lpstr>
      <vt:lpstr>Modelo de Regressão Espacial</vt:lpstr>
      <vt:lpstr>Regressão Espacial – Escolha do método</vt:lpstr>
      <vt:lpstr>Regressão Espacial – Escolha do método</vt:lpstr>
      <vt:lpstr>Spatial Error Models (CAR): </vt:lpstr>
      <vt:lpstr>Regressão Espacial – (CAR)</vt:lpstr>
      <vt:lpstr>Regressão Espacial – (CAR)</vt:lpstr>
      <vt:lpstr>Conclusões e Considerações</vt:lpstr>
      <vt:lpstr>Referências</vt:lpstr>
      <vt:lpstr>Apresentação do PowerPoint</vt:lpstr>
      <vt:lpstr>Uso da regressão espacial para o estudo da ocorrência de desmatamento em Novo Progresso, PA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Mateus Macul</dc:creator>
  <cp:lastModifiedBy>Mateus Macul</cp:lastModifiedBy>
  <cp:revision>63</cp:revision>
  <dcterms:created xsi:type="dcterms:W3CDTF">2017-12-18T02:15:43Z</dcterms:created>
  <dcterms:modified xsi:type="dcterms:W3CDTF">2017-12-20T13:21:39Z</dcterms:modified>
</cp:coreProperties>
</file>