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1" r:id="rId2"/>
    <p:sldId id="270" r:id="rId3"/>
    <p:sldId id="296" r:id="rId4"/>
    <p:sldId id="269" r:id="rId5"/>
    <p:sldId id="276" r:id="rId6"/>
    <p:sldId id="262" r:id="rId7"/>
    <p:sldId id="292" r:id="rId8"/>
    <p:sldId id="263" r:id="rId9"/>
    <p:sldId id="295" r:id="rId10"/>
    <p:sldId id="289" r:id="rId11"/>
    <p:sldId id="264" r:id="rId12"/>
    <p:sldId id="272" r:id="rId13"/>
    <p:sldId id="280" r:id="rId14"/>
    <p:sldId id="288" r:id="rId15"/>
    <p:sldId id="281" r:id="rId16"/>
    <p:sldId id="282" r:id="rId17"/>
    <p:sldId id="283" r:id="rId18"/>
    <p:sldId id="265" r:id="rId19"/>
    <p:sldId id="274" r:id="rId20"/>
    <p:sldId id="297" r:id="rId21"/>
    <p:sldId id="278" r:id="rId22"/>
    <p:sldId id="284" r:id="rId23"/>
    <p:sldId id="285" r:id="rId24"/>
    <p:sldId id="286" r:id="rId25"/>
    <p:sldId id="287" r:id="rId26"/>
    <p:sldId id="293" r:id="rId27"/>
    <p:sldId id="294" r:id="rId28"/>
    <p:sldId id="266" r:id="rId29"/>
    <p:sldId id="290" r:id="rId30"/>
    <p:sldId id="268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98"/>
    <a:srgbClr val="4040BA"/>
    <a:srgbClr val="3C3C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8EE9E-083F-448C-80D0-09C35B0735C5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ACE0-E0C9-41F3-9B6A-2F7D462016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ACE0-E0C9-41F3-9B6A-2F7D462016F4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ACE0-E0C9-41F3-9B6A-2F7D462016F4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ACE0-E0C9-41F3-9B6A-2F7D462016F4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ACE0-E0C9-41F3-9B6A-2F7D462016F4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ACE0-E0C9-41F3-9B6A-2F7D462016F4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ACE0-E0C9-41F3-9B6A-2F7D462016F4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</a:t>
            </a:r>
            <a:r>
              <a:rPr lang="pt-BR" baseline="0" dirty="0" smtClean="0"/>
              <a:t> ponto verde central representa o novo dado inserido que eu quero saber a qual classe pertence. O ponto verde </a:t>
            </a:r>
            <a:r>
              <a:rPr lang="pt-BR" baseline="0" dirty="0" err="1" smtClean="0"/>
              <a:t>eh</a:t>
            </a:r>
            <a:r>
              <a:rPr lang="pt-BR" baseline="0" dirty="0" smtClean="0"/>
              <a:t> o centro da </a:t>
            </a:r>
            <a:r>
              <a:rPr lang="pt-BR" baseline="0" dirty="0" err="1" smtClean="0"/>
              <a:t>circunferencia</a:t>
            </a:r>
            <a:r>
              <a:rPr lang="pt-BR" baseline="0" dirty="0" smtClean="0"/>
              <a:t> cujo o raio vai depender da quantidade de vizinhos observados.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ACE0-E0C9-41F3-9B6A-2F7D462016F4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ACE0-E0C9-41F3-9B6A-2F7D462016F4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ACE0-E0C9-41F3-9B6A-2F7D462016F4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240F-A46A-429B-9042-EA5EDBFAD4FB}" type="datetimeFigureOut">
              <a:rPr lang="pt-BR" smtClean="0"/>
              <a:pPr/>
              <a:t>19/12/2015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8C4B-4179-4822-9B6F-026BC0BE75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g_cap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DETERMINAÇÃO DE ECORREGIÕES MARINHAS NA MARGEM CONTINENTAL BRASILEIRA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3808" y="2132856"/>
            <a:ext cx="5770984" cy="2520280"/>
          </a:xfrm>
        </p:spPr>
        <p:txBody>
          <a:bodyPr>
            <a:normAutofit fontScale="70000" lnSpcReduction="20000"/>
          </a:bodyPr>
          <a:lstStyle/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>Jean </a:t>
            </a:r>
            <a:r>
              <a:rPr lang="pt-BR" sz="4600" dirty="0" err="1" smtClean="0">
                <a:latin typeface="Times New Roman" pitchFamily="18" charset="0"/>
                <a:cs typeface="Times New Roman" pitchFamily="18" charset="0"/>
              </a:rPr>
              <a:t>Farhat</a:t>
            </a:r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> de Araújo da Silva</a:t>
            </a:r>
          </a:p>
          <a:p>
            <a:r>
              <a:rPr lang="pt-BR" sz="4600" dirty="0" smtClean="0">
                <a:latin typeface="Times New Roman" pitchFamily="18" charset="0"/>
                <a:cs typeface="Times New Roman" pitchFamily="18" charset="0"/>
              </a:rPr>
              <a:t>Disciplina: Análise Espacial</a:t>
            </a:r>
            <a:endParaRPr lang="pt-BR" sz="4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logo_fnmo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581128"/>
            <a:ext cx="1895475" cy="1952625"/>
          </a:xfrm>
        </p:spPr>
      </p:pic>
      <p:pic>
        <p:nvPicPr>
          <p:cNvPr id="5" name="Imagem 4" descr="ocean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3590925" cy="8858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220072" y="980728"/>
            <a:ext cx="3923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Chl-a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–  MODIS/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4km.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64088" y="2924944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(TSM) –  MODIS/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4km.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39952" y="4941168"/>
            <a:ext cx="500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(PCM) - Modelo do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Centro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numérico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Meteorologia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Oceanografia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FNMOC) 25km.</a:t>
            </a:r>
            <a:endParaRPr lang="pt-BR" sz="2400" dirty="0"/>
          </a:p>
        </p:txBody>
      </p:sp>
      <p:cxnSp>
        <p:nvCxnSpPr>
          <p:cNvPr id="10" name="Conector de seta reta 9"/>
          <p:cNvCxnSpPr>
            <a:endCxn id="6" idx="1"/>
          </p:cNvCxnSpPr>
          <p:nvPr/>
        </p:nvCxnSpPr>
        <p:spPr>
          <a:xfrm flipV="1">
            <a:off x="4211960" y="1488560"/>
            <a:ext cx="1008112" cy="932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211960" y="2420888"/>
            <a:ext cx="115212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627784" y="5661248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1753"/>
            <a:ext cx="7467630" cy="55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4860032" y="260648"/>
            <a:ext cx="30243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076056" y="2606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PCM 25km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25144"/>
            <a:ext cx="2658493" cy="9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283968" y="422108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Normalização das variáveis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58" y="785794"/>
            <a:ext cx="88950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051720" y="188640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Seleção de imagens por estações do ano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K-médias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Inserção do número de grupos.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Inserção do número de interações.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Distribuição aleatória dos pontos em cada classe.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Cálculo dos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centróides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 cada grupo.</a:t>
            </a:r>
          </a:p>
          <a:p>
            <a:pPr algn="just"/>
            <a:r>
              <a:rPr lang="pt-BR" altLang="pt-BR" dirty="0" smtClean="0">
                <a:latin typeface="Times New Roman" pitchFamily="18" charset="0"/>
                <a:cs typeface="Times New Roman" pitchFamily="18" charset="0"/>
              </a:rPr>
              <a:t>Cálculo da </a:t>
            </a:r>
            <a:r>
              <a:rPr lang="pt-BR" alt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distância euclidiana</a:t>
            </a:r>
            <a:r>
              <a:rPr lang="pt-BR" altLang="pt-BR" dirty="0" smtClean="0">
                <a:latin typeface="Times New Roman" pitchFamily="18" charset="0"/>
                <a:cs typeface="Times New Roman" pitchFamily="18" charset="0"/>
              </a:rPr>
              <a:t> de cada elemento em relação ao </a:t>
            </a:r>
            <a:r>
              <a:rPr lang="pt-BR" altLang="pt-BR" dirty="0" err="1" smtClean="0">
                <a:latin typeface="Times New Roman" pitchFamily="18" charset="0"/>
                <a:cs typeface="Times New Roman" pitchFamily="18" charset="0"/>
              </a:rPr>
              <a:t>centróide</a:t>
            </a:r>
            <a:r>
              <a:rPr lang="pt-BR" altLang="pt-BR" dirty="0" smtClean="0">
                <a:latin typeface="Times New Roman" pitchFamily="18" charset="0"/>
                <a:cs typeface="Times New Roman" pitchFamily="18" charset="0"/>
              </a:rPr>
              <a:t> dos grupos.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K = número de grupos.</a:t>
            </a: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661" y="1600200"/>
            <a:ext cx="47626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80728"/>
            <a:ext cx="47910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52736"/>
            <a:ext cx="47910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52736"/>
            <a:ext cx="47910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K-médias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 espacial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sa a relação entre vizinhos como uma restrição espacial.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eduz o espaço de atributos a seus vizinhos e não a todos os dados da cena.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Inserção de: </a:t>
            </a: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Variáveis normalizadas</a:t>
            </a: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5 classes (Valério 2015)</a:t>
            </a: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Número de vizinhos (arbitrário)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ponto central da grade se baseia na </a:t>
            </a: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distância euclidiana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entre seus vizinhos mais próximos para determinar os grupos.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K= número de vizinhos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kmeans_espaci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548680"/>
            <a:ext cx="6840760" cy="5792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652120" y="530120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Posição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Espaço de atributos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Sumário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Objetivo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Dados utilizados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Fase exploratória dos dados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Aplicação do método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Resultados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Conclusão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Agradecimentos</a:t>
            </a:r>
          </a:p>
          <a:p>
            <a:pPr lvl="1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404813"/>
            <a:ext cx="7191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228184" y="8367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8 Vizinhos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7" y="1844824"/>
          <a:ext cx="7848873" cy="424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7080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Classe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Cor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Ecorregião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Verde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Costeira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Amarelo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Águas interiores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Azul marinho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Malvinas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Vermelho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Giro subtropical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Ciano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Oceânica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Outono (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MAM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outo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141" y="836712"/>
            <a:ext cx="8547339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Inverno (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JJA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inver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61190"/>
            <a:ext cx="8712968" cy="5803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Primavera (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primav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644" y="764704"/>
            <a:ext cx="8774844" cy="5898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Verão (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DJF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vera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8625168" cy="5919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3" descr="verao.jpg"/>
          <p:cNvPicPr>
            <a:picLocks noChangeAspect="1"/>
          </p:cNvPicPr>
          <p:nvPr/>
        </p:nvPicPr>
        <p:blipFill>
          <a:blip r:embed="rId3" cstate="print"/>
          <a:srcRect l="58712" t="74059" r="34798" b="19859"/>
          <a:stretch>
            <a:fillRect/>
          </a:stretch>
        </p:blipFill>
        <p:spPr>
          <a:xfrm>
            <a:off x="5436096" y="5157192"/>
            <a:ext cx="576064" cy="3600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vera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644" y="764704"/>
            <a:ext cx="8270788" cy="5847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051720" y="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Verão (DJF) com 4 Grupos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Espaço Reservado para Conteúdo 3" descr="verao2.jpg"/>
          <p:cNvPicPr>
            <a:picLocks noChangeAspect="1"/>
          </p:cNvPicPr>
          <p:nvPr/>
        </p:nvPicPr>
        <p:blipFill>
          <a:blip r:embed="rId2" cstate="print"/>
          <a:srcRect l="49074" t="74610" r="39608" b="19233"/>
          <a:stretch>
            <a:fillRect/>
          </a:stretch>
        </p:blipFill>
        <p:spPr>
          <a:xfrm>
            <a:off x="5004048" y="5301208"/>
            <a:ext cx="936104" cy="3600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vera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4082806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spaço Reservado para Conteúdo 3" descr="primav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644" y="3814242"/>
            <a:ext cx="4382356" cy="2849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Espaço Reservado para Conteúdo 3" descr="inver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4664"/>
            <a:ext cx="4179756" cy="2976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5508104" y="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Inverno (JJA)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20072" y="335699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Verão (DJF)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Espaço Reservado para Conteúdo 3" descr="outono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51520" y="404664"/>
            <a:ext cx="4273670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539552" y="335699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Primavera (SON)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Outono (MAM)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Espaço Reservado para Conteúdo 3" descr="verao2.jpg"/>
          <p:cNvPicPr>
            <a:picLocks noChangeAspect="1"/>
          </p:cNvPicPr>
          <p:nvPr/>
        </p:nvPicPr>
        <p:blipFill>
          <a:blip r:embed="rId3" cstate="print"/>
          <a:srcRect l="49074" t="74610" r="39608" b="19233"/>
          <a:stretch>
            <a:fillRect/>
          </a:stretch>
        </p:blipFill>
        <p:spPr>
          <a:xfrm>
            <a:off x="6732240" y="5877272"/>
            <a:ext cx="936104" cy="3600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Conclusão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ecorregiões marinhas apresentaram certa sazonalidade ao longo das estações do ano, com exceção da classe 1 que se mostrou invariável. Desse modo, os processos resultantes da interação oceano-atmosfera mostraram-se determinantes na configuração das classes ao longo do tempo, tendo o método do k médias espacial como uma alternativa interessante para verificar a dinâmica espaço-temporal das variáveis selecionadas.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Futuramente, dados coletados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situ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podem ser utilizados afim de se obter uma maior confiabilidade deste tipo de estudo, além da seleção de outras variáveis (campo de ventos e salinidade) ao longo de séries temporais maiores.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Agradecimentos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Gabriela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Banon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Anderson Reis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Nelson Gouveia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Aline Matos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João Felipe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Entende-se por 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ecorregião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um conjunto de comunidades naturais, geograficamente distintas, que compartilham a maioria das suas espécies, dinâmicas e processos ecológicos, e condições ambientais similares, que são fatores críticos para a manutenção de sua viabilidade a longo prazo (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Dinnerstein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,1995)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obriga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Obrigado</a:t>
            </a: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Delimitação 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ecorregiões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marinhas: </a:t>
            </a: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Compreender mecanismos oceanográficos 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suas interações 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controle.</a:t>
            </a:r>
          </a:p>
          <a:p>
            <a:pPr lvl="1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Heterogeneidade de processos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biológicos 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físico-químicos no ambiente marinho.</a:t>
            </a:r>
          </a:p>
          <a:p>
            <a:pPr lvl="1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Gerenciamento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 recursos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costeiros.</a:t>
            </a:r>
          </a:p>
          <a:p>
            <a:pPr lvl="1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dentificação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 habitats de espécies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marinhas.</a:t>
            </a:r>
          </a:p>
          <a:p>
            <a:pPr lvl="1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Áreas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para a prospecção 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pesca.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Objetivo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Definir ecorregiões ao longo da margem continental brasileira por meio de uma análise de agrupamento durante as estações do ano.</a:t>
            </a: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de Estudo</a:t>
            </a:r>
            <a:endParaRPr lang="pt-BR" dirty="0"/>
          </a:p>
        </p:txBody>
      </p:sp>
      <p:pic>
        <p:nvPicPr>
          <p:cNvPr id="4" name="Imagem 3" descr="localizacao_analise_espa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620688"/>
            <a:ext cx="6122678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627784" y="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Área de Estudo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71800" y="980728"/>
            <a:ext cx="1728192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004048" y="3068960"/>
            <a:ext cx="158417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308304" y="3068960"/>
            <a:ext cx="158417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771800" y="3068960"/>
            <a:ext cx="158417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771800" y="5157192"/>
            <a:ext cx="1584176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23528" y="3068960"/>
            <a:ext cx="158417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23528" y="980728"/>
            <a:ext cx="1584176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23528" y="5157192"/>
            <a:ext cx="1584176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39552" y="3429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Variáveis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95536" y="112474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Clorofila-a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Temperatura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3528" y="530120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Profundidade 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da camada de mistura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>
            <a:stCxn id="17" idx="2"/>
            <a:endCxn id="16" idx="0"/>
          </p:cNvCxnSpPr>
          <p:nvPr/>
        </p:nvCxnSpPr>
        <p:spPr>
          <a:xfrm>
            <a:off x="1115616" y="2204864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18" idx="0"/>
            <a:endCxn id="16" idx="2"/>
          </p:cNvCxnSpPr>
          <p:nvPr/>
        </p:nvCxnSpPr>
        <p:spPr>
          <a:xfrm flipV="1">
            <a:off x="1115616" y="429309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2843808" y="335699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Exploração 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dos dados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699792" y="98072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Reamostragem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Imagens por estações do ano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771800" y="551723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Normalização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dos dados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Conector de seta reta 37"/>
          <p:cNvCxnSpPr>
            <a:stCxn id="15" idx="0"/>
            <a:endCxn id="14" idx="2"/>
          </p:cNvCxnSpPr>
          <p:nvPr/>
        </p:nvCxnSpPr>
        <p:spPr>
          <a:xfrm flipV="1">
            <a:off x="3563888" y="429309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6" idx="3"/>
            <a:endCxn id="14" idx="1"/>
          </p:cNvCxnSpPr>
          <p:nvPr/>
        </p:nvCxnSpPr>
        <p:spPr>
          <a:xfrm>
            <a:off x="1907704" y="3681028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7452320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076056" y="342900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K-médias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espacial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7380312" y="335699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Ecorregiões marinhas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>
            <a:off x="4355976" y="3717032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stCxn id="12" idx="3"/>
            <a:endCxn id="13" idx="1"/>
          </p:cNvCxnSpPr>
          <p:nvPr/>
        </p:nvCxnSpPr>
        <p:spPr>
          <a:xfrm>
            <a:off x="6588224" y="368102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>
            <a:stCxn id="5" idx="2"/>
          </p:cNvCxnSpPr>
          <p:nvPr/>
        </p:nvCxnSpPr>
        <p:spPr>
          <a:xfrm>
            <a:off x="3635896" y="220486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2627784" y="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Série temporal de 180 imagens no período de 01/2005 a 12/2010.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Variáveis – Produtos mensais de nível de processamento L3: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Concentração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clorofila-a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Chl-a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Temperatura da Superfície do mar (TSM)</a:t>
            </a:r>
          </a:p>
          <a:p>
            <a:pPr lvl="1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Profundidade da camada de mistura (PCM)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mada de mistu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624016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755576" y="580526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Fonte: http://www.mares.io.usp.br/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579</Words>
  <Application>Microsoft Office PowerPoint</Application>
  <PresentationFormat>Apresentação na tela (4:3)</PresentationFormat>
  <Paragraphs>130</Paragraphs>
  <Slides>30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DETERMINAÇÃO DE ECORREGIÕES MARINHAS NA MARGEM CONTINENTAL BRASILEIRA </vt:lpstr>
      <vt:lpstr>Sumário</vt:lpstr>
      <vt:lpstr>Slide 3</vt:lpstr>
      <vt:lpstr>Introdução</vt:lpstr>
      <vt:lpstr>Objetivo</vt:lpstr>
      <vt:lpstr>Área de Estudo</vt:lpstr>
      <vt:lpstr>Slide 7</vt:lpstr>
      <vt:lpstr>Dados</vt:lpstr>
      <vt:lpstr>Slide 9</vt:lpstr>
      <vt:lpstr>Dados</vt:lpstr>
      <vt:lpstr>Slide 11</vt:lpstr>
      <vt:lpstr>Slide 12</vt:lpstr>
      <vt:lpstr>K-médias</vt:lpstr>
      <vt:lpstr>Slide 14</vt:lpstr>
      <vt:lpstr>Slide 15</vt:lpstr>
      <vt:lpstr>Slide 16</vt:lpstr>
      <vt:lpstr>Slide 17</vt:lpstr>
      <vt:lpstr>K-médias espacial</vt:lpstr>
      <vt:lpstr>Slide 19</vt:lpstr>
      <vt:lpstr>Slide 20</vt:lpstr>
      <vt:lpstr>Resultados</vt:lpstr>
      <vt:lpstr>Outono (MAM)</vt:lpstr>
      <vt:lpstr>Inverno (JJA)</vt:lpstr>
      <vt:lpstr>Primavera (SON)</vt:lpstr>
      <vt:lpstr>Verão (DJF)</vt:lpstr>
      <vt:lpstr>Slide 26</vt:lpstr>
      <vt:lpstr>Slide 27</vt:lpstr>
      <vt:lpstr>Conclusão</vt:lpstr>
      <vt:lpstr>Agradecimentos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Microsoft</cp:lastModifiedBy>
  <cp:revision>100</cp:revision>
  <dcterms:created xsi:type="dcterms:W3CDTF">2015-12-10T23:37:13Z</dcterms:created>
  <dcterms:modified xsi:type="dcterms:W3CDTF">2015-12-19T17:06:50Z</dcterms:modified>
</cp:coreProperties>
</file>