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77" r:id="rId2"/>
    <p:sldId id="297" r:id="rId3"/>
    <p:sldId id="312" r:id="rId4"/>
    <p:sldId id="324" r:id="rId5"/>
    <p:sldId id="313" r:id="rId6"/>
    <p:sldId id="316" r:id="rId7"/>
    <p:sldId id="305" r:id="rId8"/>
    <p:sldId id="326" r:id="rId9"/>
    <p:sldId id="320" r:id="rId10"/>
    <p:sldId id="319" r:id="rId11"/>
    <p:sldId id="325" r:id="rId12"/>
    <p:sldId id="321" r:id="rId13"/>
    <p:sldId id="323" r:id="rId14"/>
    <p:sldId id="26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jG8ErUE/13haJ5+cUbdQALJBu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217B"/>
    <a:srgbClr val="F5C7EC"/>
    <a:srgbClr val="C52707"/>
    <a:srgbClr val="D9D9D9"/>
    <a:srgbClr val="696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14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10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3FDF02-639C-4F4C-BFD2-775434003EB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18A5F95-765E-4474-B29B-2271E7E0567F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/>
            <a:t>Como o acesso aos serviços de abastecimento de água e esgotamento sanitário adequados estão distribuídos espacialmente na RMRJ?</a:t>
          </a:r>
        </a:p>
      </dgm:t>
    </dgm:pt>
    <dgm:pt modelId="{FB9EAC91-966D-4B6A-AFAE-638FBBDBDB17}" type="parTrans" cxnId="{9534607C-1C3B-4170-8D89-11E45FFB1102}">
      <dgm:prSet/>
      <dgm:spPr/>
      <dgm:t>
        <a:bodyPr/>
        <a:lstStyle/>
        <a:p>
          <a:endParaRPr lang="pt-BR"/>
        </a:p>
      </dgm:t>
    </dgm:pt>
    <dgm:pt modelId="{AE8A07E2-0552-46D6-8A59-70034A7DD37B}" type="sibTrans" cxnId="{9534607C-1C3B-4170-8D89-11E45FFB1102}">
      <dgm:prSet/>
      <dgm:spPr/>
      <dgm:t>
        <a:bodyPr/>
        <a:lstStyle/>
        <a:p>
          <a:endParaRPr lang="pt-BR"/>
        </a:p>
      </dgm:t>
    </dgm:pt>
    <dgm:pt modelId="{8E9CAC59-4AA5-424C-9E73-A2AA8D183907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/>
            <a:t>Como a desigualdade no acesso se relaciona com o perfil da população?</a:t>
          </a:r>
        </a:p>
      </dgm:t>
    </dgm:pt>
    <dgm:pt modelId="{90CF8557-5FFE-4B6F-A7EE-0DC836F62F0A}" type="parTrans" cxnId="{A7FC4623-1195-4F1C-8312-A8D202B77C0A}">
      <dgm:prSet/>
      <dgm:spPr/>
      <dgm:t>
        <a:bodyPr/>
        <a:lstStyle/>
        <a:p>
          <a:endParaRPr lang="pt-BR"/>
        </a:p>
      </dgm:t>
    </dgm:pt>
    <dgm:pt modelId="{95A3268A-69C2-4E2D-B831-A79B0C52F0A9}" type="sibTrans" cxnId="{A7FC4623-1195-4F1C-8312-A8D202B77C0A}">
      <dgm:prSet/>
      <dgm:spPr/>
      <dgm:t>
        <a:bodyPr/>
        <a:lstStyle/>
        <a:p>
          <a:endParaRPr lang="pt-BR"/>
        </a:p>
      </dgm:t>
    </dgm:pt>
    <dgm:pt modelId="{89D2764F-87D1-478A-A47C-608E893EE4FF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/>
            <a:t>A falta de esgotamento sanitário adequado está associado com a degradação dos corpos hídricos que abastecem a metrópole?</a:t>
          </a:r>
        </a:p>
      </dgm:t>
    </dgm:pt>
    <dgm:pt modelId="{6765BC41-063B-4BAA-B81B-E48300BBD062}" type="parTrans" cxnId="{9989210D-C5A6-4486-9AEA-36A83D49A00D}">
      <dgm:prSet/>
      <dgm:spPr/>
      <dgm:t>
        <a:bodyPr/>
        <a:lstStyle/>
        <a:p>
          <a:endParaRPr lang="pt-BR"/>
        </a:p>
      </dgm:t>
    </dgm:pt>
    <dgm:pt modelId="{449542CC-D972-4E31-8719-7C992599C77B}" type="sibTrans" cxnId="{9989210D-C5A6-4486-9AEA-36A83D49A00D}">
      <dgm:prSet/>
      <dgm:spPr/>
      <dgm:t>
        <a:bodyPr/>
        <a:lstStyle/>
        <a:p>
          <a:endParaRPr lang="pt-BR"/>
        </a:p>
      </dgm:t>
    </dgm:pt>
    <dgm:pt modelId="{974CD453-398E-4908-943F-459A40EA50A2}" type="pres">
      <dgm:prSet presAssocID="{F53FDF02-639C-4F4C-BFD2-775434003EB7}" presName="Name0" presStyleCnt="0">
        <dgm:presLayoutVars>
          <dgm:chMax val="7"/>
          <dgm:chPref val="7"/>
          <dgm:dir/>
        </dgm:presLayoutVars>
      </dgm:prSet>
      <dgm:spPr/>
    </dgm:pt>
    <dgm:pt modelId="{D3972A25-216B-4C5A-8AD3-8683ED82A1E4}" type="pres">
      <dgm:prSet presAssocID="{F53FDF02-639C-4F4C-BFD2-775434003EB7}" presName="Name1" presStyleCnt="0"/>
      <dgm:spPr/>
    </dgm:pt>
    <dgm:pt modelId="{29CF763E-36DF-49C9-BD4E-A110CBBBF8DA}" type="pres">
      <dgm:prSet presAssocID="{F53FDF02-639C-4F4C-BFD2-775434003EB7}" presName="cycle" presStyleCnt="0"/>
      <dgm:spPr/>
    </dgm:pt>
    <dgm:pt modelId="{6A1F8C58-6F85-4AD4-ADD4-1B154D890C3D}" type="pres">
      <dgm:prSet presAssocID="{F53FDF02-639C-4F4C-BFD2-775434003EB7}" presName="srcNode" presStyleLbl="node1" presStyleIdx="0" presStyleCnt="3"/>
      <dgm:spPr/>
    </dgm:pt>
    <dgm:pt modelId="{B508416F-2183-4A2E-977C-27ACA59BDF93}" type="pres">
      <dgm:prSet presAssocID="{F53FDF02-639C-4F4C-BFD2-775434003EB7}" presName="conn" presStyleLbl="parChTrans1D2" presStyleIdx="0" presStyleCnt="1"/>
      <dgm:spPr/>
    </dgm:pt>
    <dgm:pt modelId="{9B6B1728-BD31-496F-94FE-DA86DEE23542}" type="pres">
      <dgm:prSet presAssocID="{F53FDF02-639C-4F4C-BFD2-775434003EB7}" presName="extraNode" presStyleLbl="node1" presStyleIdx="0" presStyleCnt="3"/>
      <dgm:spPr/>
    </dgm:pt>
    <dgm:pt modelId="{EBA608D9-C822-4D6C-83B8-BE558CB80C31}" type="pres">
      <dgm:prSet presAssocID="{F53FDF02-639C-4F4C-BFD2-775434003EB7}" presName="dstNode" presStyleLbl="node1" presStyleIdx="0" presStyleCnt="3"/>
      <dgm:spPr/>
    </dgm:pt>
    <dgm:pt modelId="{71FE8CB6-8810-4F91-99EB-3DF455B71CEE}" type="pres">
      <dgm:prSet presAssocID="{F18A5F95-765E-4474-B29B-2271E7E0567F}" presName="text_1" presStyleLbl="node1" presStyleIdx="0" presStyleCnt="3">
        <dgm:presLayoutVars>
          <dgm:bulletEnabled val="1"/>
        </dgm:presLayoutVars>
      </dgm:prSet>
      <dgm:spPr/>
    </dgm:pt>
    <dgm:pt modelId="{11A2FEAC-FFE5-4303-BE44-84D6E85D2706}" type="pres">
      <dgm:prSet presAssocID="{F18A5F95-765E-4474-B29B-2271E7E0567F}" presName="accent_1" presStyleCnt="0"/>
      <dgm:spPr/>
    </dgm:pt>
    <dgm:pt modelId="{A4192428-D09D-4850-8EB7-1FAB0A73BEA3}" type="pres">
      <dgm:prSet presAssocID="{F18A5F95-765E-4474-B29B-2271E7E0567F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37000" r="-37000"/>
          </a:stretch>
        </a:blipFill>
      </dgm:spPr>
    </dgm:pt>
    <dgm:pt modelId="{FC0EEB60-DD77-4FE2-B556-751CA3C2EF37}" type="pres">
      <dgm:prSet presAssocID="{8E9CAC59-4AA5-424C-9E73-A2AA8D183907}" presName="text_2" presStyleLbl="node1" presStyleIdx="1" presStyleCnt="3">
        <dgm:presLayoutVars>
          <dgm:bulletEnabled val="1"/>
        </dgm:presLayoutVars>
      </dgm:prSet>
      <dgm:spPr/>
    </dgm:pt>
    <dgm:pt modelId="{470445B3-2F43-4F0D-BC2A-79CF2FFCD738}" type="pres">
      <dgm:prSet presAssocID="{8E9CAC59-4AA5-424C-9E73-A2AA8D183907}" presName="accent_2" presStyleCnt="0"/>
      <dgm:spPr/>
    </dgm:pt>
    <dgm:pt modelId="{951016C9-A0A1-4D5F-8C99-1824494A0D97}" type="pres">
      <dgm:prSet presAssocID="{8E9CAC59-4AA5-424C-9E73-A2AA8D183907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</dgm:pt>
    <dgm:pt modelId="{649E0431-60FD-4968-8AB5-63737FC70CDA}" type="pres">
      <dgm:prSet presAssocID="{89D2764F-87D1-478A-A47C-608E893EE4FF}" presName="text_3" presStyleLbl="node1" presStyleIdx="2" presStyleCnt="3">
        <dgm:presLayoutVars>
          <dgm:bulletEnabled val="1"/>
        </dgm:presLayoutVars>
      </dgm:prSet>
      <dgm:spPr/>
    </dgm:pt>
    <dgm:pt modelId="{E4DEF3D4-75A2-46C8-A7D5-06B80E8A90D9}" type="pres">
      <dgm:prSet presAssocID="{89D2764F-87D1-478A-A47C-608E893EE4FF}" presName="accent_3" presStyleCnt="0"/>
      <dgm:spPr/>
    </dgm:pt>
    <dgm:pt modelId="{F6D0661B-2CF0-4E6E-83CC-AA0413F9A683}" type="pres">
      <dgm:prSet presAssocID="{89D2764F-87D1-478A-A47C-608E893EE4FF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</dgm:ptLst>
  <dgm:cxnLst>
    <dgm:cxn modelId="{D6CC4A00-EFF4-4BEE-9D4A-BD6C25D73900}" type="presOf" srcId="{8E9CAC59-4AA5-424C-9E73-A2AA8D183907}" destId="{FC0EEB60-DD77-4FE2-B556-751CA3C2EF37}" srcOrd="0" destOrd="0" presId="urn:microsoft.com/office/officeart/2008/layout/VerticalCurvedList"/>
    <dgm:cxn modelId="{9989210D-C5A6-4486-9AEA-36A83D49A00D}" srcId="{F53FDF02-639C-4F4C-BFD2-775434003EB7}" destId="{89D2764F-87D1-478A-A47C-608E893EE4FF}" srcOrd="2" destOrd="0" parTransId="{6765BC41-063B-4BAA-B81B-E48300BBD062}" sibTransId="{449542CC-D972-4E31-8719-7C992599C77B}"/>
    <dgm:cxn modelId="{A7FC4623-1195-4F1C-8312-A8D202B77C0A}" srcId="{F53FDF02-639C-4F4C-BFD2-775434003EB7}" destId="{8E9CAC59-4AA5-424C-9E73-A2AA8D183907}" srcOrd="1" destOrd="0" parTransId="{90CF8557-5FFE-4B6F-A7EE-0DC836F62F0A}" sibTransId="{95A3268A-69C2-4E2D-B831-A79B0C52F0A9}"/>
    <dgm:cxn modelId="{3A1F2D4A-BC84-4590-B43D-7A4CB4F80B50}" type="presOf" srcId="{F53FDF02-639C-4F4C-BFD2-775434003EB7}" destId="{974CD453-398E-4908-943F-459A40EA50A2}" srcOrd="0" destOrd="0" presId="urn:microsoft.com/office/officeart/2008/layout/VerticalCurvedList"/>
    <dgm:cxn modelId="{C9D2B773-41B6-4181-9563-96F3993EBC01}" type="presOf" srcId="{F18A5F95-765E-4474-B29B-2271E7E0567F}" destId="{71FE8CB6-8810-4F91-99EB-3DF455B71CEE}" srcOrd="0" destOrd="0" presId="urn:microsoft.com/office/officeart/2008/layout/VerticalCurvedList"/>
    <dgm:cxn modelId="{9534607C-1C3B-4170-8D89-11E45FFB1102}" srcId="{F53FDF02-639C-4F4C-BFD2-775434003EB7}" destId="{F18A5F95-765E-4474-B29B-2271E7E0567F}" srcOrd="0" destOrd="0" parTransId="{FB9EAC91-966D-4B6A-AFAE-638FBBDBDB17}" sibTransId="{AE8A07E2-0552-46D6-8A59-70034A7DD37B}"/>
    <dgm:cxn modelId="{1AC48DA3-7674-4674-B340-8C2A551D1743}" type="presOf" srcId="{AE8A07E2-0552-46D6-8A59-70034A7DD37B}" destId="{B508416F-2183-4A2E-977C-27ACA59BDF93}" srcOrd="0" destOrd="0" presId="urn:microsoft.com/office/officeart/2008/layout/VerticalCurvedList"/>
    <dgm:cxn modelId="{463D7FA8-862F-4A10-9435-C681B4785CEF}" type="presOf" srcId="{89D2764F-87D1-478A-A47C-608E893EE4FF}" destId="{649E0431-60FD-4968-8AB5-63737FC70CDA}" srcOrd="0" destOrd="0" presId="urn:microsoft.com/office/officeart/2008/layout/VerticalCurvedList"/>
    <dgm:cxn modelId="{EA526B3D-DB3B-4D40-B1C3-D78C67226B63}" type="presParOf" srcId="{974CD453-398E-4908-943F-459A40EA50A2}" destId="{D3972A25-216B-4C5A-8AD3-8683ED82A1E4}" srcOrd="0" destOrd="0" presId="urn:microsoft.com/office/officeart/2008/layout/VerticalCurvedList"/>
    <dgm:cxn modelId="{55A17E17-F65D-4148-B138-C49DBAD85846}" type="presParOf" srcId="{D3972A25-216B-4C5A-8AD3-8683ED82A1E4}" destId="{29CF763E-36DF-49C9-BD4E-A110CBBBF8DA}" srcOrd="0" destOrd="0" presId="urn:microsoft.com/office/officeart/2008/layout/VerticalCurvedList"/>
    <dgm:cxn modelId="{503BEE4A-BFE1-4173-8D91-430E0E079FFA}" type="presParOf" srcId="{29CF763E-36DF-49C9-BD4E-A110CBBBF8DA}" destId="{6A1F8C58-6F85-4AD4-ADD4-1B154D890C3D}" srcOrd="0" destOrd="0" presId="urn:microsoft.com/office/officeart/2008/layout/VerticalCurvedList"/>
    <dgm:cxn modelId="{84A693AD-8755-4CDC-919E-A7CB13A6B596}" type="presParOf" srcId="{29CF763E-36DF-49C9-BD4E-A110CBBBF8DA}" destId="{B508416F-2183-4A2E-977C-27ACA59BDF93}" srcOrd="1" destOrd="0" presId="urn:microsoft.com/office/officeart/2008/layout/VerticalCurvedList"/>
    <dgm:cxn modelId="{9EB89527-BDE9-4634-8FE0-9DAF806C34B3}" type="presParOf" srcId="{29CF763E-36DF-49C9-BD4E-A110CBBBF8DA}" destId="{9B6B1728-BD31-496F-94FE-DA86DEE23542}" srcOrd="2" destOrd="0" presId="urn:microsoft.com/office/officeart/2008/layout/VerticalCurvedList"/>
    <dgm:cxn modelId="{89C501E5-F104-45A6-BE02-4CD8A33903F4}" type="presParOf" srcId="{29CF763E-36DF-49C9-BD4E-A110CBBBF8DA}" destId="{EBA608D9-C822-4D6C-83B8-BE558CB80C31}" srcOrd="3" destOrd="0" presId="urn:microsoft.com/office/officeart/2008/layout/VerticalCurvedList"/>
    <dgm:cxn modelId="{C1735E70-8319-4B67-9917-D33A630DEFB5}" type="presParOf" srcId="{D3972A25-216B-4C5A-8AD3-8683ED82A1E4}" destId="{71FE8CB6-8810-4F91-99EB-3DF455B71CEE}" srcOrd="1" destOrd="0" presId="urn:microsoft.com/office/officeart/2008/layout/VerticalCurvedList"/>
    <dgm:cxn modelId="{BE36A6B4-BFAF-4809-BEA6-DE0AFAD58D3E}" type="presParOf" srcId="{D3972A25-216B-4C5A-8AD3-8683ED82A1E4}" destId="{11A2FEAC-FFE5-4303-BE44-84D6E85D2706}" srcOrd="2" destOrd="0" presId="urn:microsoft.com/office/officeart/2008/layout/VerticalCurvedList"/>
    <dgm:cxn modelId="{72F8238D-E901-4126-B299-18348651526D}" type="presParOf" srcId="{11A2FEAC-FFE5-4303-BE44-84D6E85D2706}" destId="{A4192428-D09D-4850-8EB7-1FAB0A73BEA3}" srcOrd="0" destOrd="0" presId="urn:microsoft.com/office/officeart/2008/layout/VerticalCurvedList"/>
    <dgm:cxn modelId="{AAF22811-FB23-49AD-A5C1-A39B87FC33A1}" type="presParOf" srcId="{D3972A25-216B-4C5A-8AD3-8683ED82A1E4}" destId="{FC0EEB60-DD77-4FE2-B556-751CA3C2EF37}" srcOrd="3" destOrd="0" presId="urn:microsoft.com/office/officeart/2008/layout/VerticalCurvedList"/>
    <dgm:cxn modelId="{AE6B78EC-77A5-4D2F-B435-6F18390CD4F9}" type="presParOf" srcId="{D3972A25-216B-4C5A-8AD3-8683ED82A1E4}" destId="{470445B3-2F43-4F0D-BC2A-79CF2FFCD738}" srcOrd="4" destOrd="0" presId="urn:microsoft.com/office/officeart/2008/layout/VerticalCurvedList"/>
    <dgm:cxn modelId="{C8E73F9B-EB25-4270-9D7D-02D6B0158A08}" type="presParOf" srcId="{470445B3-2F43-4F0D-BC2A-79CF2FFCD738}" destId="{951016C9-A0A1-4D5F-8C99-1824494A0D97}" srcOrd="0" destOrd="0" presId="urn:microsoft.com/office/officeart/2008/layout/VerticalCurvedList"/>
    <dgm:cxn modelId="{FE26C8F4-69FC-434E-A0F4-91582690F13D}" type="presParOf" srcId="{D3972A25-216B-4C5A-8AD3-8683ED82A1E4}" destId="{649E0431-60FD-4968-8AB5-63737FC70CDA}" srcOrd="5" destOrd="0" presId="urn:microsoft.com/office/officeart/2008/layout/VerticalCurvedList"/>
    <dgm:cxn modelId="{1A5D22F7-8EC0-4F7F-AC59-40D608F2EEF7}" type="presParOf" srcId="{D3972A25-216B-4C5A-8AD3-8683ED82A1E4}" destId="{E4DEF3D4-75A2-46C8-A7D5-06B80E8A90D9}" srcOrd="6" destOrd="0" presId="urn:microsoft.com/office/officeart/2008/layout/VerticalCurvedList"/>
    <dgm:cxn modelId="{E813A3C5-0A5F-4F73-AF9E-4CD184F2485D}" type="presParOf" srcId="{E4DEF3D4-75A2-46C8-A7D5-06B80E8A90D9}" destId="{F6D0661B-2CF0-4E6E-83CC-AA0413F9A68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8416F-2183-4A2E-977C-27ACA59BDF93}">
      <dsp:nvSpPr>
        <dsp:cNvPr id="0" name=""/>
        <dsp:cNvSpPr/>
      </dsp:nvSpPr>
      <dsp:spPr>
        <a:xfrm>
          <a:off x="-6466656" y="-989416"/>
          <a:ext cx="7699857" cy="7699857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E8CB6-8810-4F91-99EB-3DF455B71CEE}">
      <dsp:nvSpPr>
        <dsp:cNvPr id="0" name=""/>
        <dsp:cNvSpPr/>
      </dsp:nvSpPr>
      <dsp:spPr>
        <a:xfrm>
          <a:off x="794078" y="572102"/>
          <a:ext cx="10482502" cy="1144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821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500" kern="1200" dirty="0"/>
            <a:t>Como o acesso aos serviços de abastecimento de água e esgotamento sanitário adequados estão distribuídos espacialmente na RMRJ?</a:t>
          </a:r>
        </a:p>
      </dsp:txBody>
      <dsp:txXfrm>
        <a:off x="794078" y="572102"/>
        <a:ext cx="10482502" cy="1144205"/>
      </dsp:txXfrm>
    </dsp:sp>
    <dsp:sp modelId="{A4192428-D09D-4850-8EB7-1FAB0A73BEA3}">
      <dsp:nvSpPr>
        <dsp:cNvPr id="0" name=""/>
        <dsp:cNvSpPr/>
      </dsp:nvSpPr>
      <dsp:spPr>
        <a:xfrm>
          <a:off x="78950" y="429076"/>
          <a:ext cx="1430256" cy="1430256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7000" r="-3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EEB60-DD77-4FE2-B556-751CA3C2EF37}">
      <dsp:nvSpPr>
        <dsp:cNvPr id="0" name=""/>
        <dsp:cNvSpPr/>
      </dsp:nvSpPr>
      <dsp:spPr>
        <a:xfrm>
          <a:off x="1209996" y="2288410"/>
          <a:ext cx="10066584" cy="1144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821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500" kern="1200" dirty="0"/>
            <a:t>Como a desigualdade no acesso se relaciona com o perfil da população?</a:t>
          </a:r>
        </a:p>
      </dsp:txBody>
      <dsp:txXfrm>
        <a:off x="1209996" y="2288410"/>
        <a:ext cx="10066584" cy="1144205"/>
      </dsp:txXfrm>
    </dsp:sp>
    <dsp:sp modelId="{951016C9-A0A1-4D5F-8C99-1824494A0D97}">
      <dsp:nvSpPr>
        <dsp:cNvPr id="0" name=""/>
        <dsp:cNvSpPr/>
      </dsp:nvSpPr>
      <dsp:spPr>
        <a:xfrm>
          <a:off x="494868" y="2145384"/>
          <a:ext cx="1430256" cy="143025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9E0431-60FD-4968-8AB5-63737FC70CDA}">
      <dsp:nvSpPr>
        <dsp:cNvPr id="0" name=""/>
        <dsp:cNvSpPr/>
      </dsp:nvSpPr>
      <dsp:spPr>
        <a:xfrm>
          <a:off x="794078" y="4004717"/>
          <a:ext cx="10482502" cy="11442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821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500" kern="1200" dirty="0"/>
            <a:t>A falta de esgotamento sanitário adequado está associado com a degradação dos corpos hídricos que abastecem a metrópole?</a:t>
          </a:r>
        </a:p>
      </dsp:txBody>
      <dsp:txXfrm>
        <a:off x="794078" y="4004717"/>
        <a:ext cx="10482502" cy="1144205"/>
      </dsp:txXfrm>
    </dsp:sp>
    <dsp:sp modelId="{F6D0661B-2CF0-4E6E-83CC-AA0413F9A683}">
      <dsp:nvSpPr>
        <dsp:cNvPr id="0" name=""/>
        <dsp:cNvSpPr/>
      </dsp:nvSpPr>
      <dsp:spPr>
        <a:xfrm>
          <a:off x="78950" y="3861691"/>
          <a:ext cx="1430256" cy="143025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00:18:33.57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24575,'835'0'-1365,"-802"0"-5461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00:18:35.79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42 24575,'0'-1'0,"0"0"0,1-1 0,-1 1 0,1 0 0,-1 0 0,1-1 0,-1 1 0,1 0 0,0 0 0,0 0 0,0 0 0,-1 0 0,1 0 0,0 0 0,0 0 0,0 0 0,1 0 0,-1 1 0,0-1 0,0 0 0,0 1 0,1-1 0,-1 1 0,0-1 0,0 1 0,3-1 0,40-7 0,-40 8 0,112-8 0,146 9 0,-104 2 0,2076-3-1365,-2202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00:18:40.02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41 24575,'0'-1'0,"1"0"0,-1-1 0,0 1 0,1 0 0,-1 0 0,1-1 0,0 1 0,-1 0 0,1 0 0,0 0 0,0 0 0,0 0 0,0 0 0,0 0 0,0 0 0,0 0 0,0 0 0,0 1 0,0-1 0,0 0 0,1 1 0,-1-1 0,0 1 0,0-1 0,1 1 0,-1 0 0,2-1 0,40-7 0,-39 8 0,102-7 0,133 7 0,-87 3 0,1137-3-1365,-1257 0-5461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00:18:42.38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24575,'3683'0'-1365,"-3652"0"-5461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00:18:45.57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1 118 24575,'573'-39'0,"-104"2"0,-304 34 0,166-10 0,736-13 0,-794 28 0,1248-1-1365,-1489-1-5461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00:19:04.50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1 24575,'1406'0'-1365,"-1374"0"-5461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00:19:30.67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41 24575,'660'0'0,"-616"-2"0,81-15 0,21-2 0,425 16 63,-296 6-1491,-242-3-5398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8T00:19:57.916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944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782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79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104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4216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42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039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QUINTSLR, </a:t>
            </a:r>
            <a:r>
              <a:rPr lang="pt-BR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Suyá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; BRITTO, Ana Lúcia. Desigualdades no acesso à água e ao saneamento: impasses da política pública na metrópole fluminense. </a:t>
            </a: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WATERLAT-GOBACIT Network </a:t>
            </a:r>
            <a:r>
              <a:rPr lang="pt-B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Working</a:t>
            </a: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Papers</a:t>
            </a: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pt-B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Thematic</a:t>
            </a: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Area Series SATCUASPE-TA3: </a:t>
            </a:r>
            <a:r>
              <a:rPr lang="pt-B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Urban</a:t>
            </a: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Water</a:t>
            </a: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Cycle</a:t>
            </a: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Essential</a:t>
            </a: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BR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Public</a:t>
            </a:r>
            <a:r>
              <a:rPr lang="pt-BR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Services, CASTRO, JE (Ed.)</a:t>
            </a:r>
            <a:r>
              <a:rPr lang="pt-BR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v. 1, n. 2, p. 44-64, 2014.</a:t>
            </a:r>
            <a:endParaRPr dirty="0"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929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619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6594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472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5394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709ed50cd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2709ed50c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786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lide de título">
  <p:cSld name="1_Slide de título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"/>
          <p:cNvSpPr>
            <a:spLocks noGrp="1"/>
          </p:cNvSpPr>
          <p:nvPr>
            <p:ph type="pic" idx="2"/>
          </p:nvPr>
        </p:nvSpPr>
        <p:spPr>
          <a:xfrm>
            <a:off x="86715" y="86714"/>
            <a:ext cx="12018572" cy="668457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6" name="Google Shape;26;p10"/>
          <p:cNvSpPr txBox="1">
            <a:spLocks noGrp="1"/>
          </p:cNvSpPr>
          <p:nvPr>
            <p:ph type="ctrTitle"/>
          </p:nvPr>
        </p:nvSpPr>
        <p:spPr>
          <a:xfrm>
            <a:off x="0" y="1768422"/>
            <a:ext cx="6840000" cy="23876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432000" tIns="45700" rIns="432000" bIns="1440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prstGeom prst="rect">
            <a:avLst/>
          </a:prstGeom>
          <a:solidFill>
            <a:schemeClr val="dk1">
              <a:alpha val="89803"/>
            </a:schemeClr>
          </a:solidFill>
          <a:ln>
            <a:noFill/>
          </a:ln>
        </p:spPr>
        <p:txBody>
          <a:bodyPr spcFirstLastPara="1" wrap="square" lIns="432000" tIns="1440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lide de título">
  <p:cSld name="2_Slide de título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/>
          <p:nvPr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4"/>
          <p:cNvSpPr/>
          <p:nvPr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4"/>
          <p:cNvSpPr/>
          <p:nvPr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4"/>
          <p:cNvSpPr/>
          <p:nvPr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4"/>
          <p:cNvSpPr>
            <a:spLocks noGrp="1"/>
          </p:cNvSpPr>
          <p:nvPr>
            <p:ph type="pic" idx="2"/>
          </p:nvPr>
        </p:nvSpPr>
        <p:spPr>
          <a:xfrm>
            <a:off x="86714" y="86714"/>
            <a:ext cx="6009285" cy="668457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3" name="Google Shape;123;p24"/>
          <p:cNvSpPr txBox="1">
            <a:spLocks noGrp="1"/>
          </p:cNvSpPr>
          <p:nvPr>
            <p:ph type="ctrTitle"/>
          </p:nvPr>
        </p:nvSpPr>
        <p:spPr>
          <a:xfrm>
            <a:off x="6095999" y="86714"/>
            <a:ext cx="6009287" cy="4068402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288000" tIns="45700" rIns="432000" bIns="1440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txBody>
          <a:bodyPr spcFirstLastPara="1" wrap="square" lIns="288000" tIns="144000" rIns="432000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6" name="Google Shape;126;p24"/>
          <p:cNvSpPr txBox="1"/>
          <p:nvPr/>
        </p:nvSpPr>
        <p:spPr>
          <a:xfrm>
            <a:off x="5861957" y="66130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o e Imagem Grande">
  <p:cSld name="Texto e Imagem Gran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ctrTitle"/>
          </p:nvPr>
        </p:nvSpPr>
        <p:spPr>
          <a:xfrm>
            <a:off x="84000" y="3517901"/>
            <a:ext cx="6012000" cy="1409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88000" tIns="45700" rIns="432000" bIns="1440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288000" tIns="144000" rIns="432000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1" name="Google Shape;131;p25"/>
          <p:cNvSpPr txBox="1"/>
          <p:nvPr/>
        </p:nvSpPr>
        <p:spPr>
          <a:xfrm>
            <a:off x="5861957" y="66130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5"/>
          <p:cNvSpPr>
            <a:spLocks noGrp="1"/>
          </p:cNvSpPr>
          <p:nvPr>
            <p:ph type="pic" idx="2"/>
          </p:nvPr>
        </p:nvSpPr>
        <p:spPr>
          <a:xfrm>
            <a:off x="84000" y="86714"/>
            <a:ext cx="6009285" cy="3431187"/>
          </a:xfrm>
          <a:prstGeom prst="rect">
            <a:avLst/>
          </a:prstGeom>
          <a:solidFill>
            <a:srgbClr val="333333"/>
          </a:solidFill>
          <a:ln>
            <a:noFill/>
          </a:ln>
        </p:spPr>
      </p:sp>
      <p:sp>
        <p:nvSpPr>
          <p:cNvPr id="133" name="Google Shape;133;p25"/>
          <p:cNvSpPr txBox="1">
            <a:spLocks noGrp="1"/>
          </p:cNvSpPr>
          <p:nvPr>
            <p:ph type="body" idx="3"/>
          </p:nvPr>
        </p:nvSpPr>
        <p:spPr>
          <a:xfrm>
            <a:off x="6464300" y="1152000"/>
            <a:ext cx="53077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e Conteúdo">
  <p:cSld name="1_Título e Conteúdo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9" name="Google Shape;139;p26"/>
          <p:cNvSpPr/>
          <p:nvPr/>
        </p:nvSpPr>
        <p:spPr>
          <a:xfrm rot="-2339177">
            <a:off x="10216425" y="538864"/>
            <a:ext cx="467362" cy="344458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6"/>
          <p:cNvSpPr/>
          <p:nvPr/>
        </p:nvSpPr>
        <p:spPr>
          <a:xfrm rot="-1222373">
            <a:off x="10678141" y="849218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6"/>
          <p:cNvSpPr/>
          <p:nvPr/>
        </p:nvSpPr>
        <p:spPr>
          <a:xfrm rot="-2339177">
            <a:off x="10717367" y="620572"/>
            <a:ext cx="250689" cy="18476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6"/>
          <p:cNvSpPr/>
          <p:nvPr/>
        </p:nvSpPr>
        <p:spPr>
          <a:xfrm rot="-1789612">
            <a:off x="11064926" y="78160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6"/>
          <p:cNvSpPr/>
          <p:nvPr/>
        </p:nvSpPr>
        <p:spPr>
          <a:xfrm rot="-3322149">
            <a:off x="11152527" y="38205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6"/>
          <p:cNvSpPr/>
          <p:nvPr/>
        </p:nvSpPr>
        <p:spPr>
          <a:xfrm rot="-838582">
            <a:off x="11545452" y="1030689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6"/>
          <p:cNvSpPr/>
          <p:nvPr/>
        </p:nvSpPr>
        <p:spPr>
          <a:xfrm rot="-4284707">
            <a:off x="11756248" y="24755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6"/>
          <p:cNvSpPr/>
          <p:nvPr/>
        </p:nvSpPr>
        <p:spPr>
          <a:xfrm rot="-1517764">
            <a:off x="11448108" y="631127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6"/>
          <p:cNvSpPr/>
          <p:nvPr/>
        </p:nvSpPr>
        <p:spPr>
          <a:xfrm rot="-1720268">
            <a:off x="11668879" y="824433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6"/>
          <p:cNvSpPr/>
          <p:nvPr/>
        </p:nvSpPr>
        <p:spPr>
          <a:xfrm rot="328041">
            <a:off x="10094502" y="901548"/>
            <a:ext cx="579699" cy="606799"/>
          </a:xfrm>
          <a:custGeom>
            <a:avLst/>
            <a:gdLst/>
            <a:ahLst/>
            <a:cxnLst/>
            <a:rect l="l" t="t" r="r" b="b"/>
            <a:pathLst>
              <a:path w="487806" h="510610" extrusionOk="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6"/>
          <p:cNvSpPr/>
          <p:nvPr/>
        </p:nvSpPr>
        <p:spPr>
          <a:xfrm>
            <a:off x="10871770" y="1202556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6"/>
          <p:cNvSpPr/>
          <p:nvPr/>
        </p:nvSpPr>
        <p:spPr>
          <a:xfrm rot="-838582">
            <a:off x="11512604" y="1484835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6"/>
          <p:cNvSpPr/>
          <p:nvPr/>
        </p:nvSpPr>
        <p:spPr>
          <a:xfrm rot="1160487">
            <a:off x="10291662" y="1614015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6"/>
          <p:cNvSpPr/>
          <p:nvPr/>
        </p:nvSpPr>
        <p:spPr>
          <a:xfrm rot="803026">
            <a:off x="11586107" y="2015428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ois conteúdos">
  <p:cSld name="Dois conteúdo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5472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2"/>
          </p:nvPr>
        </p:nvSpPr>
        <p:spPr>
          <a:xfrm>
            <a:off x="6299887" y="1152525"/>
            <a:ext cx="5472113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3 Colunas">
  <p:cSld name="1_3 Coluna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3600000" cy="503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2"/>
          </p:nvPr>
        </p:nvSpPr>
        <p:spPr>
          <a:xfrm>
            <a:off x="4301550" y="1152000"/>
            <a:ext cx="3600450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3"/>
          </p:nvPr>
        </p:nvSpPr>
        <p:spPr>
          <a:xfrm>
            <a:off x="8171550" y="1152000"/>
            <a:ext cx="3600450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mente título, sem elementos gráficos">
  <p:cSld name="Somente título, sem elementos gráfico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 Colunas">
  <p:cSld name="5 Coluna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2160000" cy="503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2"/>
          </p:nvPr>
        </p:nvSpPr>
        <p:spPr>
          <a:xfrm>
            <a:off x="2726412" y="1152525"/>
            <a:ext cx="2160588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body" idx="3"/>
          </p:nvPr>
        </p:nvSpPr>
        <p:spPr>
          <a:xfrm>
            <a:off x="5021412" y="1152525"/>
            <a:ext cx="2160588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body" idx="4"/>
          </p:nvPr>
        </p:nvSpPr>
        <p:spPr>
          <a:xfrm>
            <a:off x="7316412" y="1148060"/>
            <a:ext cx="2160588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body" idx="5"/>
          </p:nvPr>
        </p:nvSpPr>
        <p:spPr>
          <a:xfrm>
            <a:off x="9611412" y="1152525"/>
            <a:ext cx="2160588" cy="50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oduto Digital">
  <p:cSld name="Produto Digital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/>
          <p:nvPr/>
        </p:nvSpPr>
        <p:spPr>
          <a:xfrm rot="-2339177">
            <a:off x="10216425" y="538864"/>
            <a:ext cx="467362" cy="344458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0"/>
          <p:cNvSpPr/>
          <p:nvPr/>
        </p:nvSpPr>
        <p:spPr>
          <a:xfrm rot="-1222373">
            <a:off x="10678141" y="849218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0"/>
          <p:cNvSpPr/>
          <p:nvPr/>
        </p:nvSpPr>
        <p:spPr>
          <a:xfrm rot="-2339177">
            <a:off x="10717367" y="620572"/>
            <a:ext cx="250689" cy="18476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0"/>
          <p:cNvSpPr/>
          <p:nvPr/>
        </p:nvSpPr>
        <p:spPr>
          <a:xfrm rot="-1789612">
            <a:off x="11064926" y="78160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0"/>
          <p:cNvSpPr/>
          <p:nvPr/>
        </p:nvSpPr>
        <p:spPr>
          <a:xfrm rot="-3322149">
            <a:off x="11152527" y="38205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0"/>
          <p:cNvSpPr/>
          <p:nvPr/>
        </p:nvSpPr>
        <p:spPr>
          <a:xfrm rot="-838582">
            <a:off x="11545452" y="1030689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0"/>
          <p:cNvSpPr/>
          <p:nvPr/>
        </p:nvSpPr>
        <p:spPr>
          <a:xfrm rot="-4284707">
            <a:off x="11756248" y="247552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0"/>
          <p:cNvSpPr/>
          <p:nvPr/>
        </p:nvSpPr>
        <p:spPr>
          <a:xfrm rot="-1517764">
            <a:off x="11448108" y="631127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0"/>
          <p:cNvSpPr/>
          <p:nvPr/>
        </p:nvSpPr>
        <p:spPr>
          <a:xfrm rot="-1720268">
            <a:off x="11668879" y="824433"/>
            <a:ext cx="216995" cy="159931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0"/>
          <p:cNvSpPr/>
          <p:nvPr/>
        </p:nvSpPr>
        <p:spPr>
          <a:xfrm rot="328041">
            <a:off x="10094502" y="901548"/>
            <a:ext cx="579699" cy="606799"/>
          </a:xfrm>
          <a:custGeom>
            <a:avLst/>
            <a:gdLst/>
            <a:ahLst/>
            <a:cxnLst/>
            <a:rect l="l" t="t" r="r" b="b"/>
            <a:pathLst>
              <a:path w="487806" h="510610" extrusionOk="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0"/>
          <p:cNvSpPr/>
          <p:nvPr/>
        </p:nvSpPr>
        <p:spPr>
          <a:xfrm>
            <a:off x="10871770" y="1202556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0"/>
          <p:cNvSpPr/>
          <p:nvPr/>
        </p:nvSpPr>
        <p:spPr>
          <a:xfrm rot="-838582">
            <a:off x="11512604" y="1484835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0"/>
          <p:cNvSpPr/>
          <p:nvPr/>
        </p:nvSpPr>
        <p:spPr>
          <a:xfrm rot="1160487">
            <a:off x="10291662" y="1614015"/>
            <a:ext cx="316887" cy="233554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0"/>
          <p:cNvSpPr/>
          <p:nvPr/>
        </p:nvSpPr>
        <p:spPr>
          <a:xfrm rot="803026">
            <a:off x="11586107" y="2015428"/>
            <a:ext cx="162256" cy="119587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p30"/>
          <p:cNvGrpSpPr/>
          <p:nvPr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191" name="Google Shape;191;p30"/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0"/>
            <p:cNvSpPr/>
            <p:nvPr/>
          </p:nvSpPr>
          <p:spPr>
            <a:xfrm rot="-54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lt1"/>
            </a:solidFill>
            <a:ln w="9525" cap="flat" cmpd="sng">
              <a:solidFill>
                <a:srgbClr val="D0CEC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0"/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00000">
                  <a:srgbClr val="000000">
                    <a:alpha val="30980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0"/>
            <p:cNvSpPr/>
            <p:nvPr/>
          </p:nvSpPr>
          <p:spPr>
            <a:xfrm rot="-5400000">
              <a:off x="4660498" y="1119143"/>
              <a:ext cx="48680" cy="48680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0"/>
            <p:cNvSpPr/>
            <p:nvPr/>
          </p:nvSpPr>
          <p:spPr>
            <a:xfrm rot="-5400000">
              <a:off x="4505961" y="1106017"/>
              <a:ext cx="83096" cy="83096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0"/>
            <p:cNvSpPr/>
            <p:nvPr/>
          </p:nvSpPr>
          <p:spPr>
            <a:xfrm rot="-5400000">
              <a:off x="4524686" y="1124741"/>
              <a:ext cx="45647" cy="45647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30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2951603" cy="219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  <a:defRPr sz="2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>
                <a:solidFill>
                  <a:srgbClr val="3F3F3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>
                <a:solidFill>
                  <a:srgbClr val="3F3F3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03" name="Google Shape;203;p30"/>
          <p:cNvSpPr>
            <a:spLocks noGrp="1"/>
          </p:cNvSpPr>
          <p:nvPr>
            <p:ph type="pic" idx="2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rgbClr val="F2F2F2"/>
          </a:solidFill>
          <a:ln>
            <a:noFill/>
          </a:ln>
        </p:spPr>
      </p:sp>
      <p:sp>
        <p:nvSpPr>
          <p:cNvPr id="204" name="Google Shape;204;p30"/>
          <p:cNvSpPr txBox="1">
            <a:spLocks noGrp="1"/>
          </p:cNvSpPr>
          <p:nvPr>
            <p:ph type="body" idx="3"/>
          </p:nvPr>
        </p:nvSpPr>
        <p:spPr>
          <a:xfrm>
            <a:off x="431800" y="3509766"/>
            <a:ext cx="2951163" cy="2322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úmeros Grandes, Opção 1">
  <p:cSld name="Números Grandes, Opção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/>
          <p:nvPr/>
        </p:nvSpPr>
        <p:spPr>
          <a:xfrm>
            <a:off x="0" y="2539992"/>
            <a:ext cx="5373076" cy="4318008"/>
          </a:xfrm>
          <a:custGeom>
            <a:avLst/>
            <a:gdLst/>
            <a:ahLst/>
            <a:cxnLst/>
            <a:rect l="l" t="t" r="r" b="b"/>
            <a:pathLst>
              <a:path w="5373076" h="4318008" extrusionOk="0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body" idx="1"/>
          </p:nvPr>
        </p:nvSpPr>
        <p:spPr>
          <a:xfrm>
            <a:off x="906843" y="3429050"/>
            <a:ext cx="4522314" cy="276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11" name="Google Shape;211;p31"/>
          <p:cNvSpPr txBox="1">
            <a:spLocks noGrp="1"/>
          </p:cNvSpPr>
          <p:nvPr>
            <p:ph type="body" idx="2"/>
          </p:nvPr>
        </p:nvSpPr>
        <p:spPr>
          <a:xfrm>
            <a:off x="6774740" y="3429000"/>
            <a:ext cx="452240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1"/>
          <p:cNvSpPr txBox="1">
            <a:spLocks noGrp="1"/>
          </p:cNvSpPr>
          <p:nvPr>
            <p:ph type="body" idx="3"/>
          </p:nvPr>
        </p:nvSpPr>
        <p:spPr>
          <a:xfrm>
            <a:off x="906463" y="2278063"/>
            <a:ext cx="4522787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body" idx="4"/>
          </p:nvPr>
        </p:nvSpPr>
        <p:spPr>
          <a:xfrm>
            <a:off x="6762750" y="2278063"/>
            <a:ext cx="4522787" cy="88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 i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mparação">
  <p:cSld name="1_Comparação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2"/>
          </p:nvPr>
        </p:nvSpPr>
        <p:spPr>
          <a:xfrm>
            <a:off x="432000" y="1584000"/>
            <a:ext cx="5472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body" idx="3"/>
          </p:nvPr>
        </p:nvSpPr>
        <p:spPr>
          <a:xfrm>
            <a:off x="6299887" y="1584325"/>
            <a:ext cx="5472113" cy="460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body" idx="4"/>
          </p:nvPr>
        </p:nvSpPr>
        <p:spPr>
          <a:xfrm>
            <a:off x="6300000" y="1152525"/>
            <a:ext cx="54720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Colunas Demarcadas">
  <p:cSld name="3 Colunas Demarcada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3"/>
          <p:cNvSpPr>
            <a:spLocks noGrp="1"/>
          </p:cNvSpPr>
          <p:nvPr>
            <p:ph type="body"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180000" tIns="180000" rIns="180000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27" name="Google Shape;227;p33"/>
          <p:cNvSpPr>
            <a:spLocks noGrp="1"/>
          </p:cNvSpPr>
          <p:nvPr>
            <p:ph type="body" idx="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180000" tIns="180000" rIns="1800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33"/>
          <p:cNvSpPr txBox="1">
            <a:spLocks noGrp="1"/>
          </p:cNvSpPr>
          <p:nvPr>
            <p:ph type="body" idx="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80000" tIns="180000" rIns="1800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33"/>
          <p:cNvSpPr txBox="1">
            <a:spLocks noGrp="1"/>
          </p:cNvSpPr>
          <p:nvPr>
            <p:ph type="body" idx="4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33"/>
          <p:cNvSpPr txBox="1">
            <a:spLocks noGrp="1"/>
          </p:cNvSpPr>
          <p:nvPr>
            <p:ph type="body" idx="5"/>
          </p:nvPr>
        </p:nvSpPr>
        <p:spPr>
          <a:xfrm>
            <a:off x="744236" y="1647240"/>
            <a:ext cx="2975578" cy="648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80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33"/>
          <p:cNvSpPr txBox="1">
            <a:spLocks noGrp="1"/>
          </p:cNvSpPr>
          <p:nvPr>
            <p:ph type="body" idx="6"/>
          </p:nvPr>
        </p:nvSpPr>
        <p:spPr>
          <a:xfrm>
            <a:off x="4608336" y="1647040"/>
            <a:ext cx="2975578" cy="6480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80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33"/>
          <p:cNvSpPr txBox="1">
            <a:spLocks noGrp="1"/>
          </p:cNvSpPr>
          <p:nvPr>
            <p:ph type="body" idx="7"/>
          </p:nvPr>
        </p:nvSpPr>
        <p:spPr>
          <a:xfrm>
            <a:off x="8483986" y="1647240"/>
            <a:ext cx="2975578" cy="6480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1080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inha do tempo">
  <p:cSld name="Linha do tempo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37" name="Google Shape;237;p34"/>
          <p:cNvSpPr txBox="1">
            <a:spLocks noGrp="1"/>
          </p:cNvSpPr>
          <p:nvPr>
            <p:ph type="body" idx="1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8" name="Google Shape;238;p34"/>
          <p:cNvCxnSpPr/>
          <p:nvPr/>
        </p:nvCxnSpPr>
        <p:spPr>
          <a:xfrm>
            <a:off x="431800" y="3866682"/>
            <a:ext cx="11339513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39" name="Google Shape;239;p34"/>
          <p:cNvSpPr txBox="1">
            <a:spLocks noGrp="1"/>
          </p:cNvSpPr>
          <p:nvPr>
            <p:ph type="body" idx="2"/>
          </p:nvPr>
        </p:nvSpPr>
        <p:spPr>
          <a:xfrm>
            <a:off x="412908" y="3973125"/>
            <a:ext cx="415608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3"/>
          </p:nvPr>
        </p:nvSpPr>
        <p:spPr>
          <a:xfrm>
            <a:off x="431799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body" idx="4"/>
          </p:nvPr>
        </p:nvSpPr>
        <p:spPr>
          <a:xfrm>
            <a:off x="903816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body" idx="5"/>
          </p:nvPr>
        </p:nvSpPr>
        <p:spPr>
          <a:xfrm>
            <a:off x="1375833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6"/>
          </p:nvPr>
        </p:nvSpPr>
        <p:spPr>
          <a:xfrm>
            <a:off x="1847850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7"/>
          </p:nvPr>
        </p:nvSpPr>
        <p:spPr>
          <a:xfrm>
            <a:off x="6077108" y="3973125"/>
            <a:ext cx="415608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body" idx="8"/>
          </p:nvPr>
        </p:nvSpPr>
        <p:spPr>
          <a:xfrm>
            <a:off x="2319867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34"/>
          <p:cNvSpPr txBox="1">
            <a:spLocks noGrp="1"/>
          </p:cNvSpPr>
          <p:nvPr>
            <p:ph type="body" idx="9"/>
          </p:nvPr>
        </p:nvSpPr>
        <p:spPr>
          <a:xfrm>
            <a:off x="2791884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34"/>
          <p:cNvSpPr txBox="1">
            <a:spLocks noGrp="1"/>
          </p:cNvSpPr>
          <p:nvPr>
            <p:ph type="body" idx="13"/>
          </p:nvPr>
        </p:nvSpPr>
        <p:spPr>
          <a:xfrm>
            <a:off x="3263901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34"/>
          <p:cNvSpPr txBox="1">
            <a:spLocks noGrp="1"/>
          </p:cNvSpPr>
          <p:nvPr>
            <p:ph type="body" idx="14"/>
          </p:nvPr>
        </p:nvSpPr>
        <p:spPr>
          <a:xfrm>
            <a:off x="4679952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body" idx="15"/>
          </p:nvPr>
        </p:nvSpPr>
        <p:spPr>
          <a:xfrm>
            <a:off x="3735918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4"/>
          <p:cNvSpPr txBox="1">
            <a:spLocks noGrp="1"/>
          </p:cNvSpPr>
          <p:nvPr>
            <p:ph type="body" idx="16"/>
          </p:nvPr>
        </p:nvSpPr>
        <p:spPr>
          <a:xfrm>
            <a:off x="4207935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body" idx="17"/>
          </p:nvPr>
        </p:nvSpPr>
        <p:spPr>
          <a:xfrm>
            <a:off x="5151969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 txBox="1">
            <a:spLocks noGrp="1"/>
          </p:cNvSpPr>
          <p:nvPr>
            <p:ph type="body" idx="18"/>
          </p:nvPr>
        </p:nvSpPr>
        <p:spPr>
          <a:xfrm>
            <a:off x="5623986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body" idx="19"/>
          </p:nvPr>
        </p:nvSpPr>
        <p:spPr>
          <a:xfrm>
            <a:off x="6095999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body" idx="20"/>
          </p:nvPr>
        </p:nvSpPr>
        <p:spPr>
          <a:xfrm>
            <a:off x="6568012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34"/>
          <p:cNvSpPr txBox="1">
            <a:spLocks noGrp="1"/>
          </p:cNvSpPr>
          <p:nvPr>
            <p:ph type="body" idx="21"/>
          </p:nvPr>
        </p:nvSpPr>
        <p:spPr>
          <a:xfrm>
            <a:off x="7040029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body" idx="22"/>
          </p:nvPr>
        </p:nvSpPr>
        <p:spPr>
          <a:xfrm>
            <a:off x="7512046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34"/>
          <p:cNvSpPr txBox="1">
            <a:spLocks noGrp="1"/>
          </p:cNvSpPr>
          <p:nvPr>
            <p:ph type="body" idx="23"/>
          </p:nvPr>
        </p:nvSpPr>
        <p:spPr>
          <a:xfrm>
            <a:off x="7984063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34"/>
          <p:cNvSpPr txBox="1">
            <a:spLocks noGrp="1"/>
          </p:cNvSpPr>
          <p:nvPr>
            <p:ph type="body" idx="24"/>
          </p:nvPr>
        </p:nvSpPr>
        <p:spPr>
          <a:xfrm>
            <a:off x="8456080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34"/>
          <p:cNvSpPr txBox="1">
            <a:spLocks noGrp="1"/>
          </p:cNvSpPr>
          <p:nvPr>
            <p:ph type="body" idx="25"/>
          </p:nvPr>
        </p:nvSpPr>
        <p:spPr>
          <a:xfrm>
            <a:off x="8928097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34"/>
          <p:cNvSpPr txBox="1">
            <a:spLocks noGrp="1"/>
          </p:cNvSpPr>
          <p:nvPr>
            <p:ph type="body" idx="26"/>
          </p:nvPr>
        </p:nvSpPr>
        <p:spPr>
          <a:xfrm>
            <a:off x="10344148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34"/>
          <p:cNvSpPr txBox="1">
            <a:spLocks noGrp="1"/>
          </p:cNvSpPr>
          <p:nvPr>
            <p:ph type="body" idx="27"/>
          </p:nvPr>
        </p:nvSpPr>
        <p:spPr>
          <a:xfrm>
            <a:off x="9400114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34"/>
          <p:cNvSpPr txBox="1">
            <a:spLocks noGrp="1"/>
          </p:cNvSpPr>
          <p:nvPr>
            <p:ph type="body" idx="28"/>
          </p:nvPr>
        </p:nvSpPr>
        <p:spPr>
          <a:xfrm>
            <a:off x="9872131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4"/>
          <p:cNvSpPr txBox="1">
            <a:spLocks noGrp="1"/>
          </p:cNvSpPr>
          <p:nvPr>
            <p:ph type="body" idx="29"/>
          </p:nvPr>
        </p:nvSpPr>
        <p:spPr>
          <a:xfrm>
            <a:off x="10816165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34"/>
          <p:cNvSpPr txBox="1">
            <a:spLocks noGrp="1"/>
          </p:cNvSpPr>
          <p:nvPr>
            <p:ph type="body" idx="30"/>
          </p:nvPr>
        </p:nvSpPr>
        <p:spPr>
          <a:xfrm>
            <a:off x="11288182" y="3597398"/>
            <a:ext cx="377825" cy="20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>
                <a:solidFill>
                  <a:srgbClr val="7F7F7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34"/>
          <p:cNvSpPr txBox="1">
            <a:spLocks noGrp="1"/>
          </p:cNvSpPr>
          <p:nvPr>
            <p:ph type="body" idx="31"/>
          </p:nvPr>
        </p:nvSpPr>
        <p:spPr>
          <a:xfrm>
            <a:off x="5360988" y="2190750"/>
            <a:ext cx="179387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34"/>
          <p:cNvSpPr txBox="1">
            <a:spLocks noGrp="1"/>
          </p:cNvSpPr>
          <p:nvPr>
            <p:ph type="body" idx="32"/>
          </p:nvPr>
        </p:nvSpPr>
        <p:spPr>
          <a:xfrm>
            <a:off x="5395728" y="2531196"/>
            <a:ext cx="1724394" cy="1858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>
                <a:solidFill>
                  <a:srgbClr val="3F3F3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quipe de 3 Membros">
  <p:cSld name="Equipe de 3 Membros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body" idx="1"/>
          </p:nvPr>
        </p:nvSpPr>
        <p:spPr>
          <a:xfrm>
            <a:off x="2103945" y="3995705"/>
            <a:ext cx="1964171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5"/>
          <p:cNvSpPr txBox="1">
            <a:spLocks noGrp="1"/>
          </p:cNvSpPr>
          <p:nvPr>
            <p:ph type="body" idx="2"/>
          </p:nvPr>
        </p:nvSpPr>
        <p:spPr>
          <a:xfrm>
            <a:off x="5955887" y="3995705"/>
            <a:ext cx="1964171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35"/>
          <p:cNvSpPr txBox="1">
            <a:spLocks noGrp="1"/>
          </p:cNvSpPr>
          <p:nvPr>
            <p:ph type="body" idx="3"/>
          </p:nvPr>
        </p:nvSpPr>
        <p:spPr>
          <a:xfrm>
            <a:off x="9807829" y="3991240"/>
            <a:ext cx="1964171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35"/>
          <p:cNvSpPr txBox="1">
            <a:spLocks noGrp="1"/>
          </p:cNvSpPr>
          <p:nvPr>
            <p:ph type="body" idx="4"/>
          </p:nvPr>
        </p:nvSpPr>
        <p:spPr>
          <a:xfrm>
            <a:off x="2103945" y="3424428"/>
            <a:ext cx="196417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35"/>
          <p:cNvSpPr txBox="1">
            <a:spLocks noGrp="1"/>
          </p:cNvSpPr>
          <p:nvPr>
            <p:ph type="body" idx="5"/>
          </p:nvPr>
        </p:nvSpPr>
        <p:spPr>
          <a:xfrm>
            <a:off x="5955887" y="3424428"/>
            <a:ext cx="1964171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35"/>
          <p:cNvSpPr txBox="1">
            <a:spLocks noGrp="1"/>
          </p:cNvSpPr>
          <p:nvPr>
            <p:ph type="body" idx="6"/>
          </p:nvPr>
        </p:nvSpPr>
        <p:spPr>
          <a:xfrm>
            <a:off x="9807830" y="3424428"/>
            <a:ext cx="196417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35"/>
          <p:cNvSpPr>
            <a:spLocks noGrp="1"/>
          </p:cNvSpPr>
          <p:nvPr>
            <p:ph type="pic" idx="7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35"/>
          <p:cNvSpPr>
            <a:spLocks noGrp="1"/>
          </p:cNvSpPr>
          <p:nvPr>
            <p:ph type="pic" idx="8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35"/>
          <p:cNvSpPr>
            <a:spLocks noGrp="1"/>
          </p:cNvSpPr>
          <p:nvPr>
            <p:ph type="pic" idx="9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35"/>
          <p:cNvSpPr txBox="1">
            <a:spLocks noGrp="1"/>
          </p:cNvSpPr>
          <p:nvPr>
            <p:ph type="body" idx="13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35"/>
          <p:cNvSpPr txBox="1">
            <a:spLocks noGrp="1"/>
          </p:cNvSpPr>
          <p:nvPr>
            <p:ph type="body" idx="14"/>
          </p:nvPr>
        </p:nvSpPr>
        <p:spPr>
          <a:xfrm>
            <a:off x="2103945" y="4311393"/>
            <a:ext cx="1964172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5"/>
          <p:cNvSpPr txBox="1">
            <a:spLocks noGrp="1"/>
          </p:cNvSpPr>
          <p:nvPr>
            <p:ph type="body" idx="15"/>
          </p:nvPr>
        </p:nvSpPr>
        <p:spPr>
          <a:xfrm>
            <a:off x="5955887" y="4311393"/>
            <a:ext cx="1963737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35"/>
          <p:cNvSpPr txBox="1">
            <a:spLocks noGrp="1"/>
          </p:cNvSpPr>
          <p:nvPr>
            <p:ph type="body" idx="16"/>
          </p:nvPr>
        </p:nvSpPr>
        <p:spPr>
          <a:xfrm>
            <a:off x="9807829" y="4311393"/>
            <a:ext cx="1981200" cy="113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quipe de 6 Membros">
  <p:cSld name="Equipe de 6 Membro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6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88" name="Google Shape;288;p36"/>
          <p:cNvSpPr txBox="1">
            <a:spLocks noGrp="1"/>
          </p:cNvSpPr>
          <p:nvPr>
            <p:ph type="body" idx="1"/>
          </p:nvPr>
        </p:nvSpPr>
        <p:spPr>
          <a:xfrm>
            <a:off x="2340113" y="4505325"/>
            <a:ext cx="18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36"/>
          <p:cNvSpPr txBox="1">
            <a:spLocks noGrp="1"/>
          </p:cNvSpPr>
          <p:nvPr>
            <p:ph type="body" idx="2"/>
          </p:nvPr>
        </p:nvSpPr>
        <p:spPr>
          <a:xfrm>
            <a:off x="4248426" y="4505325"/>
            <a:ext cx="18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36"/>
          <p:cNvSpPr txBox="1">
            <a:spLocks noGrp="1"/>
          </p:cNvSpPr>
          <p:nvPr>
            <p:ph type="body" idx="3"/>
          </p:nvPr>
        </p:nvSpPr>
        <p:spPr>
          <a:xfrm>
            <a:off x="6156739" y="4505325"/>
            <a:ext cx="18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36"/>
          <p:cNvSpPr txBox="1">
            <a:spLocks noGrp="1"/>
          </p:cNvSpPr>
          <p:nvPr>
            <p:ph type="body" idx="4"/>
          </p:nvPr>
        </p:nvSpPr>
        <p:spPr>
          <a:xfrm>
            <a:off x="8065052" y="4505325"/>
            <a:ext cx="18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36"/>
          <p:cNvSpPr txBox="1">
            <a:spLocks noGrp="1"/>
          </p:cNvSpPr>
          <p:nvPr>
            <p:ph type="body" idx="5"/>
          </p:nvPr>
        </p:nvSpPr>
        <p:spPr>
          <a:xfrm>
            <a:off x="431800" y="3926334"/>
            <a:ext cx="180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36"/>
          <p:cNvSpPr txBox="1">
            <a:spLocks noGrp="1"/>
          </p:cNvSpPr>
          <p:nvPr>
            <p:ph type="body" idx="6"/>
          </p:nvPr>
        </p:nvSpPr>
        <p:spPr>
          <a:xfrm>
            <a:off x="2340113" y="3926335"/>
            <a:ext cx="180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6"/>
          <p:cNvSpPr txBox="1">
            <a:spLocks noGrp="1"/>
          </p:cNvSpPr>
          <p:nvPr>
            <p:ph type="body" idx="7"/>
          </p:nvPr>
        </p:nvSpPr>
        <p:spPr>
          <a:xfrm>
            <a:off x="4248426" y="3926335"/>
            <a:ext cx="180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36"/>
          <p:cNvSpPr txBox="1">
            <a:spLocks noGrp="1"/>
          </p:cNvSpPr>
          <p:nvPr>
            <p:ph type="body" idx="8"/>
          </p:nvPr>
        </p:nvSpPr>
        <p:spPr>
          <a:xfrm>
            <a:off x="6156739" y="3926335"/>
            <a:ext cx="180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36"/>
          <p:cNvSpPr txBox="1">
            <a:spLocks noGrp="1"/>
          </p:cNvSpPr>
          <p:nvPr>
            <p:ph type="body" idx="9"/>
          </p:nvPr>
        </p:nvSpPr>
        <p:spPr>
          <a:xfrm>
            <a:off x="8065052" y="3926335"/>
            <a:ext cx="18000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36"/>
          <p:cNvSpPr txBox="1">
            <a:spLocks noGrp="1"/>
          </p:cNvSpPr>
          <p:nvPr>
            <p:ph type="body" idx="13"/>
          </p:nvPr>
        </p:nvSpPr>
        <p:spPr>
          <a:xfrm>
            <a:off x="431800" y="4505325"/>
            <a:ext cx="180000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36"/>
          <p:cNvSpPr>
            <a:spLocks noGrp="1"/>
          </p:cNvSpPr>
          <p:nvPr>
            <p:ph type="pic" idx="14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36"/>
          <p:cNvSpPr>
            <a:spLocks noGrp="1"/>
          </p:cNvSpPr>
          <p:nvPr>
            <p:ph type="pic" idx="15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36"/>
          <p:cNvSpPr>
            <a:spLocks noGrp="1"/>
          </p:cNvSpPr>
          <p:nvPr>
            <p:ph type="pic" idx="16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36"/>
          <p:cNvSpPr>
            <a:spLocks noGrp="1"/>
          </p:cNvSpPr>
          <p:nvPr>
            <p:ph type="pic" idx="17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36"/>
          <p:cNvSpPr>
            <a:spLocks noGrp="1"/>
          </p:cNvSpPr>
          <p:nvPr>
            <p:ph type="pic" idx="18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36"/>
          <p:cNvSpPr>
            <a:spLocks noGrp="1"/>
          </p:cNvSpPr>
          <p:nvPr>
            <p:ph type="pic" idx="19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36"/>
          <p:cNvSpPr txBox="1">
            <a:spLocks noGrp="1"/>
          </p:cNvSpPr>
          <p:nvPr>
            <p:ph type="body" idx="20"/>
          </p:nvPr>
        </p:nvSpPr>
        <p:spPr>
          <a:xfrm>
            <a:off x="9973363" y="3925888"/>
            <a:ext cx="180000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36"/>
          <p:cNvSpPr txBox="1">
            <a:spLocks noGrp="1"/>
          </p:cNvSpPr>
          <p:nvPr>
            <p:ph type="body" idx="21"/>
          </p:nvPr>
        </p:nvSpPr>
        <p:spPr>
          <a:xfrm>
            <a:off x="9973363" y="4505325"/>
            <a:ext cx="1800000" cy="9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omente Título e Subtítulo">
  <p:cSld name="Somente Título e Subtítulo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/>
          <p:nvPr/>
        </p:nvSpPr>
        <p:spPr>
          <a:xfrm rot="4308689">
            <a:off x="8139110" y="-52404"/>
            <a:ext cx="648657" cy="777553"/>
          </a:xfrm>
          <a:custGeom>
            <a:avLst/>
            <a:gdLst/>
            <a:ahLst/>
            <a:cxnLst/>
            <a:rect l="l" t="t" r="r" b="b"/>
            <a:pathLst>
              <a:path w="648657" h="777553" extrusionOk="0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7"/>
          <p:cNvSpPr/>
          <p:nvPr/>
        </p:nvSpPr>
        <p:spPr>
          <a:xfrm rot="4308689">
            <a:off x="8878526" y="-532562"/>
            <a:ext cx="3571215" cy="3737093"/>
          </a:xfrm>
          <a:custGeom>
            <a:avLst/>
            <a:gdLst/>
            <a:ahLst/>
            <a:cxnLst/>
            <a:rect l="l" t="t" r="r" b="b"/>
            <a:pathLst>
              <a:path w="3571215" h="3737093" extrusionOk="0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12" name="Google Shape;312;p37"/>
          <p:cNvSpPr/>
          <p:nvPr/>
        </p:nvSpPr>
        <p:spPr>
          <a:xfrm rot="4308689">
            <a:off x="9191192" y="1651650"/>
            <a:ext cx="1980696" cy="2066510"/>
          </a:xfrm>
          <a:custGeom>
            <a:avLst/>
            <a:gdLst/>
            <a:ahLst/>
            <a:cxnLst/>
            <a:rect l="l" t="t" r="r" b="b"/>
            <a:pathLst>
              <a:path w="1980696" h="2066510" extrusionOk="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7"/>
          <p:cNvSpPr/>
          <p:nvPr/>
        </p:nvSpPr>
        <p:spPr>
          <a:xfrm rot="-7769131">
            <a:off x="9457431" y="3977898"/>
            <a:ext cx="346713" cy="206124"/>
          </a:xfrm>
          <a:custGeom>
            <a:avLst/>
            <a:gdLst/>
            <a:ahLst/>
            <a:cxnLst/>
            <a:rect l="l" t="t" r="r" b="b"/>
            <a:pathLst>
              <a:path w="346713" h="206124" extrusionOk="0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7"/>
          <p:cNvSpPr/>
          <p:nvPr/>
        </p:nvSpPr>
        <p:spPr>
          <a:xfrm rot="-9168920">
            <a:off x="9528615" y="3713859"/>
            <a:ext cx="710669" cy="335543"/>
          </a:xfrm>
          <a:custGeom>
            <a:avLst/>
            <a:gdLst/>
            <a:ahLst/>
            <a:cxnLst/>
            <a:rect l="l" t="t" r="r" b="b"/>
            <a:pathLst>
              <a:path w="710669" h="335543" extrusionOk="0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7"/>
          <p:cNvSpPr/>
          <p:nvPr/>
        </p:nvSpPr>
        <p:spPr>
          <a:xfrm rot="4308689">
            <a:off x="8785444" y="1075879"/>
            <a:ext cx="1246227" cy="1580187"/>
          </a:xfrm>
          <a:custGeom>
            <a:avLst/>
            <a:gdLst/>
            <a:ahLst/>
            <a:cxnLst/>
            <a:rect l="l" t="t" r="r" b="b"/>
            <a:pathLst>
              <a:path w="1246227" h="1580187" extrusionOk="0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7"/>
          <p:cNvSpPr/>
          <p:nvPr/>
        </p:nvSpPr>
        <p:spPr>
          <a:xfrm rot="-4406895">
            <a:off x="11374788" y="2846425"/>
            <a:ext cx="243160" cy="406553"/>
          </a:xfrm>
          <a:custGeom>
            <a:avLst/>
            <a:gdLst/>
            <a:ahLst/>
            <a:cxnLst/>
            <a:rect l="l" t="t" r="r" b="b"/>
            <a:pathLst>
              <a:path w="243160" h="406553" extrusionOk="0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7"/>
          <p:cNvSpPr/>
          <p:nvPr/>
        </p:nvSpPr>
        <p:spPr>
          <a:xfrm rot="-4406895">
            <a:off x="10879052" y="2627354"/>
            <a:ext cx="692798" cy="510610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7"/>
          <p:cNvSpPr txBox="1">
            <a:spLocks noGrp="1"/>
          </p:cNvSpPr>
          <p:nvPr>
            <p:ph type="body" idx="1"/>
          </p:nvPr>
        </p:nvSpPr>
        <p:spPr>
          <a:xfrm>
            <a:off x="431800" y="1080000"/>
            <a:ext cx="11339513" cy="27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omente Título">
  <p:cSld name="1_Somente Título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8"/>
          <p:cNvSpPr/>
          <p:nvPr/>
        </p:nvSpPr>
        <p:spPr>
          <a:xfrm rot="-7400842">
            <a:off x="10161654" y="-236402"/>
            <a:ext cx="1957093" cy="1399810"/>
          </a:xfrm>
          <a:custGeom>
            <a:avLst/>
            <a:gdLst/>
            <a:ahLst/>
            <a:cxnLst/>
            <a:rect l="l" t="t" r="r" b="b"/>
            <a:pathLst>
              <a:path w="1957093" h="1399810" extrusionOk="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8"/>
          <p:cNvSpPr/>
          <p:nvPr/>
        </p:nvSpPr>
        <p:spPr>
          <a:xfrm rot="6973557">
            <a:off x="9799840" y="198216"/>
            <a:ext cx="748251" cy="780669"/>
          </a:xfrm>
          <a:custGeom>
            <a:avLst/>
            <a:gdLst/>
            <a:ahLst/>
            <a:cxnLst/>
            <a:rect l="l" t="t" r="r" b="b"/>
            <a:pathLst>
              <a:path w="1980696" h="2066510" extrusionOk="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Calibri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25" name="Google Shape;325;p38"/>
          <p:cNvSpPr/>
          <p:nvPr/>
        </p:nvSpPr>
        <p:spPr>
          <a:xfrm rot="5483574">
            <a:off x="9854193" y="808595"/>
            <a:ext cx="243160" cy="406553"/>
          </a:xfrm>
          <a:custGeom>
            <a:avLst/>
            <a:gdLst/>
            <a:ahLst/>
            <a:cxnLst/>
            <a:rect l="l" t="t" r="r" b="b"/>
            <a:pathLst>
              <a:path w="243160" h="406553" extrusionOk="0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8"/>
          <p:cNvSpPr/>
          <p:nvPr/>
        </p:nvSpPr>
        <p:spPr>
          <a:xfrm rot="-7364292">
            <a:off x="11753205" y="112024"/>
            <a:ext cx="332291" cy="247882"/>
          </a:xfrm>
          <a:custGeom>
            <a:avLst/>
            <a:gdLst/>
            <a:ahLst/>
            <a:cxnLst/>
            <a:rect l="l" t="t" r="r" b="b"/>
            <a:pathLst>
              <a:path w="1449157" h="1081038" extrusionOk="0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8"/>
          <p:cNvSpPr/>
          <p:nvPr/>
        </p:nvSpPr>
        <p:spPr>
          <a:xfrm rot="-8263484">
            <a:off x="10313236" y="1084299"/>
            <a:ext cx="648657" cy="777553"/>
          </a:xfrm>
          <a:custGeom>
            <a:avLst/>
            <a:gdLst/>
            <a:ahLst/>
            <a:cxnLst/>
            <a:rect l="l" t="t" r="r" b="b"/>
            <a:pathLst>
              <a:path w="648657" h="777553" extrusionOk="0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8"/>
          <p:cNvSpPr/>
          <p:nvPr/>
        </p:nvSpPr>
        <p:spPr>
          <a:xfrm rot="5738060">
            <a:off x="9844293" y="1032301"/>
            <a:ext cx="692798" cy="510610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8"/>
          <p:cNvSpPr/>
          <p:nvPr/>
        </p:nvSpPr>
        <p:spPr>
          <a:xfrm rot="8291645">
            <a:off x="10081798" y="798094"/>
            <a:ext cx="371360" cy="273702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igado">
  <p:cSld name="Obrigado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>
            <a:spLocks noGrp="1"/>
          </p:cNvSpPr>
          <p:nvPr>
            <p:ph type="pic" idx="2"/>
          </p:nvPr>
        </p:nvSpPr>
        <p:spPr>
          <a:xfrm>
            <a:off x="86715" y="86714"/>
            <a:ext cx="12018572" cy="668457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4" name="Google Shape;34;p12"/>
          <p:cNvSpPr txBox="1"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288000" tIns="45700" rIns="2160000" bIns="1440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prstGeom prst="rect">
            <a:avLst/>
          </a:prstGeom>
          <a:solidFill>
            <a:schemeClr val="dk1">
              <a:alpha val="89803"/>
            </a:schemeClr>
          </a:solidFill>
          <a:ln>
            <a:noFill/>
          </a:ln>
        </p:spPr>
        <p:txBody>
          <a:bodyPr spcFirstLastPara="1" wrap="square" lIns="216000" tIns="144000" rIns="576000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36" name="Google Shape;36;p12"/>
          <p:cNvCxnSpPr/>
          <p:nvPr/>
        </p:nvCxnSpPr>
        <p:spPr>
          <a:xfrm>
            <a:off x="7777113" y="2412127"/>
            <a:ext cx="0" cy="110019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12"/>
          <p:cNvSpPr txBox="1">
            <a:spLocks noGrp="1"/>
          </p:cNvSpPr>
          <p:nvPr>
            <p:ph type="body" idx="3"/>
          </p:nvPr>
        </p:nvSpPr>
        <p:spPr>
          <a:xfrm>
            <a:off x="2667000" y="4142258"/>
            <a:ext cx="4508500" cy="2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4"/>
          </p:nvPr>
        </p:nvSpPr>
        <p:spPr>
          <a:xfrm>
            <a:off x="2667000" y="4448040"/>
            <a:ext cx="4508500" cy="2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>
            <a:spLocks noGrp="1"/>
          </p:cNvSpPr>
          <p:nvPr>
            <p:ph type="pic" idx="5"/>
          </p:nvPr>
        </p:nvSpPr>
        <p:spPr>
          <a:xfrm>
            <a:off x="8065008" y="2587752"/>
            <a:ext cx="1344168" cy="704088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12"/>
          <p:cNvSpPr txBox="1">
            <a:spLocks noGrp="1"/>
          </p:cNvSpPr>
          <p:nvPr>
            <p:ph type="body" idx="6"/>
          </p:nvPr>
        </p:nvSpPr>
        <p:spPr>
          <a:xfrm>
            <a:off x="2667000" y="4753821"/>
            <a:ext cx="4508500" cy="2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0" name="Google Shape;80;p18"/>
          <p:cNvSpPr/>
          <p:nvPr/>
        </p:nvSpPr>
        <p:spPr>
          <a:xfrm rot="-7400842">
            <a:off x="10161654" y="-236402"/>
            <a:ext cx="1957093" cy="1399810"/>
          </a:xfrm>
          <a:custGeom>
            <a:avLst/>
            <a:gdLst/>
            <a:ahLst/>
            <a:cxnLst/>
            <a:rect l="l" t="t" r="r" b="b"/>
            <a:pathLst>
              <a:path w="1957093" h="1399810" extrusionOk="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8"/>
          <p:cNvSpPr/>
          <p:nvPr/>
        </p:nvSpPr>
        <p:spPr>
          <a:xfrm rot="6973557">
            <a:off x="9799840" y="198216"/>
            <a:ext cx="748251" cy="780669"/>
          </a:xfrm>
          <a:custGeom>
            <a:avLst/>
            <a:gdLst/>
            <a:ahLst/>
            <a:cxnLst/>
            <a:rect l="l" t="t" r="r" b="b"/>
            <a:pathLst>
              <a:path w="1980696" h="2066510" extrusionOk="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8"/>
          <p:cNvSpPr/>
          <p:nvPr/>
        </p:nvSpPr>
        <p:spPr>
          <a:xfrm rot="5483574">
            <a:off x="9854193" y="808595"/>
            <a:ext cx="243160" cy="406553"/>
          </a:xfrm>
          <a:custGeom>
            <a:avLst/>
            <a:gdLst/>
            <a:ahLst/>
            <a:cxnLst/>
            <a:rect l="l" t="t" r="r" b="b"/>
            <a:pathLst>
              <a:path w="243160" h="406553" extrusionOk="0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8"/>
          <p:cNvSpPr/>
          <p:nvPr/>
        </p:nvSpPr>
        <p:spPr>
          <a:xfrm rot="-7364292">
            <a:off x="11753205" y="112024"/>
            <a:ext cx="332291" cy="247882"/>
          </a:xfrm>
          <a:custGeom>
            <a:avLst/>
            <a:gdLst/>
            <a:ahLst/>
            <a:cxnLst/>
            <a:rect l="l" t="t" r="r" b="b"/>
            <a:pathLst>
              <a:path w="1449157" h="1081038" extrusionOk="0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8"/>
          <p:cNvSpPr/>
          <p:nvPr/>
        </p:nvSpPr>
        <p:spPr>
          <a:xfrm rot="-8263484">
            <a:off x="10313236" y="1084299"/>
            <a:ext cx="648657" cy="777553"/>
          </a:xfrm>
          <a:custGeom>
            <a:avLst/>
            <a:gdLst/>
            <a:ahLst/>
            <a:cxnLst/>
            <a:rect l="l" t="t" r="r" b="b"/>
            <a:pathLst>
              <a:path w="648657" h="777553" extrusionOk="0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8"/>
          <p:cNvSpPr/>
          <p:nvPr/>
        </p:nvSpPr>
        <p:spPr>
          <a:xfrm rot="5738060">
            <a:off x="9844293" y="1032301"/>
            <a:ext cx="692798" cy="510610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8"/>
          <p:cNvSpPr/>
          <p:nvPr/>
        </p:nvSpPr>
        <p:spPr>
          <a:xfrm rot="8291645">
            <a:off x="10081798" y="798094"/>
            <a:ext cx="371360" cy="273702"/>
          </a:xfrm>
          <a:custGeom>
            <a:avLst/>
            <a:gdLst/>
            <a:ahLst/>
            <a:cxnLst/>
            <a:rect l="l" t="t" r="r" b="b"/>
            <a:pathLst>
              <a:path w="692798" h="510610" extrusionOk="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5" name="Google Shape;15;p9"/>
          <p:cNvSpPr/>
          <p:nvPr/>
        </p:nvSpPr>
        <p:spPr>
          <a:xfrm rot="1361022">
            <a:off x="11394972" y="6053793"/>
            <a:ext cx="634795" cy="634795"/>
          </a:xfrm>
          <a:prstGeom prst="octagon">
            <a:avLst>
              <a:gd name="adj" fmla="val 29289"/>
            </a:avLst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9"/>
          <p:cNvSpPr/>
          <p:nvPr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9"/>
          <p:cNvSpPr/>
          <p:nvPr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9"/>
          <p:cNvSpPr txBox="1"/>
          <p:nvPr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Seu Logotipo ou Nome Aqui</a:t>
            </a:r>
            <a:endParaRPr sz="12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9"/>
          <p:cNvSpPr/>
          <p:nvPr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9"/>
          <p:cNvSpPr/>
          <p:nvPr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9"/>
          <p:cNvSpPr/>
          <p:nvPr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9"/>
          <p:cNvSpPr/>
          <p:nvPr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9"/>
          <p:cNvSpPr/>
          <p:nvPr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openxmlformats.org/officeDocument/2006/relationships/hyperlink" Target="https://www.scielo.br/j/es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5.png"/><Relationship Id="rId5" Type="http://schemas.openxmlformats.org/officeDocument/2006/relationships/hyperlink" Target="https://www.scielo.br/j/asoc/" TargetMode="External"/><Relationship Id="rId10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hyperlink" Target="https://rebep.org.br/revista/issue/archive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0.png"/><Relationship Id="rId18" Type="http://schemas.openxmlformats.org/officeDocument/2006/relationships/customXml" Target="../ink/ink8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customXml" Target="../ink/ink5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7.xml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customXml" Target="../ink/ink4.xml"/><Relationship Id="rId19" Type="http://schemas.openxmlformats.org/officeDocument/2006/relationships/image" Target="../media/image33.png"/><Relationship Id="rId4" Type="http://schemas.openxmlformats.org/officeDocument/2006/relationships/customXml" Target="../ink/ink1.xml"/><Relationship Id="rId9" Type="http://schemas.openxmlformats.org/officeDocument/2006/relationships/image" Target="../media/image28.png"/><Relationship Id="rId1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rcRect t="12921" b="12921"/>
          <a:stretch/>
        </p:blipFill>
        <p:spPr>
          <a:xfrm>
            <a:off x="-69193" y="0"/>
            <a:ext cx="12330388" cy="6858000"/>
          </a:xfrm>
          <a:prstGeom prst="rect">
            <a:avLst/>
          </a:prstGeom>
          <a:solidFill>
            <a:srgbClr val="D8D8D8"/>
          </a:solidFill>
          <a:ln>
            <a:noFill/>
          </a:ln>
          <a:scene3d>
            <a:camera prst="orthographicFront">
              <a:rot lat="0" lon="21599994" rev="0"/>
            </a:camera>
            <a:lightRig rig="threePt" dir="t"/>
          </a:scene3d>
        </p:spPr>
      </p:pic>
      <p:sp>
        <p:nvSpPr>
          <p:cNvPr id="336" name="Google Shape;336;p1"/>
          <p:cNvSpPr txBox="1"/>
          <p:nvPr/>
        </p:nvSpPr>
        <p:spPr>
          <a:xfrm>
            <a:off x="6908718" y="170358"/>
            <a:ext cx="45719" cy="81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"/>
          <p:cNvSpPr txBox="1"/>
          <p:nvPr/>
        </p:nvSpPr>
        <p:spPr>
          <a:xfrm>
            <a:off x="8967686" y="251791"/>
            <a:ext cx="45719" cy="53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"/>
          <p:cNvSpPr txBox="1"/>
          <p:nvPr/>
        </p:nvSpPr>
        <p:spPr>
          <a:xfrm>
            <a:off x="-69193" y="5740321"/>
            <a:ext cx="12330388" cy="919379"/>
          </a:xfrm>
          <a:prstGeom prst="rect">
            <a:avLst/>
          </a:prstGeom>
          <a:solidFill>
            <a:schemeClr val="lt1">
              <a:alpha val="64705"/>
            </a:schemeClr>
          </a:solidFill>
          <a:ln>
            <a:noFill/>
          </a:ln>
        </p:spPr>
        <p:txBody>
          <a:bodyPr spcFirstLastPara="1" wrap="square" lIns="432000" tIns="0" rIns="432000" bIns="144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"/>
          <p:cNvSpPr txBox="1"/>
          <p:nvPr/>
        </p:nvSpPr>
        <p:spPr>
          <a:xfrm>
            <a:off x="1314450" y="308610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"/>
          <p:cNvSpPr txBox="1"/>
          <p:nvPr/>
        </p:nvSpPr>
        <p:spPr>
          <a:xfrm>
            <a:off x="158370" y="304800"/>
            <a:ext cx="4336940" cy="5184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1"/>
                </a:solidFill>
                <a:latin typeface="Times New Roman"/>
                <a:cs typeface="Times New Roman"/>
                <a:sym typeface="Times New Roman"/>
              </a:rPr>
              <a:t>PROPOSTA DE ARTIGO</a:t>
            </a:r>
            <a:endParaRPr sz="2400" dirty="0">
              <a:solidFill>
                <a:schemeClr val="tx1"/>
              </a:solidFill>
            </a:endParaRPr>
          </a:p>
        </p:txBody>
      </p:sp>
      <p:cxnSp>
        <p:nvCxnSpPr>
          <p:cNvPr id="343" name="Google Shape;343;p1"/>
          <p:cNvCxnSpPr/>
          <p:nvPr/>
        </p:nvCxnSpPr>
        <p:spPr>
          <a:xfrm>
            <a:off x="158369" y="823291"/>
            <a:ext cx="11271631" cy="0"/>
          </a:xfrm>
          <a:prstGeom prst="straightConnector1">
            <a:avLst/>
          </a:prstGeom>
          <a:noFill/>
          <a:ln w="381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C77DD4-E21C-6650-4E55-059ECEE4E9CA}"/>
              </a:ext>
            </a:extLst>
          </p:cNvPr>
          <p:cNvSpPr txBox="1"/>
          <p:nvPr/>
        </p:nvSpPr>
        <p:spPr>
          <a:xfrm>
            <a:off x="206954" y="5782753"/>
            <a:ext cx="5560145" cy="8686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Curso: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Doutorado em Ciência do Sistema Terrestre</a:t>
            </a:r>
          </a:p>
          <a:p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Disciplina: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População, Espaço e Meio Ambiente</a:t>
            </a:r>
          </a:p>
          <a:p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Docentes: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Dr.ª Silvana Amaral </a:t>
            </a:r>
            <a:r>
              <a:rPr lang="pt-B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Kampel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Dr. Antônio Miguel V. Monteiro</a:t>
            </a:r>
          </a:p>
          <a:p>
            <a:r>
              <a:rPr lang="pt-B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Discente: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Mariana Dias C. da Costa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9169244A-F5E8-C0DE-B5BF-BA987BCA3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78" y="927766"/>
            <a:ext cx="8205491" cy="2650401"/>
          </a:xfrm>
        </p:spPr>
        <p:txBody>
          <a:bodyPr anchor="ctr">
            <a:normAutofit/>
          </a:bodyPr>
          <a:lstStyle/>
          <a:p>
            <a:pPr algn="ctr"/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ANÁLISE ESPACIAL DO ACESSO  AO ABASTECIMENTO DE ÁGUA E ESGOTAMENTO SANITÁRIO ADEQUADOS </a:t>
            </a:r>
            <a:b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Região Metropolitana do Rio de Janeiro, RJ, Brasil</a:t>
            </a:r>
            <a:endParaRPr lang="pt-BR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6" name="Subtítulo 3">
            <a:extLst>
              <a:ext uri="{FF2B5EF4-FFF2-40B4-BE49-F238E27FC236}">
                <a16:creationId xmlns:a16="http://schemas.microsoft.com/office/drawing/2014/main" id="{22E103E3-3B58-4180-4CA2-1647EFBA9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78" y="3542634"/>
            <a:ext cx="8205491" cy="2041873"/>
          </a:xfrm>
        </p:spPr>
        <p:txBody>
          <a:bodyPr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bg1"/>
                </a:solidFill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4F4BA0B-5CB5-9641-9F0F-13CE9BC7240A}"/>
              </a:ext>
            </a:extLst>
          </p:cNvPr>
          <p:cNvSpPr txBox="1"/>
          <p:nvPr/>
        </p:nvSpPr>
        <p:spPr>
          <a:xfrm>
            <a:off x="434540" y="4813931"/>
            <a:ext cx="1628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Revista Ambiente e Sociedade (A2)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D70F9EC-9DC5-78B3-5972-F4254B06F4D1}"/>
              </a:ext>
            </a:extLst>
          </p:cNvPr>
          <p:cNvSpPr txBox="1"/>
          <p:nvPr/>
        </p:nvSpPr>
        <p:spPr>
          <a:xfrm>
            <a:off x="2724151" y="4780202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Revista Engenharia Ambiental e Sanitária (A2)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288E669-5FD8-2F7E-E779-1596793508CD}"/>
              </a:ext>
            </a:extLst>
          </p:cNvPr>
          <p:cNvSpPr txBox="1"/>
          <p:nvPr/>
        </p:nvSpPr>
        <p:spPr>
          <a:xfrm>
            <a:off x="5805200" y="4813931"/>
            <a:ext cx="2418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Revista Brasileira de Estudos de População (B1)</a:t>
            </a:r>
          </a:p>
        </p:txBody>
      </p:sp>
      <p:pic>
        <p:nvPicPr>
          <p:cNvPr id="3" name="Picture 2" descr="SciELO - Ambiente &amp; Sociedade">
            <a:hlinkClick r:id="rId5"/>
            <a:extLst>
              <a:ext uri="{FF2B5EF4-FFF2-40B4-BE49-F238E27FC236}">
                <a16:creationId xmlns:a16="http://schemas.microsoft.com/office/drawing/2014/main" id="{665DC001-511B-7355-7259-517B0D80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0" y="4156314"/>
            <a:ext cx="2041306" cy="55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ogomarca do periódico: Engenharia Sanitaria e Ambiental">
            <a:hlinkClick r:id="rId7"/>
            <a:extLst>
              <a:ext uri="{FF2B5EF4-FFF2-40B4-BE49-F238E27FC236}">
                <a16:creationId xmlns:a16="http://schemas.microsoft.com/office/drawing/2014/main" id="{4CA3BF16-A77E-8480-9D13-2D1A0206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49" y="4259899"/>
            <a:ext cx="3124201" cy="36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91E63D67-5037-7F22-A404-7D41ED9C9177}"/>
              </a:ext>
            </a:extLst>
          </p:cNvPr>
          <p:cNvSpPr txBox="1"/>
          <p:nvPr/>
        </p:nvSpPr>
        <p:spPr>
          <a:xfrm>
            <a:off x="1481673" y="2939661"/>
            <a:ext cx="514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Mariana Dias C. da Costa </a:t>
            </a:r>
          </a:p>
        </p:txBody>
      </p:sp>
      <p:pic>
        <p:nvPicPr>
          <p:cNvPr id="7" name="Imagem 6">
            <a:hlinkClick r:id="rId9"/>
            <a:extLst>
              <a:ext uri="{FF2B5EF4-FFF2-40B4-BE49-F238E27FC236}">
                <a16:creationId xmlns:a16="http://schemas.microsoft.com/office/drawing/2014/main" id="{C568C4A6-9564-9D3A-0777-1D705E3128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0480" y="4083871"/>
            <a:ext cx="1598120" cy="6304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F5C6680C-CEB4-2420-CA74-F8A6F4D9F882}"/>
              </a:ext>
            </a:extLst>
          </p:cNvPr>
          <p:cNvSpPr txBox="1"/>
          <p:nvPr/>
        </p:nvSpPr>
        <p:spPr>
          <a:xfrm>
            <a:off x="1596464" y="3586502"/>
            <a:ext cx="514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REVISTAS PRETENDIDAS: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542BB24-01E3-D960-0FB7-75FFD9BCD8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4675" y="5641657"/>
            <a:ext cx="2878817" cy="11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89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10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METODOLOGIA</a:t>
            </a:r>
            <a:endParaRPr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982971F-5DC3-4548-3DCE-675E31EE3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744" y="306065"/>
            <a:ext cx="7038205" cy="59284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FBC19A08-8B2E-00F8-5B13-EDE174364446}"/>
                  </a:ext>
                </a:extLst>
              </p14:cNvPr>
              <p14:cNvContentPartPr/>
              <p14:nvPr/>
            </p14:nvContentPartPr>
            <p14:xfrm>
              <a:off x="7656099" y="2879452"/>
              <a:ext cx="312840" cy="360"/>
            </p14:xfrm>
          </p:contentPart>
        </mc:Choice>
        <mc:Fallback xmlns=""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FBC19A08-8B2E-00F8-5B13-EDE1743644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51779" y="2875132"/>
                <a:ext cx="32148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5C2A1B92-B712-728E-5A3B-F45BA4841D10}"/>
                  </a:ext>
                </a:extLst>
              </p14:cNvPr>
              <p14:cNvContentPartPr/>
              <p14:nvPr/>
            </p14:nvContentPartPr>
            <p14:xfrm>
              <a:off x="6154899" y="3055132"/>
              <a:ext cx="1035720" cy="15120"/>
            </p14:xfrm>
          </p:contentPart>
        </mc:Choice>
        <mc:Fallback xmlns=""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5C2A1B92-B712-728E-5A3B-F45BA4841D1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0579" y="3050812"/>
                <a:ext cx="10443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1ADAE304-E034-FD38-7BD1-B7EBB8794EEF}"/>
                  </a:ext>
                </a:extLst>
              </p14:cNvPr>
              <p14:cNvContentPartPr/>
              <p14:nvPr/>
            </p14:nvContentPartPr>
            <p14:xfrm>
              <a:off x="7342179" y="3082852"/>
              <a:ext cx="681480" cy="15120"/>
            </p14:xfrm>
          </p:contentPart>
        </mc:Choice>
        <mc:Fallback xmlns=""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1ADAE304-E034-FD38-7BD1-B7EBB8794EE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37859" y="3078532"/>
                <a:ext cx="6901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AFC130B7-C992-3646-B317-48AEF50582D1}"/>
                  </a:ext>
                </a:extLst>
              </p14:cNvPr>
              <p14:cNvContentPartPr/>
              <p14:nvPr/>
            </p14:nvContentPartPr>
            <p14:xfrm>
              <a:off x="6182259" y="3220372"/>
              <a:ext cx="1337040" cy="360"/>
            </p14:xfrm>
          </p:contentPart>
        </mc:Choice>
        <mc:Fallback xmlns=""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AFC130B7-C992-3646-B317-48AEF50582D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77939" y="3216052"/>
                <a:ext cx="134568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9E13ADAC-1C63-4560-AAC4-59475BC0EEDF}"/>
                  </a:ext>
                </a:extLst>
              </p14:cNvPr>
              <p14:cNvContentPartPr/>
              <p14:nvPr/>
            </p14:nvContentPartPr>
            <p14:xfrm>
              <a:off x="6263619" y="3396772"/>
              <a:ext cx="1595520" cy="42840"/>
            </p14:xfrm>
          </p:contentPart>
        </mc:Choice>
        <mc:Fallback xmlns=""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9E13ADAC-1C63-4560-AAC4-59475BC0EED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59299" y="3392452"/>
                <a:ext cx="160416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" name="Tinta 24">
                <a:extLst>
                  <a:ext uri="{FF2B5EF4-FFF2-40B4-BE49-F238E27FC236}">
                    <a16:creationId xmlns:a16="http://schemas.microsoft.com/office/drawing/2014/main" id="{ECE00A83-C801-8C2C-62E3-3AE6E3EFA5BB}"/>
                  </a:ext>
                </a:extLst>
              </p14:cNvPr>
              <p14:cNvContentPartPr/>
              <p14:nvPr/>
            </p14:nvContentPartPr>
            <p14:xfrm>
              <a:off x="6468459" y="2892772"/>
              <a:ext cx="518040" cy="360"/>
            </p14:xfrm>
          </p:contentPart>
        </mc:Choice>
        <mc:Fallback xmlns="">
          <p:pic>
            <p:nvPicPr>
              <p:cNvPr id="25" name="Tinta 24">
                <a:extLst>
                  <a:ext uri="{FF2B5EF4-FFF2-40B4-BE49-F238E27FC236}">
                    <a16:creationId xmlns:a16="http://schemas.microsoft.com/office/drawing/2014/main" id="{ECE00A83-C801-8C2C-62E3-3AE6E3EFA5B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64139" y="2888452"/>
                <a:ext cx="52668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Tinta 27">
                <a:extLst>
                  <a:ext uri="{FF2B5EF4-FFF2-40B4-BE49-F238E27FC236}">
                    <a16:creationId xmlns:a16="http://schemas.microsoft.com/office/drawing/2014/main" id="{72D20EE6-8177-B0A1-31E2-5E87FF344D20}"/>
                  </a:ext>
                </a:extLst>
              </p14:cNvPr>
              <p14:cNvContentPartPr/>
              <p14:nvPr/>
            </p14:nvContentPartPr>
            <p14:xfrm>
              <a:off x="6100179" y="4557052"/>
              <a:ext cx="668160" cy="15120"/>
            </p14:xfrm>
          </p:contentPart>
        </mc:Choice>
        <mc:Fallback xmlns="">
          <p:pic>
            <p:nvPicPr>
              <p:cNvPr id="28" name="Tinta 27">
                <a:extLst>
                  <a:ext uri="{FF2B5EF4-FFF2-40B4-BE49-F238E27FC236}">
                    <a16:creationId xmlns:a16="http://schemas.microsoft.com/office/drawing/2014/main" id="{72D20EE6-8177-B0A1-31E2-5E87FF344D2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95859" y="4552732"/>
                <a:ext cx="6768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" name="Tinta 28">
                <a:extLst>
                  <a:ext uri="{FF2B5EF4-FFF2-40B4-BE49-F238E27FC236}">
                    <a16:creationId xmlns:a16="http://schemas.microsoft.com/office/drawing/2014/main" id="{D6F3A35E-55C0-BC80-B1A4-1828E33ABCA1}"/>
                  </a:ext>
                </a:extLst>
              </p14:cNvPr>
              <p14:cNvContentPartPr/>
              <p14:nvPr/>
            </p14:nvContentPartPr>
            <p14:xfrm>
              <a:off x="1241619" y="381772"/>
              <a:ext cx="360" cy="360"/>
            </p14:xfrm>
          </p:contentPart>
        </mc:Choice>
        <mc:Fallback xmlns="">
          <p:pic>
            <p:nvPicPr>
              <p:cNvPr id="29" name="Tinta 28">
                <a:extLst>
                  <a:ext uri="{FF2B5EF4-FFF2-40B4-BE49-F238E27FC236}">
                    <a16:creationId xmlns:a16="http://schemas.microsoft.com/office/drawing/2014/main" id="{D6F3A35E-55C0-BC80-B1A4-1828E33ABC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37299" y="377452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Imagem 31">
            <a:extLst>
              <a:ext uri="{FF2B5EF4-FFF2-40B4-BE49-F238E27FC236}">
                <a16:creationId xmlns:a16="http://schemas.microsoft.com/office/drawing/2014/main" id="{4C6689E7-9C72-78C1-FC76-3E55376005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750" y="2580739"/>
            <a:ext cx="4625587" cy="3271017"/>
          </a:xfrm>
          <a:prstGeom prst="rect">
            <a:avLst/>
          </a:prstGeom>
        </p:spPr>
      </p:pic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77F893E7-19D4-6E8B-9133-9DC62AB704A4}"/>
              </a:ext>
            </a:extLst>
          </p:cNvPr>
          <p:cNvSpPr/>
          <p:nvPr/>
        </p:nvSpPr>
        <p:spPr>
          <a:xfrm>
            <a:off x="390730" y="1034947"/>
            <a:ext cx="3814739" cy="13446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Adaptação do indicador de saneamento adequado do PLANSAB, 2017 </a:t>
            </a:r>
          </a:p>
        </p:txBody>
      </p:sp>
    </p:spTree>
    <p:extLst>
      <p:ext uri="{BB962C8B-B14F-4D97-AF65-F5344CB8AC3E}">
        <p14:creationId xmlns:p14="http://schemas.microsoft.com/office/powerpoint/2010/main" val="3242135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11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METODOLOGIA</a:t>
            </a: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5F511E0-45FC-06F7-3B84-6D96E20A6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9" y="3428999"/>
            <a:ext cx="11717388" cy="220177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A2237C4-0F53-0420-9A43-2DE274487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19" y="1227222"/>
            <a:ext cx="11717388" cy="194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1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12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RESULTADOS PRELIMINARES</a:t>
            </a:r>
            <a:endParaRPr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98E7A3A-6D36-D017-F5BC-21CE9C9B2FE3}"/>
              </a:ext>
            </a:extLst>
          </p:cNvPr>
          <p:cNvSpPr txBox="1"/>
          <p:nvPr/>
        </p:nvSpPr>
        <p:spPr>
          <a:xfrm>
            <a:off x="941839" y="628653"/>
            <a:ext cx="9517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Mapa com percentual de domicílios com abastecimento de água adequado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AB0710-7692-BE06-EA04-50D4744A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776" y="1023598"/>
            <a:ext cx="7560109" cy="534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76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13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RESULTADOS PRELIMINARES</a:t>
            </a:r>
            <a:endParaRPr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98E7A3A-6D36-D017-F5BC-21CE9C9B2FE3}"/>
              </a:ext>
            </a:extLst>
          </p:cNvPr>
          <p:cNvSpPr txBox="1"/>
          <p:nvPr/>
        </p:nvSpPr>
        <p:spPr>
          <a:xfrm>
            <a:off x="941839" y="628653"/>
            <a:ext cx="9517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Mapa com percentual de domicílios esgotamento sanitário adequado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AB0710-7692-BE06-EA04-50D4744AE2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20776" y="1023598"/>
            <a:ext cx="7560109" cy="534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11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2F2F2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"/>
          <p:cNvSpPr txBox="1"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288000" tIns="45700" rIns="2160000" bIns="144000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pt-BR"/>
              <a:t>Obrigada</a:t>
            </a:r>
            <a:endParaRPr/>
          </a:p>
        </p:txBody>
      </p:sp>
      <p:sp>
        <p:nvSpPr>
          <p:cNvPr id="462" name="Google Shape;462;p8"/>
          <p:cNvSpPr txBox="1">
            <a:spLocks noGrp="1"/>
          </p:cNvSpPr>
          <p:nvPr>
            <p:ph type="subTitle" idx="1"/>
          </p:nvPr>
        </p:nvSpPr>
        <p:spPr>
          <a:xfrm>
            <a:off x="2494607" y="3684673"/>
            <a:ext cx="5282503" cy="1100190"/>
          </a:xfrm>
          <a:prstGeom prst="rect">
            <a:avLst/>
          </a:prstGeom>
          <a:solidFill>
            <a:schemeClr val="dk1">
              <a:alpha val="89803"/>
            </a:schemeClr>
          </a:solidFill>
          <a:ln>
            <a:noFill/>
          </a:ln>
        </p:spPr>
        <p:txBody>
          <a:bodyPr spcFirstLastPara="1" wrap="square" lIns="216000" tIns="144000" rIns="576000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pt-BR" sz="2100" dirty="0"/>
              <a:t>Mariana Dias C. da Costa</a:t>
            </a:r>
            <a:endParaRPr dirty="0"/>
          </a:p>
        </p:txBody>
      </p:sp>
      <p:sp>
        <p:nvSpPr>
          <p:cNvPr id="463" name="Google Shape;463;p8"/>
          <p:cNvSpPr txBox="1">
            <a:spLocks noGrp="1"/>
          </p:cNvSpPr>
          <p:nvPr>
            <p:ph type="body" idx="3"/>
          </p:nvPr>
        </p:nvSpPr>
        <p:spPr>
          <a:xfrm>
            <a:off x="2755488" y="4157006"/>
            <a:ext cx="4508500" cy="2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t-BR" dirty="0"/>
              <a:t>+55 (21) 9 8738-5240</a:t>
            </a:r>
            <a:endParaRPr dirty="0"/>
          </a:p>
        </p:txBody>
      </p:sp>
      <p:sp>
        <p:nvSpPr>
          <p:cNvPr id="464" name="Google Shape;464;p8"/>
          <p:cNvSpPr txBox="1">
            <a:spLocks noGrp="1"/>
          </p:cNvSpPr>
          <p:nvPr>
            <p:ph type="body" idx="4"/>
          </p:nvPr>
        </p:nvSpPr>
        <p:spPr>
          <a:xfrm>
            <a:off x="2740740" y="4462788"/>
            <a:ext cx="4508500" cy="2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pt-BR" dirty="0"/>
              <a:t>mariana.costa@inpe.br</a:t>
            </a:r>
            <a:endParaRPr dirty="0"/>
          </a:p>
        </p:txBody>
      </p:sp>
      <p:cxnSp>
        <p:nvCxnSpPr>
          <p:cNvPr id="465" name="Google Shape;465;p8" descr="Linha divisória"/>
          <p:cNvCxnSpPr/>
          <p:nvPr/>
        </p:nvCxnSpPr>
        <p:spPr>
          <a:xfrm>
            <a:off x="7777113" y="2412127"/>
            <a:ext cx="0" cy="110019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6" name="Google Shape;466;p8" descr="Usuário" title="Ícone – Nome do Apresentad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4624" y="3886690"/>
            <a:ext cx="164463" cy="16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8" descr="Smartphone" title="Ícone – Número de Telefone do Apresentad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4624" y="4196776"/>
            <a:ext cx="164463" cy="16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8" descr="Envelope" title="Ícone – Email do Apresentad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4624" y="4530964"/>
            <a:ext cx="164463" cy="16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55;g12709ed50cd_0_50">
            <a:extLst>
              <a:ext uri="{FF2B5EF4-FFF2-40B4-BE49-F238E27FC236}">
                <a16:creationId xmlns:a16="http://schemas.microsoft.com/office/drawing/2014/main" id="{4D964640-3FC4-0A0E-DC40-682CBC98EE7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44080" y="2412127"/>
            <a:ext cx="1386346" cy="1100189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2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INTRODUÇÃO TEMÁTICA</a:t>
            </a:r>
            <a:endParaRPr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98E7A3A-6D36-D017-F5BC-21CE9C9B2FE3}"/>
              </a:ext>
            </a:extLst>
          </p:cNvPr>
          <p:cNvSpPr txBox="1"/>
          <p:nvPr/>
        </p:nvSpPr>
        <p:spPr>
          <a:xfrm>
            <a:off x="476250" y="952500"/>
            <a:ext cx="11391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Acesso ao </a:t>
            </a:r>
            <a:r>
              <a:rPr lang="pt-BR" sz="2000" b="1" dirty="0">
                <a:solidFill>
                  <a:schemeClr val="accent1"/>
                </a:solidFill>
              </a:rPr>
              <a:t>abastecimento de água e esgotamento sanitário adequados </a:t>
            </a:r>
            <a:r>
              <a:rPr lang="pt-BR" sz="2000" dirty="0"/>
              <a:t>é um direito fundamental dos cidadãos, sendo essencial para garantir condições de habitação adequadas, cuidado e manutenção da saúde, além da preservação ambiental (IBGE, 2021).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Em 2015, a ONU adotou 17 </a:t>
            </a:r>
            <a:r>
              <a:rPr lang="pt-BR" sz="2000" b="1" dirty="0">
                <a:solidFill>
                  <a:schemeClr val="accent1"/>
                </a:solidFill>
              </a:rPr>
              <a:t>Objetivos de Desenvolvimento Sustentável</a:t>
            </a:r>
            <a:r>
              <a:rPr lang="pt-BR" sz="2000" dirty="0"/>
              <a:t>, sendo alguns deles relacionados de forma direta ou transversal ao tema do saneamento: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45E332-ED24-4329-2680-5CBEB5A34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365" y="4029122"/>
            <a:ext cx="1619250" cy="1628775"/>
          </a:xfrm>
          <a:prstGeom prst="rect">
            <a:avLst/>
          </a:prstGeom>
          <a:ln w="57150">
            <a:solidFill>
              <a:srgbClr val="FF0000"/>
            </a:solidFill>
            <a:prstDash val="dash"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7216FB2-8289-C6A3-4445-60C95C4BA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598" y="4071985"/>
            <a:ext cx="1581150" cy="16002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733D4C0-AF44-6501-147D-6E61C552D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566" y="4067222"/>
            <a:ext cx="1609725" cy="15906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E3F4FD3-F4BF-25ED-EC6B-4FB020806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109" y="4052935"/>
            <a:ext cx="1619250" cy="161925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31713DF-98A5-F9C7-8BAF-8C7EC8318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3342" y="4057697"/>
            <a:ext cx="160020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3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3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REFERÊNCIAS GOVERNAMENTAIS</a:t>
            </a:r>
            <a:endParaRPr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98E7A3A-6D36-D017-F5BC-21CE9C9B2FE3}"/>
              </a:ext>
            </a:extLst>
          </p:cNvPr>
          <p:cNvSpPr txBox="1"/>
          <p:nvPr/>
        </p:nvSpPr>
        <p:spPr>
          <a:xfrm>
            <a:off x="9485864" y="5500585"/>
            <a:ext cx="227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SNIS, 2021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23AA7E-EEE0-5076-BE2D-E5E65DCB2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665" y="1203158"/>
            <a:ext cx="2974192" cy="4155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F6EF00-F807-17D4-2CB1-13B6A08EC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008" y="1794485"/>
            <a:ext cx="3564104" cy="356410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54DC3BB-2AD4-09D9-1749-995830B0E4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723793" y="1357415"/>
            <a:ext cx="2899544" cy="403269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568F014-A7D2-DD00-FBFE-D38A211DCA23}"/>
              </a:ext>
            </a:extLst>
          </p:cNvPr>
          <p:cNvSpPr txBox="1"/>
          <p:nvPr/>
        </p:nvSpPr>
        <p:spPr>
          <a:xfrm>
            <a:off x="5407476" y="5500585"/>
            <a:ext cx="227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IBGE, 2021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C5EA1D7-F415-75E1-A37D-0E4377275272}"/>
              </a:ext>
            </a:extLst>
          </p:cNvPr>
          <p:cNvSpPr txBox="1"/>
          <p:nvPr/>
        </p:nvSpPr>
        <p:spPr>
          <a:xfrm>
            <a:off x="1034074" y="5500585"/>
            <a:ext cx="227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PLANSAB, 2017</a:t>
            </a:r>
          </a:p>
        </p:txBody>
      </p:sp>
    </p:spTree>
    <p:extLst>
      <p:ext uri="{BB962C8B-B14F-4D97-AF65-F5344CB8AC3E}">
        <p14:creationId xmlns:p14="http://schemas.microsoft.com/office/powerpoint/2010/main" val="1668042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4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1036493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REGIÃO METROPOLITANA DO RIO DE JANEIRO E A DESIGUALDADE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 NO ACESSO À ÁGUA E ESGOTO</a:t>
            </a:r>
            <a:endParaRPr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0145EA8-67D7-76BD-3D34-68BAFB25CC46}"/>
              </a:ext>
            </a:extLst>
          </p:cNvPr>
          <p:cNvSpPr/>
          <p:nvPr/>
        </p:nvSpPr>
        <p:spPr>
          <a:xfrm>
            <a:off x="7202816" y="762000"/>
            <a:ext cx="4668253" cy="5144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solidFill>
                  <a:schemeClr val="tx1"/>
                </a:solidFill>
              </a:rPr>
              <a:t>“A </a:t>
            </a:r>
            <a:r>
              <a:rPr lang="pt-BR" sz="1800" b="1" dirty="0">
                <a:solidFill>
                  <a:schemeClr val="tx1"/>
                </a:solidFill>
              </a:rPr>
              <a:t>metrópole fluminense </a:t>
            </a:r>
            <a:r>
              <a:rPr lang="pt-BR" sz="1800" dirty="0">
                <a:solidFill>
                  <a:schemeClr val="tx1"/>
                </a:solidFill>
              </a:rPr>
              <a:t>ainda é marcada por uma forte </a:t>
            </a:r>
            <a:r>
              <a:rPr lang="pt-BR" sz="1800" b="1" dirty="0">
                <a:solidFill>
                  <a:schemeClr val="tx1"/>
                </a:solidFill>
              </a:rPr>
              <a:t>desigualdade no acesso aos serviços de saneamento</a:t>
            </a:r>
            <a:r>
              <a:rPr lang="pt-BR" sz="1800" dirty="0">
                <a:solidFill>
                  <a:schemeClr val="tx1"/>
                </a:solidFill>
              </a:rPr>
              <a:t>. </a:t>
            </a:r>
          </a:p>
          <a:p>
            <a:pPr algn="ctr"/>
            <a:endParaRPr lang="pt-BR" sz="1800" dirty="0">
              <a:solidFill>
                <a:schemeClr val="tx1"/>
              </a:solidFill>
            </a:endParaRPr>
          </a:p>
          <a:p>
            <a:pPr algn="ctr"/>
            <a:r>
              <a:rPr lang="pt-BR" sz="1800" dirty="0">
                <a:solidFill>
                  <a:schemeClr val="tx1"/>
                </a:solidFill>
              </a:rPr>
              <a:t>Tal desigualdade se expressa tanto em termos </a:t>
            </a:r>
            <a:r>
              <a:rPr lang="pt-BR" sz="1800" b="1" dirty="0">
                <a:solidFill>
                  <a:schemeClr val="tx1"/>
                </a:solidFill>
              </a:rPr>
              <a:t>espaciais</a:t>
            </a:r>
            <a:r>
              <a:rPr lang="pt-BR" sz="1800" dirty="0">
                <a:solidFill>
                  <a:schemeClr val="tx1"/>
                </a:solidFill>
              </a:rPr>
              <a:t> – com fortes disparidades entre os índices de atendimento nos municípios centrais e os periféricos – quanto em uma </a:t>
            </a:r>
            <a:r>
              <a:rPr lang="pt-BR" sz="1800" b="1" dirty="0">
                <a:solidFill>
                  <a:schemeClr val="tx1"/>
                </a:solidFill>
              </a:rPr>
              <a:t>diferença significativa </a:t>
            </a:r>
            <a:r>
              <a:rPr lang="pt-BR" sz="1800" dirty="0">
                <a:solidFill>
                  <a:schemeClr val="tx1"/>
                </a:solidFill>
              </a:rPr>
              <a:t>entre o atendimento pelos serviços de </a:t>
            </a:r>
            <a:r>
              <a:rPr lang="pt-BR" sz="1800" b="1" dirty="0">
                <a:solidFill>
                  <a:schemeClr val="tx1"/>
                </a:solidFill>
              </a:rPr>
              <a:t>abastecimento de água </a:t>
            </a:r>
            <a:r>
              <a:rPr lang="pt-BR" sz="1800" dirty="0">
                <a:solidFill>
                  <a:schemeClr val="tx1"/>
                </a:solidFill>
              </a:rPr>
              <a:t>e </a:t>
            </a:r>
            <a:r>
              <a:rPr lang="pt-BR" sz="1800" b="1" dirty="0">
                <a:solidFill>
                  <a:schemeClr val="tx1"/>
                </a:solidFill>
              </a:rPr>
              <a:t>coleta de esgoto</a:t>
            </a:r>
            <a:r>
              <a:rPr lang="pt-BR" sz="1800" dirty="0">
                <a:solidFill>
                  <a:schemeClr val="tx1"/>
                </a:solidFill>
              </a:rPr>
              <a:t> em todos os municípios.”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54AAC5D-1361-51F1-38DC-D3ECF1414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8" y="1114387"/>
            <a:ext cx="4135582" cy="312377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71F6B13-548F-56EF-E066-C511C6AA6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360" y="3224463"/>
            <a:ext cx="3911082" cy="3076717"/>
          </a:xfrm>
          <a:prstGeom prst="rect">
            <a:avLst/>
          </a:prstGeom>
        </p:spPr>
      </p:pic>
      <p:sp>
        <p:nvSpPr>
          <p:cNvPr id="11" name="Sinal de Multiplicação 10">
            <a:extLst>
              <a:ext uri="{FF2B5EF4-FFF2-40B4-BE49-F238E27FC236}">
                <a16:creationId xmlns:a16="http://schemas.microsoft.com/office/drawing/2014/main" id="{2A347D10-8C5E-2CFF-6A81-768843D598F3}"/>
              </a:ext>
            </a:extLst>
          </p:cNvPr>
          <p:cNvSpPr/>
          <p:nvPr/>
        </p:nvSpPr>
        <p:spPr>
          <a:xfrm>
            <a:off x="3864394" y="2794202"/>
            <a:ext cx="274469" cy="41709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D8A6F47-77BE-15AC-3A17-8D2A5925CE7D}"/>
              </a:ext>
            </a:extLst>
          </p:cNvPr>
          <p:cNvSpPr txBox="1"/>
          <p:nvPr/>
        </p:nvSpPr>
        <p:spPr>
          <a:xfrm>
            <a:off x="8021053" y="6083152"/>
            <a:ext cx="481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</a:t>
            </a:r>
            <a:r>
              <a:rPr lang="pt-BR" sz="1400" dirty="0">
                <a:solidFill>
                  <a:schemeClr val="tx1"/>
                </a:solidFill>
              </a:rPr>
              <a:t>QUINTSLR; BRITTO, 2014, p.59-61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304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5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PERGUNTA</a:t>
            </a:r>
            <a:endParaRPr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80881D3-56F6-E63B-49E6-C1E797B76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446683"/>
              </p:ext>
            </p:extLst>
          </p:nvPr>
        </p:nvGraphicFramePr>
        <p:xfrm>
          <a:off x="322119" y="725100"/>
          <a:ext cx="11355531" cy="5721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3208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6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OBJETIVO</a:t>
            </a:r>
            <a:endParaRPr dirty="0"/>
          </a:p>
        </p:txBody>
      </p:sp>
      <p:sp>
        <p:nvSpPr>
          <p:cNvPr id="7" name="Google Shape;358;g12709ed50cd_0_50">
            <a:extLst>
              <a:ext uri="{FF2B5EF4-FFF2-40B4-BE49-F238E27FC236}">
                <a16:creationId xmlns:a16="http://schemas.microsoft.com/office/drawing/2014/main" id="{A251C402-BD98-090C-2DB6-A5558FC82123}"/>
              </a:ext>
            </a:extLst>
          </p:cNvPr>
          <p:cNvSpPr txBox="1"/>
          <p:nvPr/>
        </p:nvSpPr>
        <p:spPr>
          <a:xfrm>
            <a:off x="341169" y="865842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GERAL</a:t>
            </a:r>
            <a:endParaRPr lang="pt-BR" dirty="0"/>
          </a:p>
        </p:txBody>
      </p:sp>
      <p:sp>
        <p:nvSpPr>
          <p:cNvPr id="9" name="Google Shape;358;g12709ed50cd_0_50">
            <a:extLst>
              <a:ext uri="{FF2B5EF4-FFF2-40B4-BE49-F238E27FC236}">
                <a16:creationId xmlns:a16="http://schemas.microsoft.com/office/drawing/2014/main" id="{7893AE3B-EA9A-684C-298C-B73CC04E79D8}"/>
              </a:ext>
            </a:extLst>
          </p:cNvPr>
          <p:cNvSpPr txBox="1"/>
          <p:nvPr/>
        </p:nvSpPr>
        <p:spPr>
          <a:xfrm>
            <a:off x="341169" y="2547008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ESPECÍFICOS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DC6E810-B487-2700-1DDB-EC58336C2FF3}"/>
              </a:ext>
            </a:extLst>
          </p:cNvPr>
          <p:cNvSpPr txBox="1"/>
          <p:nvPr/>
        </p:nvSpPr>
        <p:spPr>
          <a:xfrm>
            <a:off x="249381" y="1366019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Analisar o acesso adequado aos serviços de abastecimento de água e esgotamento sanitário na RMRJ a partir da perspectiva da segurança hídrica.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F5A7C14-A3C6-BD9F-DBD8-041112697AD6}"/>
              </a:ext>
            </a:extLst>
          </p:cNvPr>
          <p:cNvSpPr txBox="1"/>
          <p:nvPr/>
        </p:nvSpPr>
        <p:spPr>
          <a:xfrm>
            <a:off x="609600" y="3176754"/>
            <a:ext cx="1097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Avaliar a correlação espacial entre áreas da RMRJ no que se refere a tal acesso (assim como de sua ausência);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Identificar possível relação entre a desigualdade no acesso entre determinados grupos populacionais;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Avaliar correlação espacial entre falta de esgotamento sanitário adequado e mananciais poluídos que detêm importância no abastecimento da metrópole.</a:t>
            </a:r>
          </a:p>
        </p:txBody>
      </p:sp>
    </p:spTree>
    <p:extLst>
      <p:ext uri="{BB962C8B-B14F-4D97-AF65-F5344CB8AC3E}">
        <p14:creationId xmlns:p14="http://schemas.microsoft.com/office/powerpoint/2010/main" val="2166404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7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" name="Google Shape;358;g12709ed50cd_0_50">
            <a:extLst>
              <a:ext uri="{FF2B5EF4-FFF2-40B4-BE49-F238E27FC236}">
                <a16:creationId xmlns:a16="http://schemas.microsoft.com/office/drawing/2014/main" id="{56A30C31-C0AB-EBA1-A184-47524C3A90C8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ÁREA DE ESTUDO</a:t>
            </a:r>
            <a:endParaRPr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3B5F0E3-2C71-BE44-4270-5127E128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472" y="601665"/>
            <a:ext cx="6830791" cy="585563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B815420-6EB3-EE70-B3AC-B2E291CD2989}"/>
              </a:ext>
            </a:extLst>
          </p:cNvPr>
          <p:cNvSpPr txBox="1"/>
          <p:nvPr/>
        </p:nvSpPr>
        <p:spPr>
          <a:xfrm>
            <a:off x="8854271" y="5866437"/>
            <a:ext cx="3206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Fonte: Elaborado pela autora. </a:t>
            </a:r>
          </a:p>
          <a:p>
            <a:pPr algn="ctr"/>
            <a:r>
              <a:rPr lang="pt-BR" dirty="0"/>
              <a:t>Dados: IBGE, 2022.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F51EEA97-0F35-0A13-6D68-8A36FADB2DB6}"/>
              </a:ext>
            </a:extLst>
          </p:cNvPr>
          <p:cNvCxnSpPr>
            <a:cxnSpLocks/>
          </p:cNvCxnSpPr>
          <p:nvPr/>
        </p:nvCxnSpPr>
        <p:spPr>
          <a:xfrm flipH="1">
            <a:off x="1660358" y="4090737"/>
            <a:ext cx="19491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B84B7BE-6224-0E7D-8698-A868FC6D2FED}"/>
              </a:ext>
            </a:extLst>
          </p:cNvPr>
          <p:cNvSpPr txBox="1"/>
          <p:nvPr/>
        </p:nvSpPr>
        <p:spPr>
          <a:xfrm>
            <a:off x="456229" y="3915290"/>
            <a:ext cx="120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CAPITAL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1D6DD79-BA83-3CF4-9E2D-A23A0CE0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4" y="4391216"/>
            <a:ext cx="1757229" cy="9953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AE238DF-607B-0263-382C-8D9AF59B4303}"/>
              </a:ext>
            </a:extLst>
          </p:cNvPr>
          <p:cNvSpPr txBox="1"/>
          <p:nvPr/>
        </p:nvSpPr>
        <p:spPr>
          <a:xfrm>
            <a:off x="9026829" y="771037"/>
            <a:ext cx="2691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MENOR UNIDADE DE ANÁLISE:</a:t>
            </a:r>
          </a:p>
        </p:txBody>
      </p:sp>
      <p:pic>
        <p:nvPicPr>
          <p:cNvPr id="4100" name="Picture 4" descr="Mapas do Censo 2010 | SOS GIS BR">
            <a:extLst>
              <a:ext uri="{FF2B5EF4-FFF2-40B4-BE49-F238E27FC236}">
                <a16:creationId xmlns:a16="http://schemas.microsoft.com/office/drawing/2014/main" id="{6E9E065A-2633-0966-AE3F-9AC73681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83" y="1433336"/>
            <a:ext cx="1721798" cy="248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527DD67-B3DD-1DBD-DDAB-80A1AC9801D3}"/>
              </a:ext>
            </a:extLst>
          </p:cNvPr>
          <p:cNvSpPr txBox="1"/>
          <p:nvPr/>
        </p:nvSpPr>
        <p:spPr>
          <a:xfrm>
            <a:off x="9015317" y="4071390"/>
            <a:ext cx="2691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Setor censitário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9457790-E01D-5407-8E86-60E07A19F356}"/>
              </a:ext>
            </a:extLst>
          </p:cNvPr>
          <p:cNvSpPr txBox="1"/>
          <p:nvPr/>
        </p:nvSpPr>
        <p:spPr>
          <a:xfrm>
            <a:off x="179679" y="1054036"/>
            <a:ext cx="1757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/>
              <a:t>TOTAL DE MUNICÍPIOS:</a:t>
            </a:r>
          </a:p>
          <a:p>
            <a:pPr algn="ctr"/>
            <a:r>
              <a:rPr lang="pt-BR" sz="2800" b="1" dirty="0">
                <a:solidFill>
                  <a:schemeClr val="accent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592987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8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227872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BASE DE DADOS</a:t>
            </a:r>
            <a:endParaRPr dirty="0"/>
          </a:p>
        </p:txBody>
      </p:sp>
      <p:pic>
        <p:nvPicPr>
          <p:cNvPr id="7170" name="Picture 2" descr="Censo 2010: Condomínios são desafio para o IBGE - Blog Corporativo -  MBigucci">
            <a:extLst>
              <a:ext uri="{FF2B5EF4-FFF2-40B4-BE49-F238E27FC236}">
                <a16:creationId xmlns:a16="http://schemas.microsoft.com/office/drawing/2014/main" id="{5C93FE38-C65A-A2A9-3B33-00E8E37F1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26" y="1274050"/>
            <a:ext cx="2010002" cy="249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D4CE9DA-FD7F-E940-EF98-E492A8F38E2F}"/>
              </a:ext>
            </a:extLst>
          </p:cNvPr>
          <p:cNvSpPr txBox="1"/>
          <p:nvPr/>
        </p:nvSpPr>
        <p:spPr>
          <a:xfrm>
            <a:off x="3413091" y="1235323"/>
            <a:ext cx="7809090" cy="219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Limite municipal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Setores censitários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Banco de dados das variáveis selecionadas</a:t>
            </a:r>
          </a:p>
        </p:txBody>
      </p:sp>
      <p:pic>
        <p:nvPicPr>
          <p:cNvPr id="7174" name="Picture 6" descr="Emoção e homenagens marcam o aniversário de oito anos do Inea">
            <a:extLst>
              <a:ext uri="{FF2B5EF4-FFF2-40B4-BE49-F238E27FC236}">
                <a16:creationId xmlns:a16="http://schemas.microsoft.com/office/drawing/2014/main" id="{D5930CE4-7E1C-44C5-D4DF-C15F90BF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77" y="4138244"/>
            <a:ext cx="23241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068865D-141F-B9FB-9BE3-3AA8201E11AD}"/>
              </a:ext>
            </a:extLst>
          </p:cNvPr>
          <p:cNvSpPr txBox="1"/>
          <p:nvPr/>
        </p:nvSpPr>
        <p:spPr>
          <a:xfrm>
            <a:off x="3203272" y="4553395"/>
            <a:ext cx="834549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/>
              <a:t>Qualidade dos principais corpos hídricos que abastecem a metrópole (dentro da RMRJ – investigar)</a:t>
            </a:r>
          </a:p>
        </p:txBody>
      </p:sp>
    </p:spTree>
    <p:extLst>
      <p:ext uri="{BB962C8B-B14F-4D97-AF65-F5344CB8AC3E}">
        <p14:creationId xmlns:p14="http://schemas.microsoft.com/office/powerpoint/2010/main" val="214631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709ed50cd_0_50"/>
          <p:cNvSpPr/>
          <p:nvPr/>
        </p:nvSpPr>
        <p:spPr>
          <a:xfrm>
            <a:off x="0" y="6519208"/>
            <a:ext cx="12192000" cy="365100"/>
          </a:xfrm>
          <a:prstGeom prst="rect">
            <a:avLst/>
          </a:prstGeom>
          <a:gradFill flip="none" rotWithShape="1">
            <a:gsLst>
              <a:gs pos="38000">
                <a:srgbClr val="7F9ED7"/>
              </a:gs>
              <a:gs pos="0">
                <a:schemeClr val="accent1"/>
              </a:gs>
              <a:gs pos="100000">
                <a:schemeClr val="lt1"/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1100" dirty="0">
              <a:solidFill>
                <a:schemeClr val="lt1"/>
              </a:solidFill>
              <a:latin typeface="Calibri"/>
              <a:cs typeface="Calibri"/>
            </a:endParaRPr>
          </a:p>
        </p:txBody>
      </p:sp>
      <p:sp>
        <p:nvSpPr>
          <p:cNvPr id="354" name="Google Shape;354;g12709ed50cd_0_50"/>
          <p:cNvSpPr txBox="1">
            <a:spLocks noGrp="1"/>
          </p:cNvSpPr>
          <p:nvPr>
            <p:ph type="sldNum" idx="12"/>
          </p:nvPr>
        </p:nvSpPr>
        <p:spPr>
          <a:xfrm>
            <a:off x="11222181" y="6492874"/>
            <a:ext cx="8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600">
                <a:solidFill>
                  <a:schemeClr val="accent1"/>
                </a:solidFill>
              </a:rPr>
              <a:t>9</a:t>
            </a:fld>
            <a:endParaRPr sz="1600" dirty="0">
              <a:solidFill>
                <a:schemeClr val="accent1"/>
              </a:solidFill>
            </a:endParaRPr>
          </a:p>
        </p:txBody>
      </p:sp>
      <p:cxnSp>
        <p:nvCxnSpPr>
          <p:cNvPr id="362" name="Google Shape;362;g12709ed50cd_0_50"/>
          <p:cNvCxnSpPr>
            <a:stCxn id="363" idx="1"/>
            <a:endCxn id="363" idx="1"/>
          </p:cNvCxnSpPr>
          <p:nvPr/>
        </p:nvCxnSpPr>
        <p:spPr>
          <a:xfrm rot="-5400000" flipH="1">
            <a:off x="15073600" y="6448525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" name="Google Shape;358;g12709ed50cd_0_50">
            <a:extLst>
              <a:ext uri="{FF2B5EF4-FFF2-40B4-BE49-F238E27FC236}">
                <a16:creationId xmlns:a16="http://schemas.microsoft.com/office/drawing/2014/main" id="{C06DF179-719D-9EC9-0001-11E92E925604}"/>
              </a:ext>
            </a:extLst>
          </p:cNvPr>
          <p:cNvSpPr txBox="1"/>
          <p:nvPr/>
        </p:nvSpPr>
        <p:spPr>
          <a:xfrm>
            <a:off x="131619" y="197085"/>
            <a:ext cx="81477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accent1"/>
                </a:solidFill>
                <a:latin typeface="Times New Roman"/>
                <a:cs typeface="Times New Roman"/>
                <a:sym typeface="Times New Roman"/>
              </a:rPr>
              <a:t>METODOLOGIA</a:t>
            </a:r>
            <a:endParaRPr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6DA2CE0-DD70-6732-207F-700082684B7F}"/>
              </a:ext>
            </a:extLst>
          </p:cNvPr>
          <p:cNvGrpSpPr/>
          <p:nvPr/>
        </p:nvGrpSpPr>
        <p:grpSpPr>
          <a:xfrm>
            <a:off x="563503" y="3158660"/>
            <a:ext cx="5261378" cy="2673320"/>
            <a:chOff x="4514850" y="4749325"/>
            <a:chExt cx="3162300" cy="1590946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A5D1D7A7-BD38-A886-B62B-4DAB95E0E0BE}"/>
                </a:ext>
              </a:extLst>
            </p:cNvPr>
            <p:cNvSpPr/>
            <p:nvPr/>
          </p:nvSpPr>
          <p:spPr>
            <a:xfrm>
              <a:off x="4514850" y="4749325"/>
              <a:ext cx="3162300" cy="50639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pt-BR" sz="2000" dirty="0"/>
                <a:t>RAZÃO DE CHANCE</a:t>
              </a: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7ED4AB5-AF6C-5CD5-B99B-33264D409699}"/>
                </a:ext>
              </a:extLst>
            </p:cNvPr>
            <p:cNvSpPr/>
            <p:nvPr/>
          </p:nvSpPr>
          <p:spPr>
            <a:xfrm>
              <a:off x="4514850" y="5271393"/>
              <a:ext cx="3162300" cy="106887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tx1"/>
                  </a:solidFill>
                </a:rPr>
                <a:t>Renda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tx1"/>
                  </a:solidFill>
                </a:rPr>
                <a:t>Raça/cor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tx1"/>
                  </a:solidFill>
                </a:rPr>
                <a:t>Escolaridade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tx1"/>
                  </a:solidFill>
                </a:rPr>
                <a:t>Sexo (feminino/masculino)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7A66318-33F1-C9B3-BA5E-3EE671B29AF3}"/>
              </a:ext>
            </a:extLst>
          </p:cNvPr>
          <p:cNvGrpSpPr/>
          <p:nvPr/>
        </p:nvGrpSpPr>
        <p:grpSpPr>
          <a:xfrm>
            <a:off x="563503" y="1148496"/>
            <a:ext cx="5261378" cy="1322936"/>
            <a:chOff x="4514850" y="2975670"/>
            <a:chExt cx="3162300" cy="1322936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EFD1DEC-5AAE-88A7-9732-89D0CB4F42BE}"/>
                </a:ext>
              </a:extLst>
            </p:cNvPr>
            <p:cNvSpPr/>
            <p:nvPr/>
          </p:nvSpPr>
          <p:spPr>
            <a:xfrm>
              <a:off x="4514850" y="2975670"/>
              <a:ext cx="3162300" cy="80471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/>
                <a:t>ÍNDICE DE MORAN LOCAL (LISA)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958463F4-FDF2-CCDF-14E5-431B6C7B7263}"/>
                </a:ext>
              </a:extLst>
            </p:cNvPr>
            <p:cNvSpPr/>
            <p:nvPr/>
          </p:nvSpPr>
          <p:spPr>
            <a:xfrm>
              <a:off x="4514850" y="3751000"/>
              <a:ext cx="3162300" cy="54760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pt-BR" sz="2000" dirty="0">
                  <a:solidFill>
                    <a:schemeClr val="tx1"/>
                  </a:solidFill>
                </a:rPr>
                <a:t>Análise intraurbana 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8F4925D-E0D3-CCF2-0739-E82C2761DC39}"/>
              </a:ext>
            </a:extLst>
          </p:cNvPr>
          <p:cNvGrpSpPr/>
          <p:nvPr/>
        </p:nvGrpSpPr>
        <p:grpSpPr>
          <a:xfrm>
            <a:off x="6660387" y="771103"/>
            <a:ext cx="5261378" cy="1322936"/>
            <a:chOff x="4514850" y="2975670"/>
            <a:chExt cx="3162300" cy="1322936"/>
          </a:xfrm>
          <a:solidFill>
            <a:schemeClr val="bg1">
              <a:lumMod val="95000"/>
            </a:schemeClr>
          </a:solidFill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A35459E-C8B5-EB30-3660-C26F5FA905C8}"/>
                </a:ext>
              </a:extLst>
            </p:cNvPr>
            <p:cNvSpPr/>
            <p:nvPr/>
          </p:nvSpPr>
          <p:spPr>
            <a:xfrm>
              <a:off x="4514850" y="2975670"/>
              <a:ext cx="3162300" cy="8047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tx1"/>
                  </a:solidFill>
                </a:rPr>
                <a:t>ANÁLISE DE CORRELAÇÃO ESPACIAL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EB4374E-CA71-FB5C-2474-26A3B91DC860}"/>
                </a:ext>
              </a:extLst>
            </p:cNvPr>
            <p:cNvSpPr/>
            <p:nvPr/>
          </p:nvSpPr>
          <p:spPr>
            <a:xfrm>
              <a:off x="4514850" y="3751000"/>
              <a:ext cx="3162300" cy="547606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dirty="0">
                  <a:solidFill>
                    <a:schemeClr val="tx1"/>
                  </a:solidFill>
                </a:rPr>
                <a:t>ESGOTAMENTO x MANANCIAIS</a:t>
              </a:r>
            </a:p>
          </p:txBody>
        </p:sp>
      </p:grpSp>
      <p:pic>
        <p:nvPicPr>
          <p:cNvPr id="6" name="Imagem 5">
            <a:extLst>
              <a:ext uri="{FF2B5EF4-FFF2-40B4-BE49-F238E27FC236}">
                <a16:creationId xmlns:a16="http://schemas.microsoft.com/office/drawing/2014/main" id="{BE4C951B-0DB3-418A-2E64-3B43CA1EA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00" t="22958" r="11669"/>
          <a:stretch/>
        </p:blipFill>
        <p:spPr>
          <a:xfrm>
            <a:off x="7294491" y="2238474"/>
            <a:ext cx="3855501" cy="4280734"/>
          </a:xfrm>
          <a:prstGeom prst="rect">
            <a:avLst/>
          </a:prstGeom>
        </p:spPr>
      </p:pic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C450DAD-6AFE-81EF-C9B3-DC3AEF9CA2B9}"/>
              </a:ext>
            </a:extLst>
          </p:cNvPr>
          <p:cNvCxnSpPr/>
          <p:nvPr/>
        </p:nvCxnSpPr>
        <p:spPr>
          <a:xfrm>
            <a:off x="6328611" y="597154"/>
            <a:ext cx="0" cy="541863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565C8B-71FE-881F-3D78-DB1F72888C3C}"/>
              </a:ext>
            </a:extLst>
          </p:cNvPr>
          <p:cNvSpPr txBox="1"/>
          <p:nvPr/>
        </p:nvSpPr>
        <p:spPr>
          <a:xfrm>
            <a:off x="11180617" y="6056731"/>
            <a:ext cx="969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Fonte:</a:t>
            </a:r>
          </a:p>
          <a:p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Feedz</a:t>
            </a:r>
            <a:r>
              <a:rPr lang="pt-BR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(online)</a:t>
            </a:r>
          </a:p>
        </p:txBody>
      </p:sp>
    </p:spTree>
    <p:extLst>
      <p:ext uri="{BB962C8B-B14F-4D97-AF65-F5344CB8AC3E}">
        <p14:creationId xmlns:p14="http://schemas.microsoft.com/office/powerpoint/2010/main" val="42494539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10169</TotalTime>
  <Words>633</Words>
  <Application>Microsoft Office PowerPoint</Application>
  <PresentationFormat>Widescreen</PresentationFormat>
  <Paragraphs>97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Calibri</vt:lpstr>
      <vt:lpstr>Times New Roman</vt:lpstr>
      <vt:lpstr>Arial</vt:lpstr>
      <vt:lpstr>Tema do Office</vt:lpstr>
      <vt:lpstr>ANÁLISE ESPACIAL DO ACESSO  AO ABASTECIMENTO DE ÁGUA E ESGOTAMENTO SANITÁRIO ADEQUADOS   na Região Metropolitana do Rio de Janeiro, RJ,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ACER</cp:lastModifiedBy>
  <cp:revision>118</cp:revision>
  <dcterms:created xsi:type="dcterms:W3CDTF">2019-09-30T13:47:26Z</dcterms:created>
  <dcterms:modified xsi:type="dcterms:W3CDTF">2022-08-12T16:07:46Z</dcterms:modified>
</cp:coreProperties>
</file>