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3" r:id="rId5"/>
    <p:sldId id="259" r:id="rId6"/>
    <p:sldId id="265" r:id="rId7"/>
    <p:sldId id="26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176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4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15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1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5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13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7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9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7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8BDE-CA08-44BE-A1CA-F55DFA5D16D8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A6DB-972D-48A7-AFFC-7BA141EFF7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86" descr="degra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1110" y="-1"/>
            <a:ext cx="2287234" cy="152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87" descr="fogoa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423" y="6201"/>
            <a:ext cx="2275657" cy="151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88" descr="madei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257423" cy="152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89" descr="dete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8343" y="0"/>
            <a:ext cx="2275657" cy="1537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1832207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regressão para o estudo da intensidade de degradação florestal no sudoeste do Pará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hape 87" descr="fogoa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423" y="-13656"/>
            <a:ext cx="2326137" cy="15371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438275"/>
            <a:ext cx="942975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1421" y="5353475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Danilo Avancini Rodrigues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36367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 301 – Análise Espacial de Dados Geográficos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TextBox 32"/>
          <p:cNvSpPr txBox="1"/>
          <p:nvPr/>
        </p:nvSpPr>
        <p:spPr>
          <a:xfrm>
            <a:off x="771739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7594" y="41468"/>
            <a:ext cx="19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Res. e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011" y="41468"/>
            <a:ext cx="1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Mat. e métodos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97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145020" y="64240"/>
            <a:ext cx="264555" cy="3619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40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1776678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184525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282615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34811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0045"/>
            <a:ext cx="2791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85" y="1250578"/>
            <a:ext cx="89989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Amazônia e sua importância: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biomassa,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biodiversidade e ciclos biogeoquímicos;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na cobertura da terra: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remoção da cobertura florestal;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Desmatamento: corte raso (INPE, 2000)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Degradação florestal: exploração  seletiva de madeira e fogo florestal (INPE, 2008)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amazonia.org.br/wp-content/uploads/2016/05/floresta-amaz%C3%B4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53" y="995772"/>
            <a:ext cx="3856588" cy="235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22338" y="2745051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MMA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redeto.com.br/images/noticia/20131116120450_desmatam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4404201"/>
            <a:ext cx="3668452" cy="24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obt.inpe.br/degrad/figuras/degr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79" y="4414039"/>
            <a:ext cx="3258615" cy="2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16200000">
            <a:off x="7547193" y="6006277"/>
            <a:ext cx="1508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INPE (2008)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373182" y="5696995"/>
            <a:ext cx="212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Agência Brasil (2013)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TextBox 32"/>
          <p:cNvSpPr txBox="1"/>
          <p:nvPr/>
        </p:nvSpPr>
        <p:spPr>
          <a:xfrm>
            <a:off x="771739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7594" y="41468"/>
            <a:ext cx="19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Res. e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011" y="41468"/>
            <a:ext cx="1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Mat. e métodos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97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145020" y="64240"/>
            <a:ext cx="264555" cy="3619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40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1776678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184525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282615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34811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0045"/>
            <a:ext cx="2791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85" y="1250578"/>
            <a:ext cx="8998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Degradação florestal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sofre influência do desmatamento e das dinâmicas de mudança do uso do solo (BALCH et al, 2011);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Fatores e variáveis envolvidas no processo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&gt;&gt; Modelagem &gt;&gt; Compreensão dos impactos gerados e predições.</a:t>
            </a: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9" y="3542556"/>
            <a:ext cx="3691668" cy="30733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7796458" y="5910279"/>
            <a:ext cx="1176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52" y="3542556"/>
            <a:ext cx="3797598" cy="30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TextBox 32"/>
          <p:cNvSpPr txBox="1"/>
          <p:nvPr/>
        </p:nvSpPr>
        <p:spPr>
          <a:xfrm>
            <a:off x="771739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7594" y="41468"/>
            <a:ext cx="19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Res. e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011" y="41468"/>
            <a:ext cx="1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Mat. e métodos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97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145020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40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1776678" y="64240"/>
            <a:ext cx="264555" cy="3619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184525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282615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34811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0045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3000" b="1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32" y="1748117"/>
            <a:ext cx="899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a relação da intensidade de degradação florestal (PINHEIRO, 2015) com seus fatores determinantes, utilizando análise espacial, para a região de Novo Progresso, sudoeste do Pará.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9" y="3542556"/>
            <a:ext cx="3691668" cy="30733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7796458" y="5910279"/>
            <a:ext cx="1176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o autor.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52" y="3542556"/>
            <a:ext cx="3797598" cy="30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TextBox 32"/>
          <p:cNvSpPr txBox="1"/>
          <p:nvPr/>
        </p:nvSpPr>
        <p:spPr>
          <a:xfrm>
            <a:off x="771739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7594" y="41468"/>
            <a:ext cx="19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Res. e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011" y="41468"/>
            <a:ext cx="1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Mat. e métodos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97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145020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40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1776678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184525" y="64240"/>
            <a:ext cx="264555" cy="3619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322956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34811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2732" r="63385" b="18919"/>
          <a:stretch/>
        </p:blipFill>
        <p:spPr>
          <a:xfrm>
            <a:off x="596527" y="1655550"/>
            <a:ext cx="2986161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1" t="11259" r="8823" b="17740"/>
          <a:stretch/>
        </p:blipFill>
        <p:spPr>
          <a:xfrm>
            <a:off x="3582688" y="1560299"/>
            <a:ext cx="4976739" cy="4591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987177" y="1748418"/>
            <a:ext cx="1595511" cy="1133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56221" y="2993812"/>
            <a:ext cx="1626467" cy="2957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30045"/>
            <a:ext cx="4547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3000" b="1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895" y="1096539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estudo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164957"/>
            <a:ext cx="9035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1.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Localização da área de estudo (órbita/ponto 227/65 do sensor TM/Landsat) no sudoeste do Pará: Novo Progresso e região.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70420" y="711202"/>
            <a:ext cx="4348399" cy="152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>
            <a:off x="4887235" y="4237612"/>
            <a:ext cx="1237130" cy="45449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TextBox 32"/>
          <p:cNvSpPr txBox="1"/>
          <p:nvPr/>
        </p:nvSpPr>
        <p:spPr>
          <a:xfrm>
            <a:off x="771739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7594" y="41468"/>
            <a:ext cx="19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Res. e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011" y="41468"/>
            <a:ext cx="1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Mat. e métodos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97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145020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40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1776678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184525" y="64240"/>
            <a:ext cx="264555" cy="3619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322956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34811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46" y="793376"/>
            <a:ext cx="813043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Matriz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1384" y="793376"/>
            <a:ext cx="1210588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Polígonos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173" y="793376"/>
            <a:ext cx="864339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67" y="793376"/>
            <a:ext cx="90281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3275" y="1788459"/>
            <a:ext cx="169790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Espaço celular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stCxn id="4" idx="2"/>
            <a:endCxn id="11" idx="0"/>
          </p:cNvCxnSpPr>
          <p:nvPr/>
        </p:nvCxnSpPr>
        <p:spPr>
          <a:xfrm>
            <a:off x="655668" y="1162708"/>
            <a:ext cx="1856558" cy="6257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2"/>
            <a:endCxn id="11" idx="0"/>
          </p:cNvCxnSpPr>
          <p:nvPr/>
        </p:nvCxnSpPr>
        <p:spPr>
          <a:xfrm>
            <a:off x="1776678" y="1162708"/>
            <a:ext cx="735548" cy="6257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2"/>
            <a:endCxn id="11" idx="0"/>
          </p:cNvCxnSpPr>
          <p:nvPr/>
        </p:nvCxnSpPr>
        <p:spPr>
          <a:xfrm flipH="1">
            <a:off x="2512226" y="1162708"/>
            <a:ext cx="430347" cy="6257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11" idx="0"/>
          </p:cNvCxnSpPr>
          <p:nvPr/>
        </p:nvCxnSpPr>
        <p:spPr>
          <a:xfrm flipH="1">
            <a:off x="2512226" y="1162708"/>
            <a:ext cx="1423117" cy="6257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77037" y="1649959"/>
            <a:ext cx="2249683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Seleção das variáveis e análise exploratória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2752" y="2958353"/>
            <a:ext cx="2249683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Regressão linear múltipla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2752" y="4266747"/>
            <a:ext cx="22496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69136" y="4279743"/>
            <a:ext cx="2249683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Dependência espacial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2781" y="4128247"/>
            <a:ext cx="2249683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Teste Multiplicadores de Lagrange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05219" y="5567970"/>
            <a:ext cx="1454432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Spatial Lag Model (LAG)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81348" y="5567970"/>
            <a:ext cx="1454432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Spatial Error Model (LAG)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stCxn id="44" idx="2"/>
            <a:endCxn id="45" idx="0"/>
          </p:cNvCxnSpPr>
          <p:nvPr/>
        </p:nvCxnSpPr>
        <p:spPr>
          <a:xfrm flipH="1">
            <a:off x="6632435" y="5051577"/>
            <a:ext cx="985188" cy="51639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4" idx="2"/>
            <a:endCxn id="46" idx="0"/>
          </p:cNvCxnSpPr>
          <p:nvPr/>
        </p:nvCxnSpPr>
        <p:spPr>
          <a:xfrm>
            <a:off x="7617623" y="5051577"/>
            <a:ext cx="690941" cy="51639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4" idx="1"/>
          </p:cNvCxnSpPr>
          <p:nvPr/>
        </p:nvCxnSpPr>
        <p:spPr>
          <a:xfrm>
            <a:off x="6124365" y="4451412"/>
            <a:ext cx="368416" cy="1385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3"/>
          </p:cNvCxnSpPr>
          <p:nvPr/>
        </p:nvCxnSpPr>
        <p:spPr>
          <a:xfrm flipH="1">
            <a:off x="4518819" y="4464409"/>
            <a:ext cx="364530" cy="1385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23" idx="0"/>
          </p:cNvCxnSpPr>
          <p:nvPr/>
        </p:nvCxnSpPr>
        <p:spPr>
          <a:xfrm flipH="1">
            <a:off x="5505800" y="3604684"/>
            <a:ext cx="1794" cy="63292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  <a:endCxn id="35" idx="0"/>
          </p:cNvCxnSpPr>
          <p:nvPr/>
        </p:nvCxnSpPr>
        <p:spPr>
          <a:xfrm>
            <a:off x="5501879" y="2573289"/>
            <a:ext cx="5715" cy="38506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1" idx="3"/>
            <a:endCxn id="34" idx="1"/>
          </p:cNvCxnSpPr>
          <p:nvPr/>
        </p:nvCxnSpPr>
        <p:spPr>
          <a:xfrm>
            <a:off x="3361176" y="1973125"/>
            <a:ext cx="1015861" cy="13849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TextBox 32"/>
          <p:cNvSpPr txBox="1"/>
          <p:nvPr/>
        </p:nvSpPr>
        <p:spPr>
          <a:xfrm>
            <a:off x="771739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7594" y="41468"/>
            <a:ext cx="19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Res. e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011" y="41468"/>
            <a:ext cx="1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Mat. e métodos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975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145020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40" y="41468"/>
            <a:ext cx="1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1776678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184525" y="64240"/>
            <a:ext cx="264555" cy="3619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322956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34811" y="64240"/>
            <a:ext cx="264555" cy="3619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16467"/>
              </p:ext>
            </p:extLst>
          </p:nvPr>
        </p:nvGraphicFramePr>
        <p:xfrm>
          <a:off x="0" y="597640"/>
          <a:ext cx="9143999" cy="5007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/>
                <a:gridCol w="1257300"/>
                <a:gridCol w="3683000"/>
                <a:gridCol w="800100"/>
                <a:gridCol w="2362199"/>
              </a:tblGrid>
              <a:tr h="114632">
                <a:tc>
                  <a:txBody>
                    <a:bodyPr/>
                    <a:lstStyle/>
                    <a:p>
                      <a:pPr algn="ctr" fontAlgn="b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Variável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Premissa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Operação para preenchimento de células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4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Focos de calor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focos de calor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focos_n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número de focos de calor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Queimadas (INPE)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Contagem dos focos de calor dentro da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146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dos focos de calor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focos_dist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aos focos de calor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distância euclidiana do foco à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</a:tr>
              <a:tr h="1146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Densidade de focos de calor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focos_dens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densidade de focos de calor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 da densidade kernel dentro da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4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Desmatamento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dsm_area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área de desmatamento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PRODES (INPE)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Somatória da área desmatada dentro da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0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dsm_dist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às áreas desmatadas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distância euclidiana da borda da área desmatada à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</a:tr>
              <a:tr h="20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 de fragmentos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dsm_n_frag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número de fragmentos desmatados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Somatória do número de fragmentos desmatados dentro da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</a:tr>
              <a:tr h="308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borda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dsm_te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número de total de borda de áreas desmatadas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Somatória do comprimento das bordas dos polígonos de desmatamento dentro da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noFill/>
                  </a:tcPr>
                </a:tc>
              </a:tr>
              <a:tr h="20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Densidade de borda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dsm_ed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número de densidade de borda de áreas desmatadas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Densidade de borda dos polígonos de desmatamento dentro da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5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C. 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uso sustentável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uc_dist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às unidades de conservação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distância euclidiana da borda da U.C. à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Terras indígenas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ti_dist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às terras indígenas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FUNAI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distância euclidiana da borda da T.I. à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Polos madeireiros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po_dist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aos polos madeireiros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distância euclidiana da borda do polo madeireiro à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Malha viária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(</a:t>
                      </a:r>
                      <a:r>
                        <a:rPr lang="pt-B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est_dist</a:t>
                      </a:r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às estradas possuem intensidade de degradação mais alta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IBGE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distância euclidiana da estrada à célula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2" marR="5732" marT="57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681</Words>
  <Application>Microsoft Office PowerPoint</Application>
  <PresentationFormat>On-screen Show (4:3)</PresentationFormat>
  <Paragraphs>127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</dc:creator>
  <cp:lastModifiedBy>Danilo</cp:lastModifiedBy>
  <cp:revision>23</cp:revision>
  <dcterms:created xsi:type="dcterms:W3CDTF">2017-12-19T13:01:05Z</dcterms:created>
  <dcterms:modified xsi:type="dcterms:W3CDTF">2017-12-19T21:27:00Z</dcterms:modified>
</cp:coreProperties>
</file>