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4" r:id="rId4"/>
    <p:sldId id="263" r:id="rId5"/>
    <p:sldId id="259" r:id="rId6"/>
    <p:sldId id="265" r:id="rId7"/>
    <p:sldId id="260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176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94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35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15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1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92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58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13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37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19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7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E8BDE-CA08-44BE-A1CA-F55DFA5D16D8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BA6DB-972D-48A7-AFFC-7BA141EFF71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1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86" descr="degra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81110" y="-1"/>
            <a:ext cx="2287234" cy="1523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87" descr="fogoa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7423" y="6201"/>
            <a:ext cx="2275657" cy="151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88" descr="madeir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257423" cy="152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89" descr="detex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68343" y="0"/>
            <a:ext cx="2275657" cy="1537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1832207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Análise de regressão para o estudo da intensidade de degradação florestal no sudoeste do Pará</a:t>
            </a:r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Shape 87" descr="fogoa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7423" y="-13656"/>
            <a:ext cx="2326137" cy="15371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1438275"/>
            <a:ext cx="9429750" cy="485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1421" y="5353475"/>
            <a:ext cx="9144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Danilo Avancini Rodrigues</a:t>
            </a:r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4363679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 301 – Análise Espacial de Dados Geográficos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92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28261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0045"/>
            <a:ext cx="27911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ln w="317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3000" b="1" dirty="0">
              <a:ln w="3175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85" y="1250578"/>
            <a:ext cx="89989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Amazônia e sua importância: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biomassa, 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biodiversidade e ciclos biogeoquímicos;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Mudança na cobertura da terra: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remoção da cobertura florestal;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Desmatamento: corte raso (INPE, 2000)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Degradação florestal: exploração  seletiva de madeira e fogo florestal (INPE, 2008)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amazonia.org.br/wp-content/uploads/2016/05/floresta-amaz%C3%B4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553" y="995772"/>
            <a:ext cx="3856588" cy="235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8322338" y="2745051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MMA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://www.redeto.com.br/images/noticia/20131116120450_desmatamen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06" y="4404201"/>
            <a:ext cx="3668452" cy="24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obt.inpe.br/degrad/figuras/degr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79" y="4414039"/>
            <a:ext cx="3258615" cy="24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 rot="16200000">
            <a:off x="7547193" y="6006277"/>
            <a:ext cx="1508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INPE (2008)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3373182" y="5696995"/>
            <a:ext cx="2120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Agência Brasil (2013)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0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28261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0045"/>
            <a:ext cx="27911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ln w="317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3000" b="1" dirty="0">
              <a:ln w="3175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85" y="1250578"/>
            <a:ext cx="89989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Degradação florestal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sofre influência do desmatamento e das dinâmicas de mudança do uso do solo (BALCH et al, 2011);</a:t>
            </a:r>
          </a:p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Fatores e variáveis envolvidas no processo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&gt;&gt; Modelagem &gt;&gt; Compreensão dos impactos gerados e predições.</a:t>
            </a:r>
          </a:p>
          <a:p>
            <a:pPr marL="285750" indent="-285750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869" y="3542556"/>
            <a:ext cx="3691668" cy="307339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rot="16200000">
            <a:off x="7796458" y="5910279"/>
            <a:ext cx="1176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o autor.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52" y="3542556"/>
            <a:ext cx="3797598" cy="307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6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282615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0045"/>
            <a:ext cx="21307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ln w="317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sz="3000" b="1" dirty="0">
              <a:ln w="3175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232" y="1748117"/>
            <a:ext cx="8998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Determinar a relação da intensidade de degradação florestal (PINHEIRO, 2015) com seus fatores determinantes, utilizando análise espacial, para a região de Novo Progresso, sudoeste do Pará.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869" y="3542556"/>
            <a:ext cx="3691668" cy="307339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rot="16200000">
            <a:off x="7796458" y="5910279"/>
            <a:ext cx="1176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o autor.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52" y="3542556"/>
            <a:ext cx="3797598" cy="307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322956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t="12732" r="63385" b="18919"/>
          <a:stretch/>
        </p:blipFill>
        <p:spPr>
          <a:xfrm>
            <a:off x="596527" y="1655550"/>
            <a:ext cx="2986161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1" t="11259" r="8823" b="17740"/>
          <a:stretch/>
        </p:blipFill>
        <p:spPr>
          <a:xfrm>
            <a:off x="3582688" y="1560299"/>
            <a:ext cx="4976739" cy="45910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1987177" y="1748418"/>
            <a:ext cx="1595511" cy="1133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56221" y="2993812"/>
            <a:ext cx="1626467" cy="2957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530045"/>
            <a:ext cx="45473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ln w="3175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E MÉTODOS</a:t>
            </a:r>
            <a:endParaRPr lang="pt-BR" sz="3000" b="1" dirty="0">
              <a:ln w="3175"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895" y="1096539"/>
            <a:ext cx="2273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Área de estudo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6164957"/>
            <a:ext cx="90357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Figura 1. </a:t>
            </a:r>
            <a:r>
              <a:rPr lang="pt-BR" sz="1500" dirty="0">
                <a:latin typeface="Arial" panose="020B0604020202020204" pitchFamily="34" charset="0"/>
                <a:cs typeface="Arial" panose="020B0604020202020204" pitchFamily="34" charset="0"/>
              </a:rPr>
              <a:t>Localização da área de estudo (órbita/ponto 227/65 do sensor TM/Landsat) no sudoeste do Pará: Novo Progresso e região.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0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170420" y="711202"/>
            <a:ext cx="4348399" cy="15286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Oval 22"/>
          <p:cNvSpPr/>
          <p:nvPr/>
        </p:nvSpPr>
        <p:spPr>
          <a:xfrm>
            <a:off x="4887235" y="4237612"/>
            <a:ext cx="1237130" cy="45449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322956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146" y="793376"/>
            <a:ext cx="813043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Matriz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1384" y="793376"/>
            <a:ext cx="1210588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Polígonos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3173" y="793376"/>
            <a:ext cx="864339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Linhas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91167" y="793376"/>
            <a:ext cx="902811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Pontos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3275" y="1788459"/>
            <a:ext cx="1697901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Espaço celular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>
            <a:stCxn id="4" idx="2"/>
            <a:endCxn id="11" idx="0"/>
          </p:cNvCxnSpPr>
          <p:nvPr/>
        </p:nvCxnSpPr>
        <p:spPr>
          <a:xfrm>
            <a:off x="655668" y="1162708"/>
            <a:ext cx="1856558" cy="625751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2"/>
            <a:endCxn id="11" idx="0"/>
          </p:cNvCxnSpPr>
          <p:nvPr/>
        </p:nvCxnSpPr>
        <p:spPr>
          <a:xfrm>
            <a:off x="1776678" y="1162708"/>
            <a:ext cx="735548" cy="625751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0" idx="2"/>
            <a:endCxn id="11" idx="0"/>
          </p:cNvCxnSpPr>
          <p:nvPr/>
        </p:nvCxnSpPr>
        <p:spPr>
          <a:xfrm flipH="1">
            <a:off x="2512226" y="1162708"/>
            <a:ext cx="430347" cy="625751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9" idx="2"/>
            <a:endCxn id="11" idx="0"/>
          </p:cNvCxnSpPr>
          <p:nvPr/>
        </p:nvCxnSpPr>
        <p:spPr>
          <a:xfrm flipH="1">
            <a:off x="2512226" y="1162708"/>
            <a:ext cx="1423117" cy="625751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377037" y="1649959"/>
            <a:ext cx="2249683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Seleção das variáveis e análise exploratória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82752" y="2958353"/>
            <a:ext cx="2249683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Regressão linear múltipla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82752" y="4266747"/>
            <a:ext cx="224968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Resíduos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69136" y="4279743"/>
            <a:ext cx="2249683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Dependência espacial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92781" y="4128247"/>
            <a:ext cx="2249683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Teste Multiplicadores de Lagrange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05219" y="5567970"/>
            <a:ext cx="1454432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Spatial Lag Model (LAG)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81348" y="5567970"/>
            <a:ext cx="1454432" cy="9233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Spatial Error Model (LAG)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>
            <a:stCxn id="44" idx="2"/>
            <a:endCxn id="45" idx="0"/>
          </p:cNvCxnSpPr>
          <p:nvPr/>
        </p:nvCxnSpPr>
        <p:spPr>
          <a:xfrm flipH="1">
            <a:off x="6632435" y="5051577"/>
            <a:ext cx="985188" cy="516393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4" idx="2"/>
            <a:endCxn id="46" idx="0"/>
          </p:cNvCxnSpPr>
          <p:nvPr/>
        </p:nvCxnSpPr>
        <p:spPr>
          <a:xfrm>
            <a:off x="7617623" y="5051577"/>
            <a:ext cx="690941" cy="516393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44" idx="1"/>
          </p:cNvCxnSpPr>
          <p:nvPr/>
        </p:nvCxnSpPr>
        <p:spPr>
          <a:xfrm>
            <a:off x="6124365" y="4451412"/>
            <a:ext cx="368416" cy="1385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43" idx="3"/>
          </p:cNvCxnSpPr>
          <p:nvPr/>
        </p:nvCxnSpPr>
        <p:spPr>
          <a:xfrm flipH="1">
            <a:off x="4518819" y="4464409"/>
            <a:ext cx="364530" cy="1385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5" idx="2"/>
            <a:endCxn id="23" idx="0"/>
          </p:cNvCxnSpPr>
          <p:nvPr/>
        </p:nvCxnSpPr>
        <p:spPr>
          <a:xfrm flipH="1">
            <a:off x="5505800" y="3604684"/>
            <a:ext cx="1794" cy="63292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4" idx="2"/>
            <a:endCxn id="35" idx="0"/>
          </p:cNvCxnSpPr>
          <p:nvPr/>
        </p:nvCxnSpPr>
        <p:spPr>
          <a:xfrm>
            <a:off x="5501879" y="2573289"/>
            <a:ext cx="5715" cy="385064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1" idx="3"/>
            <a:endCxn id="34" idx="1"/>
          </p:cNvCxnSpPr>
          <p:nvPr/>
        </p:nvCxnSpPr>
        <p:spPr>
          <a:xfrm>
            <a:off x="3361176" y="1973125"/>
            <a:ext cx="1015861" cy="13849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5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"/>
            <a:ext cx="91440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extBox 32"/>
          <p:cNvSpPr txBox="1"/>
          <p:nvPr/>
        </p:nvSpPr>
        <p:spPr>
          <a:xfrm>
            <a:off x="771739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07594" y="41468"/>
            <a:ext cx="198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Res. e discussão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1011" y="41468"/>
            <a:ext cx="1842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Mat. e métodos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31975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>
            <a:off x="145020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40" y="41468"/>
            <a:ext cx="131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1776678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3184525" y="64240"/>
            <a:ext cx="264555" cy="361950"/>
          </a:xfrm>
          <a:prstGeom prst="chevron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5322956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7534811" y="64240"/>
            <a:ext cx="264555" cy="361950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716467"/>
              </p:ext>
            </p:extLst>
          </p:nvPr>
        </p:nvGraphicFramePr>
        <p:xfrm>
          <a:off x="0" y="597640"/>
          <a:ext cx="9143999" cy="50078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1400"/>
                <a:gridCol w="1257300"/>
                <a:gridCol w="3683000"/>
                <a:gridCol w="800100"/>
                <a:gridCol w="2362199"/>
              </a:tblGrid>
              <a:tr h="114632">
                <a:tc>
                  <a:txBody>
                    <a:bodyPr/>
                    <a:lstStyle/>
                    <a:p>
                      <a:pPr algn="ctr" fontAlgn="b"/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Variável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Premissa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Operação para preenchimento de células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48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 de calor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focos de calor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focos_n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focos de calor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 Queimadas (INPE)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Contagem dos focos de calor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1146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dos focos de calor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aos focos de calor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do foco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</a:tr>
              <a:tr h="1146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focos de calor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focos_dens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densidade de focos de calor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 da densidade kernel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48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Desmatamento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dsm_area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área de desmatamento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PRODES (INPE)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Somatória da área desmatada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074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às áreas desmatadas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da borda da área desmatada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</a:tr>
              <a:tr h="2074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 de fragmentos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dsm_n_frag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fragmentos desmatados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Somatória do número de fragmentos desmatados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</a:tr>
              <a:tr h="3083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borda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dsm_te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total de borda de áreas desmatadas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Somatória do comprimento das bordas dos polígonos de desmatamento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noFill/>
                  </a:tcPr>
                </a:tc>
              </a:tr>
              <a:tr h="2074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borda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dsm_ed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densidade de borda de áreas desmatadas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borda dos polígonos de desmatamento dentro da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85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U. C. 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uso sustentável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às unidades de conservação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da borda da U.C.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2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 indígenas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às terras indígenas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FUNAI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da borda da T.I.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92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Polos madeireiros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aos polos madeireiros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da borda do polo madeireiro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74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Malha viária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(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est_dist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às estradas possuem intensidade de degradação mais alta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IBGE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 distância euclidiana da estrada à célula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32" marR="5732" marT="573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9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681</Words>
  <Application>Microsoft Office PowerPoint</Application>
  <PresentationFormat>On-screen Show (4:3)</PresentationFormat>
  <Paragraphs>127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Danilo</dc:creator>
  <cp:lastModifiedBy>Danilo</cp:lastModifiedBy>
  <cp:revision>23</cp:revision>
  <dcterms:created xsi:type="dcterms:W3CDTF">2017-12-19T13:01:05Z</dcterms:created>
  <dcterms:modified xsi:type="dcterms:W3CDTF">2017-12-19T21:27:00Z</dcterms:modified>
</cp:coreProperties>
</file>