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29"/>
  </p:notesMasterIdLst>
  <p:sldIdLst>
    <p:sldId id="256" r:id="rId2"/>
    <p:sldId id="257" r:id="rId3"/>
    <p:sldId id="314" r:id="rId4"/>
    <p:sldId id="321" r:id="rId5"/>
    <p:sldId id="322" r:id="rId6"/>
    <p:sldId id="262" r:id="rId7"/>
    <p:sldId id="263" r:id="rId8"/>
    <p:sldId id="309" r:id="rId9"/>
    <p:sldId id="264" r:id="rId10"/>
    <p:sldId id="266" r:id="rId11"/>
    <p:sldId id="267" r:id="rId12"/>
    <p:sldId id="268" r:id="rId13"/>
    <p:sldId id="273" r:id="rId14"/>
    <p:sldId id="274" r:id="rId15"/>
    <p:sldId id="306" r:id="rId16"/>
    <p:sldId id="277" r:id="rId17"/>
    <p:sldId id="279" r:id="rId18"/>
    <p:sldId id="280" r:id="rId19"/>
    <p:sldId id="307" r:id="rId20"/>
    <p:sldId id="281" r:id="rId21"/>
    <p:sldId id="315" r:id="rId22"/>
    <p:sldId id="316" r:id="rId23"/>
    <p:sldId id="317" r:id="rId24"/>
    <p:sldId id="318" r:id="rId25"/>
    <p:sldId id="319" r:id="rId26"/>
    <p:sldId id="324" r:id="rId27"/>
    <p:sldId id="320"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5"/>
  </p:normalViewPr>
  <p:slideViewPr>
    <p:cSldViewPr>
      <p:cViewPr varScale="1">
        <p:scale>
          <a:sx n="103" d="100"/>
          <a:sy n="103" d="100"/>
        </p:scale>
        <p:origin x="1784" y="168"/>
      </p:cViewPr>
      <p:guideLst>
        <p:guide orient="horz" pos="2160"/>
        <p:guide pos="2880"/>
      </p:guideLst>
    </p:cSldViewPr>
  </p:slideViewPr>
  <p:outlineViewPr>
    <p:cViewPr>
      <p:scale>
        <a:sx n="33" d="100"/>
        <a:sy n="33" d="100"/>
      </p:scale>
      <p:origin x="0" y="-184"/>
    </p:cViewPr>
  </p:outlineViewPr>
  <p:notesTextViewPr>
    <p:cViewPr>
      <p:scale>
        <a:sx n="100" d="100"/>
        <a:sy n="100" d="100"/>
      </p:scale>
      <p:origin x="0" y="0"/>
    </p:cViewPr>
  </p:notesTextViewPr>
  <p:sorterViewPr>
    <p:cViewPr>
      <p:scale>
        <a:sx n="66" d="100"/>
        <a:sy n="66" d="100"/>
      </p:scale>
      <p:origin x="0" y="2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179968E-DBA8-9F85-47E1-03AEF2DAB1E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ea typeface="+mn-ea"/>
                <a:cs typeface="+mn-cs"/>
              </a:defRPr>
            </a:lvl1pPr>
          </a:lstStyle>
          <a:p>
            <a:pPr>
              <a:defRPr/>
            </a:pPr>
            <a:endParaRPr lang="en-US" altLang="en-US"/>
          </a:p>
        </p:txBody>
      </p:sp>
      <p:sp>
        <p:nvSpPr>
          <p:cNvPr id="8195" name="Rectangle 3">
            <a:extLst>
              <a:ext uri="{FF2B5EF4-FFF2-40B4-BE49-F238E27FC236}">
                <a16:creationId xmlns:a16="http://schemas.microsoft.com/office/drawing/2014/main" id="{763F7B78-A3E7-231A-9FBE-A9923BB396F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ea typeface="+mn-ea"/>
                <a:cs typeface="+mn-cs"/>
              </a:defRPr>
            </a:lvl1pPr>
          </a:lstStyle>
          <a:p>
            <a:pPr>
              <a:defRPr/>
            </a:pPr>
            <a:endParaRPr lang="en-US" altLang="en-US"/>
          </a:p>
        </p:txBody>
      </p:sp>
      <p:sp>
        <p:nvSpPr>
          <p:cNvPr id="13316" name="Rectangle 4">
            <a:extLst>
              <a:ext uri="{FF2B5EF4-FFF2-40B4-BE49-F238E27FC236}">
                <a16:creationId xmlns:a16="http://schemas.microsoft.com/office/drawing/2014/main" id="{CDEBF55B-84A8-9E28-7246-4097771E37B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0A6C6FEA-D6B3-DBBC-00E2-F27AA9E3752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a:extLst>
              <a:ext uri="{FF2B5EF4-FFF2-40B4-BE49-F238E27FC236}">
                <a16:creationId xmlns:a16="http://schemas.microsoft.com/office/drawing/2014/main" id="{D5BEB1BD-AAF8-F310-B11B-538C5A27B43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ea typeface="+mn-ea"/>
                <a:cs typeface="+mn-cs"/>
              </a:defRPr>
            </a:lvl1pPr>
          </a:lstStyle>
          <a:p>
            <a:pPr>
              <a:defRPr/>
            </a:pPr>
            <a:endParaRPr lang="en-US" altLang="en-US"/>
          </a:p>
        </p:txBody>
      </p:sp>
      <p:sp>
        <p:nvSpPr>
          <p:cNvPr id="8199" name="Rectangle 7">
            <a:extLst>
              <a:ext uri="{FF2B5EF4-FFF2-40B4-BE49-F238E27FC236}">
                <a16:creationId xmlns:a16="http://schemas.microsoft.com/office/drawing/2014/main" id="{88B2142A-F08C-C8E0-616E-EDFFC76B664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15EB0D2C-5490-0943-B522-FD91C65A6369}" type="slidenum">
              <a:rPr lang="en-US" altLang="en-BR"/>
              <a:pPr>
                <a:defRPr/>
              </a:pPr>
              <a:t>‹#›</a:t>
            </a:fld>
            <a:endParaRPr lang="en-US" altLang="en-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535376E9-186B-4E61-4B86-A0B8F7A4B1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905A135-6FFF-2E46-A810-E30C7013C90F}" type="slidenum">
              <a:rPr lang="en-US" altLang="en-BR" smtClean="0">
                <a:latin typeface="Times" pitchFamily="2" charset="0"/>
              </a:rPr>
              <a:pPr>
                <a:spcBef>
                  <a:spcPct val="0"/>
                </a:spcBef>
              </a:pPr>
              <a:t>1</a:t>
            </a:fld>
            <a:endParaRPr lang="en-US" altLang="en-BR">
              <a:latin typeface="Times" pitchFamily="2" charset="0"/>
            </a:endParaRPr>
          </a:p>
        </p:txBody>
      </p:sp>
      <p:sp>
        <p:nvSpPr>
          <p:cNvPr id="15362" name="Rectangle 2">
            <a:extLst>
              <a:ext uri="{FF2B5EF4-FFF2-40B4-BE49-F238E27FC236}">
                <a16:creationId xmlns:a16="http://schemas.microsoft.com/office/drawing/2014/main" id="{78CD4465-372F-CCB1-4AFC-51917274A20D}"/>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8B66B6C0-A143-6F11-EF9A-87196CBC10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5F909212-24EA-4745-5DA6-96D7A6F940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AA737FB-6AA9-9A4C-9FF8-87553624112E}" type="slidenum">
              <a:rPr lang="en-US" altLang="en-BR" smtClean="0">
                <a:latin typeface="Times" pitchFamily="2" charset="0"/>
              </a:rPr>
              <a:pPr>
                <a:spcBef>
                  <a:spcPct val="0"/>
                </a:spcBef>
              </a:pPr>
              <a:t>10</a:t>
            </a:fld>
            <a:endParaRPr lang="en-US" altLang="en-BR">
              <a:latin typeface="Times" pitchFamily="2" charset="0"/>
            </a:endParaRPr>
          </a:p>
        </p:txBody>
      </p:sp>
      <p:sp>
        <p:nvSpPr>
          <p:cNvPr id="31746" name="Rectangle 2">
            <a:extLst>
              <a:ext uri="{FF2B5EF4-FFF2-40B4-BE49-F238E27FC236}">
                <a16:creationId xmlns:a16="http://schemas.microsoft.com/office/drawing/2014/main" id="{6E1180DA-7310-4981-0CC4-A1EAE8F2A7D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B489CE27-BC8B-91FF-BA02-6D786AC321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BB47677B-DF38-E05F-C548-475D83D571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6AB7CD1-9BCC-294C-A777-361F3F41C3E8}" type="slidenum">
              <a:rPr lang="en-US" altLang="en-BR" smtClean="0">
                <a:latin typeface="Times" pitchFamily="2" charset="0"/>
              </a:rPr>
              <a:pPr>
                <a:spcBef>
                  <a:spcPct val="0"/>
                </a:spcBef>
              </a:pPr>
              <a:t>11</a:t>
            </a:fld>
            <a:endParaRPr lang="en-US" altLang="en-BR">
              <a:latin typeface="Times" pitchFamily="2" charset="0"/>
            </a:endParaRPr>
          </a:p>
        </p:txBody>
      </p:sp>
      <p:sp>
        <p:nvSpPr>
          <p:cNvPr id="33794" name="Rectangle 2">
            <a:extLst>
              <a:ext uri="{FF2B5EF4-FFF2-40B4-BE49-F238E27FC236}">
                <a16:creationId xmlns:a16="http://schemas.microsoft.com/office/drawing/2014/main" id="{BED9D15C-99E4-856A-15B1-A6B09FF8034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A8A01B5B-BC36-9265-3C5F-51D484F3D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7975DA04-3D6F-5833-F3EB-9B0B0BB90B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B275414-FA3F-BC4E-A430-A3F7D3B47B9C}" type="slidenum">
              <a:rPr lang="en-US" altLang="en-BR" smtClean="0">
                <a:latin typeface="Times" pitchFamily="2" charset="0"/>
              </a:rPr>
              <a:pPr>
                <a:spcBef>
                  <a:spcPct val="0"/>
                </a:spcBef>
              </a:pPr>
              <a:t>12</a:t>
            </a:fld>
            <a:endParaRPr lang="en-US" altLang="en-BR">
              <a:latin typeface="Times" pitchFamily="2" charset="0"/>
            </a:endParaRPr>
          </a:p>
        </p:txBody>
      </p:sp>
      <p:sp>
        <p:nvSpPr>
          <p:cNvPr id="35842" name="Rectangle 2">
            <a:extLst>
              <a:ext uri="{FF2B5EF4-FFF2-40B4-BE49-F238E27FC236}">
                <a16:creationId xmlns:a16="http://schemas.microsoft.com/office/drawing/2014/main" id="{6EB7DF67-1255-6502-1044-9AAF31997260}"/>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69FC5B9-4130-6C88-2B7F-EA9ED11731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DD7D7B1A-5201-3FAA-5470-BF57D9C1C7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165973C-E4B1-F845-99D4-BD36E2791B7F}" type="slidenum">
              <a:rPr lang="en-US" altLang="en-BR" smtClean="0">
                <a:latin typeface="Times" pitchFamily="2" charset="0"/>
              </a:rPr>
              <a:pPr>
                <a:spcBef>
                  <a:spcPct val="0"/>
                </a:spcBef>
              </a:pPr>
              <a:t>13</a:t>
            </a:fld>
            <a:endParaRPr lang="en-US" altLang="en-BR">
              <a:latin typeface="Times" pitchFamily="2" charset="0"/>
            </a:endParaRPr>
          </a:p>
        </p:txBody>
      </p:sp>
      <p:sp>
        <p:nvSpPr>
          <p:cNvPr id="37890" name="Rectangle 2">
            <a:extLst>
              <a:ext uri="{FF2B5EF4-FFF2-40B4-BE49-F238E27FC236}">
                <a16:creationId xmlns:a16="http://schemas.microsoft.com/office/drawing/2014/main" id="{3B840E34-92FC-EF4F-3CC4-50ECA5A8CA75}"/>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785914FF-9EE4-B8F4-B9E6-2D94A37F3C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F2F2BA9D-9B62-62D4-EBB0-DF692C2E1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963A63E-E77C-F74B-90FE-CC274C49781C}" type="slidenum">
              <a:rPr lang="en-US" altLang="en-BR" smtClean="0">
                <a:latin typeface="Times" pitchFamily="2" charset="0"/>
              </a:rPr>
              <a:pPr>
                <a:spcBef>
                  <a:spcPct val="0"/>
                </a:spcBef>
              </a:pPr>
              <a:t>14</a:t>
            </a:fld>
            <a:endParaRPr lang="en-US" altLang="en-BR">
              <a:latin typeface="Times" pitchFamily="2" charset="0"/>
            </a:endParaRPr>
          </a:p>
        </p:txBody>
      </p:sp>
      <p:sp>
        <p:nvSpPr>
          <p:cNvPr id="39938" name="Rectangle 2">
            <a:extLst>
              <a:ext uri="{FF2B5EF4-FFF2-40B4-BE49-F238E27FC236}">
                <a16:creationId xmlns:a16="http://schemas.microsoft.com/office/drawing/2014/main" id="{2CF7AA1E-3167-A9AE-039B-B2EF2E9C0FAF}"/>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1D4A785-655A-DD83-6E31-690B6450DD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63EA535C-0BFC-7617-DE37-73AC72D2D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A45EB91-C08A-2748-A6A6-D905AE2B6843}" type="slidenum">
              <a:rPr lang="en-US" altLang="en-BR" smtClean="0">
                <a:latin typeface="Times" pitchFamily="2" charset="0"/>
              </a:rPr>
              <a:pPr>
                <a:spcBef>
                  <a:spcPct val="0"/>
                </a:spcBef>
              </a:pPr>
              <a:t>15</a:t>
            </a:fld>
            <a:endParaRPr lang="en-US" altLang="en-BR">
              <a:latin typeface="Times" pitchFamily="2" charset="0"/>
            </a:endParaRPr>
          </a:p>
        </p:txBody>
      </p:sp>
      <p:sp>
        <p:nvSpPr>
          <p:cNvPr id="41986" name="Rectangle 2">
            <a:extLst>
              <a:ext uri="{FF2B5EF4-FFF2-40B4-BE49-F238E27FC236}">
                <a16:creationId xmlns:a16="http://schemas.microsoft.com/office/drawing/2014/main" id="{E8E1D617-624A-304A-403F-F5A285995441}"/>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E96108C8-D162-446D-AB75-C841023D3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9BB0E3FB-F6A2-7098-84A5-C1D3030CB3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0FFA61F-85C4-A04B-92DA-68500922B529}" type="slidenum">
              <a:rPr lang="en-US" altLang="en-BR" smtClean="0">
                <a:latin typeface="Times" pitchFamily="2" charset="0"/>
              </a:rPr>
              <a:pPr>
                <a:spcBef>
                  <a:spcPct val="0"/>
                </a:spcBef>
              </a:pPr>
              <a:t>16</a:t>
            </a:fld>
            <a:endParaRPr lang="en-US" altLang="en-BR">
              <a:latin typeface="Times" pitchFamily="2" charset="0"/>
            </a:endParaRPr>
          </a:p>
        </p:txBody>
      </p:sp>
      <p:sp>
        <p:nvSpPr>
          <p:cNvPr id="44034" name="Rectangle 2">
            <a:extLst>
              <a:ext uri="{FF2B5EF4-FFF2-40B4-BE49-F238E27FC236}">
                <a16:creationId xmlns:a16="http://schemas.microsoft.com/office/drawing/2014/main" id="{A08179A5-2311-1A2B-501F-400C2A89B55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FF003399-600B-CFCC-2A00-C094C5985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9BABF818-5B69-10B1-4D54-7A3914196A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1DBC4D4-70E5-BF4E-B47B-A8B339448919}" type="slidenum">
              <a:rPr lang="en-US" altLang="en-BR" smtClean="0">
                <a:latin typeface="Times" pitchFamily="2" charset="0"/>
              </a:rPr>
              <a:pPr>
                <a:spcBef>
                  <a:spcPct val="0"/>
                </a:spcBef>
              </a:pPr>
              <a:t>17</a:t>
            </a:fld>
            <a:endParaRPr lang="en-US" altLang="en-BR">
              <a:latin typeface="Times" pitchFamily="2" charset="0"/>
            </a:endParaRPr>
          </a:p>
        </p:txBody>
      </p:sp>
      <p:sp>
        <p:nvSpPr>
          <p:cNvPr id="46082" name="Rectangle 2">
            <a:extLst>
              <a:ext uri="{FF2B5EF4-FFF2-40B4-BE49-F238E27FC236}">
                <a16:creationId xmlns:a16="http://schemas.microsoft.com/office/drawing/2014/main" id="{564368C1-E7E9-E175-45D1-F8378CCAA5ED}"/>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B2E7A66B-904F-AF5C-5B51-52ADB0F34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CCAC01FE-FDB3-4FE9-2FF4-38319AB39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E2AEE05-9A48-4840-8557-9F9429218E88}" type="slidenum">
              <a:rPr lang="en-US" altLang="en-BR" smtClean="0">
                <a:latin typeface="Times" pitchFamily="2" charset="0"/>
              </a:rPr>
              <a:pPr>
                <a:spcBef>
                  <a:spcPct val="0"/>
                </a:spcBef>
              </a:pPr>
              <a:t>18</a:t>
            </a:fld>
            <a:endParaRPr lang="en-US" altLang="en-BR">
              <a:latin typeface="Times" pitchFamily="2" charset="0"/>
            </a:endParaRPr>
          </a:p>
        </p:txBody>
      </p:sp>
      <p:sp>
        <p:nvSpPr>
          <p:cNvPr id="48130" name="Rectangle 2">
            <a:extLst>
              <a:ext uri="{FF2B5EF4-FFF2-40B4-BE49-F238E27FC236}">
                <a16:creationId xmlns:a16="http://schemas.microsoft.com/office/drawing/2014/main" id="{7B7CAC0F-15DC-0F2F-9FDB-E1DE5E66ED3F}"/>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F53F130F-599E-7232-17CB-FBBC610F6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779385D8-F814-5515-7A5D-5309505B4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871FFAF-B040-9A46-BABE-7C1EB7D4E73C}" type="slidenum">
              <a:rPr lang="en-US" altLang="en-BR" smtClean="0">
                <a:latin typeface="Times" pitchFamily="2" charset="0"/>
              </a:rPr>
              <a:pPr>
                <a:spcBef>
                  <a:spcPct val="0"/>
                </a:spcBef>
              </a:pPr>
              <a:t>19</a:t>
            </a:fld>
            <a:endParaRPr lang="en-US" altLang="en-BR">
              <a:latin typeface="Times" pitchFamily="2" charset="0"/>
            </a:endParaRPr>
          </a:p>
        </p:txBody>
      </p:sp>
      <p:sp>
        <p:nvSpPr>
          <p:cNvPr id="50178" name="Rectangle 2">
            <a:extLst>
              <a:ext uri="{FF2B5EF4-FFF2-40B4-BE49-F238E27FC236}">
                <a16:creationId xmlns:a16="http://schemas.microsoft.com/office/drawing/2014/main" id="{FDBCC6CB-6FBB-9B08-CB90-D5AA26771441}"/>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0D4733BD-0116-7C2F-603F-25DAB144F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193F751-FA17-41E3-CC94-61DB9E1EF4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3E290EC-4D25-554B-824F-941B685AE1D4}" type="slidenum">
              <a:rPr lang="en-US" altLang="en-BR" smtClean="0">
                <a:latin typeface="Times" pitchFamily="2" charset="0"/>
              </a:rPr>
              <a:pPr>
                <a:spcBef>
                  <a:spcPct val="0"/>
                </a:spcBef>
              </a:pPr>
              <a:t>2</a:t>
            </a:fld>
            <a:endParaRPr lang="en-US" altLang="en-BR">
              <a:latin typeface="Times" pitchFamily="2" charset="0"/>
            </a:endParaRPr>
          </a:p>
        </p:txBody>
      </p:sp>
      <p:sp>
        <p:nvSpPr>
          <p:cNvPr id="17410" name="Rectangle 2">
            <a:extLst>
              <a:ext uri="{FF2B5EF4-FFF2-40B4-BE49-F238E27FC236}">
                <a16:creationId xmlns:a16="http://schemas.microsoft.com/office/drawing/2014/main" id="{E123C935-BA1F-A9BA-F540-83E3164F6866}"/>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1B9C0D0C-E227-2CCB-F0D8-FF74214ED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4A359C40-FAD9-B0DC-BC19-A2BE56A0FE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4178F70-FAF0-134E-81FF-742F63C44D83}" type="slidenum">
              <a:rPr lang="en-US" altLang="en-BR" smtClean="0">
                <a:latin typeface="Times" pitchFamily="2" charset="0"/>
              </a:rPr>
              <a:pPr>
                <a:spcBef>
                  <a:spcPct val="0"/>
                </a:spcBef>
              </a:pPr>
              <a:t>20</a:t>
            </a:fld>
            <a:endParaRPr lang="en-US" altLang="en-BR">
              <a:latin typeface="Times" pitchFamily="2" charset="0"/>
            </a:endParaRPr>
          </a:p>
        </p:txBody>
      </p:sp>
      <p:sp>
        <p:nvSpPr>
          <p:cNvPr id="52226" name="Rectangle 2">
            <a:extLst>
              <a:ext uri="{FF2B5EF4-FFF2-40B4-BE49-F238E27FC236}">
                <a16:creationId xmlns:a16="http://schemas.microsoft.com/office/drawing/2014/main" id="{5562CBD3-EB1B-4F9A-8899-02DB76952A3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ADA1B79-850D-762F-8BA7-EAE82CC9BF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B712271B-071C-5C8B-6017-9E308F41FD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EBD0079-B5FC-9F4B-8AAD-8759A805B6F5}" type="slidenum">
              <a:rPr lang="en-US" altLang="en-BR" smtClean="0">
                <a:latin typeface="Times" pitchFamily="2" charset="0"/>
              </a:rPr>
              <a:pPr>
                <a:spcBef>
                  <a:spcPct val="0"/>
                </a:spcBef>
              </a:pPr>
              <a:t>21</a:t>
            </a:fld>
            <a:endParaRPr lang="en-US" altLang="en-BR">
              <a:latin typeface="Times" pitchFamily="2" charset="0"/>
            </a:endParaRPr>
          </a:p>
        </p:txBody>
      </p:sp>
      <p:sp>
        <p:nvSpPr>
          <p:cNvPr id="54274" name="Rectangle 2">
            <a:extLst>
              <a:ext uri="{FF2B5EF4-FFF2-40B4-BE49-F238E27FC236}">
                <a16:creationId xmlns:a16="http://schemas.microsoft.com/office/drawing/2014/main" id="{E9704BD7-D6D9-CE11-5C2C-860326533D3B}"/>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FAFE6B13-3AC7-DA58-F7B7-9E6661C38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3D412385-E2B4-9F3E-966E-318846EF1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FF22907-84CC-1646-A0DC-F541339A2D5B}" type="slidenum">
              <a:rPr lang="en-US" altLang="en-BR" smtClean="0">
                <a:latin typeface="Times" pitchFamily="2" charset="0"/>
              </a:rPr>
              <a:pPr>
                <a:spcBef>
                  <a:spcPct val="0"/>
                </a:spcBef>
              </a:pPr>
              <a:t>22</a:t>
            </a:fld>
            <a:endParaRPr lang="en-US" altLang="en-BR">
              <a:latin typeface="Times" pitchFamily="2" charset="0"/>
            </a:endParaRPr>
          </a:p>
        </p:txBody>
      </p:sp>
      <p:sp>
        <p:nvSpPr>
          <p:cNvPr id="56322" name="Rectangle 2">
            <a:extLst>
              <a:ext uri="{FF2B5EF4-FFF2-40B4-BE49-F238E27FC236}">
                <a16:creationId xmlns:a16="http://schemas.microsoft.com/office/drawing/2014/main" id="{A4BF37BB-66A9-1D94-F4F2-3F58B5D15D1D}"/>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199C60DC-857F-89B8-C08E-EAA1E2FC13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A3471745-A7A4-BC80-7F27-62B6F6417B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BEEBD03-8CAA-2F49-B1E1-28AA1B2737BA}" type="slidenum">
              <a:rPr lang="en-US" altLang="en-BR" smtClean="0">
                <a:latin typeface="Times" pitchFamily="2" charset="0"/>
              </a:rPr>
              <a:pPr>
                <a:spcBef>
                  <a:spcPct val="0"/>
                </a:spcBef>
              </a:pPr>
              <a:t>23</a:t>
            </a:fld>
            <a:endParaRPr lang="en-US" altLang="en-BR">
              <a:latin typeface="Times" pitchFamily="2" charset="0"/>
            </a:endParaRPr>
          </a:p>
        </p:txBody>
      </p:sp>
      <p:sp>
        <p:nvSpPr>
          <p:cNvPr id="58370" name="Rectangle 2">
            <a:extLst>
              <a:ext uri="{FF2B5EF4-FFF2-40B4-BE49-F238E27FC236}">
                <a16:creationId xmlns:a16="http://schemas.microsoft.com/office/drawing/2014/main" id="{CB1FA830-8144-94A0-D458-3D457D7F7F4F}"/>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80B4F9A3-C222-BDF2-6622-67AA93909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DB5498C-AB21-BE73-6DF2-C26C8C493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B301DCE-0F0F-1A49-BB33-60AD96FFDB5A}" type="slidenum">
              <a:rPr lang="en-US" altLang="en-BR" smtClean="0">
                <a:latin typeface="Times" pitchFamily="2" charset="0"/>
              </a:rPr>
              <a:pPr>
                <a:spcBef>
                  <a:spcPct val="0"/>
                </a:spcBef>
              </a:pPr>
              <a:t>24</a:t>
            </a:fld>
            <a:endParaRPr lang="en-US" altLang="en-BR">
              <a:latin typeface="Times" pitchFamily="2" charset="0"/>
            </a:endParaRPr>
          </a:p>
        </p:txBody>
      </p:sp>
      <p:sp>
        <p:nvSpPr>
          <p:cNvPr id="60418" name="Rectangle 2">
            <a:extLst>
              <a:ext uri="{FF2B5EF4-FFF2-40B4-BE49-F238E27FC236}">
                <a16:creationId xmlns:a16="http://schemas.microsoft.com/office/drawing/2014/main" id="{D08EBA29-7840-8B45-5E11-A3637B8ABEC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B25CD256-05FC-CA38-D006-004DEE6CB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7F76DDE0-9E95-E9EC-CC44-7BBFCF85F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E5D3713-2F2B-B046-8842-150EA5E5D2E8}" type="slidenum">
              <a:rPr lang="en-US" altLang="en-BR" smtClean="0">
                <a:latin typeface="Times" pitchFamily="2" charset="0"/>
              </a:rPr>
              <a:pPr>
                <a:spcBef>
                  <a:spcPct val="0"/>
                </a:spcBef>
              </a:pPr>
              <a:t>25</a:t>
            </a:fld>
            <a:endParaRPr lang="en-US" altLang="en-BR">
              <a:latin typeface="Times" pitchFamily="2" charset="0"/>
            </a:endParaRPr>
          </a:p>
        </p:txBody>
      </p:sp>
      <p:sp>
        <p:nvSpPr>
          <p:cNvPr id="62466" name="Rectangle 2">
            <a:extLst>
              <a:ext uri="{FF2B5EF4-FFF2-40B4-BE49-F238E27FC236}">
                <a16:creationId xmlns:a16="http://schemas.microsoft.com/office/drawing/2014/main" id="{2AA42657-E258-A374-D966-D22E339293C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C10F4A2C-9AFA-2968-08E2-294EF2AF3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779385D8-F814-5515-7A5D-5309505B4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871FFAF-B040-9A46-BABE-7C1EB7D4E73C}" type="slidenum">
              <a:rPr lang="en-US" altLang="en-BR" smtClean="0">
                <a:latin typeface="Times" pitchFamily="2" charset="0"/>
              </a:rPr>
              <a:pPr>
                <a:spcBef>
                  <a:spcPct val="0"/>
                </a:spcBef>
              </a:pPr>
              <a:t>26</a:t>
            </a:fld>
            <a:endParaRPr lang="en-US" altLang="en-BR">
              <a:latin typeface="Times" pitchFamily="2" charset="0"/>
            </a:endParaRPr>
          </a:p>
        </p:txBody>
      </p:sp>
      <p:sp>
        <p:nvSpPr>
          <p:cNvPr id="50178" name="Rectangle 2">
            <a:extLst>
              <a:ext uri="{FF2B5EF4-FFF2-40B4-BE49-F238E27FC236}">
                <a16:creationId xmlns:a16="http://schemas.microsoft.com/office/drawing/2014/main" id="{FDBCC6CB-6FBB-9B08-CB90-D5AA26771441}"/>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0D4733BD-0116-7C2F-603F-25DAB144F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extLst>
      <p:ext uri="{BB962C8B-B14F-4D97-AF65-F5344CB8AC3E}">
        <p14:creationId xmlns:p14="http://schemas.microsoft.com/office/powerpoint/2010/main" val="155422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72130D2F-63C5-4D74-0B4E-459085E42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B5DC0D-6D5B-B542-9067-1A5B5C4E3B13}" type="slidenum">
              <a:rPr lang="en-US" altLang="en-BR" smtClean="0">
                <a:latin typeface="Times" pitchFamily="2" charset="0"/>
              </a:rPr>
              <a:pPr>
                <a:spcBef>
                  <a:spcPct val="0"/>
                </a:spcBef>
              </a:pPr>
              <a:t>27</a:t>
            </a:fld>
            <a:endParaRPr lang="en-US" altLang="en-BR">
              <a:latin typeface="Times" pitchFamily="2" charset="0"/>
            </a:endParaRPr>
          </a:p>
        </p:txBody>
      </p:sp>
      <p:sp>
        <p:nvSpPr>
          <p:cNvPr id="64514" name="Rectangle 2">
            <a:extLst>
              <a:ext uri="{FF2B5EF4-FFF2-40B4-BE49-F238E27FC236}">
                <a16:creationId xmlns:a16="http://schemas.microsoft.com/office/drawing/2014/main" id="{96397B85-3CD9-8FD2-9AB1-9748CDE471C2}"/>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2C885CB4-122C-36AD-6B94-49EC38DAD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A08D91AE-779A-7A6F-3F62-B8E9FEE25F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5F16CE-7537-084D-BEB9-46D877F9ACA6}" type="slidenum">
              <a:rPr lang="en-US" altLang="en-BR" smtClean="0">
                <a:latin typeface="Times" pitchFamily="2" charset="0"/>
              </a:rPr>
              <a:pPr>
                <a:spcBef>
                  <a:spcPct val="0"/>
                </a:spcBef>
              </a:pPr>
              <a:t>3</a:t>
            </a:fld>
            <a:endParaRPr lang="en-US" altLang="en-BR">
              <a:latin typeface="Times" pitchFamily="2" charset="0"/>
            </a:endParaRPr>
          </a:p>
        </p:txBody>
      </p:sp>
      <p:sp>
        <p:nvSpPr>
          <p:cNvPr id="19458" name="Rectangle 2">
            <a:extLst>
              <a:ext uri="{FF2B5EF4-FFF2-40B4-BE49-F238E27FC236}">
                <a16:creationId xmlns:a16="http://schemas.microsoft.com/office/drawing/2014/main" id="{CB5C6E9F-75D4-F3EB-7457-2A24B71F1618}"/>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AA682090-31AB-09D8-C686-2647391F1D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E28CE747-4373-F938-045E-1230330E2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E811B76-548A-A349-9211-8CD2D41F6908}" type="slidenum">
              <a:rPr lang="en-US" altLang="en-BR" smtClean="0">
                <a:latin typeface="Times" pitchFamily="2" charset="0"/>
              </a:rPr>
              <a:pPr>
                <a:spcBef>
                  <a:spcPct val="0"/>
                </a:spcBef>
              </a:pPr>
              <a:t>4</a:t>
            </a:fld>
            <a:endParaRPr lang="en-US" altLang="en-BR">
              <a:latin typeface="Times" pitchFamily="2" charset="0"/>
            </a:endParaRPr>
          </a:p>
        </p:txBody>
      </p:sp>
      <p:sp>
        <p:nvSpPr>
          <p:cNvPr id="21506" name="Rectangle 2">
            <a:extLst>
              <a:ext uri="{FF2B5EF4-FFF2-40B4-BE49-F238E27FC236}">
                <a16:creationId xmlns:a16="http://schemas.microsoft.com/office/drawing/2014/main" id="{BFA33674-BEF6-A523-2550-90DD380B6E3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E3C85EB-7C77-818E-E250-8DE246A2A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dirty="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E28CE747-4373-F938-045E-1230330E2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E811B76-548A-A349-9211-8CD2D41F6908}" type="slidenum">
              <a:rPr lang="en-US" altLang="en-BR" smtClean="0">
                <a:latin typeface="Times" pitchFamily="2" charset="0"/>
              </a:rPr>
              <a:pPr>
                <a:spcBef>
                  <a:spcPct val="0"/>
                </a:spcBef>
              </a:pPr>
              <a:t>5</a:t>
            </a:fld>
            <a:endParaRPr lang="en-US" altLang="en-BR">
              <a:latin typeface="Times" pitchFamily="2" charset="0"/>
            </a:endParaRPr>
          </a:p>
        </p:txBody>
      </p:sp>
      <p:sp>
        <p:nvSpPr>
          <p:cNvPr id="21506" name="Rectangle 2">
            <a:extLst>
              <a:ext uri="{FF2B5EF4-FFF2-40B4-BE49-F238E27FC236}">
                <a16:creationId xmlns:a16="http://schemas.microsoft.com/office/drawing/2014/main" id="{BFA33674-BEF6-A523-2550-90DD380B6E3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E3C85EB-7C77-818E-E250-8DE246A2A8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dirty="0">
              <a:ea typeface="ＭＳ Ｐゴシック" panose="020B0600070205080204" pitchFamily="34" charset="-128"/>
            </a:endParaRPr>
          </a:p>
        </p:txBody>
      </p:sp>
    </p:spTree>
    <p:extLst>
      <p:ext uri="{BB962C8B-B14F-4D97-AF65-F5344CB8AC3E}">
        <p14:creationId xmlns:p14="http://schemas.microsoft.com/office/powerpoint/2010/main" val="328083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F6351642-2309-971B-2ECF-7832A7E94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31074AC-4B80-8C49-9872-354DE854D4F8}" type="slidenum">
              <a:rPr lang="en-US" altLang="en-BR" smtClean="0">
                <a:latin typeface="Times" pitchFamily="2" charset="0"/>
              </a:rPr>
              <a:pPr>
                <a:spcBef>
                  <a:spcPct val="0"/>
                </a:spcBef>
              </a:pPr>
              <a:t>6</a:t>
            </a:fld>
            <a:endParaRPr lang="en-US" altLang="en-BR">
              <a:latin typeface="Times" pitchFamily="2" charset="0"/>
            </a:endParaRPr>
          </a:p>
        </p:txBody>
      </p:sp>
      <p:sp>
        <p:nvSpPr>
          <p:cNvPr id="23554" name="Rectangle 2">
            <a:extLst>
              <a:ext uri="{FF2B5EF4-FFF2-40B4-BE49-F238E27FC236}">
                <a16:creationId xmlns:a16="http://schemas.microsoft.com/office/drawing/2014/main" id="{6FF0DFE8-42A7-A951-08F5-000DF4B8B3F8}"/>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D61563F7-F3E4-5FF4-BEE1-168C8A27EB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5154341F-2959-2780-C741-53423A600C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417CDD0-18E8-8849-8F8E-5F95C5519B07}" type="slidenum">
              <a:rPr lang="en-US" altLang="en-BR" smtClean="0">
                <a:latin typeface="Times" pitchFamily="2" charset="0"/>
              </a:rPr>
              <a:pPr>
                <a:spcBef>
                  <a:spcPct val="0"/>
                </a:spcBef>
              </a:pPr>
              <a:t>7</a:t>
            </a:fld>
            <a:endParaRPr lang="en-US" altLang="en-BR">
              <a:latin typeface="Times" pitchFamily="2" charset="0"/>
            </a:endParaRPr>
          </a:p>
        </p:txBody>
      </p:sp>
      <p:sp>
        <p:nvSpPr>
          <p:cNvPr id="25602" name="Rectangle 2">
            <a:extLst>
              <a:ext uri="{FF2B5EF4-FFF2-40B4-BE49-F238E27FC236}">
                <a16:creationId xmlns:a16="http://schemas.microsoft.com/office/drawing/2014/main" id="{272C4006-E30B-82DB-D940-FCE432D318D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341E3EA1-7242-C1D1-EB2D-B868D0587A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C3827A91-33D7-024F-AB82-91A80FE348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D0D6A63-999B-FC41-A733-4947B84E0839}" type="slidenum">
              <a:rPr lang="en-US" altLang="en-BR" smtClean="0">
                <a:latin typeface="Times" pitchFamily="2" charset="0"/>
              </a:rPr>
              <a:pPr>
                <a:spcBef>
                  <a:spcPct val="0"/>
                </a:spcBef>
              </a:pPr>
              <a:t>8</a:t>
            </a:fld>
            <a:endParaRPr lang="en-US" altLang="en-BR">
              <a:latin typeface="Times" pitchFamily="2" charset="0"/>
            </a:endParaRPr>
          </a:p>
        </p:txBody>
      </p:sp>
      <p:sp>
        <p:nvSpPr>
          <p:cNvPr id="27650" name="Rectangle 2">
            <a:extLst>
              <a:ext uri="{FF2B5EF4-FFF2-40B4-BE49-F238E27FC236}">
                <a16:creationId xmlns:a16="http://schemas.microsoft.com/office/drawing/2014/main" id="{839489C5-E998-366B-2FC2-09D3C50B5298}"/>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2460AF11-F6C6-BA4E-3870-6FFB531B8C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277A8E39-5B51-86CA-2B49-0D4D2CC4C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D8E2652-E91F-F14B-926C-B4339C3C44F0}" type="slidenum">
              <a:rPr lang="en-US" altLang="en-BR" smtClean="0">
                <a:latin typeface="Times" pitchFamily="2" charset="0"/>
              </a:rPr>
              <a:pPr>
                <a:spcBef>
                  <a:spcPct val="0"/>
                </a:spcBef>
              </a:pPr>
              <a:t>9</a:t>
            </a:fld>
            <a:endParaRPr lang="en-US" altLang="en-BR">
              <a:latin typeface="Times" pitchFamily="2" charset="0"/>
            </a:endParaRPr>
          </a:p>
        </p:txBody>
      </p:sp>
      <p:sp>
        <p:nvSpPr>
          <p:cNvPr id="29698" name="Rectangle 2">
            <a:extLst>
              <a:ext uri="{FF2B5EF4-FFF2-40B4-BE49-F238E27FC236}">
                <a16:creationId xmlns:a16="http://schemas.microsoft.com/office/drawing/2014/main" id="{0332C27C-94E7-27F5-84E8-CEBBD7AB52C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AADCF011-46B1-39CE-C5A4-08BF5C672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B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4">
            <a:extLst>
              <a:ext uri="{FF2B5EF4-FFF2-40B4-BE49-F238E27FC236}">
                <a16:creationId xmlns:a16="http://schemas.microsoft.com/office/drawing/2014/main" id="{03A594CD-72AF-3A53-CA4C-FCBF34907E89}"/>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130555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a:extLst>
              <a:ext uri="{FF2B5EF4-FFF2-40B4-BE49-F238E27FC236}">
                <a16:creationId xmlns:a16="http://schemas.microsoft.com/office/drawing/2014/main" id="{73A08FAB-4D5D-4ABA-49A0-83D30471F3C4}"/>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359909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a:extLst>
              <a:ext uri="{FF2B5EF4-FFF2-40B4-BE49-F238E27FC236}">
                <a16:creationId xmlns:a16="http://schemas.microsoft.com/office/drawing/2014/main" id="{F20486B7-D051-911F-E52F-23ACD37BFD63}"/>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228875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a:extLst>
              <a:ext uri="{FF2B5EF4-FFF2-40B4-BE49-F238E27FC236}">
                <a16:creationId xmlns:a16="http://schemas.microsoft.com/office/drawing/2014/main" id="{0321C1DB-09A8-4C19-5A97-F9ACC0DBD7B5}"/>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183069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7618B71B-12DA-DFF0-40CA-B3F8F3DB18C4}"/>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342533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4">
            <a:extLst>
              <a:ext uri="{FF2B5EF4-FFF2-40B4-BE49-F238E27FC236}">
                <a16:creationId xmlns:a16="http://schemas.microsoft.com/office/drawing/2014/main" id="{3996AE25-5B1F-3246-A2C1-4FEF1563C754}"/>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206953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4">
            <a:extLst>
              <a:ext uri="{FF2B5EF4-FFF2-40B4-BE49-F238E27FC236}">
                <a16:creationId xmlns:a16="http://schemas.microsoft.com/office/drawing/2014/main" id="{C27712CF-05AD-409B-507B-C10EACA0DB36}"/>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410268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Rectangle 4">
            <a:extLst>
              <a:ext uri="{FF2B5EF4-FFF2-40B4-BE49-F238E27FC236}">
                <a16:creationId xmlns:a16="http://schemas.microsoft.com/office/drawing/2014/main" id="{D6E58E3E-9E36-7E74-72AA-FA1CD24C0DFB}"/>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385773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766341-27D9-0D9C-548F-1B017DD7DF6A}"/>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135217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124EEDE8-CCBB-4D8D-D778-8DCD6C2CF265}"/>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89128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06F0D4E6-232C-2B4A-8959-15CDD323DEF9}"/>
              </a:ext>
            </a:extLst>
          </p:cNvPr>
          <p:cNvSpPr>
            <a:spLocks noGrp="1" noChangeArrowheads="1"/>
          </p:cNvSpPr>
          <p:nvPr>
            <p:ph type="ftr" sz="quarter" idx="10"/>
          </p:nvPr>
        </p:nvSpPr>
        <p:spPr>
          <a:ln/>
        </p:spPr>
        <p:txBody>
          <a:bodyPr/>
          <a:lstStyle>
            <a:lvl1pPr>
              <a:defRPr/>
            </a:lvl1pPr>
          </a:lstStyle>
          <a:p>
            <a:pPr>
              <a:defRPr/>
            </a:pPr>
            <a:r>
              <a:rPr lang="pt-PT" altLang="en-BR"/>
              <a:t>SER – 300 </a:t>
            </a:r>
          </a:p>
        </p:txBody>
      </p:sp>
    </p:spTree>
    <p:extLst>
      <p:ext uri="{BB962C8B-B14F-4D97-AF65-F5344CB8AC3E}">
        <p14:creationId xmlns:p14="http://schemas.microsoft.com/office/powerpoint/2010/main" val="228429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1887CE-5027-3BF7-CC0F-0CC86C1DD3B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en-BR"/>
              <a:t>Clique para editar o estilo do título mestre</a:t>
            </a:r>
          </a:p>
        </p:txBody>
      </p:sp>
      <p:sp>
        <p:nvSpPr>
          <p:cNvPr id="1027" name="Rectangle 3">
            <a:extLst>
              <a:ext uri="{FF2B5EF4-FFF2-40B4-BE49-F238E27FC236}">
                <a16:creationId xmlns:a16="http://schemas.microsoft.com/office/drawing/2014/main" id="{197E12BD-62E6-5522-E1AB-BBFA361E82D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en-BR"/>
              <a:t>Clique para editar os estilos do texto mestre</a:t>
            </a:r>
          </a:p>
          <a:p>
            <a:pPr lvl="1"/>
            <a:r>
              <a:rPr lang="pt-PT" altLang="en-BR"/>
              <a:t>Segundo nível</a:t>
            </a:r>
          </a:p>
          <a:p>
            <a:pPr lvl="2"/>
            <a:r>
              <a:rPr lang="pt-PT" altLang="en-BR"/>
              <a:t>Terceiro nível</a:t>
            </a:r>
          </a:p>
          <a:p>
            <a:pPr lvl="3"/>
            <a:r>
              <a:rPr lang="pt-PT" altLang="en-BR"/>
              <a:t>Quarto nível</a:t>
            </a:r>
          </a:p>
          <a:p>
            <a:pPr lvl="4"/>
            <a:r>
              <a:rPr lang="pt-PT" altLang="en-BR"/>
              <a:t>Quinto nível</a:t>
            </a:r>
          </a:p>
        </p:txBody>
      </p:sp>
      <p:sp>
        <p:nvSpPr>
          <p:cNvPr id="138244" name="Rectangle 4">
            <a:extLst>
              <a:ext uri="{FF2B5EF4-FFF2-40B4-BE49-F238E27FC236}">
                <a16:creationId xmlns:a16="http://schemas.microsoft.com/office/drawing/2014/main" id="{EAD757A7-F62A-D7C5-8403-72BBA7D39B4B}"/>
              </a:ext>
            </a:extLst>
          </p:cNvPr>
          <p:cNvSpPr>
            <a:spLocks noGrp="1" noChangeArrowheads="1"/>
          </p:cNvSpPr>
          <p:nvPr>
            <p:ph type="ftr" sz="quarter" idx="3"/>
          </p:nvPr>
        </p:nvSpPr>
        <p:spPr bwMode="auto">
          <a:xfrm>
            <a:off x="323850" y="6165850"/>
            <a:ext cx="1008063" cy="31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3399"/>
                </a:solidFill>
                <a:latin typeface="Humnst777 BT" pitchFamily="34" charset="0"/>
              </a:defRPr>
            </a:lvl1pPr>
          </a:lstStyle>
          <a:p>
            <a:pPr>
              <a:defRPr/>
            </a:pPr>
            <a:r>
              <a:rPr lang="pt-PT" altLang="en-BR"/>
              <a:t>SER – 300 </a:t>
            </a:r>
          </a:p>
        </p:txBody>
      </p:sp>
      <p:pic>
        <p:nvPicPr>
          <p:cNvPr id="1029" name="Picture 6">
            <a:extLst>
              <a:ext uri="{FF2B5EF4-FFF2-40B4-BE49-F238E27FC236}">
                <a16:creationId xmlns:a16="http://schemas.microsoft.com/office/drawing/2014/main" id="{F9D2974E-4E79-C9FC-76CF-673088E438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6075363"/>
            <a:ext cx="17430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a:extLst>
              <a:ext uri="{FF2B5EF4-FFF2-40B4-BE49-F238E27FC236}">
                <a16:creationId xmlns:a16="http://schemas.microsoft.com/office/drawing/2014/main" id="{AEF76120-9608-6491-1307-A834AD1C38CE}"/>
              </a:ext>
            </a:extLst>
          </p:cNvPr>
          <p:cNvSpPr>
            <a:spLocks noChangeArrowheads="1"/>
          </p:cNvSpPr>
          <p:nvPr/>
        </p:nvSpPr>
        <p:spPr bwMode="auto">
          <a:xfrm>
            <a:off x="304800" y="304800"/>
            <a:ext cx="8534400" cy="6248400"/>
          </a:xfrm>
          <a:prstGeom prst="rect">
            <a:avLst/>
          </a:prstGeom>
          <a:noFill/>
          <a:ln w="12700">
            <a:solidFill>
              <a:srgbClr val="808080"/>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endParaRPr lang="en-BR" altLang="en-B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dpi.inpe.br/DPI/institucional/pessoal/historic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B380FE86-A0D0-0296-C075-2773857A464B}"/>
              </a:ext>
            </a:extLst>
          </p:cNvPr>
          <p:cNvSpPr>
            <a:spLocks noGrp="1" noChangeArrowheads="1"/>
          </p:cNvSpPr>
          <p:nvPr>
            <p:ph type="ctrTitle"/>
          </p:nvPr>
        </p:nvSpPr>
        <p:spPr>
          <a:xfrm>
            <a:off x="687388" y="2276475"/>
            <a:ext cx="7772400" cy="3673475"/>
          </a:xfrm>
        </p:spPr>
        <p:txBody>
          <a:bodyPr/>
          <a:lstStyle/>
          <a:p>
            <a:pPr eaLnBrk="1" hangingPunct="1"/>
            <a:r>
              <a:rPr lang="pt-BR" altLang="en-BR" sz="4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Cartografia para </a:t>
            </a:r>
            <a:r>
              <a:rPr lang="pt-BR" altLang="en-BR" sz="4000" dirty="0" err="1">
                <a:solidFill>
                  <a:srgbClr val="003399"/>
                </a:solidFill>
                <a:latin typeface="Arial" panose="020B0604020202020204" pitchFamily="34" charset="0"/>
                <a:ea typeface="ＭＳ Ｐゴシック" panose="020B0600070205080204" pitchFamily="34" charset="-128"/>
                <a:cs typeface="Arial" panose="020B0604020202020204" pitchFamily="34" charset="0"/>
              </a:rPr>
              <a:t>Geoinformática</a:t>
            </a:r>
            <a:r>
              <a:rPr lang="pt-BR" altLang="en-BR" sz="4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 e Sensoriamento Remoto</a:t>
            </a:r>
            <a:r>
              <a:rPr lang="pt-BR" altLang="en-BR" sz="4000" dirty="0">
                <a:latin typeface="Arial" panose="020B0604020202020204" pitchFamily="34" charset="0"/>
                <a:ea typeface="ＭＳ Ｐゴシック" panose="020B0600070205080204" pitchFamily="34" charset="-128"/>
                <a:cs typeface="Arial" panose="020B0604020202020204" pitchFamily="34" charset="0"/>
              </a:rPr>
              <a:t> </a:t>
            </a:r>
            <a:br>
              <a:rPr lang="pt-BR" altLang="en-BR" dirty="0">
                <a:latin typeface="Arial" panose="020B0604020202020204" pitchFamily="34" charset="0"/>
                <a:ea typeface="ＭＳ Ｐゴシック" panose="020B0600070205080204" pitchFamily="34" charset="-128"/>
                <a:cs typeface="Arial" panose="020B0604020202020204" pitchFamily="34" charset="0"/>
              </a:rPr>
            </a:br>
            <a:br>
              <a:rPr lang="pt-BR" altLang="en-BR" dirty="0">
                <a:latin typeface="Arial" panose="020B0604020202020204" pitchFamily="34" charset="0"/>
                <a:ea typeface="ＭＳ Ｐゴシック" panose="020B0600070205080204" pitchFamily="34" charset="-128"/>
                <a:cs typeface="Arial" panose="020B0604020202020204" pitchFamily="34" charset="0"/>
              </a:rPr>
            </a:br>
            <a:br>
              <a:rPr lang="pt-BR" altLang="en-BR" dirty="0">
                <a:latin typeface="Arial" panose="020B0604020202020204" pitchFamily="34" charset="0"/>
                <a:ea typeface="ＭＳ Ｐゴシック" panose="020B0600070205080204" pitchFamily="34" charset="-128"/>
                <a:cs typeface="Arial" panose="020B0604020202020204" pitchFamily="34" charset="0"/>
              </a:rPr>
            </a:b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Julio C L Dalge</a:t>
            </a:r>
            <a:b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br>
            <a:b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br>
            <a:r>
              <a:rPr lang="pt-BR"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SER-300</a:t>
            </a:r>
            <a:br>
              <a:rPr lang="pt-BR"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br>
            <a:r>
              <a:rPr lang="pt-BR"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2023</a:t>
            </a:r>
            <a:endParaRPr lang="pt-BR" altLang="en-BR" dirty="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63F47E8-1E15-77E6-61E3-BD0838B757A9}"/>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 planimétrico</a:t>
            </a:r>
          </a:p>
        </p:txBody>
      </p:sp>
      <p:sp>
        <p:nvSpPr>
          <p:cNvPr id="30722" name="Rectangle 3">
            <a:extLst>
              <a:ext uri="{FF2B5EF4-FFF2-40B4-BE49-F238E27FC236}">
                <a16:creationId xmlns:a16="http://schemas.microsoft.com/office/drawing/2014/main" id="{DD11A1B8-5099-78C5-988A-9B5B8B8BE196}"/>
              </a:ext>
            </a:extLst>
          </p:cNvPr>
          <p:cNvSpPr>
            <a:spLocks noGrp="1" noChangeArrowheads="1"/>
          </p:cNvSpPr>
          <p:nvPr>
            <p:ph type="body" idx="1"/>
          </p:nvPr>
        </p:nvSpPr>
        <p:spPr>
          <a:xfrm>
            <a:off x="900113" y="1557338"/>
            <a:ext cx="6934200" cy="4537075"/>
          </a:xfrm>
        </p:spPr>
        <p:txBody>
          <a:bodyPr/>
          <a:lstStyle/>
          <a:p>
            <a:pPr eaLnBrk="1" hangingPunct="1">
              <a:lnSpc>
                <a:spcPct val="150000"/>
              </a:lnSpc>
              <a:spcBef>
                <a:spcPct val="0"/>
              </a:spcBef>
              <a:buFontTx/>
              <a:buNone/>
            </a:pPr>
            <a:r>
              <a:rPr lang="pt-BR" altLang="en-BR" sz="2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SIRGAS-2000</a:t>
            </a:r>
          </a:p>
          <a:p>
            <a:pPr lvl="1" eaLnBrk="1" hangingPunct="1">
              <a:lnSpc>
                <a:spcPct val="150000"/>
              </a:lnSpc>
              <a:spcBef>
                <a:spcPct val="0"/>
              </a:spcBef>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Atual </a:t>
            </a:r>
            <a:r>
              <a:rPr lang="pt-BR" altLang="en-BR" sz="2000" dirty="0" err="1">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a:t>
            </a: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 planimétrico brasileiro</a:t>
            </a:r>
          </a:p>
          <a:p>
            <a:pPr lvl="1" eaLnBrk="1" hangingPunct="1">
              <a:lnSpc>
                <a:spcPct val="150000"/>
              </a:lnSpc>
              <a:spcBef>
                <a:spcPct val="0"/>
              </a:spcBef>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6.378.137 metros de semieixo maior</a:t>
            </a:r>
          </a:p>
          <a:p>
            <a:pPr lvl="1" eaLnBrk="1" hangingPunct="1">
              <a:lnSpc>
                <a:spcPct val="150000"/>
              </a:lnSpc>
              <a:spcBef>
                <a:spcPct val="0"/>
              </a:spcBef>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1/298,257222 de achatamento</a:t>
            </a:r>
          </a:p>
          <a:p>
            <a:pPr eaLnBrk="1" hangingPunct="1">
              <a:lnSpc>
                <a:spcPct val="150000"/>
              </a:lnSpc>
              <a:spcBef>
                <a:spcPct val="0"/>
              </a:spcBef>
              <a:buFontTx/>
              <a:buNone/>
            </a:pPr>
            <a:r>
              <a:rPr lang="pt-BR" altLang="en-BR" sz="2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SAD-69</a:t>
            </a:r>
          </a:p>
          <a:p>
            <a:pPr lvl="1" eaLnBrk="1" hangingPunct="1">
              <a:lnSpc>
                <a:spcPct val="150000"/>
              </a:lnSpc>
              <a:spcBef>
                <a:spcPct val="0"/>
              </a:spcBef>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Antigo </a:t>
            </a:r>
            <a:r>
              <a:rPr lang="pt-BR" altLang="en-BR" sz="2000" dirty="0" err="1">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a:t>
            </a: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 planimétrico brasileiro</a:t>
            </a:r>
          </a:p>
          <a:p>
            <a:pPr lvl="1" eaLnBrk="1" hangingPunct="1">
              <a:lnSpc>
                <a:spcPct val="150000"/>
              </a:lnSpc>
              <a:spcBef>
                <a:spcPct val="0"/>
              </a:spcBef>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6.378.160 metros de semieixo maior</a:t>
            </a:r>
          </a:p>
          <a:p>
            <a:pPr lvl="1" eaLnBrk="1" hangingPunct="1">
              <a:lnSpc>
                <a:spcPct val="150000"/>
              </a:lnSpc>
              <a:spcBef>
                <a:spcPct val="0"/>
              </a:spcBef>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1/298,25 de achatamento</a:t>
            </a:r>
            <a:endParaRPr lang="pt-BR" altLang="en-BR" sz="2400" u="sng" dirty="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lnSpc>
                <a:spcPct val="150000"/>
              </a:lnSpc>
              <a:spcBef>
                <a:spcPct val="0"/>
              </a:spcBef>
              <a:buFontTx/>
              <a:buNone/>
            </a:pPr>
            <a:endPar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B1626D32-CED2-C8A2-C433-57843DFFAD2C}"/>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 planimétrico</a:t>
            </a:r>
          </a:p>
        </p:txBody>
      </p:sp>
      <p:sp>
        <p:nvSpPr>
          <p:cNvPr id="32770" name="Rectangle 3">
            <a:extLst>
              <a:ext uri="{FF2B5EF4-FFF2-40B4-BE49-F238E27FC236}">
                <a16:creationId xmlns:a16="http://schemas.microsoft.com/office/drawing/2014/main" id="{E5C9D4E2-B107-E131-9CEC-B07B584A5486}"/>
              </a:ext>
            </a:extLst>
          </p:cNvPr>
          <p:cNvSpPr>
            <a:spLocks noGrp="1" noChangeArrowheads="1"/>
          </p:cNvSpPr>
          <p:nvPr>
            <p:ph type="body" idx="1"/>
          </p:nvPr>
        </p:nvSpPr>
        <p:spPr>
          <a:xfrm>
            <a:off x="827088" y="1484313"/>
            <a:ext cx="7772400" cy="4608512"/>
          </a:xfrm>
        </p:spPr>
        <p:txBody>
          <a:bodyPr/>
          <a:lstStyle/>
          <a:p>
            <a:pPr marL="0" indent="0"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 planimétrico local</a:t>
            </a:r>
          </a:p>
          <a:p>
            <a:pPr marL="463550" lvl="1" indent="-6350"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SAD-69, Córrego Alegre, NAD-27, Indian</a:t>
            </a:r>
          </a:p>
          <a:p>
            <a:pPr marL="0" indent="0"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 planimétrico global</a:t>
            </a:r>
          </a:p>
          <a:p>
            <a:pPr marL="463550" lvl="1" indent="-6350"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WGS-84, SIRGAS-2000, NAD-83</a:t>
            </a:r>
          </a:p>
          <a:p>
            <a:pPr marL="0" indent="0"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As coordenadas geográficas, na verdade, geodésicas, variam ...</a:t>
            </a:r>
          </a:p>
          <a:p>
            <a:pPr marL="463550" lvl="1" indent="-6350"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 menos que 60 m entre SAD-69 e Córrego Alegre</a:t>
            </a:r>
          </a:p>
          <a:p>
            <a:pPr marL="463550" lvl="1" indent="-6350"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 menos que 100 m entre SAD-69 e WGS-84, no Brasil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5AAF6049-80D2-8044-21D7-CCBB8108B29F}"/>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Sistemas geodésicos</a:t>
            </a:r>
          </a:p>
        </p:txBody>
      </p:sp>
      <p:sp>
        <p:nvSpPr>
          <p:cNvPr id="34818" name="Rectangle 3">
            <a:extLst>
              <a:ext uri="{FF2B5EF4-FFF2-40B4-BE49-F238E27FC236}">
                <a16:creationId xmlns:a16="http://schemas.microsoft.com/office/drawing/2014/main" id="{D96BF949-DD13-B1F1-7401-C354228AC0FF}"/>
              </a:ext>
            </a:extLst>
          </p:cNvPr>
          <p:cNvSpPr>
            <a:spLocks noGrp="1" noChangeArrowheads="1"/>
          </p:cNvSpPr>
          <p:nvPr>
            <p:ph type="body" idx="1"/>
          </p:nvPr>
        </p:nvSpPr>
        <p:spPr>
          <a:xfrm>
            <a:off x="827088" y="1484313"/>
            <a:ext cx="7489825" cy="4535487"/>
          </a:xfrm>
        </p:spPr>
        <p:txBody>
          <a:bodyPr/>
          <a:lstStyle/>
          <a:p>
            <a:pPr eaLnBrk="1" hangingPunct="1">
              <a:spcBef>
                <a:spcPct val="0"/>
              </a:spcBef>
              <a:spcAft>
                <a:spcPct val="350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Em relação ao datum planimétrico:</a:t>
            </a:r>
          </a:p>
          <a:p>
            <a:pPr marL="457200" lvl="1" indent="0" eaLnBrk="1" hangingPunct="1">
              <a:lnSpc>
                <a:spcPct val="150000"/>
              </a:lnSpc>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Lembre que a variação das coordenadas geodésicas afeta a exatidão de sua base de dados</a:t>
            </a:r>
          </a:p>
          <a:p>
            <a:pPr marL="457200" lvl="1" indent="0" eaLnBrk="1" hangingPunct="1">
              <a:lnSpc>
                <a:spcPct val="150000"/>
              </a:lnSpc>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Saiba o que está medindo com um receptor GPS</a:t>
            </a:r>
          </a:p>
          <a:p>
            <a:pPr marL="457200" lvl="1" indent="0" eaLnBrk="1" hangingPunct="1">
              <a:lnSpc>
                <a:spcPct val="150000"/>
              </a:lnSpc>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Tenha cuidado com dados compartilhados (importação e exportação)</a:t>
            </a:r>
          </a:p>
          <a:p>
            <a:pPr marL="457200" lvl="1" indent="0" eaLnBrk="1" hangingPunct="1">
              <a:lnSpc>
                <a:spcPct val="150000"/>
              </a:lnSpc>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Entenda que </a:t>
            </a:r>
            <a:r>
              <a:rPr lang="pt-BR" altLang="en-BR" sz="2000" b="1">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SIRGAS-2000 = WGS-84</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 para qualquer trabalho prático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047CD59A-F8CE-DAB9-9BA0-3577D972FC3E}"/>
              </a:ext>
            </a:extLst>
          </p:cNvPr>
          <p:cNvSpPr>
            <a:spLocks noGrp="1" noChangeArrowheads="1"/>
          </p:cNvSpPr>
          <p:nvPr>
            <p:ph type="title"/>
          </p:nvPr>
        </p:nvSpPr>
        <p:spPr>
          <a:xfrm>
            <a:off x="685800" y="333375"/>
            <a:ext cx="7772400" cy="1143000"/>
          </a:xfrm>
        </p:spPr>
        <p:txBody>
          <a:bodyPr/>
          <a:lstStyle/>
          <a:p>
            <a:pPr algn="l" eaLnBrk="1" hangingPunct="1"/>
            <a:r>
              <a:rPr lang="en-US"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Projeções cartográficas</a:t>
            </a:r>
          </a:p>
        </p:txBody>
      </p:sp>
      <p:sp>
        <p:nvSpPr>
          <p:cNvPr id="36866" name="Rectangle 3">
            <a:extLst>
              <a:ext uri="{FF2B5EF4-FFF2-40B4-BE49-F238E27FC236}">
                <a16:creationId xmlns:a16="http://schemas.microsoft.com/office/drawing/2014/main" id="{98A713EA-170F-6351-4186-C324D3EA0F02}"/>
              </a:ext>
            </a:extLst>
          </p:cNvPr>
          <p:cNvSpPr>
            <a:spLocks noGrp="1" noChangeArrowheads="1"/>
          </p:cNvSpPr>
          <p:nvPr>
            <p:ph type="body" idx="1"/>
          </p:nvPr>
        </p:nvSpPr>
        <p:spPr>
          <a:xfrm>
            <a:off x="900113" y="1628775"/>
            <a:ext cx="7543800" cy="4464050"/>
          </a:xfrm>
        </p:spPr>
        <p:txBody>
          <a:bodyPr/>
          <a:lstStyle/>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Sistemas de projeção</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x = f</a:t>
            </a:r>
            <a:r>
              <a:rPr lang="pt-BR" altLang="en-BR" sz="2000" baseline="-25000">
                <a:solidFill>
                  <a:srgbClr val="003399"/>
                </a:solidFill>
                <a:latin typeface="Arial" panose="020B0604020202020204" pitchFamily="34" charset="0"/>
                <a:ea typeface="ＭＳ Ｐゴシック" panose="020B0600070205080204" pitchFamily="34" charset="-128"/>
                <a:cs typeface="Arial" panose="020B0604020202020204" pitchFamily="34" charset="0"/>
              </a:rPr>
              <a:t>1</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        y = f</a:t>
            </a:r>
            <a:r>
              <a:rPr lang="pt-BR" altLang="en-BR" sz="2000" baseline="-25000">
                <a:solidFill>
                  <a:srgbClr val="003399"/>
                </a:solidFill>
                <a:latin typeface="Arial" panose="020B0604020202020204" pitchFamily="34" charset="0"/>
                <a:ea typeface="ＭＳ Ｐゴシック" panose="020B0600070205080204" pitchFamily="34" charset="-128"/>
                <a:cs typeface="Arial" panose="020B0604020202020204" pitchFamily="34" charset="0"/>
              </a:rPr>
              <a:t>2</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 </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 = g</a:t>
            </a:r>
            <a:r>
              <a:rPr lang="pt-BR" altLang="en-BR" sz="2000" baseline="-25000">
                <a:solidFill>
                  <a:srgbClr val="003399"/>
                </a:solidFill>
                <a:latin typeface="Arial" panose="020B0604020202020204" pitchFamily="34" charset="0"/>
                <a:ea typeface="ＭＳ Ｐゴシック" panose="020B0600070205080204" pitchFamily="34" charset="-128"/>
                <a:cs typeface="Arial" panose="020B0604020202020204" pitchFamily="34" charset="0"/>
              </a:rPr>
              <a:t>1</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(x,y)       </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 = g</a:t>
            </a:r>
            <a:r>
              <a:rPr lang="pt-BR" altLang="en-BR" sz="2000" baseline="-25000">
                <a:solidFill>
                  <a:srgbClr val="003399"/>
                </a:solidFill>
                <a:latin typeface="Arial" panose="020B0604020202020204" pitchFamily="34" charset="0"/>
                <a:ea typeface="ＭＳ Ｐゴシック" panose="020B0600070205080204" pitchFamily="34" charset="-128"/>
                <a:cs typeface="Arial" panose="020B0604020202020204" pitchFamily="34" charset="0"/>
              </a:rPr>
              <a:t>2</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(x,y)</a:t>
            </a:r>
          </a:p>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Propriedades</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Conformidade</a:t>
            </a:r>
          </a:p>
          <a:p>
            <a:pPr lvl="2" eaLnBrk="1" hangingPunct="1">
              <a:lnSpc>
                <a:spcPct val="150000"/>
              </a:lnSpc>
              <a:spcBef>
                <a:spcPct val="0"/>
              </a:spcBef>
              <a:spcAft>
                <a:spcPts val="600"/>
              </a:spcAft>
              <a:buFontTx/>
              <a:buNone/>
            </a:pPr>
            <a:r>
              <a:rPr lang="pt-BR" altLang="en-BR" sz="1800" b="1">
                <a:solidFill>
                  <a:srgbClr val="003399"/>
                </a:solidFill>
                <a:latin typeface="Arial" panose="020B0604020202020204" pitchFamily="34" charset="0"/>
                <a:ea typeface="ＭＳ Ｐゴシック" panose="020B0600070205080204" pitchFamily="34" charset="-128"/>
                <a:cs typeface="Arial" panose="020B0604020202020204" pitchFamily="34" charset="0"/>
              </a:rPr>
              <a:t>Conservação dos ângulos ou das formas</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Equivalência</a:t>
            </a:r>
          </a:p>
          <a:p>
            <a:pPr lvl="2" eaLnBrk="1" hangingPunct="1">
              <a:lnSpc>
                <a:spcPct val="150000"/>
              </a:lnSpc>
              <a:spcBef>
                <a:spcPct val="0"/>
              </a:spcBef>
              <a:spcAft>
                <a:spcPts val="600"/>
              </a:spcAft>
              <a:buFontTx/>
              <a:buNone/>
            </a:pPr>
            <a:r>
              <a:rPr lang="pt-BR" altLang="en-BR" sz="1800" b="1">
                <a:solidFill>
                  <a:srgbClr val="003399"/>
                </a:solidFill>
                <a:latin typeface="Arial" panose="020B0604020202020204" pitchFamily="34" charset="0"/>
                <a:ea typeface="ＭＳ Ｐゴシック" panose="020B0600070205080204" pitchFamily="34" charset="-128"/>
                <a:cs typeface="Arial" panose="020B0604020202020204" pitchFamily="34" charset="0"/>
              </a:rPr>
              <a:t>Preservação de medidas de áreas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3EA77CD-D1F0-A45C-601C-F6AA5D95A541}"/>
              </a:ext>
            </a:extLst>
          </p:cNvPr>
          <p:cNvSpPr>
            <a:spLocks noGrp="1" noChangeArrowheads="1"/>
          </p:cNvSpPr>
          <p:nvPr>
            <p:ph type="title"/>
          </p:nvPr>
        </p:nvSpPr>
        <p:spPr>
          <a:xfrm>
            <a:off x="685800" y="333375"/>
            <a:ext cx="7772400" cy="1143000"/>
          </a:xfrm>
        </p:spPr>
        <p:txBody>
          <a:bodyPr/>
          <a:lstStyle/>
          <a:p>
            <a:pPr algn="l" eaLnBrk="1" hangingPunct="1"/>
            <a:r>
              <a:rPr lang="en-US"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Projeções cartográficas</a:t>
            </a:r>
          </a:p>
        </p:txBody>
      </p:sp>
      <p:sp>
        <p:nvSpPr>
          <p:cNvPr id="38914" name="Rectangle 3">
            <a:extLst>
              <a:ext uri="{FF2B5EF4-FFF2-40B4-BE49-F238E27FC236}">
                <a16:creationId xmlns:a16="http://schemas.microsoft.com/office/drawing/2014/main" id="{476827B7-5A80-A668-3E8E-D58A3FCA265C}"/>
              </a:ext>
            </a:extLst>
          </p:cNvPr>
          <p:cNvSpPr>
            <a:spLocks noGrp="1" noChangeArrowheads="1"/>
          </p:cNvSpPr>
          <p:nvPr>
            <p:ph type="body" idx="1"/>
          </p:nvPr>
        </p:nvSpPr>
        <p:spPr>
          <a:xfrm>
            <a:off x="900113" y="1628775"/>
            <a:ext cx="7543800" cy="4392613"/>
          </a:xfrm>
        </p:spPr>
        <p:txBody>
          <a:bodyPr/>
          <a:lstStyle/>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Superfície ou figura de referência</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Esfera, elipsóide</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Superfície de projeção</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Plano, cone, cilindro, poliedro</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Posição da superfície de projeção</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Normal ou equatorial, oblíqua, transversa</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Método de construção</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Projetivo, analítico, convencional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76C153EB-C108-8C41-D668-13CBFD388DEF}"/>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Projeções cartográficas</a:t>
            </a:r>
          </a:p>
        </p:txBody>
      </p:sp>
      <p:pic>
        <p:nvPicPr>
          <p:cNvPr id="40962" name="Picture 4" descr="Lambert">
            <a:extLst>
              <a:ext uri="{FF2B5EF4-FFF2-40B4-BE49-F238E27FC236}">
                <a16:creationId xmlns:a16="http://schemas.microsoft.com/office/drawing/2014/main" id="{2838BC10-7232-B5D8-C6E5-96E2F8F26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412875"/>
            <a:ext cx="33131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7">
            <a:extLst>
              <a:ext uri="{FF2B5EF4-FFF2-40B4-BE49-F238E27FC236}">
                <a16:creationId xmlns:a16="http://schemas.microsoft.com/office/drawing/2014/main" id="{461B4C13-4EB4-203D-947B-875AD424C3DB}"/>
              </a:ext>
            </a:extLst>
          </p:cNvPr>
          <p:cNvSpPr>
            <a:spLocks noChangeArrowheads="1"/>
          </p:cNvSpPr>
          <p:nvPr/>
        </p:nvSpPr>
        <p:spPr bwMode="auto">
          <a:xfrm>
            <a:off x="2916238" y="5856288"/>
            <a:ext cx="3333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US" altLang="en-BR" sz="1400">
                <a:solidFill>
                  <a:srgbClr val="003399"/>
                </a:solidFill>
                <a:latin typeface="Arial" panose="020B0604020202020204" pitchFamily="34" charset="0"/>
                <a:cs typeface="Arial" panose="020B0604020202020204" pitchFamily="34" charset="0"/>
              </a:rPr>
              <a:t>(fonte: Johann Heinrich Lambert, 1772)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B9D0152-6465-5331-8DDA-3820296B11E8}"/>
              </a:ext>
            </a:extLst>
          </p:cNvPr>
          <p:cNvSpPr>
            <a:spLocks noGrp="1" noChangeArrowheads="1"/>
          </p:cNvSpPr>
          <p:nvPr>
            <p:ph type="title"/>
          </p:nvPr>
        </p:nvSpPr>
        <p:spPr>
          <a:xfrm>
            <a:off x="685800" y="333375"/>
            <a:ext cx="7772400" cy="1143000"/>
          </a:xfrm>
        </p:spPr>
        <p:txBody>
          <a:bodyPr/>
          <a:lstStyle/>
          <a:p>
            <a:pPr algn="l" eaLnBrk="1" hangingPunct="1"/>
            <a:r>
              <a:rPr lang="en-US"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Parâmetros das projeções</a:t>
            </a:r>
          </a:p>
        </p:txBody>
      </p:sp>
      <p:sp>
        <p:nvSpPr>
          <p:cNvPr id="43010" name="Rectangle 3">
            <a:extLst>
              <a:ext uri="{FF2B5EF4-FFF2-40B4-BE49-F238E27FC236}">
                <a16:creationId xmlns:a16="http://schemas.microsoft.com/office/drawing/2014/main" id="{47E72DA1-D4A2-CBAE-3358-32EE4BA5DF6E}"/>
              </a:ext>
            </a:extLst>
          </p:cNvPr>
          <p:cNvSpPr>
            <a:spLocks noGrp="1" noChangeArrowheads="1"/>
          </p:cNvSpPr>
          <p:nvPr>
            <p:ph type="body" idx="1"/>
          </p:nvPr>
        </p:nvSpPr>
        <p:spPr>
          <a:xfrm>
            <a:off x="900113" y="1557338"/>
            <a:ext cx="7620000" cy="4535487"/>
          </a:xfrm>
        </p:spPr>
        <p:txBody>
          <a:bodyPr/>
          <a:lstStyle/>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Figura de referência (elipsóide ou esfera)</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 planimétrico</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Paralelo padrão (latitude reduzida)</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Deformações nulas … verdadeira grandeza</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Longitude origem (meridiano central)</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Posição do eixo Y das coordenadas planas</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Latitude origem</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Posição do eixo X das coordenadas planas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E28C63DA-C525-4063-9A1D-478638A70FDF}"/>
              </a:ext>
            </a:extLst>
          </p:cNvPr>
          <p:cNvSpPr>
            <a:spLocks noGrp="1" noChangeArrowheads="1"/>
          </p:cNvSpPr>
          <p:nvPr>
            <p:ph type="title"/>
          </p:nvPr>
        </p:nvSpPr>
        <p:spPr>
          <a:xfrm>
            <a:off x="685800" y="333375"/>
            <a:ext cx="7772400" cy="1143000"/>
          </a:xfrm>
        </p:spPr>
        <p:txBody>
          <a:bodyPr/>
          <a:lstStyle/>
          <a:p>
            <a:pPr algn="l" eaLnBrk="1" hangingPunct="1"/>
            <a:r>
              <a:rPr lang="en-US"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Principais projeções no Brasil</a:t>
            </a:r>
          </a:p>
        </p:txBody>
      </p:sp>
      <p:sp>
        <p:nvSpPr>
          <p:cNvPr id="45058" name="Rectangle 3">
            <a:extLst>
              <a:ext uri="{FF2B5EF4-FFF2-40B4-BE49-F238E27FC236}">
                <a16:creationId xmlns:a16="http://schemas.microsoft.com/office/drawing/2014/main" id="{F2987276-47D7-AA71-F7BE-F840ADAF1D1C}"/>
              </a:ext>
            </a:extLst>
          </p:cNvPr>
          <p:cNvSpPr>
            <a:spLocks noGrp="1" noChangeArrowheads="1"/>
          </p:cNvSpPr>
          <p:nvPr>
            <p:ph type="body" idx="1"/>
          </p:nvPr>
        </p:nvSpPr>
        <p:spPr>
          <a:xfrm>
            <a:off x="900113" y="1606550"/>
            <a:ext cx="7467600" cy="4608513"/>
          </a:xfrm>
        </p:spPr>
        <p:txBody>
          <a:bodyPr/>
          <a:lstStyle/>
          <a:p>
            <a:pPr eaLnBrk="1" hangingPunct="1">
              <a:lnSpc>
                <a:spcPct val="150000"/>
              </a:lnSpc>
              <a:spcBef>
                <a:spcPct val="0"/>
              </a:spcBef>
              <a:buFontTx/>
              <a:buNone/>
            </a:pPr>
            <a:r>
              <a:rPr lang="en-US"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UTM (</a:t>
            </a:r>
            <a:r>
              <a:rPr lang="ja-JP" altLang="en-US"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Universal Transverse Mercator</a:t>
            </a:r>
            <a:r>
              <a:rPr lang="ja-JP" altLang="en-US"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a:t>
            </a:r>
          </a:p>
          <a:p>
            <a:pPr lvl="1" eaLnBrk="1" hangingPunct="1">
              <a:lnSpc>
                <a:spcPct val="150000"/>
              </a:lnSpc>
              <a:spcBef>
                <a:spcPct val="0"/>
              </a:spcBef>
              <a:buFontTx/>
              <a:buNone/>
            </a:pPr>
            <a:r>
              <a:rPr lang="en-US"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cartas topográficas</a:t>
            </a:r>
          </a:p>
          <a:p>
            <a:pPr eaLnBrk="1" hangingPunct="1">
              <a:lnSpc>
                <a:spcPct val="150000"/>
              </a:lnSpc>
              <a:spcBef>
                <a:spcPct val="0"/>
              </a:spcBef>
              <a:buFontTx/>
              <a:buNone/>
            </a:pPr>
            <a:r>
              <a:rPr lang="en-US"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Mercator</a:t>
            </a:r>
          </a:p>
          <a:p>
            <a:pPr lvl="1" eaLnBrk="1" hangingPunct="1">
              <a:lnSpc>
                <a:spcPct val="150000"/>
              </a:lnSpc>
              <a:spcBef>
                <a:spcPct val="0"/>
              </a:spcBef>
              <a:buFontTx/>
              <a:buNone/>
            </a:pPr>
            <a:r>
              <a:rPr lang="en-US"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cartas náuticas</a:t>
            </a:r>
          </a:p>
          <a:p>
            <a:pPr eaLnBrk="1" hangingPunct="1">
              <a:lnSpc>
                <a:spcPct val="150000"/>
              </a:lnSpc>
              <a:spcBef>
                <a:spcPct val="0"/>
              </a:spcBef>
              <a:buFontTx/>
              <a:buNone/>
            </a:pPr>
            <a:r>
              <a:rPr lang="en-US"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Cônica conforme de Lambert</a:t>
            </a:r>
          </a:p>
          <a:p>
            <a:pPr lvl="1" eaLnBrk="1" hangingPunct="1">
              <a:lnSpc>
                <a:spcPct val="150000"/>
              </a:lnSpc>
              <a:spcBef>
                <a:spcPct val="0"/>
              </a:spcBef>
              <a:buFontTx/>
              <a:buNone/>
            </a:pPr>
            <a:r>
              <a:rPr lang="en-US"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cartas ao milionésimo</a:t>
            </a:r>
          </a:p>
          <a:p>
            <a:pPr lvl="1" eaLnBrk="1" hangingPunct="1">
              <a:lnSpc>
                <a:spcPct val="150000"/>
              </a:lnSpc>
              <a:spcBef>
                <a:spcPct val="0"/>
              </a:spcBef>
              <a:buFontTx/>
              <a:buNone/>
            </a:pPr>
            <a:r>
              <a:rPr lang="en-US"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cartas aeronáuticas</a:t>
            </a:r>
          </a:p>
          <a:p>
            <a:pPr eaLnBrk="1" hangingPunct="1">
              <a:lnSpc>
                <a:spcPct val="150000"/>
              </a:lnSpc>
              <a:spcBef>
                <a:spcPct val="0"/>
              </a:spcBef>
              <a:buFontTx/>
              <a:buNone/>
            </a:pPr>
            <a:r>
              <a:rPr lang="en-US"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Policônica</a:t>
            </a:r>
          </a:p>
          <a:p>
            <a:pPr lvl="1" eaLnBrk="1" hangingPunct="1">
              <a:lnSpc>
                <a:spcPct val="150000"/>
              </a:lnSpc>
              <a:spcBef>
                <a:spcPct val="0"/>
              </a:spcBef>
              <a:buFontTx/>
              <a:buNone/>
            </a:pPr>
            <a:r>
              <a:rPr lang="en-US"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mapas temáticos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A2635612-BAAB-2356-D2EF-94E9A7594481}"/>
              </a:ext>
            </a:extLst>
          </p:cNvPr>
          <p:cNvSpPr>
            <a:spLocks noGrp="1" noChangeArrowheads="1"/>
          </p:cNvSpPr>
          <p:nvPr>
            <p:ph type="title"/>
          </p:nvPr>
        </p:nvSpPr>
        <p:spPr>
          <a:xfrm>
            <a:off x="685800" y="333375"/>
            <a:ext cx="7772400" cy="1143000"/>
          </a:xfrm>
        </p:spPr>
        <p:txBody>
          <a:bodyPr/>
          <a:lstStyle/>
          <a:p>
            <a:pPr algn="l" eaLnBrk="1" hangingPunct="1"/>
            <a:r>
              <a:rPr lang="en-US"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Outras projeções importantes</a:t>
            </a:r>
          </a:p>
        </p:txBody>
      </p:sp>
      <p:sp>
        <p:nvSpPr>
          <p:cNvPr id="47106" name="Rectangle 3">
            <a:extLst>
              <a:ext uri="{FF2B5EF4-FFF2-40B4-BE49-F238E27FC236}">
                <a16:creationId xmlns:a16="http://schemas.microsoft.com/office/drawing/2014/main" id="{9136751D-2A82-A01C-45DD-6CEE73B1AAFB}"/>
              </a:ext>
            </a:extLst>
          </p:cNvPr>
          <p:cNvSpPr>
            <a:spLocks noGrp="1" noChangeArrowheads="1"/>
          </p:cNvSpPr>
          <p:nvPr>
            <p:ph type="body" idx="1"/>
          </p:nvPr>
        </p:nvSpPr>
        <p:spPr>
          <a:xfrm>
            <a:off x="900113" y="1484313"/>
            <a:ext cx="7467600" cy="4608512"/>
          </a:xfrm>
        </p:spPr>
        <p:txBody>
          <a:bodyPr/>
          <a:lstStyle/>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Cilíndrica equidistante</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Visualização rápida de dados em SIG</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Mapas do mundo inteiro</a:t>
            </a:r>
            <a:endParaRPr lang="pt-BR" altLang="en-BR" sz="2000" i="1">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Estereográfica polar</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Substitui a UTM nas regiões polares</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Cônica conforme bipolar oblíqua</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Mapa político das Américas</a:t>
            </a:r>
          </a:p>
          <a:p>
            <a:pPr eaLnBrk="1" hangingPunct="1">
              <a:lnSpc>
                <a:spcPct val="150000"/>
              </a:lnSpc>
              <a:spcBef>
                <a:spcPct val="0"/>
              </a:spcBef>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Cônica equivalente de Albers</a:t>
            </a:r>
          </a:p>
          <a:p>
            <a:pPr lvl="1"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Cálculo de área em SIG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0EBBFA26-EE1B-7BF0-2B1D-7C78FBA7F813}"/>
              </a:ext>
            </a:extLst>
          </p:cNvPr>
          <p:cNvSpPr>
            <a:spLocks noGrp="1" noChangeArrowheads="1"/>
          </p:cNvSpPr>
          <p:nvPr>
            <p:ph type="title"/>
          </p:nvPr>
        </p:nvSpPr>
        <p:spPr>
          <a:xfrm>
            <a:off x="685800" y="333375"/>
            <a:ext cx="7772400" cy="1143000"/>
          </a:xfrm>
        </p:spPr>
        <p:txBody>
          <a:bodyPr/>
          <a:lstStyle/>
          <a:p>
            <a:pPr algn="l"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Confusão típica e frequente … 😳</a:t>
            </a:r>
          </a:p>
        </p:txBody>
      </p:sp>
      <p:sp>
        <p:nvSpPr>
          <p:cNvPr id="49154" name="Rectangle 3">
            <a:extLst>
              <a:ext uri="{FF2B5EF4-FFF2-40B4-BE49-F238E27FC236}">
                <a16:creationId xmlns:a16="http://schemas.microsoft.com/office/drawing/2014/main" id="{3B43F884-A17A-1F5D-14FB-95F88DF52214}"/>
              </a:ext>
            </a:extLst>
          </p:cNvPr>
          <p:cNvSpPr>
            <a:spLocks noGrp="1" noChangeArrowheads="1"/>
          </p:cNvSpPr>
          <p:nvPr>
            <p:ph type="body" idx="1"/>
          </p:nvPr>
        </p:nvSpPr>
        <p:spPr>
          <a:xfrm>
            <a:off x="900113" y="1455738"/>
            <a:ext cx="7920037" cy="4781550"/>
          </a:xfrm>
        </p:spPr>
        <p:txBody>
          <a:bodyPr/>
          <a:lstStyle/>
          <a:p>
            <a:pPr eaLnBrk="1" hangingPunct="1">
              <a:spcBef>
                <a:spcPct val="0"/>
              </a:spcBef>
              <a:spcAft>
                <a:spcPts val="12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Cilíndrica equidistante</a:t>
            </a: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Paralelos e meridianos igualmente espaçados</a:t>
            </a: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x = R(</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 - </a:t>
            </a:r>
            <a:r>
              <a:rPr lang="pt-BR" altLang="en-BR" sz="2000" baseline="-25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0</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 y = R</a:t>
            </a:r>
            <a:r>
              <a:rPr lang="en-US"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a:t>
            </a:r>
            <a:endPar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endParaRP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Coordenadas planas armazenadas em metros</a:t>
            </a: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Dados matriciais com resolução em metros</a:t>
            </a:r>
          </a:p>
          <a:p>
            <a:pPr eaLnBrk="1" hangingPunct="1">
              <a:spcBef>
                <a:spcPct val="0"/>
              </a:spcBef>
              <a:spcAft>
                <a:spcPts val="12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LatLong ... geográfica projetada</a:t>
            </a: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Paralelos e meridianos igualmente espaçados</a:t>
            </a: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x = </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 - </a:t>
            </a:r>
            <a:r>
              <a:rPr lang="pt-BR" altLang="en-BR" sz="2000" baseline="-25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0</a:t>
            </a: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 y = </a:t>
            </a:r>
            <a:r>
              <a:rPr lang="en-US"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a:t>
            </a:r>
            <a:endPar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endParaRP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Coordenadas planas armazenadas em graus</a:t>
            </a:r>
          </a:p>
          <a:p>
            <a:pPr lvl="1" eaLnBrk="1" hangingPunct="1">
              <a:spcBef>
                <a:spcPct val="0"/>
              </a:spcBef>
              <a:spcAft>
                <a:spcPts val="12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Dados matriciais com resolução em graus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AF0DFF0-243F-E9CE-D33E-9B1CF299B5AA}"/>
              </a:ext>
            </a:extLst>
          </p:cNvPr>
          <p:cNvSpPr>
            <a:spLocks noGrp="1" noChangeArrowheads="1"/>
          </p:cNvSpPr>
          <p:nvPr>
            <p:ph type="title"/>
          </p:nvPr>
        </p:nvSpPr>
        <p:spPr>
          <a:xfrm>
            <a:off x="685800" y="333375"/>
            <a:ext cx="7772400" cy="1143000"/>
          </a:xfrm>
        </p:spPr>
        <p:txBody>
          <a:bodyPr/>
          <a:lstStyle/>
          <a:p>
            <a:pPr algn="l" eaLnBrk="1" hangingPunct="1"/>
            <a:r>
              <a:rPr lang="en-US"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Introdução</a:t>
            </a:r>
          </a:p>
        </p:txBody>
      </p:sp>
      <p:sp>
        <p:nvSpPr>
          <p:cNvPr id="16386" name="Rectangle 3">
            <a:extLst>
              <a:ext uri="{FF2B5EF4-FFF2-40B4-BE49-F238E27FC236}">
                <a16:creationId xmlns:a16="http://schemas.microsoft.com/office/drawing/2014/main" id="{6FBA33AE-C1A8-1241-9EF9-2B9257B513E8}"/>
              </a:ext>
            </a:extLst>
          </p:cNvPr>
          <p:cNvSpPr>
            <a:spLocks noGrp="1" noChangeArrowheads="1"/>
          </p:cNvSpPr>
          <p:nvPr>
            <p:ph type="body" idx="1"/>
          </p:nvPr>
        </p:nvSpPr>
        <p:spPr>
          <a:xfrm>
            <a:off x="971550" y="1628775"/>
            <a:ext cx="7777163" cy="4752975"/>
          </a:xfrm>
        </p:spPr>
        <p:txBody>
          <a:bodyPr/>
          <a:lstStyle/>
          <a:p>
            <a:pPr eaLnBrk="1" hangingPunct="1">
              <a:lnSpc>
                <a:spcPct val="150000"/>
              </a:lnSpc>
              <a:spcBef>
                <a:spcPct val="0"/>
              </a:spcBef>
              <a:spcAft>
                <a:spcPts val="600"/>
              </a:spcAft>
              <a:buFontTx/>
              <a:buNone/>
            </a:pPr>
            <a:r>
              <a:rPr lang="en-US"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European Petroleum Survey Group (EPSG) …  🤔 </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Sistemas geodésicos – datum horizontal</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Coordenadas geodésicas ou geográficas?</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Projeções cartográficas: conformidade e equivalência</a:t>
            </a:r>
          </a:p>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Usando regrinhas cartográficas no mundo matricial</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Padrão de exatidão cartográfica (PEC)</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Transformação entre dados vetoriais e matriciais</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Qualidade geométrica das imagens de SR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23FC8547-4A61-8B68-A599-15F2708EDBF7}"/>
              </a:ext>
            </a:extLst>
          </p:cNvPr>
          <p:cNvSpPr>
            <a:spLocks noGrp="1" noChangeArrowheads="1"/>
          </p:cNvSpPr>
          <p:nvPr>
            <p:ph type="title"/>
          </p:nvPr>
        </p:nvSpPr>
        <p:spPr>
          <a:xfrm>
            <a:off x="685800" y="333375"/>
            <a:ext cx="8062913" cy="1143000"/>
          </a:xfrm>
        </p:spPr>
        <p:txBody>
          <a:bodyPr/>
          <a:lstStyle/>
          <a:p>
            <a:pPr algn="l"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Padrão de exatidão cartográfica (PEC)</a:t>
            </a:r>
          </a:p>
        </p:txBody>
      </p:sp>
      <p:sp>
        <p:nvSpPr>
          <p:cNvPr id="51202" name="Rectangle 3">
            <a:extLst>
              <a:ext uri="{FF2B5EF4-FFF2-40B4-BE49-F238E27FC236}">
                <a16:creationId xmlns:a16="http://schemas.microsoft.com/office/drawing/2014/main" id="{2F18F92B-06BB-3CA8-E5C7-16DE95A88354}"/>
              </a:ext>
            </a:extLst>
          </p:cNvPr>
          <p:cNvSpPr>
            <a:spLocks noGrp="1" noChangeArrowheads="1"/>
          </p:cNvSpPr>
          <p:nvPr>
            <p:ph type="body" idx="1"/>
          </p:nvPr>
        </p:nvSpPr>
        <p:spPr>
          <a:xfrm>
            <a:off x="900113" y="1412875"/>
            <a:ext cx="7704137" cy="4752975"/>
          </a:xfrm>
        </p:spPr>
        <p:txBody>
          <a:bodyPr/>
          <a:lstStyle/>
          <a:p>
            <a:pPr marL="11113" indent="-11113"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Noventa por cento dos pontos bem definidos num mapa, quando comparados com medições exatas feitas diretamente no terreno, não deverão apresentar erro superior ao PEC Planimétrico estabelecido.</a:t>
            </a:r>
          </a:p>
          <a:p>
            <a:pPr marL="11113" indent="-11113" eaLnBrk="1" hangingPunct="1">
              <a:lnSpc>
                <a:spcPct val="150000"/>
              </a:lnSpc>
              <a:spcBef>
                <a:spcPct val="0"/>
              </a:spcBef>
              <a:buFontTx/>
              <a:buNone/>
            </a:pPr>
            <a:endPar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a:p>
            <a:pPr marL="11113" indent="-11113" eaLnBrk="1" hangingPunct="1">
              <a:lnSpc>
                <a:spcPct val="150000"/>
              </a:lnSpc>
              <a:spcBef>
                <a:spcPct val="0"/>
              </a:spcBef>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PEC é um indicador estatístico de dispersão, relativo a 90% de probabilidade, que define a exatidão de trabalhos cartográficos. A probabilidade de 90% corresponde a 1,6449 vezes o erro padrão (EP) ou erro médio quadrático (EMQ). O EP ou EMQ isolado num trabalho cartográfico não deverá ultrapassar 60,8% do PEC.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E2447D5-E4A9-1890-6ABB-2350599B6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49" y="1484785"/>
            <a:ext cx="8064900" cy="4536504"/>
          </a:xfrm>
          <a:prstGeom prst="rect">
            <a:avLst/>
          </a:prstGeom>
          <a:noFill/>
        </p:spPr>
      </p:pic>
      <p:sp>
        <p:nvSpPr>
          <p:cNvPr id="53254" name="Footer Placeholder 3">
            <a:extLst>
              <a:ext uri="{FF2B5EF4-FFF2-40B4-BE49-F238E27FC236}">
                <a16:creationId xmlns:a16="http://schemas.microsoft.com/office/drawing/2014/main" id="{F2EDEAB2-BCA7-0E9E-9F2F-9252C24D2F2C}"/>
              </a:ext>
            </a:extLst>
          </p:cNvPr>
          <p:cNvSpPr>
            <a:spLocks noGrp="1"/>
          </p:cNvSpPr>
          <p:nvPr>
            <p:ph type="ftr" sz="quarter" idx="10"/>
          </p:nvPr>
        </p:nvSpPr>
        <p:spPr>
          <a:xfrm>
            <a:off x="323850" y="6165850"/>
            <a:ext cx="1008063" cy="315913"/>
          </a:xfrm>
        </p:spPr>
        <p:txBody>
          <a:bodyPr/>
          <a:lstStyle/>
          <a:p>
            <a:pPr>
              <a:spcAft>
                <a:spcPts val="600"/>
              </a:spcAft>
              <a:defRPr/>
            </a:pPr>
            <a:r>
              <a:rPr lang="pt-PT" altLang="en-BR"/>
              <a:t>SER – 300 </a:t>
            </a:r>
          </a:p>
        </p:txBody>
      </p:sp>
      <p:sp>
        <p:nvSpPr>
          <p:cNvPr id="5" name="Rectangle 2">
            <a:extLst>
              <a:ext uri="{FF2B5EF4-FFF2-40B4-BE49-F238E27FC236}">
                <a16:creationId xmlns:a16="http://schemas.microsoft.com/office/drawing/2014/main" id="{72E6842F-3FA2-9A47-7DA1-9132DC66721A}"/>
              </a:ext>
            </a:extLst>
          </p:cNvPr>
          <p:cNvSpPr>
            <a:spLocks noGrp="1" noChangeArrowheads="1"/>
          </p:cNvSpPr>
          <p:nvPr>
            <p:ph type="title"/>
          </p:nvPr>
        </p:nvSpPr>
        <p:spPr>
          <a:xfrm>
            <a:off x="685800" y="333375"/>
            <a:ext cx="8062913" cy="1143000"/>
          </a:xfrm>
        </p:spPr>
        <p:txBody>
          <a:bodyPr/>
          <a:lstStyle/>
          <a:p>
            <a:pPr algn="l"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Padrão de exatidão cartográfica (PEC)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5E2A708-F0DE-D1BE-B9FD-713D0A05FF4C}"/>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Dados vetoriais e dados matriciais</a:t>
            </a:r>
          </a:p>
        </p:txBody>
      </p:sp>
      <p:sp>
        <p:nvSpPr>
          <p:cNvPr id="55298" name="Rectangle 3">
            <a:extLst>
              <a:ext uri="{FF2B5EF4-FFF2-40B4-BE49-F238E27FC236}">
                <a16:creationId xmlns:a16="http://schemas.microsoft.com/office/drawing/2014/main" id="{6D2F0383-8755-17D5-E3B4-1F2CEAE158CD}"/>
              </a:ext>
            </a:extLst>
          </p:cNvPr>
          <p:cNvSpPr>
            <a:spLocks noGrp="1" noChangeArrowheads="1"/>
          </p:cNvSpPr>
          <p:nvPr>
            <p:ph type="body" idx="1"/>
          </p:nvPr>
        </p:nvSpPr>
        <p:spPr>
          <a:xfrm>
            <a:off x="971550" y="1628775"/>
            <a:ext cx="7632700" cy="4895850"/>
          </a:xfrm>
        </p:spPr>
        <p:txBody>
          <a:bodyPr/>
          <a:lstStyle/>
          <a:p>
            <a:pPr marL="11113" indent="-11113" eaLnBrk="1" hangingPunct="1">
              <a:lnSpc>
                <a:spcPct val="150000"/>
              </a:lnSpc>
              <a:spcBef>
                <a:spcPct val="0"/>
              </a:spcBef>
              <a:spcAft>
                <a:spcPts val="3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Como manter a compatibilidade entre dados vetoriais e dados matriciais?</a:t>
            </a:r>
          </a:p>
          <a:p>
            <a:pPr marL="11113" indent="-11113" eaLnBrk="1" hangingPunct="1">
              <a:lnSpc>
                <a:spcPct val="150000"/>
              </a:lnSpc>
              <a:spcBef>
                <a:spcPct val="0"/>
              </a:spcBef>
              <a:spcAft>
                <a:spcPts val="3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Qual a resolução espacial necessária para integrar imagens de SR a uma base de dados vetoriais?</a:t>
            </a:r>
          </a:p>
          <a:p>
            <a:pPr lvl="1"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Mundo vetorial: PEC planimétrico (gostando ou não)</a:t>
            </a:r>
          </a:p>
          <a:p>
            <a:pPr lvl="1"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Mundo matricial: erro planimétrico matricial (EPM)</a:t>
            </a:r>
          </a:p>
          <a:p>
            <a:pPr lvl="1"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Nível de correção geométrica das imagens de SR</a:t>
            </a:r>
          </a:p>
          <a:p>
            <a:pPr marL="11113" indent="-11113" eaLnBrk="1" hangingPunct="1">
              <a:lnSpc>
                <a:spcPct val="150000"/>
              </a:lnSpc>
              <a:spcBef>
                <a:spcPct val="0"/>
              </a:spcBef>
              <a:spcAft>
                <a:spcPts val="3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Escala faz sentido para dados vetoriais digitais?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0CE11AD5-E3A4-0D12-DBD2-79A3F65A51EE}"/>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Mundo matricial – resolução espacial</a:t>
            </a:r>
          </a:p>
        </p:txBody>
      </p:sp>
      <p:pic>
        <p:nvPicPr>
          <p:cNvPr id="57346" name="Picture 3" descr="A picture containing text, outdoor, different, several&#10;&#10;Description automatically generated">
            <a:extLst>
              <a:ext uri="{FF2B5EF4-FFF2-40B4-BE49-F238E27FC236}">
                <a16:creationId xmlns:a16="http://schemas.microsoft.com/office/drawing/2014/main" id="{71BC9A60-CF0E-1FB1-F1BE-3A2585C8F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51050"/>
            <a:ext cx="4852987"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7">
            <a:extLst>
              <a:ext uri="{FF2B5EF4-FFF2-40B4-BE49-F238E27FC236}">
                <a16:creationId xmlns:a16="http://schemas.microsoft.com/office/drawing/2014/main" id="{975FF21E-4244-BE1A-5D16-1B9C259A8745}"/>
              </a:ext>
            </a:extLst>
          </p:cNvPr>
          <p:cNvSpPr txBox="1">
            <a:spLocks noChangeArrowheads="1"/>
          </p:cNvSpPr>
          <p:nvPr/>
        </p:nvSpPr>
        <p:spPr bwMode="auto">
          <a:xfrm>
            <a:off x="720725" y="5487988"/>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pt-BR" altLang="en-BR" sz="1200" b="1">
                <a:solidFill>
                  <a:srgbClr val="003399"/>
                </a:solidFill>
                <a:latin typeface="Arial" panose="020B0604020202020204" pitchFamily="34" charset="0"/>
                <a:cs typeface="Arial" panose="020B0604020202020204" pitchFamily="34" charset="0"/>
              </a:rPr>
              <a:t>Fonte: idgeo.com.br</a:t>
            </a:r>
          </a:p>
        </p:txBody>
      </p:sp>
      <p:sp>
        <p:nvSpPr>
          <p:cNvPr id="57348" name="Text Box 40">
            <a:extLst>
              <a:ext uri="{FF2B5EF4-FFF2-40B4-BE49-F238E27FC236}">
                <a16:creationId xmlns:a16="http://schemas.microsoft.com/office/drawing/2014/main" id="{C373C3BB-83A7-8146-BE78-BE9C30EB7B02}"/>
              </a:ext>
            </a:extLst>
          </p:cNvPr>
          <p:cNvSpPr txBox="1">
            <a:spLocks noChangeArrowheads="1"/>
          </p:cNvSpPr>
          <p:nvPr/>
        </p:nvSpPr>
        <p:spPr bwMode="auto">
          <a:xfrm>
            <a:off x="7875588" y="2373313"/>
            <a:ext cx="296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pt-PT" altLang="en-BR" sz="1400" b="1">
                <a:solidFill>
                  <a:srgbClr val="003399"/>
                </a:solidFill>
                <a:latin typeface="Humnst777 BT" pitchFamily="34" charset="0"/>
              </a:rPr>
              <a:t>C</a:t>
            </a:r>
            <a:endParaRPr lang="pt-PT" altLang="en-BR" sz="1400">
              <a:solidFill>
                <a:srgbClr val="003399"/>
              </a:solidFill>
              <a:latin typeface="Humnst777 BT" pitchFamily="34" charset="0"/>
            </a:endParaRPr>
          </a:p>
        </p:txBody>
      </p:sp>
      <p:sp>
        <p:nvSpPr>
          <p:cNvPr id="57349" name="Text Box 47">
            <a:extLst>
              <a:ext uri="{FF2B5EF4-FFF2-40B4-BE49-F238E27FC236}">
                <a16:creationId xmlns:a16="http://schemas.microsoft.com/office/drawing/2014/main" id="{9F6F622B-FED3-130B-214E-A3F3ED414BBB}"/>
              </a:ext>
            </a:extLst>
          </p:cNvPr>
          <p:cNvSpPr txBox="1">
            <a:spLocks noChangeArrowheads="1"/>
          </p:cNvSpPr>
          <p:nvPr/>
        </p:nvSpPr>
        <p:spPr bwMode="auto">
          <a:xfrm>
            <a:off x="5964238" y="42545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pt-PT" altLang="en-BR" sz="1400" b="1">
                <a:solidFill>
                  <a:srgbClr val="003399"/>
                </a:solidFill>
                <a:latin typeface="Humnst777 BT" pitchFamily="34" charset="0"/>
              </a:rPr>
              <a:t>L</a:t>
            </a:r>
            <a:endParaRPr lang="pt-PT" altLang="en-BR" sz="1400">
              <a:solidFill>
                <a:srgbClr val="003399"/>
              </a:solidFill>
              <a:latin typeface="Humnst777 BT" pitchFamily="34" charset="0"/>
            </a:endParaRPr>
          </a:p>
        </p:txBody>
      </p:sp>
      <p:sp>
        <p:nvSpPr>
          <p:cNvPr id="57350" name="Text Box 48">
            <a:extLst>
              <a:ext uri="{FF2B5EF4-FFF2-40B4-BE49-F238E27FC236}">
                <a16:creationId xmlns:a16="http://schemas.microsoft.com/office/drawing/2014/main" id="{9AAF3ABF-356D-3260-9418-A4FDEED1EC3E}"/>
              </a:ext>
            </a:extLst>
          </p:cNvPr>
          <p:cNvSpPr txBox="1">
            <a:spLocks noChangeArrowheads="1"/>
          </p:cNvSpPr>
          <p:nvPr/>
        </p:nvSpPr>
        <p:spPr bwMode="auto">
          <a:xfrm>
            <a:off x="6351588" y="2860675"/>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pt-PT" altLang="en-BR" sz="1000" b="1">
                <a:solidFill>
                  <a:srgbClr val="003399"/>
                </a:solidFill>
                <a:latin typeface="Humnst777 BT" pitchFamily="34" charset="0"/>
              </a:rPr>
              <a:t>NC</a:t>
            </a:r>
            <a:endParaRPr lang="pt-PT" altLang="en-BR" sz="1000">
              <a:solidFill>
                <a:srgbClr val="003399"/>
              </a:solidFill>
              <a:latin typeface="Humnst777 BT" pitchFamily="34" charset="0"/>
            </a:endParaRPr>
          </a:p>
        </p:txBody>
      </p:sp>
      <p:sp>
        <p:nvSpPr>
          <p:cNvPr id="57351" name="Line 49">
            <a:extLst>
              <a:ext uri="{FF2B5EF4-FFF2-40B4-BE49-F238E27FC236}">
                <a16:creationId xmlns:a16="http://schemas.microsoft.com/office/drawing/2014/main" id="{75A1BA24-EC7E-24C0-C0B7-CA0325F0057C}"/>
              </a:ext>
            </a:extLst>
          </p:cNvPr>
          <p:cNvSpPr>
            <a:spLocks noChangeShapeType="1"/>
          </p:cNvSpPr>
          <p:nvPr/>
        </p:nvSpPr>
        <p:spPr bwMode="auto">
          <a:xfrm>
            <a:off x="6213475" y="2651125"/>
            <a:ext cx="1938338" cy="0"/>
          </a:xfrm>
          <a:prstGeom prst="line">
            <a:avLst/>
          </a:prstGeom>
          <a:noFill/>
          <a:ln w="15875">
            <a:solidFill>
              <a:srgbClr val="0033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BR"/>
          </a:p>
        </p:txBody>
      </p:sp>
      <p:sp>
        <p:nvSpPr>
          <p:cNvPr id="57352" name="Line 50">
            <a:extLst>
              <a:ext uri="{FF2B5EF4-FFF2-40B4-BE49-F238E27FC236}">
                <a16:creationId xmlns:a16="http://schemas.microsoft.com/office/drawing/2014/main" id="{112CE1DF-CCB2-2DAD-97C2-271E254D920D}"/>
              </a:ext>
            </a:extLst>
          </p:cNvPr>
          <p:cNvSpPr>
            <a:spLocks noChangeShapeType="1"/>
          </p:cNvSpPr>
          <p:nvPr/>
        </p:nvSpPr>
        <p:spPr bwMode="auto">
          <a:xfrm>
            <a:off x="6213475" y="2651125"/>
            <a:ext cx="0" cy="1881188"/>
          </a:xfrm>
          <a:prstGeom prst="line">
            <a:avLst/>
          </a:prstGeom>
          <a:noFill/>
          <a:ln w="15875">
            <a:solidFill>
              <a:srgbClr val="00339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BR"/>
          </a:p>
        </p:txBody>
      </p:sp>
      <p:sp>
        <p:nvSpPr>
          <p:cNvPr id="57353" name="Rectangle 51">
            <a:extLst>
              <a:ext uri="{FF2B5EF4-FFF2-40B4-BE49-F238E27FC236}">
                <a16:creationId xmlns:a16="http://schemas.microsoft.com/office/drawing/2014/main" id="{B922F871-18E9-5DAA-B715-6676095A0A00}"/>
              </a:ext>
            </a:extLst>
          </p:cNvPr>
          <p:cNvSpPr>
            <a:spLocks noChangeArrowheads="1"/>
          </p:cNvSpPr>
          <p:nvPr/>
        </p:nvSpPr>
        <p:spPr bwMode="auto">
          <a:xfrm>
            <a:off x="6213475" y="2651125"/>
            <a:ext cx="1384300" cy="1393825"/>
          </a:xfrm>
          <a:prstGeom prst="rect">
            <a:avLst/>
          </a:prstGeom>
          <a:noFill/>
          <a:ln w="19050">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BR" altLang="en-BR" sz="2400"/>
          </a:p>
        </p:txBody>
      </p:sp>
      <p:sp>
        <p:nvSpPr>
          <p:cNvPr id="57354" name="Line 52">
            <a:extLst>
              <a:ext uri="{FF2B5EF4-FFF2-40B4-BE49-F238E27FC236}">
                <a16:creationId xmlns:a16="http://schemas.microsoft.com/office/drawing/2014/main" id="{409053B7-F559-0AB7-EBD7-E3268F4208AA}"/>
              </a:ext>
            </a:extLst>
          </p:cNvPr>
          <p:cNvSpPr>
            <a:spLocks noChangeShapeType="1"/>
          </p:cNvSpPr>
          <p:nvPr/>
        </p:nvSpPr>
        <p:spPr bwMode="auto">
          <a:xfrm>
            <a:off x="6213475" y="2860675"/>
            <a:ext cx="1384300" cy="0"/>
          </a:xfrm>
          <a:prstGeom prst="line">
            <a:avLst/>
          </a:prstGeom>
          <a:noFill/>
          <a:ln w="9525">
            <a:solidFill>
              <a:srgbClr val="003399"/>
            </a:solidFill>
            <a:miter lim="800000"/>
            <a:headEnd/>
            <a:tailEnd/>
          </a:ln>
          <a:extLst>
            <a:ext uri="{909E8E84-426E-40DD-AFC4-6F175D3DCCD1}">
              <a14:hiddenFill xmlns:a14="http://schemas.microsoft.com/office/drawing/2010/main">
                <a:noFill/>
              </a14:hiddenFill>
            </a:ext>
          </a:extLst>
        </p:spPr>
        <p:txBody>
          <a:bodyPr wrap="none"/>
          <a:lstStyle/>
          <a:p>
            <a:endParaRPr lang="en-BR"/>
          </a:p>
        </p:txBody>
      </p:sp>
      <p:sp>
        <p:nvSpPr>
          <p:cNvPr id="57355" name="Line 53">
            <a:extLst>
              <a:ext uri="{FF2B5EF4-FFF2-40B4-BE49-F238E27FC236}">
                <a16:creationId xmlns:a16="http://schemas.microsoft.com/office/drawing/2014/main" id="{614B4522-A50F-EDE6-313E-E2240CCCD4D0}"/>
              </a:ext>
            </a:extLst>
          </p:cNvPr>
          <p:cNvSpPr>
            <a:spLocks noChangeShapeType="1"/>
          </p:cNvSpPr>
          <p:nvPr/>
        </p:nvSpPr>
        <p:spPr bwMode="auto">
          <a:xfrm>
            <a:off x="6213475" y="3070225"/>
            <a:ext cx="1384300" cy="0"/>
          </a:xfrm>
          <a:prstGeom prst="line">
            <a:avLst/>
          </a:prstGeom>
          <a:noFill/>
          <a:ln w="9525">
            <a:solidFill>
              <a:srgbClr val="003399"/>
            </a:solidFill>
            <a:miter lim="800000"/>
            <a:headEnd/>
            <a:tailEnd/>
          </a:ln>
          <a:extLst>
            <a:ext uri="{909E8E84-426E-40DD-AFC4-6F175D3DCCD1}">
              <a14:hiddenFill xmlns:a14="http://schemas.microsoft.com/office/drawing/2010/main">
                <a:noFill/>
              </a14:hiddenFill>
            </a:ext>
          </a:extLst>
        </p:spPr>
        <p:txBody>
          <a:bodyPr wrap="none"/>
          <a:lstStyle/>
          <a:p>
            <a:endParaRPr lang="en-BR"/>
          </a:p>
        </p:txBody>
      </p:sp>
      <p:sp>
        <p:nvSpPr>
          <p:cNvPr id="57356" name="Line 54">
            <a:extLst>
              <a:ext uri="{FF2B5EF4-FFF2-40B4-BE49-F238E27FC236}">
                <a16:creationId xmlns:a16="http://schemas.microsoft.com/office/drawing/2014/main" id="{EFAED070-04F0-5B1A-3478-BE5922E02D67}"/>
              </a:ext>
            </a:extLst>
          </p:cNvPr>
          <p:cNvSpPr>
            <a:spLocks noChangeShapeType="1"/>
          </p:cNvSpPr>
          <p:nvPr/>
        </p:nvSpPr>
        <p:spPr bwMode="auto">
          <a:xfrm>
            <a:off x="6213475" y="3278188"/>
            <a:ext cx="1384300" cy="0"/>
          </a:xfrm>
          <a:prstGeom prst="line">
            <a:avLst/>
          </a:prstGeom>
          <a:noFill/>
          <a:ln w="9525">
            <a:solidFill>
              <a:srgbClr val="003399"/>
            </a:solidFill>
            <a:miter lim="800000"/>
            <a:headEnd/>
            <a:tailEnd/>
          </a:ln>
          <a:extLst>
            <a:ext uri="{909E8E84-426E-40DD-AFC4-6F175D3DCCD1}">
              <a14:hiddenFill xmlns:a14="http://schemas.microsoft.com/office/drawing/2010/main">
                <a:noFill/>
              </a14:hiddenFill>
            </a:ext>
          </a:extLst>
        </p:spPr>
        <p:txBody>
          <a:bodyPr wrap="none"/>
          <a:lstStyle/>
          <a:p>
            <a:endParaRPr lang="en-BR"/>
          </a:p>
        </p:txBody>
      </p:sp>
      <p:sp>
        <p:nvSpPr>
          <p:cNvPr id="57357" name="Line 55">
            <a:extLst>
              <a:ext uri="{FF2B5EF4-FFF2-40B4-BE49-F238E27FC236}">
                <a16:creationId xmlns:a16="http://schemas.microsoft.com/office/drawing/2014/main" id="{421D4218-C756-45A0-DC1F-C9C14096376F}"/>
              </a:ext>
            </a:extLst>
          </p:cNvPr>
          <p:cNvSpPr>
            <a:spLocks noChangeShapeType="1"/>
          </p:cNvSpPr>
          <p:nvPr/>
        </p:nvSpPr>
        <p:spPr bwMode="auto">
          <a:xfrm>
            <a:off x="6421438" y="2651125"/>
            <a:ext cx="0" cy="1393825"/>
          </a:xfrm>
          <a:prstGeom prst="line">
            <a:avLst/>
          </a:prstGeom>
          <a:noFill/>
          <a:ln w="9525">
            <a:solidFill>
              <a:srgbClr val="003399"/>
            </a:solidFill>
            <a:miter lim="800000"/>
            <a:headEnd/>
            <a:tailEnd/>
          </a:ln>
          <a:extLst>
            <a:ext uri="{909E8E84-426E-40DD-AFC4-6F175D3DCCD1}">
              <a14:hiddenFill xmlns:a14="http://schemas.microsoft.com/office/drawing/2010/main">
                <a:noFill/>
              </a14:hiddenFill>
            </a:ext>
          </a:extLst>
        </p:spPr>
        <p:txBody>
          <a:bodyPr wrap="none"/>
          <a:lstStyle/>
          <a:p>
            <a:endParaRPr lang="en-BR"/>
          </a:p>
        </p:txBody>
      </p:sp>
      <p:sp>
        <p:nvSpPr>
          <p:cNvPr id="57358" name="Line 56">
            <a:extLst>
              <a:ext uri="{FF2B5EF4-FFF2-40B4-BE49-F238E27FC236}">
                <a16:creationId xmlns:a16="http://schemas.microsoft.com/office/drawing/2014/main" id="{DB0F280D-2C2F-E3C4-D222-E18EDE905EBB}"/>
              </a:ext>
            </a:extLst>
          </p:cNvPr>
          <p:cNvSpPr>
            <a:spLocks noChangeShapeType="1"/>
          </p:cNvSpPr>
          <p:nvPr/>
        </p:nvSpPr>
        <p:spPr bwMode="auto">
          <a:xfrm>
            <a:off x="6627813" y="2651125"/>
            <a:ext cx="0" cy="1393825"/>
          </a:xfrm>
          <a:prstGeom prst="line">
            <a:avLst/>
          </a:prstGeom>
          <a:noFill/>
          <a:ln w="9525">
            <a:solidFill>
              <a:srgbClr val="003399"/>
            </a:solidFill>
            <a:miter lim="800000"/>
            <a:headEnd/>
            <a:tailEnd/>
          </a:ln>
          <a:extLst>
            <a:ext uri="{909E8E84-426E-40DD-AFC4-6F175D3DCCD1}">
              <a14:hiddenFill xmlns:a14="http://schemas.microsoft.com/office/drawing/2010/main">
                <a:noFill/>
              </a14:hiddenFill>
            </a:ext>
          </a:extLst>
        </p:spPr>
        <p:txBody>
          <a:bodyPr wrap="none"/>
          <a:lstStyle/>
          <a:p>
            <a:endParaRPr lang="en-BR"/>
          </a:p>
        </p:txBody>
      </p:sp>
      <p:sp>
        <p:nvSpPr>
          <p:cNvPr id="57359" name="Line 57">
            <a:extLst>
              <a:ext uri="{FF2B5EF4-FFF2-40B4-BE49-F238E27FC236}">
                <a16:creationId xmlns:a16="http://schemas.microsoft.com/office/drawing/2014/main" id="{E66D7F3D-45D2-C682-F008-83A1E2E22CA7}"/>
              </a:ext>
            </a:extLst>
          </p:cNvPr>
          <p:cNvSpPr>
            <a:spLocks noChangeShapeType="1"/>
          </p:cNvSpPr>
          <p:nvPr/>
        </p:nvSpPr>
        <p:spPr bwMode="auto">
          <a:xfrm>
            <a:off x="6835775" y="2651125"/>
            <a:ext cx="0" cy="1393825"/>
          </a:xfrm>
          <a:prstGeom prst="line">
            <a:avLst/>
          </a:prstGeom>
          <a:noFill/>
          <a:ln w="9525">
            <a:solidFill>
              <a:srgbClr val="003399"/>
            </a:solidFill>
            <a:miter lim="800000"/>
            <a:headEnd/>
            <a:tailEnd/>
          </a:ln>
          <a:extLst>
            <a:ext uri="{909E8E84-426E-40DD-AFC4-6F175D3DCCD1}">
              <a14:hiddenFill xmlns:a14="http://schemas.microsoft.com/office/drawing/2010/main">
                <a:noFill/>
              </a14:hiddenFill>
            </a:ext>
          </a:extLst>
        </p:spPr>
        <p:txBody>
          <a:bodyPr wrap="none"/>
          <a:lstStyle/>
          <a:p>
            <a:endParaRPr lang="en-BR"/>
          </a:p>
        </p:txBody>
      </p:sp>
      <p:sp>
        <p:nvSpPr>
          <p:cNvPr id="57360" name="TextBox 21">
            <a:extLst>
              <a:ext uri="{FF2B5EF4-FFF2-40B4-BE49-F238E27FC236}">
                <a16:creationId xmlns:a16="http://schemas.microsoft.com/office/drawing/2014/main" id="{7F7939AE-6033-203F-3267-DECEFD800692}"/>
              </a:ext>
            </a:extLst>
          </p:cNvPr>
          <p:cNvSpPr txBox="1">
            <a:spLocks noChangeArrowheads="1"/>
          </p:cNvSpPr>
          <p:nvPr/>
        </p:nvSpPr>
        <p:spPr bwMode="auto">
          <a:xfrm>
            <a:off x="5464175" y="4724400"/>
            <a:ext cx="3284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pt-BR" altLang="en-BR" sz="1200" b="1">
                <a:solidFill>
                  <a:srgbClr val="003399"/>
                </a:solidFill>
                <a:latin typeface="Arial" panose="020B0604020202020204" pitchFamily="34" charset="0"/>
                <a:cs typeface="Arial" panose="020B0604020202020204" pitchFamily="34" charset="0"/>
              </a:rPr>
              <a:t>E aí, o que devemos usar como critério para erro planimétrico matricial (EPM): </a:t>
            </a:r>
          </a:p>
          <a:p>
            <a:pPr algn="ctr">
              <a:spcBef>
                <a:spcPct val="0"/>
              </a:spcBef>
              <a:buFontTx/>
              <a:buNone/>
            </a:pPr>
            <a:r>
              <a:rPr lang="pt-BR" altLang="en-BR" sz="1200" b="1">
                <a:solidFill>
                  <a:srgbClr val="003399"/>
                </a:solidFill>
                <a:latin typeface="Arial" panose="020B0604020202020204" pitchFamily="34" charset="0"/>
                <a:cs typeface="Arial" panose="020B0604020202020204" pitchFamily="34" charset="0"/>
              </a:rPr>
              <a:t>o tamanho do pixel P?</a:t>
            </a:r>
          </a:p>
        </p:txBody>
      </p:sp>
      <p:sp>
        <p:nvSpPr>
          <p:cNvPr id="57361" name="Text Box 40">
            <a:extLst>
              <a:ext uri="{FF2B5EF4-FFF2-40B4-BE49-F238E27FC236}">
                <a16:creationId xmlns:a16="http://schemas.microsoft.com/office/drawing/2014/main" id="{88F80104-5482-82C9-57A2-2B0DA5FA3D83}"/>
              </a:ext>
            </a:extLst>
          </p:cNvPr>
          <p:cNvSpPr txBox="1">
            <a:spLocks noChangeArrowheads="1"/>
          </p:cNvSpPr>
          <p:nvPr/>
        </p:nvSpPr>
        <p:spPr bwMode="auto">
          <a:xfrm>
            <a:off x="6380163" y="2349500"/>
            <a:ext cx="279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buFontTx/>
              <a:buNone/>
            </a:pPr>
            <a:r>
              <a:rPr lang="pt-PT" altLang="en-BR" sz="1400" b="1">
                <a:solidFill>
                  <a:srgbClr val="003399"/>
                </a:solidFill>
                <a:latin typeface="Humnst777 BT" pitchFamily="34" charset="0"/>
              </a:rPr>
              <a:t>P</a:t>
            </a:r>
            <a:endParaRPr lang="pt-PT" altLang="en-BR" sz="1400">
              <a:solidFill>
                <a:srgbClr val="003399"/>
              </a:solidFill>
              <a:latin typeface="Humnst777 BT" pitchFamily="34" charset="0"/>
            </a:endParaRPr>
          </a:p>
        </p:txBody>
      </p:sp>
      <p:cxnSp>
        <p:nvCxnSpPr>
          <p:cNvPr id="7" name="Straight Connector 6">
            <a:extLst>
              <a:ext uri="{FF2B5EF4-FFF2-40B4-BE49-F238E27FC236}">
                <a16:creationId xmlns:a16="http://schemas.microsoft.com/office/drawing/2014/main" id="{EFFD1F5A-9360-CE46-C080-1A0EA71F199D}"/>
              </a:ext>
            </a:extLst>
          </p:cNvPr>
          <p:cNvCxnSpPr/>
          <p:nvPr/>
        </p:nvCxnSpPr>
        <p:spPr>
          <a:xfrm>
            <a:off x="6084888" y="2492375"/>
            <a:ext cx="336550" cy="0"/>
          </a:xfrm>
          <a:prstGeom prst="line">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2C115B-0F2E-C99E-6DFF-599CFCDEB129}"/>
              </a:ext>
            </a:extLst>
          </p:cNvPr>
          <p:cNvCxnSpPr/>
          <p:nvPr/>
        </p:nvCxnSpPr>
        <p:spPr>
          <a:xfrm>
            <a:off x="6627813" y="2492375"/>
            <a:ext cx="336550" cy="0"/>
          </a:xfrm>
          <a:prstGeom prst="line">
            <a:avLst/>
          </a:prstGeom>
          <a:ln w="15875">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77319C-4026-C8B9-1E0D-3157255EA118}"/>
              </a:ext>
            </a:extLst>
          </p:cNvPr>
          <p:cNvCxnSpPr>
            <a:cxnSpLocks/>
          </p:cNvCxnSpPr>
          <p:nvPr/>
        </p:nvCxnSpPr>
        <p:spPr>
          <a:xfrm>
            <a:off x="6421438" y="2349500"/>
            <a:ext cx="0" cy="301625"/>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C6802A-2553-0E72-C705-2EF28BBB9A8B}"/>
              </a:ext>
            </a:extLst>
          </p:cNvPr>
          <p:cNvCxnSpPr>
            <a:cxnSpLocks/>
          </p:cNvCxnSpPr>
          <p:nvPr/>
        </p:nvCxnSpPr>
        <p:spPr>
          <a:xfrm>
            <a:off x="6627813" y="2349500"/>
            <a:ext cx="0" cy="277813"/>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A32121DC-EA04-67A2-3001-54FBA6321C1B}"/>
              </a:ext>
            </a:extLst>
          </p:cNvPr>
          <p:cNvSpPr>
            <a:spLocks noGrp="1" noChangeArrowheads="1"/>
          </p:cNvSpPr>
          <p:nvPr>
            <p:ph type="title"/>
          </p:nvPr>
        </p:nvSpPr>
        <p:spPr>
          <a:xfrm>
            <a:off x="685800" y="333375"/>
            <a:ext cx="791845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Qual a relação entre o PEC e o EPM?</a:t>
            </a:r>
          </a:p>
        </p:txBody>
      </p:sp>
      <p:sp>
        <p:nvSpPr>
          <p:cNvPr id="59394" name="Rectangle 3">
            <a:extLst>
              <a:ext uri="{FF2B5EF4-FFF2-40B4-BE49-F238E27FC236}">
                <a16:creationId xmlns:a16="http://schemas.microsoft.com/office/drawing/2014/main" id="{33954A65-16C9-2436-5B59-D89074F4C41D}"/>
              </a:ext>
            </a:extLst>
          </p:cNvPr>
          <p:cNvSpPr>
            <a:spLocks noGrp="1" noChangeArrowheads="1"/>
          </p:cNvSpPr>
          <p:nvPr>
            <p:ph type="body" idx="1"/>
          </p:nvPr>
        </p:nvSpPr>
        <p:spPr>
          <a:xfrm>
            <a:off x="971550" y="1628775"/>
            <a:ext cx="7632700" cy="4895850"/>
          </a:xfrm>
        </p:spPr>
        <p:txBody>
          <a:bodyPr/>
          <a:lstStyle/>
          <a:p>
            <a:pPr marL="11113" indent="-11113" eaLnBrk="1" hangingPunct="1">
              <a:lnSpc>
                <a:spcPct val="150000"/>
              </a:lnSpc>
              <a:spcBef>
                <a:spcPct val="0"/>
              </a:spcBef>
              <a:spcAft>
                <a:spcPts val="3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Uma possibilidade é simplesmente dizer que ambos devem ser iguais para preservar a compatibilidade</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0,5mm / escala = P (no meu mundinho determinístico)</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1:250.000, então P = 125m</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1:100.000, então P = 50m</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1:50.000, então P = 25m</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1:10.000, então P = 5m</a:t>
            </a:r>
          </a:p>
          <a:p>
            <a:pPr marL="11113" indent="-11113" eaLnBrk="1" hangingPunct="1">
              <a:lnSpc>
                <a:spcPct val="150000"/>
              </a:lnSpc>
              <a:spcBef>
                <a:spcPct val="0"/>
              </a:spcBef>
              <a:spcAft>
                <a:spcPts val="3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É tão simples assim mesmo ou devemos considerar outros elementos?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DF1674A7-E585-F2D7-DD61-693C00EB7FE9}"/>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Dados vetoriais e dados matriciais</a:t>
            </a:r>
          </a:p>
        </p:txBody>
      </p:sp>
      <p:sp>
        <p:nvSpPr>
          <p:cNvPr id="61442" name="Rectangle 3">
            <a:extLst>
              <a:ext uri="{FF2B5EF4-FFF2-40B4-BE49-F238E27FC236}">
                <a16:creationId xmlns:a16="http://schemas.microsoft.com/office/drawing/2014/main" id="{8B4089D8-B9EA-970C-C5F1-C7BAB0E0B6EE}"/>
              </a:ext>
            </a:extLst>
          </p:cNvPr>
          <p:cNvSpPr>
            <a:spLocks noGrp="1" noChangeArrowheads="1"/>
          </p:cNvSpPr>
          <p:nvPr>
            <p:ph type="body" idx="1"/>
          </p:nvPr>
        </p:nvSpPr>
        <p:spPr>
          <a:xfrm>
            <a:off x="971550" y="1628775"/>
            <a:ext cx="7772400" cy="4895850"/>
          </a:xfrm>
        </p:spPr>
        <p:txBody>
          <a:bodyPr/>
          <a:lstStyle/>
          <a:p>
            <a:pPr marL="11113" indent="-11113" eaLnBrk="1" hangingPunct="1">
              <a:lnSpc>
                <a:spcPct val="150000"/>
              </a:lnSpc>
              <a:spcBef>
                <a:spcPct val="0"/>
              </a:spcBef>
              <a:spcAft>
                <a:spcPts val="3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Após a correção geométrica as imagens podem ter erros internos da ordem de 1,5 pixel</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0,5mm / escala = 1,5P (1,5P usado como limiar superior)</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1:250.000, então P = 83,3m</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1:100.000, então P = 33,3m</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1:50.000, então P = 16,6m</a:t>
            </a:r>
          </a:p>
          <a:p>
            <a:pPr marL="411163" lvl="1" indent="-11113" eaLnBrk="1" hangingPunct="1">
              <a:lnSpc>
                <a:spcPct val="150000"/>
              </a:lnSpc>
              <a:spcBef>
                <a:spcPct val="0"/>
              </a:spcBef>
              <a:spcAft>
                <a:spcPts val="3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Se a escala do dado vetorial for 1:10.000, então P = 3,3m</a:t>
            </a:r>
          </a:p>
          <a:p>
            <a:pPr marL="11113" indent="-11113" eaLnBrk="1" hangingPunct="1">
              <a:lnSpc>
                <a:spcPct val="150000"/>
              </a:lnSpc>
              <a:spcBef>
                <a:spcPct val="0"/>
              </a:spcBef>
              <a:spcAft>
                <a:spcPts val="3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 Como fica a escala em função da resolução espacial?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0EBBFA26-EE1B-7BF0-2B1D-7C78FBA7F813}"/>
              </a:ext>
            </a:extLst>
          </p:cNvPr>
          <p:cNvSpPr>
            <a:spLocks noGrp="1" noChangeArrowheads="1"/>
          </p:cNvSpPr>
          <p:nvPr>
            <p:ph type="title"/>
          </p:nvPr>
        </p:nvSpPr>
        <p:spPr>
          <a:xfrm>
            <a:off x="539552" y="333375"/>
            <a:ext cx="8066284" cy="1143000"/>
          </a:xfrm>
        </p:spPr>
        <p:txBody>
          <a:bodyPr/>
          <a:lstStyle/>
          <a:p>
            <a:pPr algn="l"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Esperamos ver nas monografias …  </a:t>
            </a:r>
          </a:p>
        </p:txBody>
      </p:sp>
      <p:sp>
        <p:nvSpPr>
          <p:cNvPr id="49154" name="Rectangle 3">
            <a:extLst>
              <a:ext uri="{FF2B5EF4-FFF2-40B4-BE49-F238E27FC236}">
                <a16:creationId xmlns:a16="http://schemas.microsoft.com/office/drawing/2014/main" id="{3B43F884-A17A-1F5D-14FB-95F88DF52214}"/>
              </a:ext>
            </a:extLst>
          </p:cNvPr>
          <p:cNvSpPr>
            <a:spLocks noGrp="1" noChangeArrowheads="1"/>
          </p:cNvSpPr>
          <p:nvPr>
            <p:ph type="body" idx="1"/>
          </p:nvPr>
        </p:nvSpPr>
        <p:spPr>
          <a:xfrm>
            <a:off x="900113" y="1455738"/>
            <a:ext cx="7920037" cy="4781550"/>
          </a:xfrm>
        </p:spPr>
        <p:txBody>
          <a:bodyPr/>
          <a:lstStyle/>
          <a:p>
            <a:pPr eaLnBrk="1" hangingPunct="1">
              <a:spcBef>
                <a:spcPct val="0"/>
              </a:spcBef>
              <a:spcAft>
                <a:spcPts val="1200"/>
              </a:spcAft>
              <a:buFontTx/>
              <a:buNone/>
            </a:pPr>
            <a:r>
              <a:rPr lang="pt-BR" altLang="en-BR" sz="2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Parâmetros cartográficos dos dados de entrada</a:t>
            </a:r>
          </a:p>
          <a:p>
            <a:pPr lvl="1" eaLnBrk="1" hangingPunct="1">
              <a:spcBef>
                <a:spcPct val="0"/>
              </a:spcBef>
              <a:spcAft>
                <a:spcPts val="1200"/>
              </a:spcAft>
              <a:buFontTx/>
              <a:buNone/>
            </a:pPr>
            <a:r>
              <a:rPr lang="pt-BR" altLang="en-BR" sz="2000" dirty="0" err="1">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a:t>
            </a: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 planimétrico e projeção cartográfica</a:t>
            </a:r>
          </a:p>
          <a:p>
            <a:pPr lvl="1" eaLnBrk="1" hangingPunct="1">
              <a:spcBef>
                <a:spcPct val="0"/>
              </a:spcBef>
              <a:spcAft>
                <a:spcPts val="1200"/>
              </a:spcAft>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Escala ou resolução espacial</a:t>
            </a:r>
          </a:p>
          <a:p>
            <a:pPr eaLnBrk="1" hangingPunct="1">
              <a:spcBef>
                <a:spcPct val="0"/>
              </a:spcBef>
              <a:spcAft>
                <a:spcPts val="1200"/>
              </a:spcAft>
              <a:buFontTx/>
              <a:buNone/>
            </a:pPr>
            <a:r>
              <a:rPr lang="pt-BR" altLang="en-BR" sz="2400" dirty="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Parâmetros cartográficos da sua base de dados</a:t>
            </a:r>
          </a:p>
          <a:p>
            <a:pPr lvl="1" eaLnBrk="1" hangingPunct="1">
              <a:spcBef>
                <a:spcPct val="0"/>
              </a:spcBef>
              <a:spcAft>
                <a:spcPts val="1200"/>
              </a:spcAft>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Justificativa para os parâmetros adotados</a:t>
            </a:r>
          </a:p>
          <a:p>
            <a:pPr lvl="1" eaLnBrk="1" hangingPunct="1">
              <a:spcBef>
                <a:spcPct val="0"/>
              </a:spcBef>
              <a:spcAft>
                <a:spcPts val="1200"/>
              </a:spcAft>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Procedimentos de conversão ou compatibilização</a:t>
            </a:r>
          </a:p>
          <a:p>
            <a:pPr lvl="1" eaLnBrk="1" hangingPunct="1">
              <a:spcBef>
                <a:spcPct val="0"/>
              </a:spcBef>
              <a:spcAft>
                <a:spcPts val="1200"/>
              </a:spcAft>
              <a:buFontTx/>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Alguma abordagem específica para medidas de área?</a:t>
            </a:r>
          </a:p>
          <a:p>
            <a:pPr eaLnBrk="1" hangingPunct="1">
              <a:spcBef>
                <a:spcPct val="0"/>
              </a:spcBef>
              <a:spcAft>
                <a:spcPts val="1200"/>
              </a:spcAft>
              <a:buNone/>
            </a:pPr>
            <a:r>
              <a:rPr lang="pt-BR" altLang="en-BR" sz="2400" dirty="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Mapas da área de estudo com os resultados finais</a:t>
            </a:r>
          </a:p>
          <a:p>
            <a:pPr marL="455613" lvl="1" indent="1588" eaLnBrk="1" hangingPunct="1">
              <a:spcBef>
                <a:spcPct val="0"/>
              </a:spcBef>
              <a:spcAft>
                <a:spcPts val="1200"/>
              </a:spcAft>
              <a:buNone/>
            </a:pPr>
            <a:r>
              <a:rPr lang="pt-BR" altLang="en-BR" sz="2000" dirty="0">
                <a:solidFill>
                  <a:srgbClr val="003399"/>
                </a:solidFill>
                <a:latin typeface="Arial" panose="020B0604020202020204" pitchFamily="34" charset="0"/>
                <a:ea typeface="ＭＳ Ｐゴシック" panose="020B0600070205080204" pitchFamily="34" charset="-128"/>
                <a:cs typeface="Arial" panose="020B0604020202020204" pitchFamily="34" charset="0"/>
                <a:sym typeface="Symbol" pitchFamily="2" charset="2"/>
              </a:rPr>
              <a:t>Como garantir que os mapas finais possam ser usados como dados de entrada para novos estudos?</a:t>
            </a:r>
          </a:p>
        </p:txBody>
      </p:sp>
    </p:spTree>
    <p:extLst>
      <p:ext uri="{BB962C8B-B14F-4D97-AF65-F5344CB8AC3E}">
        <p14:creationId xmlns:p14="http://schemas.microsoft.com/office/powerpoint/2010/main" val="2117995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6">
            <a:extLst>
              <a:ext uri="{FF2B5EF4-FFF2-40B4-BE49-F238E27FC236}">
                <a16:creationId xmlns:a16="http://schemas.microsoft.com/office/drawing/2014/main" id="{1101CDB3-7F78-15BB-17AF-966DD6191B35}"/>
              </a:ext>
            </a:extLst>
          </p:cNvPr>
          <p:cNvSpPr txBox="1">
            <a:spLocks noChangeArrowheads="1"/>
          </p:cNvSpPr>
          <p:nvPr/>
        </p:nvSpPr>
        <p:spPr bwMode="auto">
          <a:xfrm>
            <a:off x="323850" y="1268413"/>
            <a:ext cx="842486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411163" indent="-11113">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lvl="1" eaLnBrk="1" hangingPunct="1">
              <a:lnSpc>
                <a:spcPct val="150000"/>
              </a:lnSpc>
              <a:spcBef>
                <a:spcPct val="0"/>
              </a:spcBef>
              <a:buFontTx/>
              <a:buNone/>
            </a:pPr>
            <a:r>
              <a:rPr lang="en-US" altLang="en-BR" sz="1900">
                <a:solidFill>
                  <a:srgbClr val="003399"/>
                </a:solidFill>
                <a:latin typeface="Arial" panose="020B0604020202020204" pitchFamily="34" charset="0"/>
                <a:cs typeface="Arial" panose="020B0604020202020204" pitchFamily="34" charset="0"/>
              </a:rPr>
              <a:t>Christopher Columbus is credited with the discovery of America, but he died believing he had reached Asia. Simply running into a place thought to be some other place is hardly worthy of being called a 'geographical discovery.' Those who followed Columbus were similarly confused. It remained, during the next half century, for the mapmakers to fit the explorers' accounts into the world map. In the early 1500s they separated South America from Asia, but not until Mercator's map of 1538 was North America disconnected. It was analysis by cartographers that revealed the new lands to be unknown continents. Thus, the map makers were the real discoverers of America.</a:t>
            </a:r>
          </a:p>
          <a:p>
            <a:pPr lvl="1" eaLnBrk="1" hangingPunct="1">
              <a:lnSpc>
                <a:spcPct val="150000"/>
              </a:lnSpc>
              <a:spcBef>
                <a:spcPct val="0"/>
              </a:spcBef>
              <a:spcAft>
                <a:spcPts val="300"/>
              </a:spcAft>
              <a:buFontTx/>
              <a:buNone/>
            </a:pPr>
            <a:r>
              <a:rPr lang="en-BR" altLang="en-BR" sz="2000">
                <a:solidFill>
                  <a:srgbClr val="003399"/>
                </a:solidFill>
                <a:latin typeface="Arial" panose="020B0604020202020204" pitchFamily="34" charset="0"/>
                <a:cs typeface="Arial" panose="020B0604020202020204" pitchFamily="34" charset="0"/>
              </a:rPr>
              <a:t>	</a:t>
            </a:r>
          </a:p>
        </p:txBody>
      </p:sp>
      <p:sp>
        <p:nvSpPr>
          <p:cNvPr id="63490" name="TextBox 9">
            <a:extLst>
              <a:ext uri="{FF2B5EF4-FFF2-40B4-BE49-F238E27FC236}">
                <a16:creationId xmlns:a16="http://schemas.microsoft.com/office/drawing/2014/main" id="{51FC3756-5DAE-A41D-6702-CF220B6B1B66}"/>
              </a:ext>
            </a:extLst>
          </p:cNvPr>
          <p:cNvSpPr txBox="1">
            <a:spLocks noChangeArrowheads="1"/>
          </p:cNvSpPr>
          <p:nvPr/>
        </p:nvSpPr>
        <p:spPr bwMode="auto">
          <a:xfrm>
            <a:off x="1114351" y="662782"/>
            <a:ext cx="4249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pt-BR" altLang="en-BR" sz="1200" b="1" dirty="0">
                <a:solidFill>
                  <a:srgbClr val="003399"/>
                </a:solidFill>
                <a:latin typeface="Arial" panose="020B0604020202020204" pitchFamily="34" charset="0"/>
                <a:cs typeface="Arial" panose="020B0604020202020204" pitchFamily="34" charset="0"/>
              </a:rPr>
              <a:t>“It </a:t>
            </a:r>
            <a:r>
              <a:rPr lang="pt-BR" altLang="en-BR" sz="1200" b="1" dirty="0" err="1">
                <a:solidFill>
                  <a:srgbClr val="003399"/>
                </a:solidFill>
                <a:latin typeface="Arial" panose="020B0604020202020204" pitchFamily="34" charset="0"/>
                <a:cs typeface="Arial" panose="020B0604020202020204" pitchFamily="34" charset="0"/>
              </a:rPr>
              <a:t>was</a:t>
            </a:r>
            <a:r>
              <a:rPr lang="pt-BR" altLang="en-BR" sz="1200" b="1" dirty="0">
                <a:solidFill>
                  <a:srgbClr val="003399"/>
                </a:solidFill>
                <a:latin typeface="Arial" panose="020B0604020202020204" pitchFamily="34" charset="0"/>
                <a:cs typeface="Arial" panose="020B0604020202020204" pitchFamily="34" charset="0"/>
              </a:rPr>
              <a:t> </a:t>
            </a:r>
            <a:r>
              <a:rPr lang="pt-BR" altLang="en-BR" sz="1200" b="1" dirty="0" err="1">
                <a:solidFill>
                  <a:srgbClr val="003399"/>
                </a:solidFill>
                <a:latin typeface="Arial" panose="020B0604020202020204" pitchFamily="34" charset="0"/>
                <a:cs typeface="Arial" panose="020B0604020202020204" pitchFamily="34" charset="0"/>
              </a:rPr>
              <a:t>the</a:t>
            </a:r>
            <a:r>
              <a:rPr lang="pt-BR" altLang="en-BR" sz="1200" b="1" dirty="0">
                <a:solidFill>
                  <a:srgbClr val="003399"/>
                </a:solidFill>
                <a:latin typeface="Arial" panose="020B0604020202020204" pitchFamily="34" charset="0"/>
                <a:cs typeface="Arial" panose="020B0604020202020204" pitchFamily="34" charset="0"/>
              </a:rPr>
              <a:t> </a:t>
            </a:r>
            <a:r>
              <a:rPr lang="pt-BR" altLang="en-BR" sz="1200" b="1" dirty="0" err="1">
                <a:solidFill>
                  <a:srgbClr val="003399"/>
                </a:solidFill>
                <a:latin typeface="Arial" panose="020B0604020202020204" pitchFamily="34" charset="0"/>
                <a:cs typeface="Arial" panose="020B0604020202020204" pitchFamily="34" charset="0"/>
              </a:rPr>
              <a:t>mapmakers</a:t>
            </a:r>
            <a:r>
              <a:rPr lang="pt-BR" altLang="en-BR" sz="1200" b="1" dirty="0">
                <a:solidFill>
                  <a:srgbClr val="003399"/>
                </a:solidFill>
                <a:latin typeface="Arial" panose="020B0604020202020204" pitchFamily="34" charset="0"/>
                <a:cs typeface="Arial" panose="020B0604020202020204" pitchFamily="34" charset="0"/>
              </a:rPr>
              <a:t> </a:t>
            </a:r>
            <a:r>
              <a:rPr lang="pt-BR" altLang="en-BR" sz="1200" b="1" dirty="0" err="1">
                <a:solidFill>
                  <a:srgbClr val="003399"/>
                </a:solidFill>
                <a:latin typeface="Arial" panose="020B0604020202020204" pitchFamily="34" charset="0"/>
                <a:cs typeface="Arial" panose="020B0604020202020204" pitchFamily="34" charset="0"/>
              </a:rPr>
              <a:t>who</a:t>
            </a:r>
            <a:r>
              <a:rPr lang="pt-BR" altLang="en-BR" sz="1200" b="1" dirty="0">
                <a:solidFill>
                  <a:srgbClr val="003399"/>
                </a:solidFill>
                <a:latin typeface="Arial" panose="020B0604020202020204" pitchFamily="34" charset="0"/>
                <a:cs typeface="Arial" panose="020B0604020202020204" pitchFamily="34" charset="0"/>
              </a:rPr>
              <a:t> </a:t>
            </a:r>
            <a:r>
              <a:rPr lang="pt-BR" altLang="en-BR" sz="1200" b="1" dirty="0" err="1">
                <a:solidFill>
                  <a:srgbClr val="003399"/>
                </a:solidFill>
                <a:latin typeface="Arial" panose="020B0604020202020204" pitchFamily="34" charset="0"/>
                <a:cs typeface="Arial" panose="020B0604020202020204" pitchFamily="34" charset="0"/>
              </a:rPr>
              <a:t>really</a:t>
            </a:r>
            <a:r>
              <a:rPr lang="pt-BR" altLang="en-BR" sz="1200" b="1" dirty="0">
                <a:solidFill>
                  <a:srgbClr val="003399"/>
                </a:solidFill>
                <a:latin typeface="Arial" panose="020B0604020202020204" pitchFamily="34" charset="0"/>
                <a:cs typeface="Arial" panose="020B0604020202020204" pitchFamily="34" charset="0"/>
              </a:rPr>
              <a:t> </a:t>
            </a:r>
            <a:r>
              <a:rPr lang="pt-BR" altLang="en-BR" sz="1200" b="1" dirty="0" err="1">
                <a:solidFill>
                  <a:srgbClr val="003399"/>
                </a:solidFill>
                <a:latin typeface="Arial" panose="020B0604020202020204" pitchFamily="34" charset="0"/>
                <a:cs typeface="Arial" panose="020B0604020202020204" pitchFamily="34" charset="0"/>
              </a:rPr>
              <a:t>discovered</a:t>
            </a:r>
            <a:r>
              <a:rPr lang="pt-BR" altLang="en-BR" sz="1200" b="1" dirty="0">
                <a:solidFill>
                  <a:srgbClr val="003399"/>
                </a:solidFill>
                <a:latin typeface="Arial" panose="020B0604020202020204" pitchFamily="34" charset="0"/>
                <a:cs typeface="Arial" panose="020B0604020202020204" pitchFamily="34" charset="0"/>
              </a:rPr>
              <a:t> </a:t>
            </a:r>
            <a:r>
              <a:rPr lang="pt-BR" altLang="en-BR" sz="1200" b="1" dirty="0" err="1">
                <a:solidFill>
                  <a:srgbClr val="003399"/>
                </a:solidFill>
                <a:latin typeface="Arial" panose="020B0604020202020204" pitchFamily="34" charset="0"/>
                <a:cs typeface="Arial" panose="020B0604020202020204" pitchFamily="34" charset="0"/>
              </a:rPr>
              <a:t>America</a:t>
            </a:r>
            <a:r>
              <a:rPr lang="pt-BR" altLang="en-BR" sz="1200" b="1" dirty="0">
                <a:solidFill>
                  <a:srgbClr val="003399"/>
                </a:solidFill>
                <a:latin typeface="Arial" panose="020B0604020202020204" pitchFamily="34" charset="0"/>
                <a:cs typeface="Arial" panose="020B0604020202020204" pitchFamily="34" charset="0"/>
              </a:rPr>
              <a:t>”</a:t>
            </a:r>
          </a:p>
          <a:p>
            <a:pPr>
              <a:spcBef>
                <a:spcPct val="0"/>
              </a:spcBef>
              <a:buFontTx/>
              <a:buNone/>
            </a:pPr>
            <a:r>
              <a:rPr lang="pt-BR" altLang="en-BR" sz="1200" b="1" dirty="0">
                <a:solidFill>
                  <a:srgbClr val="003399"/>
                </a:solidFill>
                <a:latin typeface="Arial" panose="020B0604020202020204" pitchFamily="34" charset="0"/>
                <a:cs typeface="Arial" panose="020B0604020202020204" pitchFamily="34" charset="0"/>
              </a:rPr>
              <a:t>1992, Arthur Robinson (1915 – 2004)</a:t>
            </a:r>
          </a:p>
        </p:txBody>
      </p:sp>
      <p:pic>
        <p:nvPicPr>
          <p:cNvPr id="63491" name="Picture 8" descr="A person in a suit&#10;&#10;Description automatically generated with medium confidence">
            <a:extLst>
              <a:ext uri="{FF2B5EF4-FFF2-40B4-BE49-F238E27FC236}">
                <a16:creationId xmlns:a16="http://schemas.microsoft.com/office/drawing/2014/main" id="{66458B56-366D-CAA9-3642-D5EF7532A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16" y="625252"/>
            <a:ext cx="546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a:extLst>
              <a:ext uri="{FF2B5EF4-FFF2-40B4-BE49-F238E27FC236}">
                <a16:creationId xmlns:a16="http://schemas.microsoft.com/office/drawing/2014/main" id="{91866998-6EEC-FCDE-FCAE-A6C37788DF9C}"/>
              </a:ext>
            </a:extLst>
          </p:cNvPr>
          <p:cNvSpPr>
            <a:spLocks noGrp="1" noChangeArrowheads="1"/>
          </p:cNvSpPr>
          <p:nvPr>
            <p:ph type="title"/>
          </p:nvPr>
        </p:nvSpPr>
        <p:spPr>
          <a:xfrm>
            <a:off x="685800" y="333375"/>
            <a:ext cx="7989888" cy="1143000"/>
          </a:xfrm>
        </p:spPr>
        <p:txBody>
          <a:bodyPr/>
          <a:lstStyle/>
          <a:p>
            <a:pPr algn="r"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hlinkClick r:id="rId4"/>
              </a:rPr>
              <a:t>🤓</a:t>
            </a:r>
            <a:endPar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D8FC8C-3FEC-454A-D31A-BD74DD7ABAE7}"/>
              </a:ext>
            </a:extLst>
          </p:cNvPr>
          <p:cNvSpPr txBox="1"/>
          <p:nvPr/>
        </p:nvSpPr>
        <p:spPr>
          <a:xfrm>
            <a:off x="899592" y="1476374"/>
            <a:ext cx="7630616" cy="4922951"/>
          </a:xfrm>
          <a:prstGeom prst="rect">
            <a:avLst/>
          </a:prstGeom>
          <a:noFill/>
        </p:spPr>
        <p:txBody>
          <a:bodyPr wrap="square" rtlCol="0">
            <a:spAutoFit/>
          </a:bodyPr>
          <a:lstStyle/>
          <a:p>
            <a:pPr eaLnBrk="1" hangingPunct="1">
              <a:lnSpc>
                <a:spcPct val="150000"/>
              </a:lnSpc>
              <a:spcBef>
                <a:spcPct val="0"/>
              </a:spcBef>
              <a:buFontTx/>
              <a:buNone/>
            </a:pPr>
            <a:r>
              <a:rPr lang="pt-BR" altLang="en-BR" sz="18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Sistemas de coordenadas planas, Projeção UTM (</a:t>
            </a:r>
            <a:r>
              <a:rPr lang="pt-BR" altLang="en-BR" sz="1800" dirty="0" err="1">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a:t>
            </a:r>
            <a:r>
              <a:rPr lang="pt-BR" altLang="en-BR" sz="18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 SIRGAS 2000)</a:t>
            </a:r>
          </a:p>
          <a:p>
            <a:pPr eaLnBrk="1" hangingPunct="1">
              <a:lnSpc>
                <a:spcPct val="150000"/>
              </a:lnSpc>
              <a:spcBef>
                <a:spcPct val="0"/>
              </a:spcBef>
              <a:buFontTx/>
              <a:buNone/>
            </a:pPr>
            <a:endParaRPr lang="pt-BR" altLang="en-BR" sz="1100" dirty="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18N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31972</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18S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31978</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19N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31973</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19S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31979</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20N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31974</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20S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31980</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21N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31975</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21S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31981</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22N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31976</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22S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31982</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23S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31983</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24S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31984</a:t>
            </a:r>
          </a:p>
          <a:p>
            <a:pPr eaLnBrk="1" hangingPunct="1">
              <a:lnSpc>
                <a:spcPct val="150000"/>
              </a:lnSpc>
              <a:spcBef>
                <a:spcPct val="0"/>
              </a:spcBef>
              <a:buFontTx/>
              <a:buNone/>
            </a:pPr>
            <a:r>
              <a:rPr lang="en-US" altLang="en-BR" sz="14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SIRGAS 2000 / UTM zona 25S	</a:t>
            </a:r>
            <a:r>
              <a:rPr lang="en-US" altLang="en-BR" sz="1400" b="1"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31985</a:t>
            </a:r>
            <a:endParaRPr lang="en-BR" sz="1400" dirty="0">
              <a:latin typeface="Arial" panose="020B0604020202020204" pitchFamily="34" charset="0"/>
              <a:cs typeface="Arial" panose="020B0604020202020204" pitchFamily="34" charset="0"/>
            </a:endParaRPr>
          </a:p>
        </p:txBody>
      </p:sp>
      <p:sp>
        <p:nvSpPr>
          <p:cNvPr id="18433" name="Rectangle 2">
            <a:extLst>
              <a:ext uri="{FF2B5EF4-FFF2-40B4-BE49-F238E27FC236}">
                <a16:creationId xmlns:a16="http://schemas.microsoft.com/office/drawing/2014/main" id="{6CD4CCF6-B9B5-0ED8-6187-A4543E30E015}"/>
              </a:ext>
            </a:extLst>
          </p:cNvPr>
          <p:cNvSpPr>
            <a:spLocks noGrp="1" noChangeArrowheads="1"/>
          </p:cNvSpPr>
          <p:nvPr>
            <p:ph type="title"/>
          </p:nvPr>
        </p:nvSpPr>
        <p:spPr>
          <a:xfrm>
            <a:off x="685800" y="333375"/>
            <a:ext cx="7989888" cy="1143000"/>
          </a:xfrm>
        </p:spPr>
        <p:txBody>
          <a:bodyPr/>
          <a:lstStyle/>
          <a:p>
            <a:pPr algn="l"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Alguns códigos EPSG no Brasil </a:t>
            </a:r>
          </a:p>
        </p:txBody>
      </p:sp>
      <p:sp>
        <p:nvSpPr>
          <p:cNvPr id="2" name="TextBox 1">
            <a:extLst>
              <a:ext uri="{FF2B5EF4-FFF2-40B4-BE49-F238E27FC236}">
                <a16:creationId xmlns:a16="http://schemas.microsoft.com/office/drawing/2014/main" id="{0EE98E2B-EDAE-11FB-2D47-98682F176054}"/>
              </a:ext>
            </a:extLst>
          </p:cNvPr>
          <p:cNvSpPr txBox="1"/>
          <p:nvPr/>
        </p:nvSpPr>
        <p:spPr>
          <a:xfrm>
            <a:off x="5364088" y="3594502"/>
            <a:ext cx="2376264" cy="369332"/>
          </a:xfrm>
          <a:prstGeom prst="rect">
            <a:avLst/>
          </a:prstGeom>
          <a:noFill/>
          <a:ln w="19050">
            <a:solidFill>
              <a:srgbClr val="FF0000"/>
            </a:solidFill>
          </a:ln>
        </p:spPr>
        <p:txBody>
          <a:bodyPr wrap="square" rtlCol="0">
            <a:spAutoFit/>
          </a:bodyPr>
          <a:lstStyle/>
          <a:p>
            <a:r>
              <a:rPr lang="en-US" sz="1800" dirty="0">
                <a:solidFill>
                  <a:srgbClr val="003399"/>
                </a:solidFill>
                <a:latin typeface="Arial" panose="020B0604020202020204" pitchFamily="34" charset="0"/>
                <a:cs typeface="Arial" panose="020B0604020202020204" pitchFamily="34" charset="0"/>
              </a:rPr>
              <a:t>MC</a:t>
            </a:r>
            <a:r>
              <a:rPr lang="en-BR" sz="1800" dirty="0">
                <a:solidFill>
                  <a:srgbClr val="003399"/>
                </a:solidFill>
                <a:latin typeface="Arial" panose="020B0604020202020204" pitchFamily="34" charset="0"/>
                <a:cs typeface="Arial" panose="020B0604020202020204" pitchFamily="34" charset="0"/>
              </a:rPr>
              <a:t> = -180</a:t>
            </a:r>
            <a:r>
              <a:rPr lang="en-BR" sz="1800" baseline="30000" dirty="0">
                <a:solidFill>
                  <a:srgbClr val="003399"/>
                </a:solidFill>
                <a:latin typeface="Arial" panose="020B0604020202020204" pitchFamily="34" charset="0"/>
                <a:cs typeface="Arial" panose="020B0604020202020204" pitchFamily="34" charset="0"/>
              </a:rPr>
              <a:t>o</a:t>
            </a:r>
            <a:r>
              <a:rPr lang="en-BR" sz="1800" dirty="0">
                <a:solidFill>
                  <a:srgbClr val="003399"/>
                </a:solidFill>
                <a:latin typeface="Arial" panose="020B0604020202020204" pitchFamily="34" charset="0"/>
                <a:cs typeface="Arial" panose="020B0604020202020204" pitchFamily="34" charset="0"/>
              </a:rPr>
              <a:t> + 6.zona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map&#10;&#10;Description automatically generated">
            <a:extLst>
              <a:ext uri="{FF2B5EF4-FFF2-40B4-BE49-F238E27FC236}">
                <a16:creationId xmlns:a16="http://schemas.microsoft.com/office/drawing/2014/main" id="{941ECABA-506E-65A5-05EA-2B7DC9265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91" y="1231433"/>
            <a:ext cx="8513082" cy="4717847"/>
          </a:xfrm>
          <a:prstGeom prst="rect">
            <a:avLst/>
          </a:prstGeom>
        </p:spPr>
      </p:pic>
      <p:sp>
        <p:nvSpPr>
          <p:cNvPr id="20481" name="Rectangle 2">
            <a:extLst>
              <a:ext uri="{FF2B5EF4-FFF2-40B4-BE49-F238E27FC236}">
                <a16:creationId xmlns:a16="http://schemas.microsoft.com/office/drawing/2014/main" id="{B9DB3422-48EA-A6D5-BC77-35EAC09C50D2}"/>
              </a:ext>
            </a:extLst>
          </p:cNvPr>
          <p:cNvSpPr>
            <a:spLocks noGrp="1" noChangeArrowheads="1"/>
          </p:cNvSpPr>
          <p:nvPr>
            <p:ph type="title"/>
          </p:nvPr>
        </p:nvSpPr>
        <p:spPr>
          <a:xfrm>
            <a:off x="685800" y="333375"/>
            <a:ext cx="7989888" cy="1143000"/>
          </a:xfrm>
        </p:spPr>
        <p:txBody>
          <a:bodyPr/>
          <a:lstStyle/>
          <a:p>
            <a:pPr algn="l"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Imagem do CBERS 04A no </a:t>
            </a:r>
            <a:r>
              <a:rPr lang="pt-BR" altLang="en-BR" sz="3600" dirty="0" err="1">
                <a:solidFill>
                  <a:srgbClr val="003399"/>
                </a:solidFill>
                <a:latin typeface="Arial" panose="020B0604020202020204" pitchFamily="34" charset="0"/>
                <a:ea typeface="ＭＳ Ｐゴシック" panose="020B0600070205080204" pitchFamily="34" charset="-128"/>
                <a:cs typeface="Arial" panose="020B0604020202020204" pitchFamily="34" charset="0"/>
              </a:rPr>
              <a:t>TerraView</a:t>
            </a:r>
            <a:endPar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483" name="TextBox 4">
            <a:extLst>
              <a:ext uri="{FF2B5EF4-FFF2-40B4-BE49-F238E27FC236}">
                <a16:creationId xmlns:a16="http://schemas.microsoft.com/office/drawing/2014/main" id="{167109CB-E7BD-19D1-5AFC-54972B08318F}"/>
              </a:ext>
            </a:extLst>
          </p:cNvPr>
          <p:cNvSpPr txBox="1">
            <a:spLocks noChangeArrowheads="1"/>
          </p:cNvSpPr>
          <p:nvPr/>
        </p:nvSpPr>
        <p:spPr bwMode="auto">
          <a:xfrm>
            <a:off x="1259632" y="6216650"/>
            <a:ext cx="2206625" cy="3079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BR" sz="1400" dirty="0">
                <a:solidFill>
                  <a:srgbClr val="FF0000"/>
                </a:solidFill>
                <a:latin typeface="Arial" panose="020B0604020202020204" pitchFamily="34" charset="0"/>
                <a:cs typeface="Arial" panose="020B0604020202020204" pitchFamily="34" charset="0"/>
              </a:rPr>
              <a:t>WGS 84 / UTM zona 21S</a:t>
            </a:r>
          </a:p>
        </p:txBody>
      </p:sp>
      <p:sp>
        <p:nvSpPr>
          <p:cNvPr id="5" name="Oval 4">
            <a:extLst>
              <a:ext uri="{FF2B5EF4-FFF2-40B4-BE49-F238E27FC236}">
                <a16:creationId xmlns:a16="http://schemas.microsoft.com/office/drawing/2014/main" id="{660AA6F0-56D8-B3FF-4E9E-7062D707AC5F}"/>
              </a:ext>
            </a:extLst>
          </p:cNvPr>
          <p:cNvSpPr/>
          <p:nvPr/>
        </p:nvSpPr>
        <p:spPr>
          <a:xfrm>
            <a:off x="1942976" y="5579901"/>
            <a:ext cx="756816" cy="5030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B9DB3422-48EA-A6D5-BC77-35EAC09C50D2}"/>
              </a:ext>
            </a:extLst>
          </p:cNvPr>
          <p:cNvSpPr>
            <a:spLocks noGrp="1" noChangeArrowheads="1"/>
          </p:cNvSpPr>
          <p:nvPr>
            <p:ph type="title"/>
          </p:nvPr>
        </p:nvSpPr>
        <p:spPr>
          <a:xfrm>
            <a:off x="685800" y="333375"/>
            <a:ext cx="7989888" cy="1143000"/>
          </a:xfrm>
        </p:spPr>
        <p:txBody>
          <a:bodyPr/>
          <a:lstStyle/>
          <a:p>
            <a:pPr algn="l" eaLnBrk="1" hangingPunct="1"/>
            <a:r>
              <a:rPr lang="pt-BR" altLang="en-BR" sz="3600" dirty="0">
                <a:solidFill>
                  <a:srgbClr val="003399"/>
                </a:solidFill>
                <a:latin typeface="Arial" panose="020B0604020202020204" pitchFamily="34" charset="0"/>
                <a:ea typeface="ＭＳ Ｐゴシック" panose="020B0600070205080204" pitchFamily="34" charset="-128"/>
                <a:cs typeface="Arial" panose="020B0604020202020204" pitchFamily="34" charset="0"/>
              </a:rPr>
              <a:t>Metadados: parâmetros cartográficos</a:t>
            </a:r>
          </a:p>
        </p:txBody>
      </p:sp>
      <p:pic>
        <p:nvPicPr>
          <p:cNvPr id="3" name="Picture 2" descr="Text&#10;&#10;Description automatically generated">
            <a:extLst>
              <a:ext uri="{FF2B5EF4-FFF2-40B4-BE49-F238E27FC236}">
                <a16:creationId xmlns:a16="http://schemas.microsoft.com/office/drawing/2014/main" id="{9AAFBC58-34B8-59D8-01D0-4682DA625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771" y="2312876"/>
            <a:ext cx="4773917" cy="2232248"/>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2D3202B8-1D7D-4E30-1B9F-F29FC6A76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196700"/>
            <a:ext cx="3024336" cy="5309390"/>
          </a:xfrm>
          <a:prstGeom prst="rect">
            <a:avLst/>
          </a:prstGeom>
        </p:spPr>
      </p:pic>
    </p:spTree>
    <p:extLst>
      <p:ext uri="{BB962C8B-B14F-4D97-AF65-F5344CB8AC3E}">
        <p14:creationId xmlns:p14="http://schemas.microsoft.com/office/powerpoint/2010/main" val="347937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F0DCA023-6C48-9B38-9541-1B00BAB69D8B}"/>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Sistemas geodésicos</a:t>
            </a:r>
          </a:p>
        </p:txBody>
      </p:sp>
      <p:sp>
        <p:nvSpPr>
          <p:cNvPr id="22530" name="Rectangle 3">
            <a:extLst>
              <a:ext uri="{FF2B5EF4-FFF2-40B4-BE49-F238E27FC236}">
                <a16:creationId xmlns:a16="http://schemas.microsoft.com/office/drawing/2014/main" id="{8869E129-7BA6-E343-0E0A-B2402FBE7B4C}"/>
              </a:ext>
            </a:extLst>
          </p:cNvPr>
          <p:cNvSpPr>
            <a:spLocks noGrp="1" noChangeArrowheads="1"/>
          </p:cNvSpPr>
          <p:nvPr>
            <p:ph type="body" idx="1"/>
          </p:nvPr>
        </p:nvSpPr>
        <p:spPr>
          <a:xfrm>
            <a:off x="827088" y="1700213"/>
            <a:ext cx="7696200" cy="4319587"/>
          </a:xfrm>
        </p:spPr>
        <p:txBody>
          <a:bodyPr/>
          <a:lstStyle/>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Forma e dimensões da Terra</a:t>
            </a:r>
          </a:p>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Geóide</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Campo da gravidade</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Nível médio dos mares</a:t>
            </a:r>
          </a:p>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Terra cartográfica ou superfície de referência</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Elipsóide de revolução</a:t>
            </a:r>
          </a:p>
          <a:p>
            <a:pPr lvl="1"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Esfera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78AEB8DA-2C97-98EF-C911-DDD94DC28F28}"/>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Sistemas geodésicos</a:t>
            </a:r>
          </a:p>
        </p:txBody>
      </p:sp>
      <p:sp>
        <p:nvSpPr>
          <p:cNvPr id="24578" name="Rectangle 3">
            <a:extLst>
              <a:ext uri="{FF2B5EF4-FFF2-40B4-BE49-F238E27FC236}">
                <a16:creationId xmlns:a16="http://schemas.microsoft.com/office/drawing/2014/main" id="{37632053-8C5F-00CD-91E8-9B67DEB5E1AE}"/>
              </a:ext>
            </a:extLst>
          </p:cNvPr>
          <p:cNvSpPr>
            <a:spLocks noGrp="1" noChangeArrowheads="1"/>
          </p:cNvSpPr>
          <p:nvPr>
            <p:ph type="body" idx="1"/>
          </p:nvPr>
        </p:nvSpPr>
        <p:spPr>
          <a:xfrm>
            <a:off x="900113" y="1628775"/>
            <a:ext cx="7543800" cy="4537075"/>
          </a:xfrm>
        </p:spPr>
        <p:txBody>
          <a:bodyPr/>
          <a:lstStyle/>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 planimétrico ou horizontal</a:t>
            </a:r>
          </a:p>
          <a:p>
            <a:pPr marL="463550" lvl="1" indent="-6350"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Superfície de referência posicionada em relação à Terra real</a:t>
            </a:r>
          </a:p>
          <a:p>
            <a:pPr marL="463550" lvl="1" indent="-6350"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Pode ser global ou local</a:t>
            </a:r>
          </a:p>
          <a:p>
            <a:pPr marL="463550" lvl="1" indent="-6350"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Causa a variação das coordenadas geodésicas</a:t>
            </a:r>
          </a:p>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E o que são coordenadas geodésicas?</a:t>
            </a:r>
          </a:p>
          <a:p>
            <a:pPr marL="463550" lvl="1" indent="-6350"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Geodésicas x Geográficas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a:extLst>
              <a:ext uri="{FF2B5EF4-FFF2-40B4-BE49-F238E27FC236}">
                <a16:creationId xmlns:a16="http://schemas.microsoft.com/office/drawing/2014/main" id="{39C3AE47-8A3D-85CD-931B-66F5E9DC7903}"/>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Datum planimétrico</a:t>
            </a:r>
          </a:p>
        </p:txBody>
      </p:sp>
      <p:grpSp>
        <p:nvGrpSpPr>
          <p:cNvPr id="26626" name="Group 25">
            <a:extLst>
              <a:ext uri="{FF2B5EF4-FFF2-40B4-BE49-F238E27FC236}">
                <a16:creationId xmlns:a16="http://schemas.microsoft.com/office/drawing/2014/main" id="{1F0DE6BA-44FB-7DEB-E4E1-199F22F1283D}"/>
              </a:ext>
            </a:extLst>
          </p:cNvPr>
          <p:cNvGrpSpPr>
            <a:grpSpLocks/>
          </p:cNvGrpSpPr>
          <p:nvPr/>
        </p:nvGrpSpPr>
        <p:grpSpPr bwMode="auto">
          <a:xfrm>
            <a:off x="1042988" y="2349500"/>
            <a:ext cx="7470775" cy="3300413"/>
            <a:chOff x="657" y="1480"/>
            <a:chExt cx="4706" cy="2079"/>
          </a:xfrm>
        </p:grpSpPr>
        <p:sp>
          <p:nvSpPr>
            <p:cNvPr id="26627" name="Freeform 6">
              <a:extLst>
                <a:ext uri="{FF2B5EF4-FFF2-40B4-BE49-F238E27FC236}">
                  <a16:creationId xmlns:a16="http://schemas.microsoft.com/office/drawing/2014/main" id="{06713955-7384-9AA9-24C3-2FBD0613C9AE}"/>
                </a:ext>
              </a:extLst>
            </p:cNvPr>
            <p:cNvSpPr>
              <a:spLocks/>
            </p:cNvSpPr>
            <p:nvPr/>
          </p:nvSpPr>
          <p:spPr bwMode="auto">
            <a:xfrm>
              <a:off x="657" y="1480"/>
              <a:ext cx="1815" cy="1557"/>
            </a:xfrm>
            <a:custGeom>
              <a:avLst/>
              <a:gdLst>
                <a:gd name="T0" fmla="*/ 1 w 2510"/>
                <a:gd name="T1" fmla="*/ 7 h 2162"/>
                <a:gd name="T2" fmla="*/ 3 w 2510"/>
                <a:gd name="T3" fmla="*/ 4 h 2162"/>
                <a:gd name="T4" fmla="*/ 5 w 2510"/>
                <a:gd name="T5" fmla="*/ 4 h 2162"/>
                <a:gd name="T6" fmla="*/ 7 w 2510"/>
                <a:gd name="T7" fmla="*/ 1 h 2162"/>
                <a:gd name="T8" fmla="*/ 9 w 2510"/>
                <a:gd name="T9" fmla="*/ 1 h 2162"/>
                <a:gd name="T10" fmla="*/ 13 w 2510"/>
                <a:gd name="T11" fmla="*/ 1 h 2162"/>
                <a:gd name="T12" fmla="*/ 18 w 2510"/>
                <a:gd name="T13" fmla="*/ 1 h 2162"/>
                <a:gd name="T14" fmla="*/ 21 w 2510"/>
                <a:gd name="T15" fmla="*/ 4 h 2162"/>
                <a:gd name="T16" fmla="*/ 24 w 2510"/>
                <a:gd name="T17" fmla="*/ 5 h 2162"/>
                <a:gd name="T18" fmla="*/ 26 w 2510"/>
                <a:gd name="T19" fmla="*/ 9 h 2162"/>
                <a:gd name="T20" fmla="*/ 27 w 2510"/>
                <a:gd name="T21" fmla="*/ 12 h 2162"/>
                <a:gd name="T22" fmla="*/ 25 w 2510"/>
                <a:gd name="T23" fmla="*/ 15 h 2162"/>
                <a:gd name="T24" fmla="*/ 24 w 2510"/>
                <a:gd name="T25" fmla="*/ 18 h 2162"/>
                <a:gd name="T26" fmla="*/ 20 w 2510"/>
                <a:gd name="T27" fmla="*/ 21 h 2162"/>
                <a:gd name="T28" fmla="*/ 14 w 2510"/>
                <a:gd name="T29" fmla="*/ 21 h 2162"/>
                <a:gd name="T30" fmla="*/ 9 w 2510"/>
                <a:gd name="T31" fmla="*/ 22 h 2162"/>
                <a:gd name="T32" fmla="*/ 5 w 2510"/>
                <a:gd name="T33" fmla="*/ 19 h 2162"/>
                <a:gd name="T34" fmla="*/ 3 w 2510"/>
                <a:gd name="T35" fmla="*/ 16 h 2162"/>
                <a:gd name="T36" fmla="*/ 1 w 2510"/>
                <a:gd name="T37" fmla="*/ 13 h 2162"/>
                <a:gd name="T38" fmla="*/ 0 w 2510"/>
                <a:gd name="T39" fmla="*/ 9 h 2162"/>
                <a:gd name="T40" fmla="*/ 1 w 2510"/>
                <a:gd name="T41" fmla="*/ 7 h 2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0"/>
                <a:gd name="T64" fmla="*/ 0 h 2162"/>
                <a:gd name="T65" fmla="*/ 2510 w 2510"/>
                <a:gd name="T66" fmla="*/ 2162 h 2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0" h="2162">
                  <a:moveTo>
                    <a:pt x="46" y="695"/>
                  </a:moveTo>
                  <a:cubicBezTo>
                    <a:pt x="84" y="612"/>
                    <a:pt x="159" y="476"/>
                    <a:pt x="227" y="423"/>
                  </a:cubicBezTo>
                  <a:cubicBezTo>
                    <a:pt x="295" y="370"/>
                    <a:pt x="394" y="423"/>
                    <a:pt x="454" y="378"/>
                  </a:cubicBezTo>
                  <a:cubicBezTo>
                    <a:pt x="514" y="333"/>
                    <a:pt x="514" y="196"/>
                    <a:pt x="590" y="151"/>
                  </a:cubicBezTo>
                  <a:cubicBezTo>
                    <a:pt x="666" y="106"/>
                    <a:pt x="802" y="129"/>
                    <a:pt x="908" y="106"/>
                  </a:cubicBezTo>
                  <a:cubicBezTo>
                    <a:pt x="1014" y="83"/>
                    <a:pt x="1097" y="23"/>
                    <a:pt x="1225" y="15"/>
                  </a:cubicBezTo>
                  <a:cubicBezTo>
                    <a:pt x="1353" y="7"/>
                    <a:pt x="1558" y="0"/>
                    <a:pt x="1679" y="60"/>
                  </a:cubicBezTo>
                  <a:cubicBezTo>
                    <a:pt x="1800" y="120"/>
                    <a:pt x="1860" y="302"/>
                    <a:pt x="1951" y="378"/>
                  </a:cubicBezTo>
                  <a:cubicBezTo>
                    <a:pt x="2042" y="454"/>
                    <a:pt x="2140" y="446"/>
                    <a:pt x="2223" y="514"/>
                  </a:cubicBezTo>
                  <a:cubicBezTo>
                    <a:pt x="2306" y="582"/>
                    <a:pt x="2405" y="680"/>
                    <a:pt x="2450" y="786"/>
                  </a:cubicBezTo>
                  <a:cubicBezTo>
                    <a:pt x="2495" y="892"/>
                    <a:pt x="2510" y="1036"/>
                    <a:pt x="2495" y="1149"/>
                  </a:cubicBezTo>
                  <a:cubicBezTo>
                    <a:pt x="2480" y="1262"/>
                    <a:pt x="2397" y="1360"/>
                    <a:pt x="2359" y="1466"/>
                  </a:cubicBezTo>
                  <a:cubicBezTo>
                    <a:pt x="2321" y="1572"/>
                    <a:pt x="2359" y="1686"/>
                    <a:pt x="2268" y="1784"/>
                  </a:cubicBezTo>
                  <a:cubicBezTo>
                    <a:pt x="2177" y="1882"/>
                    <a:pt x="1966" y="2011"/>
                    <a:pt x="1815" y="2056"/>
                  </a:cubicBezTo>
                  <a:cubicBezTo>
                    <a:pt x="1664" y="2101"/>
                    <a:pt x="1512" y="2041"/>
                    <a:pt x="1361" y="2056"/>
                  </a:cubicBezTo>
                  <a:cubicBezTo>
                    <a:pt x="1210" y="2071"/>
                    <a:pt x="1067" y="2162"/>
                    <a:pt x="908" y="2147"/>
                  </a:cubicBezTo>
                  <a:cubicBezTo>
                    <a:pt x="749" y="2132"/>
                    <a:pt x="515" y="2056"/>
                    <a:pt x="409" y="1965"/>
                  </a:cubicBezTo>
                  <a:cubicBezTo>
                    <a:pt x="303" y="1874"/>
                    <a:pt x="333" y="1716"/>
                    <a:pt x="273" y="1603"/>
                  </a:cubicBezTo>
                  <a:cubicBezTo>
                    <a:pt x="213" y="1490"/>
                    <a:pt x="92" y="1399"/>
                    <a:pt x="46" y="1285"/>
                  </a:cubicBezTo>
                  <a:cubicBezTo>
                    <a:pt x="0" y="1171"/>
                    <a:pt x="0" y="1020"/>
                    <a:pt x="0" y="922"/>
                  </a:cubicBezTo>
                  <a:cubicBezTo>
                    <a:pt x="0" y="824"/>
                    <a:pt x="8" y="778"/>
                    <a:pt x="46" y="695"/>
                  </a:cubicBezTo>
                  <a:close/>
                </a:path>
              </a:pathLst>
            </a:custGeom>
            <a:solidFill>
              <a:srgbClr val="C0C0C0"/>
            </a:solidFill>
            <a:ln w="25400">
              <a:solidFill>
                <a:srgbClr val="003399"/>
              </a:solidFill>
              <a:round/>
              <a:headEnd/>
              <a:tailEnd/>
            </a:ln>
          </p:spPr>
          <p:txBody>
            <a:bodyPr/>
            <a:lstStyle/>
            <a:p>
              <a:endParaRPr lang="en-BR"/>
            </a:p>
          </p:txBody>
        </p:sp>
        <p:sp>
          <p:nvSpPr>
            <p:cNvPr id="26628" name="Freeform 8">
              <a:extLst>
                <a:ext uri="{FF2B5EF4-FFF2-40B4-BE49-F238E27FC236}">
                  <a16:creationId xmlns:a16="http://schemas.microsoft.com/office/drawing/2014/main" id="{BC48AD21-E192-9B7A-8137-847C8528B62B}"/>
                </a:ext>
              </a:extLst>
            </p:cNvPr>
            <p:cNvSpPr>
              <a:spLocks/>
            </p:cNvSpPr>
            <p:nvPr/>
          </p:nvSpPr>
          <p:spPr bwMode="auto">
            <a:xfrm>
              <a:off x="3197" y="1480"/>
              <a:ext cx="1815" cy="1557"/>
            </a:xfrm>
            <a:custGeom>
              <a:avLst/>
              <a:gdLst>
                <a:gd name="T0" fmla="*/ 1 w 2510"/>
                <a:gd name="T1" fmla="*/ 7 h 2162"/>
                <a:gd name="T2" fmla="*/ 3 w 2510"/>
                <a:gd name="T3" fmla="*/ 4 h 2162"/>
                <a:gd name="T4" fmla="*/ 5 w 2510"/>
                <a:gd name="T5" fmla="*/ 4 h 2162"/>
                <a:gd name="T6" fmla="*/ 7 w 2510"/>
                <a:gd name="T7" fmla="*/ 1 h 2162"/>
                <a:gd name="T8" fmla="*/ 9 w 2510"/>
                <a:gd name="T9" fmla="*/ 1 h 2162"/>
                <a:gd name="T10" fmla="*/ 13 w 2510"/>
                <a:gd name="T11" fmla="*/ 1 h 2162"/>
                <a:gd name="T12" fmla="*/ 18 w 2510"/>
                <a:gd name="T13" fmla="*/ 1 h 2162"/>
                <a:gd name="T14" fmla="*/ 21 w 2510"/>
                <a:gd name="T15" fmla="*/ 4 h 2162"/>
                <a:gd name="T16" fmla="*/ 24 w 2510"/>
                <a:gd name="T17" fmla="*/ 5 h 2162"/>
                <a:gd name="T18" fmla="*/ 26 w 2510"/>
                <a:gd name="T19" fmla="*/ 9 h 2162"/>
                <a:gd name="T20" fmla="*/ 27 w 2510"/>
                <a:gd name="T21" fmla="*/ 12 h 2162"/>
                <a:gd name="T22" fmla="*/ 25 w 2510"/>
                <a:gd name="T23" fmla="*/ 15 h 2162"/>
                <a:gd name="T24" fmla="*/ 24 w 2510"/>
                <a:gd name="T25" fmla="*/ 18 h 2162"/>
                <a:gd name="T26" fmla="*/ 20 w 2510"/>
                <a:gd name="T27" fmla="*/ 21 h 2162"/>
                <a:gd name="T28" fmla="*/ 14 w 2510"/>
                <a:gd name="T29" fmla="*/ 21 h 2162"/>
                <a:gd name="T30" fmla="*/ 9 w 2510"/>
                <a:gd name="T31" fmla="*/ 22 h 2162"/>
                <a:gd name="T32" fmla="*/ 5 w 2510"/>
                <a:gd name="T33" fmla="*/ 19 h 2162"/>
                <a:gd name="T34" fmla="*/ 3 w 2510"/>
                <a:gd name="T35" fmla="*/ 16 h 2162"/>
                <a:gd name="T36" fmla="*/ 1 w 2510"/>
                <a:gd name="T37" fmla="*/ 13 h 2162"/>
                <a:gd name="T38" fmla="*/ 0 w 2510"/>
                <a:gd name="T39" fmla="*/ 9 h 2162"/>
                <a:gd name="T40" fmla="*/ 1 w 2510"/>
                <a:gd name="T41" fmla="*/ 7 h 2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10"/>
                <a:gd name="T64" fmla="*/ 0 h 2162"/>
                <a:gd name="T65" fmla="*/ 2510 w 2510"/>
                <a:gd name="T66" fmla="*/ 2162 h 2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10" h="2162">
                  <a:moveTo>
                    <a:pt x="46" y="695"/>
                  </a:moveTo>
                  <a:cubicBezTo>
                    <a:pt x="84" y="612"/>
                    <a:pt x="159" y="476"/>
                    <a:pt x="227" y="423"/>
                  </a:cubicBezTo>
                  <a:cubicBezTo>
                    <a:pt x="295" y="370"/>
                    <a:pt x="394" y="423"/>
                    <a:pt x="454" y="378"/>
                  </a:cubicBezTo>
                  <a:cubicBezTo>
                    <a:pt x="514" y="333"/>
                    <a:pt x="514" y="196"/>
                    <a:pt x="590" y="151"/>
                  </a:cubicBezTo>
                  <a:cubicBezTo>
                    <a:pt x="666" y="106"/>
                    <a:pt x="802" y="129"/>
                    <a:pt x="908" y="106"/>
                  </a:cubicBezTo>
                  <a:cubicBezTo>
                    <a:pt x="1014" y="83"/>
                    <a:pt x="1097" y="23"/>
                    <a:pt x="1225" y="15"/>
                  </a:cubicBezTo>
                  <a:cubicBezTo>
                    <a:pt x="1353" y="7"/>
                    <a:pt x="1558" y="0"/>
                    <a:pt x="1679" y="60"/>
                  </a:cubicBezTo>
                  <a:cubicBezTo>
                    <a:pt x="1800" y="120"/>
                    <a:pt x="1860" y="302"/>
                    <a:pt x="1951" y="378"/>
                  </a:cubicBezTo>
                  <a:cubicBezTo>
                    <a:pt x="2042" y="454"/>
                    <a:pt x="2140" y="446"/>
                    <a:pt x="2223" y="514"/>
                  </a:cubicBezTo>
                  <a:cubicBezTo>
                    <a:pt x="2306" y="582"/>
                    <a:pt x="2405" y="680"/>
                    <a:pt x="2450" y="786"/>
                  </a:cubicBezTo>
                  <a:cubicBezTo>
                    <a:pt x="2495" y="892"/>
                    <a:pt x="2510" y="1036"/>
                    <a:pt x="2495" y="1149"/>
                  </a:cubicBezTo>
                  <a:cubicBezTo>
                    <a:pt x="2480" y="1262"/>
                    <a:pt x="2397" y="1360"/>
                    <a:pt x="2359" y="1466"/>
                  </a:cubicBezTo>
                  <a:cubicBezTo>
                    <a:pt x="2321" y="1572"/>
                    <a:pt x="2359" y="1686"/>
                    <a:pt x="2268" y="1784"/>
                  </a:cubicBezTo>
                  <a:cubicBezTo>
                    <a:pt x="2177" y="1882"/>
                    <a:pt x="1966" y="2011"/>
                    <a:pt x="1815" y="2056"/>
                  </a:cubicBezTo>
                  <a:cubicBezTo>
                    <a:pt x="1664" y="2101"/>
                    <a:pt x="1512" y="2041"/>
                    <a:pt x="1361" y="2056"/>
                  </a:cubicBezTo>
                  <a:cubicBezTo>
                    <a:pt x="1210" y="2071"/>
                    <a:pt x="1067" y="2162"/>
                    <a:pt x="908" y="2147"/>
                  </a:cubicBezTo>
                  <a:cubicBezTo>
                    <a:pt x="749" y="2132"/>
                    <a:pt x="515" y="2056"/>
                    <a:pt x="409" y="1965"/>
                  </a:cubicBezTo>
                  <a:cubicBezTo>
                    <a:pt x="303" y="1874"/>
                    <a:pt x="333" y="1716"/>
                    <a:pt x="273" y="1603"/>
                  </a:cubicBezTo>
                  <a:cubicBezTo>
                    <a:pt x="213" y="1490"/>
                    <a:pt x="92" y="1399"/>
                    <a:pt x="46" y="1285"/>
                  </a:cubicBezTo>
                  <a:cubicBezTo>
                    <a:pt x="0" y="1171"/>
                    <a:pt x="0" y="1020"/>
                    <a:pt x="0" y="922"/>
                  </a:cubicBezTo>
                  <a:cubicBezTo>
                    <a:pt x="0" y="824"/>
                    <a:pt x="8" y="778"/>
                    <a:pt x="46" y="695"/>
                  </a:cubicBezTo>
                  <a:close/>
                </a:path>
              </a:pathLst>
            </a:custGeom>
            <a:solidFill>
              <a:srgbClr val="C0C0C0"/>
            </a:solidFill>
            <a:ln w="25400">
              <a:solidFill>
                <a:srgbClr val="003399"/>
              </a:solidFill>
              <a:round/>
              <a:headEnd/>
              <a:tailEnd/>
            </a:ln>
          </p:spPr>
          <p:txBody>
            <a:bodyPr/>
            <a:lstStyle/>
            <a:p>
              <a:endParaRPr lang="en-BR"/>
            </a:p>
          </p:txBody>
        </p:sp>
        <p:sp>
          <p:nvSpPr>
            <p:cNvPr id="26629" name="Oval 9">
              <a:extLst>
                <a:ext uri="{FF2B5EF4-FFF2-40B4-BE49-F238E27FC236}">
                  <a16:creationId xmlns:a16="http://schemas.microsoft.com/office/drawing/2014/main" id="{F36D99E6-8570-87B4-F73E-4BD0ABDD36F9}"/>
                </a:ext>
              </a:extLst>
            </p:cNvPr>
            <p:cNvSpPr>
              <a:spLocks noChangeArrowheads="1"/>
            </p:cNvSpPr>
            <p:nvPr/>
          </p:nvSpPr>
          <p:spPr bwMode="auto">
            <a:xfrm>
              <a:off x="657" y="1525"/>
              <a:ext cx="1814" cy="1497"/>
            </a:xfrm>
            <a:prstGeom prst="ellipse">
              <a:avLst/>
            </a:prstGeom>
            <a:noFill/>
            <a:ln w="317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BR" altLang="en-BR" sz="2400"/>
            </a:p>
          </p:txBody>
        </p:sp>
        <p:sp>
          <p:nvSpPr>
            <p:cNvPr id="26630" name="Oval 10">
              <a:extLst>
                <a:ext uri="{FF2B5EF4-FFF2-40B4-BE49-F238E27FC236}">
                  <a16:creationId xmlns:a16="http://schemas.microsoft.com/office/drawing/2014/main" id="{72B02887-7A89-635C-5B7D-7A8401CC88D8}"/>
                </a:ext>
              </a:extLst>
            </p:cNvPr>
            <p:cNvSpPr>
              <a:spLocks noChangeArrowheads="1"/>
            </p:cNvSpPr>
            <p:nvPr/>
          </p:nvSpPr>
          <p:spPr bwMode="auto">
            <a:xfrm>
              <a:off x="3288" y="1616"/>
              <a:ext cx="1814" cy="1497"/>
            </a:xfrm>
            <a:prstGeom prst="ellipse">
              <a:avLst/>
            </a:prstGeom>
            <a:noFill/>
            <a:ln w="317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BR" altLang="en-BR" sz="2400"/>
            </a:p>
          </p:txBody>
        </p:sp>
        <p:sp>
          <p:nvSpPr>
            <p:cNvPr id="26631" name="Oval 11">
              <a:extLst>
                <a:ext uri="{FF2B5EF4-FFF2-40B4-BE49-F238E27FC236}">
                  <a16:creationId xmlns:a16="http://schemas.microsoft.com/office/drawing/2014/main" id="{FF6F4A6B-7979-F25C-1F43-B7999F0468A4}"/>
                </a:ext>
              </a:extLst>
            </p:cNvPr>
            <p:cNvSpPr>
              <a:spLocks noChangeArrowheads="1"/>
            </p:cNvSpPr>
            <p:nvPr/>
          </p:nvSpPr>
          <p:spPr bwMode="auto">
            <a:xfrm>
              <a:off x="3197" y="2523"/>
              <a:ext cx="499" cy="486"/>
            </a:xfrm>
            <a:prstGeom prst="ellipse">
              <a:avLst/>
            </a:prstGeom>
            <a:noFill/>
            <a:ln w="19050">
              <a:solidFill>
                <a:srgbClr val="00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BR" altLang="en-BR" sz="2400"/>
            </a:p>
          </p:txBody>
        </p:sp>
        <p:sp>
          <p:nvSpPr>
            <p:cNvPr id="26632" name="Text Box 12">
              <a:extLst>
                <a:ext uri="{FF2B5EF4-FFF2-40B4-BE49-F238E27FC236}">
                  <a16:creationId xmlns:a16="http://schemas.microsoft.com/office/drawing/2014/main" id="{5CB28126-DC3D-937C-DE7F-05582FE5A371}"/>
                </a:ext>
              </a:extLst>
            </p:cNvPr>
            <p:cNvSpPr txBox="1">
              <a:spLocks noChangeArrowheads="1"/>
            </p:cNvSpPr>
            <p:nvPr/>
          </p:nvSpPr>
          <p:spPr bwMode="auto">
            <a:xfrm>
              <a:off x="739" y="3191"/>
              <a:ext cx="17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t-BR" altLang="en-BR" sz="1600">
                  <a:solidFill>
                    <a:srgbClr val="003399"/>
                  </a:solidFill>
                  <a:latin typeface="Arial" panose="020B0604020202020204" pitchFamily="34" charset="0"/>
                  <a:cs typeface="Arial" panose="020B0604020202020204" pitchFamily="34" charset="0"/>
                </a:rPr>
                <a:t>DATUM GLOBAL (WGS-84)</a:t>
              </a:r>
            </a:p>
            <a:p>
              <a:pPr algn="ctr" eaLnBrk="1" hangingPunct="1">
                <a:spcBef>
                  <a:spcPct val="0"/>
                </a:spcBef>
                <a:buFontTx/>
                <a:buNone/>
              </a:pPr>
              <a:r>
                <a:rPr lang="pt-BR" altLang="en-BR" sz="1600">
                  <a:solidFill>
                    <a:srgbClr val="003399"/>
                  </a:solidFill>
                  <a:latin typeface="Arial" panose="020B0604020202020204" pitchFamily="34" charset="0"/>
                  <a:cs typeface="Arial" panose="020B0604020202020204" pitchFamily="34" charset="0"/>
                </a:rPr>
                <a:t>GEOCÊNTRICO</a:t>
              </a:r>
            </a:p>
          </p:txBody>
        </p:sp>
        <p:sp>
          <p:nvSpPr>
            <p:cNvPr id="26633" name="Text Box 13">
              <a:extLst>
                <a:ext uri="{FF2B5EF4-FFF2-40B4-BE49-F238E27FC236}">
                  <a16:creationId xmlns:a16="http://schemas.microsoft.com/office/drawing/2014/main" id="{F0B7A83F-6560-AD03-CB57-D2F1436FA28F}"/>
                </a:ext>
              </a:extLst>
            </p:cNvPr>
            <p:cNvSpPr txBox="1">
              <a:spLocks noChangeArrowheads="1"/>
            </p:cNvSpPr>
            <p:nvPr/>
          </p:nvSpPr>
          <p:spPr bwMode="auto">
            <a:xfrm>
              <a:off x="3334" y="3191"/>
              <a:ext cx="159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t-BR" altLang="en-BR" sz="1600">
                  <a:solidFill>
                    <a:srgbClr val="003399"/>
                  </a:solidFill>
                  <a:latin typeface="Arial" panose="020B0604020202020204" pitchFamily="34" charset="0"/>
                  <a:cs typeface="Arial" panose="020B0604020202020204" pitchFamily="34" charset="0"/>
                </a:rPr>
                <a:t>DATUM LOCAL (SAD-69)</a:t>
              </a:r>
            </a:p>
            <a:p>
              <a:pPr algn="ctr" eaLnBrk="1" hangingPunct="1">
                <a:spcBef>
                  <a:spcPct val="0"/>
                </a:spcBef>
                <a:buFontTx/>
                <a:buNone/>
              </a:pPr>
              <a:r>
                <a:rPr lang="pt-BR" altLang="en-BR" sz="1600">
                  <a:solidFill>
                    <a:srgbClr val="003399"/>
                  </a:solidFill>
                  <a:latin typeface="Arial" panose="020B0604020202020204" pitchFamily="34" charset="0"/>
                  <a:cs typeface="Arial" panose="020B0604020202020204" pitchFamily="34" charset="0"/>
                </a:rPr>
                <a:t>NÃO GEOCÊNTRICO</a:t>
              </a:r>
            </a:p>
          </p:txBody>
        </p:sp>
        <p:sp>
          <p:nvSpPr>
            <p:cNvPr id="26634" name="Text Box 14">
              <a:extLst>
                <a:ext uri="{FF2B5EF4-FFF2-40B4-BE49-F238E27FC236}">
                  <a16:creationId xmlns:a16="http://schemas.microsoft.com/office/drawing/2014/main" id="{D6A8C76E-4FCB-45ED-8E32-F9BA27AA4271}"/>
                </a:ext>
              </a:extLst>
            </p:cNvPr>
            <p:cNvSpPr txBox="1">
              <a:spLocks noChangeArrowheads="1"/>
            </p:cNvSpPr>
            <p:nvPr/>
          </p:nvSpPr>
          <p:spPr bwMode="auto">
            <a:xfrm>
              <a:off x="1474" y="216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600" b="1">
                  <a:latin typeface="Verdana" panose="020B0604030504040204" pitchFamily="34" charset="0"/>
                  <a:sym typeface="Symbol" pitchFamily="2" charset="2"/>
                </a:rPr>
                <a:t></a:t>
              </a:r>
            </a:p>
          </p:txBody>
        </p:sp>
        <p:sp>
          <p:nvSpPr>
            <p:cNvPr id="26635" name="Text Box 15">
              <a:extLst>
                <a:ext uri="{FF2B5EF4-FFF2-40B4-BE49-F238E27FC236}">
                  <a16:creationId xmlns:a16="http://schemas.microsoft.com/office/drawing/2014/main" id="{336FBCF7-8841-7B85-38DA-0EE5B4556042}"/>
                </a:ext>
              </a:extLst>
            </p:cNvPr>
            <p:cNvSpPr txBox="1">
              <a:spLocks noChangeArrowheads="1"/>
            </p:cNvSpPr>
            <p:nvPr/>
          </p:nvSpPr>
          <p:spPr bwMode="auto">
            <a:xfrm>
              <a:off x="4014" y="220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600" b="1">
                  <a:latin typeface="Verdana" panose="020B0604030504040204" pitchFamily="34" charset="0"/>
                  <a:sym typeface="Symbol" pitchFamily="2" charset="2"/>
                </a:rPr>
                <a:t></a:t>
              </a:r>
            </a:p>
          </p:txBody>
        </p:sp>
        <p:sp>
          <p:nvSpPr>
            <p:cNvPr id="26636" name="Text Box 16">
              <a:extLst>
                <a:ext uri="{FF2B5EF4-FFF2-40B4-BE49-F238E27FC236}">
                  <a16:creationId xmlns:a16="http://schemas.microsoft.com/office/drawing/2014/main" id="{D7A0FD43-ED4B-D9F7-923C-53E922F7A16A}"/>
                </a:ext>
              </a:extLst>
            </p:cNvPr>
            <p:cNvSpPr txBox="1">
              <a:spLocks noChangeArrowheads="1"/>
            </p:cNvSpPr>
            <p:nvPr/>
          </p:nvSpPr>
          <p:spPr bwMode="auto">
            <a:xfrm>
              <a:off x="4104" y="2297"/>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600" b="1">
                  <a:solidFill>
                    <a:srgbClr val="003399"/>
                  </a:solidFill>
                  <a:latin typeface="Verdana" panose="020B0604030504040204" pitchFamily="34" charset="0"/>
                  <a:sym typeface="Symbol" pitchFamily="2" charset="2"/>
                </a:rPr>
                <a:t></a:t>
              </a:r>
            </a:p>
          </p:txBody>
        </p:sp>
        <p:sp>
          <p:nvSpPr>
            <p:cNvPr id="26637" name="Text Box 17">
              <a:extLst>
                <a:ext uri="{FF2B5EF4-FFF2-40B4-BE49-F238E27FC236}">
                  <a16:creationId xmlns:a16="http://schemas.microsoft.com/office/drawing/2014/main" id="{E2C33116-9EB7-BFE7-8D30-3A2DD85E822E}"/>
                </a:ext>
              </a:extLst>
            </p:cNvPr>
            <p:cNvSpPr txBox="1">
              <a:spLocks noChangeArrowheads="1"/>
            </p:cNvSpPr>
            <p:nvPr/>
          </p:nvSpPr>
          <p:spPr bwMode="auto">
            <a:xfrm>
              <a:off x="1474" y="2160"/>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600" b="1">
                  <a:solidFill>
                    <a:srgbClr val="003399"/>
                  </a:solidFill>
                  <a:latin typeface="Verdana" panose="020B0604030504040204" pitchFamily="34" charset="0"/>
                  <a:sym typeface="Symbol" pitchFamily="2" charset="2"/>
                </a:rPr>
                <a:t></a:t>
              </a:r>
            </a:p>
          </p:txBody>
        </p:sp>
        <p:sp>
          <p:nvSpPr>
            <p:cNvPr id="26638" name="Text Box 18">
              <a:extLst>
                <a:ext uri="{FF2B5EF4-FFF2-40B4-BE49-F238E27FC236}">
                  <a16:creationId xmlns:a16="http://schemas.microsoft.com/office/drawing/2014/main" id="{6FCEBE40-29F4-1DA7-453D-95048CEB85DB}"/>
                </a:ext>
              </a:extLst>
            </p:cNvPr>
            <p:cNvSpPr txBox="1">
              <a:spLocks noChangeArrowheads="1"/>
            </p:cNvSpPr>
            <p:nvPr/>
          </p:nvSpPr>
          <p:spPr bwMode="auto">
            <a:xfrm>
              <a:off x="2612" y="2646"/>
              <a:ext cx="67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t-BR" altLang="en-BR" sz="1400">
                  <a:solidFill>
                    <a:srgbClr val="003399"/>
                  </a:solidFill>
                  <a:latin typeface="Arial" panose="020B0604020202020204" pitchFamily="34" charset="0"/>
                  <a:cs typeface="Arial" panose="020B0604020202020204" pitchFamily="34" charset="0"/>
                </a:rPr>
                <a:t>REGIÃO</a:t>
              </a:r>
            </a:p>
            <a:p>
              <a:pPr algn="ctr" eaLnBrk="1" hangingPunct="1">
                <a:spcBef>
                  <a:spcPct val="0"/>
                </a:spcBef>
                <a:buFontTx/>
                <a:buNone/>
              </a:pPr>
              <a:r>
                <a:rPr lang="pt-BR" altLang="en-BR" sz="1400">
                  <a:solidFill>
                    <a:srgbClr val="003399"/>
                  </a:solidFill>
                  <a:latin typeface="Arial" panose="020B0604020202020204" pitchFamily="34" charset="0"/>
                  <a:cs typeface="Arial" panose="020B0604020202020204" pitchFamily="34" charset="0"/>
                </a:rPr>
                <a:t>MAPEADA</a:t>
              </a:r>
            </a:p>
          </p:txBody>
        </p:sp>
        <p:sp>
          <p:nvSpPr>
            <p:cNvPr id="26639" name="Text Box 20">
              <a:extLst>
                <a:ext uri="{FF2B5EF4-FFF2-40B4-BE49-F238E27FC236}">
                  <a16:creationId xmlns:a16="http://schemas.microsoft.com/office/drawing/2014/main" id="{1F8F491B-936E-E3B7-FFB5-6A0CCF98DA7C}"/>
                </a:ext>
              </a:extLst>
            </p:cNvPr>
            <p:cNvSpPr txBox="1">
              <a:spLocks noChangeArrowheads="1"/>
            </p:cNvSpPr>
            <p:nvPr/>
          </p:nvSpPr>
          <p:spPr bwMode="auto">
            <a:xfrm>
              <a:off x="1338" y="1966"/>
              <a:ext cx="5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400">
                  <a:solidFill>
                    <a:srgbClr val="003399"/>
                  </a:solidFill>
                  <a:latin typeface="Arial" panose="020B0604020202020204" pitchFamily="34" charset="0"/>
                  <a:cs typeface="Arial" panose="020B0604020202020204" pitchFamily="34" charset="0"/>
                </a:rPr>
                <a:t>TERRA</a:t>
              </a:r>
            </a:p>
          </p:txBody>
        </p:sp>
        <p:sp>
          <p:nvSpPr>
            <p:cNvPr id="26640" name="Text Box 21">
              <a:extLst>
                <a:ext uri="{FF2B5EF4-FFF2-40B4-BE49-F238E27FC236}">
                  <a16:creationId xmlns:a16="http://schemas.microsoft.com/office/drawing/2014/main" id="{FEE6C794-AA40-B8EB-8AF3-DE399E3DC1E3}"/>
                </a:ext>
              </a:extLst>
            </p:cNvPr>
            <p:cNvSpPr txBox="1">
              <a:spLocks noChangeArrowheads="1"/>
            </p:cNvSpPr>
            <p:nvPr/>
          </p:nvSpPr>
          <p:spPr bwMode="auto">
            <a:xfrm>
              <a:off x="3878" y="2011"/>
              <a:ext cx="5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400">
                  <a:solidFill>
                    <a:srgbClr val="003399"/>
                  </a:solidFill>
                  <a:latin typeface="Arial" panose="020B0604020202020204" pitchFamily="34" charset="0"/>
                  <a:cs typeface="Arial" panose="020B0604020202020204" pitchFamily="34" charset="0"/>
                </a:rPr>
                <a:t>TERRA</a:t>
              </a:r>
            </a:p>
          </p:txBody>
        </p:sp>
        <p:sp>
          <p:nvSpPr>
            <p:cNvPr id="26641" name="Text Box 22">
              <a:extLst>
                <a:ext uri="{FF2B5EF4-FFF2-40B4-BE49-F238E27FC236}">
                  <a16:creationId xmlns:a16="http://schemas.microsoft.com/office/drawing/2014/main" id="{90E9F24A-9E99-2BAC-6E70-1EFCD24CD3FA}"/>
                </a:ext>
              </a:extLst>
            </p:cNvPr>
            <p:cNvSpPr txBox="1">
              <a:spLocks noChangeArrowheads="1"/>
            </p:cNvSpPr>
            <p:nvPr/>
          </p:nvSpPr>
          <p:spPr bwMode="auto">
            <a:xfrm>
              <a:off x="2109" y="1512"/>
              <a:ext cx="7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400">
                  <a:solidFill>
                    <a:srgbClr val="003399"/>
                  </a:solidFill>
                  <a:latin typeface="Arial" panose="020B0604020202020204" pitchFamily="34" charset="0"/>
                  <a:cs typeface="Arial" panose="020B0604020202020204" pitchFamily="34" charset="0"/>
                </a:rPr>
                <a:t>ELIPSÓIDE</a:t>
              </a:r>
            </a:p>
          </p:txBody>
        </p:sp>
        <p:sp>
          <p:nvSpPr>
            <p:cNvPr id="26642" name="Text Box 23">
              <a:extLst>
                <a:ext uri="{FF2B5EF4-FFF2-40B4-BE49-F238E27FC236}">
                  <a16:creationId xmlns:a16="http://schemas.microsoft.com/office/drawing/2014/main" id="{4C378A4E-D162-C857-2D24-30EA3F6B1FF6}"/>
                </a:ext>
              </a:extLst>
            </p:cNvPr>
            <p:cNvSpPr txBox="1">
              <a:spLocks noChangeArrowheads="1"/>
            </p:cNvSpPr>
            <p:nvPr/>
          </p:nvSpPr>
          <p:spPr bwMode="auto">
            <a:xfrm>
              <a:off x="4649" y="1557"/>
              <a:ext cx="71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pt-BR" altLang="en-BR" sz="1400">
                  <a:solidFill>
                    <a:srgbClr val="003399"/>
                  </a:solidFill>
                  <a:latin typeface="Arial" panose="020B0604020202020204" pitchFamily="34" charset="0"/>
                  <a:cs typeface="Arial" panose="020B0604020202020204" pitchFamily="34" charset="0"/>
                </a:rPr>
                <a:t>ELIPSÓIDE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2390999E-8726-8984-880D-D5EA95CA390B}"/>
              </a:ext>
            </a:extLst>
          </p:cNvPr>
          <p:cNvSpPr>
            <a:spLocks noGrp="1" noChangeArrowheads="1"/>
          </p:cNvSpPr>
          <p:nvPr>
            <p:ph type="title"/>
          </p:nvPr>
        </p:nvSpPr>
        <p:spPr>
          <a:xfrm>
            <a:off x="685800" y="333375"/>
            <a:ext cx="7772400" cy="1143000"/>
          </a:xfrm>
        </p:spPr>
        <p:txBody>
          <a:bodyPr/>
          <a:lstStyle/>
          <a:p>
            <a:pPr algn="l" eaLnBrk="1" hangingPunct="1"/>
            <a:r>
              <a:rPr lang="pt-BR" altLang="en-BR" sz="3600">
                <a:solidFill>
                  <a:srgbClr val="003399"/>
                </a:solidFill>
                <a:latin typeface="Arial" panose="020B0604020202020204" pitchFamily="34" charset="0"/>
                <a:ea typeface="ＭＳ Ｐゴシック" panose="020B0600070205080204" pitchFamily="34" charset="-128"/>
                <a:cs typeface="Arial" panose="020B0604020202020204" pitchFamily="34" charset="0"/>
              </a:rPr>
              <a:t>Coordenadas geodésicas</a:t>
            </a:r>
          </a:p>
        </p:txBody>
      </p:sp>
      <p:sp>
        <p:nvSpPr>
          <p:cNvPr id="28674" name="Rectangle 3">
            <a:extLst>
              <a:ext uri="{FF2B5EF4-FFF2-40B4-BE49-F238E27FC236}">
                <a16:creationId xmlns:a16="http://schemas.microsoft.com/office/drawing/2014/main" id="{B8434E51-D7B3-9B85-39A1-6242A7F56AB8}"/>
              </a:ext>
            </a:extLst>
          </p:cNvPr>
          <p:cNvSpPr>
            <a:spLocks noGrp="1" noChangeArrowheads="1"/>
          </p:cNvSpPr>
          <p:nvPr>
            <p:ph type="body" idx="1"/>
          </p:nvPr>
        </p:nvSpPr>
        <p:spPr>
          <a:xfrm>
            <a:off x="900113" y="1628775"/>
            <a:ext cx="7559675" cy="4249738"/>
          </a:xfrm>
        </p:spPr>
        <p:txBody>
          <a:bodyPr/>
          <a:lstStyle/>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Latitude geodésica</a:t>
            </a:r>
          </a:p>
          <a:p>
            <a:pPr marL="463550" lvl="1" indent="-6350"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Ângulo entre a normal à superfície de referência (elipsóide ou esfera) e o plano do equador</a:t>
            </a:r>
          </a:p>
          <a:p>
            <a:pPr eaLnBrk="1" hangingPunct="1">
              <a:lnSpc>
                <a:spcPct val="150000"/>
              </a:lnSpc>
              <a:spcBef>
                <a:spcPct val="0"/>
              </a:spcBef>
              <a:spcAft>
                <a:spcPts val="600"/>
              </a:spcAft>
              <a:buFontTx/>
              <a:buNone/>
            </a:pPr>
            <a:r>
              <a:rPr lang="pt-BR" altLang="en-BR" sz="2400">
                <a:solidFill>
                  <a:srgbClr val="003399"/>
                </a:solidFill>
                <a:latin typeface="Arial" panose="020B0604020202020204" pitchFamily="34" charset="0"/>
                <a:ea typeface="ＭＳ Ｐゴシック" panose="020B0600070205080204" pitchFamily="34" charset="-128"/>
                <a:cs typeface="Arial" panose="020B0604020202020204" pitchFamily="34" charset="0"/>
              </a:rPr>
              <a:t>Longitude geodésica</a:t>
            </a:r>
          </a:p>
          <a:p>
            <a:pPr marL="463550" lvl="1" indent="-6350" eaLnBrk="1" hangingPunct="1">
              <a:lnSpc>
                <a:spcPct val="150000"/>
              </a:lnSpc>
              <a:spcBef>
                <a:spcPct val="0"/>
              </a:spcBef>
              <a:spcAft>
                <a:spcPts val="600"/>
              </a:spcAft>
              <a:buFontTx/>
              <a:buNone/>
            </a:pPr>
            <a:r>
              <a:rPr lang="pt-BR" altLang="en-BR" sz="2000">
                <a:solidFill>
                  <a:srgbClr val="003399"/>
                </a:solidFill>
                <a:latin typeface="Arial" panose="020B0604020202020204" pitchFamily="34" charset="0"/>
                <a:ea typeface="ＭＳ Ｐゴシック" panose="020B0600070205080204" pitchFamily="34" charset="-128"/>
                <a:cs typeface="Arial" panose="020B0604020202020204" pitchFamily="34" charset="0"/>
              </a:rPr>
              <a:t>Ângulo entre o meridiano que passa pelo ponto e o meridiano origem (Greenwich, por convenção)</a:t>
            </a: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INPE</Template>
  <TotalTime>87930</TotalTime>
  <Words>1407</Words>
  <Application>Microsoft Macintosh PowerPoint</Application>
  <PresentationFormat>On-screen Show (4:3)</PresentationFormat>
  <Paragraphs>227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Humnst777 BT</vt:lpstr>
      <vt:lpstr>Times</vt:lpstr>
      <vt:lpstr>Times New Roman</vt:lpstr>
      <vt:lpstr>Verdana</vt:lpstr>
      <vt:lpstr>Estrutura padrão</vt:lpstr>
      <vt:lpstr>Cartografia para Geoinformática e Sensoriamento Remoto    Julio C L Dalge  SER-300 2023</vt:lpstr>
      <vt:lpstr>Introdução</vt:lpstr>
      <vt:lpstr>Alguns códigos EPSG no Brasil </vt:lpstr>
      <vt:lpstr>Imagem do CBERS 04A no TerraView</vt:lpstr>
      <vt:lpstr>Metadados: parâmetros cartográficos</vt:lpstr>
      <vt:lpstr>Sistemas geodésicos</vt:lpstr>
      <vt:lpstr>Sistemas geodésicos</vt:lpstr>
      <vt:lpstr>Datum planimétrico</vt:lpstr>
      <vt:lpstr>Coordenadas geodésicas</vt:lpstr>
      <vt:lpstr>Datum planimétrico</vt:lpstr>
      <vt:lpstr>Datum planimétrico</vt:lpstr>
      <vt:lpstr>Sistemas geodésicos</vt:lpstr>
      <vt:lpstr>Projeções cartográficas</vt:lpstr>
      <vt:lpstr>Projeções cartográficas</vt:lpstr>
      <vt:lpstr>Projeções cartográficas</vt:lpstr>
      <vt:lpstr>Parâmetros das projeções</vt:lpstr>
      <vt:lpstr>Principais projeções no Brasil</vt:lpstr>
      <vt:lpstr>Outras projeções importantes</vt:lpstr>
      <vt:lpstr>Confusão típica e frequente … 😳</vt:lpstr>
      <vt:lpstr>Padrão de exatidão cartográfica (PEC)</vt:lpstr>
      <vt:lpstr>Padrão de exatidão cartográfica (PEC)</vt:lpstr>
      <vt:lpstr>Dados vetoriais e dados matriciais</vt:lpstr>
      <vt:lpstr>Mundo matricial – resolução espacial</vt:lpstr>
      <vt:lpstr>Qual a relação entre o PEC e o EPM?</vt:lpstr>
      <vt:lpstr>Dados vetoriais e dados matriciais</vt:lpstr>
      <vt:lpstr>Esperamos ver nas monografias …  </vt:lpstr>
      <vt:lpstr>🤓</vt:lpstr>
    </vt:vector>
  </TitlesOfParts>
  <Company>INPE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CARTOGRAFIA PARA GEOPROCESSAMENTO</dc:title>
  <dc:creator>Julio d'Alge</dc:creator>
  <cp:lastModifiedBy>Julio Dalge</cp:lastModifiedBy>
  <cp:revision>245</cp:revision>
  <cp:lastPrinted>2023-02-03T11:43:50Z</cp:lastPrinted>
  <dcterms:created xsi:type="dcterms:W3CDTF">2000-03-05T18:46:03Z</dcterms:created>
  <dcterms:modified xsi:type="dcterms:W3CDTF">2023-02-09T20:03:57Z</dcterms:modified>
</cp:coreProperties>
</file>