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3" r:id="rId5"/>
    <p:sldId id="257" r:id="rId6"/>
    <p:sldId id="261" r:id="rId7"/>
    <p:sldId id="262" r:id="rId8"/>
    <p:sldId id="264" r:id="rId9"/>
    <p:sldId id="265" r:id="rId10"/>
    <p:sldId id="266" r:id="rId11"/>
    <p:sldId id="274" r:id="rId12"/>
    <p:sldId id="275" r:id="rId13"/>
    <p:sldId id="276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>
        <p:scale>
          <a:sx n="66" d="100"/>
          <a:sy n="66" d="100"/>
        </p:scale>
        <p:origin x="14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1E25-D041-4BA5-BF87-5A93B0F4DF1D}" type="datetimeFigureOut">
              <a:rPr lang="pt-BR" smtClean="0"/>
              <a:pPr/>
              <a:t>12/08/2017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923-1ACB-4370-B8F7-75DF0D682D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1E25-D041-4BA5-BF87-5A93B0F4DF1D}" type="datetimeFigureOut">
              <a:rPr lang="pt-BR" smtClean="0"/>
              <a:pPr/>
              <a:t>12/08/2017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923-1ACB-4370-B8F7-75DF0D682D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1E25-D041-4BA5-BF87-5A93B0F4DF1D}" type="datetimeFigureOut">
              <a:rPr lang="pt-BR" smtClean="0"/>
              <a:pPr/>
              <a:t>12/08/2017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923-1ACB-4370-B8F7-75DF0D682D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1E25-D041-4BA5-BF87-5A93B0F4DF1D}" type="datetimeFigureOut">
              <a:rPr lang="pt-BR" smtClean="0"/>
              <a:pPr/>
              <a:t>12/08/2017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923-1ACB-4370-B8F7-75DF0D682DB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6227"/>
            <a:ext cx="1479365" cy="115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 descr="C:\Users\User\Desktop\LucianaFerrer\luciana ferrer_v_anterior\luciana\SENAI\propostas\COOPERCOL\jazida 2.bmp"/>
          <p:cNvPicPr>
            <a:picLocks noChangeAspect="1" noChangeArrowheads="1"/>
          </p:cNvPicPr>
          <p:nvPr userDrawn="1"/>
        </p:nvPicPr>
        <p:blipFill>
          <a:blip r:embed="rId3" cstate="print">
            <a:lum bright="70000" contrast="-70000"/>
          </a:blip>
          <a:stretch>
            <a:fillRect/>
          </a:stretch>
        </p:blipFill>
        <p:spPr bwMode="auto">
          <a:xfrm>
            <a:off x="285720" y="1428736"/>
            <a:ext cx="8501122" cy="5429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1E25-D041-4BA5-BF87-5A93B0F4DF1D}" type="datetimeFigureOut">
              <a:rPr lang="pt-BR" smtClean="0"/>
              <a:pPr/>
              <a:t>12/08/2017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923-1ACB-4370-B8F7-75DF0D682D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1E25-D041-4BA5-BF87-5A93B0F4DF1D}" type="datetimeFigureOut">
              <a:rPr lang="pt-BR" smtClean="0"/>
              <a:pPr/>
              <a:t>12/08/2017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923-1ACB-4370-B8F7-75DF0D682D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1E25-D041-4BA5-BF87-5A93B0F4DF1D}" type="datetimeFigureOut">
              <a:rPr lang="pt-BR" smtClean="0"/>
              <a:pPr/>
              <a:t>12/08/2017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923-1ACB-4370-B8F7-75DF0D682D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1E25-D041-4BA5-BF87-5A93B0F4DF1D}" type="datetimeFigureOut">
              <a:rPr lang="pt-BR" smtClean="0"/>
              <a:pPr/>
              <a:t>12/08/2017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923-1ACB-4370-B8F7-75DF0D682D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1E25-D041-4BA5-BF87-5A93B0F4DF1D}" type="datetimeFigureOut">
              <a:rPr lang="pt-BR" smtClean="0"/>
              <a:pPr/>
              <a:t>12/08/2017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923-1ACB-4370-B8F7-75DF0D682D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1E25-D041-4BA5-BF87-5A93B0F4DF1D}" type="datetimeFigureOut">
              <a:rPr lang="pt-BR" smtClean="0"/>
              <a:pPr/>
              <a:t>12/08/2017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923-1ACB-4370-B8F7-75DF0D682D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D1E25-D041-4BA5-BF87-5A93B0F4DF1D}" type="datetimeFigureOut">
              <a:rPr lang="pt-BR" smtClean="0"/>
              <a:pPr/>
              <a:t>12/08/2017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9923-1ACB-4370-B8F7-75DF0D682D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D1E25-D041-4BA5-BF87-5A93B0F4DF1D}" type="datetimeFigureOut">
              <a:rPr lang="pt-BR" smtClean="0"/>
              <a:pPr/>
              <a:t>12/08/2017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9923-1ACB-4370-B8F7-75DF0D682DB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biente.sp.gov.b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lum bright="65000" contrast="-55000"/>
          </a:blip>
          <a:srcRect/>
          <a:stretch>
            <a:fillRect/>
          </a:stretch>
        </p:blipFill>
        <p:spPr bwMode="auto">
          <a:xfrm>
            <a:off x="857224" y="1500174"/>
            <a:ext cx="734968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Título 1"/>
          <p:cNvSpPr>
            <a:spLocks noGrp="1"/>
          </p:cNvSpPr>
          <p:nvPr>
            <p:ph type="title"/>
          </p:nvPr>
        </p:nvSpPr>
        <p:spPr>
          <a:xfrm>
            <a:off x="1071538" y="1928802"/>
            <a:ext cx="7286676" cy="2857520"/>
          </a:xfrm>
        </p:spPr>
        <p:txBody>
          <a:bodyPr rtlCol="0">
            <a:noAutofit/>
          </a:bodyPr>
          <a:lstStyle/>
          <a:p>
            <a:r>
              <a:rPr lang="pt-BR" sz="3600" b="1" cap="all" dirty="0"/>
              <a:t>Monitoramento e Análise da Evolução das Cavas de Areia na Várzea do Rio Paraíba do Sul.</a:t>
            </a:r>
            <a:endParaRPr lang="pt-BR" altLang="pt-BR" sz="3600" b="1" cap="all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357686" y="5000636"/>
            <a:ext cx="4786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/>
              <a:t>Instituto</a:t>
            </a:r>
            <a:r>
              <a:rPr lang="en-US" b="1" dirty="0"/>
              <a:t> </a:t>
            </a:r>
            <a:r>
              <a:rPr lang="en-US" b="1" dirty="0" err="1"/>
              <a:t>Nacional</a:t>
            </a:r>
            <a:r>
              <a:rPr lang="en-US" b="1" dirty="0"/>
              <a:t> de </a:t>
            </a:r>
            <a:r>
              <a:rPr lang="en-US" b="1" dirty="0" err="1"/>
              <a:t>Pesquisas</a:t>
            </a:r>
            <a:r>
              <a:rPr lang="en-US" b="1" dirty="0"/>
              <a:t> </a:t>
            </a:r>
            <a:r>
              <a:rPr lang="en-US" b="1" dirty="0" err="1"/>
              <a:t>Espaciais</a:t>
            </a:r>
            <a:endParaRPr lang="pt-BR" b="1" dirty="0"/>
          </a:p>
          <a:p>
            <a:pPr algn="r"/>
            <a:r>
              <a:rPr lang="pt-BR" b="1" dirty="0"/>
              <a:t>CST 310-3 População, Espaço e Ambiente </a:t>
            </a:r>
            <a:br>
              <a:rPr lang="pt-BR" b="1" dirty="0"/>
            </a:br>
            <a:r>
              <a:rPr lang="pt-BR" b="1" dirty="0"/>
              <a:t>Prof. Dr. Antônio Miguel Silveira Monteiro </a:t>
            </a:r>
          </a:p>
          <a:p>
            <a:pPr algn="r"/>
            <a:r>
              <a:rPr lang="pt-BR" b="1" dirty="0"/>
              <a:t>Dra. Silvana Amaral</a:t>
            </a:r>
            <a:br>
              <a:rPr lang="pt-BR" b="1" dirty="0"/>
            </a:br>
            <a:r>
              <a:rPr lang="pt-BR" b="1" dirty="0"/>
              <a:t>Aluna: Luciana Maria </a:t>
            </a:r>
            <a:r>
              <a:rPr lang="pt-BR" b="1" dirty="0" err="1"/>
              <a:t>Ferrer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0" y="4755261"/>
            <a:ext cx="38576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Romero </a:t>
            </a:r>
            <a:r>
              <a:rPr lang="pt-BR" b="1" dirty="0" err="1"/>
              <a:t>Simi</a:t>
            </a:r>
            <a:endParaRPr lang="pt-BR" b="1" dirty="0"/>
          </a:p>
          <a:p>
            <a:r>
              <a:rPr lang="pt-BR" b="1" dirty="0"/>
              <a:t>Romeu </a:t>
            </a:r>
            <a:r>
              <a:rPr lang="pt-BR" b="1" dirty="0" err="1"/>
              <a:t>Simi</a:t>
            </a:r>
            <a:r>
              <a:rPr lang="pt-BR" b="1" dirty="0"/>
              <a:t> Junior</a:t>
            </a:r>
          </a:p>
          <a:p>
            <a:r>
              <a:rPr lang="pt-BR" b="1" dirty="0"/>
              <a:t>Bernardo Friedrich Theodor </a:t>
            </a:r>
            <a:r>
              <a:rPr lang="pt-BR" b="1" dirty="0" err="1"/>
              <a:t>Rudorff</a:t>
            </a:r>
            <a:endParaRPr lang="pt-BR" b="1" dirty="0"/>
          </a:p>
          <a:p>
            <a:endParaRPr lang="pt-BR" b="1" dirty="0"/>
          </a:p>
          <a:p>
            <a:r>
              <a:rPr lang="pt-BR" b="1" dirty="0"/>
              <a:t>Anais XIV Simpósio Brasileiro de Sensoriamento Remoto, Natal, Brasil, 25-30 abril 2009, INPE, p. 5467-5474.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857356" y="285728"/>
            <a:ext cx="69294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Calibri" pitchFamily="34" charset="0"/>
              </a:rPr>
              <a:t> </a:t>
            </a:r>
            <a:r>
              <a:rPr lang="pt-BR" sz="3200" b="1" cap="all" dirty="0">
                <a:latin typeface="Calibri" pitchFamily="34" charset="0"/>
              </a:rPr>
              <a:t>SEMINÁRIO PARA APRESENTAÇÃO DO ARTIGO </a:t>
            </a:r>
            <a:endParaRPr lang="pt-BR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455968" cy="5323730"/>
          </a:xfrm>
        </p:spPr>
        <p:txBody>
          <a:bodyPr>
            <a:noAutofit/>
          </a:bodyPr>
          <a:lstStyle/>
          <a:p>
            <a:r>
              <a:rPr lang="pt-BR" sz="2400" dirty="0"/>
              <a:t>Resultados da comparação do mapeamento entre os anos de 2004 e 2008 indicam aumento de 21 cavas areia no período, perfazendo um total de 276 cavas em 2008 (Tabela 1).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162D63B-6234-4D9A-A172-9C835C48E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2708894"/>
            <a:ext cx="7704856" cy="393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455968" cy="5323730"/>
          </a:xfrm>
        </p:spPr>
        <p:txBody>
          <a:bodyPr>
            <a:noAutofit/>
          </a:bodyPr>
          <a:lstStyle/>
          <a:p>
            <a:r>
              <a:rPr lang="pt-BR" sz="2400" dirty="0"/>
              <a:t>As classificação visual permitiu identificar as cavas de areia com vegetação macrófita (desativadas) e sem vegetação (ativas) por município (Tabela 2).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FDEB2848-6486-499D-9514-5065B75C6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82" y="2702498"/>
            <a:ext cx="7650436" cy="401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31194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455968" cy="532373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A área superficial das cavas de areia por município aumentou 30% (514 ha) no período (Tabela 3).</a:t>
            </a:r>
          </a:p>
          <a:p>
            <a:pPr marL="0" indent="0">
              <a:buNone/>
            </a:pPr>
            <a:endParaRPr lang="pt-B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D770BC-BC49-401B-BC18-97A3D6D79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0" y="2704492"/>
            <a:ext cx="7560840" cy="415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592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981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b="1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455968" cy="532373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Das imagens do </a:t>
            </a:r>
            <a:r>
              <a:rPr lang="pt-BR" sz="2400" dirty="0" err="1"/>
              <a:t>Landsat</a:t>
            </a:r>
            <a:r>
              <a:rPr lang="pt-BR" sz="2400" dirty="0"/>
              <a:t> também foi feito um detalhe para a evolução das cavas de areia em abril e agosto  2008 (Tabela 5).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068E7B8-C027-4ED9-8A7C-5EFE78A6B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3538"/>
            <a:ext cx="8386778" cy="426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7547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CONCLUSÕES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179512" y="1500174"/>
            <a:ext cx="8856984" cy="16407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000" dirty="0"/>
              <a:t>São 271 cavas. 121 estão em zonas   permitidas e 150 em áreas ilegais ( 55,3% -ZP, ZR, ZVC). A diferença de profundidade das cavas  (de 8 para ~26,5m), destaca Tremembé com  maior número destas, comparado aos demais municípios. Caçapava e Tremembé  apresentaram o maior descontrole (Tabela 6).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996952"/>
            <a:ext cx="9070663" cy="364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0"/>
            <a:ext cx="62150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3143272" cy="4857784"/>
          </a:xfrm>
        </p:spPr>
        <p:txBody>
          <a:bodyPr>
            <a:normAutofit/>
          </a:bodyPr>
          <a:lstStyle/>
          <a:p>
            <a:r>
              <a:rPr lang="pt-BR" sz="3600" b="1" dirty="0"/>
              <a:t>DISTRIBUIÇÃO DAS CAVAS DE AREIA SOBRE O ZONEAMENTO MINERÁRIO EM TAUBATÉ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686568" cy="1785950"/>
          </a:xfrm>
        </p:spPr>
        <p:txBody>
          <a:bodyPr>
            <a:noAutofit/>
          </a:bodyPr>
          <a:lstStyle/>
          <a:p>
            <a:r>
              <a:rPr lang="pt-BR" sz="3600" b="1" dirty="0"/>
              <a:t>CRÍTICAS SOBRE AS CONCLUSÕES DO ARTIGO</a:t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9537" y="177281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Revisão da estrutura do artigo: numeração não sequencial de Tabelas (pula a Tabela 4).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Somatória nos dados apresentados: erro na soma da coluna ZCV (Tabela 6) e consequentemente na porcentagem de cavas de areia em área ilegal (no Abstract consta 58,2% e corrigido constaria 55,3%).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Esclarecimento sobre os dados apresentados: a Figura 4 planifica os dados de Taubaté com legenda: cavas de areia com e sem vegetação macrófita; não esclarece a que essas informações se correlacionam (cavas ativas e inativas?).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7356" y="357166"/>
            <a:ext cx="6686568" cy="1785950"/>
          </a:xfrm>
        </p:spPr>
        <p:txBody>
          <a:bodyPr>
            <a:noAutofit/>
          </a:bodyPr>
          <a:lstStyle/>
          <a:p>
            <a:r>
              <a:rPr lang="pt-BR" sz="3600" b="1" dirty="0"/>
              <a:t>CRÍTICAS SOBRE AS CONCLUSÕES DO ARTIGO</a:t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 startAt="4"/>
            </a:pPr>
            <a:r>
              <a:rPr lang="pt-BR" dirty="0"/>
              <a:t>Apresentação parcial dos resultados obtidos: no objetivo consta o m</a:t>
            </a:r>
            <a:r>
              <a:rPr lang="pt-PT" dirty="0"/>
              <a:t>onitoramento da distribuição e inserção das cavas de areia de acordo </a:t>
            </a:r>
            <a:r>
              <a:rPr lang="pt-BR" dirty="0"/>
              <a:t>de acordo com a </a:t>
            </a:r>
            <a:r>
              <a:rPr lang="pt-PT" dirty="0"/>
              <a:t>Resolução SMA 28/99 (trecho Jacareí-Pindamonhangaba). A Tabela 6 apresenta os dados dessa distribuição. As Figuras 4 e 5  dos Resultados restringem-se ao município de Taubaté .</a:t>
            </a:r>
          </a:p>
          <a:p>
            <a:pPr marL="514350" indent="-514350">
              <a:buAutoNum type="arabicPeriod" startAt="4"/>
            </a:pPr>
            <a:endParaRPr lang="pt-PT" dirty="0"/>
          </a:p>
          <a:p>
            <a:pPr marL="514350" indent="-514350">
              <a:buAutoNum type="arabicPeriod" startAt="4"/>
            </a:pPr>
            <a:r>
              <a:rPr lang="pt-PT" dirty="0"/>
              <a:t>Falta de contextualização do resultado: A Figura 5 não é citada no texto.</a:t>
            </a:r>
            <a:endParaRPr lang="pt-BR" dirty="0"/>
          </a:p>
          <a:p>
            <a:pPr marL="514350" indent="-514350">
              <a:buAutoNum type="arabicPeriod" startAt="4"/>
            </a:pPr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>
            <a:normAutofit/>
          </a:bodyPr>
          <a:lstStyle/>
          <a:p>
            <a:r>
              <a:rPr lang="pt-BR" b="1" dirty="0"/>
              <a:t>O ARTIGO CONVERSA COM: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329642" cy="5357850"/>
          </a:xfrm>
        </p:spPr>
        <p:txBody>
          <a:bodyPr>
            <a:noAutofit/>
          </a:bodyPr>
          <a:lstStyle/>
          <a:p>
            <a:endParaRPr lang="pt-BR" sz="1600" dirty="0"/>
          </a:p>
          <a:p>
            <a:pPr>
              <a:buFont typeface="+mj-lt"/>
              <a:buAutoNum type="arabicPeriod"/>
            </a:pPr>
            <a:r>
              <a:rPr lang="pt-BR" sz="1600" dirty="0"/>
              <a:t>A </a:t>
            </a:r>
            <a:r>
              <a:rPr lang="pt-BR" sz="1600" b="1" dirty="0"/>
              <a:t>extração de areia do Vale do Paraíba do Sul</a:t>
            </a:r>
            <a:r>
              <a:rPr lang="pt-BR" sz="1600" dirty="0"/>
              <a:t>, na zona</a:t>
            </a:r>
            <a:r>
              <a:rPr lang="pt-PT" sz="1600" dirty="0"/>
              <a:t> de abrangência da Resolução SMA 28/99</a:t>
            </a:r>
            <a:r>
              <a:rPr lang="pt-BR" sz="1600" dirty="0"/>
              <a:t>, mostrou que a maioria das cavas encontram-se em </a:t>
            </a:r>
            <a:r>
              <a:rPr lang="pt-BR" sz="1600" b="1" dirty="0"/>
              <a:t>áreas ilegais. </a:t>
            </a:r>
            <a:r>
              <a:rPr lang="pt-BR" sz="1600" dirty="0"/>
              <a:t>Esta condição </a:t>
            </a:r>
            <a:r>
              <a:rPr lang="pt-BR" sz="1600" b="1" dirty="0"/>
              <a:t>apresenta risco à qualidade da água </a:t>
            </a:r>
            <a:r>
              <a:rPr lang="pt-BR" sz="1600" dirty="0"/>
              <a:t>e conseqüente </a:t>
            </a:r>
            <a:r>
              <a:rPr lang="pt-BR" sz="1600" b="1" dirty="0"/>
              <a:t>prejuízo ao abastecimento, </a:t>
            </a:r>
            <a:r>
              <a:rPr lang="pt-BR" sz="1600" b="1" dirty="0" err="1"/>
              <a:t>vulnerabilizando</a:t>
            </a:r>
            <a:r>
              <a:rPr lang="pt-BR" sz="1600" b="1" dirty="0"/>
              <a:t> a população </a:t>
            </a:r>
            <a:r>
              <a:rPr lang="pt-BR" sz="1600" dirty="0"/>
              <a:t>dos municípios de diferentes formas. Um exemplo foi o rompimento de uma bacia de rejeitos de mineração de areia desativada em Jacareí, que fora usada ilegalmente por uma mineradora vizinha.</a:t>
            </a:r>
          </a:p>
          <a:p>
            <a:pPr>
              <a:buFont typeface="+mj-lt"/>
              <a:buAutoNum type="arabicPeriod"/>
            </a:pPr>
            <a:endParaRPr lang="pt-BR" sz="1600" dirty="0"/>
          </a:p>
          <a:p>
            <a:pPr>
              <a:buFont typeface="+mj-lt"/>
              <a:buAutoNum type="arabicPeriod"/>
            </a:pPr>
            <a:r>
              <a:rPr lang="pt-BR" sz="1600" dirty="0"/>
              <a:t>Os dados de </a:t>
            </a:r>
            <a:r>
              <a:rPr lang="pt-BR" sz="1600" b="1" dirty="0"/>
              <a:t>Pedidos de Outorga de Água Superficial por Tipo de Uso </a:t>
            </a:r>
            <a:r>
              <a:rPr lang="pt-BR" sz="1600" dirty="0"/>
              <a:t>na UGRHI 02 ilustram um cenário </a:t>
            </a:r>
            <a:r>
              <a:rPr lang="pt-BR" sz="1600" b="1" dirty="0"/>
              <a:t>predominante para o uso rural </a:t>
            </a:r>
            <a:r>
              <a:rPr lang="pt-BR" sz="1600" dirty="0"/>
              <a:t>na abrangência desta Resolução. </a:t>
            </a:r>
            <a:r>
              <a:rPr lang="pt-BR" sz="1600" b="1" dirty="0"/>
              <a:t>O conflito no uso do solo </a:t>
            </a:r>
            <a:r>
              <a:rPr lang="pt-BR" sz="1600" dirty="0"/>
              <a:t>e da água entre a população rural e a atividade </a:t>
            </a:r>
            <a:r>
              <a:rPr lang="pt-BR" sz="1600" dirty="0" err="1"/>
              <a:t>minerária</a:t>
            </a:r>
            <a:r>
              <a:rPr lang="pt-BR" sz="1600" dirty="0"/>
              <a:t> é evidente, uma vez que ambas situam-se em espaços </a:t>
            </a:r>
            <a:r>
              <a:rPr lang="pt-BR" sz="1600" dirty="0" err="1"/>
              <a:t>lindeiros</a:t>
            </a:r>
            <a:r>
              <a:rPr lang="pt-BR" sz="1600" dirty="0"/>
              <a:t>, à margens do rio Paraíba do Sul. O avanço das cavas de areia elimina o recurso primordial desta população: o solo.</a:t>
            </a:r>
          </a:p>
          <a:p>
            <a:pPr>
              <a:buFont typeface="+mj-lt"/>
              <a:buAutoNum type="arabicPeriod"/>
            </a:pPr>
            <a:endParaRPr lang="pt-BR" sz="1600" b="1" dirty="0"/>
          </a:p>
          <a:p>
            <a:pPr>
              <a:buFont typeface="+mj-lt"/>
              <a:buAutoNum type="arabicPeriod"/>
            </a:pPr>
            <a:r>
              <a:rPr lang="pt-BR" sz="1600" b="1" dirty="0"/>
              <a:t>Comunidades ribeirinhas em áreas urbanas </a:t>
            </a:r>
            <a:r>
              <a:rPr lang="pt-BR" sz="1600" dirty="0"/>
              <a:t>são socialmente muito frágeis. Em São José dos Campos, a comunidade  Beira Rio, reside na Área de Preservação Permanente do rio Paraíba do Sul, enquadrada como ZEIS (Zona Especial de Interesse Social-Lei nº 12.651/ 2012). </a:t>
            </a:r>
            <a:r>
              <a:rPr lang="pt-BR" sz="1600" b="1" dirty="0"/>
              <a:t>A melhora da qualidade das águas</a:t>
            </a:r>
            <a:r>
              <a:rPr lang="pt-BR" sz="1600" dirty="0"/>
              <a:t>, conforme </a:t>
            </a:r>
            <a:r>
              <a:rPr lang="pt-BR" sz="1600" b="1" dirty="0"/>
              <a:t>monitoramento CETESB do IQA</a:t>
            </a:r>
            <a:r>
              <a:rPr lang="pt-BR" sz="1600" dirty="0"/>
              <a:t>, representa o retorno da saúde do rio e  dos peixes e  </a:t>
            </a:r>
            <a:r>
              <a:rPr lang="pt-BR" sz="1600" b="1" dirty="0"/>
              <a:t>qualidade de vida destas comunidades</a:t>
            </a:r>
            <a:r>
              <a:rPr lang="pt-BR" sz="1600" dirty="0"/>
              <a:t>. A mineração de areia, embora proibida em São José dos Campos,  ainda é presente à montante dela e não exime o risco em alterar a qualidade da água, atingindo o recurso primordial desta população.</a:t>
            </a:r>
          </a:p>
          <a:p>
            <a:endParaRPr lang="pt-BR" sz="1600" dirty="0"/>
          </a:p>
          <a:p>
            <a:pPr>
              <a:buNone/>
            </a:pPr>
            <a:endParaRPr lang="pt-BR" sz="1600" dirty="0"/>
          </a:p>
          <a:p>
            <a:endParaRPr lang="pt-BR" sz="1600" dirty="0"/>
          </a:p>
          <a:p>
            <a:pPr>
              <a:buNone/>
            </a:pPr>
            <a:endParaRPr lang="pt-BR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>
            <a:normAutofit/>
          </a:bodyPr>
          <a:lstStyle/>
          <a:p>
            <a:r>
              <a:rPr lang="pt-BR" b="1" dirty="0"/>
              <a:t>O ARTIGO CONVERSA COM: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329642" cy="5112568"/>
          </a:xfrm>
        </p:spPr>
        <p:txBody>
          <a:bodyPr>
            <a:noAutofit/>
          </a:bodyPr>
          <a:lstStyle/>
          <a:p>
            <a:endParaRPr lang="pt-BR" sz="1600" dirty="0"/>
          </a:p>
          <a:p>
            <a:r>
              <a:rPr lang="pt-BR" sz="1600" cap="all" dirty="0"/>
              <a:t>Cardoso</a:t>
            </a:r>
            <a:r>
              <a:rPr lang="pt-BR" sz="1600" dirty="0"/>
              <a:t>, </a:t>
            </a:r>
            <a:r>
              <a:rPr lang="pt-BR" sz="1600" dirty="0" err="1"/>
              <a:t>F.S.</a:t>
            </a:r>
            <a:r>
              <a:rPr lang="pt-BR" sz="1600" dirty="0"/>
              <a:t> (2017). O rio é o meu quintal: as encruzilhadas de uma comunidade ribeirinha em área urbana. Dissertação  de Mestrado. Fundação </a:t>
            </a:r>
            <a:r>
              <a:rPr lang="pt-BR" sz="1600" dirty="0" err="1"/>
              <a:t>Valeparaibana</a:t>
            </a:r>
            <a:r>
              <a:rPr lang="pt-BR" sz="1600" dirty="0"/>
              <a:t> de </a:t>
            </a:r>
            <a:r>
              <a:rPr lang="pt-BR" sz="1600" dirty="0" err="1"/>
              <a:t>Ensino-UNIVAP</a:t>
            </a:r>
            <a:r>
              <a:rPr lang="pt-BR" sz="1600" dirty="0"/>
              <a:t>. São José dos Campos, SP.</a:t>
            </a:r>
          </a:p>
          <a:p>
            <a:endParaRPr lang="pt-BR" sz="1600" cap="all" dirty="0"/>
          </a:p>
          <a:p>
            <a:r>
              <a:rPr lang="pt-BR" sz="1600" cap="all" dirty="0"/>
              <a:t>Santo</a:t>
            </a:r>
            <a:r>
              <a:rPr lang="pt-BR" sz="1600" dirty="0"/>
              <a:t>, E.L. </a:t>
            </a:r>
            <a:r>
              <a:rPr lang="pt-BR" sz="1600" cap="all" dirty="0" err="1"/>
              <a:t>Sanchéz</a:t>
            </a:r>
            <a:r>
              <a:rPr lang="pt-BR" sz="1600" dirty="0"/>
              <a:t>, </a:t>
            </a:r>
            <a:r>
              <a:rPr lang="pt-BR" sz="1600" dirty="0" err="1"/>
              <a:t>L.E.</a:t>
            </a:r>
            <a:r>
              <a:rPr lang="pt-BR" sz="1600" dirty="0"/>
              <a:t> (2002).GIS </a:t>
            </a:r>
            <a:r>
              <a:rPr lang="pt-BR" sz="1600" dirty="0" err="1"/>
              <a:t>applied</a:t>
            </a:r>
            <a:r>
              <a:rPr lang="pt-BR" sz="1600" dirty="0"/>
              <a:t> to determine </a:t>
            </a:r>
            <a:r>
              <a:rPr lang="pt-BR" sz="1600" dirty="0" err="1"/>
              <a:t>enviromental</a:t>
            </a:r>
            <a:r>
              <a:rPr lang="pt-BR" sz="1600" dirty="0"/>
              <a:t> </a:t>
            </a:r>
            <a:r>
              <a:rPr lang="pt-BR" sz="1600" dirty="0" err="1"/>
              <a:t>impact</a:t>
            </a:r>
            <a:r>
              <a:rPr lang="pt-BR" sz="1600" dirty="0"/>
              <a:t> </a:t>
            </a:r>
            <a:r>
              <a:rPr lang="pt-BR" sz="1600" dirty="0" err="1"/>
              <a:t>indicators</a:t>
            </a:r>
            <a:r>
              <a:rPr lang="pt-BR" sz="1600" dirty="0"/>
              <a:t> </a:t>
            </a:r>
            <a:r>
              <a:rPr lang="pt-BR" sz="1600" dirty="0" err="1"/>
              <a:t>made</a:t>
            </a:r>
            <a:r>
              <a:rPr lang="pt-BR" sz="1600" dirty="0"/>
              <a:t> </a:t>
            </a:r>
            <a:r>
              <a:rPr lang="pt-BR" sz="1600" dirty="0" err="1"/>
              <a:t>by</a:t>
            </a:r>
            <a:r>
              <a:rPr lang="pt-BR" sz="1600" dirty="0"/>
              <a:t> </a:t>
            </a:r>
            <a:r>
              <a:rPr lang="pt-BR" sz="1600" dirty="0" err="1"/>
              <a:t>sand</a:t>
            </a:r>
            <a:r>
              <a:rPr lang="pt-BR" sz="1600" dirty="0"/>
              <a:t> </a:t>
            </a:r>
            <a:r>
              <a:rPr lang="pt-BR" sz="1600" dirty="0" err="1"/>
              <a:t>mining</a:t>
            </a:r>
            <a:r>
              <a:rPr lang="pt-BR" sz="1600" dirty="0"/>
              <a:t> in a </a:t>
            </a:r>
            <a:r>
              <a:rPr lang="pt-BR" sz="1600" dirty="0" err="1"/>
              <a:t>foodplain</a:t>
            </a:r>
            <a:r>
              <a:rPr lang="pt-BR" sz="1600" dirty="0"/>
              <a:t> in </a:t>
            </a:r>
            <a:r>
              <a:rPr lang="pt-BR" sz="1600" dirty="0" err="1"/>
              <a:t>southeastern</a:t>
            </a:r>
            <a:r>
              <a:rPr lang="pt-BR" sz="1600" dirty="0"/>
              <a:t> </a:t>
            </a:r>
            <a:r>
              <a:rPr lang="pt-BR" sz="1600" dirty="0" err="1"/>
              <a:t>Brazil</a:t>
            </a:r>
            <a:r>
              <a:rPr lang="pt-BR" sz="1600" dirty="0"/>
              <a:t>. </a:t>
            </a:r>
            <a:r>
              <a:rPr lang="pt-BR" sz="1600" dirty="0" err="1"/>
              <a:t>Enviromental</a:t>
            </a:r>
            <a:r>
              <a:rPr lang="pt-BR" sz="1600" dirty="0"/>
              <a:t> </a:t>
            </a:r>
            <a:r>
              <a:rPr lang="pt-BR" sz="1600" dirty="0" err="1"/>
              <a:t>Geology</a:t>
            </a:r>
            <a:r>
              <a:rPr lang="pt-BR" sz="1600" dirty="0"/>
              <a:t>. 41:628-637</a:t>
            </a:r>
          </a:p>
          <a:p>
            <a:endParaRPr lang="pt-BR" sz="1600" dirty="0"/>
          </a:p>
          <a:p>
            <a:r>
              <a:rPr lang="pt-BR" sz="1600" dirty="0"/>
              <a:t>SECRETARIA DO MEIO AMBIENTE DO ESTADO DE SÃO PAULO (2008). Avaliação da recuperação ambiental da mineração de areia para aperfeiçoar os instrumentos de gestão: várzea do Paraíba do Sul – trecho Jacareí-Pindamonhangaba. Vários autores.  </a:t>
            </a:r>
          </a:p>
          <a:p>
            <a:endParaRPr lang="pt-BR" sz="1600" dirty="0"/>
          </a:p>
          <a:p>
            <a:r>
              <a:rPr lang="pt-BR" sz="1600" dirty="0"/>
              <a:t>SECRETARIA DO MEIO AMBIENTE DO ESTADO DE SÃO PAULO (2011). Subsídios ao Planejamento Ambiental . Unidade Hidrográfica de Gerenciamento de Recursos Hídricos Paraíba do Sul. UGRHI 02. Vários autores. Disponível em </a:t>
            </a:r>
            <a:r>
              <a:rPr lang="pt-BR" sz="1600" dirty="0">
                <a:hlinkClick r:id="rId2"/>
              </a:rPr>
              <a:t>http://www.ambiente.sp.gov.br</a:t>
            </a:r>
            <a:endParaRPr lang="pt-BR" sz="1600" dirty="0"/>
          </a:p>
          <a:p>
            <a:endParaRPr lang="pt-BR" sz="1600" dirty="0"/>
          </a:p>
          <a:p>
            <a:r>
              <a:rPr lang="pt-BR" sz="1600" dirty="0"/>
              <a:t>SIANI, S.M.O. (2016). ISAM- Um sistema de indicadores para o monitoramento da área de proteção ambiental mananciais do rio Paraíba do Sul. Dissertação  de Mestrado. Instituto Nacional de Pesquisas Espaciais-INPE. São José dos Campos, SP.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85720" y="1071546"/>
            <a:ext cx="85011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sz="2400" dirty="0">
              <a:solidFill>
                <a:prstClr val="black"/>
              </a:solidFill>
            </a:endParaRPr>
          </a:p>
          <a:p>
            <a:r>
              <a:rPr lang="pt-BR" sz="2400" dirty="0"/>
              <a:t>O monitoramento da superfície terrestre é de grande importância para a preservação do meio ambiente. A mineração de areia é uma atividade de impacto ambiental nas áreas de várzea do rio Paraíba do Sul.</a:t>
            </a:r>
          </a:p>
          <a:p>
            <a:endParaRPr lang="pt-PT" sz="24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O </a:t>
            </a:r>
            <a:r>
              <a:rPr lang="pt-PT" sz="2400" dirty="0">
                <a:solidFill>
                  <a:prstClr val="black"/>
                </a:solidFill>
              </a:rPr>
              <a:t>normativo</a:t>
            </a:r>
            <a:r>
              <a:rPr lang="pt-BR" sz="2400" dirty="0">
                <a:solidFill>
                  <a:prstClr val="black"/>
                </a:solidFill>
              </a:rPr>
              <a:t> que dá suporte ao monitoramento e permite </a:t>
            </a:r>
            <a:r>
              <a:rPr lang="pt-PT" sz="2400" dirty="0">
                <a:solidFill>
                  <a:prstClr val="black"/>
                </a:solidFill>
              </a:rPr>
              <a:t>avaliar a legalidade da atividade é o </a:t>
            </a:r>
            <a:r>
              <a:rPr lang="pt-BR" sz="2400" dirty="0">
                <a:solidFill>
                  <a:prstClr val="black"/>
                </a:solidFill>
              </a:rPr>
              <a:t>Zoneamento Minerário da Secretaria do Meio Ambiente do Estado de São Paulo: Resolução SMA n° 28 ,de 22 de setembro de 1999.</a:t>
            </a:r>
          </a:p>
          <a:p>
            <a:endParaRPr lang="pt-BR" sz="2400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Calibri" pitchFamily="34" charset="0"/>
              </a:rPr>
              <a:t> </a:t>
            </a:r>
            <a:r>
              <a:rPr lang="pt-BR" sz="4000" b="1" cap="all" dirty="0">
                <a:latin typeface="Calibri" pitchFamily="34" charset="0"/>
              </a:rPr>
              <a:t>INTRODUÇÃO</a:t>
            </a:r>
            <a:endParaRPr lang="pt-BR" sz="4000" dirty="0"/>
          </a:p>
        </p:txBody>
      </p:sp>
      <p:pic>
        <p:nvPicPr>
          <p:cNvPr id="5" name="Picture 4" descr="C:\Users\User\Desktop\LucianaFerrer\luciana ferrer_v_anterior\luciana\SENAI\propostas\COOPERCOL\jazida 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848693"/>
            <a:ext cx="3143272" cy="2009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77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Calibri" pitchFamily="34" charset="0"/>
              </a:rPr>
              <a:t> </a:t>
            </a:r>
            <a:r>
              <a:rPr lang="pt-BR" sz="4000" b="1" cap="all" dirty="0">
                <a:latin typeface="Calibri" pitchFamily="34" charset="0"/>
              </a:rPr>
              <a:t>LOCALIZAÇÃO</a:t>
            </a:r>
            <a:endParaRPr lang="pt-BR" sz="4000" dirty="0"/>
          </a:p>
        </p:txBody>
      </p:sp>
      <p:sp>
        <p:nvSpPr>
          <p:cNvPr id="8" name="Retângulo 7"/>
          <p:cNvSpPr/>
          <p:nvPr/>
        </p:nvSpPr>
        <p:spPr>
          <a:xfrm>
            <a:off x="0" y="1945863"/>
            <a:ext cx="2771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/>
              <a:t>As cavas de areia estão localizadas na várzea do rio Paraíba do Sul no trecho dos municípios legislados pelo zoneamento minerário, quais sejam: Jacareí, São José dos Campos, Caçapava, Taubaté, Tremembé e Pindamonhangaba. </a:t>
            </a:r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52735"/>
            <a:ext cx="6192688" cy="512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771800" y="6132954"/>
            <a:ext cx="63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Figura 1 - Trecho da várzea do rio do Paraíba do Sul entre os municípios de Jacareí e Pindamonhangaba.</a:t>
            </a:r>
          </a:p>
        </p:txBody>
      </p:sp>
    </p:spTree>
    <p:extLst>
      <p:ext uri="{BB962C8B-B14F-4D97-AF65-F5344CB8AC3E}">
        <p14:creationId xmlns:p14="http://schemas.microsoft.com/office/powerpoint/2010/main" val="1598698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643050"/>
            <a:ext cx="8001056" cy="3643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pt-PT" b="1" dirty="0"/>
              <a:t>Monitoramento da distribuição e inserção das cavas de areia de acordo com o zoneamento descrito na Resolução SMA 28/99 entre 2004 e 2008, comparando imagens do satélite Landsat-5 TM de 2004 com  outras de abril e agosto de 2008.</a:t>
            </a:r>
            <a:endParaRPr lang="pt-BR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92195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Calibri" pitchFamily="34" charset="0"/>
              </a:rPr>
              <a:t>METODOLOGIA</a:t>
            </a:r>
            <a:endParaRPr lang="pt-BR" sz="4000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Software SPRING (Sistema de Processamento de Informações </a:t>
            </a:r>
            <a:r>
              <a:rPr lang="pt-BR" dirty="0" err="1"/>
              <a:t>Geo-referenciadas</a:t>
            </a:r>
            <a:r>
              <a:rPr lang="pt-BR" dirty="0"/>
              <a:t>) para criar o banco de dados ;</a:t>
            </a:r>
          </a:p>
          <a:p>
            <a:pPr>
              <a:buNone/>
            </a:pPr>
            <a:endParaRPr lang="pt-BR" dirty="0"/>
          </a:p>
          <a:p>
            <a:r>
              <a:rPr lang="pt-BR" dirty="0"/>
              <a:t>Imagens do sensor TM obtidas pelo satélite de sensoriamento remoto </a:t>
            </a:r>
            <a:r>
              <a:rPr lang="pt-BR" dirty="0" err="1"/>
              <a:t>Landsat</a:t>
            </a:r>
            <a:r>
              <a:rPr lang="pt-BR" dirty="0"/>
              <a:t>-5 para a análise e interpretação visual na identificação e mapeamento das cavas de areia;</a:t>
            </a:r>
          </a:p>
          <a:p>
            <a:pPr>
              <a:buNone/>
            </a:pPr>
            <a:endParaRPr lang="pt-BR" dirty="0"/>
          </a:p>
          <a:p>
            <a:r>
              <a:rPr lang="pt-BR" dirty="0"/>
              <a:t>Cartas SMA do Zoneamento </a:t>
            </a:r>
            <a:r>
              <a:rPr lang="pt-BR" dirty="0" err="1"/>
              <a:t>Minerário</a:t>
            </a:r>
            <a:r>
              <a:rPr lang="pt-BR" dirty="0"/>
              <a:t>, referente ao trecho de Jacareí a Pindamonhangaba, digitalizadas no formato </a:t>
            </a:r>
            <a:r>
              <a:rPr lang="pt-BR" dirty="0" err="1"/>
              <a:t>raster</a:t>
            </a:r>
            <a:r>
              <a:rPr lang="pt-BR" dirty="0"/>
              <a:t> (</a:t>
            </a:r>
            <a:r>
              <a:rPr lang="pt-BR" dirty="0" err="1"/>
              <a:t>scannerizadas</a:t>
            </a:r>
            <a:r>
              <a:rPr lang="pt-BR" dirty="0"/>
              <a:t>), </a:t>
            </a:r>
            <a:r>
              <a:rPr lang="pt-BR" dirty="0" err="1"/>
              <a:t>georreferenciadas</a:t>
            </a:r>
            <a:r>
              <a:rPr lang="pt-BR" dirty="0"/>
              <a:t> e inseridas no banco de dados para a sobreposição e análise da dispersão em que se encontram as áreas mineradas.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7215206" cy="1143000"/>
          </a:xfrm>
        </p:spPr>
        <p:txBody>
          <a:bodyPr>
            <a:normAutofit/>
          </a:bodyPr>
          <a:lstStyle/>
          <a:p>
            <a:pPr lvl="0"/>
            <a:r>
              <a:rPr lang="pt-BR" sz="3200" b="1" cap="all" dirty="0">
                <a:solidFill>
                  <a:prstClr val="black"/>
                </a:solidFill>
              </a:rPr>
              <a:t>Zoneamento </a:t>
            </a:r>
            <a:r>
              <a:rPr lang="pt-BR" sz="3200" b="1" cap="all" dirty="0" err="1">
                <a:solidFill>
                  <a:prstClr val="black"/>
                </a:solidFill>
              </a:rPr>
              <a:t>Minerário</a:t>
            </a:r>
            <a:r>
              <a:rPr lang="pt-BR" sz="3200" b="1" cap="all" dirty="0">
                <a:solidFill>
                  <a:prstClr val="black"/>
                </a:solidFill>
              </a:rPr>
              <a:t>: Resolução SMA n°28, de 22 de setembro de 1999</a:t>
            </a:r>
            <a:endParaRPr lang="pt-BR" sz="3200" b="1" cap="al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dirty="0"/>
              <a:t>As zonas (Figura 2) são:</a:t>
            </a:r>
          </a:p>
          <a:p>
            <a:pPr>
              <a:buNone/>
            </a:pPr>
            <a:r>
              <a:rPr lang="pt-BR" dirty="0"/>
              <a:t>I – </a:t>
            </a:r>
            <a:r>
              <a:rPr lang="pt-BR" b="1" dirty="0"/>
              <a:t>Zona de proteção – ZP</a:t>
            </a:r>
            <a:r>
              <a:rPr lang="pt-BR" dirty="0"/>
              <a:t>, que corresponde às faixas de 100 m de ambas as margens do rio Paraíba do Sul, ampliadas onde ocorrem matas remanescentes e vegetação associada aos meandros abandonados. Inclui também áreas de proteção dos pontos de captação de água para abastecimento público e de obras de arte de engenharia;</a:t>
            </a:r>
          </a:p>
          <a:p>
            <a:pPr>
              <a:buNone/>
            </a:pPr>
            <a:r>
              <a:rPr lang="pt-BR" dirty="0"/>
              <a:t>II – </a:t>
            </a:r>
            <a:r>
              <a:rPr lang="pt-BR" sz="3300" b="1" dirty="0"/>
              <a:t>Zona de mineração de areia – ZM </a:t>
            </a:r>
            <a:r>
              <a:rPr lang="pt-BR" dirty="0"/>
              <a:t>, onde essa atividade pode se desenvolver, considerando a potencialidade da existência de areia, inexistência de vegetação significativa, existência de </a:t>
            </a:r>
            <a:r>
              <a:rPr lang="pt-BR" dirty="0" err="1"/>
              <a:t>polders</a:t>
            </a:r>
            <a:r>
              <a:rPr lang="pt-BR" dirty="0"/>
              <a:t> incultos ou não instalados totalmente, inexistência de áreas cultivadas, proximidade com sistema viário sem interferência nas áreas urbanizadas e distância adequada das obras de arte, de estações de tratamento de esgotos, de pontos de captação de água e áreas urbanizadas;</a:t>
            </a:r>
          </a:p>
          <a:p>
            <a:pPr>
              <a:buNone/>
            </a:pPr>
            <a:r>
              <a:rPr lang="pt-BR" dirty="0"/>
              <a:t>III </a:t>
            </a:r>
            <a:r>
              <a:rPr lang="pt-BR" sz="3300" b="1" dirty="0"/>
              <a:t>– Zona de recuperação – ZR </a:t>
            </a:r>
            <a:r>
              <a:rPr lang="pt-BR" dirty="0"/>
              <a:t>, onde existem empreendimentos em processo avançado de esgotamento das reservas de areia, com grande número de cavas que inviabilizam a sua ampliação e onde existem empreendimentos desativados ou </a:t>
            </a:r>
            <a:r>
              <a:rPr lang="pt-BR" dirty="0" err="1"/>
              <a:t>lindeiros</a:t>
            </a:r>
            <a:r>
              <a:rPr lang="pt-BR" dirty="0"/>
              <a:t> à zona de proteção e áreas urbanas;</a:t>
            </a:r>
          </a:p>
          <a:p>
            <a:pPr>
              <a:buNone/>
            </a:pPr>
            <a:r>
              <a:rPr lang="pt-BR" dirty="0"/>
              <a:t>IV – </a:t>
            </a:r>
            <a:r>
              <a:rPr lang="pt-BR" sz="3300" b="1" dirty="0"/>
              <a:t>Zona de conservação da várzea – ZCV</a:t>
            </a:r>
            <a:r>
              <a:rPr lang="pt-BR" dirty="0"/>
              <a:t>, visa proteger e conservar a planície </a:t>
            </a:r>
            <a:r>
              <a:rPr lang="pt-BR" dirty="0" err="1"/>
              <a:t>aluvionar</a:t>
            </a:r>
            <a:r>
              <a:rPr lang="pt-BR" dirty="0"/>
              <a:t>, garantindo a permeabilidade dos solos e a não contaminação das águas, mediante usos compatíveis com sua função ecológica.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602395"/>
            <a:ext cx="6591326" cy="625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6"/>
          <p:cNvSpPr txBox="1">
            <a:spLocks/>
          </p:cNvSpPr>
          <p:nvPr/>
        </p:nvSpPr>
        <p:spPr>
          <a:xfrm>
            <a:off x="2143108" y="214290"/>
            <a:ext cx="6800840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ZONEAMENTO MINERÁRIO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7500990" cy="1143000"/>
          </a:xfrm>
        </p:spPr>
        <p:txBody>
          <a:bodyPr>
            <a:noAutofit/>
          </a:bodyPr>
          <a:lstStyle/>
          <a:p>
            <a:r>
              <a:rPr lang="pt-BR" sz="3600" b="1" dirty="0"/>
              <a:t>IDENTIFICAÇÃO DAS CAVAS DE AREIA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571612"/>
            <a:ext cx="8229600" cy="7143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000" dirty="0"/>
              <a:t>Foram utilizadas imagens do satélite Landsat-5 sensor TM nas bandas 5(R), 4(G) e 3(B)para formar composições coloridas (Figura 3)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85786" y="2571744"/>
          <a:ext cx="7858180" cy="3325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4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926">
                <a:tc>
                  <a:txBody>
                    <a:bodyPr/>
                    <a:lstStyle/>
                    <a:p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Composição de cor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Aspectos observáveis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Cor verde clara lisa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Pastagens e culturas agrícolas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Cor verde escura rugosa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Mata original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Cor vermelha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Áreas sem vegetação, de solo exposto e pátio de manobras e depósitos das mineradoras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Cor azul clara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Água com sedimentos em suspensão, </a:t>
                      </a:r>
                      <a:r>
                        <a:rPr lang="pt-BR" sz="1800" dirty="0"/>
                        <a:t>cavas com mineração em atividade com alto nível de sedimentos diluídos em suas águas</a:t>
                      </a:r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574">
                <a:tc>
                  <a:txBody>
                    <a:bodyPr/>
                    <a:lstStyle/>
                    <a:p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Cor (quase) preta/azul escura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>
                          <a:solidFill>
                            <a:schemeClr val="tx1"/>
                          </a:solidFill>
                        </a:rPr>
                        <a:t>Água com poucos sedimentos em suspensão, lagoas abandonadas de minas desativadas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CAVAS DE AREIA NA IMAGEM TM DO LANDSAT-5</a:t>
            </a:r>
            <a:endParaRPr lang="pt-BR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48136"/>
            <a:ext cx="8131075" cy="505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2239</TotalTime>
  <Words>1566</Words>
  <Application>Microsoft Office PowerPoint</Application>
  <PresentationFormat>Apresentação na tela 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do Office</vt:lpstr>
      <vt:lpstr>Monitoramento e Análise da Evolução das Cavas de Areia na Várzea do Rio Paraíba do Sul.</vt:lpstr>
      <vt:lpstr> INTRODUÇÃO</vt:lpstr>
      <vt:lpstr> LOCALIZAÇÃO</vt:lpstr>
      <vt:lpstr>OBJETIVOS</vt:lpstr>
      <vt:lpstr>METODOLOGIA</vt:lpstr>
      <vt:lpstr>Zoneamento Minerário: Resolução SMA n°28, de 22 de setembro de 1999</vt:lpstr>
      <vt:lpstr>Apresentação do PowerPoint</vt:lpstr>
      <vt:lpstr>IDENTIFICAÇÃO DAS CAVAS DE AREIA</vt:lpstr>
      <vt:lpstr>CAVAS DE AREIA NA IMAGEM TM DO LANDSAT-5</vt:lpstr>
      <vt:lpstr>RESULTADOS</vt:lpstr>
      <vt:lpstr>RESULTADOS</vt:lpstr>
      <vt:lpstr>RESULTADOS</vt:lpstr>
      <vt:lpstr>RESULTADOS</vt:lpstr>
      <vt:lpstr>CONCLUSÕES</vt:lpstr>
      <vt:lpstr>DISTRIBUIÇÃO DAS CAVAS DE AREIA SOBRE O ZONEAMENTO MINERÁRIO EM TAUBATÉ</vt:lpstr>
      <vt:lpstr>CRÍTICAS SOBRE AS CONCLUSÕES DO ARTIGO </vt:lpstr>
      <vt:lpstr>CRÍTICAS SOBRE AS CONCLUSÕES DO ARTIGO </vt:lpstr>
      <vt:lpstr>O ARTIGO CONVERSA COM:</vt:lpstr>
      <vt:lpstr>O ARTIGO CONVERSA COM: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lumaferr1@gmail.com</cp:lastModifiedBy>
  <cp:revision>195</cp:revision>
  <dcterms:created xsi:type="dcterms:W3CDTF">2017-08-01T17:40:28Z</dcterms:created>
  <dcterms:modified xsi:type="dcterms:W3CDTF">2017-08-12T05:11:17Z</dcterms:modified>
</cp:coreProperties>
</file>