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3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x="18288000" cy="10287000"/>
  <p:notesSz cx="6858000" cy="9144000"/>
  <p:embeddedFontLst>
    <p:embeddedFont>
      <p:font typeface="Baskerville Display PT Italics" charset="1" panose="02030602080406090203"/>
      <p:regular r:id="rId31"/>
    </p:embeddedFont>
    <p:embeddedFont>
      <p:font typeface="Baskerville Display PT" charset="1" panose="02030602080406020203"/>
      <p:regular r:id="rId32"/>
    </p:embeddedFont>
    <p:embeddedFont>
      <p:font typeface="Inter" charset="1" panose="020B0502030000000004"/>
      <p:regular r:id="rId33"/>
    </p:embeddedFont>
    <p:embeddedFont>
      <p:font typeface="Times New Roman" charset="1" panose="02030502070405020303"/>
      <p:regular r:id="rId34"/>
    </p:embeddedFont>
    <p:embeddedFont>
      <p:font typeface="Baskerville Display PT Bold" charset="1" panose="02030702080406020203"/>
      <p:regular r:id="rId38"/>
    </p:embeddedFont>
    <p:embeddedFont>
      <p:font typeface="Baskerville Display PT Bold Italics" charset="1" panose="02030702080406090203"/>
      <p:regular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notesMasters/notesMaster1.xml" Type="http://schemas.openxmlformats.org/officeDocument/2006/relationships/notesMaster"/><Relationship Id="rId36" Target="theme/theme2.xml" Type="http://schemas.openxmlformats.org/officeDocument/2006/relationships/theme"/><Relationship Id="rId37" Target="notesSlides/notesSlide1.xml" Type="http://schemas.openxmlformats.org/officeDocument/2006/relationships/notesSlide"/><Relationship Id="rId38" Target="fonts/font38.fntdata" Type="http://schemas.openxmlformats.org/officeDocument/2006/relationships/font"/><Relationship Id="rId39" Target="notesSlides/notesSlide2.xml" Type="http://schemas.openxmlformats.org/officeDocument/2006/relationships/notesSlide"/><Relationship Id="rId4" Target="theme/theme1.xml" Type="http://schemas.openxmlformats.org/officeDocument/2006/relationships/theme"/><Relationship Id="rId40" Target="notesSlides/notesSlide3.xml" Type="http://schemas.openxmlformats.org/officeDocument/2006/relationships/notesSlide"/><Relationship Id="rId41" Target="notesSlides/notesSlide4.xml" Type="http://schemas.openxmlformats.org/officeDocument/2006/relationships/notesSlide"/><Relationship Id="rId42" Target="notesSlides/notesSlide5.xml" Type="http://schemas.openxmlformats.org/officeDocument/2006/relationships/notesSlide"/><Relationship Id="rId43" Target="fonts/font43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B1 e B9 - interferindo negativamente no resultado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B1 e B9 - interferindo negativamente no resultado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B1 e B9 - interferindo negativamente no resultado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B1 e B9 - interferindo negativamente no resultado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B1 e B9 - interferindo negativamente no resultado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3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4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>
  <p:cSld>
    <p:bg>
      <p:bgPr>
        <a:solidFill>
          <a:srgbClr val="217B0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519440" y="3956698"/>
            <a:ext cx="11941346" cy="23612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50"/>
              </a:lnSpc>
            </a:pPr>
            <a:r>
              <a:rPr lang="en-US" sz="4536" i="true">
                <a:solidFill>
                  <a:srgbClr val="FFFFFF"/>
                </a:solidFill>
                <a:latin typeface="Baskerville Display PT Italics"/>
                <a:ea typeface="Baskerville Display PT Italics"/>
                <a:cs typeface="Baskerville Display PT Italics"/>
                <a:sym typeface="Baskerville Display PT Italics"/>
              </a:rPr>
              <a:t>ANÁLISE ESPAÇO-TEMPORAL DA DISTRIBUIÇÃO DA SOJA NO ESTADO DO PARÁ ENTRE 2003 E 2023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679033" y="7174195"/>
            <a:ext cx="5622161" cy="3726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85"/>
              </a:lnSpc>
            </a:pPr>
            <a:r>
              <a:rPr lang="en-US" sz="2204" spc="440">
                <a:solidFill>
                  <a:srgbClr val="FFFFFF"/>
                </a:solidFill>
                <a:latin typeface="Baskerville Display PT"/>
                <a:ea typeface="Baskerville Display PT"/>
                <a:cs typeface="Baskerville Display PT"/>
                <a:sym typeface="Baskerville Display PT"/>
              </a:rPr>
              <a:t>CAROLINE DA SILVA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7058368" y="721995"/>
            <a:ext cx="2459264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2024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135892" y="9494121"/>
            <a:ext cx="5512911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Instituto Nacional de Pesquisas Espaciais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168531" y="286068"/>
            <a:ext cx="9480271" cy="6210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SER 301  Análise Espacial de Dados Geográficos</a:t>
            </a:r>
          </a:p>
          <a:p>
            <a:pPr algn="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95854" y="1642552"/>
            <a:ext cx="16663446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5838138" y="1824461"/>
            <a:ext cx="11554512" cy="8357764"/>
          </a:xfrm>
          <a:custGeom>
            <a:avLst/>
            <a:gdLst/>
            <a:ahLst/>
            <a:cxnLst/>
            <a:rect r="r" b="b" t="t" l="l"/>
            <a:pathLst>
              <a:path h="8357764" w="11554512">
                <a:moveTo>
                  <a:pt x="0" y="0"/>
                </a:moveTo>
                <a:lnTo>
                  <a:pt x="11554512" y="0"/>
                </a:lnTo>
                <a:lnTo>
                  <a:pt x="11554512" y="8357764"/>
                </a:lnTo>
                <a:lnTo>
                  <a:pt x="0" y="83577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95854" y="276736"/>
            <a:ext cx="5843024" cy="1351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081"/>
              </a:lnSpc>
            </a:pPr>
            <a:r>
              <a:rPr lang="en-US" sz="7915" i="true">
                <a:solidFill>
                  <a:srgbClr val="217B06"/>
                </a:solidFill>
                <a:latin typeface="Baskerville Display PT Italics"/>
                <a:ea typeface="Baskerville Display PT Italics"/>
                <a:cs typeface="Baskerville Display PT Italics"/>
                <a:sym typeface="Baskerville Display PT Italics"/>
              </a:rPr>
              <a:t>Resultados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634732" y="990600"/>
            <a:ext cx="5624568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1800">
                <a:solidFill>
                  <a:srgbClr val="217B06"/>
                </a:solidFill>
                <a:latin typeface="Inter"/>
                <a:ea typeface="Inter"/>
                <a:cs typeface="Inter"/>
                <a:sym typeface="Inter"/>
              </a:rPr>
              <a:t>SER 301 - INPE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95854" y="4210931"/>
            <a:ext cx="4568316" cy="25196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 número de municípios produtores da cultura com áreas acima de 1000 ha passou de 6, em 2003, para 22, em 2023.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95854" y="1642552"/>
            <a:ext cx="16663446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5838138" y="1824461"/>
            <a:ext cx="11554512" cy="8357764"/>
          </a:xfrm>
          <a:custGeom>
            <a:avLst/>
            <a:gdLst/>
            <a:ahLst/>
            <a:cxnLst/>
            <a:rect r="r" b="b" t="t" l="l"/>
            <a:pathLst>
              <a:path h="8357764" w="11554512">
                <a:moveTo>
                  <a:pt x="0" y="0"/>
                </a:moveTo>
                <a:lnTo>
                  <a:pt x="11554512" y="0"/>
                </a:lnTo>
                <a:lnTo>
                  <a:pt x="11554512" y="8357764"/>
                </a:lnTo>
                <a:lnTo>
                  <a:pt x="0" y="83577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95854" y="276736"/>
            <a:ext cx="5843024" cy="1351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081"/>
              </a:lnSpc>
            </a:pPr>
            <a:r>
              <a:rPr lang="en-US" sz="7915" i="true">
                <a:solidFill>
                  <a:srgbClr val="217B06"/>
                </a:solidFill>
                <a:latin typeface="Baskerville Display PT Italics"/>
                <a:ea typeface="Baskerville Display PT Italics"/>
                <a:cs typeface="Baskerville Display PT Italics"/>
                <a:sym typeface="Baskerville Display PT Italics"/>
              </a:rPr>
              <a:t>Resultados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634732" y="990600"/>
            <a:ext cx="5624568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1800">
                <a:solidFill>
                  <a:srgbClr val="217B06"/>
                </a:solidFill>
                <a:latin typeface="Inter"/>
                <a:ea typeface="Inter"/>
                <a:cs typeface="Inter"/>
                <a:sym typeface="Inter"/>
              </a:rPr>
              <a:t>SER 301 - INPE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95854" y="4425926"/>
            <a:ext cx="4568316" cy="35102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As primeiras cidades a apresentarem áreas superiores a 5 mil ha de plantio de soja, no ano de 2003, se localizam na porção nordeste do Pará.</a:t>
            </a:r>
          </a:p>
          <a:p>
            <a:pPr algn="just">
              <a:lnSpc>
                <a:spcPts val="3919"/>
              </a:lnSpc>
              <a:spcBef>
                <a:spcPct val="0"/>
              </a:spcBef>
            </a:pPr>
          </a:p>
          <a:p>
            <a:pPr algn="just">
              <a:lnSpc>
                <a:spcPts val="3919"/>
              </a:lnSpc>
              <a:spcBef>
                <a:spcPct val="0"/>
              </a:spcBef>
            </a:pPr>
          </a:p>
        </p:txBody>
      </p:sp>
      <p:grpSp>
        <p:nvGrpSpPr>
          <p:cNvPr name="Group 7" id="7"/>
          <p:cNvGrpSpPr/>
          <p:nvPr/>
        </p:nvGrpSpPr>
        <p:grpSpPr>
          <a:xfrm rot="0">
            <a:off x="5838138" y="1824461"/>
            <a:ext cx="3893161" cy="3952279"/>
            <a:chOff x="0" y="0"/>
            <a:chExt cx="1025359" cy="104092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025359" cy="1040929"/>
            </a:xfrm>
            <a:custGeom>
              <a:avLst/>
              <a:gdLst/>
              <a:ahLst/>
              <a:cxnLst/>
              <a:rect r="r" b="b" t="t" l="l"/>
              <a:pathLst>
                <a:path h="1040929" w="1025359">
                  <a:moveTo>
                    <a:pt x="0" y="0"/>
                  </a:moveTo>
                  <a:lnTo>
                    <a:pt x="1025359" y="0"/>
                  </a:lnTo>
                  <a:lnTo>
                    <a:pt x="1025359" y="1040929"/>
                  </a:lnTo>
                  <a:lnTo>
                    <a:pt x="0" y="104092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D0808"/>
              </a:solidFill>
              <a:prstDash val="solid"/>
              <a:miter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1025359" cy="10790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-1921135" y="2966455"/>
            <a:ext cx="9602293" cy="629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b="true" sz="3699">
                <a:solidFill>
                  <a:srgbClr val="217B06"/>
                </a:solidFill>
                <a:latin typeface="Baskerville Display PT Bold"/>
                <a:ea typeface="Baskerville Display PT Bold"/>
                <a:cs typeface="Baskerville Display PT Bold"/>
                <a:sym typeface="Baskerville Display PT Bold"/>
              </a:rPr>
              <a:t>2003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95854" y="1642552"/>
            <a:ext cx="16663446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5838138" y="1824461"/>
            <a:ext cx="11554512" cy="8357764"/>
          </a:xfrm>
          <a:custGeom>
            <a:avLst/>
            <a:gdLst/>
            <a:ahLst/>
            <a:cxnLst/>
            <a:rect r="r" b="b" t="t" l="l"/>
            <a:pathLst>
              <a:path h="8357764" w="11554512">
                <a:moveTo>
                  <a:pt x="0" y="0"/>
                </a:moveTo>
                <a:lnTo>
                  <a:pt x="11554512" y="0"/>
                </a:lnTo>
                <a:lnTo>
                  <a:pt x="11554512" y="8357764"/>
                </a:lnTo>
                <a:lnTo>
                  <a:pt x="0" y="83577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9896972" y="1990214"/>
            <a:ext cx="3605372" cy="3448269"/>
            <a:chOff x="0" y="0"/>
            <a:chExt cx="949563" cy="90818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949563" cy="908186"/>
            </a:xfrm>
            <a:custGeom>
              <a:avLst/>
              <a:gdLst/>
              <a:ahLst/>
              <a:cxnLst/>
              <a:rect r="r" b="b" t="t" l="l"/>
              <a:pathLst>
                <a:path h="908186" w="949563">
                  <a:moveTo>
                    <a:pt x="0" y="0"/>
                  </a:moveTo>
                  <a:lnTo>
                    <a:pt x="949563" y="0"/>
                  </a:lnTo>
                  <a:lnTo>
                    <a:pt x="949563" y="908186"/>
                  </a:lnTo>
                  <a:lnTo>
                    <a:pt x="0" y="90818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D0808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949563" cy="94628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595854" y="276736"/>
            <a:ext cx="5843024" cy="1351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081"/>
              </a:lnSpc>
            </a:pPr>
            <a:r>
              <a:rPr lang="en-US" sz="7915" i="true">
                <a:solidFill>
                  <a:srgbClr val="217B06"/>
                </a:solidFill>
                <a:latin typeface="Baskerville Display PT Italics"/>
                <a:ea typeface="Baskerville Display PT Italics"/>
                <a:cs typeface="Baskerville Display PT Italics"/>
                <a:sym typeface="Baskerville Display PT Italics"/>
              </a:rPr>
              <a:t>Resultados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634732" y="990600"/>
            <a:ext cx="5624568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1800">
                <a:solidFill>
                  <a:srgbClr val="217B06"/>
                </a:solidFill>
                <a:latin typeface="Inter"/>
                <a:ea typeface="Inter"/>
                <a:cs typeface="Inter"/>
                <a:sym typeface="Inter"/>
              </a:rPr>
              <a:t>SER 301 - INPE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95854" y="4425926"/>
            <a:ext cx="4568316" cy="30149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Em 2007 apenas os municípios </a:t>
            </a: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 Paragominas, Ulianópolis e Dom Eliseu apresentaram áreas plantadas com soja maiores que mil hectares.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-1921135" y="2966455"/>
            <a:ext cx="9602293" cy="629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b="true" sz="3699">
                <a:solidFill>
                  <a:srgbClr val="217B06"/>
                </a:solidFill>
                <a:latin typeface="Baskerville Display PT Bold"/>
                <a:ea typeface="Baskerville Display PT Bold"/>
                <a:cs typeface="Baskerville Display PT Bold"/>
                <a:sym typeface="Baskerville Display PT Bold"/>
              </a:rPr>
              <a:t>2007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95854" y="1642552"/>
            <a:ext cx="16663446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5838138" y="1824461"/>
            <a:ext cx="11554512" cy="8357764"/>
          </a:xfrm>
          <a:custGeom>
            <a:avLst/>
            <a:gdLst/>
            <a:ahLst/>
            <a:cxnLst/>
            <a:rect r="r" b="b" t="t" l="l"/>
            <a:pathLst>
              <a:path h="8357764" w="11554512">
                <a:moveTo>
                  <a:pt x="0" y="0"/>
                </a:moveTo>
                <a:lnTo>
                  <a:pt x="11554512" y="0"/>
                </a:lnTo>
                <a:lnTo>
                  <a:pt x="11554512" y="8357764"/>
                </a:lnTo>
                <a:lnTo>
                  <a:pt x="0" y="83577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3696914" y="1990214"/>
            <a:ext cx="3562386" cy="3482727"/>
            <a:chOff x="0" y="0"/>
            <a:chExt cx="938242" cy="91726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938242" cy="917261"/>
            </a:xfrm>
            <a:custGeom>
              <a:avLst/>
              <a:gdLst/>
              <a:ahLst/>
              <a:cxnLst/>
              <a:rect r="r" b="b" t="t" l="l"/>
              <a:pathLst>
                <a:path h="917261" w="938242">
                  <a:moveTo>
                    <a:pt x="0" y="0"/>
                  </a:moveTo>
                  <a:lnTo>
                    <a:pt x="938242" y="0"/>
                  </a:lnTo>
                  <a:lnTo>
                    <a:pt x="938242" y="917261"/>
                  </a:lnTo>
                  <a:lnTo>
                    <a:pt x="0" y="9172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D0808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938242" cy="95536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595854" y="276736"/>
            <a:ext cx="5843024" cy="1351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081"/>
              </a:lnSpc>
            </a:pPr>
            <a:r>
              <a:rPr lang="en-US" sz="7915" i="true">
                <a:solidFill>
                  <a:srgbClr val="217B06"/>
                </a:solidFill>
                <a:latin typeface="Baskerville Display PT Italics"/>
                <a:ea typeface="Baskerville Display PT Italics"/>
                <a:cs typeface="Baskerville Display PT Italics"/>
                <a:sym typeface="Baskerville Display PT Italics"/>
              </a:rPr>
              <a:t>Resultados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634732" y="990600"/>
            <a:ext cx="5624568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1800">
                <a:solidFill>
                  <a:srgbClr val="217B06"/>
                </a:solidFill>
                <a:latin typeface="Inter"/>
                <a:ea typeface="Inter"/>
                <a:cs typeface="Inter"/>
                <a:sym typeface="Inter"/>
              </a:rPr>
              <a:t>SER 301 - INPE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-1954266" y="2969135"/>
            <a:ext cx="9602293" cy="629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b="true" sz="3699">
                <a:solidFill>
                  <a:srgbClr val="217B06"/>
                </a:solidFill>
                <a:latin typeface="Baskerville Display PT Bold"/>
                <a:ea typeface="Baskerville Display PT Bold"/>
                <a:cs typeface="Baskerville Display PT Bold"/>
                <a:sym typeface="Baskerville Display PT Bold"/>
              </a:rPr>
              <a:t>2011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39313" y="3335655"/>
            <a:ext cx="5247049" cy="25196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</a:p>
          <a:p>
            <a:pPr algn="just">
              <a:lnSpc>
                <a:spcPts val="3919"/>
              </a:lnSpc>
            </a:pPr>
          </a:p>
          <a:p>
            <a:pPr algn="just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No total, 12 municípios apresentam áreas maiores que mil hectares para o plantio de soja.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95854" y="1642552"/>
            <a:ext cx="16663446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5838138" y="1824461"/>
            <a:ext cx="11554512" cy="8357764"/>
          </a:xfrm>
          <a:custGeom>
            <a:avLst/>
            <a:gdLst/>
            <a:ahLst/>
            <a:cxnLst/>
            <a:rect r="r" b="b" t="t" l="l"/>
            <a:pathLst>
              <a:path h="8357764" w="11554512">
                <a:moveTo>
                  <a:pt x="0" y="0"/>
                </a:moveTo>
                <a:lnTo>
                  <a:pt x="11554512" y="0"/>
                </a:lnTo>
                <a:lnTo>
                  <a:pt x="11554512" y="8357764"/>
                </a:lnTo>
                <a:lnTo>
                  <a:pt x="0" y="83577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6094594" y="5753321"/>
            <a:ext cx="3611978" cy="3478837"/>
            <a:chOff x="0" y="0"/>
            <a:chExt cx="951303" cy="91623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951303" cy="916237"/>
            </a:xfrm>
            <a:custGeom>
              <a:avLst/>
              <a:gdLst/>
              <a:ahLst/>
              <a:cxnLst/>
              <a:rect r="r" b="b" t="t" l="l"/>
              <a:pathLst>
                <a:path h="916237" w="951303">
                  <a:moveTo>
                    <a:pt x="0" y="0"/>
                  </a:moveTo>
                  <a:lnTo>
                    <a:pt x="951303" y="0"/>
                  </a:lnTo>
                  <a:lnTo>
                    <a:pt x="951303" y="916237"/>
                  </a:lnTo>
                  <a:lnTo>
                    <a:pt x="0" y="9162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D0808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951303" cy="9543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595854" y="276736"/>
            <a:ext cx="5843024" cy="1351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081"/>
              </a:lnSpc>
            </a:pPr>
            <a:r>
              <a:rPr lang="en-US" sz="7915" i="true">
                <a:solidFill>
                  <a:srgbClr val="217B06"/>
                </a:solidFill>
                <a:latin typeface="Baskerville Display PT Italics"/>
                <a:ea typeface="Baskerville Display PT Italics"/>
                <a:cs typeface="Baskerville Display PT Italics"/>
                <a:sym typeface="Baskerville Display PT Italics"/>
              </a:rPr>
              <a:t>Resultados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634732" y="990600"/>
            <a:ext cx="5624568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1800">
                <a:solidFill>
                  <a:srgbClr val="217B06"/>
                </a:solidFill>
                <a:latin typeface="Inter"/>
                <a:ea typeface="Inter"/>
                <a:cs typeface="Inter"/>
                <a:sym typeface="Inter"/>
              </a:rPr>
              <a:t>SER 301 - INPE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64126" y="3988638"/>
            <a:ext cx="4431772" cy="37480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47"/>
              </a:lnSpc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Aumento do plantio de soja nos municípios já produtores, com destaque para Paragominas e Santana do Araguaia, os únicos que passaram para a a classe entre 40-80 mil ha.</a:t>
            </a:r>
          </a:p>
          <a:p>
            <a:pPr algn="just">
              <a:lnSpc>
                <a:spcPts val="3247"/>
              </a:lnSpc>
            </a:pPr>
          </a:p>
          <a:p>
            <a:pPr algn="just">
              <a:lnSpc>
                <a:spcPts val="3247"/>
              </a:lnSpc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-1921135" y="2581079"/>
            <a:ext cx="9602293" cy="629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b="true" sz="3699">
                <a:solidFill>
                  <a:srgbClr val="217B06"/>
                </a:solidFill>
                <a:latin typeface="Baskerville Display PT Bold"/>
                <a:ea typeface="Baskerville Display PT Bold"/>
                <a:cs typeface="Baskerville Display PT Bold"/>
                <a:sym typeface="Baskerville Display PT Bold"/>
              </a:rPr>
              <a:t>2015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95854" y="1642552"/>
            <a:ext cx="16663446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5838138" y="1824461"/>
            <a:ext cx="11554512" cy="8357764"/>
          </a:xfrm>
          <a:custGeom>
            <a:avLst/>
            <a:gdLst/>
            <a:ahLst/>
            <a:cxnLst/>
            <a:rect r="r" b="b" t="t" l="l"/>
            <a:pathLst>
              <a:path h="8357764" w="11554512">
                <a:moveTo>
                  <a:pt x="0" y="0"/>
                </a:moveTo>
                <a:lnTo>
                  <a:pt x="11554512" y="0"/>
                </a:lnTo>
                <a:lnTo>
                  <a:pt x="11554512" y="8357764"/>
                </a:lnTo>
                <a:lnTo>
                  <a:pt x="0" y="83577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9847793" y="5731838"/>
            <a:ext cx="3611978" cy="3478837"/>
            <a:chOff x="0" y="0"/>
            <a:chExt cx="951303" cy="91623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951303" cy="916237"/>
            </a:xfrm>
            <a:custGeom>
              <a:avLst/>
              <a:gdLst/>
              <a:ahLst/>
              <a:cxnLst/>
              <a:rect r="r" b="b" t="t" l="l"/>
              <a:pathLst>
                <a:path h="916237" w="951303">
                  <a:moveTo>
                    <a:pt x="0" y="0"/>
                  </a:moveTo>
                  <a:lnTo>
                    <a:pt x="951303" y="0"/>
                  </a:lnTo>
                  <a:lnTo>
                    <a:pt x="951303" y="916237"/>
                  </a:lnTo>
                  <a:lnTo>
                    <a:pt x="0" y="9162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D0808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951303" cy="9543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595854" y="276736"/>
            <a:ext cx="5843024" cy="1351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081"/>
              </a:lnSpc>
            </a:pPr>
            <a:r>
              <a:rPr lang="en-US" sz="7915" i="true">
                <a:solidFill>
                  <a:srgbClr val="217B06"/>
                </a:solidFill>
                <a:latin typeface="Baskerville Display PT Italics"/>
                <a:ea typeface="Baskerville Display PT Italics"/>
                <a:cs typeface="Baskerville Display PT Italics"/>
                <a:sym typeface="Baskerville Display PT Italics"/>
              </a:rPr>
              <a:t>Resultados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634732" y="990600"/>
            <a:ext cx="5624568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1800">
                <a:solidFill>
                  <a:srgbClr val="217B06"/>
                </a:solidFill>
                <a:latin typeface="Inter"/>
                <a:ea typeface="Inter"/>
                <a:cs typeface="Inter"/>
                <a:sym typeface="Inter"/>
              </a:rPr>
              <a:t>SER 301 - INPE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95854" y="4089627"/>
            <a:ext cx="4879965" cy="33816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807"/>
              </a:lnSpc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Três novos município passam a apresentar produção de soja </a:t>
            </a: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acima dos mil hectares, totalizando 21 municípios produtores de soja.</a:t>
            </a:r>
          </a:p>
          <a:p>
            <a:pPr algn="just">
              <a:lnSpc>
                <a:spcPts val="3807"/>
              </a:lnSpc>
            </a:pPr>
          </a:p>
          <a:p>
            <a:pPr algn="just">
              <a:lnSpc>
                <a:spcPts val="3807"/>
              </a:lnSpc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-1976489" y="2577323"/>
            <a:ext cx="9602293" cy="629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b="true" sz="3699">
                <a:solidFill>
                  <a:srgbClr val="217B06"/>
                </a:solidFill>
                <a:latin typeface="Baskerville Display PT Bold"/>
                <a:ea typeface="Baskerville Display PT Bold"/>
                <a:cs typeface="Baskerville Display PT Bold"/>
                <a:sym typeface="Baskerville Display PT Bold"/>
              </a:rPr>
              <a:t>2019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95854" y="1642552"/>
            <a:ext cx="16663446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5838138" y="1824461"/>
            <a:ext cx="11554512" cy="8357764"/>
          </a:xfrm>
          <a:custGeom>
            <a:avLst/>
            <a:gdLst/>
            <a:ahLst/>
            <a:cxnLst/>
            <a:rect r="r" b="b" t="t" l="l"/>
            <a:pathLst>
              <a:path h="8357764" w="11554512">
                <a:moveTo>
                  <a:pt x="0" y="0"/>
                </a:moveTo>
                <a:lnTo>
                  <a:pt x="11554512" y="0"/>
                </a:lnTo>
                <a:lnTo>
                  <a:pt x="11554512" y="8357764"/>
                </a:lnTo>
                <a:lnTo>
                  <a:pt x="0" y="83577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3647322" y="5779463"/>
            <a:ext cx="3611978" cy="3478837"/>
            <a:chOff x="0" y="0"/>
            <a:chExt cx="951303" cy="91623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951303" cy="916237"/>
            </a:xfrm>
            <a:custGeom>
              <a:avLst/>
              <a:gdLst/>
              <a:ahLst/>
              <a:cxnLst/>
              <a:rect r="r" b="b" t="t" l="l"/>
              <a:pathLst>
                <a:path h="916237" w="951303">
                  <a:moveTo>
                    <a:pt x="0" y="0"/>
                  </a:moveTo>
                  <a:lnTo>
                    <a:pt x="951303" y="0"/>
                  </a:lnTo>
                  <a:lnTo>
                    <a:pt x="951303" y="916237"/>
                  </a:lnTo>
                  <a:lnTo>
                    <a:pt x="0" y="9162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D0808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951303" cy="9543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595854" y="276736"/>
            <a:ext cx="5843024" cy="1351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081"/>
              </a:lnSpc>
            </a:pPr>
            <a:r>
              <a:rPr lang="en-US" sz="7915" i="true">
                <a:solidFill>
                  <a:srgbClr val="217B06"/>
                </a:solidFill>
                <a:latin typeface="Baskerville Display PT Italics"/>
                <a:ea typeface="Baskerville Display PT Italics"/>
                <a:cs typeface="Baskerville Display PT Italics"/>
                <a:sym typeface="Baskerville Display PT Italics"/>
              </a:rPr>
              <a:t>Resultados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634732" y="990600"/>
            <a:ext cx="5624568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1800">
                <a:solidFill>
                  <a:srgbClr val="217B06"/>
                </a:solidFill>
                <a:latin typeface="Inter"/>
                <a:ea typeface="Inter"/>
                <a:cs typeface="Inter"/>
                <a:sym typeface="Inter"/>
              </a:rPr>
              <a:t>SER 301 - INPE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95854" y="4512511"/>
            <a:ext cx="4879965" cy="2429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807"/>
              </a:lnSpc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22 municípios em 2023 com área plantada acima de mil hectares.</a:t>
            </a:r>
          </a:p>
          <a:p>
            <a:pPr algn="just">
              <a:lnSpc>
                <a:spcPts val="3807"/>
              </a:lnSpc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</a:p>
          <a:p>
            <a:pPr algn="just">
              <a:lnSpc>
                <a:spcPts val="3807"/>
              </a:lnSpc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-1921135" y="2851956"/>
            <a:ext cx="9602293" cy="629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b="true" sz="3699">
                <a:solidFill>
                  <a:srgbClr val="217B06"/>
                </a:solidFill>
                <a:latin typeface="Baskerville Display PT Bold"/>
                <a:ea typeface="Baskerville Display PT Bold"/>
                <a:cs typeface="Baskerville Display PT Bold"/>
                <a:sym typeface="Baskerville Display PT Bold"/>
              </a:rPr>
              <a:t>2023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95854" y="1642552"/>
            <a:ext cx="16663446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3900933" y="4166394"/>
            <a:ext cx="10161546" cy="3708441"/>
          </a:xfrm>
          <a:custGeom>
            <a:avLst/>
            <a:gdLst/>
            <a:ahLst/>
            <a:cxnLst/>
            <a:rect r="r" b="b" t="t" l="l"/>
            <a:pathLst>
              <a:path h="3708441" w="10161546">
                <a:moveTo>
                  <a:pt x="0" y="0"/>
                </a:moveTo>
                <a:lnTo>
                  <a:pt x="10161547" y="0"/>
                </a:lnTo>
                <a:lnTo>
                  <a:pt x="10161547" y="3708440"/>
                </a:lnTo>
                <a:lnTo>
                  <a:pt x="0" y="37084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95854" y="276736"/>
            <a:ext cx="5843024" cy="1351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081"/>
              </a:lnSpc>
            </a:pPr>
            <a:r>
              <a:rPr lang="en-US" sz="7915" i="true">
                <a:solidFill>
                  <a:srgbClr val="217B06"/>
                </a:solidFill>
                <a:latin typeface="Baskerville Display PT Italics"/>
                <a:ea typeface="Baskerville Display PT Italics"/>
                <a:cs typeface="Baskerville Display PT Italics"/>
                <a:sym typeface="Baskerville Display PT Italics"/>
              </a:rPr>
              <a:t>Resultados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634732" y="990600"/>
            <a:ext cx="5624568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1800">
                <a:solidFill>
                  <a:srgbClr val="217B06"/>
                </a:solidFill>
                <a:latin typeface="Inter"/>
                <a:ea typeface="Inter"/>
                <a:cs typeface="Inter"/>
                <a:sym typeface="Inter"/>
              </a:rPr>
              <a:t>SER 301 - INPE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-1733953" y="2324551"/>
            <a:ext cx="9602293" cy="629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b="true" sz="3699">
                <a:solidFill>
                  <a:srgbClr val="217B06"/>
                </a:solidFill>
                <a:latin typeface="Baskerville Display PT Bold"/>
                <a:ea typeface="Baskerville Display PT Bold"/>
                <a:cs typeface="Baskerville Display PT Bold"/>
                <a:sym typeface="Baskerville Display PT Bold"/>
              </a:rPr>
              <a:t>Índice Global de Moran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95854" y="1642552"/>
            <a:ext cx="16663446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6645260" y="1822404"/>
            <a:ext cx="11470210" cy="8296786"/>
          </a:xfrm>
          <a:custGeom>
            <a:avLst/>
            <a:gdLst/>
            <a:ahLst/>
            <a:cxnLst/>
            <a:rect r="r" b="b" t="t" l="l"/>
            <a:pathLst>
              <a:path h="8296786" w="11470210">
                <a:moveTo>
                  <a:pt x="0" y="0"/>
                </a:moveTo>
                <a:lnTo>
                  <a:pt x="11470210" y="0"/>
                </a:lnTo>
                <a:lnTo>
                  <a:pt x="11470210" y="8296785"/>
                </a:lnTo>
                <a:lnTo>
                  <a:pt x="0" y="82967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95854" y="276736"/>
            <a:ext cx="5843024" cy="1351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081"/>
              </a:lnSpc>
            </a:pPr>
            <a:r>
              <a:rPr lang="en-US" sz="7915" i="true">
                <a:solidFill>
                  <a:srgbClr val="217B06"/>
                </a:solidFill>
                <a:latin typeface="Baskerville Display PT Italics"/>
                <a:ea typeface="Baskerville Display PT Italics"/>
                <a:cs typeface="Baskerville Display PT Italics"/>
                <a:sym typeface="Baskerville Display PT Italics"/>
              </a:rPr>
              <a:t>Resultados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634732" y="990600"/>
            <a:ext cx="5624568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1800">
                <a:solidFill>
                  <a:srgbClr val="217B06"/>
                </a:solidFill>
                <a:latin typeface="Inter"/>
                <a:ea typeface="Inter"/>
                <a:cs typeface="Inter"/>
                <a:sym typeface="Inter"/>
              </a:rPr>
              <a:t>SER 301 - INPE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-1873189" y="2108794"/>
            <a:ext cx="9602293" cy="629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b="true" sz="3699">
                <a:solidFill>
                  <a:srgbClr val="217B06"/>
                </a:solidFill>
                <a:latin typeface="Baskerville Display PT Bold"/>
                <a:ea typeface="Baskerville Display PT Bold"/>
                <a:cs typeface="Baskerville Display PT Bold"/>
                <a:sym typeface="Baskerville Display PT Bold"/>
              </a:rPr>
              <a:t>Índice Local de Moran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95854" y="3601484"/>
            <a:ext cx="5682620" cy="3369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Em </a:t>
            </a:r>
            <a:r>
              <a:rPr lang="en-US" sz="2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2003 clusters do tipo Alto-Alto estavam concentrados principalmente na região Nordeste, indicando áreas de maior concentração espacial de soja nessa parte do estado.</a:t>
            </a:r>
          </a:p>
          <a:p>
            <a:pPr algn="just">
              <a:lnSpc>
                <a:spcPts val="3779"/>
              </a:lnSpc>
              <a:spcBef>
                <a:spcPct val="0"/>
              </a:spcBef>
            </a:pPr>
          </a:p>
          <a:p>
            <a:pPr algn="just">
              <a:lnSpc>
                <a:spcPts val="3779"/>
              </a:lnSpc>
              <a:spcBef>
                <a:spcPct val="0"/>
              </a:spcBef>
            </a:pPr>
          </a:p>
        </p:txBody>
      </p:sp>
      <p:grpSp>
        <p:nvGrpSpPr>
          <p:cNvPr name="Group 8" id="8"/>
          <p:cNvGrpSpPr/>
          <p:nvPr/>
        </p:nvGrpSpPr>
        <p:grpSpPr>
          <a:xfrm rot="0">
            <a:off x="6883687" y="1966841"/>
            <a:ext cx="3611978" cy="3478837"/>
            <a:chOff x="0" y="0"/>
            <a:chExt cx="951303" cy="91623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51303" cy="916237"/>
            </a:xfrm>
            <a:custGeom>
              <a:avLst/>
              <a:gdLst/>
              <a:ahLst/>
              <a:cxnLst/>
              <a:rect r="r" b="b" t="t" l="l"/>
              <a:pathLst>
                <a:path h="916237" w="951303">
                  <a:moveTo>
                    <a:pt x="0" y="0"/>
                  </a:moveTo>
                  <a:lnTo>
                    <a:pt x="951303" y="0"/>
                  </a:lnTo>
                  <a:lnTo>
                    <a:pt x="951303" y="916237"/>
                  </a:lnTo>
                  <a:lnTo>
                    <a:pt x="0" y="9162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D0808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951303" cy="9543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95854" y="1642552"/>
            <a:ext cx="16663446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6645260" y="1822404"/>
            <a:ext cx="11470210" cy="8296786"/>
          </a:xfrm>
          <a:custGeom>
            <a:avLst/>
            <a:gdLst/>
            <a:ahLst/>
            <a:cxnLst/>
            <a:rect r="r" b="b" t="t" l="l"/>
            <a:pathLst>
              <a:path h="8296786" w="11470210">
                <a:moveTo>
                  <a:pt x="0" y="0"/>
                </a:moveTo>
                <a:lnTo>
                  <a:pt x="11470210" y="0"/>
                </a:lnTo>
                <a:lnTo>
                  <a:pt x="11470210" y="8296785"/>
                </a:lnTo>
                <a:lnTo>
                  <a:pt x="0" y="82967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95854" y="276736"/>
            <a:ext cx="5843024" cy="1351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081"/>
              </a:lnSpc>
            </a:pPr>
            <a:r>
              <a:rPr lang="en-US" sz="7915" i="true">
                <a:solidFill>
                  <a:srgbClr val="217B06"/>
                </a:solidFill>
                <a:latin typeface="Baskerville Display PT Italics"/>
                <a:ea typeface="Baskerville Display PT Italics"/>
                <a:cs typeface="Baskerville Display PT Italics"/>
                <a:sym typeface="Baskerville Display PT Italics"/>
              </a:rPr>
              <a:t>Resultados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634732" y="990600"/>
            <a:ext cx="5624568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1800">
                <a:solidFill>
                  <a:srgbClr val="217B06"/>
                </a:solidFill>
                <a:latin typeface="Inter"/>
                <a:ea typeface="Inter"/>
                <a:cs typeface="Inter"/>
                <a:sym typeface="Inter"/>
              </a:rPr>
              <a:t>SER 301 - INPE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-1873189" y="2108794"/>
            <a:ext cx="9602293" cy="629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b="true" sz="3699">
                <a:solidFill>
                  <a:srgbClr val="217B06"/>
                </a:solidFill>
                <a:latin typeface="Baskerville Display PT Bold"/>
                <a:ea typeface="Baskerville Display PT Bold"/>
                <a:cs typeface="Baskerville Display PT Bold"/>
                <a:sym typeface="Baskerville Display PT Bold"/>
              </a:rPr>
              <a:t>Índice Local de Moran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95854" y="3527856"/>
            <a:ext cx="5230275" cy="1941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Em 2007, há uma diminuição nos clusters baixo-baixo, que pode indicar um aumento da área de soja nessas regiões.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0612476" y="1990214"/>
            <a:ext cx="3611978" cy="3478837"/>
            <a:chOff x="0" y="0"/>
            <a:chExt cx="951303" cy="91623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51303" cy="916237"/>
            </a:xfrm>
            <a:custGeom>
              <a:avLst/>
              <a:gdLst/>
              <a:ahLst/>
              <a:cxnLst/>
              <a:rect r="r" b="b" t="t" l="l"/>
              <a:pathLst>
                <a:path h="916237" w="951303">
                  <a:moveTo>
                    <a:pt x="0" y="0"/>
                  </a:moveTo>
                  <a:lnTo>
                    <a:pt x="951303" y="0"/>
                  </a:lnTo>
                  <a:lnTo>
                    <a:pt x="951303" y="916237"/>
                  </a:lnTo>
                  <a:lnTo>
                    <a:pt x="0" y="9162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D0808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951303" cy="9543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95854" y="1642552"/>
            <a:ext cx="16663446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595854" y="276736"/>
            <a:ext cx="5843024" cy="1351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081"/>
              </a:lnSpc>
            </a:pPr>
            <a:r>
              <a:rPr lang="en-US" sz="7915" i="true">
                <a:solidFill>
                  <a:srgbClr val="217B06"/>
                </a:solidFill>
                <a:latin typeface="Baskerville Display PT Italics"/>
                <a:ea typeface="Baskerville Display PT Italics"/>
                <a:cs typeface="Baskerville Display PT Italics"/>
                <a:sym typeface="Baskerville Display PT Italics"/>
              </a:rPr>
              <a:t>Introdução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1634732" y="990600"/>
            <a:ext cx="5624568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1800">
                <a:solidFill>
                  <a:srgbClr val="217B06"/>
                </a:solidFill>
                <a:latin typeface="Inter"/>
                <a:ea typeface="Inter"/>
                <a:cs typeface="Inter"/>
                <a:sym typeface="Inter"/>
              </a:rPr>
              <a:t>SER 301 - INPE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95854" y="2651760"/>
            <a:ext cx="7781595" cy="64287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Relevância da soja</a:t>
            </a:r>
          </a:p>
          <a:p>
            <a:pPr algn="just" marL="604515" indent="-302257" lvl="1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Principal produto de </a:t>
            </a: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exportação do Brasil.</a:t>
            </a:r>
          </a:p>
          <a:p>
            <a:pPr algn="just" marL="604515" indent="-302257" lvl="1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Safra 2022/2023: 154,6 milhões de toneladas em 44,08 milhões de hectares.</a:t>
            </a:r>
          </a:p>
          <a:p>
            <a:pPr algn="just">
              <a:lnSpc>
                <a:spcPts val="3919"/>
              </a:lnSpc>
              <a:spcBef>
                <a:spcPct val="0"/>
              </a:spcBef>
            </a:pPr>
          </a:p>
          <a:p>
            <a:pPr algn="just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Impactos ambientais e sociais</a:t>
            </a:r>
          </a:p>
          <a:p>
            <a:pPr algn="just" marL="604515" indent="-302257" lvl="1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Substituição de culturas diversificadas que sustentam pequenas propriedades.</a:t>
            </a:r>
          </a:p>
          <a:p>
            <a:pPr algn="just" marL="604515" indent="-302257" lvl="1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Pressão sobre pequenos agricultores e povos tradicionais.</a:t>
            </a:r>
          </a:p>
          <a:p>
            <a:pPr algn="just" marL="604515" indent="-302257" lvl="1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Desmatamento, contaminação de água e solo, erosão e perda de biodiversidade.</a:t>
            </a:r>
          </a:p>
          <a:p>
            <a:pPr algn="ctr">
              <a:lnSpc>
                <a:spcPts val="3499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592639" y="2651760"/>
            <a:ext cx="8292294" cy="69773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Processo de expansão no norte do Brasil</a:t>
            </a:r>
          </a:p>
          <a:p>
            <a:pPr algn="just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Bioma Amazônico: expansão recente da fronteira agrícola.</a:t>
            </a:r>
          </a:p>
          <a:p>
            <a:pPr algn="just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Pará (2008-2018): aumento de 694,61% na área plantada de soja.</a:t>
            </a:r>
          </a:p>
          <a:p>
            <a:pPr algn="just">
              <a:lnSpc>
                <a:spcPts val="3919"/>
              </a:lnSpc>
            </a:pPr>
          </a:p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Evidências de campo do Laboratório de Investigação em Sistemas Socioambientais </a:t>
            </a:r>
          </a:p>
          <a:p>
            <a:pPr algn="just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Introdução da soja no nordeste do Pará (Cametá e Mocajuba).</a:t>
            </a:r>
          </a:p>
          <a:p>
            <a:pPr algn="just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Desmatamento de áreas de vegetação secundária e calagem do solo.</a:t>
            </a:r>
          </a:p>
          <a:p>
            <a:pPr algn="just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Imagens de drones mostram grandes áreas desmatadas.</a:t>
            </a:r>
          </a:p>
        </p:txBody>
      </p:sp>
      <p:sp>
        <p:nvSpPr>
          <p:cNvPr name="AutoShape 7" id="7"/>
          <p:cNvSpPr/>
          <p:nvPr/>
        </p:nvSpPr>
        <p:spPr>
          <a:xfrm flipV="true">
            <a:off x="9125055" y="2766060"/>
            <a:ext cx="0" cy="6492240"/>
          </a:xfrm>
          <a:prstGeom prst="line">
            <a:avLst/>
          </a:prstGeom>
          <a:ln cap="flat" w="952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  <p:transition spd="slow">
    <p:push dir="l"/>
  </p:transition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95854" y="1642552"/>
            <a:ext cx="16663446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6645260" y="1822404"/>
            <a:ext cx="11470210" cy="8296786"/>
          </a:xfrm>
          <a:custGeom>
            <a:avLst/>
            <a:gdLst/>
            <a:ahLst/>
            <a:cxnLst/>
            <a:rect r="r" b="b" t="t" l="l"/>
            <a:pathLst>
              <a:path h="8296786" w="11470210">
                <a:moveTo>
                  <a:pt x="0" y="0"/>
                </a:moveTo>
                <a:lnTo>
                  <a:pt x="11470210" y="0"/>
                </a:lnTo>
                <a:lnTo>
                  <a:pt x="11470210" y="8296785"/>
                </a:lnTo>
                <a:lnTo>
                  <a:pt x="0" y="82967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95854" y="276736"/>
            <a:ext cx="5843024" cy="1351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081"/>
              </a:lnSpc>
            </a:pPr>
            <a:r>
              <a:rPr lang="en-US" sz="7915" i="true">
                <a:solidFill>
                  <a:srgbClr val="217B06"/>
                </a:solidFill>
                <a:latin typeface="Baskerville Display PT Italics"/>
                <a:ea typeface="Baskerville Display PT Italics"/>
                <a:cs typeface="Baskerville Display PT Italics"/>
                <a:sym typeface="Baskerville Display PT Italics"/>
              </a:rPr>
              <a:t>Resultados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634732" y="990600"/>
            <a:ext cx="5624568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1800">
                <a:solidFill>
                  <a:srgbClr val="217B06"/>
                </a:solidFill>
                <a:latin typeface="Inter"/>
                <a:ea typeface="Inter"/>
                <a:cs typeface="Inter"/>
                <a:sym typeface="Inter"/>
              </a:rPr>
              <a:t>SER 301 - INPE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-1873189" y="2108794"/>
            <a:ext cx="9602293" cy="629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b="true" sz="3699">
                <a:solidFill>
                  <a:srgbClr val="217B06"/>
                </a:solidFill>
                <a:latin typeface="Baskerville Display PT Bold"/>
                <a:ea typeface="Baskerville Display PT Bold"/>
                <a:cs typeface="Baskerville Display PT Bold"/>
                <a:sym typeface="Baskerville Display PT Bold"/>
              </a:rPr>
              <a:t>Índice Local de Moran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25095" y="3406140"/>
            <a:ext cx="5230275" cy="1464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 2011, clusters do tipo Alto-Alto surgem na região sudeste e na região de Santarém.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4427966" y="1990214"/>
            <a:ext cx="3611978" cy="3478837"/>
            <a:chOff x="0" y="0"/>
            <a:chExt cx="951303" cy="91623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51303" cy="916237"/>
            </a:xfrm>
            <a:custGeom>
              <a:avLst/>
              <a:gdLst/>
              <a:ahLst/>
              <a:cxnLst/>
              <a:rect r="r" b="b" t="t" l="l"/>
              <a:pathLst>
                <a:path h="916237" w="951303">
                  <a:moveTo>
                    <a:pt x="0" y="0"/>
                  </a:moveTo>
                  <a:lnTo>
                    <a:pt x="951303" y="0"/>
                  </a:lnTo>
                  <a:lnTo>
                    <a:pt x="951303" y="916237"/>
                  </a:lnTo>
                  <a:lnTo>
                    <a:pt x="0" y="9162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D0808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951303" cy="9543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95854" y="1642552"/>
            <a:ext cx="16663446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6645260" y="1822404"/>
            <a:ext cx="11470210" cy="8296786"/>
          </a:xfrm>
          <a:custGeom>
            <a:avLst/>
            <a:gdLst/>
            <a:ahLst/>
            <a:cxnLst/>
            <a:rect r="r" b="b" t="t" l="l"/>
            <a:pathLst>
              <a:path h="8296786" w="11470210">
                <a:moveTo>
                  <a:pt x="0" y="0"/>
                </a:moveTo>
                <a:lnTo>
                  <a:pt x="11470210" y="0"/>
                </a:lnTo>
                <a:lnTo>
                  <a:pt x="11470210" y="8296785"/>
                </a:lnTo>
                <a:lnTo>
                  <a:pt x="0" y="82967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95854" y="276736"/>
            <a:ext cx="5843024" cy="1351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081"/>
              </a:lnSpc>
            </a:pPr>
            <a:r>
              <a:rPr lang="en-US" sz="7915" i="true">
                <a:solidFill>
                  <a:srgbClr val="217B06"/>
                </a:solidFill>
                <a:latin typeface="Baskerville Display PT Italics"/>
                <a:ea typeface="Baskerville Display PT Italics"/>
                <a:cs typeface="Baskerville Display PT Italics"/>
                <a:sym typeface="Baskerville Display PT Italics"/>
              </a:rPr>
              <a:t>Resultados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634732" y="990600"/>
            <a:ext cx="5624568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1800">
                <a:solidFill>
                  <a:srgbClr val="217B06"/>
                </a:solidFill>
                <a:latin typeface="Inter"/>
                <a:ea typeface="Inter"/>
                <a:cs typeface="Inter"/>
                <a:sym typeface="Inter"/>
              </a:rPr>
              <a:t>SER 301 - INPE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-1873189" y="2108794"/>
            <a:ext cx="9602293" cy="629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b="true" sz="3699">
                <a:solidFill>
                  <a:srgbClr val="217B06"/>
                </a:solidFill>
                <a:latin typeface="Baskerville Display PT Bold"/>
                <a:ea typeface="Baskerville Display PT Bold"/>
                <a:cs typeface="Baskerville Display PT Bold"/>
                <a:sym typeface="Baskerville Display PT Bold"/>
              </a:rPr>
              <a:t>Índice Local de Moran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25095" y="3406140"/>
            <a:ext cx="5230275" cy="1464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 2015, houve um aumento de  clusters do tipo Alto-Alto na região sudeste.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6879357" y="5693738"/>
            <a:ext cx="3611978" cy="3478837"/>
            <a:chOff x="0" y="0"/>
            <a:chExt cx="951303" cy="91623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51303" cy="916237"/>
            </a:xfrm>
            <a:custGeom>
              <a:avLst/>
              <a:gdLst/>
              <a:ahLst/>
              <a:cxnLst/>
              <a:rect r="r" b="b" t="t" l="l"/>
              <a:pathLst>
                <a:path h="916237" w="951303">
                  <a:moveTo>
                    <a:pt x="0" y="0"/>
                  </a:moveTo>
                  <a:lnTo>
                    <a:pt x="951303" y="0"/>
                  </a:lnTo>
                  <a:lnTo>
                    <a:pt x="951303" y="916237"/>
                  </a:lnTo>
                  <a:lnTo>
                    <a:pt x="0" y="9162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D0808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951303" cy="9543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95854" y="1642552"/>
            <a:ext cx="16663446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6645260" y="1822404"/>
            <a:ext cx="11470210" cy="8296786"/>
          </a:xfrm>
          <a:custGeom>
            <a:avLst/>
            <a:gdLst/>
            <a:ahLst/>
            <a:cxnLst/>
            <a:rect r="r" b="b" t="t" l="l"/>
            <a:pathLst>
              <a:path h="8296786" w="11470210">
                <a:moveTo>
                  <a:pt x="0" y="0"/>
                </a:moveTo>
                <a:lnTo>
                  <a:pt x="11470210" y="0"/>
                </a:lnTo>
                <a:lnTo>
                  <a:pt x="11470210" y="8296785"/>
                </a:lnTo>
                <a:lnTo>
                  <a:pt x="0" y="82967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95854" y="276736"/>
            <a:ext cx="5843024" cy="1351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081"/>
              </a:lnSpc>
            </a:pPr>
            <a:r>
              <a:rPr lang="en-US" sz="7915" i="true">
                <a:solidFill>
                  <a:srgbClr val="217B06"/>
                </a:solidFill>
                <a:latin typeface="Baskerville Display PT Italics"/>
                <a:ea typeface="Baskerville Display PT Italics"/>
                <a:cs typeface="Baskerville Display PT Italics"/>
                <a:sym typeface="Baskerville Display PT Italics"/>
              </a:rPr>
              <a:t>Resultados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634732" y="990600"/>
            <a:ext cx="5624568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1800">
                <a:solidFill>
                  <a:srgbClr val="217B06"/>
                </a:solidFill>
                <a:latin typeface="Inter"/>
                <a:ea typeface="Inter"/>
                <a:cs typeface="Inter"/>
                <a:sym typeface="Inter"/>
              </a:rPr>
              <a:t>SER 301 - INPE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-1873189" y="2108794"/>
            <a:ext cx="9602293" cy="629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b="true" sz="3699">
                <a:solidFill>
                  <a:srgbClr val="217B06"/>
                </a:solidFill>
                <a:latin typeface="Baskerville Display PT Bold"/>
                <a:ea typeface="Baskerville Display PT Bold"/>
                <a:cs typeface="Baskerville Display PT Bold"/>
                <a:sym typeface="Baskerville Display PT Bold"/>
              </a:rPr>
              <a:t>Índice Local de Moran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25095" y="3406140"/>
            <a:ext cx="5230275" cy="1464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 2019, houve um aumento dos  clusters do tipo Alto-Alto na região sudeste e nordeste.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0622001" y="5657693"/>
            <a:ext cx="3611978" cy="3478837"/>
            <a:chOff x="0" y="0"/>
            <a:chExt cx="951303" cy="91623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51303" cy="916237"/>
            </a:xfrm>
            <a:custGeom>
              <a:avLst/>
              <a:gdLst/>
              <a:ahLst/>
              <a:cxnLst/>
              <a:rect r="r" b="b" t="t" l="l"/>
              <a:pathLst>
                <a:path h="916237" w="951303">
                  <a:moveTo>
                    <a:pt x="0" y="0"/>
                  </a:moveTo>
                  <a:lnTo>
                    <a:pt x="951303" y="0"/>
                  </a:lnTo>
                  <a:lnTo>
                    <a:pt x="951303" y="916237"/>
                  </a:lnTo>
                  <a:lnTo>
                    <a:pt x="0" y="9162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D0808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951303" cy="9543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95854" y="1642552"/>
            <a:ext cx="16663446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6645260" y="1822404"/>
            <a:ext cx="11470210" cy="8296786"/>
          </a:xfrm>
          <a:custGeom>
            <a:avLst/>
            <a:gdLst/>
            <a:ahLst/>
            <a:cxnLst/>
            <a:rect r="r" b="b" t="t" l="l"/>
            <a:pathLst>
              <a:path h="8296786" w="11470210">
                <a:moveTo>
                  <a:pt x="0" y="0"/>
                </a:moveTo>
                <a:lnTo>
                  <a:pt x="11470210" y="0"/>
                </a:lnTo>
                <a:lnTo>
                  <a:pt x="11470210" y="8296785"/>
                </a:lnTo>
                <a:lnTo>
                  <a:pt x="0" y="82967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95854" y="276736"/>
            <a:ext cx="5843024" cy="1351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081"/>
              </a:lnSpc>
            </a:pPr>
            <a:r>
              <a:rPr lang="en-US" sz="7915" i="true">
                <a:solidFill>
                  <a:srgbClr val="217B06"/>
                </a:solidFill>
                <a:latin typeface="Baskerville Display PT Italics"/>
                <a:ea typeface="Baskerville Display PT Italics"/>
                <a:cs typeface="Baskerville Display PT Italics"/>
                <a:sym typeface="Baskerville Display PT Italics"/>
              </a:rPr>
              <a:t>Resultados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634732" y="990600"/>
            <a:ext cx="5624568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1800">
                <a:solidFill>
                  <a:srgbClr val="217B06"/>
                </a:solidFill>
                <a:latin typeface="Inter"/>
                <a:ea typeface="Inter"/>
                <a:cs typeface="Inter"/>
                <a:sym typeface="Inter"/>
              </a:rPr>
              <a:t>SER 301 - INPE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-1873189" y="2108794"/>
            <a:ext cx="9602293" cy="629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b="true" sz="3699">
                <a:solidFill>
                  <a:srgbClr val="217B06"/>
                </a:solidFill>
                <a:latin typeface="Baskerville Display PT Bold"/>
                <a:ea typeface="Baskerville Display PT Bold"/>
                <a:cs typeface="Baskerville Display PT Bold"/>
                <a:sym typeface="Baskerville Display PT Bold"/>
              </a:rPr>
              <a:t>Índice Local de Moran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25095" y="3406140"/>
            <a:ext cx="5230275" cy="1941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 2023, houve uma diminuição dos  clusters do tipo Alto-Alto na região sudeste e a persistência na região nordeste.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4399797" y="5657693"/>
            <a:ext cx="3611978" cy="3478837"/>
            <a:chOff x="0" y="0"/>
            <a:chExt cx="951303" cy="91623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51303" cy="916237"/>
            </a:xfrm>
            <a:custGeom>
              <a:avLst/>
              <a:gdLst/>
              <a:ahLst/>
              <a:cxnLst/>
              <a:rect r="r" b="b" t="t" l="l"/>
              <a:pathLst>
                <a:path h="916237" w="951303">
                  <a:moveTo>
                    <a:pt x="0" y="0"/>
                  </a:moveTo>
                  <a:lnTo>
                    <a:pt x="951303" y="0"/>
                  </a:lnTo>
                  <a:lnTo>
                    <a:pt x="951303" y="916237"/>
                  </a:lnTo>
                  <a:lnTo>
                    <a:pt x="0" y="9162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D0808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951303" cy="9543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95854" y="1642552"/>
            <a:ext cx="16663446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8942202" y="2175469"/>
            <a:ext cx="7057097" cy="6835935"/>
          </a:xfrm>
          <a:custGeom>
            <a:avLst/>
            <a:gdLst/>
            <a:ahLst/>
            <a:cxnLst/>
            <a:rect r="r" b="b" t="t" l="l"/>
            <a:pathLst>
              <a:path h="6835935" w="7057097">
                <a:moveTo>
                  <a:pt x="0" y="0"/>
                </a:moveTo>
                <a:lnTo>
                  <a:pt x="7057097" y="0"/>
                </a:lnTo>
                <a:lnTo>
                  <a:pt x="7057097" y="6835935"/>
                </a:lnTo>
                <a:lnTo>
                  <a:pt x="0" y="68359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95854" y="276736"/>
            <a:ext cx="5843024" cy="1351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081"/>
              </a:lnSpc>
            </a:pPr>
            <a:r>
              <a:rPr lang="en-US" sz="7915" i="true">
                <a:solidFill>
                  <a:srgbClr val="217B06"/>
                </a:solidFill>
                <a:latin typeface="Baskerville Display PT Italics"/>
                <a:ea typeface="Baskerville Display PT Italics"/>
                <a:cs typeface="Baskerville Display PT Italics"/>
                <a:sym typeface="Baskerville Display PT Italics"/>
              </a:rPr>
              <a:t>Resultados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634732" y="990600"/>
            <a:ext cx="5624568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1800">
                <a:solidFill>
                  <a:srgbClr val="217B06"/>
                </a:solidFill>
                <a:latin typeface="Inter"/>
                <a:ea typeface="Inter"/>
                <a:cs typeface="Inter"/>
                <a:sym typeface="Inter"/>
              </a:rPr>
              <a:t>SER 301 - INPE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-458293" y="2369900"/>
            <a:ext cx="9602293" cy="629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b="true" sz="3699">
                <a:solidFill>
                  <a:srgbClr val="217B06"/>
                </a:solidFill>
                <a:latin typeface="Baskerville Display PT Bold"/>
                <a:ea typeface="Baskerville Display PT Bold"/>
                <a:cs typeface="Baskerville Display PT Bold"/>
                <a:sym typeface="Baskerville Display PT Bold"/>
              </a:rPr>
              <a:t>Varredura Scan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712555" y="3674781"/>
            <a:ext cx="4368665" cy="4798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Espaço-temporal</a:t>
            </a:r>
          </a:p>
          <a:p>
            <a:pPr algn="just">
              <a:lnSpc>
                <a:spcPts val="3779"/>
              </a:lnSpc>
            </a:pPr>
          </a:p>
          <a:p>
            <a:pPr algn="just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Municípios de Paragominas, Ulianópolis e Dom Eliseu</a:t>
            </a:r>
          </a:p>
          <a:p>
            <a:pPr algn="just">
              <a:lnSpc>
                <a:spcPts val="3779"/>
              </a:lnSpc>
            </a:pPr>
          </a:p>
          <a:p>
            <a:pPr algn="just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Number of cases: 3</a:t>
            </a:r>
          </a:p>
          <a:p>
            <a:pPr algn="just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P-value: 0.004</a:t>
            </a:r>
          </a:p>
          <a:p>
            <a:pPr algn="just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Mean inside: 49.188</a:t>
            </a:r>
          </a:p>
          <a:p>
            <a:pPr algn="just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Mean outside: 238</a:t>
            </a:r>
          </a:p>
          <a:p>
            <a:pPr algn="just">
              <a:lnSpc>
                <a:spcPts val="377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95854" y="1642552"/>
            <a:ext cx="16663446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595854" y="276736"/>
            <a:ext cx="5843024" cy="1351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081"/>
              </a:lnSpc>
            </a:pPr>
            <a:r>
              <a:rPr lang="en-US" sz="7915" i="true">
                <a:solidFill>
                  <a:srgbClr val="217B06"/>
                </a:solidFill>
                <a:latin typeface="Baskerville Display PT Italics"/>
                <a:ea typeface="Baskerville Display PT Italics"/>
                <a:cs typeface="Baskerville Display PT Italics"/>
                <a:sym typeface="Baskerville Display PT Italics"/>
              </a:rPr>
              <a:t>Conclusão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1634732" y="990600"/>
            <a:ext cx="5624568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1800">
                <a:solidFill>
                  <a:srgbClr val="217B06"/>
                </a:solidFill>
                <a:latin typeface="Inter"/>
                <a:ea typeface="Inter"/>
                <a:cs typeface="Inter"/>
                <a:sym typeface="Inter"/>
              </a:rPr>
              <a:t>SER 415 - INPE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95854" y="2376156"/>
            <a:ext cx="8185628" cy="84632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Crescimento da área de soja:</a:t>
            </a:r>
          </a:p>
          <a:p>
            <a:pPr algn="just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área plantada de soja no Pará aumentou 1162% entre 2003 e 2023, alcançando quase 600 mil hectares.</a:t>
            </a:r>
          </a:p>
          <a:p>
            <a:pPr algn="just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número de municípios produtores passou de 6, em 2003, para 22, em 2023, com destaque para Paragominas e Santana do Araguaia.</a:t>
            </a:r>
          </a:p>
          <a:p>
            <a:pPr algn="just">
              <a:lnSpc>
                <a:spcPts val="3919"/>
              </a:lnSpc>
            </a:pPr>
          </a:p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Distribuição</a:t>
            </a: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espacial:</a:t>
            </a:r>
          </a:p>
          <a:p>
            <a:pPr algn="just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cultivo se consolidou e se expandiu no nordeste e sudeste do estado, especialmente nas fronteiras com Mato Grosso, Tocantins e Maranhão.</a:t>
            </a:r>
          </a:p>
          <a:p>
            <a:pPr algn="just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produção no norte do estado ainda é incipiente, mas há difusão para novos municípios.</a:t>
            </a:r>
          </a:p>
          <a:p>
            <a:pPr algn="just">
              <a:lnSpc>
                <a:spcPts val="3919"/>
              </a:lnSpc>
            </a:pPr>
          </a:p>
          <a:p>
            <a:pPr algn="just">
              <a:lnSpc>
                <a:spcPts val="3919"/>
              </a:lnSpc>
            </a:pPr>
          </a:p>
          <a:p>
            <a:pPr algn="just">
              <a:lnSpc>
                <a:spcPts val="3919"/>
              </a:lnSpc>
            </a:pPr>
          </a:p>
        </p:txBody>
      </p:sp>
      <p:sp>
        <p:nvSpPr>
          <p:cNvPr name="AutoShape 6" id="6"/>
          <p:cNvSpPr/>
          <p:nvPr/>
        </p:nvSpPr>
        <p:spPr>
          <a:xfrm flipV="true">
            <a:off x="9148762" y="2766060"/>
            <a:ext cx="0" cy="6492240"/>
          </a:xfrm>
          <a:prstGeom prst="line">
            <a:avLst/>
          </a:prstGeom>
          <a:ln cap="flat" w="952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7" id="7"/>
          <p:cNvSpPr txBox="true"/>
          <p:nvPr/>
        </p:nvSpPr>
        <p:spPr>
          <a:xfrm rot="0">
            <a:off x="9515475" y="1875914"/>
            <a:ext cx="8212476" cy="74726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2"/>
              </a:lnSpc>
            </a:pPr>
          </a:p>
          <a:p>
            <a:pPr algn="just" marL="604952" indent="-302476" lvl="1">
              <a:lnSpc>
                <a:spcPts val="3922"/>
              </a:lnSpc>
              <a:buFont typeface="Arial"/>
              <a:buChar char="•"/>
            </a:pPr>
            <a:r>
              <a:rPr lang="en-US" sz="2802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Nos últimos anos a soja tem se expandido para a região centro-sul e no interior do nordeste do Pará</a:t>
            </a:r>
          </a:p>
          <a:p>
            <a:pPr algn="just">
              <a:lnSpc>
                <a:spcPts val="3922"/>
              </a:lnSpc>
            </a:pPr>
          </a:p>
          <a:p>
            <a:pPr algn="just">
              <a:lnSpc>
                <a:spcPts val="3922"/>
              </a:lnSpc>
            </a:pPr>
            <a:r>
              <a:rPr lang="en-US" sz="2802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Padrões espaciais:</a:t>
            </a:r>
          </a:p>
          <a:p>
            <a:pPr algn="just" marL="604952" indent="-302476" lvl="1">
              <a:lnSpc>
                <a:spcPts val="3922"/>
              </a:lnSpc>
              <a:buFont typeface="Arial"/>
              <a:buChar char="•"/>
            </a:pPr>
            <a:r>
              <a:rPr lang="en-US" sz="2802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Índice Local de Moran destacou clusters Alto-Alto no sudeste e nordeste do estado.</a:t>
            </a:r>
          </a:p>
          <a:p>
            <a:pPr algn="just" marL="604952" indent="-302476" lvl="1">
              <a:lnSpc>
                <a:spcPts val="3922"/>
              </a:lnSpc>
              <a:buFont typeface="Arial"/>
              <a:buChar char="•"/>
            </a:pPr>
            <a:r>
              <a:rPr lang="en-US" sz="2802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varredura Scan identificou um aglomerado significativo em 2014, nos municípios de Paragominas, Ulianópolis e Dom Eliseu.</a:t>
            </a:r>
          </a:p>
          <a:p>
            <a:pPr algn="just">
              <a:lnSpc>
                <a:spcPts val="3922"/>
              </a:lnSpc>
            </a:pPr>
          </a:p>
          <a:p>
            <a:pPr algn="just">
              <a:lnSpc>
                <a:spcPts val="3922"/>
              </a:lnSpc>
            </a:pPr>
            <a:r>
              <a:rPr lang="en-US" sz="2802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Próximos passos:</a:t>
            </a:r>
          </a:p>
          <a:p>
            <a:pPr algn="just" marL="604952" indent="-302476" lvl="1">
              <a:lnSpc>
                <a:spcPts val="3922"/>
              </a:lnSpc>
              <a:buFont typeface="Arial"/>
              <a:buChar char="•"/>
            </a:pPr>
            <a:r>
              <a:rPr lang="en-US" sz="2802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Análise da distribuição da soja fora dos limites territoriais municipais.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95854" y="1642552"/>
            <a:ext cx="16663446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595854" y="276736"/>
            <a:ext cx="5843024" cy="1351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081"/>
              </a:lnSpc>
            </a:pPr>
            <a:r>
              <a:rPr lang="en-US" sz="7915" i="true">
                <a:solidFill>
                  <a:srgbClr val="217B06"/>
                </a:solidFill>
                <a:latin typeface="Baskerville Display PT Italics"/>
                <a:ea typeface="Baskerville Display PT Italics"/>
                <a:cs typeface="Baskerville Display PT Italics"/>
                <a:sym typeface="Baskerville Display PT Italics"/>
              </a:rPr>
              <a:t>Objetivo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1634732" y="990600"/>
            <a:ext cx="5624568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1800">
                <a:solidFill>
                  <a:srgbClr val="217B06"/>
                </a:solidFill>
                <a:latin typeface="Inter"/>
                <a:ea typeface="Inter"/>
                <a:cs typeface="Inter"/>
                <a:sym typeface="Inter"/>
              </a:rPr>
              <a:t>SER 301 - INPE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95854" y="4094559"/>
            <a:ext cx="16443387" cy="25057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059"/>
              </a:lnSpc>
            </a:pPr>
            <a:r>
              <a:rPr lang="en-US" sz="28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Dado o impacto da expansão da soja no bioma amazônico e sua interiorização no Pará, este trabalho propõe analisar a distribuição espaço-temporal dessa cultura no estado. O objetivo é identificar a existência de possíveis padrões espaciais na expansão da soja no Pará entre 2003 e 2023 compreender em qual direção ela tem avançado nos últimos anos.</a:t>
            </a:r>
          </a:p>
          <a:p>
            <a:pPr algn="ctr">
              <a:lnSpc>
                <a:spcPts val="3219"/>
              </a:lnSpc>
              <a:spcBef>
                <a:spcPct val="0"/>
              </a:spcBef>
            </a:pPr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95854" y="1642552"/>
            <a:ext cx="16663446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595854" y="276736"/>
            <a:ext cx="15173521" cy="1351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081"/>
              </a:lnSpc>
            </a:pPr>
            <a:r>
              <a:rPr lang="en-US" sz="7915" i="true">
                <a:solidFill>
                  <a:srgbClr val="217B06"/>
                </a:solidFill>
                <a:latin typeface="Baskerville Display PT Italics"/>
                <a:ea typeface="Baskerville Display PT Italics"/>
                <a:cs typeface="Baskerville Display PT Italics"/>
                <a:sym typeface="Baskerville Display PT Italics"/>
              </a:rPr>
              <a:t>Material e métodos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1634732" y="990600"/>
            <a:ext cx="5624568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1800">
                <a:solidFill>
                  <a:srgbClr val="217B06"/>
                </a:solidFill>
                <a:latin typeface="Inter"/>
                <a:ea typeface="Inter"/>
                <a:cs typeface="Inter"/>
                <a:sym typeface="Inter"/>
              </a:rPr>
              <a:t>SER 301 - INPE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0" y="4156698"/>
            <a:ext cx="5783113" cy="629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798820" indent="-399410" lvl="1">
              <a:lnSpc>
                <a:spcPts val="5179"/>
              </a:lnSpc>
              <a:buAutoNum type="arabicPeriod" startAt="1"/>
            </a:pPr>
            <a:r>
              <a:rPr lang="en-US" b="true" sz="3699">
                <a:solidFill>
                  <a:srgbClr val="217B06"/>
                </a:solidFill>
                <a:latin typeface="Baskerville Display PT Bold"/>
                <a:ea typeface="Baskerville Display PT Bold"/>
                <a:cs typeface="Baskerville Display PT Bold"/>
                <a:sym typeface="Baskerville Display PT Bold"/>
              </a:rPr>
              <a:t>Índice Global de Moran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95854" y="5092431"/>
            <a:ext cx="15489788" cy="4600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É um índice amplamente utilizado para a verificação da existência de  autocorrelação espacial</a:t>
            </a:r>
          </a:p>
          <a:p>
            <a:pPr algn="just">
              <a:lnSpc>
                <a:spcPts val="3150"/>
              </a:lnSpc>
            </a:pPr>
          </a:p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Varia de -1 a +1,onde:</a:t>
            </a:r>
          </a:p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-1: Indica autocorrelação espacial inversa</a:t>
            </a:r>
          </a:p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0: Indica ausência de autocorrelação espacial</a:t>
            </a:r>
          </a:p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+1: Indica autocorrelação espacial positiva</a:t>
            </a:r>
          </a:p>
          <a:p>
            <a:pPr algn="just">
              <a:lnSpc>
                <a:spcPts val="3360"/>
              </a:lnSpc>
            </a:pPr>
          </a:p>
          <a:p>
            <a:pPr algn="just">
              <a:lnSpc>
                <a:spcPts val="4200"/>
              </a:lnSpc>
            </a:pPr>
          </a:p>
          <a:p>
            <a:pPr algn="just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217B0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95854" y="8501350"/>
            <a:ext cx="15489788" cy="1033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Aplicado ao trabalho: u</a:t>
            </a: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 aumento em determinada variável no município em estudo será acompanhado por um aumento dessa mesma variável nos municípios vizinhos.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-635191" y="1923539"/>
            <a:ext cx="5783113" cy="629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b="true" sz="3699">
                <a:solidFill>
                  <a:srgbClr val="217B06"/>
                </a:solidFill>
                <a:latin typeface="Baskerville Display PT Bold"/>
                <a:ea typeface="Baskerville Display PT Bold"/>
                <a:cs typeface="Baskerville Display PT Bold"/>
                <a:sym typeface="Baskerville Display PT Bold"/>
              </a:rPr>
              <a:t>Dados utilizados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86329" y="2603110"/>
            <a:ext cx="15726731" cy="1114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Área de soja anual de 2003 a 2023 obtida do Global Land Analysis &amp; Discovery (GLAD) por município</a:t>
            </a:r>
          </a:p>
        </p:txBody>
      </p:sp>
    </p:spTree>
  </p:cSld>
  <p:clrMapOvr>
    <a:masterClrMapping/>
  </p:clrMapOvr>
  <p:transition spd="slow">
    <p:push dir="u"/>
  </p:transition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95854" y="1642552"/>
            <a:ext cx="16663446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4040542" y="3106232"/>
            <a:ext cx="10206916" cy="4074535"/>
          </a:xfrm>
          <a:custGeom>
            <a:avLst/>
            <a:gdLst/>
            <a:ahLst/>
            <a:cxnLst/>
            <a:rect r="r" b="b" t="t" l="l"/>
            <a:pathLst>
              <a:path h="4074535" w="10206916">
                <a:moveTo>
                  <a:pt x="0" y="0"/>
                </a:moveTo>
                <a:lnTo>
                  <a:pt x="10206916" y="0"/>
                </a:lnTo>
                <a:lnTo>
                  <a:pt x="10206916" y="4074536"/>
                </a:lnTo>
                <a:lnTo>
                  <a:pt x="0" y="40745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3799308" y="3127196"/>
            <a:ext cx="10937788" cy="4053572"/>
            <a:chOff x="0" y="0"/>
            <a:chExt cx="2880734" cy="106760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880734" cy="1067607"/>
            </a:xfrm>
            <a:custGeom>
              <a:avLst/>
              <a:gdLst/>
              <a:ahLst/>
              <a:cxnLst/>
              <a:rect r="r" b="b" t="t" l="l"/>
              <a:pathLst>
                <a:path h="1067607" w="2880734">
                  <a:moveTo>
                    <a:pt x="0" y="0"/>
                  </a:moveTo>
                  <a:lnTo>
                    <a:pt x="2880734" y="0"/>
                  </a:lnTo>
                  <a:lnTo>
                    <a:pt x="2880734" y="1067607"/>
                  </a:lnTo>
                  <a:lnTo>
                    <a:pt x="0" y="106760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2880734" cy="110570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595854" y="276736"/>
            <a:ext cx="15173521" cy="1351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081"/>
              </a:lnSpc>
            </a:pPr>
            <a:r>
              <a:rPr lang="en-US" sz="7915" i="true">
                <a:solidFill>
                  <a:srgbClr val="217B06"/>
                </a:solidFill>
                <a:latin typeface="Baskerville Display PT Italics"/>
                <a:ea typeface="Baskerville Display PT Italics"/>
                <a:cs typeface="Baskerville Display PT Italics"/>
                <a:sym typeface="Baskerville Display PT Italics"/>
              </a:rPr>
              <a:t>Material e métodos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634732" y="990600"/>
            <a:ext cx="5624568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1800">
                <a:solidFill>
                  <a:srgbClr val="217B06"/>
                </a:solidFill>
                <a:latin typeface="Inter"/>
                <a:ea typeface="Inter"/>
                <a:cs typeface="Inter"/>
                <a:sym typeface="Inter"/>
              </a:rPr>
              <a:t>SER 301 - INPE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20337" y="2250050"/>
            <a:ext cx="5783113" cy="629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798820" indent="-399410" lvl="1">
              <a:lnSpc>
                <a:spcPts val="5179"/>
              </a:lnSpc>
              <a:buAutoNum type="arabicPeriod" startAt="1"/>
            </a:pPr>
            <a:r>
              <a:rPr lang="en-US" b="true" sz="3699">
                <a:solidFill>
                  <a:srgbClr val="217B06"/>
                </a:solidFill>
                <a:latin typeface="Baskerville Display PT Bold"/>
                <a:ea typeface="Baskerville Display PT Bold"/>
                <a:cs typeface="Baskerville Display PT Bold"/>
                <a:sym typeface="Baskerville Display PT Bold"/>
              </a:rPr>
              <a:t>Índice Global de Moran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67227" y="7390318"/>
            <a:ext cx="15489788" cy="2714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Composto pelas etapas:</a:t>
            </a:r>
          </a:p>
          <a:p>
            <a:pPr algn="just" marL="647700" indent="-323850" lvl="1">
              <a:lnSpc>
                <a:spcPts val="4200"/>
              </a:lnSpc>
              <a:buAutoNum type="arabicPeriod" startAt="1"/>
            </a:pPr>
            <a:r>
              <a:rPr lang="en-US" sz="3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Normalização dos atributos</a:t>
            </a:r>
          </a:p>
          <a:p>
            <a:pPr algn="just" marL="647700" indent="-323850" lvl="1">
              <a:lnSpc>
                <a:spcPts val="4200"/>
              </a:lnSpc>
              <a:buAutoNum type="arabicPeriod" startAt="1"/>
            </a:pPr>
            <a:r>
              <a:rPr lang="en-US" sz="3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Matriz de pesos espaciais</a:t>
            </a:r>
          </a:p>
          <a:p>
            <a:pPr algn="just" marL="647700" indent="-323850" lvl="1">
              <a:lnSpc>
                <a:spcPts val="4200"/>
              </a:lnSpc>
              <a:buAutoNum type="arabicPeriod" startAt="1"/>
            </a:pPr>
            <a:r>
              <a:rPr lang="en-US" sz="3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Cálculo da significância</a:t>
            </a:r>
          </a:p>
          <a:p>
            <a:pPr algn="just">
              <a:lnSpc>
                <a:spcPts val="420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95854" y="1642552"/>
            <a:ext cx="16663446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9144000" y="2747757"/>
            <a:ext cx="8918552" cy="6510543"/>
          </a:xfrm>
          <a:custGeom>
            <a:avLst/>
            <a:gdLst/>
            <a:ahLst/>
            <a:cxnLst/>
            <a:rect r="r" b="b" t="t" l="l"/>
            <a:pathLst>
              <a:path h="6510543" w="8918552">
                <a:moveTo>
                  <a:pt x="0" y="0"/>
                </a:moveTo>
                <a:lnTo>
                  <a:pt x="8918552" y="0"/>
                </a:lnTo>
                <a:lnTo>
                  <a:pt x="8918552" y="6510543"/>
                </a:lnTo>
                <a:lnTo>
                  <a:pt x="0" y="65105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95854" y="276736"/>
            <a:ext cx="15173521" cy="1351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081"/>
              </a:lnSpc>
            </a:pPr>
            <a:r>
              <a:rPr lang="en-US" sz="7915" i="true">
                <a:solidFill>
                  <a:srgbClr val="217B06"/>
                </a:solidFill>
                <a:latin typeface="Baskerville Display PT Italics"/>
                <a:ea typeface="Baskerville Display PT Italics"/>
                <a:cs typeface="Baskerville Display PT Italics"/>
                <a:sym typeface="Baskerville Display PT Italics"/>
              </a:rPr>
              <a:t>Material e métodos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634732" y="990600"/>
            <a:ext cx="5624568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1800">
                <a:solidFill>
                  <a:srgbClr val="217B06"/>
                </a:solidFill>
                <a:latin typeface="Inter"/>
                <a:ea typeface="Inter"/>
                <a:cs typeface="Inter"/>
                <a:sym typeface="Inter"/>
              </a:rPr>
              <a:t>SER 301 - INPE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16193" y="2250050"/>
            <a:ext cx="5783113" cy="629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b="true" sz="3699">
                <a:solidFill>
                  <a:srgbClr val="217B06"/>
                </a:solidFill>
                <a:latin typeface="Baskerville Display PT Bold"/>
                <a:ea typeface="Baskerville Display PT Bold"/>
                <a:cs typeface="Baskerville Display PT Bold"/>
                <a:sym typeface="Baskerville Display PT Bold"/>
              </a:rPr>
              <a:t>1. Índice Global de Moran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95854" y="3682672"/>
            <a:ext cx="7998319" cy="5915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Foi utilizado o software TerraView versão 5.6.5</a:t>
            </a:r>
          </a:p>
          <a:p>
            <a:pPr algn="just">
              <a:lnSpc>
                <a:spcPts val="4200"/>
              </a:lnSpc>
            </a:pPr>
          </a:p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Matriz de pesos espaciais:</a:t>
            </a:r>
          </a:p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Matriz de contiguidade de primeira ordem</a:t>
            </a:r>
          </a:p>
          <a:p>
            <a:pPr algn="just">
              <a:lnSpc>
                <a:spcPts val="4200"/>
              </a:lnSpc>
            </a:pPr>
          </a:p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Teste de significância:</a:t>
            </a:r>
          </a:p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Pseudosignificância com 999 permutações</a:t>
            </a:r>
          </a:p>
          <a:p>
            <a:pPr algn="just">
              <a:lnSpc>
                <a:spcPts val="4200"/>
              </a:lnSpc>
            </a:pPr>
          </a:p>
          <a:p>
            <a:pPr algn="just">
              <a:lnSpc>
                <a:spcPts val="4200"/>
              </a:lnSpc>
            </a:pPr>
          </a:p>
          <a:p>
            <a:pPr algn="just">
              <a:lnSpc>
                <a:spcPts val="4200"/>
              </a:lnSpc>
            </a:pPr>
          </a:p>
          <a:p>
            <a:pPr algn="just">
              <a:lnSpc>
                <a:spcPts val="420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95854" y="1642552"/>
            <a:ext cx="16663446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747380" y="3413371"/>
            <a:ext cx="7092487" cy="9115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Análise local,  exibindo padrões espaciais locais de uma variável</a:t>
            </a:r>
          </a:p>
          <a:p>
            <a:pPr algn="just">
              <a:lnSpc>
                <a:spcPts val="4200"/>
              </a:lnSpc>
            </a:pPr>
          </a:p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Pode indicar clusters e mais de um regime espacial</a:t>
            </a:r>
          </a:p>
          <a:p>
            <a:pPr algn="just">
              <a:lnSpc>
                <a:spcPts val="4200"/>
              </a:lnSpc>
            </a:pPr>
          </a:p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Formas de representação:</a:t>
            </a:r>
          </a:p>
          <a:p>
            <a:pPr algn="just">
              <a:lnSpc>
                <a:spcPts val="4200"/>
              </a:lnSpc>
            </a:pPr>
          </a:p>
          <a:p>
            <a:pPr algn="just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Diagrama de espalhamento de Moran Local</a:t>
            </a:r>
          </a:p>
          <a:p>
            <a:pPr algn="just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Moran Map</a:t>
            </a:r>
          </a:p>
          <a:p>
            <a:pPr algn="just">
              <a:lnSpc>
                <a:spcPts val="4200"/>
              </a:lnSpc>
            </a:pPr>
          </a:p>
          <a:p>
            <a:pPr algn="just">
              <a:lnSpc>
                <a:spcPts val="4200"/>
              </a:lnSpc>
            </a:pPr>
          </a:p>
          <a:p>
            <a:pPr algn="just">
              <a:lnSpc>
                <a:spcPts val="4200"/>
              </a:lnSpc>
            </a:pPr>
          </a:p>
          <a:p>
            <a:pPr algn="just">
              <a:lnSpc>
                <a:spcPts val="4200"/>
              </a:lnSpc>
            </a:pPr>
          </a:p>
          <a:p>
            <a:pPr algn="just">
              <a:lnSpc>
                <a:spcPts val="4200"/>
              </a:lnSpc>
            </a:pPr>
          </a:p>
          <a:p>
            <a:pPr algn="just">
              <a:lnSpc>
                <a:spcPts val="4200"/>
              </a:lnSpc>
              <a:spcBef>
                <a:spcPct val="0"/>
              </a:spcBef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8519602" y="2946646"/>
            <a:ext cx="9161438" cy="6706864"/>
          </a:xfrm>
          <a:custGeom>
            <a:avLst/>
            <a:gdLst/>
            <a:ahLst/>
            <a:cxnLst/>
            <a:rect r="r" b="b" t="t" l="l"/>
            <a:pathLst>
              <a:path h="6706864" w="9161438">
                <a:moveTo>
                  <a:pt x="0" y="0"/>
                </a:moveTo>
                <a:lnTo>
                  <a:pt x="9161438" y="0"/>
                </a:lnTo>
                <a:lnTo>
                  <a:pt x="9161438" y="6706864"/>
                </a:lnTo>
                <a:lnTo>
                  <a:pt x="0" y="67068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95854" y="276736"/>
            <a:ext cx="15173521" cy="1351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081"/>
              </a:lnSpc>
            </a:pPr>
            <a:r>
              <a:rPr lang="en-US" sz="7915" i="true">
                <a:solidFill>
                  <a:srgbClr val="217B06"/>
                </a:solidFill>
                <a:latin typeface="Baskerville Display PT Italics"/>
                <a:ea typeface="Baskerville Display PT Italics"/>
                <a:cs typeface="Baskerville Display PT Italics"/>
                <a:sym typeface="Baskerville Display PT Italics"/>
              </a:rPr>
              <a:t>Material e métodos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634732" y="990600"/>
            <a:ext cx="5624568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1800">
                <a:solidFill>
                  <a:srgbClr val="217B06"/>
                </a:solidFill>
                <a:latin typeface="Inter"/>
                <a:ea typeface="Inter"/>
                <a:cs typeface="Inter"/>
                <a:sym typeface="Inter"/>
              </a:rPr>
              <a:t>SER 301- INPE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77487" y="2250050"/>
            <a:ext cx="5783113" cy="629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b="true" sz="3699">
                <a:solidFill>
                  <a:srgbClr val="217B06"/>
                </a:solidFill>
                <a:latin typeface="Baskerville Display PT Bold"/>
                <a:ea typeface="Baskerville Display PT Bold"/>
                <a:cs typeface="Baskerville Display PT Bold"/>
                <a:sym typeface="Baskerville Display PT Bold"/>
              </a:rPr>
              <a:t>2. Índice Local de Moran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95854" y="1642552"/>
            <a:ext cx="16663446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4243665" y="5553732"/>
            <a:ext cx="8802409" cy="1122219"/>
          </a:xfrm>
          <a:custGeom>
            <a:avLst/>
            <a:gdLst/>
            <a:ahLst/>
            <a:cxnLst/>
            <a:rect r="r" b="b" t="t" l="l"/>
            <a:pathLst>
              <a:path h="1122219" w="8802409">
                <a:moveTo>
                  <a:pt x="0" y="0"/>
                </a:moveTo>
                <a:lnTo>
                  <a:pt x="8802409" y="0"/>
                </a:lnTo>
                <a:lnTo>
                  <a:pt x="8802409" y="1122220"/>
                </a:lnTo>
                <a:lnTo>
                  <a:pt x="0" y="11222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95854" y="276736"/>
            <a:ext cx="15173521" cy="1351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081"/>
              </a:lnSpc>
            </a:pPr>
            <a:r>
              <a:rPr lang="en-US" sz="7915" i="true">
                <a:solidFill>
                  <a:srgbClr val="217B06"/>
                </a:solidFill>
                <a:latin typeface="Baskerville Display PT Italics"/>
                <a:ea typeface="Baskerville Display PT Italics"/>
                <a:cs typeface="Baskerville Display PT Italics"/>
                <a:sym typeface="Baskerville Display PT Italics"/>
              </a:rPr>
              <a:t>Material e métodos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634732" y="990600"/>
            <a:ext cx="5624568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1800">
                <a:solidFill>
                  <a:srgbClr val="217B06"/>
                </a:solidFill>
                <a:latin typeface="Inter"/>
                <a:ea typeface="Inter"/>
                <a:cs typeface="Inter"/>
                <a:sym typeface="Inter"/>
              </a:rPr>
              <a:t>SER 301 - INPE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-333375" y="2250050"/>
            <a:ext cx="5783113" cy="629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b="true" sz="3699">
                <a:solidFill>
                  <a:srgbClr val="217B06"/>
                </a:solidFill>
                <a:latin typeface="Baskerville Display PT Bold"/>
                <a:ea typeface="Baskerville Display PT Bold"/>
                <a:cs typeface="Baskerville Display PT Bold"/>
                <a:sym typeface="Baskerville Display PT Bold"/>
              </a:rPr>
              <a:t>3. Varredura </a:t>
            </a:r>
            <a:r>
              <a:rPr lang="en-US" b="true" sz="3699" i="true">
                <a:solidFill>
                  <a:srgbClr val="217B06"/>
                </a:solidFill>
                <a:latin typeface="Baskerville Display PT Bold Italics"/>
                <a:ea typeface="Baskerville Display PT Bold Italics"/>
                <a:cs typeface="Baskerville Display PT Bold Italics"/>
                <a:sym typeface="Baskerville Display PT Bold Italics"/>
              </a:rPr>
              <a:t>Scan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24021" y="3099046"/>
            <a:ext cx="16279266" cy="20243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estatística Scan foi inicialmente desenvolvida para uso em estudos epidemiológicos humanos em 1995 por Kulldorff</a:t>
            </a:r>
          </a:p>
          <a:p>
            <a:pPr algn="l">
              <a:lnSpc>
                <a:spcPts val="3919"/>
              </a:lnSpc>
            </a:pPr>
          </a:p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É</a:t>
            </a: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utilizada para detectar e avaliar agrupamentos com uma formação temporal, espacial e espaço-temporal.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95854" y="6991958"/>
            <a:ext cx="16279266" cy="3014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Modelo Normal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Espaço-temporal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busca dos aglomerados foi baseada na análise retrospectiva, visando detectar tanto os agrupamentos que deixaram de existir quanto os que permaneceram ativos até o fim do intervalo do estudo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Janela temporal de 1 ano</a:t>
            </a:r>
          </a:p>
          <a:p>
            <a:pPr algn="l">
              <a:lnSpc>
                <a:spcPts val="391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95854" y="1642552"/>
            <a:ext cx="16663446" cy="0"/>
          </a:xfrm>
          <a:prstGeom prst="line">
            <a:avLst/>
          </a:prstGeom>
          <a:ln cap="flat" w="28575">
            <a:solidFill>
              <a:srgbClr val="48601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7221762" y="3256918"/>
            <a:ext cx="10037538" cy="4933705"/>
          </a:xfrm>
          <a:custGeom>
            <a:avLst/>
            <a:gdLst/>
            <a:ahLst/>
            <a:cxnLst/>
            <a:rect r="r" b="b" t="t" l="l"/>
            <a:pathLst>
              <a:path h="4933705" w="10037538">
                <a:moveTo>
                  <a:pt x="0" y="0"/>
                </a:moveTo>
                <a:lnTo>
                  <a:pt x="10037538" y="0"/>
                </a:lnTo>
                <a:lnTo>
                  <a:pt x="10037538" y="4933705"/>
                </a:lnTo>
                <a:lnTo>
                  <a:pt x="0" y="49337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95854" y="276736"/>
            <a:ext cx="11498350" cy="1351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081"/>
              </a:lnSpc>
            </a:pPr>
            <a:r>
              <a:rPr lang="en-US" sz="7915" i="true">
                <a:solidFill>
                  <a:srgbClr val="217B06"/>
                </a:solidFill>
                <a:latin typeface="Baskerville Display PT Italics"/>
                <a:ea typeface="Baskerville Display PT Italics"/>
                <a:cs typeface="Baskerville Display PT Italics"/>
                <a:sym typeface="Baskerville Display PT Italics"/>
              </a:rPr>
              <a:t>Resultados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634732" y="990600"/>
            <a:ext cx="5624568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1800">
                <a:solidFill>
                  <a:srgbClr val="217B06"/>
                </a:solidFill>
                <a:latin typeface="Inter"/>
                <a:ea typeface="Inter"/>
                <a:cs typeface="Inter"/>
                <a:sym typeface="Inter"/>
              </a:rPr>
              <a:t>SER 301 - INPE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42745" y="3142618"/>
            <a:ext cx="6051245" cy="4996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</a:t>
            </a: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rescimento da área plantada de 1162% entre 2003 e 2023, totalizando 540 mil hectares.</a:t>
            </a:r>
          </a:p>
          <a:p>
            <a:pPr algn="just">
              <a:lnSpc>
                <a:spcPts val="3919"/>
              </a:lnSpc>
              <a:spcBef>
                <a:spcPct val="0"/>
              </a:spcBef>
            </a:pPr>
          </a:p>
          <a:p>
            <a:pPr algn="just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Mudanças:</a:t>
            </a:r>
          </a:p>
          <a:p>
            <a:pPr algn="just" marL="604519" indent="-302260" lvl="1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2003 a 2007: 68%</a:t>
            </a:r>
          </a:p>
          <a:p>
            <a:pPr algn="just" marL="604519" indent="-302260" lvl="1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2007 a 2001: 39%</a:t>
            </a:r>
          </a:p>
          <a:p>
            <a:pPr algn="just" marL="604519" indent="-302260" lvl="1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2011 a 2015: 161%</a:t>
            </a:r>
          </a:p>
          <a:p>
            <a:pPr algn="just" marL="604519" indent="-302260" lvl="1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2015 a 2019: 31%</a:t>
            </a:r>
          </a:p>
          <a:p>
            <a:pPr algn="just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2019 a 2023: 46%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-1263688" y="2108581"/>
            <a:ext cx="9602293" cy="629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b="true" sz="3699">
                <a:solidFill>
                  <a:srgbClr val="217B06"/>
                </a:solidFill>
                <a:latin typeface="Baskerville Display PT Bold"/>
                <a:ea typeface="Baskerville Display PT Bold"/>
                <a:cs typeface="Baskerville Display PT Bold"/>
                <a:sym typeface="Baskerville Display PT Bold"/>
              </a:rPr>
              <a:t>Área plantada de soja no Pará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DAGYtivV-Po</dc:identifier>
  <dcterms:modified xsi:type="dcterms:W3CDTF">2011-08-01T06:04:30Z</dcterms:modified>
  <cp:revision>1</cp:revision>
  <dc:title>SER-301</dc:title>
</cp:coreProperties>
</file>