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8" r:id="rId1"/>
    <p:sldMasterId id="2147484131" r:id="rId2"/>
    <p:sldMasterId id="2147484220" r:id="rId3"/>
    <p:sldMasterId id="2147484398" r:id="rId4"/>
  </p:sldMasterIdLst>
  <p:notesMasterIdLst>
    <p:notesMasterId r:id="rId28"/>
  </p:notesMasterIdLst>
  <p:sldIdLst>
    <p:sldId id="256" r:id="rId5"/>
    <p:sldId id="297" r:id="rId6"/>
    <p:sldId id="296" r:id="rId7"/>
    <p:sldId id="279" r:id="rId8"/>
    <p:sldId id="304" r:id="rId9"/>
    <p:sldId id="305" r:id="rId10"/>
    <p:sldId id="298" r:id="rId11"/>
    <p:sldId id="306" r:id="rId12"/>
    <p:sldId id="300" r:id="rId13"/>
    <p:sldId id="308" r:id="rId14"/>
    <p:sldId id="307" r:id="rId15"/>
    <p:sldId id="301" r:id="rId16"/>
    <p:sldId id="309" r:id="rId17"/>
    <p:sldId id="311" r:id="rId18"/>
    <p:sldId id="310" r:id="rId19"/>
    <p:sldId id="280" r:id="rId20"/>
    <p:sldId id="302" r:id="rId21"/>
    <p:sldId id="303" r:id="rId22"/>
    <p:sldId id="313" r:id="rId23"/>
    <p:sldId id="312" r:id="rId24"/>
    <p:sldId id="277" r:id="rId25"/>
    <p:sldId id="291" r:id="rId26"/>
    <p:sldId id="29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3B30"/>
    <a:srgbClr val="F0A2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Estilo Médio 4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226" autoAdjust="0"/>
  </p:normalViewPr>
  <p:slideViewPr>
    <p:cSldViewPr snapToGrid="0">
      <p:cViewPr varScale="1">
        <p:scale>
          <a:sx n="78" d="100"/>
          <a:sy n="78" d="100"/>
        </p:scale>
        <p:origin x="80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ER300\Trab_Final\Preprocessing\tabela_atributo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ER300\Trab_Final\Preprocessing\tabela_atributo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600">
                <a:latin typeface="Times New Roman" panose="02020603050405020304" pitchFamily="18" charset="0"/>
                <a:cs typeface="Times New Roman" panose="02020603050405020304" pitchFamily="18" charset="0"/>
              </a:rPr>
              <a:t>Método Booleano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50E-4366-9E07-CBD19B199531}"/>
              </c:ext>
            </c:extLst>
          </c:dPt>
          <c:dPt>
            <c:idx val="1"/>
            <c:invertIfNegative val="0"/>
            <c:bubble3D val="0"/>
            <c:spPr>
              <a:solidFill>
                <a:srgbClr val="0066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50E-4366-9E07-CBD19B199531}"/>
              </c:ext>
            </c:extLst>
          </c:dPt>
          <c:dPt>
            <c:idx val="2"/>
            <c:invertIfNegative val="0"/>
            <c:bubble3D val="0"/>
            <c:spPr>
              <a:solidFill>
                <a:srgbClr val="00CC9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50E-4366-9E07-CBD19B199531}"/>
              </c:ext>
            </c:extLst>
          </c:dPt>
          <c:dPt>
            <c:idx val="3"/>
            <c:invertIfNegative val="0"/>
            <c:bubble3D val="0"/>
            <c:spPr>
              <a:solidFill>
                <a:srgbClr val="FFFF9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50E-4366-9E07-CBD19B199531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50E-4366-9E07-CBD19B199531}"/>
              </c:ext>
            </c:extLst>
          </c:dPt>
          <c:dPt>
            <c:idx val="5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050E-4366-9E07-CBD19B19953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'Grau Confiança'!$K$30:$K$35</c:f>
              <c:strCache>
                <c:ptCount val="6"/>
                <c:pt idx="0">
                  <c:v>Nula</c:v>
                </c:pt>
                <c:pt idx="1">
                  <c:v>Muito Baixa</c:v>
                </c:pt>
                <c:pt idx="2">
                  <c:v>Baixa</c:v>
                </c:pt>
                <c:pt idx="3">
                  <c:v>Média</c:v>
                </c:pt>
                <c:pt idx="4">
                  <c:v>Alta</c:v>
                </c:pt>
                <c:pt idx="5">
                  <c:v>Muito Alta</c:v>
                </c:pt>
              </c:strCache>
            </c:strRef>
          </c:cat>
          <c:val>
            <c:numRef>
              <c:f>'Grau Confiança'!$L$30:$L$35</c:f>
              <c:numCache>
                <c:formatCode>General</c:formatCode>
                <c:ptCount val="6"/>
                <c:pt idx="0">
                  <c:v>209.96</c:v>
                </c:pt>
                <c:pt idx="1">
                  <c:v>241.42</c:v>
                </c:pt>
                <c:pt idx="2">
                  <c:v>232.51</c:v>
                </c:pt>
                <c:pt idx="3">
                  <c:v>114.55</c:v>
                </c:pt>
                <c:pt idx="4">
                  <c:v>27</c:v>
                </c:pt>
                <c:pt idx="5">
                  <c:v>2.81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50E-4366-9E07-CBD19B1995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59496152"/>
        <c:axId val="459494184"/>
      </c:barChart>
      <c:catAx>
        <c:axId val="459496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pt-BR"/>
          </a:p>
        </c:txPr>
        <c:crossAx val="459494184"/>
        <c:crosses val="autoZero"/>
        <c:auto val="1"/>
        <c:lblAlgn val="ctr"/>
        <c:lblOffset val="100"/>
        <c:noMultiLvlLbl val="0"/>
      </c:catAx>
      <c:valAx>
        <c:axId val="459494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pt-BR"/>
          </a:p>
        </c:txPr>
        <c:crossAx val="459496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pt-BR" sz="1600">
                <a:latin typeface="Times New Roman" panose="02020603050405020304" pitchFamily="18" charset="0"/>
                <a:cs typeface="Times New Roman" panose="02020603050405020304" pitchFamily="18" charset="0"/>
              </a:rPr>
              <a:t>Método Fuzzy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E7B-4226-90DF-F7CF48D76642}"/>
              </c:ext>
            </c:extLst>
          </c:dPt>
          <c:dPt>
            <c:idx val="1"/>
            <c:invertIfNegative val="0"/>
            <c:bubble3D val="0"/>
            <c:spPr>
              <a:solidFill>
                <a:srgbClr val="0066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E7B-4226-90DF-F7CF48D76642}"/>
              </c:ext>
            </c:extLst>
          </c:dPt>
          <c:dPt>
            <c:idx val="2"/>
            <c:invertIfNegative val="0"/>
            <c:bubble3D val="0"/>
            <c:spPr>
              <a:solidFill>
                <a:srgbClr val="00CC9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E7B-4226-90DF-F7CF48D76642}"/>
              </c:ext>
            </c:extLst>
          </c:dPt>
          <c:dPt>
            <c:idx val="3"/>
            <c:invertIfNegative val="0"/>
            <c:bubble3D val="0"/>
            <c:spPr>
              <a:solidFill>
                <a:srgbClr val="FFFF9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E7B-4226-90DF-F7CF48D76642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E7B-4226-90DF-F7CF48D76642}"/>
              </c:ext>
            </c:extLst>
          </c:dPt>
          <c:dPt>
            <c:idx val="5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1E7B-4226-90DF-F7CF48D7664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'Grau Confiança'!$K$40:$K$45</c:f>
              <c:strCache>
                <c:ptCount val="6"/>
                <c:pt idx="0">
                  <c:v>Nula</c:v>
                </c:pt>
                <c:pt idx="1">
                  <c:v>Muito Baixa</c:v>
                </c:pt>
                <c:pt idx="2">
                  <c:v>Baixa</c:v>
                </c:pt>
                <c:pt idx="3">
                  <c:v>Média</c:v>
                </c:pt>
                <c:pt idx="4">
                  <c:v>Alta</c:v>
                </c:pt>
                <c:pt idx="5">
                  <c:v>Muito Alta</c:v>
                </c:pt>
              </c:strCache>
            </c:strRef>
          </c:cat>
          <c:val>
            <c:numRef>
              <c:f>'Grau Confiança'!$L$40:$L$45</c:f>
              <c:numCache>
                <c:formatCode>General</c:formatCode>
                <c:ptCount val="6"/>
                <c:pt idx="0">
                  <c:v>6.06</c:v>
                </c:pt>
                <c:pt idx="1">
                  <c:v>41.76</c:v>
                </c:pt>
                <c:pt idx="2">
                  <c:v>275.41000000000003</c:v>
                </c:pt>
                <c:pt idx="3">
                  <c:v>231.48</c:v>
                </c:pt>
                <c:pt idx="4">
                  <c:v>211.77</c:v>
                </c:pt>
                <c:pt idx="5">
                  <c:v>61.76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E7B-4226-90DF-F7CF48D766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7186288"/>
        <c:axId val="717186944"/>
      </c:barChart>
      <c:catAx>
        <c:axId val="717186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pt-BR"/>
          </a:p>
        </c:txPr>
        <c:crossAx val="717186944"/>
        <c:crosses val="autoZero"/>
        <c:auto val="1"/>
        <c:lblAlgn val="ctr"/>
        <c:lblOffset val="100"/>
        <c:noMultiLvlLbl val="0"/>
      </c:catAx>
      <c:valAx>
        <c:axId val="717186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pt-BR"/>
          </a:p>
        </c:txPr>
        <c:crossAx val="717186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5701E-BA13-4BED-A716-F99770788DC4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81CB0D-4BE5-4BFF-BBFB-888F6253FD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4034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fontAlgn="auto">
              <a:spcAft>
                <a:spcPts val="600"/>
              </a:spcAft>
              <a:defRPr/>
            </a:pPr>
            <a:r>
              <a:rPr lang="en-US" sz="1200" dirty="0">
                <a:latin typeface="+mn-lt"/>
                <a:ea typeface="+mn-ea"/>
                <a:cs typeface="+mn-cs"/>
              </a:rPr>
              <a:t>No </a:t>
            </a:r>
            <a:r>
              <a:rPr lang="en-US" sz="1200" dirty="0" err="1">
                <a:latin typeface="+mn-lt"/>
                <a:ea typeface="+mn-ea"/>
                <a:cs typeface="+mn-cs"/>
              </a:rPr>
              <a:t>Brasil</a:t>
            </a:r>
            <a:r>
              <a:rPr lang="en-US" sz="1200" dirty="0">
                <a:latin typeface="+mn-lt"/>
                <a:ea typeface="+mn-ea"/>
                <a:cs typeface="+mn-cs"/>
              </a:rPr>
              <a:t>:</a:t>
            </a:r>
          </a:p>
          <a:p>
            <a:pPr marL="57150" indent="0" algn="just" fontAlgn="auto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en-US" sz="1200" dirty="0"/>
          </a:p>
          <a:p>
            <a:pPr marL="285750" indent="-228600" algn="just" fontAlgn="auto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 err="1"/>
              <a:t>Enxurradas</a:t>
            </a:r>
            <a:r>
              <a:rPr lang="en-US" sz="1200" dirty="0"/>
              <a:t> e </a:t>
            </a:r>
            <a:r>
              <a:rPr lang="en-US" sz="1200" dirty="0" err="1"/>
              <a:t>Movimentos</a:t>
            </a:r>
            <a:r>
              <a:rPr lang="en-US" sz="1200" dirty="0"/>
              <a:t> de Massa </a:t>
            </a:r>
            <a:r>
              <a:rPr lang="en-US" sz="1200" dirty="0" err="1"/>
              <a:t>foram</a:t>
            </a:r>
            <a:r>
              <a:rPr lang="en-US" sz="1200" dirty="0"/>
              <a:t> </a:t>
            </a:r>
            <a:r>
              <a:rPr lang="en-US" sz="1200" dirty="0" err="1"/>
              <a:t>responsáveis</a:t>
            </a:r>
            <a:r>
              <a:rPr lang="en-US" sz="1200" dirty="0"/>
              <a:t> </a:t>
            </a:r>
            <a:r>
              <a:rPr lang="en-US" sz="1200" dirty="0" err="1"/>
              <a:t>pelos</a:t>
            </a:r>
            <a:r>
              <a:rPr lang="en-US" sz="1200" dirty="0"/>
              <a:t> </a:t>
            </a:r>
            <a:r>
              <a:rPr lang="en-US" sz="1200" dirty="0" err="1"/>
              <a:t>maiores</a:t>
            </a:r>
            <a:r>
              <a:rPr lang="en-US" sz="1200" dirty="0"/>
              <a:t> </a:t>
            </a:r>
            <a:r>
              <a:rPr lang="en-US" sz="1200" dirty="0" err="1"/>
              <a:t>números</a:t>
            </a:r>
            <a:r>
              <a:rPr lang="en-US" sz="1200" dirty="0"/>
              <a:t> de </a:t>
            </a:r>
            <a:r>
              <a:rPr lang="en-US" sz="1200" dirty="0" err="1"/>
              <a:t>óbitos</a:t>
            </a:r>
            <a:r>
              <a:rPr lang="en-US" sz="1200" dirty="0"/>
              <a:t>, entre </a:t>
            </a:r>
            <a:r>
              <a:rPr lang="en-US" sz="1200" dirty="0" err="1"/>
              <a:t>os</a:t>
            </a:r>
            <a:r>
              <a:rPr lang="en-US" sz="1200" dirty="0"/>
              <a:t> </a:t>
            </a:r>
            <a:r>
              <a:rPr lang="en-US" sz="1200" dirty="0" err="1"/>
              <a:t>anos</a:t>
            </a:r>
            <a:r>
              <a:rPr lang="en-US" sz="1200" dirty="0"/>
              <a:t> de 1991 e 2012;</a:t>
            </a:r>
          </a:p>
          <a:p>
            <a:pPr marL="285750" indent="-228600" algn="just" fontAlgn="auto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1200" dirty="0">
              <a:latin typeface="+mn-lt"/>
              <a:ea typeface="+mn-ea"/>
              <a:cs typeface="+mn-cs"/>
            </a:endParaRPr>
          </a:p>
          <a:p>
            <a:pPr marL="285750" indent="-228600" algn="just" fontAlgn="auto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+mn-lt"/>
                <a:ea typeface="+mn-ea"/>
                <a:cs typeface="+mn-cs"/>
              </a:rPr>
              <a:t>8,27 </a:t>
            </a:r>
            <a:r>
              <a:rPr lang="en-US" sz="1200" dirty="0" err="1">
                <a:latin typeface="+mn-lt"/>
                <a:ea typeface="+mn-ea"/>
                <a:cs typeface="+mn-cs"/>
              </a:rPr>
              <a:t>milhões</a:t>
            </a:r>
            <a:r>
              <a:rPr lang="en-US" sz="1200" dirty="0">
                <a:latin typeface="+mn-lt"/>
                <a:ea typeface="+mn-ea"/>
                <a:cs typeface="+mn-cs"/>
              </a:rPr>
              <a:t> de </a:t>
            </a:r>
            <a:r>
              <a:rPr lang="en-US" sz="1200" dirty="0" err="1">
                <a:latin typeface="+mn-lt"/>
                <a:ea typeface="+mn-ea"/>
                <a:cs typeface="+mn-cs"/>
              </a:rPr>
              <a:t>habitantes</a:t>
            </a:r>
            <a:r>
              <a:rPr lang="en-US" sz="1200" dirty="0">
                <a:latin typeface="+mn-lt"/>
                <a:ea typeface="+mn-ea"/>
                <a:cs typeface="+mn-cs"/>
              </a:rPr>
              <a:t> </a:t>
            </a:r>
            <a:r>
              <a:rPr lang="en-US" sz="1200" dirty="0" err="1">
                <a:latin typeface="+mn-lt"/>
                <a:ea typeface="+mn-ea"/>
                <a:cs typeface="+mn-cs"/>
              </a:rPr>
              <a:t>vivendo</a:t>
            </a:r>
            <a:r>
              <a:rPr lang="en-US" sz="1200" dirty="0">
                <a:latin typeface="+mn-lt"/>
                <a:ea typeface="+mn-ea"/>
                <a:cs typeface="+mn-cs"/>
              </a:rPr>
              <a:t> </a:t>
            </a:r>
            <a:r>
              <a:rPr lang="en-US" sz="1200" dirty="0" err="1">
                <a:latin typeface="+mn-lt"/>
                <a:ea typeface="+mn-ea"/>
                <a:cs typeface="+mn-cs"/>
              </a:rPr>
              <a:t>em</a:t>
            </a:r>
            <a:r>
              <a:rPr lang="en-US" sz="1200" dirty="0">
                <a:latin typeface="+mn-lt"/>
                <a:ea typeface="+mn-ea"/>
                <a:cs typeface="+mn-cs"/>
              </a:rPr>
              <a:t> </a:t>
            </a:r>
            <a:r>
              <a:rPr lang="en-US" sz="1200" dirty="0" err="1">
                <a:latin typeface="+mn-lt"/>
                <a:ea typeface="+mn-ea"/>
                <a:cs typeface="+mn-cs"/>
              </a:rPr>
              <a:t>área</a:t>
            </a:r>
            <a:r>
              <a:rPr lang="en-US" sz="1200" dirty="0">
                <a:latin typeface="+mn-lt"/>
                <a:ea typeface="+mn-ea"/>
                <a:cs typeface="+mn-cs"/>
              </a:rPr>
              <a:t> de </a:t>
            </a:r>
            <a:r>
              <a:rPr lang="en-US" sz="1200" dirty="0" err="1">
                <a:latin typeface="+mn-lt"/>
                <a:ea typeface="+mn-ea"/>
                <a:cs typeface="+mn-cs"/>
              </a:rPr>
              <a:t>risco</a:t>
            </a:r>
            <a:r>
              <a:rPr lang="en-US" sz="1200" dirty="0">
                <a:latin typeface="+mn-lt"/>
                <a:ea typeface="+mn-ea"/>
                <a:cs typeface="+mn-cs"/>
              </a:rPr>
              <a:t> de </a:t>
            </a:r>
            <a:r>
              <a:rPr lang="en-US" sz="1200" dirty="0" err="1">
                <a:latin typeface="+mn-lt"/>
                <a:ea typeface="+mn-ea"/>
                <a:cs typeface="+mn-cs"/>
              </a:rPr>
              <a:t>desastres</a:t>
            </a:r>
            <a:r>
              <a:rPr lang="en-US" sz="1200" dirty="0">
                <a:latin typeface="+mn-lt"/>
                <a:ea typeface="+mn-ea"/>
                <a:cs typeface="+mn-cs"/>
              </a:rPr>
              <a:t>, </a:t>
            </a:r>
            <a:r>
              <a:rPr lang="en-US" sz="1200" dirty="0" err="1">
                <a:latin typeface="+mn-lt"/>
                <a:ea typeface="+mn-ea"/>
                <a:cs typeface="+mn-cs"/>
              </a:rPr>
              <a:t>considerando</a:t>
            </a:r>
            <a:r>
              <a:rPr lang="en-US" sz="1200" dirty="0">
                <a:latin typeface="+mn-lt"/>
                <a:ea typeface="+mn-ea"/>
                <a:cs typeface="+mn-cs"/>
              </a:rPr>
              <a:t> 872 </a:t>
            </a:r>
            <a:r>
              <a:rPr lang="en-US" sz="1200" dirty="0" err="1">
                <a:latin typeface="+mn-lt"/>
                <a:ea typeface="+mn-ea"/>
                <a:cs typeface="+mn-cs"/>
              </a:rPr>
              <a:t>municípios</a:t>
            </a:r>
            <a:r>
              <a:rPr lang="en-US" sz="1200" dirty="0">
                <a:latin typeface="+mn-lt"/>
                <a:ea typeface="+mn-ea"/>
                <a:cs typeface="+mn-cs"/>
              </a:rPr>
              <a:t> </a:t>
            </a:r>
            <a:r>
              <a:rPr lang="en-US" sz="1200" dirty="0" err="1">
                <a:latin typeface="+mn-lt"/>
                <a:ea typeface="+mn-ea"/>
                <a:cs typeface="+mn-cs"/>
              </a:rPr>
              <a:t>monitorados</a:t>
            </a:r>
            <a:r>
              <a:rPr lang="en-US" sz="1200" dirty="0">
                <a:latin typeface="+mn-lt"/>
                <a:ea typeface="+mn-ea"/>
                <a:cs typeface="+mn-cs"/>
              </a:rPr>
              <a:t> </a:t>
            </a:r>
            <a:r>
              <a:rPr lang="en-US" sz="1200" dirty="0" err="1">
                <a:latin typeface="+mn-lt"/>
                <a:ea typeface="+mn-ea"/>
                <a:cs typeface="+mn-cs"/>
              </a:rPr>
              <a:t>pelo</a:t>
            </a:r>
            <a:r>
              <a:rPr lang="en-US" sz="1200" dirty="0">
                <a:latin typeface="+mn-lt"/>
                <a:ea typeface="+mn-ea"/>
                <a:cs typeface="+mn-cs"/>
              </a:rPr>
              <a:t> CEMADEN.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81CB0D-4BE5-4BFF-BBFB-888F6253FD2C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63764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81CB0D-4BE5-4BFF-BBFB-888F6253FD2C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11721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81CB0D-4BE5-4BFF-BBFB-888F6253FD2C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04876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81CB0D-4BE5-4BFF-BBFB-888F6253FD2C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6534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81CB0D-4BE5-4BFF-BBFB-888F6253FD2C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03623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81CB0D-4BE5-4BFF-BBFB-888F6253FD2C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21647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81CB0D-4BE5-4BFF-BBFB-888F6253FD2C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37642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81CB0D-4BE5-4BFF-BBFB-888F6253FD2C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70120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81CB0D-4BE5-4BFF-BBFB-888F6253FD2C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5133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81CB0D-4BE5-4BFF-BBFB-888F6253FD2C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03324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81CB0D-4BE5-4BFF-BBFB-888F6253FD2C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4767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VARNES, 1978 &amp; CRUDEN; VARNES, 1996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literatura internacional, uma das classificações mais utilizadas é referente ao trabalho de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Varnes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(1978), atualizada por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Cruden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Varnes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(1996). O termo deslizamento de terra (</a:t>
            </a:r>
            <a:r>
              <a:rPr lang="pt-BR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landslide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passa a ser tratado como um termo abrangente que não se limita somente ao movimento de deslizamento, tampouco ao material terra (CRUDEN; VARNES, 1996). Os movimentos são divididos em cinco tipos, referentes à mecânica do desprendimento do material, havendo ainda subdivisão quanto aos tipos deslizamentos (</a:t>
            </a:r>
            <a:r>
              <a:rPr lang="pt-BR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slides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Já o tipo de material é separado em três grandes grupos: terra, detritos e rochas.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81CB0D-4BE5-4BFF-BBFB-888F6253FD2C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4402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 região compreende um relevo declivoso, com altitudes variando entre 19 m e 997 m e apresenta um clima subtropical úmido, sendo o regime de chuvas bem distribuído ao longo do ano, influenciado principalmente pelo ingresso de sistemas frontais de precipitação, mas também com influência da orografia e de sistemas convectivos de </a:t>
            </a:r>
            <a:r>
              <a:rPr lang="pt-BR" dirty="0" err="1"/>
              <a:t>mesoescala</a:t>
            </a:r>
            <a:r>
              <a:rPr lang="pt-BR" dirty="0"/>
              <a:t>. 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81CB0D-4BE5-4BFF-BBFB-888F6253FD2C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12530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Em 05 de janeiro de 2017, ocorreu um evento extremo de precipitação, caracterizado por sua concentração espacial na região da cabeceira da bacia do rio Rolante, na </a:t>
            </a:r>
            <a:r>
              <a:rPr lang="pt-BR" dirty="0" err="1"/>
              <a:t>sub-bacia</a:t>
            </a:r>
            <a:r>
              <a:rPr lang="pt-BR" dirty="0"/>
              <a:t> do rio Mascarada. Os dados oficiais de chuva deste evento subestimaram o valor de precipitação (50 mm), devido à falta de medidores nos locais de ocorrência. De acordo com pluviômetros particulares, instalados nas áreas rurais, a precipitação que deflagrou os movimentos de massa teria sido maior (valores entre 90 e 272 mm).</a:t>
            </a:r>
          </a:p>
          <a:p>
            <a:r>
              <a:rPr lang="pt-BR" dirty="0"/>
              <a:t>A duração estimada do evento de precipitação foi de 4 h, a qual resultou em diversos movimentos de massa. O material deslocado para o fundo do vale formou barreiras naturais ao longo do leito do rio Mascarada, que, após rompimento, gerou uma enxurrada de grandes proporções a jusante, atingindo o município de Rolante.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81CB0D-4BE5-4BFF-BBFB-888F6253FD2C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35624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fontAlgn="auto">
              <a:spcAft>
                <a:spcPts val="600"/>
              </a:spcAft>
              <a:defRPr/>
            </a:pPr>
            <a:endParaRPr lang="en-US" sz="1200" dirty="0"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81CB0D-4BE5-4BFF-BBFB-888F6253FD2C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92267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fontAlgn="auto">
              <a:spcAft>
                <a:spcPts val="600"/>
              </a:spcAft>
              <a:defRPr/>
            </a:pPr>
            <a:r>
              <a:rPr lang="en-US" sz="1200" dirty="0">
                <a:latin typeface="+mn-lt"/>
                <a:ea typeface="+mn-ea"/>
                <a:cs typeface="+mn-cs"/>
              </a:rPr>
              <a:t>No </a:t>
            </a:r>
            <a:r>
              <a:rPr lang="en-US" sz="1200" dirty="0" err="1">
                <a:latin typeface="+mn-lt"/>
                <a:ea typeface="+mn-ea"/>
                <a:cs typeface="+mn-cs"/>
              </a:rPr>
              <a:t>Brasil</a:t>
            </a:r>
            <a:r>
              <a:rPr lang="en-US" sz="1200" dirty="0">
                <a:latin typeface="+mn-lt"/>
                <a:ea typeface="+mn-ea"/>
                <a:cs typeface="+mn-cs"/>
              </a:rPr>
              <a:t>:</a:t>
            </a:r>
          </a:p>
          <a:p>
            <a:pPr indent="-228600" algn="just" fontAlgn="auto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1200" dirty="0">
              <a:latin typeface="+mn-lt"/>
              <a:ea typeface="+mn-ea"/>
              <a:cs typeface="+mn-cs"/>
            </a:endParaRPr>
          </a:p>
          <a:p>
            <a:pPr marL="285750" marR="0" lvl="0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/>
              <a:t>Uma das principais causas é o rápido processo de urbanização, a partir do qual houve um crescimento de 30 para 54% da população mundial residindo em áreas urbanas entre os anos de 1950 e 2014 (UNITED NATIONS, 2014). De maneira geral, essa expansão se deu de forma desordenada, com aumento de moradias em áreas impróprias para ocupação, como planícies de inundação e terrenos com altos declives, sem a infraestrutura adequada, causando maior pressão ao meio ambiente (RIFFEL; GUASSELLI, 2012).</a:t>
            </a:r>
          </a:p>
          <a:p>
            <a:pPr marL="285750" indent="-228600" algn="just" fontAlgn="auto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1200" dirty="0"/>
          </a:p>
          <a:p>
            <a:pPr marL="285750" indent="-228600" algn="just" fontAlgn="auto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 err="1"/>
              <a:t>Enxurradas</a:t>
            </a:r>
            <a:r>
              <a:rPr lang="en-US" sz="1200" dirty="0"/>
              <a:t> e </a:t>
            </a:r>
            <a:r>
              <a:rPr lang="en-US" sz="1200" dirty="0" err="1"/>
              <a:t>Movimentos</a:t>
            </a:r>
            <a:r>
              <a:rPr lang="en-US" sz="1200" dirty="0"/>
              <a:t> de Massa </a:t>
            </a:r>
            <a:r>
              <a:rPr lang="en-US" sz="1200" dirty="0" err="1"/>
              <a:t>foram</a:t>
            </a:r>
            <a:r>
              <a:rPr lang="en-US" sz="1200" dirty="0"/>
              <a:t> </a:t>
            </a:r>
            <a:r>
              <a:rPr lang="en-US" sz="1200" dirty="0" err="1"/>
              <a:t>responsáveis</a:t>
            </a:r>
            <a:r>
              <a:rPr lang="en-US" sz="1200" dirty="0"/>
              <a:t> </a:t>
            </a:r>
            <a:r>
              <a:rPr lang="en-US" sz="1200" dirty="0" err="1"/>
              <a:t>pelos</a:t>
            </a:r>
            <a:r>
              <a:rPr lang="en-US" sz="1200" dirty="0"/>
              <a:t> </a:t>
            </a:r>
            <a:r>
              <a:rPr lang="en-US" sz="1200" dirty="0" err="1"/>
              <a:t>maiores</a:t>
            </a:r>
            <a:r>
              <a:rPr lang="en-US" sz="1200" dirty="0"/>
              <a:t> </a:t>
            </a:r>
            <a:r>
              <a:rPr lang="en-US" sz="1200" dirty="0" err="1"/>
              <a:t>números</a:t>
            </a:r>
            <a:r>
              <a:rPr lang="en-US" sz="1200" dirty="0"/>
              <a:t> de </a:t>
            </a:r>
            <a:r>
              <a:rPr lang="en-US" sz="1200" dirty="0" err="1"/>
              <a:t>óbitos</a:t>
            </a:r>
            <a:r>
              <a:rPr lang="en-US" sz="1200" dirty="0"/>
              <a:t>, entre </a:t>
            </a:r>
            <a:r>
              <a:rPr lang="en-US" sz="1200" dirty="0" err="1"/>
              <a:t>os</a:t>
            </a:r>
            <a:r>
              <a:rPr lang="en-US" sz="1200" dirty="0"/>
              <a:t> </a:t>
            </a:r>
            <a:r>
              <a:rPr lang="en-US" sz="1200" dirty="0" err="1"/>
              <a:t>anos</a:t>
            </a:r>
            <a:r>
              <a:rPr lang="en-US" sz="1200" dirty="0"/>
              <a:t> de 1991 e 2012;</a:t>
            </a:r>
          </a:p>
          <a:p>
            <a:pPr marL="285750" indent="-228600" algn="just" fontAlgn="auto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1200" dirty="0">
              <a:latin typeface="+mn-lt"/>
              <a:ea typeface="+mn-ea"/>
              <a:cs typeface="+mn-cs"/>
            </a:endParaRPr>
          </a:p>
          <a:p>
            <a:pPr marL="285750" indent="-228600" algn="just" fontAlgn="auto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+mn-lt"/>
                <a:ea typeface="+mn-ea"/>
                <a:cs typeface="+mn-cs"/>
              </a:rPr>
              <a:t>8,27 </a:t>
            </a:r>
            <a:r>
              <a:rPr lang="en-US" sz="1200" dirty="0" err="1">
                <a:latin typeface="+mn-lt"/>
                <a:ea typeface="+mn-ea"/>
                <a:cs typeface="+mn-cs"/>
              </a:rPr>
              <a:t>milhões</a:t>
            </a:r>
            <a:r>
              <a:rPr lang="en-US" sz="1200" dirty="0">
                <a:latin typeface="+mn-lt"/>
                <a:ea typeface="+mn-ea"/>
                <a:cs typeface="+mn-cs"/>
              </a:rPr>
              <a:t> de </a:t>
            </a:r>
            <a:r>
              <a:rPr lang="en-US" sz="1200" dirty="0" err="1">
                <a:latin typeface="+mn-lt"/>
                <a:ea typeface="+mn-ea"/>
                <a:cs typeface="+mn-cs"/>
              </a:rPr>
              <a:t>habitantes</a:t>
            </a:r>
            <a:r>
              <a:rPr lang="en-US" sz="1200" dirty="0">
                <a:latin typeface="+mn-lt"/>
                <a:ea typeface="+mn-ea"/>
                <a:cs typeface="+mn-cs"/>
              </a:rPr>
              <a:t> </a:t>
            </a:r>
            <a:r>
              <a:rPr lang="en-US" sz="1200" dirty="0" err="1">
                <a:latin typeface="+mn-lt"/>
                <a:ea typeface="+mn-ea"/>
                <a:cs typeface="+mn-cs"/>
              </a:rPr>
              <a:t>vivendo</a:t>
            </a:r>
            <a:r>
              <a:rPr lang="en-US" sz="1200" dirty="0">
                <a:latin typeface="+mn-lt"/>
                <a:ea typeface="+mn-ea"/>
                <a:cs typeface="+mn-cs"/>
              </a:rPr>
              <a:t> </a:t>
            </a:r>
            <a:r>
              <a:rPr lang="en-US" sz="1200" dirty="0" err="1">
                <a:latin typeface="+mn-lt"/>
                <a:ea typeface="+mn-ea"/>
                <a:cs typeface="+mn-cs"/>
              </a:rPr>
              <a:t>em</a:t>
            </a:r>
            <a:r>
              <a:rPr lang="en-US" sz="1200" dirty="0">
                <a:latin typeface="+mn-lt"/>
                <a:ea typeface="+mn-ea"/>
                <a:cs typeface="+mn-cs"/>
              </a:rPr>
              <a:t> </a:t>
            </a:r>
            <a:r>
              <a:rPr lang="en-US" sz="1200" dirty="0" err="1">
                <a:latin typeface="+mn-lt"/>
                <a:ea typeface="+mn-ea"/>
                <a:cs typeface="+mn-cs"/>
              </a:rPr>
              <a:t>área</a:t>
            </a:r>
            <a:r>
              <a:rPr lang="en-US" sz="1200" dirty="0">
                <a:latin typeface="+mn-lt"/>
                <a:ea typeface="+mn-ea"/>
                <a:cs typeface="+mn-cs"/>
              </a:rPr>
              <a:t> de </a:t>
            </a:r>
            <a:r>
              <a:rPr lang="en-US" sz="1200" dirty="0" err="1">
                <a:latin typeface="+mn-lt"/>
                <a:ea typeface="+mn-ea"/>
                <a:cs typeface="+mn-cs"/>
              </a:rPr>
              <a:t>risco</a:t>
            </a:r>
            <a:r>
              <a:rPr lang="en-US" sz="1200" dirty="0">
                <a:latin typeface="+mn-lt"/>
                <a:ea typeface="+mn-ea"/>
                <a:cs typeface="+mn-cs"/>
              </a:rPr>
              <a:t> de </a:t>
            </a:r>
            <a:r>
              <a:rPr lang="en-US" sz="1200" dirty="0" err="1">
                <a:latin typeface="+mn-lt"/>
                <a:ea typeface="+mn-ea"/>
                <a:cs typeface="+mn-cs"/>
              </a:rPr>
              <a:t>desastres</a:t>
            </a:r>
            <a:r>
              <a:rPr lang="en-US" sz="1200" dirty="0">
                <a:latin typeface="+mn-lt"/>
                <a:ea typeface="+mn-ea"/>
                <a:cs typeface="+mn-cs"/>
              </a:rPr>
              <a:t>, </a:t>
            </a:r>
            <a:r>
              <a:rPr lang="en-US" sz="1200" dirty="0" err="1">
                <a:latin typeface="+mn-lt"/>
                <a:ea typeface="+mn-ea"/>
                <a:cs typeface="+mn-cs"/>
              </a:rPr>
              <a:t>considerando</a:t>
            </a:r>
            <a:r>
              <a:rPr lang="en-US" sz="1200" dirty="0">
                <a:latin typeface="+mn-lt"/>
                <a:ea typeface="+mn-ea"/>
                <a:cs typeface="+mn-cs"/>
              </a:rPr>
              <a:t> 872 </a:t>
            </a:r>
            <a:r>
              <a:rPr lang="en-US" sz="1200" dirty="0" err="1">
                <a:latin typeface="+mn-lt"/>
                <a:ea typeface="+mn-ea"/>
                <a:cs typeface="+mn-cs"/>
              </a:rPr>
              <a:t>municípios</a:t>
            </a:r>
            <a:r>
              <a:rPr lang="en-US" sz="1200" dirty="0">
                <a:latin typeface="+mn-lt"/>
                <a:ea typeface="+mn-ea"/>
                <a:cs typeface="+mn-cs"/>
              </a:rPr>
              <a:t> </a:t>
            </a:r>
            <a:r>
              <a:rPr lang="en-US" sz="1200" dirty="0" err="1">
                <a:latin typeface="+mn-lt"/>
                <a:ea typeface="+mn-ea"/>
                <a:cs typeface="+mn-cs"/>
              </a:rPr>
              <a:t>monitorados</a:t>
            </a:r>
            <a:r>
              <a:rPr lang="en-US" sz="1200" dirty="0">
                <a:latin typeface="+mn-lt"/>
                <a:ea typeface="+mn-ea"/>
                <a:cs typeface="+mn-cs"/>
              </a:rPr>
              <a:t> </a:t>
            </a:r>
            <a:r>
              <a:rPr lang="en-US" sz="1200" dirty="0" err="1">
                <a:latin typeface="+mn-lt"/>
                <a:ea typeface="+mn-ea"/>
                <a:cs typeface="+mn-cs"/>
              </a:rPr>
              <a:t>pelo</a:t>
            </a:r>
            <a:r>
              <a:rPr lang="en-US" sz="1200" dirty="0">
                <a:latin typeface="+mn-lt"/>
                <a:ea typeface="+mn-ea"/>
                <a:cs typeface="+mn-cs"/>
              </a:rPr>
              <a:t> CEMADEN.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81CB0D-4BE5-4BFF-BBFB-888F6253FD2C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34092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81CB0D-4BE5-4BFF-BBFB-888F6253FD2C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15931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81CB0D-4BE5-4BFF-BBFB-888F6253FD2C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49948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81CB0D-4BE5-4BFF-BBFB-888F6253FD2C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6923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842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4569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15197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11763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840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63521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4426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181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1299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44345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2058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29922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27532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1759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65902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29018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50001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32410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26567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2095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2446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7273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19859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23531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51049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88973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99703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96EA42-2A8F-49CA-BD08-1EBF28A0EB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E7831F0-F777-4B65-96EE-52AEB6E3A2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7956C22-F192-4D0E-BEF3-269DD1AA8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AFE695B-68CB-4CF6-89AF-6E2E1C978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0EE60AA-5CC5-4A5C-988A-0923C28EE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31482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473571-7C58-4078-AE23-608BC876B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FEDF320-8867-4930-A037-CB304D87E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4F7BCF0-15E4-4CF6-BF76-3EEDF026A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D8C14ED-A04E-490B-ACD4-A4BC2F3B4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D2A722F-18C4-4FDD-98D4-677A635B8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47595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4722CD-644D-4676-8C57-FD788D3FF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78F9DD0-BA6F-4E32-AE5F-3843B4B63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55049B6-34FF-4D3C-8CAB-B7D698E37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AC394BD-6567-4BB0-8404-9C6EE459C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67C1E67-EA0A-48C7-8AC9-12AA21125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79868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BC115D-EE09-496E-9281-01F434087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FDBA983-6716-404D-B093-7C026BA153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03E683A-77A3-4E25-B5E4-511AC32968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9D4FE9F-FF1D-492E-B7EA-33252AA12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129E1CB-9012-4632-9031-F03827BF8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2EE798A-555C-410B-9843-6830BDD9A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15130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55B29B-632A-46C3-8ABE-75026508C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1D20940-572D-4737-810E-3689766B4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F39660E-84AC-48BF-88D6-133ACDCF9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A64A8DC-51A0-4566-BD42-FFA24044CE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7D1D9F9-A658-46A8-AC77-DF93D41219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4882084-A692-456C-87AB-7E6922816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3D20D27-47BC-48A9-9B40-EA19140BE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1A3D953-AF92-4A29-8C18-6FB921D4A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73794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3C3A3C-F05E-4B17-B62A-8376FD2EC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E4405D4-CBF9-4569-B4D5-53FEF8D02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1E2EE97-5425-411D-BC2C-B182C247D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9C56CD1-647C-4F36-87A3-4E8AD77BE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8199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41288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50C19AD-DEDE-4FB1-AC9E-50DF72419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705E311-469B-4AB2-80AC-9E39C0C24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8DAC3BA-8956-476B-A3AB-9B7E6C765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69148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42860E-9512-4F73-8E9D-281FE8FED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F7AC7CC-98F6-4B76-9E7A-EEF7000752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169EC67-7B1E-4C03-89DA-5FDD500FF6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C3482DC-5D9B-4A90-8CB0-6C14557A4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BA16CE1-BC07-4E82-B21F-223F2A391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9D42483-79B2-48D7-BC11-5AF12DB26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005118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84EC8B-CA2A-46FC-905C-0E2E5A607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901EE26-5DAC-454F-877F-80F3FC797B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6D2C49D-1FA8-41AA-ACA5-D27F9D76CC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AEFCB19-6EFA-46FB-A13B-411A6F8EE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9C6D5C2-6874-4087-81C1-0FD4DC217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119DC0A-1441-4A0B-80BC-A2851BA3C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05953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2DFF7B-EC9F-44E6-82C0-A4FEDDD3E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A33A2DB-5B7B-461F-81F5-97AFFE4C86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1AB42B5-7328-432A-8FF1-A8691C9BD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B0417BC-6B42-4A47-9BE0-9155E7C09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FED1178-B5C1-468B-B8F4-9396322CE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86415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1F00F7B-06AA-4E28-9C28-B3C8CB89CF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481DF28-A230-4397-B06D-71A6E2B9B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39561F4-7EE8-43B8-AD6D-0D7F3E168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0243D50-F547-40BD-BDB4-6241D0FA5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F1B2DEF-FBE2-4677-94DB-32B2C9735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0635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518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543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6761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0990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3658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6619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9" r:id="rId1"/>
    <p:sldLayoutId id="2147484060" r:id="rId2"/>
    <p:sldLayoutId id="2147484061" r:id="rId3"/>
    <p:sldLayoutId id="2147484062" r:id="rId4"/>
    <p:sldLayoutId id="2147484063" r:id="rId5"/>
    <p:sldLayoutId id="2147484064" r:id="rId6"/>
    <p:sldLayoutId id="2147484065" r:id="rId7"/>
    <p:sldLayoutId id="2147484066" r:id="rId8"/>
    <p:sldLayoutId id="2147484067" r:id="rId9"/>
    <p:sldLayoutId id="2147484068" r:id="rId10"/>
    <p:sldLayoutId id="21474840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9394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2" r:id="rId1"/>
    <p:sldLayoutId id="2147484133" r:id="rId2"/>
    <p:sldLayoutId id="2147484134" r:id="rId3"/>
    <p:sldLayoutId id="2147484135" r:id="rId4"/>
    <p:sldLayoutId id="2147484136" r:id="rId5"/>
    <p:sldLayoutId id="2147484137" r:id="rId6"/>
    <p:sldLayoutId id="2147484138" r:id="rId7"/>
    <p:sldLayoutId id="2147484139" r:id="rId8"/>
    <p:sldLayoutId id="2147484140" r:id="rId9"/>
    <p:sldLayoutId id="2147484141" r:id="rId10"/>
    <p:sldLayoutId id="214748414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9540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1" r:id="rId1"/>
    <p:sldLayoutId id="2147484222" r:id="rId2"/>
    <p:sldLayoutId id="2147484223" r:id="rId3"/>
    <p:sldLayoutId id="2147484224" r:id="rId4"/>
    <p:sldLayoutId id="2147484225" r:id="rId5"/>
    <p:sldLayoutId id="2147484226" r:id="rId6"/>
    <p:sldLayoutId id="2147484227" r:id="rId7"/>
    <p:sldLayoutId id="2147484228" r:id="rId8"/>
    <p:sldLayoutId id="2147484229" r:id="rId9"/>
    <p:sldLayoutId id="2147484230" r:id="rId10"/>
    <p:sldLayoutId id="21474842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91FAA6C-0277-4D7C-8818-E6F2AC048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4C331F2-A501-4BEF-91D4-AB6100581B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409C7AE-C3FF-4B5D-BD67-0C7AAB97C2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74385-66A8-4586-A3CC-A3041AFEB285}" type="datetimeFigureOut">
              <a:rPr lang="pt-BR" smtClean="0"/>
              <a:t>14/06/2019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87974C4-56F7-4438-869D-9BE5D4A76D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5D3F6AA-6B4A-450C-9061-331021EDC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9CEE7-74DE-4400-80F4-0BF42CBB0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4071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99" r:id="rId1"/>
    <p:sldLayoutId id="2147484400" r:id="rId2"/>
    <p:sldLayoutId id="2147484401" r:id="rId3"/>
    <p:sldLayoutId id="2147484402" r:id="rId4"/>
    <p:sldLayoutId id="2147484403" r:id="rId5"/>
    <p:sldLayoutId id="2147484404" r:id="rId6"/>
    <p:sldLayoutId id="2147484405" r:id="rId7"/>
    <p:sldLayoutId id="2147484406" r:id="rId8"/>
    <p:sldLayoutId id="2147484407" r:id="rId9"/>
    <p:sldLayoutId id="2147484408" r:id="rId10"/>
    <p:sldLayoutId id="21474844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5.xml"/><Relationship Id="rId4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5.jpeg"/><Relationship Id="rId4" Type="http://schemas.openxmlformats.org/officeDocument/2006/relationships/image" Target="../media/image21.tif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8386171-E87D-46AB-8718-4CE2A8874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26">
            <a:extLst>
              <a:ext uri="{FF2B5EF4-FFF2-40B4-BE49-F238E27FC236}">
                <a16:creationId xmlns:a16="http://schemas.microsoft.com/office/drawing/2014/main" id="{207CB456-8849-413C-8210-B663779A3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6745" y="640080"/>
            <a:ext cx="10920415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513936D-D1EB-4E42-A97F-942BA1F3DF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8024" y="960109"/>
            <a:ext cx="10277856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55694BD-5670-4F85-A341-B6E0D29F55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4952" y="1654828"/>
            <a:ext cx="9144000" cy="2603274"/>
          </a:xfrm>
        </p:spPr>
        <p:txBody>
          <a:bodyPr>
            <a:normAutofit/>
          </a:bodyPr>
          <a:lstStyle/>
          <a:p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Mapeamento de suscetibilidade</a:t>
            </a:r>
            <a:b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movimentos de massa</a:t>
            </a:r>
            <a:b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Bacia Hidrográfica do Rio Rolante - RS,</a:t>
            </a:r>
            <a:b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partir de métodos de inferência espacial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6189CD4-6893-447B-B774-F6BA590AE7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34952" y="4891425"/>
            <a:ext cx="9144000" cy="94782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Renata Pacheco Quevedo</a:t>
            </a:r>
          </a:p>
          <a:p>
            <a:pPr>
              <a:spcAft>
                <a:spcPts val="600"/>
              </a:spcAft>
            </a:pPr>
            <a:endParaRPr lang="es-E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8" name="Picture 8" descr="INPElogocompleto">
            <a:extLst>
              <a:ext uri="{FF2B5EF4-FFF2-40B4-BE49-F238E27FC236}">
                <a16:creationId xmlns:a16="http://schemas.microsoft.com/office/drawing/2014/main" id="{8A314F42-247C-487A-9C08-EEE98347B5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672" y="1242241"/>
            <a:ext cx="3491031" cy="60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982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Espaço Reservado para Conteúdo 12" descr="Uma imagem contendo texto, mapa&#10;&#10;Descrição gerada automaticamente">
            <a:extLst>
              <a:ext uri="{FF2B5EF4-FFF2-40B4-BE49-F238E27FC236}">
                <a16:creationId xmlns:a16="http://schemas.microsoft.com/office/drawing/2014/main" id="{8839425E-E180-4875-9155-33868AF01E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" t="2074" r="656" b="11617"/>
          <a:stretch/>
        </p:blipFill>
        <p:spPr>
          <a:xfrm>
            <a:off x="554610" y="18000"/>
            <a:ext cx="11082780" cy="6840000"/>
          </a:xfr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E50EF77B-2325-44CE-A805-31E3C414F319}"/>
              </a:ext>
            </a:extLst>
          </p:cNvPr>
          <p:cNvSpPr/>
          <p:nvPr/>
        </p:nvSpPr>
        <p:spPr>
          <a:xfrm>
            <a:off x="554610" y="3429000"/>
            <a:ext cx="7337533" cy="341100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64955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BCE374E-630D-4855-9B1E-B81AB32988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0174" y="1268642"/>
            <a:ext cx="9391651" cy="432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49357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ço Reservado para Conteúdo 9" descr="Uma imagem contendo texto, mapa&#10;&#10;Descrição gerada automaticamente">
            <a:extLst>
              <a:ext uri="{FF2B5EF4-FFF2-40B4-BE49-F238E27FC236}">
                <a16:creationId xmlns:a16="http://schemas.microsoft.com/office/drawing/2014/main" id="{B2AA7F5C-E6DE-4F75-AAA3-3276D07D52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" t="1861" r="10910" b="12293"/>
          <a:stretch/>
        </p:blipFill>
        <p:spPr>
          <a:xfrm>
            <a:off x="1196502" y="9000"/>
            <a:ext cx="9992811" cy="6840000"/>
          </a:xfr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C0092281-BA0D-45D5-9C04-6BD61C875353}"/>
              </a:ext>
            </a:extLst>
          </p:cNvPr>
          <p:cNvSpPr/>
          <p:nvPr/>
        </p:nvSpPr>
        <p:spPr>
          <a:xfrm>
            <a:off x="1002688" y="8999"/>
            <a:ext cx="10296684" cy="3380671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96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C9BAF40-2AE4-4857-B4EF-063DDDC355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815" y="1434363"/>
            <a:ext cx="11840369" cy="3989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09684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ço Reservado para Conteúdo 9" descr="Uma imagem contendo texto, mapa&#10;&#10;Descrição gerada automaticamente">
            <a:extLst>
              <a:ext uri="{FF2B5EF4-FFF2-40B4-BE49-F238E27FC236}">
                <a16:creationId xmlns:a16="http://schemas.microsoft.com/office/drawing/2014/main" id="{B2AA7F5C-E6DE-4F75-AAA3-3276D07D52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" t="1861" r="10910" b="12293"/>
          <a:stretch/>
        </p:blipFill>
        <p:spPr>
          <a:xfrm>
            <a:off x="1196502" y="9000"/>
            <a:ext cx="9992811" cy="6840000"/>
          </a:xfr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919F32C1-7DBC-491A-AF75-B372D65E6E56}"/>
              </a:ext>
            </a:extLst>
          </p:cNvPr>
          <p:cNvSpPr/>
          <p:nvPr/>
        </p:nvSpPr>
        <p:spPr>
          <a:xfrm>
            <a:off x="1144203" y="3429000"/>
            <a:ext cx="6889456" cy="341100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8579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8104D6FE-B3D9-4A6E-94E2-533EDC8BCC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0194" y="1304925"/>
            <a:ext cx="8591611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6412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4C16BFF0-FDF5-4796-BAFF-1ABDA590B320}"/>
              </a:ext>
            </a:extLst>
          </p:cNvPr>
          <p:cNvSpPr txBox="1"/>
          <p:nvPr/>
        </p:nvSpPr>
        <p:spPr>
          <a:xfrm>
            <a:off x="783768" y="3494619"/>
            <a:ext cx="380264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Relação</a:t>
            </a:r>
            <a:r>
              <a:rPr lang="es-E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s-E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Consistência</a:t>
            </a:r>
            <a:r>
              <a:rPr lang="es-E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= 0,02</a:t>
            </a:r>
            <a:endParaRPr lang="pt-B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81DB4ED-9FEC-4E05-AEDF-233C86E215F6}"/>
              </a:ext>
            </a:extLst>
          </p:cNvPr>
          <p:cNvSpPr txBox="1"/>
          <p:nvPr/>
        </p:nvSpPr>
        <p:spPr>
          <a:xfrm>
            <a:off x="783768" y="4549186"/>
            <a:ext cx="112340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319463" indent="-3319463" algn="just"/>
            <a:r>
              <a:rPr lang="es-E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Mapa de </a:t>
            </a:r>
            <a:r>
              <a:rPr lang="es-E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Suscetibilidade</a:t>
            </a:r>
            <a:r>
              <a:rPr lang="es-E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0,2027*</a:t>
            </a:r>
            <a:r>
              <a:rPr lang="es-E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Altimetria</a:t>
            </a:r>
            <a:r>
              <a:rPr lang="es-E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+ 0,539*</a:t>
            </a:r>
            <a:r>
              <a:rPr lang="es-E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Declividade</a:t>
            </a:r>
            <a:r>
              <a:rPr lang="es-E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+ 0,0536*</a:t>
            </a:r>
            <a:r>
              <a:rPr lang="es-E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Orientação</a:t>
            </a:r>
            <a:r>
              <a:rPr lang="es-E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s-E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Vertente</a:t>
            </a:r>
            <a:r>
              <a:rPr lang="es-E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+ 0,1049*Plano da Curvatura + 0,1049* Perfil da Curvatura</a:t>
            </a:r>
            <a:endParaRPr lang="pt-B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100A6671-D003-4B41-897F-B9FEF3EB6D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4457990"/>
              </p:ext>
            </p:extLst>
          </p:nvPr>
        </p:nvGraphicFramePr>
        <p:xfrm>
          <a:off x="557626" y="654689"/>
          <a:ext cx="5223742" cy="2377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2484">
                  <a:extLst>
                    <a:ext uri="{9D8B030D-6E8A-4147-A177-3AD203B41FA5}">
                      <a16:colId xmlns:a16="http://schemas.microsoft.com/office/drawing/2014/main" val="2199608024"/>
                    </a:ext>
                  </a:extLst>
                </a:gridCol>
                <a:gridCol w="2618158">
                  <a:extLst>
                    <a:ext uri="{9D8B030D-6E8A-4147-A177-3AD203B41FA5}">
                      <a16:colId xmlns:a16="http://schemas.microsoft.com/office/drawing/2014/main" val="3207263534"/>
                    </a:ext>
                  </a:extLst>
                </a:gridCol>
                <a:gridCol w="1390209">
                  <a:extLst>
                    <a:ext uri="{9D8B030D-6E8A-4147-A177-3AD203B41FA5}">
                      <a16:colId xmlns:a16="http://schemas.microsoft.com/office/drawing/2014/main" val="3474483280"/>
                    </a:ext>
                  </a:extLst>
                </a:gridCol>
                <a:gridCol w="1002891">
                  <a:extLst>
                    <a:ext uri="{9D8B030D-6E8A-4147-A177-3AD203B41FA5}">
                      <a16:colId xmlns:a16="http://schemas.microsoft.com/office/drawing/2014/main" val="47281238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s-ES" sz="20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Categoria</a:t>
                      </a:r>
                      <a:endParaRPr lang="pt-BR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Prioridade</a:t>
                      </a:r>
                      <a:endParaRPr lang="pt-BR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Ordem</a:t>
                      </a:r>
                      <a:endParaRPr lang="pt-BR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3527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Elevação</a:t>
                      </a:r>
                      <a:endParaRPr lang="pt-BR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20.3%</a:t>
                      </a:r>
                      <a:endParaRPr lang="pt-BR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t-BR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02013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t-BR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Declividade</a:t>
                      </a:r>
                      <a:endParaRPr lang="pt-BR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53.4%</a:t>
                      </a:r>
                      <a:endParaRPr lang="pt-BR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6428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t-BR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Orientação</a:t>
                      </a:r>
                      <a:r>
                        <a:rPr lang="es-E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da </a:t>
                      </a:r>
                      <a:r>
                        <a:rPr lang="es-ES" sz="20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Vertente</a:t>
                      </a:r>
                      <a:endParaRPr lang="pt-BR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5.4%</a:t>
                      </a:r>
                      <a:endParaRPr lang="pt-BR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pt-BR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0885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pt-BR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Plano da Curvatura</a:t>
                      </a:r>
                      <a:endParaRPr lang="pt-BR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10.5%</a:t>
                      </a:r>
                      <a:endParaRPr lang="pt-BR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t-BR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7313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pt-BR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Perfil da Curvatura</a:t>
                      </a:r>
                      <a:endParaRPr lang="pt-BR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10.5%</a:t>
                      </a:r>
                      <a:endParaRPr lang="pt-BR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pt-BR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600960"/>
                  </a:ext>
                </a:extLst>
              </a:tr>
            </a:tbl>
          </a:graphicData>
        </a:graphic>
      </p:graphicFrame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35EAB1E5-1FA3-43F4-9C1B-153EF40300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2676639"/>
              </p:ext>
            </p:extLst>
          </p:nvPr>
        </p:nvGraphicFramePr>
        <p:xfrm>
          <a:off x="7119254" y="524277"/>
          <a:ext cx="3778133" cy="23774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7337">
                  <a:extLst>
                    <a:ext uri="{9D8B030D-6E8A-4147-A177-3AD203B41FA5}">
                      <a16:colId xmlns:a16="http://schemas.microsoft.com/office/drawing/2014/main" val="2615697012"/>
                    </a:ext>
                  </a:extLst>
                </a:gridCol>
                <a:gridCol w="690880">
                  <a:extLst>
                    <a:ext uri="{9D8B030D-6E8A-4147-A177-3AD203B41FA5}">
                      <a16:colId xmlns:a16="http://schemas.microsoft.com/office/drawing/2014/main" val="1610311100"/>
                    </a:ext>
                  </a:extLst>
                </a:gridCol>
                <a:gridCol w="690880">
                  <a:extLst>
                    <a:ext uri="{9D8B030D-6E8A-4147-A177-3AD203B41FA5}">
                      <a16:colId xmlns:a16="http://schemas.microsoft.com/office/drawing/2014/main" val="3611839129"/>
                    </a:ext>
                  </a:extLst>
                </a:gridCol>
                <a:gridCol w="690880">
                  <a:extLst>
                    <a:ext uri="{9D8B030D-6E8A-4147-A177-3AD203B41FA5}">
                      <a16:colId xmlns:a16="http://schemas.microsoft.com/office/drawing/2014/main" val="332288238"/>
                    </a:ext>
                  </a:extLst>
                </a:gridCol>
                <a:gridCol w="690880">
                  <a:extLst>
                    <a:ext uri="{9D8B030D-6E8A-4147-A177-3AD203B41FA5}">
                      <a16:colId xmlns:a16="http://schemas.microsoft.com/office/drawing/2014/main" val="1936681935"/>
                    </a:ext>
                  </a:extLst>
                </a:gridCol>
                <a:gridCol w="637276">
                  <a:extLst>
                    <a:ext uri="{9D8B030D-6E8A-4147-A177-3AD203B41FA5}">
                      <a16:colId xmlns:a16="http://schemas.microsoft.com/office/drawing/2014/main" val="21591019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pt-B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t-B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t-B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pt-B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pt-B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55373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0.33</a:t>
                      </a:r>
                      <a:endParaRPr lang="pt-B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4.00</a:t>
                      </a:r>
                      <a:endParaRPr lang="pt-B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2.00</a:t>
                      </a:r>
                      <a:endParaRPr lang="pt-B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2.00</a:t>
                      </a:r>
                      <a:endParaRPr lang="pt-B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1870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t-B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3.00</a:t>
                      </a:r>
                      <a:endParaRPr lang="pt-B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9.00</a:t>
                      </a:r>
                      <a:endParaRPr lang="pt-B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5.00</a:t>
                      </a:r>
                      <a:endParaRPr lang="pt-B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5.00</a:t>
                      </a:r>
                      <a:endParaRPr lang="pt-B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78141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t-B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0.25</a:t>
                      </a:r>
                      <a:endParaRPr lang="pt-B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0.11</a:t>
                      </a:r>
                      <a:endParaRPr lang="pt-B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0.50</a:t>
                      </a:r>
                      <a:endParaRPr lang="pt-B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0.50</a:t>
                      </a:r>
                      <a:endParaRPr lang="pt-B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20771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pt-B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0.50</a:t>
                      </a:r>
                      <a:endParaRPr lang="pt-B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0.20</a:t>
                      </a:r>
                      <a:endParaRPr lang="pt-B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2.00</a:t>
                      </a:r>
                      <a:endParaRPr lang="pt-B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1.00</a:t>
                      </a:r>
                      <a:endParaRPr lang="pt-B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39535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pt-B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0.50</a:t>
                      </a:r>
                      <a:endParaRPr lang="pt-B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0.20</a:t>
                      </a:r>
                      <a:endParaRPr lang="pt-B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2.00</a:t>
                      </a:r>
                      <a:endParaRPr lang="pt-B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1.00</a:t>
                      </a:r>
                      <a:endParaRPr lang="pt-B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52346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4549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91A05F-7AFB-4AB8-949C-F6B024A71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 descr="Uma imagem contendo mapa, texto&#10;&#10;Descrição gerada automaticamente">
            <a:extLst>
              <a:ext uri="{FF2B5EF4-FFF2-40B4-BE49-F238E27FC236}">
                <a16:creationId xmlns:a16="http://schemas.microsoft.com/office/drawing/2014/main" id="{0EA34385-0943-4ACF-AFA0-5FD5ECF152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2" r="1187" b="4362"/>
          <a:stretch/>
        </p:blipFill>
        <p:spPr>
          <a:xfrm>
            <a:off x="533399" y="143975"/>
            <a:ext cx="11125201" cy="6491391"/>
          </a:xfrm>
        </p:spPr>
      </p:pic>
    </p:spTree>
    <p:extLst>
      <p:ext uri="{BB962C8B-B14F-4D97-AF65-F5344CB8AC3E}">
        <p14:creationId xmlns:p14="http://schemas.microsoft.com/office/powerpoint/2010/main" val="19639063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FB18B3E2-C418-42E5-BDB7-59CE4B146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430" y="681037"/>
            <a:ext cx="9609588" cy="219279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7367D88-859A-4797-BE90-A702664C0E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430" y="3698422"/>
            <a:ext cx="9609588" cy="219279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B1B9902-7D48-41DB-8F60-24F13D1B8D42}"/>
              </a:ext>
            </a:extLst>
          </p:cNvPr>
          <p:cNvSpPr txBox="1"/>
          <p:nvPr/>
        </p:nvSpPr>
        <p:spPr>
          <a:xfrm>
            <a:off x="8284368" y="2873829"/>
            <a:ext cx="2417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Acurácia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0,45542971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21F8676-761F-4DB5-A3EC-8499C460A745}"/>
              </a:ext>
            </a:extLst>
          </p:cNvPr>
          <p:cNvSpPr txBox="1"/>
          <p:nvPr/>
        </p:nvSpPr>
        <p:spPr>
          <a:xfrm>
            <a:off x="8339647" y="5891214"/>
            <a:ext cx="2427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Acurácia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0,90086609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FD6A60C-BA6E-4C76-BC53-CE05AC7B13C6}"/>
              </a:ext>
            </a:extLst>
          </p:cNvPr>
          <p:cNvSpPr txBox="1"/>
          <p:nvPr/>
        </p:nvSpPr>
        <p:spPr>
          <a:xfrm>
            <a:off x="1092430" y="6346475"/>
            <a:ext cx="550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Adaptado de MOREIRA (2001) e CONGALTON (2000).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8786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A43997D8-0F2D-4716-B59C-54B622D79A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0744089"/>
              </p:ext>
            </p:extLst>
          </p:nvPr>
        </p:nvGraphicFramePr>
        <p:xfrm>
          <a:off x="241069" y="229465"/>
          <a:ext cx="5514109" cy="4292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56C07EA2-8BC8-4F15-A086-4FFE797F93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1211022"/>
              </p:ext>
            </p:extLst>
          </p:nvPr>
        </p:nvGraphicFramePr>
        <p:xfrm>
          <a:off x="6096001" y="3059085"/>
          <a:ext cx="6096000" cy="37989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226624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Espaço Reservado para Conteúdo 7">
            <a:extLst>
              <a:ext uri="{FF2B5EF4-FFF2-40B4-BE49-F238E27FC236}">
                <a16:creationId xmlns:a16="http://schemas.microsoft.com/office/drawing/2014/main" id="{E03F7122-BD77-43EB-ABA9-8043E2BD8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514" y="4461467"/>
            <a:ext cx="3576800" cy="1804273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Esquema demonstrativo de:</a:t>
            </a:r>
          </a:p>
          <a:p>
            <a:pPr marL="342900" indent="-342900">
              <a:buAutoNum type="alphaUcParenR"/>
            </a:pP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Deslizamento rotacional;</a:t>
            </a:r>
          </a:p>
          <a:p>
            <a:pPr marL="342900" indent="-342900">
              <a:buAutoNum type="alphaUcParenR"/>
            </a:pP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Deslizamento translacional;</a:t>
            </a:r>
          </a:p>
          <a:p>
            <a:pPr marL="342900" indent="-342900">
              <a:buAutoNum type="alphaUcParenR"/>
            </a:pP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Fluxo (corrida) de detritos.</a:t>
            </a:r>
          </a:p>
          <a:p>
            <a:pPr marL="342900" indent="-342900">
              <a:buAutoNum type="alphaUcParenR"/>
            </a:pPr>
            <a:endParaRPr lang="pt-B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Fonte: Adaptado de </a:t>
            </a:r>
            <a:r>
              <a:rPr lang="pt-B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Highland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pt-B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Bobrowsky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(2008).</a:t>
            </a:r>
          </a:p>
        </p:txBody>
      </p:sp>
      <p:pic>
        <p:nvPicPr>
          <p:cNvPr id="39" name="Imagem 38">
            <a:extLst>
              <a:ext uri="{FF2B5EF4-FFF2-40B4-BE49-F238E27FC236}">
                <a16:creationId xmlns:a16="http://schemas.microsoft.com/office/drawing/2014/main" id="{B92A0D9E-D0FB-46A8-AB15-8517C1182FBE}"/>
              </a:ext>
            </a:extLst>
          </p:cNvPr>
          <p:cNvPicPr/>
          <p:nvPr/>
        </p:nvPicPr>
        <p:blipFill rotWithShape="1">
          <a:blip r:embed="rId3" cstate="print"/>
          <a:srcRect t="6537"/>
          <a:stretch/>
        </p:blipFill>
        <p:spPr bwMode="auto">
          <a:xfrm>
            <a:off x="95789" y="64333"/>
            <a:ext cx="5760000" cy="336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3D2A20C5-4186-4BC1-A1D9-10A2116A7C16}"/>
              </a:ext>
            </a:extLst>
          </p:cNvPr>
          <p:cNvPicPr/>
          <p:nvPr/>
        </p:nvPicPr>
        <p:blipFill rotWithShape="1">
          <a:blip r:embed="rId4" cstate="print"/>
          <a:srcRect t="3680" b="2857"/>
          <a:stretch/>
        </p:blipFill>
        <p:spPr bwMode="auto">
          <a:xfrm>
            <a:off x="6336211" y="64333"/>
            <a:ext cx="5760000" cy="336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Imagem 40">
            <a:extLst>
              <a:ext uri="{FF2B5EF4-FFF2-40B4-BE49-F238E27FC236}">
                <a16:creationId xmlns:a16="http://schemas.microsoft.com/office/drawing/2014/main" id="{C0FEFE51-E22A-4625-9889-A5D06FE44190}"/>
              </a:ext>
            </a:extLst>
          </p:cNvPr>
          <p:cNvPicPr/>
          <p:nvPr/>
        </p:nvPicPr>
        <p:blipFill rotWithShape="1">
          <a:blip r:embed="rId5" cstate="print"/>
          <a:srcRect t="6537"/>
          <a:stretch/>
        </p:blipFill>
        <p:spPr bwMode="auto">
          <a:xfrm>
            <a:off x="3672589" y="3314699"/>
            <a:ext cx="5760000" cy="336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0774602-B82C-40ED-B2BE-5BE6C7C050FD}"/>
              </a:ext>
            </a:extLst>
          </p:cNvPr>
          <p:cNvSpPr txBox="1"/>
          <p:nvPr/>
        </p:nvSpPr>
        <p:spPr>
          <a:xfrm>
            <a:off x="95789" y="2978409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endParaRPr lang="pt-BR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AA34C168-6D7B-4B2B-9DD9-141E3F2F92C1}"/>
              </a:ext>
            </a:extLst>
          </p:cNvPr>
          <p:cNvSpPr txBox="1"/>
          <p:nvPr/>
        </p:nvSpPr>
        <p:spPr>
          <a:xfrm>
            <a:off x="6299955" y="2978409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endParaRPr lang="pt-BR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8FB86604-7BC0-4A86-859A-B198B74FDDF8}"/>
              </a:ext>
            </a:extLst>
          </p:cNvPr>
          <p:cNvSpPr txBox="1"/>
          <p:nvPr/>
        </p:nvSpPr>
        <p:spPr>
          <a:xfrm>
            <a:off x="3672589" y="6232698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(C)</a:t>
            </a:r>
            <a:endParaRPr lang="pt-BR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6836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CD048882-E43B-4E09-9F6C-ABC53B2797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5028" y="861529"/>
            <a:ext cx="7011419" cy="3688700"/>
          </a:xfrm>
          <a:prstGeom prst="rect">
            <a:avLst/>
          </a:prstGeom>
        </p:spPr>
      </p:pic>
      <p:pic>
        <p:nvPicPr>
          <p:cNvPr id="41" name="Imagem 40">
            <a:extLst>
              <a:ext uri="{FF2B5EF4-FFF2-40B4-BE49-F238E27FC236}">
                <a16:creationId xmlns:a16="http://schemas.microsoft.com/office/drawing/2014/main" id="{C6E0E903-B141-4666-A24B-61361F16C1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" y="4550229"/>
            <a:ext cx="7202985" cy="2172034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485E9EF-FA48-4C40-AD6E-92858F101949}"/>
              </a:ext>
            </a:extLst>
          </p:cNvPr>
          <p:cNvSpPr txBox="1"/>
          <p:nvPr/>
        </p:nvSpPr>
        <p:spPr>
          <a:xfrm>
            <a:off x="609599" y="1219200"/>
            <a:ext cx="38753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“Mapeamento de suscetibilidade a movimentos de massa a partir de aprendizado de máquina” 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(QUEVEDO, 2019)</a:t>
            </a: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5861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ntendo mapa, texto&#10;&#10;Descrição gerada automaticamente">
            <a:extLst>
              <a:ext uri="{FF2B5EF4-FFF2-40B4-BE49-F238E27FC236}">
                <a16:creationId xmlns:a16="http://schemas.microsoft.com/office/drawing/2014/main" id="{56992EF4-758E-41BB-BBBB-7D079F8B3CA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64463"/>
          <a:stretch/>
        </p:blipFill>
        <p:spPr>
          <a:xfrm>
            <a:off x="5479627" y="72678"/>
            <a:ext cx="6537365" cy="3286054"/>
          </a:xfrm>
          <a:prstGeom prst="rect">
            <a:avLst/>
          </a:prstGeom>
        </p:spPr>
      </p:pic>
      <p:pic>
        <p:nvPicPr>
          <p:cNvPr id="10" name="Imagem 9" descr="Uma imagem contendo mapa, texto&#10;&#10;Descrição gerada automaticamente">
            <a:extLst>
              <a:ext uri="{FF2B5EF4-FFF2-40B4-BE49-F238E27FC236}">
                <a16:creationId xmlns:a16="http://schemas.microsoft.com/office/drawing/2014/main" id="{573ACD27-02BC-41BA-B350-1601D8FBFC6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1" b="25559"/>
          <a:stretch/>
        </p:blipFill>
        <p:spPr>
          <a:xfrm>
            <a:off x="5479626" y="3358732"/>
            <a:ext cx="6537365" cy="3356746"/>
          </a:xfrm>
          <a:prstGeom prst="rect">
            <a:avLst/>
          </a:prstGeom>
        </p:spPr>
      </p:pic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A8309098-1A58-4A04-A6FA-5FD727B7B1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7" name="Espaço Reservado para Conteúdo 4" descr="Uma imagem contendo mapa, texto&#10;&#10;Descrição gerada automaticamente">
            <a:extLst>
              <a:ext uri="{FF2B5EF4-FFF2-40B4-BE49-F238E27FC236}">
                <a16:creationId xmlns:a16="http://schemas.microsoft.com/office/drawing/2014/main" id="{091E7010-FF6F-4C0C-BA85-5D947FEEC71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2" r="51145" b="4362"/>
          <a:stretch/>
        </p:blipFill>
        <p:spPr>
          <a:xfrm>
            <a:off x="1006455" y="12198"/>
            <a:ext cx="3380507" cy="3407014"/>
          </a:xfrm>
          <a:prstGeom prst="rect">
            <a:avLst/>
          </a:prstGeom>
        </p:spPr>
      </p:pic>
      <p:pic>
        <p:nvPicPr>
          <p:cNvPr id="9" name="Espaço Reservado para Conteúdo 4" descr="Uma imagem contendo mapa, texto&#10;&#10;Descrição gerada automaticamente">
            <a:extLst>
              <a:ext uri="{FF2B5EF4-FFF2-40B4-BE49-F238E27FC236}">
                <a16:creationId xmlns:a16="http://schemas.microsoft.com/office/drawing/2014/main" id="{8A079405-B1EA-4D83-95DC-6FF1CF480B2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79" t="14082" r="1187" b="4362"/>
          <a:stretch/>
        </p:blipFill>
        <p:spPr>
          <a:xfrm>
            <a:off x="1006455" y="3429000"/>
            <a:ext cx="3380507" cy="340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842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DE1EEF33-BA4D-4649-83CD-EEF3B6DE5E14}"/>
              </a:ext>
            </a:extLst>
          </p:cNvPr>
          <p:cNvSpPr/>
          <p:nvPr/>
        </p:nvSpPr>
        <p:spPr>
          <a:xfrm>
            <a:off x="838200" y="808978"/>
            <a:ext cx="14654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Referências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8DD3AEA9-7915-4B19-A816-3C5A5B343F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1530769"/>
            <a:ext cx="10515600" cy="4351338"/>
          </a:xfrm>
        </p:spPr>
        <p:txBody>
          <a:bodyPr>
            <a:no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CONGALTON, E. G. Accuracy assessment and validation of remotely sensed and other spatial information.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Journal of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Widland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Fire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2001, v. 10, p. 321-328,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COLLISCHONN, W.; MENDIONDO, E. M.; MENDES, C. A. B. </a:t>
            </a:r>
            <a:r>
              <a:rPr lang="pt-BR" altLang="pt-B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Modelos numéricos do terreno e suas aplicações a bacias hidrográficas</a:t>
            </a:r>
            <a:r>
              <a:rPr lang="pt-BR" alt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Princípios gerais. </a:t>
            </a:r>
            <a:r>
              <a:rPr lang="pt-BR" altLang="pt-B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Aprensentação</a:t>
            </a:r>
            <a:r>
              <a:rPr lang="pt-BR" alt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S.d.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HIGHLAND, L. M.; BOBROWSKY, P.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Landslide Handbook - A Guide to Understanding Landslides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Reston: U.S. Geological Survey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Circurlar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1325, 2008. 129 p.</a:t>
            </a:r>
            <a:endParaRPr lang="pt-B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MOREIRA, F. R. S. </a:t>
            </a:r>
            <a:r>
              <a:rPr lang="pt-B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Uso e avaliação de técnicas de integração e análise espacial de dados em pesquisa mineral aplicadas ao planalto de Poços de Caldas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São José dos Campos: INPE, 2001. 166 p. Dissertação (Mestrado em Sensoriamento Remoto) - Programa de Pós-Graduação em Sensoriamento Remoto, Instituto Nacional de Pesquisas Espaciais, São José dos Campos, 2001.</a:t>
            </a:r>
          </a:p>
          <a:p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ROSSATO, M. S. </a:t>
            </a:r>
            <a:r>
              <a:rPr lang="pt-B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 Climas do Rio Grande do Sul: variabilidade, tendências e tipologia.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Porto Alegre: UFRGS, 2011. 253 p. Tese (Doutorado em Geografia) – Programa de Pós-Graduação em Geografia, Universidade Federal do Rio Grande do Sul, Porto Alegre, 2011.</a:t>
            </a:r>
          </a:p>
          <a:p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QUEVEDO, R. P. </a:t>
            </a:r>
            <a:r>
              <a:rPr lang="pt-B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Mapeamento de suscetibilidade a movimentos de massa a partir de aprendizado de máquina. 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Porto Alegre: UFRGS, 2019. 71 p. Dissertação (Mestrado em Sensoriamento Remoto) - Programa de Pós-Graduação em Sensoriamento Remoto, Universidade Federal do Rio Grande do Sul, Porto Alegre, 2019.</a:t>
            </a:r>
          </a:p>
          <a:p>
            <a:endParaRPr lang="pt-B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048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06189CD4-6893-447B-B774-F6BA590AE7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9973" y="5501756"/>
            <a:ext cx="9144000" cy="911117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Renata Pacheco Quevedo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B554E102-29FC-4AC6-839D-4F92FB80486A}"/>
              </a:ext>
            </a:extLst>
          </p:cNvPr>
          <p:cNvSpPr txBox="1">
            <a:spLocks/>
          </p:cNvSpPr>
          <p:nvPr/>
        </p:nvSpPr>
        <p:spPr>
          <a:xfrm>
            <a:off x="6400800" y="2300494"/>
            <a:ext cx="5050972" cy="13557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Obrigada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pela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atenção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23" name="Freeform 16">
            <a:extLst>
              <a:ext uri="{FF2B5EF4-FFF2-40B4-BE49-F238E27FC236}">
                <a16:creationId xmlns:a16="http://schemas.microsoft.com/office/drawing/2014/main" id="{B0BDD275-E79C-4B6F-9875-E474D59D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07752" y="0"/>
            <a:ext cx="7084249" cy="2130552"/>
          </a:xfrm>
          <a:custGeom>
            <a:avLst/>
            <a:gdLst>
              <a:gd name="connsiteX0" fmla="*/ 986725 w 7084249"/>
              <a:gd name="connsiteY0" fmla="*/ 0 h 2130552"/>
              <a:gd name="connsiteX1" fmla="*/ 7084249 w 7084249"/>
              <a:gd name="connsiteY1" fmla="*/ 0 h 2130552"/>
              <a:gd name="connsiteX2" fmla="*/ 7084249 w 7084249"/>
              <a:gd name="connsiteY2" fmla="*/ 2130552 h 2130552"/>
              <a:gd name="connsiteX3" fmla="*/ 0 w 7084249"/>
              <a:gd name="connsiteY3" fmla="*/ 2130552 h 2130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84249" h="2130552">
                <a:moveTo>
                  <a:pt x="986725" y="0"/>
                </a:moveTo>
                <a:lnTo>
                  <a:pt x="7084249" y="0"/>
                </a:lnTo>
                <a:lnTo>
                  <a:pt x="7084249" y="2130552"/>
                </a:lnTo>
                <a:lnTo>
                  <a:pt x="0" y="2130552"/>
                </a:lnTo>
                <a:close/>
              </a:path>
            </a:pathLst>
          </a:custGeom>
          <a:solidFill>
            <a:srgbClr val="B4B4B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19">
            <a:extLst>
              <a:ext uri="{FF2B5EF4-FFF2-40B4-BE49-F238E27FC236}">
                <a16:creationId xmlns:a16="http://schemas.microsoft.com/office/drawing/2014/main" id="{FFE24BB0-6C00-4CD0-B19A-F41513025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6810" y="4683319"/>
            <a:ext cx="5925190" cy="2174681"/>
          </a:xfrm>
          <a:custGeom>
            <a:avLst/>
            <a:gdLst>
              <a:gd name="connsiteX0" fmla="*/ 1007162 w 5925190"/>
              <a:gd name="connsiteY0" fmla="*/ 0 h 2174681"/>
              <a:gd name="connsiteX1" fmla="*/ 5925190 w 5925190"/>
              <a:gd name="connsiteY1" fmla="*/ 0 h 2174681"/>
              <a:gd name="connsiteX2" fmla="*/ 5925190 w 5925190"/>
              <a:gd name="connsiteY2" fmla="*/ 2174681 h 2174681"/>
              <a:gd name="connsiteX3" fmla="*/ 0 w 5925190"/>
              <a:gd name="connsiteY3" fmla="*/ 2174681 h 2174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2174681">
                <a:moveTo>
                  <a:pt x="1007162" y="0"/>
                </a:moveTo>
                <a:lnTo>
                  <a:pt x="5925190" y="0"/>
                </a:lnTo>
                <a:lnTo>
                  <a:pt x="5925190" y="2174681"/>
                </a:lnTo>
                <a:lnTo>
                  <a:pt x="0" y="2174681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 22">
            <a:extLst>
              <a:ext uri="{FF2B5EF4-FFF2-40B4-BE49-F238E27FC236}">
                <a16:creationId xmlns:a16="http://schemas.microsoft.com/office/drawing/2014/main" id="{045D7A58-411F-4E92-A78E-A6FEB1890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1728"/>
            <a:ext cx="7112212" cy="2176272"/>
          </a:xfrm>
          <a:custGeom>
            <a:avLst/>
            <a:gdLst>
              <a:gd name="connsiteX0" fmla="*/ 0 w 7112212"/>
              <a:gd name="connsiteY0" fmla="*/ 0 h 2176272"/>
              <a:gd name="connsiteX1" fmla="*/ 7112212 w 7112212"/>
              <a:gd name="connsiteY1" fmla="*/ 0 h 2176272"/>
              <a:gd name="connsiteX2" fmla="*/ 6104313 w 7112212"/>
              <a:gd name="connsiteY2" fmla="*/ 2176272 h 2176272"/>
              <a:gd name="connsiteX3" fmla="*/ 0 w 7112212"/>
              <a:gd name="connsiteY3" fmla="*/ 2176272 h 2176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2212" h="2176272">
                <a:moveTo>
                  <a:pt x="0" y="0"/>
                </a:moveTo>
                <a:lnTo>
                  <a:pt x="7112212" y="0"/>
                </a:lnTo>
                <a:lnTo>
                  <a:pt x="6104313" y="2176272"/>
                </a:lnTo>
                <a:lnTo>
                  <a:pt x="0" y="2176272"/>
                </a:lnTo>
                <a:close/>
              </a:path>
            </a:pathLst>
          </a:custGeom>
          <a:solidFill>
            <a:srgbClr val="B4B4B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8" descr="INPElogocompleto">
            <a:extLst>
              <a:ext uri="{FF2B5EF4-FFF2-40B4-BE49-F238E27FC236}">
                <a16:creationId xmlns:a16="http://schemas.microsoft.com/office/drawing/2014/main" id="{EEFAB2DB-3200-49FC-AB2D-F9CB144308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034" y="662840"/>
            <a:ext cx="4642741" cy="8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m 19" descr="C:\Users\Renata Quevedo\Downloads\DSC_0015_3.JPG">
            <a:extLst>
              <a:ext uri="{FF2B5EF4-FFF2-40B4-BE49-F238E27FC236}">
                <a16:creationId xmlns:a16="http://schemas.microsoft.com/office/drawing/2014/main" id="{894EDA9B-9EA7-43D6-A36F-9CF8AE5292A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4254" y="-224992"/>
            <a:ext cx="4762464" cy="50509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6057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m 36">
            <a:extLst>
              <a:ext uri="{FF2B5EF4-FFF2-40B4-BE49-F238E27FC236}">
                <a16:creationId xmlns:a16="http://schemas.microsoft.com/office/drawing/2014/main" id="{1F773A0C-AF97-4B67-9908-385F73FC88A4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" t="1099" r="1129" b="38461"/>
          <a:stretch/>
        </p:blipFill>
        <p:spPr bwMode="auto">
          <a:xfrm>
            <a:off x="4203560" y="180870"/>
            <a:ext cx="7753978" cy="64711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8" name="Espaço Reservado para Conteúdo 7">
            <a:extLst>
              <a:ext uri="{FF2B5EF4-FFF2-40B4-BE49-F238E27FC236}">
                <a16:creationId xmlns:a16="http://schemas.microsoft.com/office/drawing/2014/main" id="{E03F7122-BD77-43EB-ABA9-8043E2BD8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671" y="1089375"/>
            <a:ext cx="3672519" cy="4679250"/>
          </a:xfrm>
        </p:spPr>
        <p:txBody>
          <a:bodyPr anchor="ctr">
            <a:noAutofit/>
          </a:bodyPr>
          <a:lstStyle/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es-E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Área de </a:t>
            </a:r>
            <a:r>
              <a:rPr lang="es-E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Estudo</a:t>
            </a:r>
            <a:endParaRPr lang="es-E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Área: 828 km</a:t>
            </a:r>
            <a:r>
              <a:rPr lang="es-E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es-ES" sz="24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Clima subtropical muito úmido (ROSSATO, 2011), com precipitações médias anuais entre 1700 e 2000 mm.</a:t>
            </a:r>
          </a:p>
        </p:txBody>
      </p:sp>
    </p:spTree>
    <p:extLst>
      <p:ext uri="{BB962C8B-B14F-4D97-AF65-F5344CB8AC3E}">
        <p14:creationId xmlns:p14="http://schemas.microsoft.com/office/powerpoint/2010/main" val="277032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m 36">
            <a:extLst>
              <a:ext uri="{FF2B5EF4-FFF2-40B4-BE49-F238E27FC236}">
                <a16:creationId xmlns:a16="http://schemas.microsoft.com/office/drawing/2014/main" id="{04A5F1C8-9723-4B27-BF85-3CD90DF13987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6" r="22175" b="19361"/>
          <a:stretch/>
        </p:blipFill>
        <p:spPr bwMode="auto">
          <a:xfrm>
            <a:off x="476053" y="102787"/>
            <a:ext cx="11069501" cy="65653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8" name="Retângulo 37">
            <a:extLst>
              <a:ext uri="{FF2B5EF4-FFF2-40B4-BE49-F238E27FC236}">
                <a16:creationId xmlns:a16="http://schemas.microsoft.com/office/drawing/2014/main" id="{156234DD-C34F-4121-A5D0-EBE442BA1793}"/>
              </a:ext>
            </a:extLst>
          </p:cNvPr>
          <p:cNvSpPr/>
          <p:nvPr/>
        </p:nvSpPr>
        <p:spPr>
          <a:xfrm>
            <a:off x="6096000" y="6505231"/>
            <a:ext cx="5993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Fonte: 2º Pelotão de Polícia Ambiental de Canela (PATRAM)</a:t>
            </a:r>
          </a:p>
        </p:txBody>
      </p:sp>
    </p:spTree>
    <p:extLst>
      <p:ext uri="{BB962C8B-B14F-4D97-AF65-F5344CB8AC3E}">
        <p14:creationId xmlns:p14="http://schemas.microsoft.com/office/powerpoint/2010/main" val="3929377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C3671771-CAD9-44A1-BC52-89C8B6078175}"/>
              </a:ext>
            </a:extLst>
          </p:cNvPr>
          <p:cNvSpPr/>
          <p:nvPr/>
        </p:nvSpPr>
        <p:spPr>
          <a:xfrm>
            <a:off x="1257423" y="1102250"/>
            <a:ext cx="2926081" cy="1180407"/>
          </a:xfrm>
          <a:prstGeom prst="roundRect">
            <a:avLst/>
          </a:prstGeom>
          <a:solidFill>
            <a:schemeClr val="lt1">
              <a:alpha val="98000"/>
            </a:schemeClr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Aquisição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inserção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dos dados de entrada:</a:t>
            </a:r>
          </a:p>
          <a:p>
            <a:pPr algn="ctr"/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MDE ALOS-PALSAR</a:t>
            </a: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eta: para a Direita 12">
            <a:extLst>
              <a:ext uri="{FF2B5EF4-FFF2-40B4-BE49-F238E27FC236}">
                <a16:creationId xmlns:a16="http://schemas.microsoft.com/office/drawing/2014/main" id="{D3D323D3-CE6A-43D0-91E7-91616332A593}"/>
              </a:ext>
            </a:extLst>
          </p:cNvPr>
          <p:cNvSpPr/>
          <p:nvPr/>
        </p:nvSpPr>
        <p:spPr>
          <a:xfrm>
            <a:off x="4383008" y="1384881"/>
            <a:ext cx="781395" cy="615144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7140770F-F08D-4F9C-A4E3-3FBF8F607B95}"/>
              </a:ext>
            </a:extLst>
          </p:cNvPr>
          <p:cNvSpPr/>
          <p:nvPr/>
        </p:nvSpPr>
        <p:spPr>
          <a:xfrm>
            <a:off x="5333441" y="1105020"/>
            <a:ext cx="2926081" cy="1180407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Extração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atributos do terreno a partir do MDE</a:t>
            </a: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5E837F57-95E3-4CB3-AEBC-FACA6B2D2C14}"/>
              </a:ext>
            </a:extLst>
          </p:cNvPr>
          <p:cNvSpPr/>
          <p:nvPr/>
        </p:nvSpPr>
        <p:spPr>
          <a:xfrm>
            <a:off x="5333441" y="3382716"/>
            <a:ext cx="2926081" cy="947651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Métodos de </a:t>
            </a:r>
            <a:r>
              <a:rPr 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Inferência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Espacial</a:t>
            </a: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Seta: para a Direita 15">
            <a:extLst>
              <a:ext uri="{FF2B5EF4-FFF2-40B4-BE49-F238E27FC236}">
                <a16:creationId xmlns:a16="http://schemas.microsoft.com/office/drawing/2014/main" id="{E5314AAB-6B28-4066-8D7D-019FA012B400}"/>
              </a:ext>
            </a:extLst>
          </p:cNvPr>
          <p:cNvSpPr/>
          <p:nvPr/>
        </p:nvSpPr>
        <p:spPr>
          <a:xfrm rot="5400000">
            <a:off x="6415480" y="2508486"/>
            <a:ext cx="762002" cy="615144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Seta: para a Direita 16">
            <a:extLst>
              <a:ext uri="{FF2B5EF4-FFF2-40B4-BE49-F238E27FC236}">
                <a16:creationId xmlns:a16="http://schemas.microsoft.com/office/drawing/2014/main" id="{D02C4E8A-C7BE-459E-B597-B6B3EC696246}"/>
              </a:ext>
            </a:extLst>
          </p:cNvPr>
          <p:cNvSpPr/>
          <p:nvPr/>
        </p:nvSpPr>
        <p:spPr>
          <a:xfrm rot="10800000">
            <a:off x="4383006" y="3548969"/>
            <a:ext cx="781397" cy="615144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3F7974C4-2E1D-4AA9-8BAF-BB8AB9863B20}"/>
              </a:ext>
            </a:extLst>
          </p:cNvPr>
          <p:cNvSpPr/>
          <p:nvPr/>
        </p:nvSpPr>
        <p:spPr>
          <a:xfrm>
            <a:off x="8428560" y="3548969"/>
            <a:ext cx="781395" cy="615144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A5C4ACA0-2DB9-4D83-BCB2-1DBFB37D4011}"/>
              </a:ext>
            </a:extLst>
          </p:cNvPr>
          <p:cNvSpPr/>
          <p:nvPr/>
        </p:nvSpPr>
        <p:spPr>
          <a:xfrm>
            <a:off x="2437824" y="3382714"/>
            <a:ext cx="1745677" cy="947651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Booleano</a:t>
            </a: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1DD4D515-0280-406F-A9A0-D7014192C8B3}"/>
              </a:ext>
            </a:extLst>
          </p:cNvPr>
          <p:cNvSpPr/>
          <p:nvPr/>
        </p:nvSpPr>
        <p:spPr>
          <a:xfrm>
            <a:off x="9409460" y="3382715"/>
            <a:ext cx="1745677" cy="947651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Fuzzy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-AHP</a:t>
            </a: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Seta: Dobrada para Cima 21">
            <a:extLst>
              <a:ext uri="{FF2B5EF4-FFF2-40B4-BE49-F238E27FC236}">
                <a16:creationId xmlns:a16="http://schemas.microsoft.com/office/drawing/2014/main" id="{9D44715D-AD1E-4B7A-AF4E-F178551D6933}"/>
              </a:ext>
            </a:extLst>
          </p:cNvPr>
          <p:cNvSpPr/>
          <p:nvPr/>
        </p:nvSpPr>
        <p:spPr>
          <a:xfrm rot="5400000" flipV="1">
            <a:off x="9157281" y="4322045"/>
            <a:ext cx="947651" cy="1745676"/>
          </a:xfrm>
          <a:prstGeom prst="bent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Seta: Dobrada para Cima 22">
            <a:extLst>
              <a:ext uri="{FF2B5EF4-FFF2-40B4-BE49-F238E27FC236}">
                <a16:creationId xmlns:a16="http://schemas.microsoft.com/office/drawing/2014/main" id="{90A7ADA4-6F17-4684-B8C9-6A57BC730E42}"/>
              </a:ext>
            </a:extLst>
          </p:cNvPr>
          <p:cNvSpPr/>
          <p:nvPr/>
        </p:nvSpPr>
        <p:spPr>
          <a:xfrm rot="5400000">
            <a:off x="3690285" y="4568649"/>
            <a:ext cx="992001" cy="1296818"/>
          </a:xfrm>
          <a:prstGeom prst="bent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id="{512062D2-C615-49B2-B76C-09E6BBA79195}"/>
              </a:ext>
            </a:extLst>
          </p:cNvPr>
          <p:cNvSpPr/>
          <p:nvPr/>
        </p:nvSpPr>
        <p:spPr>
          <a:xfrm>
            <a:off x="5333441" y="4953830"/>
            <a:ext cx="2926081" cy="947651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Mapa de </a:t>
            </a:r>
            <a:r>
              <a:rPr 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Suscetibilidade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movimentos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massa</a:t>
            </a: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584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925976-9BE9-441C-99FE-9A7114CDB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Atributos do terreno</a:t>
            </a:r>
            <a:endParaRPr lang="pt-B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39F70F3-D4B0-45E5-AEE7-EB72EEF92EE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s-E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Elevação</a:t>
            </a:r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(MDE);</a:t>
            </a:r>
          </a:p>
          <a:p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Declividade;</a:t>
            </a:r>
          </a:p>
          <a:p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Orientação da Vertente;</a:t>
            </a:r>
          </a:p>
          <a:p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Plano da Curvatura;</a:t>
            </a:r>
          </a:p>
          <a:p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Perfil da Curvatura.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1826005-D681-493C-A912-E459AB8E3E90}"/>
              </a:ext>
            </a:extLst>
          </p:cNvPr>
          <p:cNvSpPr txBox="1"/>
          <p:nvPr/>
        </p:nvSpPr>
        <p:spPr>
          <a:xfrm>
            <a:off x="5464629" y="5719265"/>
            <a:ext cx="2999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Fonte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Collischonn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al.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(s.d.)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0" name="Picture 8" descr="Resultado de imagen para curvatura de perfil">
            <a:extLst>
              <a:ext uri="{FF2B5EF4-FFF2-40B4-BE49-F238E27FC236}">
                <a16:creationId xmlns:a16="http://schemas.microsoft.com/office/drawing/2014/main" id="{C123D41D-B18C-4754-9733-2FEBCC9A2D3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3" t="11625" r="4412" b="2661"/>
          <a:stretch/>
        </p:blipFill>
        <p:spPr bwMode="auto">
          <a:xfrm>
            <a:off x="5464628" y="1358900"/>
            <a:ext cx="5785794" cy="4225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03402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ço Reservado para Conteúdo 9" descr="Uma imagem contendo texto, mapa&#10;&#10;Descrição gerada automaticamente">
            <a:extLst>
              <a:ext uri="{FF2B5EF4-FFF2-40B4-BE49-F238E27FC236}">
                <a16:creationId xmlns:a16="http://schemas.microsoft.com/office/drawing/2014/main" id="{A9015500-193F-4347-AC62-76FF7AAB4F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" t="2408" r="662" b="11719"/>
          <a:stretch/>
        </p:blipFill>
        <p:spPr>
          <a:xfrm>
            <a:off x="809400" y="188511"/>
            <a:ext cx="10573200" cy="6480978"/>
          </a:xfrm>
        </p:spPr>
      </p:pic>
    </p:spTree>
    <p:extLst>
      <p:ext uri="{BB962C8B-B14F-4D97-AF65-F5344CB8AC3E}">
        <p14:creationId xmlns:p14="http://schemas.microsoft.com/office/powerpoint/2010/main" val="1225754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Espaço Reservado para Conteúdo 12" descr="Uma imagem contendo texto, mapa&#10;&#10;Descrição gerada automaticamente">
            <a:extLst>
              <a:ext uri="{FF2B5EF4-FFF2-40B4-BE49-F238E27FC236}">
                <a16:creationId xmlns:a16="http://schemas.microsoft.com/office/drawing/2014/main" id="{8839425E-E180-4875-9155-33868AF01E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" t="2074" r="656" b="11617"/>
          <a:stretch/>
        </p:blipFill>
        <p:spPr>
          <a:xfrm>
            <a:off x="554610" y="18000"/>
            <a:ext cx="11082780" cy="6840000"/>
          </a:xfr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55F25BB9-69D6-48BA-856D-895F7A66E673}"/>
              </a:ext>
            </a:extLst>
          </p:cNvPr>
          <p:cNvSpPr/>
          <p:nvPr/>
        </p:nvSpPr>
        <p:spPr>
          <a:xfrm>
            <a:off x="554610" y="18000"/>
            <a:ext cx="11082780" cy="341100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2592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id="{8F2219EB-37F9-4FE5-8BBE-2F7DA230AE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62100"/>
            <a:ext cx="121920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37466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3530</TotalTime>
  <Words>1108</Words>
  <Application>Microsoft Office PowerPoint</Application>
  <PresentationFormat>Widescreen</PresentationFormat>
  <Paragraphs>146</Paragraphs>
  <Slides>23</Slides>
  <Notes>19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23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Wingdings 2</vt:lpstr>
      <vt:lpstr>HDOfficeLightV0</vt:lpstr>
      <vt:lpstr>1_HDOfficeLightV0</vt:lpstr>
      <vt:lpstr>2_HDOfficeLightV0</vt:lpstr>
      <vt:lpstr>Tema do Office</vt:lpstr>
      <vt:lpstr>Mapeamento de suscetibilidade a movimentos de massa na Bacia Hidrográfica do Rio Rolante - RS, a partir de métodos de inferência espacial</vt:lpstr>
      <vt:lpstr>Apresentação do PowerPoint</vt:lpstr>
      <vt:lpstr>Apresentação do PowerPoint</vt:lpstr>
      <vt:lpstr>Apresentação do PowerPoint</vt:lpstr>
      <vt:lpstr>Apresentação do PowerPoint</vt:lpstr>
      <vt:lpstr>Atributos do terreno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Mapeamento de suscetibilidade a movimentos de massa na Bacia Hidrográfica do Rio Rolante - RS, a partir de métodos de inferência espacial</dc:title>
  <dc:creator>Renata Quevedo</dc:creator>
  <cp:lastModifiedBy>Renata Quevedo</cp:lastModifiedBy>
  <cp:revision>23</cp:revision>
  <dcterms:created xsi:type="dcterms:W3CDTF">2019-06-14T10:30:19Z</dcterms:created>
  <dcterms:modified xsi:type="dcterms:W3CDTF">2019-06-16T21:22:14Z</dcterms:modified>
</cp:coreProperties>
</file>