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8" r:id="rId1"/>
    <p:sldMasterId id="2147484131" r:id="rId2"/>
    <p:sldMasterId id="2147484220" r:id="rId3"/>
    <p:sldMasterId id="2147484398" r:id="rId4"/>
  </p:sldMasterIdLst>
  <p:notesMasterIdLst>
    <p:notesMasterId r:id="rId28"/>
  </p:notesMasterIdLst>
  <p:sldIdLst>
    <p:sldId id="256" r:id="rId5"/>
    <p:sldId id="297" r:id="rId6"/>
    <p:sldId id="296" r:id="rId7"/>
    <p:sldId id="279" r:id="rId8"/>
    <p:sldId id="304" r:id="rId9"/>
    <p:sldId id="305" r:id="rId10"/>
    <p:sldId id="298" r:id="rId11"/>
    <p:sldId id="306" r:id="rId12"/>
    <p:sldId id="300" r:id="rId13"/>
    <p:sldId id="308" r:id="rId14"/>
    <p:sldId id="307" r:id="rId15"/>
    <p:sldId id="301" r:id="rId16"/>
    <p:sldId id="309" r:id="rId17"/>
    <p:sldId id="311" r:id="rId18"/>
    <p:sldId id="310" r:id="rId19"/>
    <p:sldId id="280" r:id="rId20"/>
    <p:sldId id="302" r:id="rId21"/>
    <p:sldId id="303" r:id="rId22"/>
    <p:sldId id="313" r:id="rId23"/>
    <p:sldId id="312" r:id="rId24"/>
    <p:sldId id="277" r:id="rId25"/>
    <p:sldId id="291" r:id="rId26"/>
    <p:sldId id="29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B30"/>
    <a:srgbClr val="F0A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ER300\Trab_Final\Preprocessing\tabela_atribut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ER300\Trab_Final\Preprocessing\tabela_atribut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>
                <a:latin typeface="Times New Roman" panose="02020603050405020304" pitchFamily="18" charset="0"/>
                <a:cs typeface="Times New Roman" panose="02020603050405020304" pitchFamily="18" charset="0"/>
              </a:rPr>
              <a:t>Método Booleano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0E-4366-9E07-CBD19B199531}"/>
              </c:ext>
            </c:extLst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0E-4366-9E07-CBD19B199531}"/>
              </c:ext>
            </c:extLst>
          </c:dPt>
          <c:dPt>
            <c:idx val="2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0E-4366-9E07-CBD19B199531}"/>
              </c:ext>
            </c:extLst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0E-4366-9E07-CBD19B199531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0E-4366-9E07-CBD19B199531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50E-4366-9E07-CBD19B1995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'Grau Confiança'!$K$30:$K$35</c:f>
              <c:strCache>
                <c:ptCount val="6"/>
                <c:pt idx="0">
                  <c:v>Nula</c:v>
                </c:pt>
                <c:pt idx="1">
                  <c:v>Muito Baixa</c:v>
                </c:pt>
                <c:pt idx="2">
                  <c:v>Baixa</c:v>
                </c:pt>
                <c:pt idx="3">
                  <c:v>Média</c:v>
                </c:pt>
                <c:pt idx="4">
                  <c:v>Alta</c:v>
                </c:pt>
                <c:pt idx="5">
                  <c:v>Muito Alta</c:v>
                </c:pt>
              </c:strCache>
            </c:strRef>
          </c:cat>
          <c:val>
            <c:numRef>
              <c:f>'Grau Confiança'!$L$30:$L$35</c:f>
              <c:numCache>
                <c:formatCode>General</c:formatCode>
                <c:ptCount val="6"/>
                <c:pt idx="0">
                  <c:v>209.96</c:v>
                </c:pt>
                <c:pt idx="1">
                  <c:v>241.42</c:v>
                </c:pt>
                <c:pt idx="2">
                  <c:v>232.51</c:v>
                </c:pt>
                <c:pt idx="3">
                  <c:v>114.55</c:v>
                </c:pt>
                <c:pt idx="4">
                  <c:v>27</c:v>
                </c:pt>
                <c:pt idx="5">
                  <c:v>2.81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50E-4366-9E07-CBD19B199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496152"/>
        <c:axId val="459494184"/>
      </c:barChart>
      <c:catAx>
        <c:axId val="459496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BR"/>
          </a:p>
        </c:txPr>
        <c:crossAx val="459494184"/>
        <c:crosses val="autoZero"/>
        <c:auto val="1"/>
        <c:lblAlgn val="ctr"/>
        <c:lblOffset val="100"/>
        <c:noMultiLvlLbl val="0"/>
      </c:catAx>
      <c:valAx>
        <c:axId val="45949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BR"/>
          </a:p>
        </c:txPr>
        <c:crossAx val="459496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pt-BR" sz="1600">
                <a:latin typeface="Times New Roman" panose="02020603050405020304" pitchFamily="18" charset="0"/>
                <a:cs typeface="Times New Roman" panose="02020603050405020304" pitchFamily="18" charset="0"/>
              </a:rPr>
              <a:t>Método Fuzzy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7B-4226-90DF-F7CF48D76642}"/>
              </c:ext>
            </c:extLst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7B-4226-90DF-F7CF48D76642}"/>
              </c:ext>
            </c:extLst>
          </c:dPt>
          <c:dPt>
            <c:idx val="2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7B-4226-90DF-F7CF48D7664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E7B-4226-90DF-F7CF48D76642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E7B-4226-90DF-F7CF48D76642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E7B-4226-90DF-F7CF48D766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'Grau Confiança'!$K$40:$K$45</c:f>
              <c:strCache>
                <c:ptCount val="6"/>
                <c:pt idx="0">
                  <c:v>Nula</c:v>
                </c:pt>
                <c:pt idx="1">
                  <c:v>Muito Baixa</c:v>
                </c:pt>
                <c:pt idx="2">
                  <c:v>Baixa</c:v>
                </c:pt>
                <c:pt idx="3">
                  <c:v>Média</c:v>
                </c:pt>
                <c:pt idx="4">
                  <c:v>Alta</c:v>
                </c:pt>
                <c:pt idx="5">
                  <c:v>Muito Alta</c:v>
                </c:pt>
              </c:strCache>
            </c:strRef>
          </c:cat>
          <c:val>
            <c:numRef>
              <c:f>'Grau Confiança'!$L$40:$L$45</c:f>
              <c:numCache>
                <c:formatCode>General</c:formatCode>
                <c:ptCount val="6"/>
                <c:pt idx="0">
                  <c:v>6.06</c:v>
                </c:pt>
                <c:pt idx="1">
                  <c:v>41.76</c:v>
                </c:pt>
                <c:pt idx="2">
                  <c:v>275.41000000000003</c:v>
                </c:pt>
                <c:pt idx="3">
                  <c:v>231.48</c:v>
                </c:pt>
                <c:pt idx="4">
                  <c:v>211.77</c:v>
                </c:pt>
                <c:pt idx="5">
                  <c:v>61.76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E7B-4226-90DF-F7CF48D766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7186288"/>
        <c:axId val="717186944"/>
      </c:barChart>
      <c:catAx>
        <c:axId val="71718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BR"/>
          </a:p>
        </c:txPr>
        <c:crossAx val="717186944"/>
        <c:crosses val="autoZero"/>
        <c:auto val="1"/>
        <c:lblAlgn val="ctr"/>
        <c:lblOffset val="100"/>
        <c:noMultiLvlLbl val="0"/>
      </c:catAx>
      <c:valAx>
        <c:axId val="71718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BR"/>
          </a:p>
        </c:txPr>
        <c:crossAx val="71718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5701E-BA13-4BED-A716-F99770788DC4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1CB0D-4BE5-4BFF-BBFB-888F6253FD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034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auto">
              <a:spcAft>
                <a:spcPts val="600"/>
              </a:spcAft>
              <a:defRPr/>
            </a:pPr>
            <a:r>
              <a:rPr lang="en-US" sz="1200" dirty="0">
                <a:latin typeface="+mn-lt"/>
                <a:ea typeface="+mn-ea"/>
                <a:cs typeface="+mn-cs"/>
              </a:rPr>
              <a:t>No </a:t>
            </a:r>
            <a:r>
              <a:rPr lang="en-US" sz="1200" dirty="0" err="1">
                <a:latin typeface="+mn-lt"/>
                <a:ea typeface="+mn-ea"/>
                <a:cs typeface="+mn-cs"/>
              </a:rPr>
              <a:t>Brasil</a:t>
            </a:r>
            <a:r>
              <a:rPr lang="en-US" sz="1200" dirty="0">
                <a:latin typeface="+mn-lt"/>
                <a:ea typeface="+mn-ea"/>
                <a:cs typeface="+mn-cs"/>
              </a:rPr>
              <a:t>:</a:t>
            </a:r>
          </a:p>
          <a:p>
            <a:pPr marL="57150" indent="0" algn="just" fontAlgn="auto"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endParaRPr lang="en-US" sz="1200" dirty="0"/>
          </a:p>
          <a:p>
            <a:pPr marL="285750" indent="-228600" algn="just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 err="1"/>
              <a:t>Enxurradas</a:t>
            </a:r>
            <a:r>
              <a:rPr lang="en-US" sz="1200" dirty="0"/>
              <a:t> e </a:t>
            </a:r>
            <a:r>
              <a:rPr lang="en-US" sz="1200" dirty="0" err="1"/>
              <a:t>Movimentos</a:t>
            </a:r>
            <a:r>
              <a:rPr lang="en-US" sz="1200" dirty="0"/>
              <a:t> de Massa </a:t>
            </a:r>
            <a:r>
              <a:rPr lang="en-US" sz="1200" dirty="0" err="1"/>
              <a:t>foram</a:t>
            </a:r>
            <a:r>
              <a:rPr lang="en-US" sz="1200" dirty="0"/>
              <a:t> </a:t>
            </a:r>
            <a:r>
              <a:rPr lang="en-US" sz="1200" dirty="0" err="1"/>
              <a:t>responsáveis</a:t>
            </a:r>
            <a:r>
              <a:rPr lang="en-US" sz="1200" dirty="0"/>
              <a:t> </a:t>
            </a:r>
            <a:r>
              <a:rPr lang="en-US" sz="1200" dirty="0" err="1"/>
              <a:t>pelos</a:t>
            </a:r>
            <a:r>
              <a:rPr lang="en-US" sz="1200" dirty="0"/>
              <a:t> </a:t>
            </a:r>
            <a:r>
              <a:rPr lang="en-US" sz="1200" dirty="0" err="1"/>
              <a:t>maiores</a:t>
            </a:r>
            <a:r>
              <a:rPr lang="en-US" sz="1200" dirty="0"/>
              <a:t> </a:t>
            </a:r>
            <a:r>
              <a:rPr lang="en-US" sz="1200" dirty="0" err="1"/>
              <a:t>números</a:t>
            </a:r>
            <a:r>
              <a:rPr lang="en-US" sz="1200" dirty="0"/>
              <a:t> de </a:t>
            </a:r>
            <a:r>
              <a:rPr lang="en-US" sz="1200" dirty="0" err="1"/>
              <a:t>óbitos</a:t>
            </a:r>
            <a:r>
              <a:rPr lang="en-US" sz="1200" dirty="0"/>
              <a:t>, entre </a:t>
            </a:r>
            <a:r>
              <a:rPr lang="en-US" sz="1200" dirty="0" err="1"/>
              <a:t>os</a:t>
            </a:r>
            <a:r>
              <a:rPr lang="en-US" sz="1200" dirty="0"/>
              <a:t> </a:t>
            </a:r>
            <a:r>
              <a:rPr lang="en-US" sz="1200" dirty="0" err="1"/>
              <a:t>anos</a:t>
            </a:r>
            <a:r>
              <a:rPr lang="en-US" sz="1200" dirty="0"/>
              <a:t> de 1991 e 2012;</a:t>
            </a:r>
          </a:p>
          <a:p>
            <a:pPr marL="285750" indent="-228600" algn="just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dirty="0">
              <a:latin typeface="+mn-lt"/>
              <a:ea typeface="+mn-ea"/>
              <a:cs typeface="+mn-cs"/>
            </a:endParaRPr>
          </a:p>
          <a:p>
            <a:pPr marL="285750" indent="-228600" algn="just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+mn-lt"/>
                <a:ea typeface="+mn-ea"/>
                <a:cs typeface="+mn-cs"/>
              </a:rPr>
              <a:t>8,27 </a:t>
            </a:r>
            <a:r>
              <a:rPr lang="en-US" sz="1200" dirty="0" err="1">
                <a:latin typeface="+mn-lt"/>
                <a:ea typeface="+mn-ea"/>
                <a:cs typeface="+mn-cs"/>
              </a:rPr>
              <a:t>milhões</a:t>
            </a:r>
            <a:r>
              <a:rPr lang="en-US" sz="1200" dirty="0">
                <a:latin typeface="+mn-lt"/>
                <a:ea typeface="+mn-ea"/>
                <a:cs typeface="+mn-cs"/>
              </a:rPr>
              <a:t> de </a:t>
            </a:r>
            <a:r>
              <a:rPr lang="en-US" sz="1200" dirty="0" err="1">
                <a:latin typeface="+mn-lt"/>
                <a:ea typeface="+mn-ea"/>
                <a:cs typeface="+mn-cs"/>
              </a:rPr>
              <a:t>habitantes</a:t>
            </a:r>
            <a:r>
              <a:rPr lang="en-US" sz="1200" dirty="0">
                <a:latin typeface="+mn-lt"/>
                <a:ea typeface="+mn-ea"/>
                <a:cs typeface="+mn-cs"/>
              </a:rPr>
              <a:t> </a:t>
            </a:r>
            <a:r>
              <a:rPr lang="en-US" sz="1200" dirty="0" err="1">
                <a:latin typeface="+mn-lt"/>
                <a:ea typeface="+mn-ea"/>
                <a:cs typeface="+mn-cs"/>
              </a:rPr>
              <a:t>vivendo</a:t>
            </a:r>
            <a:r>
              <a:rPr lang="en-US" sz="1200" dirty="0">
                <a:latin typeface="+mn-lt"/>
                <a:ea typeface="+mn-ea"/>
                <a:cs typeface="+mn-cs"/>
              </a:rPr>
              <a:t> </a:t>
            </a:r>
            <a:r>
              <a:rPr lang="en-US" sz="1200" dirty="0" err="1">
                <a:latin typeface="+mn-lt"/>
                <a:ea typeface="+mn-ea"/>
                <a:cs typeface="+mn-cs"/>
              </a:rPr>
              <a:t>em</a:t>
            </a:r>
            <a:r>
              <a:rPr lang="en-US" sz="1200" dirty="0">
                <a:latin typeface="+mn-lt"/>
                <a:ea typeface="+mn-ea"/>
                <a:cs typeface="+mn-cs"/>
              </a:rPr>
              <a:t> </a:t>
            </a:r>
            <a:r>
              <a:rPr lang="en-US" sz="1200" dirty="0" err="1">
                <a:latin typeface="+mn-lt"/>
                <a:ea typeface="+mn-ea"/>
                <a:cs typeface="+mn-cs"/>
              </a:rPr>
              <a:t>área</a:t>
            </a:r>
            <a:r>
              <a:rPr lang="en-US" sz="1200" dirty="0">
                <a:latin typeface="+mn-lt"/>
                <a:ea typeface="+mn-ea"/>
                <a:cs typeface="+mn-cs"/>
              </a:rPr>
              <a:t> de </a:t>
            </a:r>
            <a:r>
              <a:rPr lang="en-US" sz="1200" dirty="0" err="1">
                <a:latin typeface="+mn-lt"/>
                <a:ea typeface="+mn-ea"/>
                <a:cs typeface="+mn-cs"/>
              </a:rPr>
              <a:t>risco</a:t>
            </a:r>
            <a:r>
              <a:rPr lang="en-US" sz="1200" dirty="0">
                <a:latin typeface="+mn-lt"/>
                <a:ea typeface="+mn-ea"/>
                <a:cs typeface="+mn-cs"/>
              </a:rPr>
              <a:t> de </a:t>
            </a:r>
            <a:r>
              <a:rPr lang="en-US" sz="1200" dirty="0" err="1">
                <a:latin typeface="+mn-lt"/>
                <a:ea typeface="+mn-ea"/>
                <a:cs typeface="+mn-cs"/>
              </a:rPr>
              <a:t>desastres</a:t>
            </a:r>
            <a:r>
              <a:rPr lang="en-US" sz="1200" dirty="0">
                <a:latin typeface="+mn-lt"/>
                <a:ea typeface="+mn-ea"/>
                <a:cs typeface="+mn-cs"/>
              </a:rPr>
              <a:t>, </a:t>
            </a:r>
            <a:r>
              <a:rPr lang="en-US" sz="1200" dirty="0" err="1">
                <a:latin typeface="+mn-lt"/>
                <a:ea typeface="+mn-ea"/>
                <a:cs typeface="+mn-cs"/>
              </a:rPr>
              <a:t>considerando</a:t>
            </a:r>
            <a:r>
              <a:rPr lang="en-US" sz="1200" dirty="0">
                <a:latin typeface="+mn-lt"/>
                <a:ea typeface="+mn-ea"/>
                <a:cs typeface="+mn-cs"/>
              </a:rPr>
              <a:t> 872 </a:t>
            </a:r>
            <a:r>
              <a:rPr lang="en-US" sz="1200" dirty="0" err="1">
                <a:latin typeface="+mn-lt"/>
                <a:ea typeface="+mn-ea"/>
                <a:cs typeface="+mn-cs"/>
              </a:rPr>
              <a:t>municípios</a:t>
            </a:r>
            <a:r>
              <a:rPr lang="en-US" sz="1200" dirty="0">
                <a:latin typeface="+mn-lt"/>
                <a:ea typeface="+mn-ea"/>
                <a:cs typeface="+mn-cs"/>
              </a:rPr>
              <a:t> </a:t>
            </a:r>
            <a:r>
              <a:rPr lang="en-US" sz="1200" dirty="0" err="1">
                <a:latin typeface="+mn-lt"/>
                <a:ea typeface="+mn-ea"/>
                <a:cs typeface="+mn-cs"/>
              </a:rPr>
              <a:t>monitorados</a:t>
            </a:r>
            <a:r>
              <a:rPr lang="en-US" sz="1200" dirty="0">
                <a:latin typeface="+mn-lt"/>
                <a:ea typeface="+mn-ea"/>
                <a:cs typeface="+mn-cs"/>
              </a:rPr>
              <a:t> </a:t>
            </a:r>
            <a:r>
              <a:rPr lang="en-US" sz="1200" dirty="0" err="1">
                <a:latin typeface="+mn-lt"/>
                <a:ea typeface="+mn-ea"/>
                <a:cs typeface="+mn-cs"/>
              </a:rPr>
              <a:t>pelo</a:t>
            </a:r>
            <a:r>
              <a:rPr lang="en-US" sz="1200" dirty="0">
                <a:latin typeface="+mn-lt"/>
                <a:ea typeface="+mn-ea"/>
                <a:cs typeface="+mn-cs"/>
              </a:rPr>
              <a:t> CEMADEN.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376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172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0487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534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0362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164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764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012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13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0332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767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VARNES, 1978 &amp; CRUDEN; VARNES, 1996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literatura internacional, uma das classificações mais utilizadas é referente ao trabalho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Varnes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(1978), atualizada por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Cruden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Varnes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(1996). O termo deslizamento de terra (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landslide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passa a ser tratado como um termo abrangente que não se limita somente ao movimento de deslizamento, tampouco ao material terra (CRUDEN; VARNES, 1996). Os movimentos são divididos em cinco tipos, referentes à mecânica do desprendimento do material, havendo ainda subdivisão quanto aos tipos deslizamentos (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Já o tipo de material é separado em três grandes grupos: terra, detritos e rochas.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402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região compreende um relevo declivoso, com altitudes variando entre 19 m e 997 m e apresenta um clima subtropical úmido, sendo o regime de chuvas bem distribuído ao longo do ano, influenciado principalmente pelo ingresso de sistemas frontais de precipitação, mas também com influência da orografia e de sistemas convectivos de </a:t>
            </a:r>
            <a:r>
              <a:rPr lang="pt-BR" dirty="0" err="1"/>
              <a:t>mesoescala</a:t>
            </a:r>
            <a:r>
              <a:rPr lang="pt-BR" dirty="0"/>
              <a:t>.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253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05 de janeiro de 2017, ocorreu um evento extremo de precipitação, caracterizado por sua concentração espacial na região da cabeceira da bacia do rio Rolante, na </a:t>
            </a:r>
            <a:r>
              <a:rPr lang="pt-BR" dirty="0" err="1"/>
              <a:t>sub-bacia</a:t>
            </a:r>
            <a:r>
              <a:rPr lang="pt-BR" dirty="0"/>
              <a:t> do rio Mascarada. Os dados oficiais de chuva deste evento subestimaram o valor de precipitação (50 mm), devido à falta de medidores nos locais de ocorrência. De acordo com pluviômetros particulares, instalados nas áreas rurais, a precipitação que deflagrou os movimentos de massa teria sido maior (valores entre 90 e 272 mm).</a:t>
            </a:r>
          </a:p>
          <a:p>
            <a:r>
              <a:rPr lang="pt-BR" dirty="0"/>
              <a:t>A duração estimada do evento de precipitação foi de 4 h, a qual resultou em diversos movimentos de massa. O material deslocado para o fundo do vale formou barreiras naturais ao longo do leito do rio Mascarada, que, após rompimento, gerou uma enxurrada de grandes proporções a jusante, atingindo o município de Rolante.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3562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auto">
              <a:spcAft>
                <a:spcPts val="600"/>
              </a:spcAft>
              <a:defRPr/>
            </a:pPr>
            <a:endParaRPr lang="en-US" sz="12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226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auto">
              <a:spcAft>
                <a:spcPts val="600"/>
              </a:spcAft>
              <a:defRPr/>
            </a:pPr>
            <a:r>
              <a:rPr lang="en-US" sz="1200" dirty="0">
                <a:latin typeface="+mn-lt"/>
                <a:ea typeface="+mn-ea"/>
                <a:cs typeface="+mn-cs"/>
              </a:rPr>
              <a:t>No </a:t>
            </a:r>
            <a:r>
              <a:rPr lang="en-US" sz="1200" dirty="0" err="1">
                <a:latin typeface="+mn-lt"/>
                <a:ea typeface="+mn-ea"/>
                <a:cs typeface="+mn-cs"/>
              </a:rPr>
              <a:t>Brasil</a:t>
            </a:r>
            <a:r>
              <a:rPr lang="en-US" sz="1200" dirty="0">
                <a:latin typeface="+mn-lt"/>
                <a:ea typeface="+mn-ea"/>
                <a:cs typeface="+mn-cs"/>
              </a:rPr>
              <a:t>:</a:t>
            </a:r>
          </a:p>
          <a:p>
            <a:pPr indent="-228600" algn="just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dirty="0">
              <a:latin typeface="+mn-lt"/>
              <a:ea typeface="+mn-ea"/>
              <a:cs typeface="+mn-cs"/>
            </a:endParaRPr>
          </a:p>
          <a:p>
            <a:pPr marL="28575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/>
              <a:t>Uma das principais causas é o rápido processo de urbanização, a partir do qual houve um crescimento de 30 para 54% da população mundial residindo em áreas urbanas entre os anos de 1950 e 2014 (UNITED NATIONS, 2014). De maneira geral, essa expansão se deu de forma desordenada, com aumento de moradias em áreas impróprias para ocupação, como planícies de inundação e terrenos com altos declives, sem a infraestrutura adequada, causando maior pressão ao meio ambiente (RIFFEL; GUASSELLI, 2012).</a:t>
            </a:r>
          </a:p>
          <a:p>
            <a:pPr marL="285750" indent="-228600" algn="just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dirty="0"/>
          </a:p>
          <a:p>
            <a:pPr marL="285750" indent="-228600" algn="just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 err="1"/>
              <a:t>Enxurradas</a:t>
            </a:r>
            <a:r>
              <a:rPr lang="en-US" sz="1200" dirty="0"/>
              <a:t> e </a:t>
            </a:r>
            <a:r>
              <a:rPr lang="en-US" sz="1200" dirty="0" err="1"/>
              <a:t>Movimentos</a:t>
            </a:r>
            <a:r>
              <a:rPr lang="en-US" sz="1200" dirty="0"/>
              <a:t> de Massa </a:t>
            </a:r>
            <a:r>
              <a:rPr lang="en-US" sz="1200" dirty="0" err="1"/>
              <a:t>foram</a:t>
            </a:r>
            <a:r>
              <a:rPr lang="en-US" sz="1200" dirty="0"/>
              <a:t> </a:t>
            </a:r>
            <a:r>
              <a:rPr lang="en-US" sz="1200" dirty="0" err="1"/>
              <a:t>responsáveis</a:t>
            </a:r>
            <a:r>
              <a:rPr lang="en-US" sz="1200" dirty="0"/>
              <a:t> </a:t>
            </a:r>
            <a:r>
              <a:rPr lang="en-US" sz="1200" dirty="0" err="1"/>
              <a:t>pelos</a:t>
            </a:r>
            <a:r>
              <a:rPr lang="en-US" sz="1200" dirty="0"/>
              <a:t> </a:t>
            </a:r>
            <a:r>
              <a:rPr lang="en-US" sz="1200" dirty="0" err="1"/>
              <a:t>maiores</a:t>
            </a:r>
            <a:r>
              <a:rPr lang="en-US" sz="1200" dirty="0"/>
              <a:t> </a:t>
            </a:r>
            <a:r>
              <a:rPr lang="en-US" sz="1200" dirty="0" err="1"/>
              <a:t>números</a:t>
            </a:r>
            <a:r>
              <a:rPr lang="en-US" sz="1200" dirty="0"/>
              <a:t> de </a:t>
            </a:r>
            <a:r>
              <a:rPr lang="en-US" sz="1200" dirty="0" err="1"/>
              <a:t>óbitos</a:t>
            </a:r>
            <a:r>
              <a:rPr lang="en-US" sz="1200" dirty="0"/>
              <a:t>, entre </a:t>
            </a:r>
            <a:r>
              <a:rPr lang="en-US" sz="1200" dirty="0" err="1"/>
              <a:t>os</a:t>
            </a:r>
            <a:r>
              <a:rPr lang="en-US" sz="1200" dirty="0"/>
              <a:t> </a:t>
            </a:r>
            <a:r>
              <a:rPr lang="en-US" sz="1200" dirty="0" err="1"/>
              <a:t>anos</a:t>
            </a:r>
            <a:r>
              <a:rPr lang="en-US" sz="1200" dirty="0"/>
              <a:t> de 1991 e 2012;</a:t>
            </a:r>
          </a:p>
          <a:p>
            <a:pPr marL="285750" indent="-228600" algn="just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dirty="0">
              <a:latin typeface="+mn-lt"/>
              <a:ea typeface="+mn-ea"/>
              <a:cs typeface="+mn-cs"/>
            </a:endParaRPr>
          </a:p>
          <a:p>
            <a:pPr marL="285750" indent="-228600" algn="just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+mn-lt"/>
                <a:ea typeface="+mn-ea"/>
                <a:cs typeface="+mn-cs"/>
              </a:rPr>
              <a:t>8,27 </a:t>
            </a:r>
            <a:r>
              <a:rPr lang="en-US" sz="1200" dirty="0" err="1">
                <a:latin typeface="+mn-lt"/>
                <a:ea typeface="+mn-ea"/>
                <a:cs typeface="+mn-cs"/>
              </a:rPr>
              <a:t>milhões</a:t>
            </a:r>
            <a:r>
              <a:rPr lang="en-US" sz="1200" dirty="0">
                <a:latin typeface="+mn-lt"/>
                <a:ea typeface="+mn-ea"/>
                <a:cs typeface="+mn-cs"/>
              </a:rPr>
              <a:t> de </a:t>
            </a:r>
            <a:r>
              <a:rPr lang="en-US" sz="1200" dirty="0" err="1">
                <a:latin typeface="+mn-lt"/>
                <a:ea typeface="+mn-ea"/>
                <a:cs typeface="+mn-cs"/>
              </a:rPr>
              <a:t>habitantes</a:t>
            </a:r>
            <a:r>
              <a:rPr lang="en-US" sz="1200" dirty="0">
                <a:latin typeface="+mn-lt"/>
                <a:ea typeface="+mn-ea"/>
                <a:cs typeface="+mn-cs"/>
              </a:rPr>
              <a:t> </a:t>
            </a:r>
            <a:r>
              <a:rPr lang="en-US" sz="1200" dirty="0" err="1">
                <a:latin typeface="+mn-lt"/>
                <a:ea typeface="+mn-ea"/>
                <a:cs typeface="+mn-cs"/>
              </a:rPr>
              <a:t>vivendo</a:t>
            </a:r>
            <a:r>
              <a:rPr lang="en-US" sz="1200" dirty="0">
                <a:latin typeface="+mn-lt"/>
                <a:ea typeface="+mn-ea"/>
                <a:cs typeface="+mn-cs"/>
              </a:rPr>
              <a:t> </a:t>
            </a:r>
            <a:r>
              <a:rPr lang="en-US" sz="1200" dirty="0" err="1">
                <a:latin typeface="+mn-lt"/>
                <a:ea typeface="+mn-ea"/>
                <a:cs typeface="+mn-cs"/>
              </a:rPr>
              <a:t>em</a:t>
            </a:r>
            <a:r>
              <a:rPr lang="en-US" sz="1200" dirty="0">
                <a:latin typeface="+mn-lt"/>
                <a:ea typeface="+mn-ea"/>
                <a:cs typeface="+mn-cs"/>
              </a:rPr>
              <a:t> </a:t>
            </a:r>
            <a:r>
              <a:rPr lang="en-US" sz="1200" dirty="0" err="1">
                <a:latin typeface="+mn-lt"/>
                <a:ea typeface="+mn-ea"/>
                <a:cs typeface="+mn-cs"/>
              </a:rPr>
              <a:t>área</a:t>
            </a:r>
            <a:r>
              <a:rPr lang="en-US" sz="1200" dirty="0">
                <a:latin typeface="+mn-lt"/>
                <a:ea typeface="+mn-ea"/>
                <a:cs typeface="+mn-cs"/>
              </a:rPr>
              <a:t> de </a:t>
            </a:r>
            <a:r>
              <a:rPr lang="en-US" sz="1200" dirty="0" err="1">
                <a:latin typeface="+mn-lt"/>
                <a:ea typeface="+mn-ea"/>
                <a:cs typeface="+mn-cs"/>
              </a:rPr>
              <a:t>risco</a:t>
            </a:r>
            <a:r>
              <a:rPr lang="en-US" sz="1200" dirty="0">
                <a:latin typeface="+mn-lt"/>
                <a:ea typeface="+mn-ea"/>
                <a:cs typeface="+mn-cs"/>
              </a:rPr>
              <a:t> de </a:t>
            </a:r>
            <a:r>
              <a:rPr lang="en-US" sz="1200" dirty="0" err="1">
                <a:latin typeface="+mn-lt"/>
                <a:ea typeface="+mn-ea"/>
                <a:cs typeface="+mn-cs"/>
              </a:rPr>
              <a:t>desastres</a:t>
            </a:r>
            <a:r>
              <a:rPr lang="en-US" sz="1200" dirty="0">
                <a:latin typeface="+mn-lt"/>
                <a:ea typeface="+mn-ea"/>
                <a:cs typeface="+mn-cs"/>
              </a:rPr>
              <a:t>, </a:t>
            </a:r>
            <a:r>
              <a:rPr lang="en-US" sz="1200" dirty="0" err="1">
                <a:latin typeface="+mn-lt"/>
                <a:ea typeface="+mn-ea"/>
                <a:cs typeface="+mn-cs"/>
              </a:rPr>
              <a:t>considerando</a:t>
            </a:r>
            <a:r>
              <a:rPr lang="en-US" sz="1200" dirty="0">
                <a:latin typeface="+mn-lt"/>
                <a:ea typeface="+mn-ea"/>
                <a:cs typeface="+mn-cs"/>
              </a:rPr>
              <a:t> 872 </a:t>
            </a:r>
            <a:r>
              <a:rPr lang="en-US" sz="1200" dirty="0" err="1">
                <a:latin typeface="+mn-lt"/>
                <a:ea typeface="+mn-ea"/>
                <a:cs typeface="+mn-cs"/>
              </a:rPr>
              <a:t>municípios</a:t>
            </a:r>
            <a:r>
              <a:rPr lang="en-US" sz="1200" dirty="0">
                <a:latin typeface="+mn-lt"/>
                <a:ea typeface="+mn-ea"/>
                <a:cs typeface="+mn-cs"/>
              </a:rPr>
              <a:t> </a:t>
            </a:r>
            <a:r>
              <a:rPr lang="en-US" sz="1200" dirty="0" err="1">
                <a:latin typeface="+mn-lt"/>
                <a:ea typeface="+mn-ea"/>
                <a:cs typeface="+mn-cs"/>
              </a:rPr>
              <a:t>monitorados</a:t>
            </a:r>
            <a:r>
              <a:rPr lang="en-US" sz="1200" dirty="0">
                <a:latin typeface="+mn-lt"/>
                <a:ea typeface="+mn-ea"/>
                <a:cs typeface="+mn-cs"/>
              </a:rPr>
              <a:t> </a:t>
            </a:r>
            <a:r>
              <a:rPr lang="en-US" sz="1200" dirty="0" err="1">
                <a:latin typeface="+mn-lt"/>
                <a:ea typeface="+mn-ea"/>
                <a:cs typeface="+mn-cs"/>
              </a:rPr>
              <a:t>pelo</a:t>
            </a:r>
            <a:r>
              <a:rPr lang="en-US" sz="1200" dirty="0">
                <a:latin typeface="+mn-lt"/>
                <a:ea typeface="+mn-ea"/>
                <a:cs typeface="+mn-cs"/>
              </a:rPr>
              <a:t> CEMADEN.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409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59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994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CB0D-4BE5-4BFF-BBFB-888F6253FD2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923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4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56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519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176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4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6352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426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18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29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4434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205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992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753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175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590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2901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000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241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656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09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44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27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1985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353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5104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897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970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6EA42-2A8F-49CA-BD08-1EBF28A0E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7831F0-F777-4B65-96EE-52AEB6E3A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956C22-F192-4D0E-BEF3-269DD1AA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FE695B-68CB-4CF6-89AF-6E2E1C978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EE60AA-5CC5-4A5C-988A-0923C28E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148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473571-7C58-4078-AE23-608BC876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EDF320-8867-4930-A037-CB304D87E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F7BCF0-15E4-4CF6-BF76-3EEDF026A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8C14ED-A04E-490B-ACD4-A4BC2F3B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2A722F-18C4-4FDD-98D4-677A635B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759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722CD-644D-4676-8C57-FD788D3F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8F9DD0-BA6F-4E32-AE5F-3843B4B63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5049B6-34FF-4D3C-8CAB-B7D698E3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C394BD-6567-4BB0-8404-9C6EE459C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7C1E67-EA0A-48C7-8AC9-12AA2112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986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C115D-EE09-496E-9281-01F434087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DBA983-6716-404D-B093-7C026BA15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03E683A-77A3-4E25-B5E4-511AC3296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9D4FE9F-FF1D-492E-B7EA-33252AA1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29E1CB-9012-4632-9031-F03827BF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EE798A-555C-410B-9843-6830BDD9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513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5B29B-632A-46C3-8ABE-75026508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D20940-572D-4737-810E-3689766B4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39660E-84AC-48BF-88D6-133ACDCF9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A64A8DC-51A0-4566-BD42-FFA24044C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7D1D9F9-A658-46A8-AC77-DF93D4121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4882084-A692-456C-87AB-7E692281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3D20D27-47BC-48A9-9B40-EA19140BE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1A3D953-AF92-4A29-8C18-6FB921D4A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379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C3A3C-F05E-4B17-B62A-8376FD2E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E4405D4-CBF9-4569-B4D5-53FEF8D0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1E2EE97-5425-411D-BC2C-B182C247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9C56CD1-647C-4F36-87A3-4E8AD77B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19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1288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50C19AD-DEDE-4FB1-AC9E-50DF7241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705E311-469B-4AB2-80AC-9E39C0C2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DAC3BA-8956-476B-A3AB-9B7E6C76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914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2860E-9512-4F73-8E9D-281FE8FE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7AC7CC-98F6-4B76-9E7A-EEF700075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169EC67-7B1E-4C03-89DA-5FDD500FF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3482DC-5D9B-4A90-8CB0-6C14557A4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A16CE1-BC07-4E82-B21F-223F2A391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D42483-79B2-48D7-BC11-5AF12DB2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051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4EC8B-CA2A-46FC-905C-0E2E5A60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901EE26-5DAC-454F-877F-80F3FC797B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D2C49D-1FA8-41AA-ACA5-D27F9D76C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EFCB19-6EFA-46FB-A13B-411A6F8E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C6D5C2-6874-4087-81C1-0FD4DC21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19DC0A-1441-4A0B-80BC-A2851BA3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595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DFF7B-EC9F-44E6-82C0-A4FEDDD3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A33A2DB-5B7B-461F-81F5-97AFFE4C8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AB42B5-7328-432A-8FF1-A8691C9B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0417BC-6B42-4A47-9BE0-9155E7C0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ED1178-B5C1-468B-B8F4-9396322C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8641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F00F7B-06AA-4E28-9C28-B3C8CB89CF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481DF28-A230-4397-B06D-71A6E2B9B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9561F4-7EE8-43B8-AD6D-0D7F3E168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243D50-F547-40BD-BDB4-6241D0FA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1B2DEF-FBE2-4677-94DB-32B2C973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635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1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4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761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990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65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61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39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54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91FAA6C-0277-4D7C-8818-E6F2AC048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C331F2-A501-4BEF-91D4-AB610058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09C7AE-C3FF-4B5D-BD67-0C7AAB97C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74385-66A8-4586-A3CC-A3041AFEB285}" type="datetimeFigureOut">
              <a:rPr lang="pt-BR" smtClean="0"/>
              <a:t>14/06/2019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7974C4-56F7-4438-869D-9BE5D4A76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D3F6AA-6B4A-450C-9061-331021EDC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9CEE7-74DE-4400-80F4-0BF42CBB0B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07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jpeg"/><Relationship Id="rId4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5694BD-5670-4F85-A341-B6E0D29F5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952" y="1654828"/>
            <a:ext cx="9144000" cy="2603274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Mapeamento de suscetibilidade</a:t>
            </a:r>
            <a:b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movimentos de massa</a:t>
            </a:r>
            <a:b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Bacia Hidrográfica do Rio Rolante - RS,</a:t>
            </a:r>
            <a:b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partir de métodos de inferência espacial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189CD4-6893-447B-B774-F6BA590AE7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952" y="4891425"/>
            <a:ext cx="9144000" cy="94782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Renata Pacheco Quevedo</a:t>
            </a:r>
          </a:p>
          <a:p>
            <a:pPr>
              <a:spcAft>
                <a:spcPts val="600"/>
              </a:spcAft>
            </a:pP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8" descr="INPElogocompleto">
            <a:extLst>
              <a:ext uri="{FF2B5EF4-FFF2-40B4-BE49-F238E27FC236}">
                <a16:creationId xmlns:a16="http://schemas.microsoft.com/office/drawing/2014/main" id="{8A314F42-247C-487A-9C08-EEE98347B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672" y="1242241"/>
            <a:ext cx="3491031" cy="60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982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Conteúdo 12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8839425E-E180-4875-9155-33868AF01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t="2074" r="656" b="11617"/>
          <a:stretch/>
        </p:blipFill>
        <p:spPr>
          <a:xfrm>
            <a:off x="554610" y="18000"/>
            <a:ext cx="11082780" cy="6840000"/>
          </a:xfr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50EF77B-2325-44CE-A805-31E3C414F319}"/>
              </a:ext>
            </a:extLst>
          </p:cNvPr>
          <p:cNvSpPr/>
          <p:nvPr/>
        </p:nvSpPr>
        <p:spPr>
          <a:xfrm>
            <a:off x="554610" y="3429000"/>
            <a:ext cx="7337533" cy="3411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495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BCE374E-630D-4855-9B1E-B81AB3298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4" y="1268642"/>
            <a:ext cx="9391651" cy="43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93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B2AA7F5C-E6DE-4F75-AAA3-3276D07D5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1861" r="10910" b="12293"/>
          <a:stretch/>
        </p:blipFill>
        <p:spPr>
          <a:xfrm>
            <a:off x="1196502" y="9000"/>
            <a:ext cx="9992811" cy="6840000"/>
          </a:xfr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0092281-BA0D-45D5-9C04-6BD61C875353}"/>
              </a:ext>
            </a:extLst>
          </p:cNvPr>
          <p:cNvSpPr/>
          <p:nvPr/>
        </p:nvSpPr>
        <p:spPr>
          <a:xfrm>
            <a:off x="1002688" y="8999"/>
            <a:ext cx="10296684" cy="338067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C9BAF40-2AE4-4857-B4EF-063DDDC35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15" y="1434363"/>
            <a:ext cx="11840369" cy="398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968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B2AA7F5C-E6DE-4F75-AAA3-3276D07D5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1861" r="10910" b="12293"/>
          <a:stretch/>
        </p:blipFill>
        <p:spPr>
          <a:xfrm>
            <a:off x="1196502" y="9000"/>
            <a:ext cx="9992811" cy="6840000"/>
          </a:xfr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19F32C1-7DBC-491A-AF75-B372D65E6E56}"/>
              </a:ext>
            </a:extLst>
          </p:cNvPr>
          <p:cNvSpPr/>
          <p:nvPr/>
        </p:nvSpPr>
        <p:spPr>
          <a:xfrm>
            <a:off x="1144203" y="3429000"/>
            <a:ext cx="6889456" cy="3411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57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104D6FE-B3D9-4A6E-94E2-533EDC8BC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194" y="1304925"/>
            <a:ext cx="8591611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41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C16BFF0-FDF5-4796-BAFF-1ABDA590B320}"/>
              </a:ext>
            </a:extLst>
          </p:cNvPr>
          <p:cNvSpPr txBox="1"/>
          <p:nvPr/>
        </p:nvSpPr>
        <p:spPr>
          <a:xfrm>
            <a:off x="783768" y="3494619"/>
            <a:ext cx="3802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Relação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Consistência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0,02</a:t>
            </a: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1DB4ED-9FEC-4E05-AEDF-233C86E215F6}"/>
              </a:ext>
            </a:extLst>
          </p:cNvPr>
          <p:cNvSpPr txBox="1"/>
          <p:nvPr/>
        </p:nvSpPr>
        <p:spPr>
          <a:xfrm>
            <a:off x="783768" y="4549186"/>
            <a:ext cx="11234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9463" indent="-3319463" algn="just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de </a:t>
            </a:r>
            <a:r>
              <a:rPr 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Suscetibilidade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0,2027*</a:t>
            </a:r>
            <a:r>
              <a:rPr 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Altimetria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+ 0,539*</a:t>
            </a:r>
            <a:r>
              <a:rPr 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Declividade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+ 0,0536*</a:t>
            </a:r>
            <a:r>
              <a:rPr 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Orientação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E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Vertente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+ 0,1049*Plano da Curvatura + 0,1049* Perfil da Curvatura</a:t>
            </a: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100A6671-D003-4B41-897F-B9FEF3EB6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457990"/>
              </p:ext>
            </p:extLst>
          </p:nvPr>
        </p:nvGraphicFramePr>
        <p:xfrm>
          <a:off x="557626" y="654689"/>
          <a:ext cx="5223742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2484">
                  <a:extLst>
                    <a:ext uri="{9D8B030D-6E8A-4147-A177-3AD203B41FA5}">
                      <a16:colId xmlns:a16="http://schemas.microsoft.com/office/drawing/2014/main" val="2199608024"/>
                    </a:ext>
                  </a:extLst>
                </a:gridCol>
                <a:gridCol w="2618158">
                  <a:extLst>
                    <a:ext uri="{9D8B030D-6E8A-4147-A177-3AD203B41FA5}">
                      <a16:colId xmlns:a16="http://schemas.microsoft.com/office/drawing/2014/main" val="3207263534"/>
                    </a:ext>
                  </a:extLst>
                </a:gridCol>
                <a:gridCol w="1390209">
                  <a:extLst>
                    <a:ext uri="{9D8B030D-6E8A-4147-A177-3AD203B41FA5}">
                      <a16:colId xmlns:a16="http://schemas.microsoft.com/office/drawing/2014/main" val="3474483280"/>
                    </a:ext>
                  </a:extLst>
                </a:gridCol>
                <a:gridCol w="1002891">
                  <a:extLst>
                    <a:ext uri="{9D8B030D-6E8A-4147-A177-3AD203B41FA5}">
                      <a16:colId xmlns:a16="http://schemas.microsoft.com/office/drawing/2014/main" val="4728123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Categoria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Prioridade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Ordem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527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Elevação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20.3%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01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Declividade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53.4%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642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Orientação</a:t>
                      </a:r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s-E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Vertente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5.4%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885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Plano da Curvatura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10.5%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313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Perfil da Curvatura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10.5%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t-BR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600960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35EAB1E5-1FA3-43F4-9C1B-153EF4030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676639"/>
              </p:ext>
            </p:extLst>
          </p:nvPr>
        </p:nvGraphicFramePr>
        <p:xfrm>
          <a:off x="7119254" y="524277"/>
          <a:ext cx="3778133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77337">
                  <a:extLst>
                    <a:ext uri="{9D8B030D-6E8A-4147-A177-3AD203B41FA5}">
                      <a16:colId xmlns:a16="http://schemas.microsoft.com/office/drawing/2014/main" val="2615697012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1610311100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3611839129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332288238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1936681935"/>
                    </a:ext>
                  </a:extLst>
                </a:gridCol>
                <a:gridCol w="637276">
                  <a:extLst>
                    <a:ext uri="{9D8B030D-6E8A-4147-A177-3AD203B41FA5}">
                      <a16:colId xmlns:a16="http://schemas.microsoft.com/office/drawing/2014/main" val="2159101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537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870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814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077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t-BR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53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t-BR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234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54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1A05F-7AFB-4AB8-949C-F6B024A71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mapa, texto&#10;&#10;Descrição gerada automaticamente">
            <a:extLst>
              <a:ext uri="{FF2B5EF4-FFF2-40B4-BE49-F238E27FC236}">
                <a16:creationId xmlns:a16="http://schemas.microsoft.com/office/drawing/2014/main" id="{0EA34385-0943-4ACF-AFA0-5FD5ECF15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2" r="1187" b="4362"/>
          <a:stretch/>
        </p:blipFill>
        <p:spPr>
          <a:xfrm>
            <a:off x="533399" y="143975"/>
            <a:ext cx="11125201" cy="6491391"/>
          </a:xfrm>
        </p:spPr>
      </p:pic>
    </p:spTree>
    <p:extLst>
      <p:ext uri="{BB962C8B-B14F-4D97-AF65-F5344CB8AC3E}">
        <p14:creationId xmlns:p14="http://schemas.microsoft.com/office/powerpoint/2010/main" val="1963906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B18B3E2-C418-42E5-BDB7-59CE4B146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30" y="681037"/>
            <a:ext cx="9609588" cy="219279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7367D88-859A-4797-BE90-A702664C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430" y="3698422"/>
            <a:ext cx="9609588" cy="219279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B1B9902-7D48-41DB-8F60-24F13D1B8D42}"/>
              </a:ext>
            </a:extLst>
          </p:cNvPr>
          <p:cNvSpPr txBox="1"/>
          <p:nvPr/>
        </p:nvSpPr>
        <p:spPr>
          <a:xfrm>
            <a:off x="8284368" y="2873829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Acurácia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0,45542971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21F8676-761F-4DB5-A3EC-8499C460A745}"/>
              </a:ext>
            </a:extLst>
          </p:cNvPr>
          <p:cNvSpPr txBox="1"/>
          <p:nvPr/>
        </p:nvSpPr>
        <p:spPr>
          <a:xfrm>
            <a:off x="8339647" y="5891214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Acurácia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0,90086609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FD6A60C-BA6E-4C76-BC53-CE05AC7B13C6}"/>
              </a:ext>
            </a:extLst>
          </p:cNvPr>
          <p:cNvSpPr txBox="1"/>
          <p:nvPr/>
        </p:nvSpPr>
        <p:spPr>
          <a:xfrm>
            <a:off x="1092430" y="6346475"/>
            <a:ext cx="550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Adaptado de MOREIRA (2001) e CONGALTON (2000).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78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43997D8-0F2D-4716-B59C-54B622D79A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744089"/>
              </p:ext>
            </p:extLst>
          </p:nvPr>
        </p:nvGraphicFramePr>
        <p:xfrm>
          <a:off x="241069" y="229465"/>
          <a:ext cx="5514109" cy="4292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6C07EA2-8BC8-4F15-A086-4FFE797F93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211022"/>
              </p:ext>
            </p:extLst>
          </p:nvPr>
        </p:nvGraphicFramePr>
        <p:xfrm>
          <a:off x="6096001" y="3059085"/>
          <a:ext cx="6096000" cy="3798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26624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spaço Reservado para Conteúdo 7">
            <a:extLst>
              <a:ext uri="{FF2B5EF4-FFF2-40B4-BE49-F238E27FC236}">
                <a16:creationId xmlns:a16="http://schemas.microsoft.com/office/drawing/2014/main" id="{E03F7122-BD77-43EB-ABA9-8043E2BD8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14" y="4461467"/>
            <a:ext cx="3576800" cy="180427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Esquema demonstrativo de:</a:t>
            </a:r>
          </a:p>
          <a:p>
            <a:pPr marL="342900" indent="-342900">
              <a:buAutoNum type="alphaUcParenR"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Deslizamento rotacional;</a:t>
            </a:r>
          </a:p>
          <a:p>
            <a:pPr marL="342900" indent="-342900">
              <a:buAutoNum type="alphaUcParenR"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Deslizamento translacional;</a:t>
            </a:r>
          </a:p>
          <a:p>
            <a:pPr marL="342900" indent="-342900">
              <a:buAutoNum type="alphaUcParenR"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Fluxo (corrida) de detritos.</a:t>
            </a:r>
          </a:p>
          <a:p>
            <a:pPr marL="342900" indent="-342900">
              <a:buAutoNum type="alphaUcParenR"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Adaptado de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Highland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Bobrowsky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(2008).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B92A0D9E-D0FB-46A8-AB15-8517C1182FBE}"/>
              </a:ext>
            </a:extLst>
          </p:cNvPr>
          <p:cNvPicPr/>
          <p:nvPr/>
        </p:nvPicPr>
        <p:blipFill rotWithShape="1">
          <a:blip r:embed="rId3" cstate="print"/>
          <a:srcRect t="6537"/>
          <a:stretch/>
        </p:blipFill>
        <p:spPr bwMode="auto">
          <a:xfrm>
            <a:off x="95789" y="64333"/>
            <a:ext cx="5760000" cy="336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3D2A20C5-4186-4BC1-A1D9-10A2116A7C16}"/>
              </a:ext>
            </a:extLst>
          </p:cNvPr>
          <p:cNvPicPr/>
          <p:nvPr/>
        </p:nvPicPr>
        <p:blipFill rotWithShape="1">
          <a:blip r:embed="rId4" cstate="print"/>
          <a:srcRect t="3680" b="2857"/>
          <a:stretch/>
        </p:blipFill>
        <p:spPr bwMode="auto">
          <a:xfrm>
            <a:off x="6336211" y="64333"/>
            <a:ext cx="5760000" cy="336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C0FEFE51-E22A-4625-9889-A5D06FE44190}"/>
              </a:ext>
            </a:extLst>
          </p:cNvPr>
          <p:cNvPicPr/>
          <p:nvPr/>
        </p:nvPicPr>
        <p:blipFill rotWithShape="1">
          <a:blip r:embed="rId5" cstate="print"/>
          <a:srcRect t="6537"/>
          <a:stretch/>
        </p:blipFill>
        <p:spPr bwMode="auto">
          <a:xfrm>
            <a:off x="3672589" y="3314699"/>
            <a:ext cx="5760000" cy="336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0774602-B82C-40ED-B2BE-5BE6C7C050FD}"/>
              </a:ext>
            </a:extLst>
          </p:cNvPr>
          <p:cNvSpPr txBox="1"/>
          <p:nvPr/>
        </p:nvSpPr>
        <p:spPr>
          <a:xfrm>
            <a:off x="95789" y="297840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pt-BR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AA34C168-6D7B-4B2B-9DD9-141E3F2F92C1}"/>
              </a:ext>
            </a:extLst>
          </p:cNvPr>
          <p:cNvSpPr txBox="1"/>
          <p:nvPr/>
        </p:nvSpPr>
        <p:spPr>
          <a:xfrm>
            <a:off x="6299955" y="297840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pt-BR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FB86604-7BC0-4A86-859A-B198B74FDDF8}"/>
              </a:ext>
            </a:extLst>
          </p:cNvPr>
          <p:cNvSpPr txBox="1"/>
          <p:nvPr/>
        </p:nvSpPr>
        <p:spPr>
          <a:xfrm>
            <a:off x="3672589" y="623269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pt-BR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83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D048882-E43B-4E09-9F6C-ABC53B27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028" y="861529"/>
            <a:ext cx="7011419" cy="3688700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C6E0E903-B141-4666-A24B-61361F16C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4550229"/>
            <a:ext cx="7202985" cy="217203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485E9EF-FA48-4C40-AD6E-92858F101949}"/>
              </a:ext>
            </a:extLst>
          </p:cNvPr>
          <p:cNvSpPr txBox="1"/>
          <p:nvPr/>
        </p:nvSpPr>
        <p:spPr>
          <a:xfrm>
            <a:off x="609599" y="1219200"/>
            <a:ext cx="3875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“Mapeamento de suscetibilidade a movimentos de massa a partir de aprendizado de máquina”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(QUEVEDO, 2019)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86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mapa, texto&#10;&#10;Descrição gerada automaticamente">
            <a:extLst>
              <a:ext uri="{FF2B5EF4-FFF2-40B4-BE49-F238E27FC236}">
                <a16:creationId xmlns:a16="http://schemas.microsoft.com/office/drawing/2014/main" id="{56992EF4-758E-41BB-BBBB-7D079F8B3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64463"/>
          <a:stretch/>
        </p:blipFill>
        <p:spPr>
          <a:xfrm>
            <a:off x="5479627" y="72678"/>
            <a:ext cx="6537365" cy="3286054"/>
          </a:xfrm>
          <a:prstGeom prst="rect">
            <a:avLst/>
          </a:prstGeom>
        </p:spPr>
      </p:pic>
      <p:pic>
        <p:nvPicPr>
          <p:cNvPr id="10" name="Imagem 9" descr="Uma imagem contendo mapa, texto&#10;&#10;Descrição gerada automaticamente">
            <a:extLst>
              <a:ext uri="{FF2B5EF4-FFF2-40B4-BE49-F238E27FC236}">
                <a16:creationId xmlns:a16="http://schemas.microsoft.com/office/drawing/2014/main" id="{573ACD27-02BC-41BA-B350-1601D8FBFC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1" b="25559"/>
          <a:stretch/>
        </p:blipFill>
        <p:spPr>
          <a:xfrm>
            <a:off x="5479626" y="3358732"/>
            <a:ext cx="6537365" cy="3356746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8309098-1A58-4A04-A6FA-5FD727B7B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Espaço Reservado para Conteúdo 4" descr="Uma imagem contendo mapa, texto&#10;&#10;Descrição gerada automaticamente">
            <a:extLst>
              <a:ext uri="{FF2B5EF4-FFF2-40B4-BE49-F238E27FC236}">
                <a16:creationId xmlns:a16="http://schemas.microsoft.com/office/drawing/2014/main" id="{091E7010-FF6F-4C0C-BA85-5D947FEEC7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2" r="51145" b="4362"/>
          <a:stretch/>
        </p:blipFill>
        <p:spPr>
          <a:xfrm>
            <a:off x="1006455" y="12198"/>
            <a:ext cx="3380507" cy="3407014"/>
          </a:xfrm>
          <a:prstGeom prst="rect">
            <a:avLst/>
          </a:prstGeom>
        </p:spPr>
      </p:pic>
      <p:pic>
        <p:nvPicPr>
          <p:cNvPr id="9" name="Espaço Reservado para Conteúdo 4" descr="Uma imagem contendo mapa, texto&#10;&#10;Descrição gerada automaticamente">
            <a:extLst>
              <a:ext uri="{FF2B5EF4-FFF2-40B4-BE49-F238E27FC236}">
                <a16:creationId xmlns:a16="http://schemas.microsoft.com/office/drawing/2014/main" id="{8A079405-B1EA-4D83-95DC-6FF1CF480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9" t="14082" r="1187" b="4362"/>
          <a:stretch/>
        </p:blipFill>
        <p:spPr>
          <a:xfrm>
            <a:off x="1006455" y="3429000"/>
            <a:ext cx="3380507" cy="34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84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E1EEF33-BA4D-4649-83CD-EEF3B6DE5E14}"/>
              </a:ext>
            </a:extLst>
          </p:cNvPr>
          <p:cNvSpPr/>
          <p:nvPr/>
        </p:nvSpPr>
        <p:spPr>
          <a:xfrm>
            <a:off x="838200" y="808978"/>
            <a:ext cx="1465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Referências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DD3AEA9-7915-4B19-A816-3C5A5B343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530769"/>
            <a:ext cx="10515600" cy="4351338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CONGALTON, E. G. Accuracy assessment and validation of remotely sensed and other spatial information.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Widland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2001, v. 10, p. 321-328,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COLLISCHONN, W.; MENDIONDO, E. M.; MENDES, C. A. B. </a:t>
            </a:r>
            <a:r>
              <a:rPr lang="pt-BR" alt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Modelos numéricos do terreno e suas aplicações a bacias hidrográficas</a:t>
            </a:r>
            <a:r>
              <a:rPr lang="pt-BR" alt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Princípios gerais. </a:t>
            </a:r>
            <a:r>
              <a:rPr lang="pt-BR" alt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Aprensentação</a:t>
            </a:r>
            <a:r>
              <a:rPr lang="pt-BR" alt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S.d.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HIGHLAND, L. M.; BOBROWSKY, P.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Landslide Handbook - A Guide to Understanding Landslides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Reston: U.S. Geological Survey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Circurlar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1325, 2008. 129 p.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MOREIRA, F. R. S.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Uso e avaliação de técnicas de integração e análise espacial de dados em pesquisa mineral aplicadas ao planalto de Poços de Caldas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São José dos Campos: INPE, 2001. 166 p. Dissertação (Mestrado em Sensoriamento Remoto) - Programa de Pós-Graduação em Sensoriamento Remoto, Instituto Nacional de Pesquisas Espaciais, São José dos Campos, 2001.</a:t>
            </a:r>
          </a:p>
          <a:p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ROSSATO, M. S.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Climas do Rio Grande do Sul: variabilidade, tendências e tipologia.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Porto Alegre: UFRGS, 2011. 253 p. Tese (Doutorado em Geografia) – Programa de Pós-Graduação em Geografia, Universidade Federal do Rio Grande do Sul, Porto Alegre, 2011.</a:t>
            </a:r>
          </a:p>
          <a:p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QUEVEDO, R. P.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Mapeamento de suscetibilidade a movimentos de massa a partir de aprendizado de máquina.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Porto Alegre: UFRGS, 2019. 71 p. Dissertação (Mestrado em Sensoriamento Remoto) - Programa de Pós-Graduação em Sensoriamento Remoto, Universidade Federal do Rio Grande do Sul, Porto Alegre, 2019.</a:t>
            </a:r>
          </a:p>
          <a:p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4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6189CD4-6893-447B-B774-F6BA590AE7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73" y="5501756"/>
            <a:ext cx="9144000" cy="91111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Renata Pacheco Quevedo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554E102-29FC-4AC6-839D-4F92FB80486A}"/>
              </a:ext>
            </a:extLst>
          </p:cNvPr>
          <p:cNvSpPr txBox="1">
            <a:spLocks/>
          </p:cNvSpPr>
          <p:nvPr/>
        </p:nvSpPr>
        <p:spPr>
          <a:xfrm>
            <a:off x="6400800" y="2300494"/>
            <a:ext cx="5050972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Obrigada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pela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atenção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B0BDD275-E79C-4B6F-9875-E474D59D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7752" y="0"/>
            <a:ext cx="7084249" cy="2130552"/>
          </a:xfrm>
          <a:custGeom>
            <a:avLst/>
            <a:gdLst>
              <a:gd name="connsiteX0" fmla="*/ 986725 w 7084249"/>
              <a:gd name="connsiteY0" fmla="*/ 0 h 2130552"/>
              <a:gd name="connsiteX1" fmla="*/ 7084249 w 7084249"/>
              <a:gd name="connsiteY1" fmla="*/ 0 h 2130552"/>
              <a:gd name="connsiteX2" fmla="*/ 7084249 w 7084249"/>
              <a:gd name="connsiteY2" fmla="*/ 2130552 h 2130552"/>
              <a:gd name="connsiteX3" fmla="*/ 0 w 7084249"/>
              <a:gd name="connsiteY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249" h="2130552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FFE24BB0-6C00-4CD0-B19A-F4151302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3319"/>
            <a:ext cx="5925190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045D7A58-411F-4E92-A78E-A6FEB1890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1728"/>
            <a:ext cx="7112212" cy="2176272"/>
          </a:xfrm>
          <a:custGeom>
            <a:avLst/>
            <a:gdLst>
              <a:gd name="connsiteX0" fmla="*/ 0 w 7112212"/>
              <a:gd name="connsiteY0" fmla="*/ 0 h 2176272"/>
              <a:gd name="connsiteX1" fmla="*/ 7112212 w 7112212"/>
              <a:gd name="connsiteY1" fmla="*/ 0 h 2176272"/>
              <a:gd name="connsiteX2" fmla="*/ 6104313 w 7112212"/>
              <a:gd name="connsiteY2" fmla="*/ 2176272 h 2176272"/>
              <a:gd name="connsiteX3" fmla="*/ 0 w 7112212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212" h="217627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8" descr="INPElogocompleto">
            <a:extLst>
              <a:ext uri="{FF2B5EF4-FFF2-40B4-BE49-F238E27FC236}">
                <a16:creationId xmlns:a16="http://schemas.microsoft.com/office/drawing/2014/main" id="{EEFAB2DB-3200-49FC-AB2D-F9CB14430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34" y="662840"/>
            <a:ext cx="4642741" cy="8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 descr="C:\Users\Renata Quevedo\Downloads\DSC_0015_3.JPG">
            <a:extLst>
              <a:ext uri="{FF2B5EF4-FFF2-40B4-BE49-F238E27FC236}">
                <a16:creationId xmlns:a16="http://schemas.microsoft.com/office/drawing/2014/main" id="{894EDA9B-9EA7-43D6-A36F-9CF8AE5292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254" y="-224992"/>
            <a:ext cx="4762464" cy="5050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05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>
            <a:extLst>
              <a:ext uri="{FF2B5EF4-FFF2-40B4-BE49-F238E27FC236}">
                <a16:creationId xmlns:a16="http://schemas.microsoft.com/office/drawing/2014/main" id="{1F773A0C-AF97-4B67-9908-385F73FC88A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099" r="1129" b="38461"/>
          <a:stretch/>
        </p:blipFill>
        <p:spPr bwMode="auto">
          <a:xfrm>
            <a:off x="4203560" y="180870"/>
            <a:ext cx="7753978" cy="64711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Espaço Reservado para Conteúdo 7">
            <a:extLst>
              <a:ext uri="{FF2B5EF4-FFF2-40B4-BE49-F238E27FC236}">
                <a16:creationId xmlns:a16="http://schemas.microsoft.com/office/drawing/2014/main" id="{E03F7122-BD77-43EB-ABA9-8043E2BD8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71" y="1089375"/>
            <a:ext cx="3672519" cy="4679250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 de </a:t>
            </a:r>
            <a:r>
              <a:rPr lang="es-E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Estudo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Área: 828 km</a:t>
            </a:r>
            <a:r>
              <a:rPr lang="es-E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s-E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 subtropical muito úmido (ROSSATO, 2011), com precipitações médias anuais entre 1700 e 2000 mm.</a:t>
            </a:r>
          </a:p>
        </p:txBody>
      </p:sp>
    </p:spTree>
    <p:extLst>
      <p:ext uri="{BB962C8B-B14F-4D97-AF65-F5344CB8AC3E}">
        <p14:creationId xmlns:p14="http://schemas.microsoft.com/office/powerpoint/2010/main" val="27703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>
            <a:extLst>
              <a:ext uri="{FF2B5EF4-FFF2-40B4-BE49-F238E27FC236}">
                <a16:creationId xmlns:a16="http://schemas.microsoft.com/office/drawing/2014/main" id="{04A5F1C8-9723-4B27-BF85-3CD90DF1398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6" r="22175" b="19361"/>
          <a:stretch/>
        </p:blipFill>
        <p:spPr bwMode="auto">
          <a:xfrm>
            <a:off x="476053" y="102787"/>
            <a:ext cx="11069501" cy="6565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156234DD-C34F-4121-A5D0-EBE442BA1793}"/>
              </a:ext>
            </a:extLst>
          </p:cNvPr>
          <p:cNvSpPr/>
          <p:nvPr/>
        </p:nvSpPr>
        <p:spPr>
          <a:xfrm>
            <a:off x="6096000" y="6505231"/>
            <a:ext cx="5993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2º Pelotão de Polícia Ambiental de Canela (PATRAM)</a:t>
            </a:r>
          </a:p>
        </p:txBody>
      </p:sp>
    </p:spTree>
    <p:extLst>
      <p:ext uri="{BB962C8B-B14F-4D97-AF65-F5344CB8AC3E}">
        <p14:creationId xmlns:p14="http://schemas.microsoft.com/office/powerpoint/2010/main" val="392937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3671771-CAD9-44A1-BC52-89C8B6078175}"/>
              </a:ext>
            </a:extLst>
          </p:cNvPr>
          <p:cNvSpPr/>
          <p:nvPr/>
        </p:nvSpPr>
        <p:spPr>
          <a:xfrm>
            <a:off x="1257423" y="1102250"/>
            <a:ext cx="2926081" cy="1180407"/>
          </a:xfrm>
          <a:prstGeom prst="roundRect">
            <a:avLst/>
          </a:prstGeom>
          <a:solidFill>
            <a:schemeClr val="lt1">
              <a:alpha val="98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Aquisição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inserção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dos dados de entrada:</a:t>
            </a:r>
          </a:p>
          <a:p>
            <a:pPr algn="ctr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MDE ALOS-PALSAR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D3D323D3-CE6A-43D0-91E7-91616332A593}"/>
              </a:ext>
            </a:extLst>
          </p:cNvPr>
          <p:cNvSpPr/>
          <p:nvPr/>
        </p:nvSpPr>
        <p:spPr>
          <a:xfrm>
            <a:off x="4383008" y="1384881"/>
            <a:ext cx="781395" cy="6151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7140770F-F08D-4F9C-A4E3-3FBF8F607B95}"/>
              </a:ext>
            </a:extLst>
          </p:cNvPr>
          <p:cNvSpPr/>
          <p:nvPr/>
        </p:nvSpPr>
        <p:spPr>
          <a:xfrm>
            <a:off x="5333441" y="1105020"/>
            <a:ext cx="2926081" cy="118040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Extração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atributos do terreno a partir do MDE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5E837F57-95E3-4CB3-AEBC-FACA6B2D2C14}"/>
              </a:ext>
            </a:extLst>
          </p:cNvPr>
          <p:cNvSpPr/>
          <p:nvPr/>
        </p:nvSpPr>
        <p:spPr>
          <a:xfrm>
            <a:off x="5333441" y="3382716"/>
            <a:ext cx="2926081" cy="94765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Métodos de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Inferência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Espacial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E5314AAB-6B28-4066-8D7D-019FA012B400}"/>
              </a:ext>
            </a:extLst>
          </p:cNvPr>
          <p:cNvSpPr/>
          <p:nvPr/>
        </p:nvSpPr>
        <p:spPr>
          <a:xfrm rot="5400000">
            <a:off x="6415480" y="2508486"/>
            <a:ext cx="762002" cy="6151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D02C4E8A-C7BE-459E-B597-B6B3EC696246}"/>
              </a:ext>
            </a:extLst>
          </p:cNvPr>
          <p:cNvSpPr/>
          <p:nvPr/>
        </p:nvSpPr>
        <p:spPr>
          <a:xfrm rot="10800000">
            <a:off x="4383006" y="3548969"/>
            <a:ext cx="781397" cy="6151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3F7974C4-2E1D-4AA9-8BAF-BB8AB9863B20}"/>
              </a:ext>
            </a:extLst>
          </p:cNvPr>
          <p:cNvSpPr/>
          <p:nvPr/>
        </p:nvSpPr>
        <p:spPr>
          <a:xfrm>
            <a:off x="8428560" y="3548969"/>
            <a:ext cx="781395" cy="6151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5C4ACA0-2DB9-4D83-BCB2-1DBFB37D4011}"/>
              </a:ext>
            </a:extLst>
          </p:cNvPr>
          <p:cNvSpPr/>
          <p:nvPr/>
        </p:nvSpPr>
        <p:spPr>
          <a:xfrm>
            <a:off x="2437824" y="3382714"/>
            <a:ext cx="1745677" cy="94765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Booleano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1DD4D515-0280-406F-A9A0-D7014192C8B3}"/>
              </a:ext>
            </a:extLst>
          </p:cNvPr>
          <p:cNvSpPr/>
          <p:nvPr/>
        </p:nvSpPr>
        <p:spPr>
          <a:xfrm>
            <a:off x="9409460" y="3382715"/>
            <a:ext cx="1745677" cy="94765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Fuzzy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-AHP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eta: Dobrada para Cima 21">
            <a:extLst>
              <a:ext uri="{FF2B5EF4-FFF2-40B4-BE49-F238E27FC236}">
                <a16:creationId xmlns:a16="http://schemas.microsoft.com/office/drawing/2014/main" id="{9D44715D-AD1E-4B7A-AF4E-F178551D6933}"/>
              </a:ext>
            </a:extLst>
          </p:cNvPr>
          <p:cNvSpPr/>
          <p:nvPr/>
        </p:nvSpPr>
        <p:spPr>
          <a:xfrm rot="5400000" flipV="1">
            <a:off x="9157281" y="4322045"/>
            <a:ext cx="947651" cy="1745676"/>
          </a:xfrm>
          <a:prstGeom prst="bent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Dobrada para Cima 22">
            <a:extLst>
              <a:ext uri="{FF2B5EF4-FFF2-40B4-BE49-F238E27FC236}">
                <a16:creationId xmlns:a16="http://schemas.microsoft.com/office/drawing/2014/main" id="{90A7ADA4-6F17-4684-B8C9-6A57BC730E42}"/>
              </a:ext>
            </a:extLst>
          </p:cNvPr>
          <p:cNvSpPr/>
          <p:nvPr/>
        </p:nvSpPr>
        <p:spPr>
          <a:xfrm rot="5400000">
            <a:off x="3690285" y="4568649"/>
            <a:ext cx="992001" cy="1296818"/>
          </a:xfrm>
          <a:prstGeom prst="bent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512062D2-C615-49B2-B76C-09E6BBA79195}"/>
              </a:ext>
            </a:extLst>
          </p:cNvPr>
          <p:cNvSpPr/>
          <p:nvPr/>
        </p:nvSpPr>
        <p:spPr>
          <a:xfrm>
            <a:off x="5333441" y="4953830"/>
            <a:ext cx="2926081" cy="94765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de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Suscetibilidade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movimentos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massa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8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25976-9BE9-441C-99FE-9A7114CDB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Atributos do terreno</a:t>
            </a:r>
            <a:endParaRPr lang="pt-B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9F70F3-D4B0-45E5-AEE7-EB72EEF92E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Elevação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(MDE);</a:t>
            </a: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Declividade;</a:t>
            </a: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Orientação da Vertente;</a:t>
            </a: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Plano da Curvatura;</a:t>
            </a: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Perfil da Curvatura.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1826005-D681-493C-A912-E459AB8E3E90}"/>
              </a:ext>
            </a:extLst>
          </p:cNvPr>
          <p:cNvSpPr txBox="1"/>
          <p:nvPr/>
        </p:nvSpPr>
        <p:spPr>
          <a:xfrm>
            <a:off x="5464629" y="5719265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Fonte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Collischonn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(s.d.)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Resultado de imagen para curvatura de perfil">
            <a:extLst>
              <a:ext uri="{FF2B5EF4-FFF2-40B4-BE49-F238E27FC236}">
                <a16:creationId xmlns:a16="http://schemas.microsoft.com/office/drawing/2014/main" id="{C123D41D-B18C-4754-9733-2FEBCC9A2D3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11625" r="4412" b="2661"/>
          <a:stretch/>
        </p:blipFill>
        <p:spPr bwMode="auto">
          <a:xfrm>
            <a:off x="5464628" y="1358900"/>
            <a:ext cx="5785794" cy="422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340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A9015500-193F-4347-AC62-76FF7AAB4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2408" r="662" b="11719"/>
          <a:stretch/>
        </p:blipFill>
        <p:spPr>
          <a:xfrm>
            <a:off x="809400" y="188511"/>
            <a:ext cx="10573200" cy="6480978"/>
          </a:xfrm>
        </p:spPr>
      </p:pic>
    </p:spTree>
    <p:extLst>
      <p:ext uri="{BB962C8B-B14F-4D97-AF65-F5344CB8AC3E}">
        <p14:creationId xmlns:p14="http://schemas.microsoft.com/office/powerpoint/2010/main" val="1225754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Conteúdo 12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8839425E-E180-4875-9155-33868AF01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t="2074" r="656" b="11617"/>
          <a:stretch/>
        </p:blipFill>
        <p:spPr>
          <a:xfrm>
            <a:off x="554610" y="18000"/>
            <a:ext cx="11082780" cy="6840000"/>
          </a:xfr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5F25BB9-69D6-48BA-856D-895F7A66E673}"/>
              </a:ext>
            </a:extLst>
          </p:cNvPr>
          <p:cNvSpPr/>
          <p:nvPr/>
        </p:nvSpPr>
        <p:spPr>
          <a:xfrm>
            <a:off x="554610" y="18000"/>
            <a:ext cx="11082780" cy="3411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259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8F2219EB-37F9-4FE5-8BBE-2F7DA230A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100"/>
            <a:ext cx="12192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74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3530</TotalTime>
  <Words>1108</Words>
  <Application>Microsoft Office PowerPoint</Application>
  <PresentationFormat>Widescreen</PresentationFormat>
  <Paragraphs>146</Paragraphs>
  <Slides>23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 2</vt:lpstr>
      <vt:lpstr>HDOfficeLightV0</vt:lpstr>
      <vt:lpstr>1_HDOfficeLightV0</vt:lpstr>
      <vt:lpstr>2_HDOfficeLightV0</vt:lpstr>
      <vt:lpstr>Tema do Office</vt:lpstr>
      <vt:lpstr>Mapeamento de suscetibilidade a movimentos de massa na Bacia Hidrográfica do Rio Rolante - RS, a partir de métodos de inferência espacial</vt:lpstr>
      <vt:lpstr>Apresentação do PowerPoint</vt:lpstr>
      <vt:lpstr>Apresentação do PowerPoint</vt:lpstr>
      <vt:lpstr>Apresentação do PowerPoint</vt:lpstr>
      <vt:lpstr>Apresentação do PowerPoint</vt:lpstr>
      <vt:lpstr>Atributos do terreno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Mapeamento de suscetibilidade a movimentos de massa na Bacia Hidrográfica do Rio Rolante - RS, a partir de métodos de inferência espacial</dc:title>
  <dc:creator>Renata Quevedo</dc:creator>
  <cp:lastModifiedBy>Renata Quevedo</cp:lastModifiedBy>
  <cp:revision>23</cp:revision>
  <dcterms:created xsi:type="dcterms:W3CDTF">2019-06-14T10:30:19Z</dcterms:created>
  <dcterms:modified xsi:type="dcterms:W3CDTF">2019-06-16T21:22:14Z</dcterms:modified>
</cp:coreProperties>
</file>