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61"/>
  </p:notesMasterIdLst>
  <p:sldIdLst>
    <p:sldId id="256" r:id="rId2"/>
    <p:sldId id="444" r:id="rId3"/>
    <p:sldId id="406" r:id="rId4"/>
    <p:sldId id="412" r:id="rId5"/>
    <p:sldId id="445" r:id="rId6"/>
    <p:sldId id="373" r:id="rId7"/>
    <p:sldId id="455" r:id="rId8"/>
    <p:sldId id="465" r:id="rId9"/>
    <p:sldId id="464" r:id="rId10"/>
    <p:sldId id="372" r:id="rId11"/>
    <p:sldId id="417" r:id="rId12"/>
    <p:sldId id="413" r:id="rId13"/>
    <p:sldId id="414" r:id="rId14"/>
    <p:sldId id="411" r:id="rId15"/>
    <p:sldId id="460" r:id="rId16"/>
    <p:sldId id="415" r:id="rId17"/>
    <p:sldId id="426" r:id="rId18"/>
    <p:sldId id="447" r:id="rId19"/>
    <p:sldId id="450" r:id="rId20"/>
    <p:sldId id="454" r:id="rId21"/>
    <p:sldId id="418" r:id="rId22"/>
    <p:sldId id="423" r:id="rId23"/>
    <p:sldId id="467" r:id="rId24"/>
    <p:sldId id="435" r:id="rId25"/>
    <p:sldId id="446" r:id="rId26"/>
    <p:sldId id="440" r:id="rId27"/>
    <p:sldId id="462" r:id="rId28"/>
    <p:sldId id="459" r:id="rId29"/>
    <p:sldId id="436" r:id="rId30"/>
    <p:sldId id="439" r:id="rId31"/>
    <p:sldId id="437" r:id="rId32"/>
    <p:sldId id="422" r:id="rId33"/>
    <p:sldId id="374" r:id="rId34"/>
    <p:sldId id="453" r:id="rId35"/>
    <p:sldId id="407" r:id="rId36"/>
    <p:sldId id="428" r:id="rId37"/>
    <p:sldId id="429" r:id="rId38"/>
    <p:sldId id="424" r:id="rId39"/>
    <p:sldId id="442" r:id="rId40"/>
    <p:sldId id="443" r:id="rId41"/>
    <p:sldId id="466" r:id="rId42"/>
    <p:sldId id="452" r:id="rId43"/>
    <p:sldId id="451" r:id="rId44"/>
    <p:sldId id="441" r:id="rId45"/>
    <p:sldId id="457" r:id="rId46"/>
    <p:sldId id="425" r:id="rId47"/>
    <p:sldId id="432" r:id="rId48"/>
    <p:sldId id="433" r:id="rId49"/>
    <p:sldId id="456" r:id="rId50"/>
    <p:sldId id="434" r:id="rId51"/>
    <p:sldId id="470" r:id="rId52"/>
    <p:sldId id="408" r:id="rId53"/>
    <p:sldId id="409" r:id="rId54"/>
    <p:sldId id="410" r:id="rId55"/>
    <p:sldId id="463" r:id="rId56"/>
    <p:sldId id="430" r:id="rId57"/>
    <p:sldId id="469" r:id="rId58"/>
    <p:sldId id="449" r:id="rId59"/>
    <p:sldId id="468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CEFD"/>
    <a:srgbClr val="7B91FD"/>
    <a:srgbClr val="A6BAFC"/>
    <a:srgbClr val="AC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2" autoAdjust="0"/>
    <p:restoredTop sz="97846" autoAdjust="0"/>
  </p:normalViewPr>
  <p:slideViewPr>
    <p:cSldViewPr>
      <p:cViewPr varScale="1">
        <p:scale>
          <a:sx n="65" d="100"/>
          <a:sy n="65" d="100"/>
        </p:scale>
        <p:origin x="145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DOS_Resore\PA\Resultados\Resultado_desmatamento_ilegal_Terras_publica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Desmatamento anual PA (mha)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Plan1!$F$19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Plan1!$F$24</c:f>
              <c:numCache>
                <c:formatCode>#,##0.00</c:formatCode>
                <c:ptCount val="1"/>
                <c:pt idx="0">
                  <c:v>216.2536097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2-4CCD-8E73-A294CDA0FE66}"/>
            </c:ext>
          </c:extLst>
        </c:ser>
        <c:ser>
          <c:idx val="1"/>
          <c:order val="1"/>
          <c:tx>
            <c:strRef>
              <c:f>Plan1!$G$19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Plan1!$G$24</c:f>
              <c:numCache>
                <c:formatCode>#,##0.00</c:formatCode>
                <c:ptCount val="1"/>
                <c:pt idx="0">
                  <c:v>197.79711739999999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2-4CCD-8E73-A294CDA0FE66}"/>
            </c:ext>
          </c:extLst>
        </c:ser>
        <c:ser>
          <c:idx val="2"/>
          <c:order val="2"/>
          <c:tx>
            <c:strRef>
              <c:f>Plan1!$H$19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Plan1!$H$24</c:f>
              <c:numCache>
                <c:formatCode>#,##0.00</c:formatCode>
                <c:ptCount val="1"/>
                <c:pt idx="0">
                  <c:v>220.85242460000001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2-4CCD-8E73-A294CDA0FE66}"/>
            </c:ext>
          </c:extLst>
        </c:ser>
        <c:ser>
          <c:idx val="3"/>
          <c:order val="3"/>
          <c:tx>
            <c:strRef>
              <c:f>Plan1!$I$19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Plan1!$I$24</c:f>
              <c:numCache>
                <c:formatCode>#,##0.00</c:formatCode>
                <c:ptCount val="1"/>
                <c:pt idx="0">
                  <c:v>214.57205400000001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52-4CCD-8E73-A294CDA0FE66}"/>
            </c:ext>
          </c:extLst>
        </c:ser>
        <c:ser>
          <c:idx val="4"/>
          <c:order val="4"/>
          <c:tx>
            <c:strRef>
              <c:f>Plan1!$J$19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Plan1!$J$24</c:f>
              <c:numCache>
                <c:formatCode>#,##0.00</c:formatCode>
                <c:ptCount val="1"/>
                <c:pt idx="0">
                  <c:v>141.262675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52-4CCD-8E73-A294CDA0FE66}"/>
            </c:ext>
          </c:extLst>
        </c:ser>
        <c:ser>
          <c:idx val="5"/>
          <c:order val="5"/>
          <c:tx>
            <c:strRef>
              <c:f>Plan1!$K$19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Plan1!$K$24</c:f>
              <c:numCache>
                <c:formatCode>#,##0.00</c:formatCode>
                <c:ptCount val="1"/>
                <c:pt idx="0">
                  <c:v>158.0716951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52-4CCD-8E73-A294CDA0FE66}"/>
            </c:ext>
          </c:extLst>
        </c:ser>
        <c:ser>
          <c:idx val="6"/>
          <c:order val="6"/>
          <c:tx>
            <c:strRef>
              <c:f>Plan1!$L$19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Plan1!$L$24</c:f>
              <c:numCache>
                <c:formatCode>#,##0.00</c:formatCode>
                <c:ptCount val="1"/>
                <c:pt idx="0">
                  <c:v>121.8718811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52-4CCD-8E73-A294CDA0F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905920"/>
        <c:axId val="141907456"/>
      </c:barChart>
      <c:catAx>
        <c:axId val="141905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1907456"/>
        <c:crosses val="autoZero"/>
        <c:auto val="1"/>
        <c:lblAlgn val="ctr"/>
        <c:lblOffset val="100"/>
        <c:noMultiLvlLbl val="0"/>
      </c:catAx>
      <c:valAx>
        <c:axId val="14190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9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82B1C02-1F61-F74E-92BF-32A51F7CFAA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9630C62-70A4-794E-AAE5-E397AABA38B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184AFDD-F55F-5B44-A1F0-549F71A5A518}" type="slidenum">
              <a:rPr lang="pt-BR" sz="1200">
                <a:latin typeface="Times New Roman" charset="0"/>
              </a:rPr>
              <a:pPr eaLnBrk="1" hangingPunct="1"/>
              <a:t>2</a:t>
            </a:fld>
            <a:endParaRPr lang="pt-BR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184AFDD-F55F-5B44-A1F0-549F71A5A518}" type="slidenum">
              <a:rPr lang="pt-BR" sz="1200">
                <a:latin typeface="Times New Roman" charset="0"/>
              </a:rPr>
              <a:pPr eaLnBrk="1" hangingPunct="1"/>
              <a:t>3</a:t>
            </a:fld>
            <a:endParaRPr lang="pt-BR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184AFDD-F55F-5B44-A1F0-549F71A5A518}" type="slidenum">
              <a:rPr lang="pt-BR" sz="1200">
                <a:latin typeface="Times New Roman" charset="0"/>
              </a:rPr>
              <a:pPr eaLnBrk="1" hangingPunct="1"/>
              <a:t>18</a:t>
            </a:fld>
            <a:endParaRPr lang="pt-BR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7B6C1171-BF0B-5F46-9283-47CFA77D48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494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6518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7424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0769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627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1732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356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73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18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2751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alibri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Dicas Gerais para Textos e Apresentações</a:t>
            </a:r>
            <a:endParaRPr lang="en-US" dirty="0">
              <a:latin typeface="Calibri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242</a:t>
            </a:r>
            <a:endParaRPr lang="en-US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Pedro R. Andrade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Referências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>
                <a:latin typeface="Calibri" charset="0"/>
              </a:rPr>
              <a:t>Demonstram conhecimento</a:t>
            </a:r>
          </a:p>
          <a:p>
            <a:pPr eaLnBrk="1" hangingPunct="1"/>
            <a:r>
              <a:rPr lang="pt-BR" kern="0">
                <a:latin typeface="Calibri" charset="0"/>
              </a:rPr>
              <a:t>Delegam responsabilidade</a:t>
            </a:r>
          </a:p>
          <a:p>
            <a:pPr eaLnBrk="1" hangingPunct="1"/>
            <a:r>
              <a:rPr lang="pt-BR" kern="0">
                <a:latin typeface="Calibri" charset="0"/>
              </a:rPr>
              <a:t>Tipos de citação</a:t>
            </a:r>
          </a:p>
          <a:p>
            <a:pPr lvl="1" eaLnBrk="1" hangingPunct="1"/>
            <a:r>
              <a:rPr lang="pt-BR" kern="0">
                <a:latin typeface="Calibri" charset="0"/>
              </a:rPr>
              <a:t>“Texto com as mesmas palavras da referência” (Ref, 2000)               (use com parcimônia)</a:t>
            </a:r>
          </a:p>
          <a:p>
            <a:pPr lvl="1" eaLnBrk="1" hangingPunct="1"/>
            <a:r>
              <a:rPr lang="pt-BR" kern="0">
                <a:latin typeface="Calibri" charset="0"/>
              </a:rPr>
              <a:t>Texto com as suas próprias palavras (Ref, 2000)</a:t>
            </a:r>
          </a:p>
          <a:p>
            <a:pPr eaLnBrk="1" hangingPunct="1"/>
            <a:r>
              <a:rPr lang="pt-BR" kern="0">
                <a:latin typeface="Calibri" charset="0"/>
              </a:rPr>
              <a:t>Melhor local da frase para inserir a referência é imediatamente antes de pausas</a:t>
            </a:r>
          </a:p>
          <a:p>
            <a:pPr eaLnBrk="1" hangingPunct="1"/>
            <a:r>
              <a:rPr lang="pt-BR" kern="0">
                <a:latin typeface="Calibri" charset="0"/>
              </a:rPr>
              <a:t>Cuidado com referências temporais no texto, principalmente na parte de motivação: “Recentemente ... [fulano, 2001] (!!)”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4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Evite órfãos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>
                <a:latin typeface="Calibri" charset="0"/>
              </a:rPr>
              <a:t>Linha com uma palavra (LaTeX: use ~; Word: use Shift+Espaço)</a:t>
            </a:r>
          </a:p>
          <a:p>
            <a:pPr eaLnBrk="1" hangingPunct="1"/>
            <a:r>
              <a:rPr lang="pt-BR" kern="0">
                <a:latin typeface="Calibri" charset="0"/>
              </a:rPr>
              <a:t>Página com uma linha</a:t>
            </a:r>
          </a:p>
          <a:p>
            <a:pPr eaLnBrk="1" hangingPunct="1"/>
            <a:r>
              <a:rPr lang="pt-BR" kern="0">
                <a:latin typeface="Calibri" charset="0"/>
              </a:rPr>
              <a:t>Parágrafo com uma frase</a:t>
            </a:r>
          </a:p>
          <a:p>
            <a:pPr eaLnBrk="1" hangingPunct="1"/>
            <a:r>
              <a:rPr lang="pt-BR" kern="0">
                <a:latin typeface="Calibri" charset="0"/>
              </a:rPr>
              <a:t>Capítulo com uma seção</a:t>
            </a:r>
          </a:p>
          <a:p>
            <a:pPr eaLnBrk="1" hangingPunct="1"/>
            <a:r>
              <a:rPr lang="pt-BR" kern="0">
                <a:latin typeface="Calibri" charset="0"/>
              </a:rPr>
              <a:t>Seção com uma subseção</a:t>
            </a:r>
          </a:p>
          <a:p>
            <a:pPr eaLnBrk="1" hangingPunct="1"/>
            <a:r>
              <a:rPr lang="pt-BR" kern="0">
                <a:latin typeface="Calibri" charset="0"/>
              </a:rPr>
              <a:t>Seção/Subseção com um parágrafo</a:t>
            </a:r>
          </a:p>
          <a:p>
            <a:pPr eaLnBrk="1" hangingPunct="1"/>
            <a:r>
              <a:rPr lang="pt-BR" kern="0">
                <a:latin typeface="Calibri" charset="0"/>
              </a:rPr>
              <a:t>Lista com um elemento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2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/>
              <a:t>Título e texto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/>
              <a:t>O texto não conhece o título!</a:t>
            </a:r>
          </a:p>
          <a:p>
            <a:endParaRPr lang="pt-BR"/>
          </a:p>
          <a:p>
            <a:pPr marL="0" indent="0">
              <a:buNone/>
            </a:pPr>
            <a:r>
              <a:rPr lang="pt-BR"/>
              <a:t>Exemplo de início de seção:</a:t>
            </a:r>
          </a:p>
          <a:p>
            <a:endParaRPr lang="pt-BR"/>
          </a:p>
          <a:p>
            <a:pPr marL="0" indent="0">
              <a:buNone/>
            </a:pPr>
            <a:r>
              <a:rPr lang="pt-BR" b="1"/>
              <a:t>CLIMA </a:t>
            </a:r>
            <a:endParaRPr lang="pt-BR"/>
          </a:p>
          <a:p>
            <a:pPr marL="0" indent="0">
              <a:buNone/>
            </a:pPr>
            <a:r>
              <a:rPr lang="pt-BR"/>
              <a:t>É definido como a descrição estatística em termos da média e variabilidade de quantidades relevantes ao longo de um período de tempo.  [...]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2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/>
              <a:t>Título e texto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/>
              <a:t>O texto não conhece o título!</a:t>
            </a:r>
          </a:p>
          <a:p>
            <a:endParaRPr lang="pt-BR"/>
          </a:p>
          <a:p>
            <a:pPr marL="0" indent="0">
              <a:buNone/>
            </a:pPr>
            <a:r>
              <a:rPr lang="pt-BR"/>
              <a:t>Exemplo de início de seção:</a:t>
            </a:r>
          </a:p>
          <a:p>
            <a:endParaRPr lang="pt-BR"/>
          </a:p>
          <a:p>
            <a:pPr marL="0" indent="0">
              <a:buNone/>
            </a:pPr>
            <a:r>
              <a:rPr lang="pt-BR" b="1"/>
              <a:t>CLIMA </a:t>
            </a:r>
            <a:endParaRPr lang="pt-BR"/>
          </a:p>
          <a:p>
            <a:pPr marL="0" indent="0">
              <a:buNone/>
            </a:pPr>
            <a:r>
              <a:rPr lang="pt-BR">
                <a:solidFill>
                  <a:srgbClr val="FF0000"/>
                </a:solidFill>
              </a:rPr>
              <a:t>O clima </a:t>
            </a:r>
            <a:r>
              <a:rPr lang="pt-BR"/>
              <a:t>é definido como a descrição estatística em termos da média e variabilidade de quantidades relevantes ao longo de um período de tempo.  [...]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Abuse dos verbos e modere nos substantivos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7910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410200" y="2438400"/>
            <a:ext cx="3429000" cy="267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discover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discovery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move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movement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resist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resistance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react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reaction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fail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failure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refuse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refusal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think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400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   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thought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43000" y="6019800"/>
            <a:ext cx="731520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Evite as nominalizações. Use sempre os verbos originais.  </a:t>
            </a:r>
            <a:endParaRPr lang="en-US" sz="2400">
              <a:solidFill>
                <a:srgbClr val="000066"/>
              </a:solidFill>
              <a:latin typeface="Calibri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90600" y="1295400"/>
            <a:ext cx="708660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Nominalizações: substantivos derivados de verbos  </a:t>
            </a:r>
            <a:endParaRPr lang="en-US" sz="2400">
              <a:solidFill>
                <a:srgbClr val="000066"/>
              </a:solidFill>
              <a:latin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dirty="0"/>
              <a:t>Transforme substantivos em verbos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sz="2000" kern="0" dirty="0">
                <a:latin typeface="Calibri" charset="0"/>
              </a:rPr>
              <a:t>[...] na geração de [...] -&gt; [...] para gerar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o desenvolvimento de [...] -&gt; [...] desenvolver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apresenta uma avaliação [...] -&gt; [...] avalia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para criação de [...] -&gt; [...] -&gt; [...] para criar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Este artigo é uma compilação [...] -&gt; Este artigo compila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O software é uma implementação [...] -&gt; O software implementa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esta baseado na combinação de [...] -&gt; [...] combina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levam em consideração [...] -&gt; [...] consideram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vai funcionar através da transferência [...] -&gt; [...] vai transferir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funcionalidades de criação e gerenciamento dos [...] -&gt; [...] funcionalidades para criar e gerenciar os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responsável por fazer a comunicação [...] -&gt; [...] responsável por comunicar [...]</a:t>
            </a:r>
          </a:p>
          <a:p>
            <a:pPr eaLnBrk="1" hangingPunct="1"/>
            <a:r>
              <a:rPr lang="pt-BR" sz="2000" kern="0" dirty="0">
                <a:latin typeface="Calibri" charset="0"/>
              </a:rPr>
              <a:t>[...] são considerados essenciais [...] -&gt; [...] </a:t>
            </a:r>
            <a:r>
              <a:rPr lang="pt-BR" sz="2000" kern="0">
                <a:latin typeface="Calibri" charset="0"/>
              </a:rPr>
              <a:t>são essenciais [...]</a:t>
            </a:r>
            <a:endParaRPr lang="pt-BR" sz="2000" kern="0" dirty="0">
              <a:latin typeface="Calibri" charset="0"/>
            </a:endParaRPr>
          </a:p>
          <a:p>
            <a:pPr eaLnBrk="1" hangingPunct="1"/>
            <a:endParaRPr lang="pt-BR" sz="2000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6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pPr eaLnBrk="1" hangingPunct="1"/>
            <a:r>
              <a:rPr lang="pt-BR"/>
              <a:t>Separação entre contribuição e implementação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/>
              <a:t>Algoritmo/Modelo vs. Implementação</a:t>
            </a:r>
          </a:p>
          <a:p>
            <a:pPr marL="0" indent="0">
              <a:buNone/>
            </a:pPr>
            <a:r>
              <a:rPr lang="pt-BR"/>
              <a:t>Arquitetura vs. Software</a:t>
            </a:r>
          </a:p>
          <a:p>
            <a:pPr marL="0" indent="0">
              <a:buNone/>
            </a:pPr>
            <a:r>
              <a:rPr lang="pt-BR"/>
              <a:t>O que vs. Como</a:t>
            </a:r>
          </a:p>
          <a:p>
            <a:pPr marL="0" indent="0">
              <a:buNone/>
            </a:pPr>
            <a:r>
              <a:rPr lang="pt-BR"/>
              <a:t>Separar o primeiro do segundo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O resultado do modelo -&gt;</a:t>
            </a:r>
            <a:r>
              <a:rPr lang="pt-BR" sz="2000"/>
              <a:t>	</a:t>
            </a:r>
            <a:r>
              <a:rPr lang="pt-BR"/>
              <a:t>O resultado </a:t>
            </a:r>
            <a:r>
              <a:rPr lang="pt-BR" i="1"/>
              <a:t>da simulação</a:t>
            </a:r>
            <a:endParaRPr lang="pt-BR"/>
          </a:p>
          <a:p>
            <a:pPr marL="0" indent="0">
              <a:buNone/>
            </a:pPr>
            <a:r>
              <a:rPr lang="pt-BR"/>
              <a:t>				O resultado da </a:t>
            </a:r>
            <a:r>
              <a:rPr lang="pt-BR" i="1"/>
              <a:t>execução</a:t>
            </a:r>
            <a:endParaRPr lang="pt-BR"/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Terminologia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515616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Ideia: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Algoritmo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Estrutura de dados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Método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Mecanismo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Arquitetura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Modelo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Política</a:t>
            </a:r>
          </a:p>
          <a:p>
            <a:pPr marL="0" indent="0" eaLnBrk="1" hangingPunct="1">
              <a:buNone/>
            </a:pPr>
            <a:endParaRPr lang="pt-BR" kern="0" dirty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Todos são termos diferentes. Seja consistente.</a:t>
            </a:r>
          </a:p>
          <a:p>
            <a:pPr eaLnBrk="1" hangingPunct="1"/>
            <a:endParaRPr lang="pt-BR" kern="0" dirty="0"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11352" y="1514124"/>
            <a:ext cx="35490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Implementação: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Programa</a:t>
            </a:r>
          </a:p>
          <a:p>
            <a:pPr eaLnBrk="1" hangingPunct="1"/>
            <a:r>
              <a:rPr lang="pt-BR" i="1" kern="0" dirty="0">
                <a:latin typeface="Calibri" charset="0"/>
              </a:rPr>
              <a:t>Toolbox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Ferramenta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Pacote</a:t>
            </a:r>
          </a:p>
          <a:p>
            <a:pPr eaLnBrk="1" hangingPunct="1"/>
            <a:r>
              <a:rPr lang="pt-BR" i="1" kern="0" dirty="0">
                <a:latin typeface="Calibri" charset="0"/>
              </a:rPr>
              <a:t>Plugin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Módulo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Funcionalidade</a:t>
            </a:r>
          </a:p>
          <a:p>
            <a:pPr marL="0" indent="0" eaLnBrk="1" hangingPunct="1">
              <a:buNone/>
            </a:pPr>
            <a:endParaRPr lang="pt-BR" kern="0" dirty="0">
              <a:latin typeface="Calibri" charset="0"/>
            </a:endParaRPr>
          </a:p>
          <a:p>
            <a:pPr eaLnBrk="1" hangingPunct="1"/>
            <a:endParaRPr lang="pt-BR" kern="0" dirty="0">
              <a:latin typeface="Calibri" charset="0"/>
            </a:endParaRPr>
          </a:p>
        </p:txBody>
      </p:sp>
      <p:sp>
        <p:nvSpPr>
          <p:cNvPr id="2" name="AutoShape 2" descr="Techniques, methods and approaches: much ADO about nothin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38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Requisito x Funcionalidade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26896" cy="2514600"/>
          </a:xfrm>
        </p:spPr>
        <p:txBody>
          <a:bodyPr/>
          <a:lstStyle/>
          <a:p>
            <a:pPr eaLnBrk="1" hangingPunct="1"/>
            <a:r>
              <a:rPr lang="pt-BR" dirty="0">
                <a:latin typeface="Calibri" charset="0"/>
              </a:rPr>
              <a:t>Requisito -&gt; Funcionalidade </a:t>
            </a:r>
          </a:p>
          <a:p>
            <a:pPr eaLnBrk="1" hangingPunct="1"/>
            <a:r>
              <a:rPr lang="pt-BR" dirty="0">
                <a:latin typeface="Calibri" charset="0"/>
              </a:rPr>
              <a:t>“deve ser possível” -&gt; “implementa”</a:t>
            </a:r>
          </a:p>
          <a:p>
            <a:pPr eaLnBrk="1" hangingPunct="1"/>
            <a:r>
              <a:rPr lang="pt-BR" dirty="0">
                <a:latin typeface="Calibri" charset="0"/>
              </a:rPr>
              <a:t>“deve possibilitar” -&gt; “possibilita”</a:t>
            </a:r>
          </a:p>
          <a:p>
            <a:pPr eaLnBrk="1" hangingPunct="1"/>
            <a:r>
              <a:rPr lang="pt-BR" dirty="0">
                <a:latin typeface="Calibri" charset="0"/>
              </a:rPr>
              <a:t>“deve fazer” -&gt; “faz”</a:t>
            </a:r>
          </a:p>
          <a:p>
            <a:pPr eaLnBrk="1" hangingPunct="1"/>
            <a:r>
              <a:rPr lang="pt-BR" dirty="0">
                <a:latin typeface="Calibri" charset="0"/>
              </a:rPr>
              <a:t>“é preciso garantir” -&gt; “garante”</a:t>
            </a:r>
          </a:p>
          <a:p>
            <a:pPr eaLnBrk="1" hangingPunct="1"/>
            <a:r>
              <a:rPr lang="pt-BR" dirty="0">
                <a:latin typeface="Calibri" charset="0"/>
              </a:rPr>
              <a:t>“é necessário  usar” -&gt; “usa”</a:t>
            </a:r>
          </a:p>
          <a:p>
            <a:pPr eaLnBrk="1" hangingPunct="1"/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0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dirty="0"/>
              <a:t>Palavras que não são sinônimos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515616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Computar x Estimar</a:t>
            </a:r>
          </a:p>
        </p:txBody>
      </p:sp>
      <p:sp>
        <p:nvSpPr>
          <p:cNvPr id="2" name="AutoShape 2" descr="Techniques, methods and approaches: much ADO about nothin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4" descr="Techniques, methods and approaches: much ADO about nothing?">
            <a:extLst>
              <a:ext uri="{FF2B5EF4-FFF2-40B4-BE49-F238E27FC236}">
                <a16:creationId xmlns:a16="http://schemas.microsoft.com/office/drawing/2014/main" id="{F73BF68B-DA95-4999-A4CC-A02D386E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28" y="1196752"/>
            <a:ext cx="548957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7EACE5B-A950-4AA2-A807-90CDE24A73D1}"/>
              </a:ext>
            </a:extLst>
          </p:cNvPr>
          <p:cNvSpPr/>
          <p:nvPr/>
        </p:nvSpPr>
        <p:spPr>
          <a:xfrm>
            <a:off x="755576" y="6021288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https://www.newroutes.com.br/ingles/techniques-methods-and-approaches-much-ado-about-nothing/</a:t>
            </a:r>
          </a:p>
        </p:txBody>
      </p:sp>
    </p:spTree>
    <p:extLst>
      <p:ext uri="{BB962C8B-B14F-4D97-AF65-F5344CB8AC3E}">
        <p14:creationId xmlns:p14="http://schemas.microsoft.com/office/powerpoint/2010/main" val="368933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Aviso Legal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916832"/>
            <a:ext cx="468052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Os slides desta apresentação contêm opiniões do autor, não sendo necessariamente consenso</a:t>
            </a:r>
          </a:p>
          <a:p>
            <a:pPr eaLnBrk="1" hangingPunct="1"/>
            <a:r>
              <a:rPr lang="pt-BR">
                <a:latin typeface="Calibri" charset="0"/>
              </a:rPr>
              <a:t>De toda forma, as questões apresentadas podem servir para autores refletirem sobre as próprias práticas de escrita</a:t>
            </a:r>
          </a:p>
        </p:txBody>
      </p:sp>
      <p:pic>
        <p:nvPicPr>
          <p:cNvPr id="2050" name="Picture 2" descr="www.pngall.com/wp-content/uploads/2017/05/Discl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808312" cy="30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4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6760"/>
            <a:ext cx="8153400" cy="762000"/>
          </a:xfrm>
        </p:spPr>
        <p:txBody>
          <a:bodyPr/>
          <a:lstStyle/>
          <a:p>
            <a:r>
              <a:rPr lang="pt-BR" dirty="0"/>
              <a:t>Evite jargões/informalidades (principalmente no texto escrito)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C9CA87-9FED-4365-88D5-05813A3D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59632"/>
            <a:ext cx="360236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roda -&gt; executa/simula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só -&gt; apenas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por conta de -&gt; por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pode  bastar -&gt; pode ser suficiente</a:t>
            </a:r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id="{67D69678-E36D-42CF-9782-D8211C524D02}"/>
              </a:ext>
            </a:extLst>
          </p:cNvPr>
          <p:cNvGrpSpPr/>
          <p:nvPr/>
        </p:nvGrpSpPr>
        <p:grpSpPr>
          <a:xfrm>
            <a:off x="4149396" y="1124744"/>
            <a:ext cx="4887100" cy="4968552"/>
            <a:chOff x="1057174" y="548680"/>
            <a:chExt cx="7334451" cy="73448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1BF25C7-6055-41C5-944B-19E94AC949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4" t="14560" r="35658" b="8070"/>
            <a:stretch/>
          </p:blipFill>
          <p:spPr bwMode="auto">
            <a:xfrm>
              <a:off x="1057174" y="548680"/>
              <a:ext cx="7334451" cy="53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08E0CD54-CC97-4D75-BD3C-5A87DE13B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39860" r="35868" b="16491"/>
            <a:stretch/>
          </p:blipFill>
          <p:spPr bwMode="auto">
            <a:xfrm>
              <a:off x="1057174" y="4900038"/>
              <a:ext cx="7305576" cy="299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220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Números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659632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Um a dez por extenso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Números muito grandes/pequenos usar notação científica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Evite casas decimais sem importância (tipicamente uma ou duas é suficiente)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Atenção especial a unidades de medida</a:t>
            </a:r>
          </a:p>
        </p:txBody>
      </p:sp>
    </p:spTree>
    <p:extLst>
      <p:ext uri="{BB962C8B-B14F-4D97-AF65-F5344CB8AC3E}">
        <p14:creationId xmlns:p14="http://schemas.microsoft.com/office/powerpoint/2010/main" val="47959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Remova tudo que for desnecessário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844824"/>
            <a:ext cx="85344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sz="2200" kern="0" dirty="0">
                <a:latin typeface="Calibri" charset="0"/>
              </a:rPr>
              <a:t>Este é um algoritmo que [...] -&gt; Este algoritmo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de forma rápida -&gt; [...] rapidamente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devido ao fato que [...] -&gt; [...] porque/pois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utiliza [...] -&gt; [...] usa [...] (ver vídeo do YouTube na página da disciplina)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tem como objetivo apresentar [...] -&gt; [...] apresenta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para poder ser compilado [...] -&gt; [...] para ser compilado [...]</a:t>
            </a:r>
          </a:p>
          <a:p>
            <a:pPr eaLnBrk="1" hangingPunct="1"/>
            <a:r>
              <a:rPr lang="en-AU" sz="2200" dirty="0"/>
              <a:t>[…] </a:t>
            </a:r>
            <a:r>
              <a:rPr lang="en-AU" sz="2200" dirty="0" err="1"/>
              <a:t>mapa</a:t>
            </a:r>
            <a:r>
              <a:rPr lang="en-AU" sz="2200" dirty="0"/>
              <a:t> com </a:t>
            </a:r>
            <a:r>
              <a:rPr lang="en-AU" sz="2200" dirty="0" err="1"/>
              <a:t>valores</a:t>
            </a:r>
            <a:r>
              <a:rPr lang="en-AU" sz="2200" dirty="0"/>
              <a:t> de altitude […] -&gt; […] </a:t>
            </a:r>
            <a:r>
              <a:rPr lang="en-AU" sz="2200" dirty="0" err="1"/>
              <a:t>mapa</a:t>
            </a:r>
            <a:r>
              <a:rPr lang="en-AU" sz="2200" dirty="0"/>
              <a:t> de altitude […]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conduzida para demonstrar [...] -&gt; [...] que demonstra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pode ser definido como [...] -&gt; [...] é [...]</a:t>
            </a:r>
          </a:p>
          <a:p>
            <a:pPr eaLnBrk="1" hangingPunct="1"/>
            <a:endParaRPr lang="en-AU" sz="2200" dirty="0"/>
          </a:p>
          <a:p>
            <a:pPr eaLnBrk="1" hangingPunct="1"/>
            <a:endParaRPr lang="pt-BR" sz="2200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Remova tudo que for desnecessário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72816"/>
            <a:ext cx="85344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sz="2200" kern="0" dirty="0">
                <a:latin typeface="Calibri" charset="0"/>
              </a:rPr>
              <a:t>[...] é útil, isto é, contribui [...] -&gt; [...] contribui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do usuário do modelo [...] -&gt; [...] do usuário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usada para [...] -&gt; [...] para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identificar quais foram as [...] -&gt; [...] identificar as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são construídas semelhantes à [...] -&gt; [...] são semelhantes à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é caracterizado por possuir [...] -&gt; [...] possui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pois dessa forma é possível aproveitar [...] -&gt; [...] aproveitando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acaba inserindo [...] -&gt; [...] insere [...]</a:t>
            </a:r>
          </a:p>
          <a:p>
            <a:pPr eaLnBrk="1" hangingPunct="1"/>
            <a:r>
              <a:rPr lang="pt-BR" sz="2200" kern="0" dirty="0">
                <a:latin typeface="Calibri" charset="0"/>
              </a:rPr>
              <a:t>[...] para possibilitar de forma fácil [...] -&gt; [...] para facilitar [...]</a:t>
            </a:r>
          </a:p>
          <a:p>
            <a:pPr eaLnBrk="1" hangingPunct="1"/>
            <a:endParaRPr lang="en-AU" sz="2200" dirty="0"/>
          </a:p>
          <a:p>
            <a:pPr eaLnBrk="1" hangingPunct="1"/>
            <a:endParaRPr lang="pt-BR" sz="2200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/>
              <a:t>Cuidado com conectores excessivos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“Este trabalho investiga técnicas para identificação de </a:t>
            </a:r>
            <a:r>
              <a:rPr lang="pt-BR" kern="0" dirty="0" err="1">
                <a:latin typeface="Calibri" charset="0"/>
              </a:rPr>
              <a:t>núvens</a:t>
            </a:r>
            <a:r>
              <a:rPr lang="pt-BR" kern="0" dirty="0">
                <a:latin typeface="Calibri" charset="0"/>
              </a:rPr>
              <a:t> em imagens de sensoriamento remoto. Além disto, são feitas simulações para investigar a eficiência computacional ”</a:t>
            </a:r>
          </a:p>
        </p:txBody>
      </p:sp>
    </p:spTree>
    <p:extLst>
      <p:ext uri="{BB962C8B-B14F-4D97-AF65-F5344CB8AC3E}">
        <p14:creationId xmlns:p14="http://schemas.microsoft.com/office/powerpoint/2010/main" val="240669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/>
              <a:t>Cuidado com conectores excessivos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“Este trabalho investiga técnicas para identificação de núvens em imagens de sensoriamento remoto.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Além disto</a:t>
            </a:r>
            <a:r>
              <a:rPr lang="pt-BR" kern="0">
                <a:latin typeface="Calibri" charset="0"/>
              </a:rPr>
              <a:t>, são feitas simulações para investigar a eficiência computacional. ”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3068960"/>
            <a:ext cx="85344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“Este trabalho investiga técnicas para identificação de núvens em imagens de sensoriamento remoto. São feitas simulações para investigar a eficiência computacional .”</a:t>
            </a:r>
          </a:p>
        </p:txBody>
      </p:sp>
    </p:spTree>
    <p:extLst>
      <p:ext uri="{BB962C8B-B14F-4D97-AF65-F5344CB8AC3E}">
        <p14:creationId xmlns:p14="http://schemas.microsoft.com/office/powerpoint/2010/main" val="368414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/>
              <a:t>Evite repetições dentro de um mesmo parágrafo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“O modelo ABC promove a interação entre dinâmicas sociais e ambientais. Técnicas de aprendizado de máquina são usadas pelo modelo ABC para promover este objetivo. O modelo ABC é flexível o suficiente para promover a adição de novas variáveis.”</a:t>
            </a:r>
          </a:p>
        </p:txBody>
      </p:sp>
    </p:spTree>
    <p:extLst>
      <p:ext uri="{BB962C8B-B14F-4D97-AF65-F5344CB8AC3E}">
        <p14:creationId xmlns:p14="http://schemas.microsoft.com/office/powerpoint/2010/main" val="3482776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 dirty="0"/>
              <a:t>Gramática básica – Erros comuns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79285-C432-4B81-BC12-3B7AF00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42689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Artigo definido x indefinido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Concordância verbal!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Concordância nominal!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Crase (na dúvida, não use! Dica: coloque a sentença no masculino, se virar “ao” precisa de crase, se for “o” não precisa)</a:t>
            </a:r>
          </a:p>
          <a:p>
            <a:pPr eaLnBrk="1" hangingPunct="1"/>
            <a:endParaRPr lang="pt-BR" kern="0" dirty="0">
              <a:latin typeface="Calibri" charset="0"/>
            </a:endParaRPr>
          </a:p>
          <a:p>
            <a:pPr eaLnBrk="1" hangingPunct="1"/>
            <a:r>
              <a:rPr lang="pt-BR" kern="0" dirty="0">
                <a:latin typeface="Calibri" charset="0"/>
              </a:rPr>
              <a:t>Revise seu texto para não deixar os </a:t>
            </a:r>
            <a:r>
              <a:rPr lang="pt-BR" kern="0" dirty="0" err="1">
                <a:latin typeface="Calibri" charset="0"/>
              </a:rPr>
              <a:t>co-autores</a:t>
            </a:r>
            <a:r>
              <a:rPr lang="pt-BR" kern="0" dirty="0">
                <a:latin typeface="Calibri" charset="0"/>
              </a:rPr>
              <a:t> terem que corrigir este tipo de erro</a:t>
            </a:r>
          </a:p>
          <a:p>
            <a:pPr eaLnBrk="1" hangingPunct="1"/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0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 dirty="0"/>
              <a:t>Revise o seu texto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“Contudo, se os valores forem diferentes, não foi possível reproduzir o experimento. Ou seja, os dados de resultado foram diferentes.”</a:t>
            </a:r>
          </a:p>
          <a:p>
            <a:pPr marL="0" indent="0" eaLnBrk="1" hangingPunct="1">
              <a:buNone/>
            </a:pPr>
            <a:endParaRPr lang="pt-BR" kern="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pt-BR" kern="0" dirty="0">
                <a:latin typeface="Calibri" charset="0"/>
              </a:rPr>
              <a:t>“O pacote foi incorporado ao ambiente de modelagem </a:t>
            </a:r>
            <a:r>
              <a:rPr lang="pt-BR" kern="0" dirty="0" err="1">
                <a:latin typeface="Calibri" charset="0"/>
              </a:rPr>
              <a:t>TerraME</a:t>
            </a:r>
            <a:r>
              <a:rPr lang="pt-BR" kern="0" dirty="0">
                <a:latin typeface="Calibri" charset="0"/>
              </a:rPr>
              <a:t>, que faz uso de scripts utilizando a linguagem Lua.  O </a:t>
            </a:r>
            <a:r>
              <a:rPr lang="pt-BR" kern="0" dirty="0" err="1">
                <a:latin typeface="Calibri" charset="0"/>
              </a:rPr>
              <a:t>TerraME</a:t>
            </a:r>
            <a:r>
              <a:rPr lang="pt-BR" kern="0" dirty="0">
                <a:latin typeface="Calibri" charset="0"/>
              </a:rPr>
              <a:t> usa scripts escritos em linguagem Lua (</a:t>
            </a:r>
            <a:r>
              <a:rPr lang="pt-BR" kern="0" dirty="0" err="1">
                <a:latin typeface="Calibri" charset="0"/>
              </a:rPr>
              <a:t>Ierusalimschy</a:t>
            </a:r>
            <a:r>
              <a:rPr lang="pt-BR" kern="0" dirty="0">
                <a:latin typeface="Calibri" charset="0"/>
              </a:rPr>
              <a:t>, 2006).”</a:t>
            </a:r>
          </a:p>
          <a:p>
            <a:pPr marL="0" indent="0" eaLnBrk="1" hangingPunct="1">
              <a:buNone/>
            </a:pPr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0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/>
              <a:t>Evite repetições dentro de um mesmo parágrafo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</a:t>
            </a:r>
            <a:r>
              <a:rPr lang="pt-BR" kern="0">
                <a:latin typeface="Calibri" charset="0"/>
              </a:rPr>
              <a:t> a interação entre dinâmicas sociais e ambientais. Técnicas de aprendizado de máquina são usadas pelo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modelo ABC </a:t>
            </a:r>
            <a:r>
              <a:rPr lang="pt-BR" kern="0">
                <a:latin typeface="Calibri" charset="0"/>
              </a:rPr>
              <a:t>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este objetivo.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latin typeface="Calibri" charset="0"/>
              </a:rPr>
              <a:t>é flexível o suficiente 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a adição de novas variáveis.”</a:t>
            </a: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7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Nome Científico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26896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Use sempre o mesmo nome em seus documentos e apresentações</a:t>
            </a:r>
          </a:p>
          <a:p>
            <a:pPr eaLnBrk="1" hangingPunct="1"/>
            <a:r>
              <a:rPr lang="pt-BR">
                <a:latin typeface="Calibri" charset="0"/>
              </a:rPr>
              <a:t>Facilite a identificação e citação do seu nome</a:t>
            </a:r>
          </a:p>
          <a:p>
            <a:pPr eaLnBrk="1" hangingPunct="1"/>
            <a:endParaRPr lang="pt-BR">
              <a:latin typeface="Calibri" charset="0"/>
            </a:endParaRPr>
          </a:p>
          <a:p>
            <a:pPr eaLnBrk="1" hangingPunct="1"/>
            <a:r>
              <a:rPr lang="pt-BR">
                <a:latin typeface="Calibri" charset="0"/>
              </a:rPr>
              <a:t>Pedro Ribeiro de Andrade Neto</a:t>
            </a:r>
          </a:p>
          <a:p>
            <a:pPr lvl="1" eaLnBrk="1" hangingPunct="1"/>
            <a:r>
              <a:rPr lang="pt-BR">
                <a:latin typeface="Calibri" charset="0"/>
              </a:rPr>
              <a:t>Citação correta: de Andrade Neto, P. R.</a:t>
            </a:r>
          </a:p>
          <a:p>
            <a:pPr lvl="1" eaLnBrk="1" hangingPunct="1"/>
            <a:r>
              <a:rPr lang="pt-BR">
                <a:latin typeface="Calibri" charset="0"/>
              </a:rPr>
              <a:t>Como autores citam: Neto, P. R. A. D.; Andrade Neto, P. R.</a:t>
            </a:r>
          </a:p>
          <a:p>
            <a:pPr eaLnBrk="1" hangingPunct="1"/>
            <a:r>
              <a:rPr lang="pt-BR">
                <a:latin typeface="Calibri" charset="0"/>
              </a:rPr>
              <a:t>Pedro R. Andrade</a:t>
            </a:r>
          </a:p>
          <a:p>
            <a:pPr lvl="1" eaLnBrk="1" hangingPunct="1"/>
            <a:r>
              <a:rPr lang="pt-BR">
                <a:latin typeface="Calibri" charset="0"/>
              </a:rPr>
              <a:t>Apenas uma forma de citar: Andrade, P. R.</a:t>
            </a:r>
          </a:p>
        </p:txBody>
      </p:sp>
    </p:spTree>
    <p:extLst>
      <p:ext uri="{BB962C8B-B14F-4D97-AF65-F5344CB8AC3E}">
        <p14:creationId xmlns:p14="http://schemas.microsoft.com/office/powerpoint/2010/main" val="2039567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/>
              <a:t>Evite repetições dentro de um mesmo parágrafo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</a:t>
            </a:r>
            <a:r>
              <a:rPr lang="pt-BR" kern="0">
                <a:latin typeface="Calibri" charset="0"/>
              </a:rPr>
              <a:t> a interação entre dinâmicas sociais e ambientais. Técnicas de aprendizado de máquina são usadas pelo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modelo ABC </a:t>
            </a:r>
            <a:r>
              <a:rPr lang="pt-BR" kern="0">
                <a:latin typeface="Calibri" charset="0"/>
              </a:rPr>
              <a:t>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este objetivo.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latin typeface="Calibri" charset="0"/>
              </a:rPr>
              <a:t>é flexível o suficiente 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a adição de novas variáveis.”</a:t>
            </a: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7458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37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pt-BR"/>
              <a:t>Evite repetições dentro de um mesmo parágrafo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534400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</a:t>
            </a:r>
            <a:r>
              <a:rPr lang="pt-BR" kern="0">
                <a:latin typeface="Calibri" charset="0"/>
              </a:rPr>
              <a:t> a interação entre dinâmicas sociais e ambientais. Técnicas de aprendizado de máquina são usadas pelo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modelo ABC </a:t>
            </a:r>
            <a:r>
              <a:rPr lang="pt-BR" kern="0">
                <a:latin typeface="Calibri" charset="0"/>
              </a:rPr>
              <a:t>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este objetivo.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latin typeface="Calibri" charset="0"/>
              </a:rPr>
              <a:t>é flexível o suficiente 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a adição de novas variáveis.”</a:t>
            </a: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pt-BR" kern="0">
                <a:latin typeface="Calibri" charset="0"/>
              </a:rPr>
              <a:t>“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O modelo ABC </a:t>
            </a:r>
            <a:r>
              <a:rPr lang="pt-BR" kern="0">
                <a:latin typeface="Calibri" charset="0"/>
              </a:rPr>
              <a:t>usa técnicas de aprendizado de máquina 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promover</a:t>
            </a:r>
            <a:r>
              <a:rPr lang="pt-BR" kern="0">
                <a:latin typeface="Calibri" charset="0"/>
              </a:rPr>
              <a:t> a interação entre dinâmicas sociais e ambientais. </a:t>
            </a:r>
            <a:r>
              <a:rPr lang="pt-BR" kern="0">
                <a:solidFill>
                  <a:srgbClr val="FF0000"/>
                </a:solidFill>
                <a:latin typeface="Calibri" charset="0"/>
              </a:rPr>
              <a:t>Este modelo </a:t>
            </a:r>
            <a:r>
              <a:rPr lang="pt-BR" kern="0">
                <a:latin typeface="Calibri" charset="0"/>
              </a:rPr>
              <a:t>é flexível o suficiente para </a:t>
            </a:r>
            <a:r>
              <a:rPr lang="pt-BR" kern="0">
                <a:solidFill>
                  <a:srgbClr val="FFC000"/>
                </a:solidFill>
                <a:latin typeface="Calibri" charset="0"/>
              </a:rPr>
              <a:t>possibilitar</a:t>
            </a:r>
            <a:r>
              <a:rPr lang="pt-BR" kern="0">
                <a:latin typeface="Calibri" charset="0"/>
              </a:rPr>
              <a:t> a adição de novas variáveis.”</a:t>
            </a: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40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Espaço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04947"/>
              </p:ext>
            </p:extLst>
          </p:nvPr>
        </p:nvGraphicFramePr>
        <p:xfrm>
          <a:off x="1907704" y="1844824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Símbolo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Quando?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Vírgula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Depois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Ponto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Depois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Abre</a:t>
                      </a:r>
                      <a:r>
                        <a:rPr lang="pt-BR" baseline="0"/>
                        <a:t> parênteses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Fecha parênteses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Depois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Abre</a:t>
                      </a:r>
                      <a:r>
                        <a:rPr lang="pt-BR" baseline="0"/>
                        <a:t> aspas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Fecha aspas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Depois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47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844824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/>
              <a:t>Use corretor ortográfico</a:t>
            </a:r>
          </a:p>
          <a:p>
            <a:r>
              <a:rPr lang="pt-BR" sz="2800"/>
              <a:t>    Use corretor ortográfico</a:t>
            </a:r>
          </a:p>
          <a:p>
            <a:r>
              <a:rPr lang="pt-BR" sz="2800"/>
              <a:t>        Use corrtor ortográfico</a:t>
            </a:r>
          </a:p>
          <a:p>
            <a:r>
              <a:rPr lang="pt-BR" sz="2800"/>
              <a:t>            Use corretor ortogárfico</a:t>
            </a:r>
          </a:p>
          <a:p>
            <a:r>
              <a:rPr lang="pt-BR" sz="2800"/>
              <a:t>               Use corretor ortográfco</a:t>
            </a:r>
          </a:p>
          <a:p>
            <a:r>
              <a:rPr lang="pt-BR" sz="2800"/>
              <a:t>                   Use corretor ortografico</a:t>
            </a:r>
          </a:p>
          <a:p>
            <a:r>
              <a:rPr lang="pt-BR" sz="2800"/>
              <a:t>                        Use corrector ortográfico</a:t>
            </a:r>
          </a:p>
          <a:p>
            <a:endParaRPr lang="pt-BR" sz="280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Corretor Ortográfico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203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dirty="0"/>
              <a:t>Sobre julgamento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9DAFB3-C4BF-4E08-B6B0-6B71560B2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534400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dirty="0"/>
              <a:t>Nunca fale bem de você</a:t>
            </a:r>
          </a:p>
          <a:p>
            <a:pPr marL="0" indent="0" eaLnBrk="1" hangingPunct="1">
              <a:buNone/>
            </a:pPr>
            <a:r>
              <a:rPr lang="pt-BR" dirty="0"/>
              <a:t>	“</a:t>
            </a:r>
            <a:r>
              <a:rPr lang="en-US" dirty="0"/>
              <a:t>According to a relevant study by Pan et al. (2018) […]” </a:t>
            </a:r>
          </a:p>
          <a:p>
            <a:pPr marL="0" indent="0" eaLnBrk="1" hangingPunct="1">
              <a:buNone/>
            </a:pPr>
            <a:r>
              <a:rPr lang="en-US" dirty="0"/>
              <a:t>	(é o </a:t>
            </a:r>
            <a:r>
              <a:rPr lang="en-US" dirty="0" err="1"/>
              <a:t>próprio</a:t>
            </a:r>
            <a:r>
              <a:rPr lang="en-US" dirty="0"/>
              <a:t> Pan </a:t>
            </a:r>
            <a:r>
              <a:rPr lang="en-US" dirty="0" err="1"/>
              <a:t>escrevendo</a:t>
            </a:r>
            <a:r>
              <a:rPr lang="en-US" dirty="0"/>
              <a:t>…)</a:t>
            </a:r>
            <a:endParaRPr lang="pt-BR" dirty="0"/>
          </a:p>
          <a:p>
            <a:endParaRPr lang="pt-BR" dirty="0"/>
          </a:p>
          <a:p>
            <a:r>
              <a:rPr lang="pt-BR" dirty="0"/>
              <a:t>Nunca fale mal dos outros</a:t>
            </a:r>
          </a:p>
          <a:p>
            <a:pPr marL="0" indent="0">
              <a:buNone/>
            </a:pPr>
            <a:r>
              <a:rPr lang="pt-BR" dirty="0"/>
              <a:t>	(além de não ser educado, pode ser justamente a pessoa 	que vai revisar o seu artigo)</a:t>
            </a:r>
          </a:p>
          <a:p>
            <a:pPr eaLnBrk="1" hangingPunct="1"/>
            <a:endParaRPr lang="pt-BR" sz="2000" kern="0" dirty="0">
              <a:latin typeface="Calibri" charset="0"/>
            </a:endParaRPr>
          </a:p>
          <a:p>
            <a:pPr eaLnBrk="1" hangingPunct="1"/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47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Gráficos</a:t>
            </a:r>
          </a:p>
        </p:txBody>
      </p:sp>
      <p:pic>
        <p:nvPicPr>
          <p:cNvPr id="1028" name="Picture 4" descr="Image result for best chart e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" y="1844824"/>
            <a:ext cx="8614420" cy="41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72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Mapas</a:t>
            </a:r>
          </a:p>
        </p:txBody>
      </p:sp>
      <p:pic>
        <p:nvPicPr>
          <p:cNvPr id="2050" name="Picture 2" descr="19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07" y="1062361"/>
            <a:ext cx="6845393" cy="54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6515205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>
                <a:latin typeface="Calibri" panose="020F0502020204030204" pitchFamily="34" charset="0"/>
                <a:cs typeface="Calibri" panose="020F0502020204030204" pitchFamily="34" charset="0"/>
              </a:rPr>
              <a:t>Fonte: https://londonist.com/2016/05/the-history-of-the-tube-map</a:t>
            </a:r>
          </a:p>
        </p:txBody>
      </p:sp>
    </p:spTree>
    <p:extLst>
      <p:ext uri="{BB962C8B-B14F-4D97-AF65-F5344CB8AC3E}">
        <p14:creationId xmlns:p14="http://schemas.microsoft.com/office/powerpoint/2010/main" val="1870270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Mapas</a:t>
            </a:r>
          </a:p>
        </p:txBody>
      </p:sp>
      <p:pic>
        <p:nvPicPr>
          <p:cNvPr id="4098" name="Picture 2" descr="19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9134"/>
            <a:ext cx="6768752" cy="54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6515205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>
                <a:latin typeface="Calibri" panose="020F0502020204030204" pitchFamily="34" charset="0"/>
                <a:cs typeface="Calibri" panose="020F0502020204030204" pitchFamily="34" charset="0"/>
              </a:rPr>
              <a:t>Fonte: https://londonist.com/2016/05/the-history-of-the-tube-map</a:t>
            </a:r>
          </a:p>
        </p:txBody>
      </p:sp>
    </p:spTree>
    <p:extLst>
      <p:ext uri="{BB962C8B-B14F-4D97-AF65-F5344CB8AC3E}">
        <p14:creationId xmlns:p14="http://schemas.microsoft.com/office/powerpoint/2010/main" val="1415961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Tabelas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35509" r="31158" b="18175"/>
          <a:stretch/>
        </p:blipFill>
        <p:spPr bwMode="auto">
          <a:xfrm>
            <a:off x="1934678" y="2132856"/>
            <a:ext cx="7209322" cy="31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46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Tabelas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35509" r="31158" b="18175"/>
          <a:stretch/>
        </p:blipFill>
        <p:spPr bwMode="auto">
          <a:xfrm>
            <a:off x="1934678" y="2132856"/>
            <a:ext cx="7209322" cy="31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ve esquerda 2"/>
          <p:cNvSpPr/>
          <p:nvPr/>
        </p:nvSpPr>
        <p:spPr bwMode="auto">
          <a:xfrm>
            <a:off x="1475656" y="2492896"/>
            <a:ext cx="459022" cy="2736304"/>
          </a:xfrm>
          <a:prstGeom prst="leftBrace">
            <a:avLst>
              <a:gd name="adj1" fmla="val 6494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have esquerda 5"/>
          <p:cNvSpPr/>
          <p:nvPr/>
        </p:nvSpPr>
        <p:spPr bwMode="auto">
          <a:xfrm rot="5400000">
            <a:off x="7439552" y="345424"/>
            <a:ext cx="459022" cy="2881757"/>
          </a:xfrm>
          <a:prstGeom prst="leftBrace">
            <a:avLst>
              <a:gd name="adj1" fmla="val 6494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21155" y="105273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Atributos</a:t>
            </a: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613711" y="36905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/>
              <a:t>Objetos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8786" y="5918760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/>
              <a:t>Dados temporais podem ser atributos (quando poucos) ou objetos (quando muitos)</a:t>
            </a:r>
          </a:p>
        </p:txBody>
      </p:sp>
    </p:spTree>
    <p:extLst>
      <p:ext uri="{BB962C8B-B14F-4D97-AF65-F5344CB8AC3E}">
        <p14:creationId xmlns:p14="http://schemas.microsoft.com/office/powerpoint/2010/main" val="223664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Qual editor usar?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>
                <a:latin typeface="Calibri" charset="0"/>
              </a:rPr>
              <a:t>LaTeX</a:t>
            </a:r>
          </a:p>
          <a:p>
            <a:pPr eaLnBrk="1" hangingPunct="1"/>
            <a:r>
              <a:rPr lang="pt-BR" kern="0">
                <a:latin typeface="Calibri" charset="0"/>
              </a:rPr>
              <a:t>Word</a:t>
            </a:r>
          </a:p>
          <a:p>
            <a:pPr eaLnBrk="1" hangingPunct="1"/>
            <a:r>
              <a:rPr lang="pt-BR" kern="0">
                <a:latin typeface="Calibri" charset="0"/>
              </a:rPr>
              <a:t>BrOffice</a:t>
            </a:r>
          </a:p>
        </p:txBody>
      </p:sp>
      <p:pic>
        <p:nvPicPr>
          <p:cNvPr id="1026" name="Picture 2" descr="Image result for microsoft wo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0" y="548680"/>
            <a:ext cx="44036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TeX edi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464496" cy="34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01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Tabelas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35509" r="31158" b="18175"/>
          <a:stretch/>
        </p:blipFill>
        <p:spPr bwMode="auto">
          <a:xfrm>
            <a:off x="1934678" y="2132856"/>
            <a:ext cx="7209322" cy="31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ve esquerda 2"/>
          <p:cNvSpPr/>
          <p:nvPr/>
        </p:nvSpPr>
        <p:spPr bwMode="auto">
          <a:xfrm>
            <a:off x="1475656" y="2492896"/>
            <a:ext cx="459022" cy="2736304"/>
          </a:xfrm>
          <a:prstGeom prst="leftBrace">
            <a:avLst>
              <a:gd name="adj1" fmla="val 6494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have esquerda 5"/>
          <p:cNvSpPr/>
          <p:nvPr/>
        </p:nvSpPr>
        <p:spPr bwMode="auto">
          <a:xfrm rot="5400000">
            <a:off x="7439552" y="345424"/>
            <a:ext cx="459022" cy="2881757"/>
          </a:xfrm>
          <a:prstGeom prst="leftBrace">
            <a:avLst>
              <a:gd name="adj1" fmla="val 6494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9752" y="5949280"/>
            <a:ext cx="548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/>
              <a:t>Esta tabela pode ser melhorada?</a:t>
            </a: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613711" y="36905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/>
              <a:t>Objetos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21155" y="105273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/>
              <a:t>Atributos</a:t>
            </a:r>
          </a:p>
        </p:txBody>
      </p:sp>
    </p:spTree>
    <p:extLst>
      <p:ext uri="{BB962C8B-B14F-4D97-AF65-F5344CB8AC3E}">
        <p14:creationId xmlns:p14="http://schemas.microsoft.com/office/powerpoint/2010/main" val="3986186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866800"/>
            <a:ext cx="2734072" cy="762000"/>
          </a:xfrm>
        </p:spPr>
        <p:txBody>
          <a:bodyPr/>
          <a:lstStyle/>
          <a:p>
            <a:r>
              <a:rPr lang="pt-BR" dirty="0"/>
              <a:t>Como melhorar esta</a:t>
            </a:r>
            <a:br>
              <a:rPr lang="pt-BR" dirty="0"/>
            </a:br>
            <a:r>
              <a:rPr lang="pt-BR" dirty="0"/>
              <a:t>tabela?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CC7C00-73A0-4788-8158-00C4C76A5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7" t="16400" r="28738" b="6601"/>
          <a:stretch/>
        </p:blipFill>
        <p:spPr>
          <a:xfrm>
            <a:off x="3172426" y="476672"/>
            <a:ext cx="608009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0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866800"/>
            <a:ext cx="2734072" cy="762000"/>
          </a:xfrm>
        </p:spPr>
        <p:txBody>
          <a:bodyPr/>
          <a:lstStyle/>
          <a:p>
            <a:r>
              <a:rPr lang="pt-BR" dirty="0"/>
              <a:t>Como melhorar esta</a:t>
            </a:r>
            <a:br>
              <a:rPr lang="pt-BR" dirty="0"/>
            </a:br>
            <a:r>
              <a:rPr lang="pt-BR" dirty="0"/>
              <a:t>tabela?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CC7C00-73A0-4788-8158-00C4C76A5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7" t="16400" r="28738" b="6601"/>
          <a:stretch/>
        </p:blipFill>
        <p:spPr>
          <a:xfrm>
            <a:off x="3172426" y="476672"/>
            <a:ext cx="6080094" cy="619268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5FD18C7-1557-4947-A848-AD85A8CE0791}"/>
              </a:ext>
            </a:extLst>
          </p:cNvPr>
          <p:cNvSpPr/>
          <p:nvPr/>
        </p:nvSpPr>
        <p:spPr bwMode="auto">
          <a:xfrm>
            <a:off x="3419872" y="1772816"/>
            <a:ext cx="648072" cy="3698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391FB7F-15B5-4982-A6FD-F6BD3FE96102}"/>
              </a:ext>
            </a:extLst>
          </p:cNvPr>
          <p:cNvSpPr/>
          <p:nvPr/>
        </p:nvSpPr>
        <p:spPr bwMode="auto">
          <a:xfrm>
            <a:off x="3419872" y="2843156"/>
            <a:ext cx="648072" cy="3698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1DD9466-D5D4-427B-96B3-574A60357990}"/>
              </a:ext>
            </a:extLst>
          </p:cNvPr>
          <p:cNvSpPr/>
          <p:nvPr/>
        </p:nvSpPr>
        <p:spPr bwMode="auto">
          <a:xfrm>
            <a:off x="3314976" y="4263756"/>
            <a:ext cx="648072" cy="3698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EAA80BC-F0A1-4B6C-97FC-997218E5BC38}"/>
              </a:ext>
            </a:extLst>
          </p:cNvPr>
          <p:cNvSpPr/>
          <p:nvPr/>
        </p:nvSpPr>
        <p:spPr bwMode="auto">
          <a:xfrm>
            <a:off x="3184288" y="4946058"/>
            <a:ext cx="648072" cy="3698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05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866800"/>
            <a:ext cx="2734072" cy="762000"/>
          </a:xfrm>
        </p:spPr>
        <p:txBody>
          <a:bodyPr/>
          <a:lstStyle/>
          <a:p>
            <a:r>
              <a:rPr lang="pt-BR" dirty="0"/>
              <a:t>Como melhorar esta</a:t>
            </a:r>
            <a:br>
              <a:rPr lang="pt-BR" dirty="0"/>
            </a:br>
            <a:r>
              <a:rPr lang="pt-BR" dirty="0"/>
              <a:t>tabela?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E6C983-48CD-4AF1-A2CE-2CAE16C4D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36000" r="35038" b="20600"/>
          <a:stretch/>
        </p:blipFill>
        <p:spPr>
          <a:xfrm>
            <a:off x="3206390" y="838682"/>
            <a:ext cx="5943925" cy="46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8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Figura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075CE5-950E-4E97-8D1A-1A66AA69E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534400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dirty="0"/>
              <a:t>Mostra</a:t>
            </a:r>
          </a:p>
          <a:p>
            <a:pPr eaLnBrk="1" hangingPunct="1"/>
            <a:r>
              <a:rPr lang="pt-BR" dirty="0"/>
              <a:t>Ilustra</a:t>
            </a:r>
          </a:p>
          <a:p>
            <a:pPr eaLnBrk="1" hangingPunct="1"/>
            <a:r>
              <a:rPr lang="pt-BR" dirty="0"/>
              <a:t>Apresenta</a:t>
            </a:r>
          </a:p>
          <a:p>
            <a:pPr eaLnBrk="1" hangingPunct="1"/>
            <a:r>
              <a:rPr lang="pt-BR" dirty="0"/>
              <a:t>Exemplifica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Figuras não descrevem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Figuras não explicam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Figuras não definem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Figuras não demonstram</a:t>
            </a:r>
          </a:p>
          <a:p>
            <a:pPr eaLnBrk="1" hangingPunct="1"/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98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falta neste gráfico?</a:t>
            </a:r>
          </a:p>
        </p:txBody>
      </p:sp>
      <p:pic>
        <p:nvPicPr>
          <p:cNvPr id="1026" name="Picture 2" descr="Image result for ch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328592" cy="48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97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falta neste gráfico?</a:t>
            </a:r>
          </a:p>
        </p:txBody>
      </p:sp>
      <p:pic>
        <p:nvPicPr>
          <p:cNvPr id="1026" name="Picture 2" descr="Image result for ch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328592" cy="48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590107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Todo gráfico deve ter legenda, nomes nos eixos e unidades de medida quando necessários</a:t>
            </a:r>
          </a:p>
          <a:p>
            <a:endParaRPr lang="pt-B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5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Quais os problemas deste gráfico?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07720"/>
              </p:ext>
            </p:extLst>
          </p:nvPr>
        </p:nvGraphicFramePr>
        <p:xfrm>
          <a:off x="1403648" y="1412776"/>
          <a:ext cx="67687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685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Qual o problema deste gráfico?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0" y="1340768"/>
            <a:ext cx="66480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6505599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Wainer H (1984) How to display data badly. The American Statistician 38:137-147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68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Qual o problema deste gráfico?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8477F5-3DBA-42D5-ADD3-2E90EF905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26199" r="34692" b="9624"/>
          <a:stretch/>
        </p:blipFill>
        <p:spPr>
          <a:xfrm>
            <a:off x="1691680" y="980728"/>
            <a:ext cx="518457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Overleaf</a:t>
            </a:r>
            <a:endParaRPr lang="pt-BR" dirty="0"/>
          </a:p>
        </p:txBody>
      </p:sp>
      <p:pic>
        <p:nvPicPr>
          <p:cNvPr id="5122" name="Picture 2" descr="Try out Overleaf v2 - Overleaf, Online LaTeX Edi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52928" cy="55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22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Qual o problema deste gráfico?</a:t>
            </a:r>
          </a:p>
        </p:txBody>
      </p:sp>
      <p:pic>
        <p:nvPicPr>
          <p:cNvPr id="2050" name="Picture 2" descr="https://www.biostat.wisc.edu/~kbroman/topten_worstgraphs/cawley_fi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5" y="1628800"/>
            <a:ext cx="8496944" cy="40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6152869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Cawley S, et al. (2004) Unbiased mapping of transcription factor binding sites along human chromosomes 21 and 22 points to widespread regulation of noncoding RNAs. </a:t>
            </a:r>
            <a:r>
              <a:rPr lang="en-US" i="1"/>
              <a:t>Cell</a:t>
            </a:r>
            <a:r>
              <a:rPr lang="en-US"/>
              <a:t> 116:499-509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71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Figuras e Tabelas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8229600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/>
              <a:t>Toda figura e tabela precisam ser citadas no texto</a:t>
            </a:r>
          </a:p>
          <a:p>
            <a:r>
              <a:rPr lang="pt-BR" dirty="0"/>
              <a:t>Toda figura e tabela tem que aparecer na mesma página ou após serem citadas, nunca antes</a:t>
            </a:r>
            <a:endParaRPr lang="pt-BR" kern="0" dirty="0">
              <a:latin typeface="Calibri" charset="0"/>
            </a:endParaRPr>
          </a:p>
          <a:p>
            <a:pPr eaLnBrk="1" hangingPunct="1"/>
            <a:r>
              <a:rPr lang="pt-BR" kern="0" dirty="0">
                <a:latin typeface="Calibri" charset="0"/>
              </a:rPr>
              <a:t>Não se deve apresentar definições nas figuras nem tabelas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Tentar fazer a descrição (</a:t>
            </a:r>
            <a:r>
              <a:rPr lang="pt-BR" i="1" kern="0" dirty="0" err="1">
                <a:latin typeface="Calibri" charset="0"/>
              </a:rPr>
              <a:t>caption</a:t>
            </a:r>
            <a:r>
              <a:rPr lang="pt-BR" i="1" kern="0" dirty="0">
                <a:latin typeface="Calibri" charset="0"/>
              </a:rPr>
              <a:t>) </a:t>
            </a:r>
            <a:r>
              <a:rPr lang="pt-BR" kern="0" dirty="0">
                <a:latin typeface="Calibri" charset="0"/>
              </a:rPr>
              <a:t>da figura/tabela o menor possível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Pode-se juntar figuras relacionadas em apenas uma e ter partes (a), (b), (c), etc. Cada parte deve ter uma descrição.</a:t>
            </a:r>
          </a:p>
        </p:txBody>
      </p:sp>
    </p:spTree>
    <p:extLst>
      <p:ext uri="{BB962C8B-B14F-4D97-AF65-F5344CB8AC3E}">
        <p14:creationId xmlns:p14="http://schemas.microsoft.com/office/powerpoint/2010/main" val="3298253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Cores</a:t>
            </a:r>
            <a:endParaRPr lang="pt-BR" dirty="0"/>
          </a:p>
        </p:txBody>
      </p:sp>
      <p:pic>
        <p:nvPicPr>
          <p:cNvPr id="1026" name="Picture 2" descr="https://color-wheel-artist.com/thrive/wp-content/uploads/2017/02/Additive-Color-Whe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57692"/>
            <a:ext cx="3036176" cy="30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4725143"/>
            <a:ext cx="8229600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Consistência de cores ao logo do documento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Verifique semânticas usuais (verde para floresta, vermelho para desmatamento, azul para água, cinza para valor ausente)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Evite amarelo em apresentações (pode não aparecer)</a:t>
            </a:r>
          </a:p>
        </p:txBody>
      </p:sp>
    </p:spTree>
    <p:extLst>
      <p:ext uri="{BB962C8B-B14F-4D97-AF65-F5344CB8AC3E}">
        <p14:creationId xmlns:p14="http://schemas.microsoft.com/office/powerpoint/2010/main" val="4167169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Cores escuras para valores maiores</a:t>
            </a:r>
            <a:endParaRPr lang="pt-BR" dirty="0"/>
          </a:p>
        </p:txBody>
      </p:sp>
      <p:pic>
        <p:nvPicPr>
          <p:cNvPr id="1026" name="Picture 2" descr="color in data vis advi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617703" cy="32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72144" y="6294842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https://blog.datawrapper.de/colors/</a:t>
            </a:r>
          </a:p>
        </p:txBody>
      </p:sp>
    </p:spTree>
    <p:extLst>
      <p:ext uri="{BB962C8B-B14F-4D97-AF65-F5344CB8AC3E}">
        <p14:creationId xmlns:p14="http://schemas.microsoft.com/office/powerpoint/2010/main" val="2349154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ColorBrewer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10666" r="17579" b="8211"/>
          <a:stretch/>
        </p:blipFill>
        <p:spPr bwMode="auto">
          <a:xfrm>
            <a:off x="827584" y="1124744"/>
            <a:ext cx="7931217" cy="55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91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melhorar este mapa?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35F672-0F10-4651-8B5C-60B54DCA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59179"/>
            <a:ext cx="8299648" cy="57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5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Diagramas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68760"/>
            <a:ext cx="8426896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Cores importam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Estilos e largura de linha importam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Tamanhos importam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8E025A-D280-4D4F-B6A5-CD8BBA41E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50000" r="35825" b="16400"/>
          <a:stretch/>
        </p:blipFill>
        <p:spPr>
          <a:xfrm>
            <a:off x="509673" y="3026716"/>
            <a:ext cx="8238791" cy="31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12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Apresentações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68760"/>
            <a:ext cx="8426896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Para quem é a apresentação? Não é para você!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Canal visual x canal auditivo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Mais imagens, menos texto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Evite </a:t>
            </a:r>
            <a:r>
              <a:rPr lang="pt-BR" kern="0" dirty="0" err="1">
                <a:latin typeface="Calibri" charset="0"/>
              </a:rPr>
              <a:t>bullets</a:t>
            </a:r>
            <a:r>
              <a:rPr lang="pt-BR" kern="0" dirty="0">
                <a:latin typeface="Calibri" charset="0"/>
              </a:rPr>
              <a:t> (como este slide)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1 a 2 slides por minuto (em média)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Cuidado com informalidades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Cuidado com piadas (apenas quando você tiver muita certeza!)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Quanto mais vezes apresentar melhor</a:t>
            </a:r>
          </a:p>
          <a:p>
            <a:pPr eaLnBrk="1" hangingPunct="1"/>
            <a:endParaRPr lang="pt-BR" kern="0" dirty="0">
              <a:latin typeface="Calibri" charset="0"/>
            </a:endParaRPr>
          </a:p>
          <a:p>
            <a:pPr eaLnBrk="1" hangingPunct="1"/>
            <a:r>
              <a:rPr lang="pt-BR" kern="0" dirty="0">
                <a:latin typeface="Calibri" charset="0"/>
              </a:rPr>
              <a:t>Apresentação de tese e congresso =&gt; foco na sua contribuição</a:t>
            </a:r>
          </a:p>
        </p:txBody>
      </p:sp>
    </p:spTree>
    <p:extLst>
      <p:ext uri="{BB962C8B-B14F-4D97-AF65-F5344CB8AC3E}">
        <p14:creationId xmlns:p14="http://schemas.microsoft.com/office/powerpoint/2010/main" val="1287131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Apresentações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52736"/>
            <a:ext cx="8426896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dirty="0">
                <a:latin typeface="Calibri" charset="0"/>
              </a:rPr>
              <a:t>Referências: em cada slide ao invés de ter um slide de referências no final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Cada slide pode ter </a:t>
            </a:r>
            <a:r>
              <a:rPr lang="pt-BR" b="1" kern="0" dirty="0">
                <a:latin typeface="Calibri" charset="0"/>
              </a:rPr>
              <a:t>no máximo</a:t>
            </a:r>
            <a:r>
              <a:rPr lang="pt-BR" kern="0" dirty="0">
                <a:latin typeface="Calibri" charset="0"/>
              </a:rPr>
              <a:t> 70 palavras. Idealmente até 35 palavras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Cada slide deve se referir a apenas um assunto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Figuras e Tabelas não são enumeradas (e o título pode ser movido para o título do slide)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Slide de agradecimento deve ser mostrado no começo da apresentação, e não no final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Não colocar etc. (demonstra preguiça ou desconhecimento)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Repetindo: Fale mais do seu trabalho do que o dos outros (só deixe para falar o essencial do trabalho dos outros)</a:t>
            </a:r>
          </a:p>
          <a:p>
            <a:pPr eaLnBrk="1" hangingPunct="1"/>
            <a:r>
              <a:rPr lang="pt-BR" kern="0" dirty="0">
                <a:latin typeface="Calibri" charset="0"/>
              </a:rPr>
              <a:t>Figuras e tabelas não devem estar enumeradas nem devem ter descrição</a:t>
            </a:r>
          </a:p>
          <a:p>
            <a:pPr eaLnBrk="1" hangingPunct="1"/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32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1026" name="Picture 2" descr="Learning By Doing, Trying &amp; Just Going for It | by Uma Rudd Chia | Medium">
            <a:extLst>
              <a:ext uri="{FF2B5EF4-FFF2-40B4-BE49-F238E27FC236}">
                <a16:creationId xmlns:a16="http://schemas.microsoft.com/office/drawing/2014/main" id="{BE133325-6A78-488C-ABF4-010634865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4800"/>
          <a:stretch/>
        </p:blipFill>
        <p:spPr bwMode="auto">
          <a:xfrm>
            <a:off x="503966" y="1340768"/>
            <a:ext cx="8604538" cy="549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2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Overleaf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412776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/>
              <a:t>Nome do projeto não pode ser simplesmente “dissertação” (seu orientador pode ter outros alunos)</a:t>
            </a:r>
          </a:p>
          <a:p>
            <a:pPr lvl="1"/>
            <a:r>
              <a:rPr lang="pt-BR" dirty="0"/>
              <a:t>O mesmo vale para outros arquivos compartilhados com o orientador (</a:t>
            </a:r>
            <a:r>
              <a:rPr lang="pt-BR" dirty="0" err="1"/>
              <a:t>pdf</a:t>
            </a:r>
            <a:r>
              <a:rPr lang="pt-BR" dirty="0"/>
              <a:t>, pastas de dados/referências, etc.)</a:t>
            </a:r>
          </a:p>
          <a:p>
            <a:r>
              <a:rPr lang="pt-BR" dirty="0"/>
              <a:t>Artigo normalmente apenas um arquivo .</a:t>
            </a:r>
            <a:r>
              <a:rPr lang="pt-BR" dirty="0" err="1"/>
              <a:t>tex</a:t>
            </a:r>
            <a:endParaRPr lang="pt-BR" dirty="0"/>
          </a:p>
          <a:p>
            <a:r>
              <a:rPr lang="pt-BR" dirty="0"/>
              <a:t>Tese normalmente um arquivo .</a:t>
            </a:r>
            <a:r>
              <a:rPr lang="pt-BR" dirty="0" err="1"/>
              <a:t>tex</a:t>
            </a:r>
            <a:r>
              <a:rPr lang="pt-BR" dirty="0"/>
              <a:t> por capítulo</a:t>
            </a:r>
          </a:p>
          <a:p>
            <a:r>
              <a:rPr lang="pt-BR" dirty="0"/>
              <a:t>Tabelas em arquivos separados (tem programas para gerar o código de tabelas), possivelmente em uma pasta</a:t>
            </a:r>
          </a:p>
          <a:p>
            <a:r>
              <a:rPr lang="pt-BR" dirty="0"/>
              <a:t>Figuras também pode estar em pasta exclusiva</a:t>
            </a:r>
          </a:p>
          <a:p>
            <a:r>
              <a:rPr lang="pt-BR" dirty="0"/>
              <a:t>Evite comentários e linhas em branco desnecessárias</a:t>
            </a:r>
          </a:p>
          <a:p>
            <a:r>
              <a:rPr lang="pt-BR" dirty="0"/>
              <a:t>Dicas de </a:t>
            </a:r>
            <a:r>
              <a:rPr lang="pt-BR" dirty="0" err="1"/>
              <a:t>LaTeX</a:t>
            </a:r>
            <a:r>
              <a:rPr lang="pt-BR" dirty="0"/>
              <a:t> em: </a:t>
            </a:r>
          </a:p>
          <a:p>
            <a:pPr marL="0" indent="0">
              <a:buNone/>
            </a:pPr>
            <a:r>
              <a:rPr lang="pt-BR" dirty="0"/>
              <a:t>http://wiki.dpi.inpe.br/doku.php?id=cap-242-2021_dicas-latex</a:t>
            </a: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99592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Servem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para: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Apresentar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conteúdo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artigo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Provocar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nteresse para 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leitor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Refletir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tom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conteúdo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palavras-chave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Dicas gerais: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Evite gerúndios (“for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dummies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” – Monitorando Queimadas no Brasil)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Recomenda-se algo entre 5 e 15 palavras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Evite conclusões no título (a menos que você acredite que elas sejam muito muito relevantes)</a:t>
            </a: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2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 charset="0"/>
              </a:rPr>
              <a:t>Palavras-chave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9B040B-74D6-4B21-BB2E-6A0AFD57E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17801" r="36614" b="6600"/>
          <a:stretch/>
        </p:blipFill>
        <p:spPr>
          <a:xfrm>
            <a:off x="3852745" y="980728"/>
            <a:ext cx="5291255" cy="46085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DD31F10-A69C-47FA-98CB-A65A3A501A05}"/>
              </a:ext>
            </a:extLst>
          </p:cNvPr>
          <p:cNvSpPr txBox="1"/>
          <p:nvPr/>
        </p:nvSpPr>
        <p:spPr>
          <a:xfrm>
            <a:off x="539552" y="5982379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Palavras-chave das publicações do INPE no período de 2012-2020</a:t>
            </a: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Fonte: </a:t>
            </a:r>
            <a:r>
              <a:rPr lang="pt-BR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Barbedo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2021 </a:t>
            </a:r>
            <a:r>
              <a:rPr lang="pt-BR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ANÁLISE BIBLIOMÉTRICA DA PRODUÇÃO CIENTÍFICA DO INSTITUTO NACIONAL DE PESQUISAS ESPACIAIS (1972-2020): UM ESTUDO DE EVOLUÇÃO</a:t>
            </a:r>
            <a:endParaRPr lang="pt-B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9FD8B97-CEEF-48DA-9D9D-1831009E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52736"/>
            <a:ext cx="360236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Servem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para: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 err="1">
                <a:cs typeface="Calibri" panose="020F0502020204030204" pitchFamily="34" charset="0"/>
              </a:rPr>
              <a:t>Mais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detalhes</a:t>
            </a:r>
            <a:r>
              <a:rPr lang="en-US" dirty="0">
                <a:cs typeface="Calibri" panose="020F0502020204030204" pitchFamily="34" charset="0"/>
              </a:rPr>
              <a:t> da </a:t>
            </a:r>
            <a:r>
              <a:rPr lang="en-US" dirty="0" err="1">
                <a:cs typeface="Calibri" panose="020F0502020204030204" pitchFamily="34" charset="0"/>
              </a:rPr>
              <a:t>área</a:t>
            </a:r>
            <a:r>
              <a:rPr lang="en-US" dirty="0">
                <a:cs typeface="Calibri" panose="020F0502020204030204" pitchFamily="34" charset="0"/>
              </a:rPr>
              <a:t> de </a:t>
            </a:r>
            <a:r>
              <a:rPr lang="en-US" dirty="0" err="1">
                <a:cs typeface="Calibri" panose="020F0502020204030204" pitchFamily="34" charset="0"/>
              </a:rPr>
              <a:t>pesquisa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cs typeface="Calibri" panose="020F0502020204030204" pitchFamily="34" charset="0"/>
              </a:rPr>
              <a:t>metodologia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cs typeface="Calibri" panose="020F0502020204030204" pitchFamily="34" charset="0"/>
              </a:rPr>
              <a:t>estudo</a:t>
            </a:r>
            <a:r>
              <a:rPr lang="en-US" dirty="0">
                <a:cs typeface="Calibri" panose="020F0502020204030204" pitchFamily="34" charset="0"/>
              </a:rPr>
              <a:t> de </a:t>
            </a:r>
            <a:r>
              <a:rPr lang="en-US" dirty="0" err="1">
                <a:cs typeface="Calibri" panose="020F0502020204030204" pitchFamily="34" charset="0"/>
              </a:rPr>
              <a:t>caso</a:t>
            </a:r>
            <a:endParaRPr lang="en-US" dirty="0"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 err="1">
                <a:cs typeface="Calibri" panose="020F0502020204030204" pitchFamily="34" charset="0"/>
              </a:rPr>
              <a:t>Alimentar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mecanismos</a:t>
            </a:r>
            <a:r>
              <a:rPr lang="en-US" dirty="0">
                <a:cs typeface="Calibri" panose="020F0502020204030204" pitchFamily="34" charset="0"/>
              </a:rPr>
              <a:t> de </a:t>
            </a:r>
            <a:r>
              <a:rPr lang="en-US" dirty="0" err="1">
                <a:cs typeface="Calibri" panose="020F0502020204030204" pitchFamily="34" charset="0"/>
              </a:rPr>
              <a:t>indexação</a:t>
            </a:r>
            <a:endParaRPr lang="pt-BR" sz="2400" dirty="0"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Dicas gerais: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Não use palavras do título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kern="0" dirty="0">
                <a:latin typeface="Calibri" charset="0"/>
              </a:rPr>
              <a:t>Veja as palavras-chave dos principais trabalhos que você usa</a:t>
            </a: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4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Texto deve ser compilável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52736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/>
              <a:t>Termos devem ser definidos antes de serem usados e apenas uma vez (destacar os termos nas suas definições)</a:t>
            </a:r>
          </a:p>
          <a:p>
            <a:r>
              <a:rPr lang="pt-BR" dirty="0"/>
              <a:t>Consistência nos nomes</a:t>
            </a:r>
          </a:p>
          <a:p>
            <a:r>
              <a:rPr lang="pt-BR" dirty="0"/>
              <a:t>Todo acrônimo deve ser explicitamente definido na primeira vez que aparece</a:t>
            </a:r>
          </a:p>
          <a:p>
            <a:r>
              <a:rPr lang="pt-BR" i="1" dirty="0"/>
              <a:t>Abstract</a:t>
            </a:r>
            <a:r>
              <a:rPr lang="pt-BR" dirty="0"/>
              <a:t> não conta como parte do texto</a:t>
            </a:r>
          </a:p>
          <a:p>
            <a:r>
              <a:rPr lang="pt-BR" dirty="0"/>
              <a:t>Elementos do texto são nomes próprios e por isto devem ser escritos com a primeira letra em maiúsculo (</a:t>
            </a:r>
            <a:r>
              <a:rPr lang="pt-BR" dirty="0" err="1"/>
              <a:t>ex</a:t>
            </a:r>
            <a:r>
              <a:rPr lang="pt-BR" dirty="0"/>
              <a:t>: a Seção 2, a Figura 5, a Tabela 4.2)</a:t>
            </a:r>
          </a:p>
          <a:p>
            <a:r>
              <a:rPr lang="pt-BR" dirty="0"/>
              <a:t>Termos em outra língua devem aparecer destacados</a:t>
            </a:r>
          </a:p>
          <a:p>
            <a:r>
              <a:rPr lang="pt-BR" dirty="0"/>
              <a:t>Cuidado com referências futuras (somente quando essencial)</a:t>
            </a: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pt-BR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60284"/>
      </p:ext>
    </p:extLst>
  </p:cSld>
  <p:clrMapOvr>
    <a:masterClrMapping/>
  </p:clrMapOvr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26766</TotalTime>
  <Words>2346</Words>
  <Application>Microsoft Office PowerPoint</Application>
  <PresentationFormat>Apresentação na tela (4:3)</PresentationFormat>
  <Paragraphs>322</Paragraphs>
  <Slides>59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Calibri</vt:lpstr>
      <vt:lpstr>Cambria</vt:lpstr>
      <vt:lpstr>Times New Roman</vt:lpstr>
      <vt:lpstr>Wingdings</vt:lpstr>
      <vt:lpstr>ZapfHumnst BT</vt:lpstr>
      <vt:lpstr>2_Pixel</vt:lpstr>
      <vt:lpstr>Dicas Gerais para Textos e Apresentações</vt:lpstr>
      <vt:lpstr>Aviso Legal</vt:lpstr>
      <vt:lpstr>Nome Científico</vt:lpstr>
      <vt:lpstr>Qual editor usar?</vt:lpstr>
      <vt:lpstr>Overleaf</vt:lpstr>
      <vt:lpstr>Overleaf</vt:lpstr>
      <vt:lpstr>Títulos</vt:lpstr>
      <vt:lpstr>Palavras-chave</vt:lpstr>
      <vt:lpstr>Texto deve ser compilável</vt:lpstr>
      <vt:lpstr>Referências</vt:lpstr>
      <vt:lpstr>Evite órfãos</vt:lpstr>
      <vt:lpstr>Título e texto</vt:lpstr>
      <vt:lpstr>Título e texto</vt:lpstr>
      <vt:lpstr>Abuse dos verbos e modere nos substantivos</vt:lpstr>
      <vt:lpstr>Transforme substantivos em verbos</vt:lpstr>
      <vt:lpstr>Separação entre contribuição e implementação</vt:lpstr>
      <vt:lpstr>Terminologia</vt:lpstr>
      <vt:lpstr>Requisito x Funcionalidade</vt:lpstr>
      <vt:lpstr>Palavras que não são sinônimos</vt:lpstr>
      <vt:lpstr>Evite jargões/informalidades (principalmente no texto escrito)</vt:lpstr>
      <vt:lpstr>Números</vt:lpstr>
      <vt:lpstr>Remova tudo que for desnecessário</vt:lpstr>
      <vt:lpstr>Remova tudo que for desnecessário</vt:lpstr>
      <vt:lpstr>Cuidado com conectores excessivos</vt:lpstr>
      <vt:lpstr>Cuidado com conectores excessivos</vt:lpstr>
      <vt:lpstr>Evite repetições dentro de um mesmo parágrafo</vt:lpstr>
      <vt:lpstr>Gramática básica – Erros comuns</vt:lpstr>
      <vt:lpstr>Revise o seu texto</vt:lpstr>
      <vt:lpstr>Evite repetições dentro de um mesmo parágrafo</vt:lpstr>
      <vt:lpstr>Evite repetições dentro de um mesmo parágrafo</vt:lpstr>
      <vt:lpstr>Evite repetições dentro de um mesmo parágrafo</vt:lpstr>
      <vt:lpstr>Espaço</vt:lpstr>
      <vt:lpstr>Corretor Ortográfico</vt:lpstr>
      <vt:lpstr>Sobre julgamento</vt:lpstr>
      <vt:lpstr>Gráficos</vt:lpstr>
      <vt:lpstr>Mapas</vt:lpstr>
      <vt:lpstr>Mapas</vt:lpstr>
      <vt:lpstr>Tabelas</vt:lpstr>
      <vt:lpstr>Tabelas</vt:lpstr>
      <vt:lpstr>Tabelas</vt:lpstr>
      <vt:lpstr>Como melhorar esta tabela?</vt:lpstr>
      <vt:lpstr>Como melhorar esta tabela?</vt:lpstr>
      <vt:lpstr>Como melhorar esta tabela?</vt:lpstr>
      <vt:lpstr>Uma Figura</vt:lpstr>
      <vt:lpstr>O que falta neste gráfico?</vt:lpstr>
      <vt:lpstr>O que falta neste gráfico?</vt:lpstr>
      <vt:lpstr>Quais os problemas deste gráfico?</vt:lpstr>
      <vt:lpstr>Qual o problema deste gráfico?</vt:lpstr>
      <vt:lpstr>Qual o problema deste gráfico?</vt:lpstr>
      <vt:lpstr>Qual o problema deste gráfico?</vt:lpstr>
      <vt:lpstr>Figuras e Tabelas</vt:lpstr>
      <vt:lpstr>Cores</vt:lpstr>
      <vt:lpstr>Cores escuras para valores maiores</vt:lpstr>
      <vt:lpstr>ColorBrewer</vt:lpstr>
      <vt:lpstr>Como melhorar este mapa?</vt:lpstr>
      <vt:lpstr>Diagramas</vt:lpstr>
      <vt:lpstr>Apresentações</vt:lpstr>
      <vt:lpstr>Apresentações</vt:lpstr>
      <vt:lpstr>Conclusão</vt:lpstr>
    </vt:vector>
  </TitlesOfParts>
  <Company>INPE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Metodologia de Pesquisa</dc:title>
  <dc:creator>Gilberto Camara</dc:creator>
  <cp:lastModifiedBy>Pedro R Andrade Nt</cp:lastModifiedBy>
  <cp:revision>444</cp:revision>
  <dcterms:created xsi:type="dcterms:W3CDTF">2001-04-03T17:07:46Z</dcterms:created>
  <dcterms:modified xsi:type="dcterms:W3CDTF">2021-06-22T17:58:23Z</dcterms:modified>
</cp:coreProperties>
</file>