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8"/>
  </p:notesMasterIdLst>
  <p:sldIdLst>
    <p:sldId id="333" r:id="rId2"/>
    <p:sldId id="354" r:id="rId3"/>
    <p:sldId id="347" r:id="rId4"/>
    <p:sldId id="355" r:id="rId5"/>
    <p:sldId id="261" r:id="rId6"/>
    <p:sldId id="343" r:id="rId7"/>
    <p:sldId id="334" r:id="rId8"/>
    <p:sldId id="344" r:id="rId9"/>
    <p:sldId id="300" r:id="rId10"/>
    <p:sldId id="357" r:id="rId11"/>
    <p:sldId id="348" r:id="rId12"/>
    <p:sldId id="349" r:id="rId13"/>
    <p:sldId id="350" r:id="rId14"/>
    <p:sldId id="351" r:id="rId15"/>
    <p:sldId id="352" r:id="rId16"/>
    <p:sldId id="353" r:id="rId17"/>
    <p:sldId id="324" r:id="rId18"/>
    <p:sldId id="335" r:id="rId19"/>
    <p:sldId id="336" r:id="rId20"/>
    <p:sldId id="338" r:id="rId21"/>
    <p:sldId id="339" r:id="rId22"/>
    <p:sldId id="341" r:id="rId23"/>
    <p:sldId id="340" r:id="rId24"/>
    <p:sldId id="321" r:id="rId25"/>
    <p:sldId id="291" r:id="rId26"/>
    <p:sldId id="34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83986" autoAdjust="0"/>
  </p:normalViewPr>
  <p:slideViewPr>
    <p:cSldViewPr>
      <p:cViewPr varScale="1">
        <p:scale>
          <a:sx n="57" d="100"/>
          <a:sy n="5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159ED-0DD5-42DD-9B2E-491CB52876F6}" type="datetimeFigureOut">
              <a:rPr lang="pt-BR" smtClean="0"/>
              <a:t>11/06/2017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8174-25F9-4662-945C-4A3D75BFB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37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586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3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38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38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algumas adequações foram feitas na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classificação de ROSS (1994; 2012),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considerando as características da região. Diferentemente da metodologia original: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“Pastagem” como classe 3 (Média), foi atribuída a classe 4 (Forte), uma vez que esta condiz mais com a realidade da região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fragilidade Média os polígonos de “Vegetação Campestre mais Áreas Agrícolas”, uma vez que representam a união de duas classes de valores distintos, sendo esta uma classificação média das fragilidades observadas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38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38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38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 gerado o mapa de fragilidade ambiental da bacia, por meio de uma soma ponderada das classes de fragilidade referente à pluviosidade, declividade, solos e uso e ocupação do solo, considerando os pesos definidos a partir da análise AHP.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38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561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899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74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noProof="0" dirty="0" err="1" smtClean="0"/>
              <a:t>Geoprocessamento</a:t>
            </a:r>
            <a:r>
              <a:rPr lang="en-AU" b="1" noProof="0" dirty="0" smtClean="0"/>
              <a:t>:</a:t>
            </a:r>
            <a:r>
              <a:rPr lang="en-AU" baseline="0" noProof="0" dirty="0" smtClean="0"/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Conjunto de tecnologias voltadas a coleta e tratamento de dados geográficos para um objetivo específico.</a:t>
            </a:r>
          </a:p>
          <a:p>
            <a:r>
              <a:rPr lang="en-A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SIG: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Permite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execução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atividades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envolvendo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geoprocessamento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212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762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708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418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266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38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30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conhecer as potencialidades e limitações do espaço geográfico</a:t>
            </a:r>
            <a:endParaRPr lang="pt-BR" baseline="0" noProof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5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Declividade</a:t>
            </a:r>
            <a:r>
              <a:rPr lang="en-AU" dirty="0" smtClean="0"/>
              <a:t>, </a:t>
            </a:r>
            <a:r>
              <a:rPr lang="en-AU" dirty="0" err="1" smtClean="0"/>
              <a:t>Pluviosidade</a:t>
            </a:r>
            <a:r>
              <a:rPr lang="en-AU" dirty="0" smtClean="0"/>
              <a:t>, Solos e </a:t>
            </a:r>
            <a:r>
              <a:rPr lang="en-AU" dirty="0" err="1" smtClean="0"/>
              <a:t>Uso</a:t>
            </a:r>
            <a:r>
              <a:rPr lang="en-AU" baseline="0" dirty="0" smtClean="0"/>
              <a:t> de </a:t>
            </a:r>
            <a:r>
              <a:rPr lang="en-AU" baseline="0" dirty="0" err="1" smtClean="0"/>
              <a:t>Ocupação</a:t>
            </a:r>
            <a:r>
              <a:rPr lang="en-AU" baseline="0" dirty="0" smtClean="0"/>
              <a:t> do Solo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654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 </a:t>
            </a:r>
            <a:r>
              <a:rPr lang="en-AU" dirty="0" err="1" smtClean="0"/>
              <a:t>bacia</a:t>
            </a:r>
            <a:r>
              <a:rPr lang="en-AU" dirty="0" smtClean="0"/>
              <a:t> GI8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abrange</a:t>
            </a:r>
            <a:r>
              <a:rPr lang="en-AU" baseline="0" dirty="0" smtClean="0"/>
              <a:t> </a:t>
            </a:r>
            <a:r>
              <a:rPr lang="en-AU" baseline="0" dirty="0" err="1" smtClean="0"/>
              <a:t>quase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todo</a:t>
            </a:r>
            <a:r>
              <a:rPr lang="en-AU" baseline="0" dirty="0" smtClean="0"/>
              <a:t> o </a:t>
            </a:r>
            <a:r>
              <a:rPr lang="en-AU" baseline="0" dirty="0" err="1" smtClean="0"/>
              <a:t>perímetro</a:t>
            </a:r>
            <a:r>
              <a:rPr lang="en-AU" baseline="0" dirty="0" smtClean="0"/>
              <a:t> </a:t>
            </a:r>
            <a:r>
              <a:rPr lang="en-AU" baseline="0" dirty="0" err="1" smtClean="0"/>
              <a:t>urbano</a:t>
            </a:r>
            <a:r>
              <a:rPr lang="en-AU" baseline="0" dirty="0" smtClean="0"/>
              <a:t> de </a:t>
            </a:r>
            <a:r>
              <a:rPr lang="en-AU" baseline="0" dirty="0" err="1" smtClean="0"/>
              <a:t>Petrolina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30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esquerda</a:t>
            </a:r>
            <a:r>
              <a:rPr lang="en-AU" baseline="0" dirty="0" smtClean="0"/>
              <a:t>, a </a:t>
            </a:r>
            <a:r>
              <a:rPr lang="en-AU" baseline="0" dirty="0" err="1" smtClean="0"/>
              <a:t>barragem</a:t>
            </a:r>
            <a:r>
              <a:rPr lang="en-AU" baseline="0" dirty="0" smtClean="0"/>
              <a:t> de </a:t>
            </a:r>
            <a:r>
              <a:rPr lang="en-AU" baseline="0" dirty="0" err="1" smtClean="0"/>
              <a:t>Sobradinho</a:t>
            </a:r>
            <a:r>
              <a:rPr lang="en-AU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370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059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foram considerados trabalhos desenvolvidos por diversos autores, podendo-se destacar os estudos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Crepani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(2001), Ross (1994; 2012)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Cereda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Jr. &amp;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Röhm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para definição dos procedimentos e critérios de classificação das variáveis, além de fazer uso da técnica de inferência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Fuzzy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para transformação dos dados da forma discreta para contínua, e, o método de suporte à decisão AHP (Processo Analítico Hierárquico), para definição dos pesos entre as variáveis utilizadas.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3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metodologia descrita por Ross (1994), a declividade é tratada como dado discreto, seguindo uma classificação de fragilidade que varia de 1 (Muito fraca) a 5 (Muito forte). Entretanto, para este estudo, foi realizada a normalização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Fuzzy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dados de declividade, sendo adotado um espaço de referência [0, 1], onde o índice 1 (Muito forte) é definido para declividades acima de 30%.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8174-25F9-4662-945C-4A3D75BFB1D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3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11/06/2017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11/06/2017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11/06/2017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7" b="13944"/>
          <a:stretch/>
        </p:blipFill>
        <p:spPr bwMode="auto">
          <a:xfrm>
            <a:off x="251520" y="404664"/>
            <a:ext cx="1476885" cy="111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1520" y="204269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16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CARACTERIZAÇÃO DA FRAGILIDADE AMBIENTAL DA BACIA HIDROGRÁFICA GI8, PE</a:t>
            </a:r>
            <a:endParaRPr lang="pt-BR" sz="24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37890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Nildson Rodrigues de França e Silva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Willian Vieira de Oliveira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1059" y="453761"/>
            <a:ext cx="86514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Nacional de Pesquisas Espaciai</a:t>
            </a:r>
            <a:r>
              <a:rPr lang="pt-B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– INPE</a:t>
            </a: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Pós-graduação em Sensoriamento Remoto</a:t>
            </a: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Divisão de Processamento de Imagens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4941168"/>
            <a:ext cx="86409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Disciplina: Introdução ao Geoprocessamento</a:t>
            </a:r>
            <a:endParaRPr lang="pt-BR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</a:t>
            </a:r>
            <a:r>
              <a:rPr lang="pt-BR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Antônio Miguel Vieira Monteiro</a:t>
            </a:r>
          </a:p>
          <a:p>
            <a:pPr algn="just">
              <a:lnSpc>
                <a:spcPct val="150000"/>
              </a:lnSpc>
            </a:pPr>
            <a:r>
              <a:rPr lang="nn-NO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Cláudio Clemente Faria Barbosa</a:t>
            </a:r>
            <a:endParaRPr lang="pt-BR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22658" y="6292526"/>
            <a:ext cx="1298683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Junho/2017</a:t>
            </a:r>
            <a:endParaRPr lang="pt-BR" sz="1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5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METODOLOGIA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1540" y="141277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Critérios: Pluviosidade, Solos e Uso /Ocupação dos Solos.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estes critérios foi adotada a tabela de classes de fragilidade descrita por  ROSS em 1994, adaptada pelo autor em 2012.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Tabela 2 </a:t>
            </a:r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– </a:t>
            </a:r>
            <a:r>
              <a:rPr lang="pt-B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Classes </a:t>
            </a: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 fragilidade.</a:t>
            </a:r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00795" y="5857439"/>
            <a:ext cx="15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Ross (1994)</a:t>
            </a:r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98125"/>
              </p:ext>
            </p:extLst>
          </p:nvPr>
        </p:nvGraphicFramePr>
        <p:xfrm>
          <a:off x="1547664" y="3861048"/>
          <a:ext cx="6048671" cy="1971113"/>
        </p:xfrm>
        <a:graphic>
          <a:graphicData uri="http://schemas.openxmlformats.org/drawingml/2006/table">
            <a:tbl>
              <a:tblPr firstRow="1" firstCol="1" bandRow="1"/>
              <a:tblGrid>
                <a:gridCol w="4096292"/>
                <a:gridCol w="1952379"/>
              </a:tblGrid>
              <a:tr h="580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Classe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Fragilidade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Muito Fraca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7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Fraca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Média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7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Forte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Muito Forte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6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METODOLOGIA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1540" y="141277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Critério: Pluviosidade</a:t>
            </a:r>
          </a:p>
          <a:p>
            <a:pPr algn="just"/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Foram considerados dados provenientes de cinco </a:t>
            </a:r>
            <a:r>
              <a:rPr lang="pt-B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estações </a:t>
            </a: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pluviométricas;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Período de 10 anos, a partir de 2004.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Fonte: Ross (1994).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642270"/>
              </p:ext>
            </p:extLst>
          </p:nvPr>
        </p:nvGraphicFramePr>
        <p:xfrm>
          <a:off x="1827530" y="4077072"/>
          <a:ext cx="5488940" cy="1441394"/>
        </p:xfrm>
        <a:graphic>
          <a:graphicData uri="http://schemas.openxmlformats.org/drawingml/2006/table">
            <a:tbl>
              <a:tblPr firstRow="1" firstCol="1" bandRow="1"/>
              <a:tblGrid>
                <a:gridCol w="788670"/>
                <a:gridCol w="4700270"/>
              </a:tblGrid>
              <a:tr h="40703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Classe 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 fragilidade para a variável precipitação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34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– Muito Forte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Comportamentos irregulares da precipitação ao longo do ano, com episódios de alta intensidade de chuva e fracos volumes anuais, geralmente abaixo de 900 mm/ano (semiárido).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31540" y="356372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Tabela 3 -</a:t>
            </a: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Classificação de fragilidade, segundo ROSS (1994)</a:t>
            </a:r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METODOLOGIA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1540" y="141277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Critério: Solos</a:t>
            </a:r>
          </a:p>
          <a:p>
            <a:pPr algn="just"/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classificação foi realizada considerando os estudos desenvolvidos por </a:t>
            </a:r>
            <a:r>
              <a:rPr lang="pt-BR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Crepani</a:t>
            </a:r>
            <a:r>
              <a:rPr lang="pt-B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et al. (2001), Ross (1994) e Ross (2012</a:t>
            </a: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Tabela 4 </a:t>
            </a:r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– </a:t>
            </a:r>
            <a:r>
              <a:rPr lang="pt-B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Classes consideradas para a classificação dos solos.</a:t>
            </a: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18467"/>
              </p:ext>
            </p:extLst>
          </p:nvPr>
        </p:nvGraphicFramePr>
        <p:xfrm>
          <a:off x="2267744" y="3762543"/>
          <a:ext cx="4925844" cy="2592293"/>
        </p:xfrm>
        <a:graphic>
          <a:graphicData uri="http://schemas.openxmlformats.org/drawingml/2006/table">
            <a:tbl>
              <a:tblPr firstRow="1" firstCol="1" bandRow="1"/>
              <a:tblGrid>
                <a:gridCol w="2678823"/>
                <a:gridCol w="2247021"/>
              </a:tblGrid>
              <a:tr h="23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Classificação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Fragilidade 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(ROSS,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1994; 2012)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Latossolos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Amarelos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Planossolos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Podzólicos Amarelos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Podzólicos Vermelho-Amarelos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Podzólicos Vermelho-Escuros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Cambissolos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Areias Quartzosas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Solos Aluviais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Solos Litólicos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Vertissolos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61544" y="6328581"/>
            <a:ext cx="1220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O Autor</a:t>
            </a:r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METODOLOGIA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1540" y="1412776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Critério: Uso e ocupação do Solo</a:t>
            </a:r>
          </a:p>
          <a:p>
            <a:pPr algn="just"/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Tabela 5 </a:t>
            </a:r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– </a:t>
            </a:r>
            <a:r>
              <a:rPr lang="pt-B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Classes consideradas para a classificação </a:t>
            </a: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do uso e ocupação do solo.</a:t>
            </a: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5773" y="5157192"/>
            <a:ext cx="2872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Adaptado de Ross (1994; 2012)</a:t>
            </a:r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37186"/>
              </p:ext>
            </p:extLst>
          </p:nvPr>
        </p:nvGraphicFramePr>
        <p:xfrm>
          <a:off x="1547664" y="3140968"/>
          <a:ext cx="6048671" cy="1971113"/>
        </p:xfrm>
        <a:graphic>
          <a:graphicData uri="http://schemas.openxmlformats.org/drawingml/2006/table">
            <a:tbl>
              <a:tblPr firstRow="1" firstCol="1" bandRow="1"/>
              <a:tblGrid>
                <a:gridCol w="4096292"/>
                <a:gridCol w="1952379"/>
              </a:tblGrid>
              <a:tr h="580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Uso/ocupação do solo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Fragilidade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Corpo d’Água Continental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7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Vegetação Campestre com Áreas Agrícolas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Área Agrícola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7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Pastagem Natural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Área Artificial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4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METODOLOGIA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1540" y="141277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Normalização </a:t>
            </a:r>
            <a:r>
              <a:rPr lang="pt-BR" b="1" dirty="0" err="1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Fuzzy</a:t>
            </a:r>
            <a:endParaRPr lang="pt-BR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Considerado um índice </a:t>
            </a:r>
            <a:r>
              <a:rPr lang="pt-B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 fragilidade com grau de pertinência de 0 a 1 de forma linear, para todos os três produtos, sendo 0 o equivalente a fragilidade Muito Baixa e 1 a Muito Alta</a:t>
            </a: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Processo Analítico Hierárquico - AHP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Tabela </a:t>
            </a: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 </a:t>
            </a:r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–</a:t>
            </a:r>
            <a:r>
              <a:rPr lang="pt-B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Matriz de critérios para AHP.</a:t>
            </a:r>
          </a:p>
          <a:p>
            <a:pPr algn="just"/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566868" y="3491716"/>
                <a:ext cx="40102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=0,25</m:t>
                      </m:r>
                      <m:r>
                        <a:rPr lang="pt-BR" i="1">
                          <a:latin typeface="Cambria Math"/>
                        </a:rPr>
                        <m:t>𝑥</m:t>
                      </m:r>
                      <m:r>
                        <a:rPr lang="pt-BR" i="1">
                          <a:latin typeface="Cambria Math"/>
                        </a:rPr>
                        <m:t>−0,25,  </m:t>
                      </m:r>
                      <m:r>
                        <a:rPr lang="pt-BR" i="1">
                          <a:latin typeface="Cambria Math"/>
                        </a:rPr>
                        <m:t>𝑠𝑒</m:t>
                      </m:r>
                      <m:r>
                        <a:rPr lang="pt-BR" i="1">
                          <a:latin typeface="Cambria Math"/>
                        </a:rPr>
                        <m:t> 1&lt;</m:t>
                      </m:r>
                      <m:r>
                        <a:rPr lang="pt-BR" i="1">
                          <a:latin typeface="Cambria Math"/>
                        </a:rPr>
                        <m:t>𝑥</m:t>
                      </m:r>
                      <m:r>
                        <a:rPr lang="pt-BR" i="1">
                          <a:latin typeface="Cambria Math"/>
                        </a:rPr>
                        <m:t>&lt;5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68" y="3491716"/>
                <a:ext cx="401026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188794"/>
              </p:ext>
            </p:extLst>
          </p:nvPr>
        </p:nvGraphicFramePr>
        <p:xfrm>
          <a:off x="1906905" y="5085184"/>
          <a:ext cx="5330190" cy="1260475"/>
        </p:xfrm>
        <a:graphic>
          <a:graphicData uri="http://schemas.openxmlformats.org/drawingml/2006/table">
            <a:tbl>
              <a:tblPr firstRow="1" firstCol="1" bandRow="1"/>
              <a:tblGrid>
                <a:gridCol w="1457960"/>
                <a:gridCol w="518160"/>
                <a:gridCol w="1480185"/>
                <a:gridCol w="905510"/>
                <a:gridCol w="968375"/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Solos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Uso/ocupação do solo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Declividade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Pluviosidade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Solos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Uso/ocupação do solo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Declividade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Pluviosidade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5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METODOLOGIA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1540" y="1412776"/>
            <a:ext cx="82809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Processo Analítico Hierárquico - AHP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Tabela 6</a:t>
            </a: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–</a:t>
            </a:r>
            <a:r>
              <a:rPr lang="pt-B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Matriz de critérios para AHP.</a:t>
            </a:r>
          </a:p>
          <a:p>
            <a:pPr algn="just"/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en-AU" sz="10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Tabela 7</a:t>
            </a: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–</a:t>
            </a:r>
            <a:r>
              <a:rPr lang="pt-B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Escala de valores AHP para comparação pareada.</a:t>
            </a:r>
          </a:p>
          <a:p>
            <a:pPr algn="just"/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sz="12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sz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1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Fonte: </a:t>
            </a:r>
            <a:r>
              <a:rPr lang="en-AU" sz="12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Saaty</a:t>
            </a:r>
            <a:r>
              <a:rPr lang="en-AU" sz="1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(1980).</a:t>
            </a:r>
            <a:endParaRPr lang="en-AU" sz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63818"/>
              </p:ext>
            </p:extLst>
          </p:nvPr>
        </p:nvGraphicFramePr>
        <p:xfrm>
          <a:off x="1906905" y="2467161"/>
          <a:ext cx="5330190" cy="1257300"/>
        </p:xfrm>
        <a:graphic>
          <a:graphicData uri="http://schemas.openxmlformats.org/drawingml/2006/table">
            <a:tbl>
              <a:tblPr firstRow="1" firstCol="1" bandRow="1"/>
              <a:tblGrid>
                <a:gridCol w="1457960"/>
                <a:gridCol w="518160"/>
                <a:gridCol w="1480185"/>
                <a:gridCol w="905510"/>
                <a:gridCol w="968375"/>
              </a:tblGrid>
              <a:tr h="213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Solos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Uso/ocupação do solo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Declividade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Pluviosidade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Solos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3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Uso/ocupação do solo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Declividade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3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Pluviosidade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433306"/>
              </p:ext>
            </p:extLst>
          </p:nvPr>
        </p:nvGraphicFramePr>
        <p:xfrm>
          <a:off x="431540" y="4365104"/>
          <a:ext cx="8280920" cy="1941877"/>
        </p:xfrm>
        <a:graphic>
          <a:graphicData uri="http://schemas.openxmlformats.org/drawingml/2006/table">
            <a:tbl>
              <a:tblPr firstRow="1" firstCol="1" bandRow="1"/>
              <a:tblGrid>
                <a:gridCol w="1836204"/>
                <a:gridCol w="6444716"/>
              </a:tblGrid>
              <a:tr h="233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Intensidade de importância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Definição e explicação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Importância igual – os dois fatores contribuem igualmente para o objetivo.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3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Importância moderada – um fator é ligeiramente mais importante que o outro.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Importância essencial – um fator é claramente mais importante que o outro.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433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Importância demonstrada – um fator é fortemente favorecido e sua maior relevância foi demonstrada na prática.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Importância extrema – a evidência que diferencia os fatores é da maior ordem possível.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3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2, 4, 6, 8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Valores intermediários entre julgamentos – possibilidade de compromissos adicionais.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7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METODOLOGIA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1540" y="1412776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Mapa de Fragilidade Ambiental</a:t>
            </a:r>
          </a:p>
          <a:p>
            <a:pPr algn="just"/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Obtido a partir da soma ponderada das classes de fragilidade dos critérios considerados, utilizando os pesos gerados por meio do método AHP.</a:t>
            </a: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35558"/>
              </p:ext>
            </p:extLst>
          </p:nvPr>
        </p:nvGraphicFramePr>
        <p:xfrm>
          <a:off x="1827530" y="3778024"/>
          <a:ext cx="5488940" cy="1512570"/>
        </p:xfrm>
        <a:graphic>
          <a:graphicData uri="http://schemas.openxmlformats.org/drawingml/2006/table">
            <a:tbl>
              <a:tblPr firstRow="1" firstCol="1" bandRow="1"/>
              <a:tblGrid>
                <a:gridCol w="2744470"/>
                <a:gridCol w="2744470"/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Intervalo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Classificação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 – 0,2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Muito Fraca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 – 0,4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Fraca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 – 0,6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Média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 – 0,8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Forte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0,8 – 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Muito Forte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2199138" y="3279838"/>
            <a:ext cx="4745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Tabela </a:t>
            </a: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 </a:t>
            </a:r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–</a:t>
            </a:r>
            <a:r>
              <a:rPr lang="pt-B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Classes de fragilidade ambiental.</a:t>
            </a:r>
          </a:p>
        </p:txBody>
      </p:sp>
    </p:spTree>
    <p:extLst>
      <p:ext uri="{BB962C8B-B14F-4D97-AF65-F5344CB8AC3E}">
        <p14:creationId xmlns:p14="http://schemas.microsoft.com/office/powerpoint/2010/main" val="16117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RESULTADOS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1" y="998627"/>
            <a:ext cx="7651637" cy="516667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961544" y="6165304"/>
            <a:ext cx="1220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O Autor</a:t>
            </a:r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RESULTADOS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61544" y="6165304"/>
            <a:ext cx="1220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O Autor</a:t>
            </a:r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2" y="999304"/>
            <a:ext cx="7650635" cy="51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RESULTADOS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61544" y="6165304"/>
            <a:ext cx="1220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O Autor</a:t>
            </a:r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1" y="998627"/>
            <a:ext cx="7651638" cy="51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85546" y="1446169"/>
            <a:ext cx="54546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Utilização de técnicas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Geoprocessamento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ambientes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para estudos ambientais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Gerenciamento de </a:t>
            </a:r>
            <a:r>
              <a:rPr lang="en-A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A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naturais;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A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de queimadas;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de </a:t>
            </a:r>
            <a:r>
              <a:rPr lang="en-A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desmatamentos</a:t>
            </a:r>
            <a:r>
              <a:rPr lang="en-A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en-A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A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dinâmica</a:t>
            </a:r>
            <a:r>
              <a:rPr lang="en-A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de um ambiente.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  <a:r>
              <a:rPr lang="en-A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geologia</a:t>
            </a:r>
            <a:r>
              <a:rPr lang="en-A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relevo</a:t>
            </a:r>
            <a:r>
              <a:rPr lang="en-A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solos, </a:t>
            </a:r>
            <a:r>
              <a:rPr lang="en-A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dentre</a:t>
            </a:r>
            <a:r>
              <a:rPr lang="en-A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outros.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0314" y="260649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INTRODUÇÃO</a:t>
            </a:r>
          </a:p>
        </p:txBody>
      </p:sp>
      <p:pic>
        <p:nvPicPr>
          <p:cNvPr id="2" name="Picture 8" descr="Image result for sistema de informação geograf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02" y="1587993"/>
            <a:ext cx="2815401" cy="4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85546" y="5981218"/>
            <a:ext cx="8172908" cy="400110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 numCol="1">
            <a:spAutoFit/>
          </a:bodyPr>
          <a:lstStyle/>
          <a:p>
            <a:pPr marL="0" lvl="1" algn="ctr"/>
            <a:r>
              <a:rPr lang="pt-BR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Essencial no apoio à tomada de decisões.</a:t>
            </a:r>
          </a:p>
        </p:txBody>
      </p:sp>
      <p:sp>
        <p:nvSpPr>
          <p:cNvPr id="15" name="Pentágono 14"/>
          <p:cNvSpPr/>
          <p:nvPr/>
        </p:nvSpPr>
        <p:spPr>
          <a:xfrm rot="5400000">
            <a:off x="4393169" y="5559669"/>
            <a:ext cx="357662" cy="288032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53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RESULTADOS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12085"/>
          <a:stretch/>
        </p:blipFill>
        <p:spPr>
          <a:xfrm>
            <a:off x="771017" y="2682714"/>
            <a:ext cx="7601970" cy="225845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840342" y="2204864"/>
            <a:ext cx="3463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Tabela 9</a:t>
            </a: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–</a:t>
            </a:r>
            <a:r>
              <a:rPr lang="pt-B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Pesos das variáveis.</a:t>
            </a:r>
            <a:endParaRPr lang="pt-BR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RESULTADOS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61544" y="6147405"/>
            <a:ext cx="1220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O Autor</a:t>
            </a:r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9" y="979200"/>
            <a:ext cx="7653901" cy="51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RESULTADOS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0695"/>
          <a:stretch/>
        </p:blipFill>
        <p:spPr>
          <a:xfrm>
            <a:off x="770400" y="2420888"/>
            <a:ext cx="7336151" cy="254445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51361" y="1916832"/>
            <a:ext cx="704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Tabela </a:t>
            </a: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10 </a:t>
            </a:r>
            <a:r>
              <a:rPr lang="pt-B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–</a:t>
            </a:r>
            <a:r>
              <a:rPr lang="pt-B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Área referente a cada classe de Fragilidade Ambiental.</a:t>
            </a:r>
            <a:endParaRPr lang="pt-BR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RESULTADOS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61544" y="6147405"/>
            <a:ext cx="1220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O Autor</a:t>
            </a:r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9" y="979200"/>
            <a:ext cx="7653901" cy="51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CONCLUSÃO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1540" y="1358473"/>
            <a:ext cx="828092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 estudo apresentou resultados </a:t>
            </a: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satisfatórios, considerando o conhecimento dos autores sobre a área, </a:t>
            </a: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porém existe a necessidade de realização de trabalhos de campo no intuito de aferir os resultados aqui apresentados;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 cálculo da fragilidade ambiental por meio de técnicas de geoprocessamento pode servir como ferramenta de suporte à decisão, visando uma melhor gestão dos recursos hídricos da bacia, visto a escassez deste valioso recurso natural no semiárido brasileiro, como também do uso e ocupação dos solos na área da bacia GI8.</a:t>
            </a:r>
            <a:endParaRPr lang="pt-BR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1540" y="1384315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CREPANI, E.; MEDEIROS, J. S.; HERNANDEZ FILHO, P.; FLORENZANO, T. G.; DUARTE, V.; BARBOSA, C. C. F. Sensoriamento Remoto e Geoprocessamento Aplicado ao Zoneamento Ecológico-Econômico e ao Ordenamento Territorial. São José dos Campos: INPE. 2001. 103 p.</a:t>
            </a:r>
          </a:p>
          <a:p>
            <a:pPr algn="just"/>
            <a:endParaRPr lang="pt-BR" sz="20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ROSS</a:t>
            </a:r>
            <a:r>
              <a:rPr lang="pt-B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J. L. S. Análise Empírica da Fragilidade dos Ambientes Naturais e </a:t>
            </a:r>
            <a:r>
              <a:rPr lang="pt-BR" sz="2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Antropizados</a:t>
            </a:r>
            <a:r>
              <a:rPr lang="pt-B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</a:t>
            </a:r>
            <a:r>
              <a:rPr lang="pt-BR" sz="2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Revista do DG-USP</a:t>
            </a:r>
            <a:r>
              <a:rPr lang="pt-B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n. 8, 1994.</a:t>
            </a:r>
          </a:p>
          <a:p>
            <a:pPr algn="just"/>
            <a:endParaRPr lang="pt-BR" sz="20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ROSS, J. L. S. </a:t>
            </a:r>
            <a:r>
              <a:rPr lang="pt-BR" sz="2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Landforms</a:t>
            </a:r>
            <a:r>
              <a:rPr lang="pt-B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and</a:t>
            </a:r>
            <a:r>
              <a:rPr lang="pt-B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environmental</a:t>
            </a:r>
            <a:r>
              <a:rPr lang="pt-B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planning</a:t>
            </a:r>
            <a:r>
              <a:rPr lang="pt-B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 </a:t>
            </a:r>
            <a:r>
              <a:rPr lang="pt-BR" sz="2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Potentialities</a:t>
            </a:r>
            <a:r>
              <a:rPr lang="pt-B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and</a:t>
            </a:r>
            <a:r>
              <a:rPr lang="pt-B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Fragilities</a:t>
            </a:r>
            <a:r>
              <a:rPr lang="pt-B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</a:t>
            </a:r>
            <a:r>
              <a:rPr lang="pt-BR" sz="2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Revista do DG-USP</a:t>
            </a:r>
            <a:r>
              <a:rPr lang="pt-B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p. 38-51, 2012.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SAATY, T. L. The </a:t>
            </a:r>
            <a:r>
              <a:rPr lang="en-US" sz="2000" b="1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Analystic</a:t>
            </a:r>
            <a:r>
              <a:rPr lang="en-US" sz="2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Hierarchy Process: planning, priority setting, resource allocation</a:t>
            </a: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New York: </a:t>
            </a:r>
            <a:r>
              <a:rPr lang="en-US" sz="2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Mcgraw-hill</a:t>
            </a: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1980. 287 p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  <a:endParaRPr lang="pt-BR" sz="20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29425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REFERÊNCIAS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20635" y="5023114"/>
            <a:ext cx="8297896" cy="792088"/>
          </a:xfrm>
          <a:prstGeom prst="roundRect">
            <a:avLst>
              <a:gd name="adj" fmla="val 693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14564" y="4152698"/>
            <a:ext cx="8314872" cy="716462"/>
          </a:xfrm>
          <a:prstGeom prst="roundRect">
            <a:avLst>
              <a:gd name="adj" fmla="val 693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14992" y="3188219"/>
            <a:ext cx="8314872" cy="716462"/>
          </a:xfrm>
          <a:prstGeom prst="roundRect">
            <a:avLst>
              <a:gd name="adj" fmla="val 693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6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CONCLUSÃO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1540" y="2905626"/>
            <a:ext cx="8280920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Obrigado!</a:t>
            </a:r>
            <a:endParaRPr lang="pt-BR" sz="22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83568" y="1621395"/>
            <a:ext cx="7848872" cy="128753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139700">
              <a:schemeClr val="accent2">
                <a:lumMod val="5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Fragilidade Ambiental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a sensibilidade de um ambiente quanto à dinâmica dos processos naturais, bem como as pressões ocasionadas pela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humana.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714233" y="6098935"/>
            <a:ext cx="1715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(GOOGLE, 2017)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260649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FRAGILIDADE AMBIENTAL</a:t>
            </a:r>
          </a:p>
        </p:txBody>
      </p:sp>
      <p:pic>
        <p:nvPicPr>
          <p:cNvPr id="2050" name="Picture 2" descr="http://www.meioambientenews.com.br/sgw/data/1/news/51/81518dec20c0fc2f850c19c761969f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62" y="3375721"/>
            <a:ext cx="4088676" cy="27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9878" y="1268759"/>
            <a:ext cx="8282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Mapear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avaliar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 Fragilidade Ambiental da bacia hidrográfica GI8, localizada no município de Petrolina, Pernambuco. </a:t>
            </a:r>
            <a:endParaRPr lang="pt-BR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OBJETIVO GERAL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em curva 2"/>
          <p:cNvCxnSpPr/>
          <p:nvPr/>
        </p:nvCxnSpPr>
        <p:spPr>
          <a:xfrm rot="16200000" flipH="1">
            <a:off x="1737743" y="4555183"/>
            <a:ext cx="1189416" cy="1022713"/>
          </a:xfrm>
          <a:prstGeom prst="curved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em curva 26"/>
          <p:cNvCxnSpPr/>
          <p:nvPr/>
        </p:nvCxnSpPr>
        <p:spPr>
          <a:xfrm flipV="1">
            <a:off x="5724128" y="4531943"/>
            <a:ext cx="1282210" cy="1201313"/>
          </a:xfrm>
          <a:prstGeom prst="curved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7" y="2360683"/>
            <a:ext cx="2270633" cy="236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92" y="2577083"/>
            <a:ext cx="2628468" cy="177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2806345" cy="231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1540" y="106551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Aspectos que justificam a realização deste trabalho:</a:t>
            </a:r>
          </a:p>
          <a:p>
            <a:pPr algn="just"/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260649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IMPORTÂNCIA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://s2.glbimg.com/2h77bhRwY3msSc-YdmfWRQUvdeY=/620x465/s.glbimg.com/jo/g1/f/original/2014/09/18/ebmael_carvalh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6" y="1827459"/>
            <a:ext cx="2502314" cy="18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04280" y="3704194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Perímetro urbano da cidade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Baronesas nas proximidades da orla de Petrolina indicam má qualidade da água. Foto: Anamaria Nascimento/DP/D.A.Press (Anamaria Nascimento/DP/D.A.Pres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66" y="1827459"/>
            <a:ext cx="2817374" cy="18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610902" y="3704194"/>
            <a:ext cx="1911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Poluição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A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d’água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www.embrapa.br/image/journal/article?img_id=1804189&amp;t=14024009952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36" y="1827459"/>
            <a:ext cx="2502313" cy="18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721015" y="3704194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Fruticultura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Irrigada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://s2.glbimg.com/0Skx4FUEocGvGGcGiA7xH8k_U0A=/1200x630/filters:max_age(3600)/s02.video.glbimg.com/deo/vi/57/19/4531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66" y="4290753"/>
            <a:ext cx="3406626" cy="17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073562" y="6079872"/>
            <a:ext cx="1446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A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carvão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803287" y="6079872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Agroindústrias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996926" y="6372316"/>
            <a:ext cx="1715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(GOOGLE, 2017)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Image result for produtos agroindustr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0032"/>
            <a:ext cx="2685636" cy="17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961544" y="6147405"/>
            <a:ext cx="1220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O Autor</a:t>
            </a:r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ÁREA DE ESTUDO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Willian\Dropbox\MONOGRAFIA MIGUEL\CARTOGRAFIA\LAYOUTs\FIGURA_LOCALIZAC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133908"/>
            <a:ext cx="7344814" cy="49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MATERIAL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69619"/>
              </p:ext>
            </p:extLst>
          </p:nvPr>
        </p:nvGraphicFramePr>
        <p:xfrm>
          <a:off x="755576" y="1816890"/>
          <a:ext cx="7704856" cy="4302824"/>
        </p:xfrm>
        <a:graphic>
          <a:graphicData uri="http://schemas.openxmlformats.org/drawingml/2006/table">
            <a:tbl>
              <a:tblPr firstRow="1" firstCol="1" bandRow="1"/>
              <a:tblGrid>
                <a:gridCol w="1111045"/>
                <a:gridCol w="1648677"/>
                <a:gridCol w="3804569"/>
                <a:gridCol w="1140565"/>
              </a:tblGrid>
              <a:tr h="4494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Dados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Fonte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Descrição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Formato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Imagem SRTM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Earth Explorer, USGS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Resolução Espacial: 30 metros.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Raster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805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Limites da Bacia Hidrográfica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Agência Pernambucana de Águas e Clima (APAC)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Base vetorial pertencente ao Atlas de Bacias Hidrográficas do Estado.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Shapefile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7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Precipitação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Embrapa Semiárido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Dados das estações dos Campos Experimentais da Caatinga da Embrapa; Bebedouro; Timbaúba; 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Fazenda </a:t>
                      </a:r>
                      <a:r>
                        <a:rPr lang="pt-BR" sz="1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FuitFort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r>
                        <a:rPr lang="pt-BR" sz="10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BR" sz="10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pt-BR" sz="1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,Vale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das Uvas.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Planilha / Shapefile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006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Tipo de Solo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Embrapa Solos UEP/Recife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Oriundo do Plano de Informação do Zoneamento Agroecológico de Pernambuco: Levantamento de reconhecimento de baixa e média intensidade dos solos do Estado do Pernambuco.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Shapefile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06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Uso e Ocupação do Solo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Instituto Brasileiro de Geografia e Estatística (IBGE)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Dado pertencente ao Mapa de cobertura e Uso da Terra do Brasil de 2014.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Shapefile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6" marR="666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61544" y="6248345"/>
            <a:ext cx="1220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O Autor</a:t>
            </a:r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1540" y="1268759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Tabela 1 –</a:t>
            </a:r>
            <a:r>
              <a:rPr lang="pt-BR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Dados utilizados.</a:t>
            </a:r>
            <a:endParaRPr lang="en-AU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METODOLOGIA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 descr="C:\Users\Willian\Dropbox\MONOGRAFIA MIGUEL\Diagram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69" y="1117216"/>
            <a:ext cx="5940062" cy="52565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961544" y="6237312"/>
            <a:ext cx="1220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O Autor</a:t>
            </a:r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259649"/>
            <a:ext cx="8640960" cy="6409711"/>
          </a:xfrm>
          <a:prstGeom prst="roundRect">
            <a:avLst>
              <a:gd name="adj" fmla="val 6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260648"/>
            <a:ext cx="8640960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METODOLOGIA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31540" y="1412776"/>
                <a:ext cx="8280920" cy="3887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b="1" dirty="0" smtClean="0"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Critério: Declividade</a:t>
                </a:r>
              </a:p>
              <a:p>
                <a:pPr algn="just"/>
                <a:endParaRPr lang="en-AU" dirty="0" smtClean="0"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AU" dirty="0" smtClean="0"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Obtido </a:t>
                </a:r>
                <a:r>
                  <a:rPr lang="pt-BR" dirty="0"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a partir do processamento da imagem SRTM, com resolução espacial de 30 </a:t>
                </a:r>
                <a:r>
                  <a:rPr lang="pt-BR" dirty="0" smtClean="0"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metros;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AU" dirty="0" smtClean="0"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AU" dirty="0"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Normalização </a:t>
                </a:r>
                <a:r>
                  <a:rPr lang="pt-BR" i="1" dirty="0" err="1" smtClean="0"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Fuzzy</a:t>
                </a:r>
                <a:r>
                  <a:rPr lang="pt-BR" i="1" dirty="0" smtClean="0"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,</a:t>
                </a:r>
                <a:r>
                  <a:rPr lang="pt-BR" dirty="0"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sendo adotado um espaço de referência [0, 1</a:t>
                </a:r>
                <a:r>
                  <a:rPr lang="pt-BR" dirty="0" smtClean="0"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AU" dirty="0" smtClean="0"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AU" dirty="0"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0, 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𝑠𝑒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≤0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30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𝑠𝑒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 0&lt;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&lt;30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1, 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𝑠𝑒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≥30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AU" dirty="0" smtClean="0"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1412776"/>
                <a:ext cx="8280920" cy="3887987"/>
              </a:xfrm>
              <a:prstGeom prst="rect">
                <a:avLst/>
              </a:prstGeom>
              <a:blipFill rotWithShape="1">
                <a:blip r:embed="rId3"/>
                <a:stretch>
                  <a:fillRect l="-663" t="-784" r="-5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9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4159</TotalTime>
  <Words>1616</Words>
  <Application>Microsoft Office PowerPoint</Application>
  <PresentationFormat>Apresentação na tela (4:3)</PresentationFormat>
  <Paragraphs>357</Paragraphs>
  <Slides>26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Willian</dc:creator>
  <cp:lastModifiedBy>Willian</cp:lastModifiedBy>
  <cp:revision>249</cp:revision>
  <dcterms:created xsi:type="dcterms:W3CDTF">2016-10-27T11:22:40Z</dcterms:created>
  <dcterms:modified xsi:type="dcterms:W3CDTF">2017-06-12T02:01:40Z</dcterms:modified>
</cp:coreProperties>
</file>