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32"/>
  </p:notesMasterIdLst>
  <p:sldIdLst>
    <p:sldId id="256" r:id="rId2"/>
    <p:sldId id="277" r:id="rId3"/>
    <p:sldId id="257" r:id="rId4"/>
    <p:sldId id="278" r:id="rId5"/>
    <p:sldId id="260" r:id="rId6"/>
    <p:sldId id="289" r:id="rId7"/>
    <p:sldId id="262" r:id="rId8"/>
    <p:sldId id="288" r:id="rId9"/>
    <p:sldId id="292" r:id="rId10"/>
    <p:sldId id="274" r:id="rId11"/>
    <p:sldId id="279" r:id="rId12"/>
    <p:sldId id="261" r:id="rId13"/>
    <p:sldId id="284" r:id="rId14"/>
    <p:sldId id="285" r:id="rId15"/>
    <p:sldId id="287" r:id="rId16"/>
    <p:sldId id="286" r:id="rId17"/>
    <p:sldId id="283" r:id="rId18"/>
    <p:sldId id="281" r:id="rId19"/>
    <p:sldId id="291" r:id="rId20"/>
    <p:sldId id="282" r:id="rId21"/>
    <p:sldId id="263" r:id="rId22"/>
    <p:sldId id="264" r:id="rId23"/>
    <p:sldId id="293" r:id="rId24"/>
    <p:sldId id="294" r:id="rId25"/>
    <p:sldId id="295" r:id="rId26"/>
    <p:sldId id="297" r:id="rId27"/>
    <p:sldId id="298" r:id="rId28"/>
    <p:sldId id="266" r:id="rId29"/>
    <p:sldId id="300" r:id="rId30"/>
    <p:sldId id="270" r:id="rId31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Estilo com Tema 1 - Ênfas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18603FDC-E32A-4AB5-989C-0864C3EAD2B8}" styleName="Estilo com Tema 2 - Ênfase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301B821-A1FF-4177-AEE7-76D212191A09}" styleName="Estilo Médio 1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Estilo Médio 4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B4B98B0-60AC-42C2-AFA5-B58CD77FA1E5}" styleName="Estilo Claro 1 - Ênfas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113A9D2-9D6B-4929-AA2D-F23B5EE8CBE7}" styleName="Estilo com Tema 2 - Ênfase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BC89EF96-8CEA-46FF-86C4-4CE0E7609802}" styleName="Estilo Claro 3 - Ênfase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980" autoAdjust="0"/>
  </p:normalViewPr>
  <p:slideViewPr>
    <p:cSldViewPr>
      <p:cViewPr>
        <p:scale>
          <a:sx n="70" d="100"/>
          <a:sy n="70" d="100"/>
        </p:scale>
        <p:origin x="-672" y="-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Fernanda\AppData\Roaming\Skype\My%20Skype%20Received%20Files\Pasta1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Fernanda\Documents\INPE-PGSR\2015\disciplinas\1_trimestre\Geoprocessamento\Pasta1_ok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Fernanda\Documents\INPE-PGSR\2015\disciplinas\1_trimestre\Geoprocessamento\Pasta1_ok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Fernanda\Documents\INPE-PGSR\2015\disciplinas\1_trimestre\Geoprocessamento\Pasta1_ok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title>
      <c:tx>
        <c:rich>
          <a:bodyPr/>
          <a:lstStyle/>
          <a:p>
            <a:pPr>
              <a:defRPr/>
            </a:pPr>
            <a:r>
              <a:rPr lang="pt-BR"/>
              <a:t>Lotes rurais</a:t>
            </a:r>
            <a:r>
              <a:rPr lang="pt-BR" baseline="0"/>
              <a:t> mais di</a:t>
            </a:r>
            <a:r>
              <a:rPr lang="pt-BR"/>
              <a:t>stantes</a:t>
            </a:r>
          </a:p>
        </c:rich>
      </c:tx>
      <c:layout>
        <c:manualLayout>
          <c:xMode val="edge"/>
          <c:yMode val="edge"/>
          <c:x val="0.31897768633376883"/>
          <c:y val="0.20718550562283203"/>
        </c:manualLayout>
      </c:layout>
    </c:title>
    <c:plotArea>
      <c:layout>
        <c:manualLayout>
          <c:layoutTarget val="inner"/>
          <c:xMode val="edge"/>
          <c:yMode val="edge"/>
          <c:x val="0.14734430092288256"/>
          <c:y val="3.1527556378584683E-2"/>
          <c:w val="0.84539762492209714"/>
          <c:h val="0.51224567108157704"/>
        </c:manualLayout>
      </c:layout>
      <c:lineChart>
        <c:grouping val="standard"/>
        <c:ser>
          <c:idx val="0"/>
          <c:order val="0"/>
          <c:dLbls>
            <c:txPr>
              <a:bodyPr/>
              <a:lstStyle/>
              <a:p>
                <a:pPr>
                  <a:defRPr sz="1400"/>
                </a:pPr>
                <a:endParaRPr lang="pt-BR"/>
              </a:p>
            </c:txPr>
            <c:showVal val="1"/>
          </c:dLbls>
          <c:cat>
            <c:strRef>
              <c:f>Plan1!$A$1:$A$25</c:f>
              <c:strCache>
                <c:ptCount val="25"/>
                <c:pt idx="0">
                  <c:v>Nome da comunidade</c:v>
                </c:pt>
                <c:pt idx="1">
                  <c:v>São Brás</c:v>
                </c:pt>
                <c:pt idx="2">
                  <c:v>Agrovila Princesa Isabel</c:v>
                </c:pt>
                <c:pt idx="3">
                  <c:v>Agrovila Isabel</c:v>
                </c:pt>
                <c:pt idx="4">
                  <c:v>Comunidade Imaculada Conceição</c:v>
                </c:pt>
                <c:pt idx="5">
                  <c:v>Agrovila Planaltina</c:v>
                </c:pt>
                <c:pt idx="6">
                  <c:v>Agrovila Presidente Kennedy</c:v>
                </c:pt>
                <c:pt idx="7">
                  <c:v>Agrovila Verde Floresta</c:v>
                </c:pt>
                <c:pt idx="8">
                  <c:v>Agrovila Tiradentes</c:v>
                </c:pt>
                <c:pt idx="9">
                  <c:v>Silo Bananal </c:v>
                </c:pt>
                <c:pt idx="10">
                  <c:v>Agrovila Grande Esperança</c:v>
                </c:pt>
                <c:pt idx="11">
                  <c:v>Duque de Caxias</c:v>
                </c:pt>
                <c:pt idx="12">
                  <c:v>Agrovila Nova Esperança</c:v>
                </c:pt>
                <c:pt idx="13">
                  <c:v>Belo Monte</c:v>
                </c:pt>
                <c:pt idx="14">
                  <c:v>Agrovila Jorge Bueno da Silva</c:v>
                </c:pt>
                <c:pt idx="15">
                  <c:v>Belo Monte do Pontal</c:v>
                </c:pt>
                <c:pt idx="16">
                  <c:v>Agrovila Leonardo da Vinci</c:v>
                </c:pt>
                <c:pt idx="17">
                  <c:v>União da Floresta</c:v>
                </c:pt>
                <c:pt idx="18">
                  <c:v>Agrovila Princesa do Xingu</c:v>
                </c:pt>
                <c:pt idx="19">
                  <c:v>Vila Surubim</c:v>
                </c:pt>
                <c:pt idx="20">
                  <c:v>Agrovila Olavio Bilac</c:v>
                </c:pt>
                <c:pt idx="21">
                  <c:v>Agrovila Nova Fronteira</c:v>
                </c:pt>
                <c:pt idx="22">
                  <c:v>Distrito de Alvorada </c:v>
                </c:pt>
                <c:pt idx="23">
                  <c:v>Carlos Pena filho</c:v>
                </c:pt>
                <c:pt idx="24">
                  <c:v>Vila Sucupira</c:v>
                </c:pt>
              </c:strCache>
            </c:strRef>
          </c:cat>
          <c:val>
            <c:numRef>
              <c:f>Plan1!$B$1:$B$25</c:f>
              <c:numCache>
                <c:formatCode>General</c:formatCode>
                <c:ptCount val="25"/>
                <c:pt idx="1">
                  <c:v>0</c:v>
                </c:pt>
                <c:pt idx="2">
                  <c:v>1</c:v>
                </c:pt>
                <c:pt idx="3">
                  <c:v>2</c:v>
                </c:pt>
                <c:pt idx="4">
                  <c:v>2</c:v>
                </c:pt>
                <c:pt idx="5">
                  <c:v>2.5</c:v>
                </c:pt>
                <c:pt idx="6">
                  <c:v>4</c:v>
                </c:pt>
                <c:pt idx="7">
                  <c:v>4</c:v>
                </c:pt>
                <c:pt idx="8">
                  <c:v>4</c:v>
                </c:pt>
                <c:pt idx="9">
                  <c:v>5</c:v>
                </c:pt>
                <c:pt idx="10">
                  <c:v>5</c:v>
                </c:pt>
                <c:pt idx="11">
                  <c:v>5</c:v>
                </c:pt>
                <c:pt idx="12">
                  <c:v>8</c:v>
                </c:pt>
                <c:pt idx="13">
                  <c:v>10</c:v>
                </c:pt>
                <c:pt idx="14">
                  <c:v>10</c:v>
                </c:pt>
                <c:pt idx="15">
                  <c:v>15</c:v>
                </c:pt>
                <c:pt idx="16">
                  <c:v>15</c:v>
                </c:pt>
                <c:pt idx="17">
                  <c:v>25</c:v>
                </c:pt>
                <c:pt idx="18">
                  <c:v>30</c:v>
                </c:pt>
                <c:pt idx="19">
                  <c:v>42</c:v>
                </c:pt>
                <c:pt idx="20">
                  <c:v>50</c:v>
                </c:pt>
                <c:pt idx="21">
                  <c:v>50</c:v>
                </c:pt>
                <c:pt idx="22">
                  <c:v>55</c:v>
                </c:pt>
                <c:pt idx="23">
                  <c:v>60</c:v>
                </c:pt>
                <c:pt idx="24">
                  <c:v>100</c:v>
                </c:pt>
              </c:numCache>
            </c:numRef>
          </c:val>
        </c:ser>
        <c:dLbls>
          <c:showVal val="1"/>
        </c:dLbls>
        <c:marker val="1"/>
        <c:axId val="70424448"/>
        <c:axId val="70425984"/>
      </c:lineChart>
      <c:catAx>
        <c:axId val="70424448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400"/>
            </a:pPr>
            <a:endParaRPr lang="pt-BR"/>
          </a:p>
        </c:txPr>
        <c:crossAx val="70425984"/>
        <c:crosses val="autoZero"/>
        <c:auto val="1"/>
        <c:lblAlgn val="ctr"/>
        <c:lblOffset val="100"/>
      </c:catAx>
      <c:valAx>
        <c:axId val="70425984"/>
        <c:scaling>
          <c:orientation val="minMax"/>
        </c:scaling>
        <c:delete val="1"/>
        <c:axPos val="l"/>
        <c:numFmt formatCode="General" sourceLinked="1"/>
        <c:tickLblPos val="none"/>
        <c:crossAx val="70424448"/>
        <c:crosses val="autoZero"/>
        <c:crossBetween val="between"/>
      </c:valAx>
    </c:plotArea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autoTitleDeleted val="1"/>
    <c:plotArea>
      <c:layout>
        <c:manualLayout>
          <c:layoutTarget val="inner"/>
          <c:xMode val="edge"/>
          <c:yMode val="edge"/>
          <c:x val="2.3090988626421696E-2"/>
          <c:y val="7.1759259259259259E-2"/>
          <c:w val="0.52222222222222192"/>
          <c:h val="0.87037037037037079"/>
        </c:manualLayout>
      </c:layout>
      <c:pieChart>
        <c:varyColors val="1"/>
        <c:ser>
          <c:idx val="0"/>
          <c:order val="0"/>
          <c:tx>
            <c:strRef>
              <c:f>Plan5!$B$1</c:f>
              <c:strCache>
                <c:ptCount val="1"/>
                <c:pt idx="0">
                  <c:v>Tiradentes</c:v>
                </c:pt>
              </c:strCache>
            </c:strRef>
          </c:tx>
          <c:dPt>
            <c:idx val="0"/>
            <c:spPr>
              <a:solidFill>
                <a:srgbClr val="003300"/>
              </a:solidFill>
            </c:spPr>
          </c:dPt>
          <c:dPt>
            <c:idx val="1"/>
            <c:spPr>
              <a:solidFill>
                <a:srgbClr val="FFCC99"/>
              </a:solidFill>
            </c:spPr>
          </c:dPt>
          <c:dPt>
            <c:idx val="2"/>
            <c:spPr>
              <a:solidFill>
                <a:srgbClr val="996633"/>
              </a:solidFill>
            </c:spPr>
          </c:dPt>
          <c:dPt>
            <c:idx val="3"/>
            <c:spPr>
              <a:solidFill>
                <a:srgbClr val="CCFF66"/>
              </a:solidFill>
            </c:spPr>
          </c:dPt>
          <c:dPt>
            <c:idx val="4"/>
            <c:spPr>
              <a:solidFill>
                <a:schemeClr val="bg1"/>
              </a:solidFill>
              <a:ln>
                <a:solidFill>
                  <a:prstClr val="black"/>
                </a:solidFill>
              </a:ln>
            </c:spPr>
          </c:dPt>
          <c:dPt>
            <c:idx val="5"/>
            <c:spPr>
              <a:solidFill>
                <a:srgbClr val="33CC33"/>
              </a:solidFill>
            </c:spPr>
          </c:dPt>
          <c:dPt>
            <c:idx val="8"/>
            <c:spPr>
              <a:solidFill>
                <a:schemeClr val="accent6">
                  <a:lumMod val="50000"/>
                </a:schemeClr>
              </a:solidFill>
            </c:spPr>
          </c:dPt>
          <c:dLbls>
            <c:dLbl>
              <c:idx val="6"/>
              <c:delete val="1"/>
            </c:dLbl>
            <c:dLbl>
              <c:idx val="7"/>
              <c:delete val="1"/>
            </c:dLbl>
            <c:dLbl>
              <c:idx val="8"/>
              <c:delete val="1"/>
            </c:dLbl>
            <c:dLbl>
              <c:idx val="9"/>
              <c:delete val="1"/>
            </c:dLbl>
            <c:dLbl>
              <c:idx val="10"/>
              <c:delete val="1"/>
            </c:dLbl>
            <c:showPercent val="1"/>
            <c:showLeaderLines val="1"/>
          </c:dLbls>
          <c:cat>
            <c:strRef>
              <c:f>Plan5!$A$2:$A$12</c:f>
              <c:strCache>
                <c:ptCount val="11"/>
                <c:pt idx="0">
                  <c:v>Floresta</c:v>
                </c:pt>
                <c:pt idx="1">
                  <c:v>Pasto Limpo</c:v>
                </c:pt>
                <c:pt idx="2">
                  <c:v>Pasto Sujo</c:v>
                </c:pt>
                <c:pt idx="3">
                  <c:v>Regeneração com Pasto</c:v>
                </c:pt>
                <c:pt idx="4">
                  <c:v>Área não observada</c:v>
                </c:pt>
                <c:pt idx="5">
                  <c:v>Vegetação secundária</c:v>
                </c:pt>
                <c:pt idx="6">
                  <c:v>Mosaico de ocupações </c:v>
                </c:pt>
                <c:pt idx="7">
                  <c:v>Outros</c:v>
                </c:pt>
                <c:pt idx="8">
                  <c:v>Desflorestamento 2012</c:v>
                </c:pt>
                <c:pt idx="9">
                  <c:v>Hidrografia</c:v>
                </c:pt>
                <c:pt idx="10">
                  <c:v>Área urbana</c:v>
                </c:pt>
              </c:strCache>
            </c:strRef>
          </c:cat>
          <c:val>
            <c:numRef>
              <c:f>Plan5!$B$2:$B$12</c:f>
              <c:numCache>
                <c:formatCode>General</c:formatCode>
                <c:ptCount val="11"/>
                <c:pt idx="0">
                  <c:v>18.16</c:v>
                </c:pt>
                <c:pt idx="1">
                  <c:v>2.13</c:v>
                </c:pt>
                <c:pt idx="2">
                  <c:v>27.2</c:v>
                </c:pt>
                <c:pt idx="3">
                  <c:v>22.6</c:v>
                </c:pt>
                <c:pt idx="4">
                  <c:v>13.54</c:v>
                </c:pt>
                <c:pt idx="5">
                  <c:v>15.65</c:v>
                </c:pt>
                <c:pt idx="6">
                  <c:v>0.36</c:v>
                </c:pt>
                <c:pt idx="7">
                  <c:v>0</c:v>
                </c:pt>
                <c:pt idx="8">
                  <c:v>0.35</c:v>
                </c:pt>
                <c:pt idx="9">
                  <c:v>0</c:v>
                </c:pt>
                <c:pt idx="10">
                  <c:v>0</c:v>
                </c:pt>
              </c:numCache>
            </c:numRef>
          </c:val>
        </c:ser>
        <c:dLbls>
          <c:showPercent val="1"/>
        </c:dLbls>
        <c:firstSliceAng val="0"/>
      </c:pieChart>
    </c:plotArea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autoTitleDeleted val="1"/>
    <c:plotArea>
      <c:layout>
        <c:manualLayout>
          <c:layoutTarget val="inner"/>
          <c:xMode val="edge"/>
          <c:yMode val="edge"/>
          <c:x val="0.10086876640419949"/>
          <c:y val="0.10416666666666671"/>
          <c:w val="0.49444444444444463"/>
          <c:h val="0.82407407407407474"/>
        </c:manualLayout>
      </c:layout>
      <c:pieChart>
        <c:varyColors val="1"/>
        <c:ser>
          <c:idx val="0"/>
          <c:order val="0"/>
          <c:tx>
            <c:strRef>
              <c:f>Plan7!$B$1</c:f>
              <c:strCache>
                <c:ptCount val="1"/>
                <c:pt idx="0">
                  <c:v>São Braz</c:v>
                </c:pt>
              </c:strCache>
            </c:strRef>
          </c:tx>
          <c:dPt>
            <c:idx val="0"/>
            <c:spPr>
              <a:solidFill>
                <a:srgbClr val="003300"/>
              </a:solidFill>
            </c:spPr>
          </c:dPt>
          <c:dPt>
            <c:idx val="1"/>
            <c:spPr>
              <a:solidFill>
                <a:srgbClr val="FFCC99"/>
              </a:solidFill>
            </c:spPr>
          </c:dPt>
          <c:dPt>
            <c:idx val="2"/>
            <c:spPr>
              <a:solidFill>
                <a:srgbClr val="996633"/>
              </a:solidFill>
            </c:spPr>
          </c:dPt>
          <c:dPt>
            <c:idx val="3"/>
            <c:spPr>
              <a:solidFill>
                <a:srgbClr val="CCFF66"/>
              </a:solidFill>
            </c:spPr>
          </c:dPt>
          <c:dPt>
            <c:idx val="4"/>
            <c:spPr>
              <a:solidFill>
                <a:schemeClr val="bg1"/>
              </a:solidFill>
              <a:ln>
                <a:solidFill>
                  <a:prstClr val="black"/>
                </a:solidFill>
              </a:ln>
            </c:spPr>
          </c:dPt>
          <c:dPt>
            <c:idx val="5"/>
            <c:spPr>
              <a:solidFill>
                <a:srgbClr val="33CC33"/>
              </a:solidFill>
            </c:spPr>
          </c:dPt>
          <c:dPt>
            <c:idx val="8"/>
            <c:spPr>
              <a:solidFill>
                <a:schemeClr val="accent6">
                  <a:lumMod val="50000"/>
                </a:schemeClr>
              </a:solidFill>
            </c:spPr>
          </c:dPt>
          <c:dLbls>
            <c:dLbl>
              <c:idx val="6"/>
              <c:delete val="1"/>
            </c:dLbl>
            <c:dLbl>
              <c:idx val="7"/>
              <c:delete val="1"/>
            </c:dLbl>
            <c:showPercent val="1"/>
            <c:showLeaderLines val="1"/>
          </c:dLbls>
          <c:cat>
            <c:strRef>
              <c:f>Plan7!$A$2:$A$10</c:f>
              <c:strCache>
                <c:ptCount val="9"/>
                <c:pt idx="0">
                  <c:v>Floresta</c:v>
                </c:pt>
                <c:pt idx="1">
                  <c:v>Pasto Limpo</c:v>
                </c:pt>
                <c:pt idx="2">
                  <c:v>Pasto Sujo</c:v>
                </c:pt>
                <c:pt idx="3">
                  <c:v>Regeneração com Pasto</c:v>
                </c:pt>
                <c:pt idx="4">
                  <c:v>Área não observada</c:v>
                </c:pt>
                <c:pt idx="5">
                  <c:v>Vegetação secundária</c:v>
                </c:pt>
                <c:pt idx="6">
                  <c:v>Mosaico de ocupações </c:v>
                </c:pt>
                <c:pt idx="7">
                  <c:v>Outros</c:v>
                </c:pt>
                <c:pt idx="8">
                  <c:v>Desflorestamento 2012</c:v>
                </c:pt>
              </c:strCache>
            </c:strRef>
          </c:cat>
          <c:val>
            <c:numRef>
              <c:f>Plan7!$B$2:$B$10</c:f>
              <c:numCache>
                <c:formatCode>0.00</c:formatCode>
                <c:ptCount val="9"/>
                <c:pt idx="0">
                  <c:v>45.69273521238587</c:v>
                </c:pt>
                <c:pt idx="1">
                  <c:v>0.8733624454148472</c:v>
                </c:pt>
                <c:pt idx="2">
                  <c:v>3.38758766706365</c:v>
                </c:pt>
                <c:pt idx="3">
                  <c:v>15.760222310440653</c:v>
                </c:pt>
                <c:pt idx="4">
                  <c:v>6.1797009395262679</c:v>
                </c:pt>
                <c:pt idx="5">
                  <c:v>27.378589387323014</c:v>
                </c:pt>
                <c:pt idx="6">
                  <c:v>0.24480614000264658</c:v>
                </c:pt>
                <c:pt idx="7">
                  <c:v>0</c:v>
                </c:pt>
                <c:pt idx="8">
                  <c:v>0.4605001984914649</c:v>
                </c:pt>
              </c:numCache>
            </c:numRef>
          </c:val>
        </c:ser>
        <c:dLbls>
          <c:showPercent val="1"/>
        </c:dLbls>
        <c:firstSliceAng val="0"/>
      </c:pieChart>
    </c:plotArea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autoTitleDeleted val="1"/>
    <c:plotArea>
      <c:layout>
        <c:manualLayout>
          <c:layoutTarget val="inner"/>
          <c:xMode val="edge"/>
          <c:yMode val="edge"/>
          <c:x val="6.1979877515310568E-2"/>
          <c:y val="8.101851851851849E-2"/>
          <c:w val="0.52222222222222192"/>
          <c:h val="0.87037037037037079"/>
        </c:manualLayout>
      </c:layout>
      <c:pieChart>
        <c:varyColors val="1"/>
        <c:ser>
          <c:idx val="0"/>
          <c:order val="0"/>
          <c:tx>
            <c:strRef>
              <c:f>Plan6!$B$1</c:f>
              <c:strCache>
                <c:ptCount val="1"/>
                <c:pt idx="0">
                  <c:v>Silo Bananal</c:v>
                </c:pt>
              </c:strCache>
            </c:strRef>
          </c:tx>
          <c:dPt>
            <c:idx val="0"/>
            <c:spPr>
              <a:solidFill>
                <a:srgbClr val="003300"/>
              </a:solidFill>
            </c:spPr>
          </c:dPt>
          <c:dPt>
            <c:idx val="1"/>
            <c:spPr>
              <a:solidFill>
                <a:srgbClr val="FFCC99"/>
              </a:solidFill>
            </c:spPr>
          </c:dPt>
          <c:dPt>
            <c:idx val="2"/>
            <c:spPr>
              <a:solidFill>
                <a:srgbClr val="996633"/>
              </a:solidFill>
            </c:spPr>
          </c:dPt>
          <c:dPt>
            <c:idx val="3"/>
            <c:spPr>
              <a:solidFill>
                <a:srgbClr val="CCFF66"/>
              </a:solidFill>
            </c:spPr>
          </c:dPt>
          <c:dPt>
            <c:idx val="4"/>
            <c:spPr>
              <a:solidFill>
                <a:schemeClr val="bg1"/>
              </a:solidFill>
              <a:ln>
                <a:solidFill>
                  <a:prstClr val="black"/>
                </a:solidFill>
              </a:ln>
            </c:spPr>
          </c:dPt>
          <c:dPt>
            <c:idx val="5"/>
            <c:spPr>
              <a:solidFill>
                <a:srgbClr val="33CC33"/>
              </a:solidFill>
            </c:spPr>
          </c:dPt>
          <c:dLbls>
            <c:dLbl>
              <c:idx val="0"/>
              <c:layout>
                <c:manualLayout>
                  <c:x val="4.93852799650044E-2"/>
                  <c:y val="1.4582604257801109E-2"/>
                </c:manualLayout>
              </c:layout>
              <c:showPercent val="1"/>
            </c:dLbl>
            <c:dLbl>
              <c:idx val="6"/>
              <c:delete val="1"/>
            </c:dLbl>
            <c:dLbl>
              <c:idx val="7"/>
              <c:delete val="1"/>
            </c:dLbl>
            <c:dLbl>
              <c:idx val="8"/>
              <c:delete val="1"/>
            </c:dLbl>
            <c:dLbl>
              <c:idx val="9"/>
              <c:delete val="1"/>
            </c:dLbl>
            <c:dLbl>
              <c:idx val="10"/>
              <c:delete val="1"/>
            </c:dLbl>
            <c:showPercent val="1"/>
            <c:showLeaderLines val="1"/>
          </c:dLbls>
          <c:cat>
            <c:strRef>
              <c:f>Plan6!$A$2:$A$12</c:f>
              <c:strCache>
                <c:ptCount val="11"/>
                <c:pt idx="0">
                  <c:v>Floresta</c:v>
                </c:pt>
                <c:pt idx="1">
                  <c:v>Pasto Limpo</c:v>
                </c:pt>
                <c:pt idx="2">
                  <c:v>Pasto Sujo</c:v>
                </c:pt>
                <c:pt idx="3">
                  <c:v>Regeneração com Pasto</c:v>
                </c:pt>
                <c:pt idx="4">
                  <c:v>Área não observada</c:v>
                </c:pt>
                <c:pt idx="5">
                  <c:v>Vegetação secundária</c:v>
                </c:pt>
                <c:pt idx="6">
                  <c:v>Mosaico de ocupações </c:v>
                </c:pt>
                <c:pt idx="7">
                  <c:v>Outros</c:v>
                </c:pt>
                <c:pt idx="8">
                  <c:v>Desflorestamento 2012</c:v>
                </c:pt>
                <c:pt idx="9">
                  <c:v>Hidrografia</c:v>
                </c:pt>
                <c:pt idx="10">
                  <c:v>Área urbana</c:v>
                </c:pt>
              </c:strCache>
            </c:strRef>
          </c:cat>
          <c:val>
            <c:numRef>
              <c:f>Plan6!$B$2:$B$12</c:f>
              <c:numCache>
                <c:formatCode>0.00</c:formatCode>
                <c:ptCount val="11"/>
                <c:pt idx="0">
                  <c:v>7.8765785704986326</c:v>
                </c:pt>
                <c:pt idx="1">
                  <c:v>22.379898450722564</c:v>
                </c:pt>
                <c:pt idx="2">
                  <c:v>10.311157401380028</c:v>
                </c:pt>
                <c:pt idx="3">
                  <c:v>2.0960812394219501</c:v>
                </c:pt>
                <c:pt idx="4">
                  <c:v>49.186303866684021</c:v>
                </c:pt>
                <c:pt idx="5">
                  <c:v>8.1499804712927997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</c:numCache>
            </c:numRef>
          </c:val>
        </c:ser>
        <c:dLbls>
          <c:showPercent val="1"/>
        </c:dLbls>
        <c:firstSliceAng val="0"/>
      </c:pieChart>
    </c:plotArea>
    <c:plotVisOnly val="1"/>
  </c:chart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859532-EFE8-4098-8120-0C9DB7593F48}" type="datetimeFigureOut">
              <a:rPr lang="pt-BR" smtClean="0"/>
              <a:pPr/>
              <a:t>19/06/2015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F2FE5A-1CCE-43F6-9FAD-74AEAAF48E8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baseline="0" dirty="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F2FE5A-1CCE-43F6-9FAD-74AEAAF48E88}" type="slidenum">
              <a:rPr lang="pt-BR" smtClean="0"/>
              <a:pPr/>
              <a:t>7</a:t>
            </a:fld>
            <a:endParaRPr 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 smtClean="0"/>
              <a:t>LEMBRAR DE FALAR DO PROCESSO DE OCUPAÇÃO: CMMS RIBEIRINHAS É DIFERENTE DE CMM EM RODOVIAS, DEVIDO A PROJETOS DE ASSENTAMENTO</a:t>
            </a:r>
            <a:r>
              <a:rPr lang="pt-BR" baseline="0" dirty="0" smtClean="0"/>
              <a:t> (É MAIS ESTRUTURADO; AO CONTRÁRIO DOS RIBEIRINHOS, QUE REALIZAM UM PROCESSO DE OCUPAÇÃO MENOS ORDENADO, NÃO IMPOSTO “ESTRUTURAMENTE” PELO GOVERNO, COMO NOS TRAVESSÕES – NÃO É UMA OCUPAÇÃO “ENGESSADA”)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F2FE5A-1CCE-43F6-9FAD-74AEAAF48E88}" type="slidenum">
              <a:rPr lang="pt-BR" smtClean="0"/>
              <a:pPr/>
              <a:t>8</a:t>
            </a:fld>
            <a:endParaRPr lang="pt-B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F2FE5A-1CCE-43F6-9FAD-74AEAAF48E88}" type="slidenum">
              <a:rPr lang="pt-BR" smtClean="0"/>
              <a:pPr/>
              <a:t>9</a:t>
            </a:fld>
            <a:endParaRPr lang="pt-B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F2FE5A-1CCE-43F6-9FAD-74AEAAF48E88}" type="slidenum">
              <a:rPr lang="pt-BR" smtClean="0"/>
              <a:pPr/>
              <a:t>10</a:t>
            </a:fld>
            <a:endParaRPr lang="pt-B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F2FE5A-1CCE-43F6-9FAD-74AEAAF48E88}" type="slidenum">
              <a:rPr lang="pt-BR" smtClean="0"/>
              <a:pPr/>
              <a:t>11</a:t>
            </a:fld>
            <a:endParaRPr lang="pt-B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F2FE5A-1CCE-43F6-9FAD-74AEAAF48E88}" type="slidenum">
              <a:rPr lang="pt-BR" smtClean="0"/>
              <a:pPr/>
              <a:t>14</a:t>
            </a:fld>
            <a:endParaRPr lang="pt-B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F2FE5A-1CCE-43F6-9FAD-74AEAAF48E88}" type="slidenum">
              <a:rPr lang="pt-BR" smtClean="0"/>
              <a:pPr/>
              <a:t>29</a:t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ângulo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tângulo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tângulo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tângulo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tângulo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etângulo de cantos arredondados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etângulo de cantos arredondados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tângulo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ângulo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tângulo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tângulo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3B5C0756-018D-47F6-A4A4-676C5DCEAB65}" type="datetimeFigureOut">
              <a:rPr lang="pt-BR" smtClean="0"/>
              <a:pPr/>
              <a:t>19/06/2015</a:t>
            </a:fld>
            <a:endParaRPr lang="pt-BR"/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pt-BR"/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56308648-0D2A-4588-9AAB-4F0F986FA28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C0756-018D-47F6-A4A4-676C5DCEAB65}" type="datetimeFigureOut">
              <a:rPr lang="pt-BR" smtClean="0"/>
              <a:pPr/>
              <a:t>19/06/2015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08648-0D2A-4588-9AAB-4F0F986FA28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C0756-018D-47F6-A4A4-676C5DCEAB65}" type="datetimeFigureOut">
              <a:rPr lang="pt-BR" smtClean="0"/>
              <a:pPr/>
              <a:t>19/06/2015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08648-0D2A-4588-9AAB-4F0F986FA28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C0756-018D-47F6-A4A4-676C5DCEAB65}" type="datetimeFigureOut">
              <a:rPr lang="pt-BR" smtClean="0"/>
              <a:pPr/>
              <a:t>19/06/2015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08648-0D2A-4588-9AAB-4F0F986FA28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C0756-018D-47F6-A4A4-676C5DCEAB65}" type="datetimeFigureOut">
              <a:rPr lang="pt-BR" smtClean="0"/>
              <a:pPr/>
              <a:t>19/06/2015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08648-0D2A-4588-9AAB-4F0F986FA28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C0756-018D-47F6-A4A4-676C5DCEAB65}" type="datetimeFigureOut">
              <a:rPr lang="pt-BR" smtClean="0"/>
              <a:pPr/>
              <a:t>19/06/2015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08648-0D2A-4588-9AAB-4F0F986FA28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26" name="Espaço Reservado para Data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B5C0756-018D-47F6-A4A4-676C5DCEAB65}" type="datetimeFigureOut">
              <a:rPr lang="pt-BR" smtClean="0"/>
              <a:pPr/>
              <a:t>19/06/2015</a:t>
            </a:fld>
            <a:endParaRPr lang="pt-BR"/>
          </a:p>
        </p:txBody>
      </p:sp>
      <p:sp>
        <p:nvSpPr>
          <p:cNvPr id="27" name="Espaço Reservado para Número de Slide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6308648-0D2A-4588-9AAB-4F0F986FA28D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8" name="Espaço Reservado para Rodapé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3B5C0756-018D-47F6-A4A4-676C5DCEAB65}" type="datetimeFigureOut">
              <a:rPr lang="pt-BR" smtClean="0"/>
              <a:pPr/>
              <a:t>19/06/2015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56308648-0D2A-4588-9AAB-4F0F986FA28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C0756-018D-47F6-A4A4-676C5DCEAB65}" type="datetimeFigureOut">
              <a:rPr lang="pt-BR" smtClean="0"/>
              <a:pPr/>
              <a:t>19/06/2015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08648-0D2A-4588-9AAB-4F0F986FA28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C0756-018D-47F6-A4A4-676C5DCEAB65}" type="datetimeFigureOut">
              <a:rPr lang="pt-BR" smtClean="0"/>
              <a:pPr/>
              <a:t>19/06/2015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08648-0D2A-4588-9AAB-4F0F986FA28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C0756-018D-47F6-A4A4-676C5DCEAB65}" type="datetimeFigureOut">
              <a:rPr lang="pt-BR" smtClean="0"/>
              <a:pPr/>
              <a:t>19/06/2015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08648-0D2A-4588-9AAB-4F0F986FA28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ângulo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tângulo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tângulo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tângulo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tângulo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etângulo de cantos arredondados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etângulo de cantos arredondados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tângulo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tângulo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tângulo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tângulo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tângulo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tângulo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3B5C0756-018D-47F6-A4A4-676C5DCEAB65}" type="datetimeFigureOut">
              <a:rPr lang="pt-BR" smtClean="0"/>
              <a:pPr/>
              <a:t>19/06/2015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pt-BR"/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56308648-0D2A-4588-9AAB-4F0F986FA28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5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Análise de estruturas em rede para educação e padrões de uso e cobertura da terra para região da Transamazônica/PA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57200" y="3971946"/>
            <a:ext cx="7859216" cy="2625406"/>
          </a:xfrm>
        </p:spPr>
        <p:txBody>
          <a:bodyPr>
            <a:normAutofit/>
          </a:bodyPr>
          <a:lstStyle/>
          <a:p>
            <a:r>
              <a:rPr lang="pt-BR" dirty="0" smtClean="0"/>
              <a:t>Introdução a Geoprocessamento</a:t>
            </a:r>
          </a:p>
          <a:p>
            <a:r>
              <a:rPr lang="pt-BR" dirty="0" smtClean="0"/>
              <a:t>SER-300</a:t>
            </a:r>
          </a:p>
          <a:p>
            <a:endParaRPr lang="pt-BR" dirty="0" smtClean="0"/>
          </a:p>
          <a:p>
            <a:r>
              <a:rPr lang="pt-BR" dirty="0" smtClean="0"/>
              <a:t>Fernanda da Rocha Soares</a:t>
            </a:r>
          </a:p>
          <a:p>
            <a:endParaRPr lang="pt-BR" dirty="0" smtClean="0"/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0" y="476672"/>
            <a:ext cx="1979712" cy="504056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OBJETIVOS</a:t>
            </a: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Espaço Reservado para Conteúdo 5"/>
          <p:cNvSpPr txBox="1">
            <a:spLocks/>
          </p:cNvSpPr>
          <p:nvPr/>
        </p:nvSpPr>
        <p:spPr>
          <a:xfrm>
            <a:off x="457200" y="980728"/>
            <a:ext cx="8229600" cy="57606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  <a:defRPr/>
            </a:pPr>
            <a:r>
              <a:rPr lang="pt-BR" sz="2800" dirty="0" smtClean="0"/>
              <a:t>Perguntas</a:t>
            </a:r>
            <a:r>
              <a:rPr kumimoji="0" lang="pt-B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</a:t>
            </a:r>
          </a:p>
        </p:txBody>
      </p:sp>
      <p:sp>
        <p:nvSpPr>
          <p:cNvPr id="7" name="Espaço Reservado para Conteúdo 5"/>
          <p:cNvSpPr txBox="1">
            <a:spLocks/>
          </p:cNvSpPr>
          <p:nvPr/>
        </p:nvSpPr>
        <p:spPr>
          <a:xfrm>
            <a:off x="457200" y="1556792"/>
            <a:ext cx="8229600" cy="1224136"/>
          </a:xfrm>
          <a:prstGeom prst="rect">
            <a:avLst/>
          </a:prstGeom>
        </p:spPr>
        <p:txBody>
          <a:bodyPr vert="horz">
            <a:normAutofit fontScale="92500" lnSpcReduction="10000"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Char char="•"/>
              <a:tabLst/>
              <a:defRPr/>
            </a:pPr>
            <a:r>
              <a:rPr kumimoji="0" lang="pt-B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Assim</a:t>
            </a:r>
            <a:r>
              <a:rPr kumimoji="0" lang="pt-BR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como em comunidades ribeirinhas, as comunidades de terra firme apresentam o mesmo comportamento para rede de educação?</a:t>
            </a:r>
            <a:endParaRPr kumimoji="0" lang="pt-BR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Espaço Reservado para Conteúdo 5"/>
          <p:cNvSpPr txBox="1">
            <a:spLocks/>
          </p:cNvSpPr>
          <p:nvPr/>
        </p:nvSpPr>
        <p:spPr>
          <a:xfrm>
            <a:off x="457200" y="2996952"/>
            <a:ext cx="8229600" cy="1152128"/>
          </a:xfrm>
          <a:prstGeom prst="rect">
            <a:avLst/>
          </a:prstGeom>
        </p:spPr>
        <p:txBody>
          <a:bodyPr vert="horz">
            <a:normAutofit fontScale="92500" lnSpcReduction="20000"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Char char="•"/>
              <a:tabLst/>
              <a:defRPr/>
            </a:pPr>
            <a:r>
              <a:rPr kumimoji="0" lang="pt-BR" sz="2800" b="0" i="0" u="none" strike="noStrike" kern="1200" cap="none" spc="0" normalizeH="0" baseline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Como</a:t>
            </a:r>
            <a:r>
              <a:rPr kumimoji="0" lang="pt-BR" sz="2800" b="0" i="0" u="none" strike="noStrike" kern="1200" cap="none" spc="0" normalizeH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as comunidades nós se apresentam no espaço? O espaço no qual ela se insere corrobora para ser um nó na rede?</a:t>
            </a:r>
            <a:endParaRPr kumimoji="0" lang="pt-BR" sz="28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Espaço Reservado para Conteúdo 5"/>
          <p:cNvSpPr txBox="1">
            <a:spLocks/>
          </p:cNvSpPr>
          <p:nvPr/>
        </p:nvSpPr>
        <p:spPr>
          <a:xfrm>
            <a:off x="457200" y="4437112"/>
            <a:ext cx="8229600" cy="792088"/>
          </a:xfrm>
          <a:prstGeom prst="rect">
            <a:avLst/>
          </a:prstGeom>
        </p:spPr>
        <p:txBody>
          <a:bodyPr vert="horz">
            <a:normAutofit fontScale="92500" lnSpcReduction="20000"/>
          </a:bodyPr>
          <a:lstStyle/>
          <a:p>
            <a:pPr marL="365760" lvl="0" indent="-256032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</a:pPr>
            <a:r>
              <a:rPr lang="pt-BR" sz="2800" dirty="0" smtClean="0"/>
              <a:t>Qual o padrão do uso e cobertura da terra das comunidades </a:t>
            </a:r>
            <a:r>
              <a:rPr lang="pt-BR" sz="2800" dirty="0" smtClean="0"/>
              <a:t>nós de </a:t>
            </a:r>
            <a:r>
              <a:rPr lang="pt-BR" sz="2800" dirty="0" smtClean="0"/>
              <a:t>terra </a:t>
            </a:r>
            <a:r>
              <a:rPr lang="pt-BR" sz="2800" dirty="0" smtClean="0"/>
              <a:t>firme?</a:t>
            </a:r>
            <a:endParaRPr kumimoji="0" lang="pt-BR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Espaço Reservado para Conteúdo 5"/>
          <p:cNvSpPr txBox="1">
            <a:spLocks/>
          </p:cNvSpPr>
          <p:nvPr/>
        </p:nvSpPr>
        <p:spPr>
          <a:xfrm>
            <a:off x="457200" y="5517232"/>
            <a:ext cx="8229600" cy="93610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Char char="•"/>
              <a:tabLst/>
              <a:defRPr/>
            </a:pPr>
            <a:r>
              <a:rPr lang="pt-BR" sz="2600" dirty="0" smtClean="0"/>
              <a:t>As comunidades nós da rede de educação são semelhantes em termos de uso da terra?</a:t>
            </a:r>
            <a:endParaRPr lang="pt-BR" sz="2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0" y="476672"/>
            <a:ext cx="2843808" cy="504056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400" noProof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ÁREA DE ESTUDO</a:t>
            </a: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170" name="Picture 2" descr="C:\Users\Fernanda\AppData\Roaming\Skype\My Skype Received Files\loc_trans.jpg"/>
          <p:cNvPicPr>
            <a:picLocks noChangeAspect="1" noChangeArrowheads="1"/>
          </p:cNvPicPr>
          <p:nvPr/>
        </p:nvPicPr>
        <p:blipFill>
          <a:blip r:embed="rId3" cstate="print"/>
          <a:srcRect t="2751" b="55250"/>
          <a:stretch>
            <a:fillRect/>
          </a:stretch>
        </p:blipFill>
        <p:spPr bwMode="auto">
          <a:xfrm>
            <a:off x="0" y="1117135"/>
            <a:ext cx="9113440" cy="5408209"/>
          </a:xfrm>
          <a:prstGeom prst="rect">
            <a:avLst/>
          </a:prstGeom>
          <a:noFill/>
        </p:spPr>
      </p:pic>
      <p:sp>
        <p:nvSpPr>
          <p:cNvPr id="8" name="CaixaDeTexto 7"/>
          <p:cNvSpPr txBox="1"/>
          <p:nvPr/>
        </p:nvSpPr>
        <p:spPr>
          <a:xfrm>
            <a:off x="5292080" y="755412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t-BR" dirty="0" smtClean="0"/>
              <a:t>Campo 2014 - Transamazônica/PA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 descr="inkscap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00192" y="5392453"/>
            <a:ext cx="1907704" cy="1348915"/>
          </a:xfrm>
          <a:prstGeom prst="rect">
            <a:avLst/>
          </a:prstGeom>
          <a:ln>
            <a:solidFill>
              <a:schemeClr val="bg1">
                <a:alpha val="0"/>
              </a:schemeClr>
            </a:solidFill>
          </a:ln>
        </p:spPr>
      </p:pic>
      <p:sp>
        <p:nvSpPr>
          <p:cNvPr id="4" name="Título 1"/>
          <p:cNvSpPr txBox="1">
            <a:spLocks/>
          </p:cNvSpPr>
          <p:nvPr/>
        </p:nvSpPr>
        <p:spPr>
          <a:xfrm>
            <a:off x="0" y="476672"/>
            <a:ext cx="2483768" cy="504056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METODOLOGIA 1</a:t>
            </a: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 l="65024" t="11438" r="16159"/>
          <a:stretch>
            <a:fillRect/>
          </a:stretch>
        </p:blipFill>
        <p:spPr bwMode="auto">
          <a:xfrm>
            <a:off x="2339752" y="620688"/>
            <a:ext cx="2285841" cy="6048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/>
        </p:nvSpPr>
        <p:spPr>
          <a:xfrm>
            <a:off x="1691680" y="6237312"/>
            <a:ext cx="1008112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/>
          <p:cNvSpPr/>
          <p:nvPr/>
        </p:nvSpPr>
        <p:spPr>
          <a:xfrm>
            <a:off x="2339752" y="548680"/>
            <a:ext cx="2304256" cy="144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Imagem 8" descr="pajek.png"/>
          <p:cNvPicPr>
            <a:picLocks noChangeAspect="1"/>
          </p:cNvPicPr>
          <p:nvPr/>
        </p:nvPicPr>
        <p:blipFill>
          <a:blip r:embed="rId4" cstate="print"/>
          <a:srcRect b="36069"/>
          <a:stretch>
            <a:fillRect/>
          </a:stretch>
        </p:blipFill>
        <p:spPr>
          <a:xfrm>
            <a:off x="6084168" y="3586910"/>
            <a:ext cx="2160240" cy="1498274"/>
          </a:xfrm>
          <a:prstGeom prst="rect">
            <a:avLst/>
          </a:prstGeom>
        </p:spPr>
      </p:pic>
      <p:pic>
        <p:nvPicPr>
          <p:cNvPr id="10" name="Imagem 9" descr="excel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00150" y="692696"/>
            <a:ext cx="1584218" cy="950531"/>
          </a:xfrm>
          <a:prstGeom prst="rect">
            <a:avLst/>
          </a:prstGeom>
        </p:spPr>
      </p:pic>
      <p:pic>
        <p:nvPicPr>
          <p:cNvPr id="12" name="Imagem 11" descr="Notepad++_Logo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228184" y="1933815"/>
            <a:ext cx="1872208" cy="13511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0" y="476672"/>
            <a:ext cx="2627784" cy="504056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METODOLOGIA 1</a:t>
            </a: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1691680" y="6237312"/>
            <a:ext cx="1008112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/>
          <p:cNvSpPr/>
          <p:nvPr/>
        </p:nvSpPr>
        <p:spPr>
          <a:xfrm>
            <a:off x="2339752" y="548680"/>
            <a:ext cx="2304256" cy="144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4" name="Imagem 13" descr="exce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460432" y="6469130"/>
            <a:ext cx="648114" cy="388869"/>
          </a:xfrm>
          <a:prstGeom prst="rect">
            <a:avLst/>
          </a:prstGeom>
        </p:spPr>
      </p:pic>
      <p:pic>
        <p:nvPicPr>
          <p:cNvPr id="11" name="Imagem 10" descr="planilha.png"/>
          <p:cNvPicPr>
            <a:picLocks noChangeAspect="1"/>
          </p:cNvPicPr>
          <p:nvPr/>
        </p:nvPicPr>
        <p:blipFill>
          <a:blip r:embed="rId3" cstate="print"/>
          <a:srcRect t="22243" r="16138" b="5348"/>
          <a:stretch>
            <a:fillRect/>
          </a:stretch>
        </p:blipFill>
        <p:spPr>
          <a:xfrm>
            <a:off x="45916" y="1268760"/>
            <a:ext cx="9062588" cy="4608512"/>
          </a:xfrm>
          <a:prstGeom prst="rect">
            <a:avLst/>
          </a:prstGeom>
        </p:spPr>
      </p:pic>
      <p:sp>
        <p:nvSpPr>
          <p:cNvPr id="12" name="CaixaDeTexto 11"/>
          <p:cNvSpPr txBox="1"/>
          <p:nvPr/>
        </p:nvSpPr>
        <p:spPr>
          <a:xfrm>
            <a:off x="5148064" y="755412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t-BR" dirty="0" smtClean="0"/>
              <a:t>Seleção de variáveis origem e destino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0" y="476672"/>
            <a:ext cx="2699792" cy="504056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METODOLOGIA 1</a:t>
            </a: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2339752" y="548680"/>
            <a:ext cx="2304256" cy="144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4" name="Imagem 13" descr="exce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460432" y="6469130"/>
            <a:ext cx="648114" cy="388869"/>
          </a:xfrm>
          <a:prstGeom prst="rect">
            <a:avLst/>
          </a:prstGeom>
        </p:spPr>
      </p:pic>
      <p:pic>
        <p:nvPicPr>
          <p:cNvPr id="9" name="Imagem 8" descr="matriz.png"/>
          <p:cNvPicPr>
            <a:picLocks noChangeAspect="1"/>
          </p:cNvPicPr>
          <p:nvPr/>
        </p:nvPicPr>
        <p:blipFill>
          <a:blip r:embed="rId4" cstate="print"/>
          <a:srcRect t="22193" r="20075" b="5348"/>
          <a:stretch>
            <a:fillRect/>
          </a:stretch>
        </p:blipFill>
        <p:spPr>
          <a:xfrm>
            <a:off x="35496" y="1268760"/>
            <a:ext cx="9035721" cy="4824536"/>
          </a:xfrm>
          <a:prstGeom prst="rect">
            <a:avLst/>
          </a:prstGeom>
        </p:spPr>
      </p:pic>
      <p:sp>
        <p:nvSpPr>
          <p:cNvPr id="10" name="CaixaDeTexto 9"/>
          <p:cNvSpPr txBox="1"/>
          <p:nvPr/>
        </p:nvSpPr>
        <p:spPr>
          <a:xfrm>
            <a:off x="251520" y="6165304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rgbClr val="FF0000"/>
                </a:solidFill>
              </a:rPr>
              <a:t>ORIGEM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3995936" y="836712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rgbClr val="FF0000"/>
                </a:solidFill>
              </a:rPr>
              <a:t>DESTINO</a:t>
            </a:r>
            <a:endParaRPr lang="pt-BR" b="1" dirty="0">
              <a:solidFill>
                <a:srgbClr val="FF0000"/>
              </a:solidFill>
            </a:endParaRPr>
          </a:p>
        </p:txBody>
      </p:sp>
      <p:cxnSp>
        <p:nvCxnSpPr>
          <p:cNvPr id="15" name="Conector de seta reta 14"/>
          <p:cNvCxnSpPr/>
          <p:nvPr/>
        </p:nvCxnSpPr>
        <p:spPr>
          <a:xfrm>
            <a:off x="1763688" y="3501008"/>
            <a:ext cx="864096" cy="0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de seta reta 15"/>
          <p:cNvCxnSpPr/>
          <p:nvPr/>
        </p:nvCxnSpPr>
        <p:spPr>
          <a:xfrm>
            <a:off x="2699792" y="2492896"/>
            <a:ext cx="0" cy="936104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aixaDeTexto 18"/>
          <p:cNvSpPr txBox="1"/>
          <p:nvPr/>
        </p:nvSpPr>
        <p:spPr>
          <a:xfrm>
            <a:off x="6516216" y="755412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t-BR" dirty="0" smtClean="0"/>
              <a:t>Matriz origem e destino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0" y="476672"/>
            <a:ext cx="2555776" cy="504056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METODOLOGIA 1</a:t>
            </a: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1691680" y="6237312"/>
            <a:ext cx="1008112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/>
          <p:cNvSpPr/>
          <p:nvPr/>
        </p:nvSpPr>
        <p:spPr>
          <a:xfrm>
            <a:off x="2339752" y="548680"/>
            <a:ext cx="2304256" cy="144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4" name="Imagem 13" descr="exce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460432" y="6469130"/>
            <a:ext cx="648114" cy="388869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 t="22653" r="56003" b="5390"/>
          <a:stretch>
            <a:fillRect/>
          </a:stretch>
        </p:blipFill>
        <p:spPr bwMode="auto">
          <a:xfrm>
            <a:off x="1656184" y="1251958"/>
            <a:ext cx="5868144" cy="5417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2" name="Conector reto 11"/>
          <p:cNvCxnSpPr/>
          <p:nvPr/>
        </p:nvCxnSpPr>
        <p:spPr>
          <a:xfrm>
            <a:off x="1907704" y="1556792"/>
            <a:ext cx="57606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/>
        </p:nvCxnSpPr>
        <p:spPr>
          <a:xfrm>
            <a:off x="2555776" y="1556792"/>
            <a:ext cx="57606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aixaDeTexto 15"/>
          <p:cNvSpPr txBox="1"/>
          <p:nvPr/>
        </p:nvSpPr>
        <p:spPr>
          <a:xfrm>
            <a:off x="7884368" y="755412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t-BR" i="1" dirty="0" err="1" smtClean="0"/>
              <a:t>Node</a:t>
            </a:r>
            <a:r>
              <a:rPr lang="pt-BR" i="1" dirty="0" smtClean="0"/>
              <a:t> </a:t>
            </a:r>
            <a:r>
              <a:rPr lang="pt-BR" i="1" dirty="0" err="1" smtClean="0"/>
              <a:t>List</a:t>
            </a:r>
            <a:endParaRPr lang="pt-BR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0" y="476672"/>
            <a:ext cx="2771800" cy="504056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METODOLOGIA 1</a:t>
            </a: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1691680" y="6237312"/>
            <a:ext cx="1008112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/>
          <p:cNvSpPr/>
          <p:nvPr/>
        </p:nvSpPr>
        <p:spPr>
          <a:xfrm>
            <a:off x="2339752" y="548680"/>
            <a:ext cx="2304256" cy="144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Imagem 8" descr="Notepad.png"/>
          <p:cNvPicPr>
            <a:picLocks noChangeAspect="1"/>
          </p:cNvPicPr>
          <p:nvPr/>
        </p:nvPicPr>
        <p:blipFill>
          <a:blip r:embed="rId2" cstate="print"/>
          <a:srcRect t="9360" r="24013" b="7741"/>
          <a:stretch>
            <a:fillRect/>
          </a:stretch>
        </p:blipFill>
        <p:spPr>
          <a:xfrm>
            <a:off x="395536" y="1268760"/>
            <a:ext cx="8352928" cy="5367040"/>
          </a:xfrm>
          <a:prstGeom prst="rect">
            <a:avLst/>
          </a:prstGeom>
        </p:spPr>
      </p:pic>
      <p:pic>
        <p:nvPicPr>
          <p:cNvPr id="10" name="Imagem 9" descr="Notepad++_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47793" y="6453336"/>
            <a:ext cx="560711" cy="404664"/>
          </a:xfrm>
          <a:prstGeom prst="rect">
            <a:avLst/>
          </a:prstGeom>
        </p:spPr>
      </p:pic>
      <p:sp>
        <p:nvSpPr>
          <p:cNvPr id="12" name="Retângulo 11"/>
          <p:cNvSpPr/>
          <p:nvPr/>
        </p:nvSpPr>
        <p:spPr>
          <a:xfrm>
            <a:off x="7740352" y="1268760"/>
            <a:ext cx="720080" cy="21602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CaixaDeTexto 12"/>
          <p:cNvSpPr txBox="1"/>
          <p:nvPr/>
        </p:nvSpPr>
        <p:spPr>
          <a:xfrm>
            <a:off x="7452320" y="755412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t-BR" dirty="0" smtClean="0"/>
              <a:t>Arquivo “.net”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0" y="476672"/>
            <a:ext cx="2987824" cy="504056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METODOLOGIA 1</a:t>
            </a: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1691680" y="6237312"/>
            <a:ext cx="1008112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/>
          <p:cNvSpPr/>
          <p:nvPr/>
        </p:nvSpPr>
        <p:spPr>
          <a:xfrm>
            <a:off x="2339752" y="548680"/>
            <a:ext cx="2304256" cy="144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 descr="Pajek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5063" y="1268760"/>
            <a:ext cx="8525409" cy="4926239"/>
          </a:xfrm>
          <a:prstGeom prst="rect">
            <a:avLst/>
          </a:prstGeom>
        </p:spPr>
      </p:pic>
      <p:pic>
        <p:nvPicPr>
          <p:cNvPr id="6" name="Imagem 5" descr="pajek.png"/>
          <p:cNvPicPr>
            <a:picLocks noChangeAspect="1"/>
          </p:cNvPicPr>
          <p:nvPr/>
        </p:nvPicPr>
        <p:blipFill>
          <a:blip r:embed="rId3" cstate="print"/>
          <a:srcRect l="23684" r="18421" b="53911"/>
          <a:stretch>
            <a:fillRect/>
          </a:stretch>
        </p:blipFill>
        <p:spPr>
          <a:xfrm>
            <a:off x="8532440" y="6309320"/>
            <a:ext cx="574675" cy="496310"/>
          </a:xfrm>
          <a:prstGeom prst="rect">
            <a:avLst/>
          </a:prstGeom>
        </p:spPr>
      </p:pic>
      <p:sp>
        <p:nvSpPr>
          <p:cNvPr id="9" name="CaixaDeTexto 8"/>
          <p:cNvSpPr txBox="1"/>
          <p:nvPr/>
        </p:nvSpPr>
        <p:spPr>
          <a:xfrm>
            <a:off x="7236296" y="755412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t-BR" dirty="0" smtClean="0"/>
              <a:t>Interface PAJEK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 cstate="print"/>
          <a:srcRect r="5252"/>
          <a:stretch>
            <a:fillRect/>
          </a:stretch>
        </p:blipFill>
        <p:spPr bwMode="auto">
          <a:xfrm>
            <a:off x="107504" y="1268760"/>
            <a:ext cx="8928992" cy="5259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ítulo 1"/>
          <p:cNvSpPr txBox="1">
            <a:spLocks/>
          </p:cNvSpPr>
          <p:nvPr/>
        </p:nvSpPr>
        <p:spPr>
          <a:xfrm>
            <a:off x="0" y="476672"/>
            <a:ext cx="2627784" cy="504056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METODOLOGIA 1</a:t>
            </a: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1691680" y="6237312"/>
            <a:ext cx="1008112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/>
          <p:cNvSpPr/>
          <p:nvPr/>
        </p:nvSpPr>
        <p:spPr>
          <a:xfrm>
            <a:off x="2339752" y="548680"/>
            <a:ext cx="2304256" cy="144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5" name="Imagem 14" descr="pajek.png"/>
          <p:cNvPicPr>
            <a:picLocks noChangeAspect="1"/>
          </p:cNvPicPr>
          <p:nvPr/>
        </p:nvPicPr>
        <p:blipFill>
          <a:blip r:embed="rId3" cstate="print"/>
          <a:srcRect l="23684" r="18421" b="53911"/>
          <a:stretch>
            <a:fillRect/>
          </a:stretch>
        </p:blipFill>
        <p:spPr>
          <a:xfrm>
            <a:off x="8532440" y="6309320"/>
            <a:ext cx="574675" cy="496310"/>
          </a:xfrm>
          <a:prstGeom prst="rect">
            <a:avLst/>
          </a:prstGeom>
        </p:spPr>
      </p:pic>
      <p:sp>
        <p:nvSpPr>
          <p:cNvPr id="16" name="CaixaDeTexto 15"/>
          <p:cNvSpPr txBox="1"/>
          <p:nvPr/>
        </p:nvSpPr>
        <p:spPr>
          <a:xfrm>
            <a:off x="4716016" y="755412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t-BR" dirty="0" smtClean="0"/>
              <a:t>Representação inicial dos dados - PAJEK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/>
          <a:srcRect r="4851"/>
          <a:stretch>
            <a:fillRect/>
          </a:stretch>
        </p:blipFill>
        <p:spPr bwMode="auto">
          <a:xfrm>
            <a:off x="35496" y="1268760"/>
            <a:ext cx="9017883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ítulo 1"/>
          <p:cNvSpPr txBox="1">
            <a:spLocks/>
          </p:cNvSpPr>
          <p:nvPr/>
        </p:nvSpPr>
        <p:spPr>
          <a:xfrm>
            <a:off x="0" y="476672"/>
            <a:ext cx="2627784" cy="504056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METODOLOGIA 1</a:t>
            </a: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1691680" y="6237312"/>
            <a:ext cx="1008112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/>
          <p:cNvSpPr/>
          <p:nvPr/>
        </p:nvSpPr>
        <p:spPr>
          <a:xfrm>
            <a:off x="2339752" y="548680"/>
            <a:ext cx="2304256" cy="144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5" name="Imagem 14" descr="pajek.png"/>
          <p:cNvPicPr>
            <a:picLocks noChangeAspect="1"/>
          </p:cNvPicPr>
          <p:nvPr/>
        </p:nvPicPr>
        <p:blipFill>
          <a:blip r:embed="rId3" cstate="print"/>
          <a:srcRect l="23684" r="18421" b="53911"/>
          <a:stretch>
            <a:fillRect/>
          </a:stretch>
        </p:blipFill>
        <p:spPr>
          <a:xfrm>
            <a:off x="8532440" y="6309320"/>
            <a:ext cx="574675" cy="496310"/>
          </a:xfrm>
          <a:prstGeom prst="rect">
            <a:avLst/>
          </a:prstGeom>
        </p:spPr>
      </p:pic>
      <p:sp>
        <p:nvSpPr>
          <p:cNvPr id="9" name="CaixaDeTexto 8"/>
          <p:cNvSpPr txBox="1"/>
          <p:nvPr/>
        </p:nvSpPr>
        <p:spPr>
          <a:xfrm>
            <a:off x="5436096" y="755412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t-BR" dirty="0" smtClean="0"/>
              <a:t>Representação dos dados - PAJEK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SUMÁRIO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INTRODUÇÃO</a:t>
            </a:r>
          </a:p>
          <a:p>
            <a:pPr>
              <a:buNone/>
            </a:pPr>
            <a:endParaRPr lang="pt-BR" dirty="0" smtClean="0"/>
          </a:p>
          <a:p>
            <a:r>
              <a:rPr lang="pt-BR" dirty="0" smtClean="0"/>
              <a:t>OBJETIVOS</a:t>
            </a:r>
          </a:p>
          <a:p>
            <a:endParaRPr lang="pt-BR" dirty="0" smtClean="0"/>
          </a:p>
          <a:p>
            <a:r>
              <a:rPr lang="pt-BR" dirty="0" smtClean="0"/>
              <a:t>METODOLOGIA</a:t>
            </a:r>
          </a:p>
          <a:p>
            <a:endParaRPr lang="pt-BR" dirty="0" smtClean="0"/>
          </a:p>
          <a:p>
            <a:r>
              <a:rPr lang="pt-BR" dirty="0" smtClean="0"/>
              <a:t>RESULTADOS</a:t>
            </a:r>
          </a:p>
          <a:p>
            <a:endParaRPr lang="pt-BR" dirty="0" smtClean="0"/>
          </a:p>
          <a:p>
            <a:r>
              <a:rPr lang="pt-BR" dirty="0" smtClean="0"/>
              <a:t>CONCLUSÕES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0" y="476672"/>
            <a:ext cx="2267744" cy="504056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400" noProof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RESULTADO 1</a:t>
            </a: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1691680" y="6237312"/>
            <a:ext cx="1008112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/>
          <p:cNvSpPr/>
          <p:nvPr/>
        </p:nvSpPr>
        <p:spPr>
          <a:xfrm>
            <a:off x="2339752" y="548680"/>
            <a:ext cx="2304256" cy="144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2" name="Imagem 11" descr="rede_educ_2014-5-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268760"/>
            <a:ext cx="9144000" cy="5387809"/>
          </a:xfrm>
          <a:prstGeom prst="rect">
            <a:avLst/>
          </a:prstGeom>
        </p:spPr>
      </p:pic>
      <p:pic>
        <p:nvPicPr>
          <p:cNvPr id="10" name="Imagem 9" descr="inkscap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406323" y="6309320"/>
            <a:ext cx="702180" cy="496502"/>
          </a:xfrm>
          <a:prstGeom prst="rect">
            <a:avLst/>
          </a:prstGeom>
        </p:spPr>
      </p:pic>
      <p:sp>
        <p:nvSpPr>
          <p:cNvPr id="11" name="CaixaDeTexto 10"/>
          <p:cNvSpPr txBox="1"/>
          <p:nvPr/>
        </p:nvSpPr>
        <p:spPr>
          <a:xfrm>
            <a:off x="5724128" y="755412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t-BR" dirty="0" smtClean="0"/>
              <a:t>Edição final dos dados - PAJEK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 cstate="print"/>
          <a:srcRect l="4695" t="14614" r="34270" b="11763"/>
          <a:stretch>
            <a:fillRect/>
          </a:stretch>
        </p:blipFill>
        <p:spPr bwMode="auto">
          <a:xfrm>
            <a:off x="747348" y="1124744"/>
            <a:ext cx="7857100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ítulo 1"/>
          <p:cNvSpPr txBox="1">
            <a:spLocks/>
          </p:cNvSpPr>
          <p:nvPr/>
        </p:nvSpPr>
        <p:spPr>
          <a:xfrm>
            <a:off x="0" y="476672"/>
            <a:ext cx="2771800" cy="504056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METODOLOGIA 2</a:t>
            </a: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Imagem 6" descr="terraview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84168" y="1117571"/>
            <a:ext cx="2389634" cy="943277"/>
          </a:xfrm>
          <a:prstGeom prst="rect">
            <a:avLst/>
          </a:prstGeom>
        </p:spPr>
      </p:pic>
      <p:pic>
        <p:nvPicPr>
          <p:cNvPr id="8" name="Imagem 7" descr="arc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87033" y="2432298"/>
            <a:ext cx="1857375" cy="1428750"/>
          </a:xfrm>
          <a:prstGeom prst="rect">
            <a:avLst/>
          </a:prstGeom>
        </p:spPr>
      </p:pic>
      <p:pic>
        <p:nvPicPr>
          <p:cNvPr id="10" name="Imagem 9" descr="TerraClass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9512" y="5229200"/>
            <a:ext cx="1430640" cy="13684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 txBox="1">
            <a:spLocks/>
          </p:cNvSpPr>
          <p:nvPr/>
        </p:nvSpPr>
        <p:spPr>
          <a:xfrm>
            <a:off x="0" y="476672"/>
            <a:ext cx="2771800" cy="504056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METODOLOGIA 2</a:t>
            </a: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0" name="Gráfico 9"/>
          <p:cNvGraphicFramePr/>
          <p:nvPr/>
        </p:nvGraphicFramePr>
        <p:xfrm>
          <a:off x="179512" y="1052736"/>
          <a:ext cx="8784975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 txBox="1">
            <a:spLocks/>
          </p:cNvSpPr>
          <p:nvPr/>
        </p:nvSpPr>
        <p:spPr>
          <a:xfrm>
            <a:off x="0" y="476672"/>
            <a:ext cx="2771800" cy="504056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400" noProof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RESULTADO 2</a:t>
            </a: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218" name="Picture 2" descr="C:\Users\Fernanda\AppData\Roaming\Skype\My Skype Received Files\dados_TCfe.jpg"/>
          <p:cNvPicPr>
            <a:picLocks noChangeAspect="1" noChangeArrowheads="1"/>
          </p:cNvPicPr>
          <p:nvPr/>
        </p:nvPicPr>
        <p:blipFill>
          <a:blip r:embed="rId2" cstate="print"/>
          <a:srcRect t="5901" b="51050"/>
          <a:stretch>
            <a:fillRect/>
          </a:stretch>
        </p:blipFill>
        <p:spPr bwMode="auto">
          <a:xfrm>
            <a:off x="39462" y="1052736"/>
            <a:ext cx="8997034" cy="54726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 txBox="1">
            <a:spLocks/>
          </p:cNvSpPr>
          <p:nvPr/>
        </p:nvSpPr>
        <p:spPr>
          <a:xfrm>
            <a:off x="0" y="476672"/>
            <a:ext cx="5004048" cy="504056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RESULTADOS GERAIS</a:t>
            </a: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8" name="Tabela 7"/>
          <p:cNvGraphicFramePr>
            <a:graphicFrameLocks noGrp="1"/>
          </p:cNvGraphicFramePr>
          <p:nvPr/>
        </p:nvGraphicFramePr>
        <p:xfrm>
          <a:off x="683568" y="1052745"/>
          <a:ext cx="8136903" cy="5616622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2808312"/>
                <a:gridCol w="2952328"/>
                <a:gridCol w="2376263"/>
              </a:tblGrid>
              <a:tr h="802372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1" u="none" strike="noStrike" dirty="0"/>
                        <a:t>Comunidades nós na rede de educação 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latin typeface="Georgia"/>
                      </a:endParaRPr>
                    </a:p>
                  </a:txBody>
                  <a:tcPr marL="8294" marR="8294" marT="8294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1" u="none" strike="noStrike" dirty="0"/>
                        <a:t>Uso  da terra declarado em pesquisa de campo 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latin typeface="Georgia"/>
                      </a:endParaRPr>
                    </a:p>
                  </a:txBody>
                  <a:tcPr marL="8294" marR="8294" marT="8294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1" u="none" strike="noStrike" dirty="0" smtClean="0"/>
                        <a:t>Principal classificação </a:t>
                      </a:r>
                      <a:r>
                        <a:rPr lang="pt-BR" sz="1400" b="1" u="none" strike="noStrike" dirty="0"/>
                        <a:t>do TerraClass 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latin typeface="Georgia"/>
                      </a:endParaRPr>
                    </a:p>
                  </a:txBody>
                  <a:tcPr marL="8294" marR="8294" marT="8294" marB="0" anchor="ctr"/>
                </a:tc>
              </a:tr>
              <a:tr h="22925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/>
                        <a:t>Silo Bananal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8294" marR="8294" marT="8294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/>
                        <a:t>Serviços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294" marR="8294" marT="8294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/>
                        <a:t>Pasto Limpo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294" marR="8294" marT="8294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2925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/>
                        <a:t>Princesa do Xingu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8294" marR="8294" marT="829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/>
                        <a:t>Gado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294" marR="8294" marT="8294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/>
                        <a:t>Pasto Limpo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294" marR="8294" marT="8294" marB="0" anchor="ctr"/>
                </a:tc>
              </a:tr>
              <a:tr h="22925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/>
                        <a:t>Serviços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294" marR="8294" marT="8294" marB="0" anchor="ctr"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2925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/>
                        <a:t>Roça/Agricultura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294" marR="8294" marT="8294" marB="0" anchor="ctr"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2925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 smtClean="0"/>
                        <a:t>Nossa</a:t>
                      </a:r>
                      <a:r>
                        <a:rPr lang="pt-BR" sz="1400" u="none" strike="noStrike" baseline="0" dirty="0" smtClean="0"/>
                        <a:t> Senhora da</a:t>
                      </a:r>
                      <a:r>
                        <a:rPr lang="pt-BR" sz="1400" u="none" strike="noStrike" dirty="0" smtClean="0"/>
                        <a:t> Conceição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8294" marR="8294" marT="8294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/>
                        <a:t>Roça/Agricultura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294" marR="8294" marT="8294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/>
                        <a:t>Pasto Limpo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294" marR="8294" marT="8294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2925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/>
                        <a:t>Gado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294" marR="8294" marT="8294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2925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/>
                        <a:t>Serviços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294" marR="8294" marT="8294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2925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/>
                        <a:t>Leonardo da Vinci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8294" marR="8294" marT="829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/>
                        <a:t>Gado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294" marR="8294" marT="8294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/>
                        <a:t>Pasto Limpo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294" marR="8294" marT="8294" marB="0" anchor="ctr"/>
                </a:tc>
              </a:tr>
              <a:tr h="22925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/>
                        <a:t>Roça/Agricultura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294" marR="8294" marT="8294" marB="0" anchor="ctr"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2925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/>
                        <a:t>Serviços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294" marR="8294" marT="8294" marB="0" anchor="ctr"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2925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/>
                        <a:t>Agrovila Duque de Caxias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8294" marR="8294" marT="8294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/>
                        <a:t>Roça/Agricultura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294" marR="8294" marT="8294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/>
                        <a:t>Pasto Sujo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294" marR="8294" marT="8294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2925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/>
                        <a:t>Gado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294" marR="8294" marT="8294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2925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/>
                        <a:t>Agrovila Jorge Bueno da Silva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8294" marR="8294" marT="829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/>
                        <a:t>Gado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294" marR="8294" marT="8294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/>
                        <a:t>Pasto Sujo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294" marR="8294" marT="8294" marB="0" anchor="ctr"/>
                </a:tc>
              </a:tr>
              <a:tr h="22925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/>
                        <a:t>Roça/Agricultura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294" marR="8294" marT="8294" marB="0" anchor="ctr"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2925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/>
                        <a:t>Grande Esperança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8294" marR="8294" marT="8294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/>
                        <a:t>Roça/Agricultura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294" marR="8294" marT="8294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/>
                        <a:t>Pasto Sujo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294" marR="8294" marT="8294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2925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/>
                        <a:t>Gado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294" marR="8294" marT="8294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2925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/>
                        <a:t>Vila Surubim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8294" marR="8294" marT="829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/>
                        <a:t>Roça/Agricultura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294" marR="8294" marT="8294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/>
                        <a:t>Regeneração com Pasto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294" marR="8294" marT="8294" marB="0" anchor="ctr"/>
                </a:tc>
              </a:tr>
              <a:tr h="22925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/>
                        <a:t>Gado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294" marR="8294" marT="8294" marB="0" anchor="ctr"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2925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/>
                        <a:t>Nova Fronteira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8294" marR="8294" marT="8294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/>
                        <a:t>Roça/Agricultura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294" marR="8294" marT="8294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/>
                        <a:t>Regeneração com Pasto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294" marR="8294" marT="8294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2925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/>
                        <a:t>São </a:t>
                      </a:r>
                      <a:r>
                        <a:rPr lang="pt-BR" sz="1400" u="none" strike="noStrike" dirty="0" smtClean="0"/>
                        <a:t>Brás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8294" marR="8294" marT="829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/>
                        <a:t>Roça/Agricultura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294" marR="8294" marT="8294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/>
                        <a:t>Vegetação secundária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294" marR="8294" marT="8294" marB="0" anchor="ctr"/>
                </a:tc>
              </a:tr>
              <a:tr h="22925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/>
                        <a:t>Gado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294" marR="8294" marT="8294" marB="0" anchor="ctr"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4709" t="2604" r="2689" b="3657"/>
          <a:stretch>
            <a:fillRect/>
          </a:stretch>
        </p:blipFill>
        <p:spPr bwMode="auto">
          <a:xfrm>
            <a:off x="1691680" y="3857386"/>
            <a:ext cx="4608512" cy="2811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ítulo 1"/>
          <p:cNvSpPr txBox="1">
            <a:spLocks/>
          </p:cNvSpPr>
          <p:nvPr/>
        </p:nvSpPr>
        <p:spPr>
          <a:xfrm>
            <a:off x="0" y="476672"/>
            <a:ext cx="5004048" cy="504056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RESULTADOS GERAIS</a:t>
            </a: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4" name="Imagem 3" descr="Silo Bananal_mapa.jpg"/>
          <p:cNvPicPr>
            <a:picLocks noChangeAspect="1"/>
          </p:cNvPicPr>
          <p:nvPr/>
        </p:nvPicPr>
        <p:blipFill>
          <a:blip r:embed="rId3" cstate="print"/>
          <a:srcRect l="8460" t="11151" r="24858" b="59450"/>
          <a:stretch>
            <a:fillRect/>
          </a:stretch>
        </p:blipFill>
        <p:spPr>
          <a:xfrm>
            <a:off x="179512" y="1124744"/>
            <a:ext cx="4392488" cy="2736304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5940152" y="980728"/>
            <a:ext cx="252028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Silo Bananal</a:t>
            </a:r>
          </a:p>
          <a:p>
            <a:endParaRPr lang="pt-BR" dirty="0"/>
          </a:p>
          <a:p>
            <a:r>
              <a:rPr lang="pt-BR" dirty="0" smtClean="0"/>
              <a:t>Principal atividade econômica:  farinha; </a:t>
            </a:r>
            <a:endParaRPr lang="pt-BR" dirty="0" smtClean="0"/>
          </a:p>
          <a:p>
            <a:endParaRPr lang="pt-BR" dirty="0" smtClean="0"/>
          </a:p>
          <a:p>
            <a:r>
              <a:rPr lang="pt-BR" dirty="0" smtClean="0"/>
              <a:t>N</a:t>
            </a:r>
            <a:r>
              <a:rPr lang="pt-BR" dirty="0" smtClean="0"/>
              <a:t>a </a:t>
            </a:r>
            <a:r>
              <a:rPr lang="pt-BR" dirty="0" smtClean="0"/>
              <a:t>vila são funcionários da prefeitura e empresas</a:t>
            </a:r>
          </a:p>
          <a:p>
            <a:endParaRPr lang="pt-BR" dirty="0" smtClean="0"/>
          </a:p>
          <a:p>
            <a:r>
              <a:rPr lang="pt-BR" dirty="0" smtClean="0"/>
              <a:t>Em </a:t>
            </a:r>
            <a:r>
              <a:rPr lang="pt-BR" dirty="0" smtClean="0"/>
              <a:t>volta da cmm tem pasto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 txBox="1">
            <a:spLocks/>
          </p:cNvSpPr>
          <p:nvPr/>
        </p:nvSpPr>
        <p:spPr>
          <a:xfrm>
            <a:off x="0" y="476672"/>
            <a:ext cx="5004048" cy="504056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RESULTADOS GERAIS</a:t>
            </a: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6012160" y="980728"/>
            <a:ext cx="25202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São </a:t>
            </a:r>
            <a:r>
              <a:rPr lang="pt-BR" b="1" dirty="0" smtClean="0"/>
              <a:t>Brás</a:t>
            </a:r>
            <a:endParaRPr lang="pt-BR" b="1" dirty="0" smtClean="0"/>
          </a:p>
          <a:p>
            <a:endParaRPr lang="pt-BR" dirty="0"/>
          </a:p>
          <a:p>
            <a:r>
              <a:rPr lang="pt-BR" dirty="0" smtClean="0"/>
              <a:t>Principal atividade econômica:  roça, gado e cacau</a:t>
            </a:r>
            <a:endParaRPr lang="pt-BR" dirty="0"/>
          </a:p>
        </p:txBody>
      </p:sp>
      <p:pic>
        <p:nvPicPr>
          <p:cNvPr id="4" name="Imagem 3" descr="saobraz_tcmapa.jpg"/>
          <p:cNvPicPr>
            <a:picLocks noChangeAspect="1"/>
          </p:cNvPicPr>
          <p:nvPr/>
        </p:nvPicPr>
        <p:blipFill>
          <a:blip r:embed="rId2" cstate="print"/>
          <a:srcRect l="8901" t="10101" r="23960" b="59450"/>
          <a:stretch>
            <a:fillRect/>
          </a:stretch>
        </p:blipFill>
        <p:spPr>
          <a:xfrm>
            <a:off x="323528" y="908720"/>
            <a:ext cx="4464496" cy="2860944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 l="6278" t="2604" r="1120" b="1053"/>
          <a:stretch>
            <a:fillRect/>
          </a:stretch>
        </p:blipFill>
        <p:spPr bwMode="auto">
          <a:xfrm>
            <a:off x="1835696" y="3789040"/>
            <a:ext cx="4592943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 txBox="1">
            <a:spLocks/>
          </p:cNvSpPr>
          <p:nvPr/>
        </p:nvSpPr>
        <p:spPr>
          <a:xfrm>
            <a:off x="0" y="476672"/>
            <a:ext cx="5004048" cy="504056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RESULTADOS GERAIS</a:t>
            </a: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Imagem 5" descr="TCTiradentes_mapa.jpg"/>
          <p:cNvPicPr>
            <a:picLocks noChangeAspect="1"/>
          </p:cNvPicPr>
          <p:nvPr/>
        </p:nvPicPr>
        <p:blipFill>
          <a:blip r:embed="rId2" cstate="print"/>
          <a:srcRect l="8460" t="10101" r="24779" b="60500"/>
          <a:stretch>
            <a:fillRect/>
          </a:stretch>
        </p:blipFill>
        <p:spPr>
          <a:xfrm>
            <a:off x="174369" y="980728"/>
            <a:ext cx="4397631" cy="2736304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5868144" y="998726"/>
            <a:ext cx="252028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Tiradentes</a:t>
            </a:r>
          </a:p>
          <a:p>
            <a:endParaRPr lang="pt-BR" dirty="0"/>
          </a:p>
          <a:p>
            <a:r>
              <a:rPr lang="pt-BR" dirty="0" smtClean="0"/>
              <a:t>Principal atividade econômica:  </a:t>
            </a:r>
            <a:r>
              <a:rPr lang="pt-BR" dirty="0" smtClean="0"/>
              <a:t>cacau e meeiros </a:t>
            </a:r>
            <a:r>
              <a:rPr lang="pt-BR" dirty="0" smtClean="0"/>
              <a:t>trabalhando nas fazendas</a:t>
            </a:r>
          </a:p>
          <a:p>
            <a:endParaRPr lang="pt-BR" dirty="0"/>
          </a:p>
          <a:p>
            <a:r>
              <a:rPr lang="pt-BR" dirty="0" smtClean="0"/>
              <a:t>Em volta da comunidade tem fazendeiros</a:t>
            </a:r>
            <a:endParaRPr lang="pt-BR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 l="1570" t="5208" r="4259" b="3657"/>
          <a:stretch>
            <a:fillRect/>
          </a:stretch>
        </p:blipFill>
        <p:spPr bwMode="auto">
          <a:xfrm>
            <a:off x="2195736" y="4011065"/>
            <a:ext cx="4680520" cy="27303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53813" t="21935" r="27128" b="18244"/>
          <a:stretch>
            <a:fillRect/>
          </a:stretch>
        </p:blipFill>
        <p:spPr bwMode="auto">
          <a:xfrm>
            <a:off x="6948264" y="696932"/>
            <a:ext cx="2160240" cy="3812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ítulo 1"/>
          <p:cNvSpPr txBox="1">
            <a:spLocks/>
          </p:cNvSpPr>
          <p:nvPr/>
        </p:nvSpPr>
        <p:spPr>
          <a:xfrm>
            <a:off x="0" y="476672"/>
            <a:ext cx="5796136" cy="504056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400" noProof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RESULTADOS GERAIS</a:t>
            </a:r>
          </a:p>
        </p:txBody>
      </p:sp>
      <p:graphicFrame>
        <p:nvGraphicFramePr>
          <p:cNvPr id="5" name="Gráfico 4"/>
          <p:cNvGraphicFramePr/>
          <p:nvPr/>
        </p:nvGraphicFramePr>
        <p:xfrm>
          <a:off x="1619672" y="3573016"/>
          <a:ext cx="5328592" cy="32849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Gráfico 6"/>
          <p:cNvGraphicFramePr/>
          <p:nvPr/>
        </p:nvGraphicFramePr>
        <p:xfrm>
          <a:off x="3203848" y="548680"/>
          <a:ext cx="5580112" cy="3528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CaixaDeTexto 7"/>
          <p:cNvSpPr txBox="1"/>
          <p:nvPr/>
        </p:nvSpPr>
        <p:spPr>
          <a:xfrm>
            <a:off x="5076056" y="3789040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São Brás</a:t>
            </a:r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4211960" y="6237312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Tiradentes</a:t>
            </a:r>
            <a:endParaRPr lang="pt-BR" dirty="0"/>
          </a:p>
        </p:txBody>
      </p:sp>
      <p:graphicFrame>
        <p:nvGraphicFramePr>
          <p:cNvPr id="10" name="Gráfico 9"/>
          <p:cNvGraphicFramePr/>
          <p:nvPr/>
        </p:nvGraphicFramePr>
        <p:xfrm>
          <a:off x="0" y="764704"/>
          <a:ext cx="5184576" cy="32129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1" name="CaixaDeTexto 10"/>
          <p:cNvSpPr txBox="1"/>
          <p:nvPr/>
        </p:nvSpPr>
        <p:spPr>
          <a:xfrm>
            <a:off x="107504" y="3779748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Silo Bananal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0" y="476672"/>
            <a:ext cx="1979712" cy="504056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OBJETIVOS</a:t>
            </a: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Espaço Reservado para Conteúdo 5"/>
          <p:cNvSpPr txBox="1">
            <a:spLocks/>
          </p:cNvSpPr>
          <p:nvPr/>
        </p:nvSpPr>
        <p:spPr>
          <a:xfrm>
            <a:off x="457200" y="1556792"/>
            <a:ext cx="8229600" cy="864096"/>
          </a:xfrm>
          <a:prstGeom prst="rect">
            <a:avLst/>
          </a:prstGeom>
        </p:spPr>
        <p:txBody>
          <a:bodyPr vert="horz">
            <a:normAutofit lnSpcReduction="10000"/>
          </a:bodyPr>
          <a:lstStyle/>
          <a:p>
            <a:pPr marL="365760" indent="-256032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/>
            </a:pPr>
            <a:r>
              <a:rPr kumimoji="0" lang="pt-B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pt-BR" sz="2800" dirty="0" smtClean="0"/>
              <a:t>Das 24 comunidades entrevistadas, 10 apresentaram-se como nós na rede de educação</a:t>
            </a:r>
            <a:r>
              <a:rPr lang="pt-BR" sz="2800" dirty="0" smtClean="0"/>
              <a:t>.</a:t>
            </a:r>
            <a:endParaRPr lang="pt-BR" sz="2800" dirty="0" smtClean="0"/>
          </a:p>
        </p:txBody>
      </p:sp>
      <p:sp>
        <p:nvSpPr>
          <p:cNvPr id="8" name="Espaço Reservado para Conteúdo 5"/>
          <p:cNvSpPr txBox="1">
            <a:spLocks/>
          </p:cNvSpPr>
          <p:nvPr/>
        </p:nvSpPr>
        <p:spPr>
          <a:xfrm>
            <a:off x="457200" y="2564904"/>
            <a:ext cx="8229600" cy="1368152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365760" indent="-256032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/>
            </a:pPr>
            <a:r>
              <a:rPr lang="pt-BR" sz="2800" dirty="0" smtClean="0"/>
              <a:t>Os buffers contribuíram para analisar a classificação da cobertura da terra pertencentes às comunidades</a:t>
            </a:r>
            <a:r>
              <a:rPr lang="pt-BR" sz="2800" dirty="0" smtClean="0"/>
              <a:t>.</a:t>
            </a:r>
            <a:endParaRPr lang="pt-BR" sz="2800" dirty="0" smtClean="0"/>
          </a:p>
        </p:txBody>
      </p:sp>
      <p:sp>
        <p:nvSpPr>
          <p:cNvPr id="9" name="Espaço Reservado para Conteúdo 5"/>
          <p:cNvSpPr txBox="1">
            <a:spLocks/>
          </p:cNvSpPr>
          <p:nvPr/>
        </p:nvSpPr>
        <p:spPr>
          <a:xfrm>
            <a:off x="457200" y="4221088"/>
            <a:ext cx="8229600" cy="936104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365760" lvl="0" indent="-256032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</a:pPr>
            <a:r>
              <a:rPr lang="pt-BR" sz="2800" dirty="0" smtClean="0"/>
              <a:t>Uso da terra das comunidades apresentaram diferentes </a:t>
            </a:r>
            <a:r>
              <a:rPr lang="pt-BR" sz="2800" dirty="0" smtClean="0"/>
              <a:t>padrões.</a:t>
            </a:r>
            <a:endParaRPr kumimoji="0" lang="pt-BR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Espaço Reservado para Conteúdo 5"/>
          <p:cNvSpPr txBox="1">
            <a:spLocks/>
          </p:cNvSpPr>
          <p:nvPr/>
        </p:nvSpPr>
        <p:spPr>
          <a:xfrm>
            <a:off x="457200" y="5373216"/>
            <a:ext cx="8229600" cy="936104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365760" indent="-256032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/>
            </a:pPr>
            <a:r>
              <a:rPr lang="pt-BR" sz="2800" dirty="0" smtClean="0"/>
              <a:t>Além dos dados de educação, importante considerar outras variáveis para análise de centralidade</a:t>
            </a:r>
            <a:r>
              <a:rPr lang="pt-BR" sz="2800" dirty="0" smtClean="0"/>
              <a:t>.</a:t>
            </a:r>
            <a:endParaRPr lang="pt-BR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m 16" descr="red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75656" y="5200396"/>
            <a:ext cx="1728192" cy="1468963"/>
          </a:xfrm>
          <a:prstGeom prst="rect">
            <a:avLst/>
          </a:prstGeom>
        </p:spPr>
      </p:pic>
      <p:sp>
        <p:nvSpPr>
          <p:cNvPr id="4" name="Título 1"/>
          <p:cNvSpPr txBox="1">
            <a:spLocks/>
          </p:cNvSpPr>
          <p:nvPr/>
        </p:nvSpPr>
        <p:spPr>
          <a:xfrm>
            <a:off x="0" y="476672"/>
            <a:ext cx="1979712" cy="504056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INTRODUÇÃO</a:t>
            </a: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323528" y="1484784"/>
            <a:ext cx="2592288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Urbanização extensiva (Monte-Mór, 2004)</a:t>
            </a:r>
            <a:endParaRPr lang="pt-BR" dirty="0"/>
          </a:p>
        </p:txBody>
      </p:sp>
      <p:sp>
        <p:nvSpPr>
          <p:cNvPr id="8" name="CaixaDeTexto 7"/>
          <p:cNvSpPr txBox="1"/>
          <p:nvPr/>
        </p:nvSpPr>
        <p:spPr>
          <a:xfrm>
            <a:off x="3923928" y="1412776"/>
            <a:ext cx="4320480" cy="76944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pt-BR" dirty="0" smtClean="0"/>
              <a:t>Modo de vida urbano está estendido.</a:t>
            </a:r>
          </a:p>
          <a:p>
            <a:pPr algn="ctr"/>
            <a:endParaRPr lang="pt-BR" sz="800" dirty="0"/>
          </a:p>
          <a:p>
            <a:pPr algn="ctr">
              <a:buFont typeface="Arial" pitchFamily="34" charset="0"/>
              <a:buChar char="•"/>
            </a:pPr>
            <a:r>
              <a:rPr lang="pt-BR" dirty="0" smtClean="0"/>
              <a:t>Os locais se articulam.</a:t>
            </a:r>
            <a:endParaRPr lang="pt-BR" dirty="0"/>
          </a:p>
        </p:txBody>
      </p:sp>
      <p:sp>
        <p:nvSpPr>
          <p:cNvPr id="9" name="Seta para a direita 8"/>
          <p:cNvSpPr/>
          <p:nvPr/>
        </p:nvSpPr>
        <p:spPr>
          <a:xfrm>
            <a:off x="3203848" y="1628800"/>
            <a:ext cx="504056" cy="288032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/>
          <p:cNvSpPr txBox="1"/>
          <p:nvPr/>
        </p:nvSpPr>
        <p:spPr>
          <a:xfrm>
            <a:off x="467544" y="3100898"/>
            <a:ext cx="936104" cy="4001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t-BR" sz="2000" dirty="0" smtClean="0">
                <a:ln>
                  <a:solidFill>
                    <a:schemeClr val="tx2"/>
                  </a:solidFill>
                </a:ln>
                <a:solidFill>
                  <a:schemeClr val="tx1"/>
                </a:solidFill>
              </a:rPr>
              <a:t>Redes</a:t>
            </a:r>
            <a:endParaRPr lang="pt-BR" sz="2000" dirty="0">
              <a:ln>
                <a:solidFill>
                  <a:schemeClr val="tx2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1" name="Seta para a direita 10"/>
          <p:cNvSpPr/>
          <p:nvPr/>
        </p:nvSpPr>
        <p:spPr>
          <a:xfrm>
            <a:off x="2051720" y="3140968"/>
            <a:ext cx="576064" cy="288032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/>
          <p:cNvSpPr txBox="1"/>
          <p:nvPr/>
        </p:nvSpPr>
        <p:spPr>
          <a:xfrm>
            <a:off x="179512" y="4039904"/>
            <a:ext cx="18722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Representa o espaço por meio de  pontos e linhas (forma visual)</a:t>
            </a:r>
            <a:endParaRPr lang="pt-BR" dirty="0"/>
          </a:p>
        </p:txBody>
      </p:sp>
      <p:sp>
        <p:nvSpPr>
          <p:cNvPr id="13" name="Seta para baixo 12"/>
          <p:cNvSpPr/>
          <p:nvPr/>
        </p:nvSpPr>
        <p:spPr>
          <a:xfrm>
            <a:off x="683568" y="3501008"/>
            <a:ext cx="216024" cy="432048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CaixaDeTexto 13"/>
          <p:cNvSpPr txBox="1"/>
          <p:nvPr/>
        </p:nvSpPr>
        <p:spPr>
          <a:xfrm>
            <a:off x="3491880" y="2996952"/>
            <a:ext cx="43924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err="1" smtClean="0"/>
              <a:t>Castells</a:t>
            </a:r>
            <a:r>
              <a:rPr lang="pt-BR" dirty="0" smtClean="0"/>
              <a:t>, M. (1999) - Compreender e analisar a sociedade em rede.</a:t>
            </a:r>
            <a:endParaRPr lang="pt-BR" dirty="0"/>
          </a:p>
        </p:txBody>
      </p:sp>
      <p:sp>
        <p:nvSpPr>
          <p:cNvPr id="15" name="CaixaDeTexto 14"/>
          <p:cNvSpPr txBox="1"/>
          <p:nvPr/>
        </p:nvSpPr>
        <p:spPr>
          <a:xfrm>
            <a:off x="3491880" y="4221088"/>
            <a:ext cx="5040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Os lugares não conectados aparecem como vazios, fora do mundo (</a:t>
            </a:r>
            <a:r>
              <a:rPr lang="pt-BR" dirty="0" err="1" smtClean="0"/>
              <a:t>Sassen</a:t>
            </a:r>
            <a:r>
              <a:rPr lang="pt-BR" dirty="0" smtClean="0"/>
              <a:t>, S. 1991).</a:t>
            </a:r>
            <a:endParaRPr lang="pt-BR" dirty="0"/>
          </a:p>
        </p:txBody>
      </p:sp>
      <p:sp>
        <p:nvSpPr>
          <p:cNvPr id="16" name="CaixaDeTexto 15"/>
          <p:cNvSpPr txBox="1"/>
          <p:nvPr/>
        </p:nvSpPr>
        <p:spPr>
          <a:xfrm>
            <a:off x="3707904" y="5517232"/>
            <a:ext cx="4320480" cy="461665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400" dirty="0" smtClean="0"/>
              <a:t>Urbanização = Conexões</a:t>
            </a:r>
            <a:endParaRPr lang="pt-BR" sz="2400" dirty="0"/>
          </a:p>
        </p:txBody>
      </p:sp>
      <p:cxnSp>
        <p:nvCxnSpPr>
          <p:cNvPr id="19" name="Conector reto 18"/>
          <p:cNvCxnSpPr/>
          <p:nvPr/>
        </p:nvCxnSpPr>
        <p:spPr>
          <a:xfrm>
            <a:off x="251520" y="2708920"/>
            <a:ext cx="8640960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500"/>
                            </p:stCondLst>
                            <p:childTnLst>
                              <p:par>
                                <p:cTn id="48" presetID="4" presetClass="entr" presetSubtype="16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/>
      <p:bldP spid="11" grpId="0" animBg="1"/>
      <p:bldP spid="12" grpId="0"/>
      <p:bldP spid="13" grpId="0" animBg="1"/>
      <p:bldP spid="14" grpId="0"/>
      <p:bldP spid="15" grpId="0"/>
      <p:bldP spid="1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411760" y="2492896"/>
            <a:ext cx="4032448" cy="1296144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6000" noProof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OBRIGADA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0" y="476672"/>
            <a:ext cx="1979712" cy="504056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INTRODUÇÃO</a:t>
            </a: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323528" y="1484784"/>
            <a:ext cx="2592288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Urbanização extensiva (Monte-Mór, 2004)</a:t>
            </a:r>
            <a:endParaRPr lang="pt-BR" dirty="0"/>
          </a:p>
        </p:txBody>
      </p:sp>
      <p:sp>
        <p:nvSpPr>
          <p:cNvPr id="8" name="CaixaDeTexto 7"/>
          <p:cNvSpPr txBox="1"/>
          <p:nvPr/>
        </p:nvSpPr>
        <p:spPr>
          <a:xfrm>
            <a:off x="3923928" y="1412776"/>
            <a:ext cx="4320480" cy="76944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pt-BR" dirty="0" smtClean="0"/>
              <a:t>Modo de vida urbano está estendido.</a:t>
            </a:r>
          </a:p>
          <a:p>
            <a:pPr algn="ctr"/>
            <a:endParaRPr lang="pt-BR" sz="800" dirty="0"/>
          </a:p>
          <a:p>
            <a:pPr algn="ctr">
              <a:buFont typeface="Arial" pitchFamily="34" charset="0"/>
              <a:buChar char="•"/>
            </a:pPr>
            <a:r>
              <a:rPr lang="pt-BR" dirty="0" smtClean="0"/>
              <a:t>Os locais se articulam.</a:t>
            </a:r>
            <a:endParaRPr lang="pt-BR" dirty="0"/>
          </a:p>
        </p:txBody>
      </p:sp>
      <p:sp>
        <p:nvSpPr>
          <p:cNvPr id="9" name="Seta para a direita 8"/>
          <p:cNvSpPr/>
          <p:nvPr/>
        </p:nvSpPr>
        <p:spPr>
          <a:xfrm>
            <a:off x="3203848" y="1628800"/>
            <a:ext cx="504056" cy="288032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/>
          <p:cNvSpPr txBox="1"/>
          <p:nvPr/>
        </p:nvSpPr>
        <p:spPr>
          <a:xfrm>
            <a:off x="467544" y="3100898"/>
            <a:ext cx="936104" cy="4001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t-BR" sz="2000" dirty="0" smtClean="0">
                <a:ln>
                  <a:solidFill>
                    <a:schemeClr val="tx2"/>
                  </a:solidFill>
                </a:ln>
                <a:solidFill>
                  <a:schemeClr val="tx1"/>
                </a:solidFill>
              </a:rPr>
              <a:t>Redes</a:t>
            </a:r>
            <a:endParaRPr lang="pt-BR" sz="2000" dirty="0">
              <a:ln>
                <a:solidFill>
                  <a:schemeClr val="tx2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1" name="Seta para a direita 10"/>
          <p:cNvSpPr/>
          <p:nvPr/>
        </p:nvSpPr>
        <p:spPr>
          <a:xfrm>
            <a:off x="1835696" y="3068960"/>
            <a:ext cx="576064" cy="288032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/>
          <p:cNvSpPr txBox="1"/>
          <p:nvPr/>
        </p:nvSpPr>
        <p:spPr>
          <a:xfrm>
            <a:off x="179512" y="4039904"/>
            <a:ext cx="1656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Representa o espaço por meio de  pontos e linhas (forma visual)</a:t>
            </a:r>
            <a:endParaRPr lang="pt-BR" dirty="0"/>
          </a:p>
        </p:txBody>
      </p:sp>
      <p:sp>
        <p:nvSpPr>
          <p:cNvPr id="13" name="Seta para baixo 12"/>
          <p:cNvSpPr/>
          <p:nvPr/>
        </p:nvSpPr>
        <p:spPr>
          <a:xfrm>
            <a:off x="683568" y="3501008"/>
            <a:ext cx="216024" cy="432048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7" name="Imagem 16" descr="red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29668" y="5777880"/>
            <a:ext cx="1114332" cy="1080120"/>
          </a:xfrm>
          <a:prstGeom prst="rect">
            <a:avLst/>
          </a:prstGeom>
        </p:spPr>
      </p:pic>
      <p:cxnSp>
        <p:nvCxnSpPr>
          <p:cNvPr id="19" name="Conector reto 18"/>
          <p:cNvCxnSpPr/>
          <p:nvPr/>
        </p:nvCxnSpPr>
        <p:spPr>
          <a:xfrm>
            <a:off x="251520" y="2708920"/>
            <a:ext cx="8640960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aixaDeTexto 17"/>
          <p:cNvSpPr txBox="1"/>
          <p:nvPr/>
        </p:nvSpPr>
        <p:spPr>
          <a:xfrm>
            <a:off x="3203848" y="4293096"/>
            <a:ext cx="216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Comportamento dos indivíduos</a:t>
            </a:r>
            <a:endParaRPr lang="pt-BR" dirty="0"/>
          </a:p>
        </p:txBody>
      </p:sp>
      <p:sp>
        <p:nvSpPr>
          <p:cNvPr id="20" name="CaixaDeTexto 19"/>
          <p:cNvSpPr txBox="1"/>
          <p:nvPr/>
        </p:nvSpPr>
        <p:spPr>
          <a:xfrm>
            <a:off x="5580112" y="4293096"/>
            <a:ext cx="1440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Relações entre si</a:t>
            </a:r>
            <a:endParaRPr lang="pt-BR" dirty="0"/>
          </a:p>
        </p:txBody>
      </p:sp>
      <p:sp>
        <p:nvSpPr>
          <p:cNvPr id="21" name="Seta para a direita 20"/>
          <p:cNvSpPr/>
          <p:nvPr/>
        </p:nvSpPr>
        <p:spPr>
          <a:xfrm rot="5400000">
            <a:off x="5004048" y="3789040"/>
            <a:ext cx="432048" cy="288032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CaixaDeTexto 21"/>
          <p:cNvSpPr txBox="1"/>
          <p:nvPr/>
        </p:nvSpPr>
        <p:spPr>
          <a:xfrm>
            <a:off x="3059832" y="2996952"/>
            <a:ext cx="54726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Representa a articulação e fluxos de pessoas, mercadorias, informações...</a:t>
            </a:r>
            <a:endParaRPr lang="pt-BR" dirty="0"/>
          </a:p>
        </p:txBody>
      </p:sp>
      <p:sp>
        <p:nvSpPr>
          <p:cNvPr id="23" name="Chave esquerda 22"/>
          <p:cNvSpPr/>
          <p:nvPr/>
        </p:nvSpPr>
        <p:spPr>
          <a:xfrm rot="16200000">
            <a:off x="4716016" y="3140969"/>
            <a:ext cx="648072" cy="396044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CaixaDeTexto 23"/>
          <p:cNvSpPr txBox="1"/>
          <p:nvPr/>
        </p:nvSpPr>
        <p:spPr>
          <a:xfrm>
            <a:off x="2483768" y="5662989"/>
            <a:ext cx="5400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Identificar o papel das localidades no tecido urbano amazônico a partir da estrutura das redes que conectam as localidades.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500"/>
                            </p:stCondLst>
                            <p:childTnLst>
                              <p:par>
                                <p:cTn id="2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  <p:bldP spid="21" grpId="0" animBg="1"/>
      <p:bldP spid="22" grpId="0"/>
      <p:bldP spid="23" grpId="0" animBg="1"/>
      <p:bldP spid="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0" y="476672"/>
            <a:ext cx="5580112" cy="504056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INTRODUÇÃO</a:t>
            </a: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107504" y="1268760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t-BR" dirty="0" smtClean="0"/>
              <a:t>Tese - Carolina M. D. de Pinho</a:t>
            </a:r>
            <a:endParaRPr lang="pt-BR" dirty="0"/>
          </a:p>
        </p:txBody>
      </p:sp>
      <p:sp>
        <p:nvSpPr>
          <p:cNvPr id="7" name="CaixaDeTexto 6"/>
          <p:cNvSpPr txBox="1"/>
          <p:nvPr/>
        </p:nvSpPr>
        <p:spPr>
          <a:xfrm>
            <a:off x="683568" y="2492896"/>
            <a:ext cx="2160240" cy="2308324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Análise das redes de localidades ribeirinhas amazônicas no tecido urbano estendido: uma contribuição metodológica</a:t>
            </a:r>
            <a:endParaRPr lang="pt-BR" dirty="0"/>
          </a:p>
        </p:txBody>
      </p:sp>
      <p:cxnSp>
        <p:nvCxnSpPr>
          <p:cNvPr id="8" name="Conector reto 7"/>
          <p:cNvCxnSpPr/>
          <p:nvPr/>
        </p:nvCxnSpPr>
        <p:spPr>
          <a:xfrm>
            <a:off x="179512" y="1628800"/>
            <a:ext cx="30963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eta para baixo 8"/>
          <p:cNvSpPr/>
          <p:nvPr/>
        </p:nvSpPr>
        <p:spPr>
          <a:xfrm>
            <a:off x="1619672" y="1772816"/>
            <a:ext cx="432048" cy="576064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2" name="Conector reto 11"/>
          <p:cNvCxnSpPr/>
          <p:nvPr/>
        </p:nvCxnSpPr>
        <p:spPr>
          <a:xfrm>
            <a:off x="3563888" y="1340768"/>
            <a:ext cx="0" cy="540060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aixaDeTexto 12"/>
          <p:cNvSpPr txBox="1"/>
          <p:nvPr/>
        </p:nvSpPr>
        <p:spPr>
          <a:xfrm>
            <a:off x="3635896" y="1259468"/>
            <a:ext cx="5508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t-BR" dirty="0" smtClean="0"/>
              <a:t>Redes de educação para a região do rio Arapiuns/PA</a:t>
            </a:r>
            <a:endParaRPr lang="pt-BR" dirty="0"/>
          </a:p>
        </p:txBody>
      </p:sp>
      <p:pic>
        <p:nvPicPr>
          <p:cNvPr id="14" name="Imagem 13" descr="only_cmm-interview-final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48850" y="1772816"/>
            <a:ext cx="3875478" cy="2304256"/>
          </a:xfrm>
          <a:prstGeom prst="rect">
            <a:avLst/>
          </a:prstGeom>
        </p:spPr>
      </p:pic>
      <p:cxnSp>
        <p:nvCxnSpPr>
          <p:cNvPr id="15" name="Conector reto 14"/>
          <p:cNvCxnSpPr/>
          <p:nvPr/>
        </p:nvCxnSpPr>
        <p:spPr>
          <a:xfrm>
            <a:off x="3779912" y="1628800"/>
            <a:ext cx="53640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Imagem 17" descr="all-cmm-nofxvalo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3" y="4194235"/>
            <a:ext cx="4283968" cy="25471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4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500"/>
                            </p:stCondLst>
                            <p:childTnLst>
                              <p:par>
                                <p:cTn id="3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9" grpId="0" animBg="1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0" y="476672"/>
            <a:ext cx="5580112" cy="504056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INTRODUÇÃO</a:t>
            </a: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7164288" y="620688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t-BR" dirty="0" smtClean="0"/>
              <a:t>Rio Arapiuns/PA</a:t>
            </a:r>
            <a:endParaRPr lang="pt-BR" dirty="0"/>
          </a:p>
        </p:txBody>
      </p:sp>
      <p:pic>
        <p:nvPicPr>
          <p:cNvPr id="16" name="Imagem 15" descr="Arapiuns_PAE-RESEX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6112" y="1032132"/>
            <a:ext cx="8230344" cy="57092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0" y="476672"/>
            <a:ext cx="1979712" cy="504056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INTRODUÇÃO</a:t>
            </a: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Imagem 4" descr="only_cmm-interview-fina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232579"/>
            <a:ext cx="9144000" cy="5436781"/>
          </a:xfrm>
          <a:prstGeom prst="rect">
            <a:avLst/>
          </a:prstGeom>
        </p:spPr>
      </p:pic>
      <p:pic>
        <p:nvPicPr>
          <p:cNvPr id="7" name="Imagem 6" descr="all-cmm-nofxvalo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232579"/>
            <a:ext cx="9144000" cy="5436781"/>
          </a:xfrm>
          <a:prstGeom prst="rect">
            <a:avLst/>
          </a:prstGeom>
        </p:spPr>
      </p:pic>
      <p:pic>
        <p:nvPicPr>
          <p:cNvPr id="8" name="Imagem 7" descr="all-cmm-fxvalor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1232579"/>
            <a:ext cx="9144000" cy="54367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0" y="476672"/>
            <a:ext cx="1979712" cy="504056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400" noProof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INTRODUÇÃO</a:t>
            </a: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760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t-BR" dirty="0" smtClean="0"/>
              <a:t>Rede de educação para comunidades ribeirinhas:</a:t>
            </a:r>
          </a:p>
        </p:txBody>
      </p:sp>
      <p:sp>
        <p:nvSpPr>
          <p:cNvPr id="5" name="Espaço Reservado para Conteúdo 5"/>
          <p:cNvSpPr txBox="1">
            <a:spLocks/>
          </p:cNvSpPr>
          <p:nvPr/>
        </p:nvSpPr>
        <p:spPr>
          <a:xfrm>
            <a:off x="457200" y="2060848"/>
            <a:ext cx="8229600" cy="1008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Char char="•"/>
              <a:tabLst/>
              <a:defRPr/>
            </a:pPr>
            <a:r>
              <a:rPr kumimoji="0" lang="pt-B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Indicador de estrutura e hierarquia entre as comunidades;</a:t>
            </a:r>
          </a:p>
        </p:txBody>
      </p:sp>
      <p:sp>
        <p:nvSpPr>
          <p:cNvPr id="7" name="Espaço Reservado para Conteúdo 5"/>
          <p:cNvSpPr txBox="1">
            <a:spLocks/>
          </p:cNvSpPr>
          <p:nvPr/>
        </p:nvSpPr>
        <p:spPr>
          <a:xfrm>
            <a:off x="457200" y="3356992"/>
            <a:ext cx="8229600" cy="194421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Char char="•"/>
              <a:tabLst/>
              <a:defRPr/>
            </a:pPr>
            <a:r>
              <a:rPr kumimoji="0" lang="pt-B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Registra e identifica relações de dependência, conforme observado em estudos de outras comunidades ribeirinhas amazônicas (</a:t>
            </a:r>
            <a:r>
              <a:rPr kumimoji="0" lang="pt-BR" sz="2800" b="0" i="0" u="none" strike="noStrike" kern="1200" cap="all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Parry</a:t>
            </a:r>
            <a:r>
              <a:rPr kumimoji="0" lang="pt-BR" sz="28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pt-B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 al. (2010); </a:t>
            </a:r>
            <a:r>
              <a:rPr kumimoji="0" lang="pt-BR" sz="28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Amaral</a:t>
            </a:r>
            <a:r>
              <a:rPr kumimoji="0" lang="pt-B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et al., 2013).</a:t>
            </a:r>
          </a:p>
        </p:txBody>
      </p:sp>
      <p:sp>
        <p:nvSpPr>
          <p:cNvPr id="8" name="Espaço Reservado para Conteúdo 5"/>
          <p:cNvSpPr txBox="1">
            <a:spLocks/>
          </p:cNvSpPr>
          <p:nvPr/>
        </p:nvSpPr>
        <p:spPr>
          <a:xfrm>
            <a:off x="457200" y="5517232"/>
            <a:ext cx="8229600" cy="64807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Char char="•"/>
              <a:tabLst/>
              <a:defRPr/>
            </a:pPr>
            <a:r>
              <a:rPr kumimoji="0" lang="pt-B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Processo de ocupação (padrão não estrutural)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bitmap.png"/>
          <p:cNvPicPr>
            <a:picLocks noChangeAspect="1"/>
          </p:cNvPicPr>
          <p:nvPr/>
        </p:nvPicPr>
        <p:blipFill>
          <a:blip r:embed="rId3" cstate="print"/>
          <a:srcRect b="5643"/>
          <a:stretch>
            <a:fillRect/>
          </a:stretch>
        </p:blipFill>
        <p:spPr>
          <a:xfrm>
            <a:off x="3995936" y="3770412"/>
            <a:ext cx="5134352" cy="3042963"/>
          </a:xfrm>
          <a:prstGeom prst="rect">
            <a:avLst/>
          </a:prstGeom>
        </p:spPr>
      </p:pic>
      <p:sp>
        <p:nvSpPr>
          <p:cNvPr id="4" name="Título 1"/>
          <p:cNvSpPr txBox="1">
            <a:spLocks/>
          </p:cNvSpPr>
          <p:nvPr/>
        </p:nvSpPr>
        <p:spPr>
          <a:xfrm>
            <a:off x="0" y="476672"/>
            <a:ext cx="1979712" cy="504056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400" noProof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INTRODUÇÃO</a:t>
            </a: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" name="Imagem 7" descr="Arapiuns_PAE-RESEX.t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2008" y="476672"/>
            <a:ext cx="4788024" cy="3321362"/>
          </a:xfrm>
          <a:prstGeom prst="rect">
            <a:avLst/>
          </a:prstGeom>
        </p:spPr>
      </p:pic>
      <p:pic>
        <p:nvPicPr>
          <p:cNvPr id="11" name="Imagem 10" descr="trav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36512" y="3988502"/>
            <a:ext cx="3888432" cy="2896882"/>
          </a:xfrm>
          <a:prstGeom prst="rect">
            <a:avLst/>
          </a:prstGeom>
        </p:spPr>
      </p:pic>
      <p:pic>
        <p:nvPicPr>
          <p:cNvPr id="12" name="Imagem 11" descr="rib.jpg"/>
          <p:cNvPicPr>
            <a:picLocks noChangeAspect="1"/>
          </p:cNvPicPr>
          <p:nvPr/>
        </p:nvPicPr>
        <p:blipFill>
          <a:blip r:embed="rId6" cstate="print"/>
          <a:srcRect b="32757"/>
          <a:stretch>
            <a:fillRect/>
          </a:stretch>
        </p:blipFill>
        <p:spPr>
          <a:xfrm>
            <a:off x="4860032" y="1077518"/>
            <a:ext cx="4283968" cy="19194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o">
  <a:themeElements>
    <a:clrScheme name="Flux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Urbano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o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1746</TotalTime>
  <Words>703</Words>
  <Application>Microsoft Office PowerPoint</Application>
  <PresentationFormat>Apresentação na tela (4:3)</PresentationFormat>
  <Paragraphs>162</Paragraphs>
  <Slides>30</Slides>
  <Notes>7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30</vt:i4>
      </vt:variant>
    </vt:vector>
  </HeadingPairs>
  <TitlesOfParts>
    <vt:vector size="31" baseType="lpstr">
      <vt:lpstr>Urbano</vt:lpstr>
      <vt:lpstr>Análise de estruturas em rede para educação e padrões de uso e cobertura da terra para região da Transamazônica/PA</vt:lpstr>
      <vt:lpstr>SUMÁRIO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Análise de....: redes de educação e uso e cobertura da terra para região da Transamazônica/PA</dc:title>
  <dc:creator>Fernanda</dc:creator>
  <cp:lastModifiedBy>Fernanda</cp:lastModifiedBy>
  <cp:revision>93</cp:revision>
  <dcterms:created xsi:type="dcterms:W3CDTF">2015-06-18T04:05:28Z</dcterms:created>
  <dcterms:modified xsi:type="dcterms:W3CDTF">2015-06-19T13:03:48Z</dcterms:modified>
</cp:coreProperties>
</file>