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306" r:id="rId8"/>
    <p:sldId id="264" r:id="rId9"/>
    <p:sldId id="265" r:id="rId10"/>
    <p:sldId id="268" r:id="rId11"/>
    <p:sldId id="302" r:id="rId12"/>
    <p:sldId id="303" r:id="rId13"/>
    <p:sldId id="304" r:id="rId14"/>
    <p:sldId id="276" r:id="rId15"/>
    <p:sldId id="278" r:id="rId16"/>
    <p:sldId id="279" r:id="rId17"/>
    <p:sldId id="282" r:id="rId18"/>
    <p:sldId id="286" r:id="rId19"/>
    <p:sldId id="287" r:id="rId20"/>
    <p:sldId id="288" r:id="rId21"/>
    <p:sldId id="290" r:id="rId22"/>
    <p:sldId id="292" r:id="rId23"/>
    <p:sldId id="294" r:id="rId24"/>
    <p:sldId id="295" r:id="rId25"/>
    <p:sldId id="298" r:id="rId26"/>
    <p:sldId id="299" r:id="rId27"/>
    <p:sldId id="300" r:id="rId28"/>
    <p:sldId id="305" r:id="rId29"/>
    <p:sldId id="301" r:id="rId30"/>
    <p:sldId id="307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D58C-9D29-4DCA-8C18-20D055E081B4}" type="datetimeFigureOut">
              <a:rPr lang="pt-BR" smtClean="0"/>
              <a:t>13/06/2016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FF13-2489-4F94-A862-F05695A8B5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D58C-9D29-4DCA-8C18-20D055E081B4}" type="datetimeFigureOut">
              <a:rPr lang="pt-BR" smtClean="0"/>
              <a:t>13/06/2016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FF13-2489-4F94-A862-F05695A8B5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D58C-9D29-4DCA-8C18-20D055E081B4}" type="datetimeFigureOut">
              <a:rPr lang="pt-BR" smtClean="0"/>
              <a:t>13/06/2016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FF13-2489-4F94-A862-F05695A8B5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D58C-9D29-4DCA-8C18-20D055E081B4}" type="datetimeFigureOut">
              <a:rPr lang="pt-BR" smtClean="0"/>
              <a:t>13/06/2016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FF13-2489-4F94-A862-F05695A8B5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D58C-9D29-4DCA-8C18-20D055E081B4}" type="datetimeFigureOut">
              <a:rPr lang="pt-BR" smtClean="0"/>
              <a:t>13/06/2016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FF13-2489-4F94-A862-F05695A8B5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D58C-9D29-4DCA-8C18-20D055E081B4}" type="datetimeFigureOut">
              <a:rPr lang="pt-BR" smtClean="0"/>
              <a:t>13/06/2016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FF13-2489-4F94-A862-F05695A8B5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D58C-9D29-4DCA-8C18-20D055E081B4}" type="datetimeFigureOut">
              <a:rPr lang="pt-BR" smtClean="0"/>
              <a:t>13/06/2016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FF13-2489-4F94-A862-F05695A8B5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D58C-9D29-4DCA-8C18-20D055E081B4}" type="datetimeFigureOut">
              <a:rPr lang="pt-BR" smtClean="0"/>
              <a:t>13/06/2016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FF13-2489-4F94-A862-F05695A8B5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D58C-9D29-4DCA-8C18-20D055E081B4}" type="datetimeFigureOut">
              <a:rPr lang="pt-BR" smtClean="0"/>
              <a:t>13/06/2016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FF13-2489-4F94-A862-F05695A8B5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D58C-9D29-4DCA-8C18-20D055E081B4}" type="datetimeFigureOut">
              <a:rPr lang="pt-BR" smtClean="0"/>
              <a:t>13/06/2016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FF13-2489-4F94-A862-F05695A8B5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D58C-9D29-4DCA-8C18-20D055E081B4}" type="datetimeFigureOut">
              <a:rPr lang="pt-BR" smtClean="0"/>
              <a:t>13/06/2016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FF13-2489-4F94-A862-F05695A8B5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FD58C-9D29-4DCA-8C18-20D055E081B4}" type="datetimeFigureOut">
              <a:rPr lang="pt-BR" smtClean="0"/>
              <a:t>13/06/2016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0FF13-2489-4F94-A862-F05695A8B50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uralclassificados.com/wp-content/uploads/2015/05/Gen--tica-no-plantio-de-eucalipto-ser---abordada-no-Tr--s-Lagoas-Florestal-620x350.jpg"/>
          <p:cNvPicPr>
            <a:picLocks noChangeAspect="1" noChangeArrowheads="1"/>
          </p:cNvPicPr>
          <p:nvPr/>
        </p:nvPicPr>
        <p:blipFill>
          <a:blip r:embed="rId2" cstate="print">
            <a:lum bright="53000" contrast="-5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Análise da distribuição </a:t>
            </a:r>
            <a:r>
              <a:rPr lang="pt-BR" b="1" dirty="0" smtClean="0"/>
              <a:t>e correlação espacial entre </a:t>
            </a:r>
            <a:r>
              <a:rPr lang="pt-BR" b="1" dirty="0"/>
              <a:t>variáveis </a:t>
            </a:r>
            <a:r>
              <a:rPr lang="pt-BR" b="1" dirty="0" err="1"/>
              <a:t>dendrométricas</a:t>
            </a:r>
            <a:r>
              <a:rPr lang="pt-BR" b="1" dirty="0"/>
              <a:t> de um plantio florestal com uso da </a:t>
            </a:r>
            <a:r>
              <a:rPr lang="pt-BR" b="1" dirty="0" err="1"/>
              <a:t>Geoestatística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9632" y="4797152"/>
            <a:ext cx="6400800" cy="1296144"/>
          </a:xfrm>
        </p:spPr>
        <p:txBody>
          <a:bodyPr/>
          <a:lstStyle/>
          <a:p>
            <a:endParaRPr lang="pt-BR" dirty="0" smtClean="0"/>
          </a:p>
          <a:p>
            <a:r>
              <a:rPr lang="pt-BR" sz="3400" b="1" dirty="0" err="1" smtClean="0">
                <a:solidFill>
                  <a:schemeClr val="accent1">
                    <a:lumMod val="75000"/>
                  </a:schemeClr>
                </a:solidFill>
              </a:rPr>
              <a:t>Camile</a:t>
            </a:r>
            <a:r>
              <a:rPr lang="pt-BR" sz="3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3400" b="1" dirty="0" err="1" smtClean="0">
                <a:solidFill>
                  <a:schemeClr val="accent1">
                    <a:lumMod val="75000"/>
                  </a:schemeClr>
                </a:solidFill>
              </a:rPr>
              <a:t>Söthe</a:t>
            </a:r>
            <a:endParaRPr lang="pt-BR" sz="3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m 3" descr="As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0"/>
            <a:ext cx="4392488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7544" y="141277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200" dirty="0" err="1" smtClean="0"/>
              <a:t>Semivariogramas</a:t>
            </a:r>
            <a:r>
              <a:rPr lang="pt-BR" sz="3200" dirty="0" smtClean="0"/>
              <a:t> Direcionais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251520" y="2636912"/>
          <a:ext cx="8568951" cy="2736305"/>
        </p:xfrm>
        <a:graphic>
          <a:graphicData uri="http://schemas.openxmlformats.org/drawingml/2006/table">
            <a:tbl>
              <a:tblPr/>
              <a:tblGrid>
                <a:gridCol w="1737928"/>
                <a:gridCol w="1782393"/>
                <a:gridCol w="1782393"/>
                <a:gridCol w="1680759"/>
                <a:gridCol w="1585478"/>
              </a:tblGrid>
              <a:tr h="53169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600" b="1" dirty="0">
                          <a:latin typeface="Times New Roman"/>
                          <a:ea typeface="Times New Roman"/>
                        </a:rPr>
                        <a:t>Variável</a:t>
                      </a:r>
                      <a:endParaRPr lang="pt-BR" sz="2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600" b="1">
                          <a:latin typeface="Times New Roman"/>
                          <a:ea typeface="Times New Roman"/>
                        </a:rPr>
                        <a:t>Parâmetros</a:t>
                      </a:r>
                      <a:endParaRPr lang="pt-BR" sz="2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600" b="1">
                          <a:latin typeface="Times New Roman"/>
                          <a:ea typeface="Times New Roman"/>
                        </a:rPr>
                        <a:t>Direção (graus)</a:t>
                      </a:r>
                      <a:endParaRPr lang="pt-BR" sz="2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53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600" b="1">
                          <a:latin typeface="Times New Roman"/>
                          <a:ea typeface="Times New Roman"/>
                        </a:rPr>
                        <a:t>Lag</a:t>
                      </a:r>
                      <a:endParaRPr lang="pt-BR" sz="2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600" b="1">
                          <a:latin typeface="Times New Roman"/>
                          <a:ea typeface="Times New Roman"/>
                        </a:rPr>
                        <a:t>Incremento</a:t>
                      </a:r>
                      <a:endParaRPr lang="pt-BR" sz="2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600" b="1">
                          <a:latin typeface="Times New Roman"/>
                          <a:ea typeface="Times New Roman"/>
                        </a:rPr>
                        <a:t>Tolerância</a:t>
                      </a:r>
                      <a:endParaRPr lang="pt-BR" sz="2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16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600" b="1">
                          <a:latin typeface="Times New Roman"/>
                          <a:ea typeface="Times New Roman"/>
                        </a:rPr>
                        <a:t>Altura</a:t>
                      </a:r>
                      <a:endParaRPr lang="pt-BR" sz="2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600" b="0">
                          <a:latin typeface="Times New Roman"/>
                          <a:ea typeface="Times New Roman"/>
                        </a:rPr>
                        <a:t>5</a:t>
                      </a:r>
                      <a:endParaRPr lang="pt-BR" sz="2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600" b="0">
                          <a:latin typeface="Times New Roman"/>
                          <a:ea typeface="Times New Roman"/>
                        </a:rPr>
                        <a:t>3</a:t>
                      </a:r>
                      <a:endParaRPr lang="pt-BR" sz="2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600" b="0">
                          <a:latin typeface="Times New Roman"/>
                          <a:ea typeface="Times New Roman"/>
                        </a:rPr>
                        <a:t>1,5</a:t>
                      </a:r>
                      <a:endParaRPr lang="pt-BR" sz="2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600" b="0">
                          <a:latin typeface="Times New Roman"/>
                          <a:ea typeface="Times New Roman"/>
                        </a:rPr>
                        <a:t>48/138</a:t>
                      </a:r>
                      <a:endParaRPr lang="pt-BR" sz="2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316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600" b="1">
                          <a:latin typeface="Times New Roman"/>
                          <a:ea typeface="Times New Roman"/>
                        </a:rPr>
                        <a:t>DAP</a:t>
                      </a:r>
                      <a:endParaRPr lang="pt-BR" sz="2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600" b="0">
                          <a:latin typeface="Times New Roman"/>
                          <a:ea typeface="Times New Roman"/>
                        </a:rPr>
                        <a:t>5</a:t>
                      </a:r>
                      <a:endParaRPr lang="pt-BR" sz="2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600" b="0">
                          <a:latin typeface="Times New Roman"/>
                          <a:ea typeface="Times New Roman"/>
                        </a:rPr>
                        <a:t>9,85</a:t>
                      </a:r>
                      <a:endParaRPr lang="pt-BR" sz="2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600" b="0">
                          <a:latin typeface="Times New Roman"/>
                          <a:ea typeface="Times New Roman"/>
                        </a:rPr>
                        <a:t>4,925</a:t>
                      </a:r>
                      <a:endParaRPr lang="pt-BR" sz="2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600" b="0">
                          <a:latin typeface="Times New Roman"/>
                          <a:ea typeface="Times New Roman"/>
                        </a:rPr>
                        <a:t>0</a:t>
                      </a:r>
                      <a:endParaRPr lang="pt-BR" sz="2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16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600" b="1" dirty="0">
                          <a:latin typeface="Times New Roman"/>
                          <a:ea typeface="Times New Roman"/>
                        </a:rPr>
                        <a:t>Altitude</a:t>
                      </a:r>
                      <a:endParaRPr lang="pt-BR" sz="2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600" b="0">
                          <a:latin typeface="Times New Roman"/>
                          <a:ea typeface="Times New Roman"/>
                        </a:rPr>
                        <a:t>12</a:t>
                      </a:r>
                      <a:endParaRPr lang="pt-BR" sz="2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600" b="0">
                          <a:latin typeface="Times New Roman"/>
                          <a:ea typeface="Times New Roman"/>
                        </a:rPr>
                        <a:t>3,5</a:t>
                      </a:r>
                      <a:endParaRPr lang="pt-BR" sz="2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600" b="0">
                          <a:latin typeface="Times New Roman"/>
                          <a:ea typeface="Times New Roman"/>
                        </a:rPr>
                        <a:t>1,75</a:t>
                      </a:r>
                      <a:endParaRPr lang="pt-BR" sz="2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600" b="0" dirty="0">
                          <a:latin typeface="Times New Roman"/>
                          <a:ea typeface="Times New Roman"/>
                        </a:rPr>
                        <a:t>48/138</a:t>
                      </a:r>
                      <a:endParaRPr lang="pt-BR" sz="2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tângulo de cantos arredondados 7"/>
          <p:cNvSpPr/>
          <p:nvPr/>
        </p:nvSpPr>
        <p:spPr>
          <a:xfrm>
            <a:off x="539552" y="4221088"/>
            <a:ext cx="7848872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/>
          <p:nvPr/>
        </p:nvPicPr>
        <p:blipFill>
          <a:blip r:embed="rId2" cstate="print"/>
          <a:srcRect l="65363" t="19024" r="3298" b="37798"/>
          <a:stretch>
            <a:fillRect/>
          </a:stretch>
        </p:blipFill>
        <p:spPr bwMode="auto">
          <a:xfrm>
            <a:off x="3995936" y="2348880"/>
            <a:ext cx="482453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Ajuste dos </a:t>
            </a:r>
            <a:r>
              <a:rPr lang="pt-BR" dirty="0" err="1" smtClean="0"/>
              <a:t>Semivariogramas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860444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de cantos arredondados 5"/>
          <p:cNvSpPr/>
          <p:nvPr/>
        </p:nvSpPr>
        <p:spPr>
          <a:xfrm>
            <a:off x="395536" y="3789040"/>
            <a:ext cx="8496944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50458" t="28940" r="15524" b="30923"/>
          <a:stretch>
            <a:fillRect/>
          </a:stretch>
        </p:blipFill>
        <p:spPr bwMode="auto">
          <a:xfrm>
            <a:off x="395536" y="2564904"/>
            <a:ext cx="3962622" cy="2628473"/>
          </a:xfrm>
          <a:prstGeom prst="rect">
            <a:avLst/>
          </a:prstGeom>
          <a:noFill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 l="50270" t="28282" r="15337" b="31258"/>
          <a:stretch>
            <a:fillRect/>
          </a:stretch>
        </p:blipFill>
        <p:spPr bwMode="auto">
          <a:xfrm>
            <a:off x="4355976" y="2492896"/>
            <a:ext cx="4276293" cy="2808312"/>
          </a:xfrm>
          <a:prstGeom prst="rect">
            <a:avLst/>
          </a:prstGeom>
          <a:noFill/>
        </p:spPr>
      </p:pic>
      <p:pic>
        <p:nvPicPr>
          <p:cNvPr id="11" name="Imagem 10"/>
          <p:cNvPicPr/>
          <p:nvPr/>
        </p:nvPicPr>
        <p:blipFill>
          <a:blip r:embed="rId5" cstate="print"/>
          <a:srcRect l="38537" t="15181" r="38156" b="19759"/>
          <a:stretch>
            <a:fillRect/>
          </a:stretch>
        </p:blipFill>
        <p:spPr bwMode="auto">
          <a:xfrm>
            <a:off x="3059832" y="1412776"/>
            <a:ext cx="3457619" cy="52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Ajuste dos </a:t>
            </a:r>
            <a:r>
              <a:rPr lang="pt-BR" dirty="0" err="1" smtClean="0"/>
              <a:t>Semivariogramas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860444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de cantos arredondados 5"/>
          <p:cNvSpPr/>
          <p:nvPr/>
        </p:nvSpPr>
        <p:spPr>
          <a:xfrm>
            <a:off x="395536" y="4077072"/>
            <a:ext cx="8496944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142"/>
          <p:cNvPicPr>
            <a:picLocks noChangeAspect="1" noChangeArrowheads="1"/>
          </p:cNvPicPr>
          <p:nvPr/>
        </p:nvPicPr>
        <p:blipFill>
          <a:blip r:embed="rId3" cstate="print"/>
          <a:srcRect l="66820" t="24336" r="-53" b="35663"/>
          <a:stretch>
            <a:fillRect/>
          </a:stretch>
        </p:blipFill>
        <p:spPr bwMode="auto">
          <a:xfrm>
            <a:off x="4860032" y="2492165"/>
            <a:ext cx="3960440" cy="2653695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 l="38460" t="15375" r="38296" b="20641"/>
          <a:stretch>
            <a:fillRect/>
          </a:stretch>
        </p:blipFill>
        <p:spPr bwMode="auto">
          <a:xfrm>
            <a:off x="827584" y="476672"/>
            <a:ext cx="3888432" cy="601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Ajuste dos </a:t>
            </a:r>
            <a:r>
              <a:rPr lang="pt-BR" dirty="0" err="1" smtClean="0"/>
              <a:t>Semivariogramas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860444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de cantos arredondados 5"/>
          <p:cNvSpPr/>
          <p:nvPr/>
        </p:nvSpPr>
        <p:spPr>
          <a:xfrm>
            <a:off x="395536" y="4437112"/>
            <a:ext cx="8496944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4062" t="12509" r="65437" b="45068"/>
          <a:stretch>
            <a:fillRect/>
          </a:stretch>
        </p:blipFill>
        <p:spPr bwMode="auto">
          <a:xfrm>
            <a:off x="539552" y="2515478"/>
            <a:ext cx="4032448" cy="3149606"/>
          </a:xfrm>
          <a:prstGeom prst="rect">
            <a:avLst/>
          </a:prstGeom>
          <a:noFill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 l="4063" t="12186" r="65239" b="45049"/>
          <a:stretch>
            <a:fillRect/>
          </a:stretch>
        </p:blipFill>
        <p:spPr bwMode="auto">
          <a:xfrm>
            <a:off x="4860032" y="2492896"/>
            <a:ext cx="4097658" cy="3200538"/>
          </a:xfrm>
          <a:prstGeom prst="rect">
            <a:avLst/>
          </a:prstGeom>
          <a:noFill/>
        </p:spPr>
      </p:pic>
      <p:pic>
        <p:nvPicPr>
          <p:cNvPr id="11" name="Imagem 10"/>
          <p:cNvPicPr/>
          <p:nvPr/>
        </p:nvPicPr>
        <p:blipFill>
          <a:blip r:embed="rId5" cstate="print"/>
          <a:srcRect l="38660" t="15422" r="38582" b="20723"/>
          <a:stretch>
            <a:fillRect/>
          </a:stretch>
        </p:blipFill>
        <p:spPr bwMode="auto">
          <a:xfrm>
            <a:off x="2627785" y="1196752"/>
            <a:ext cx="417646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Validação dos modelos de ajuste</a:t>
            </a:r>
            <a:endParaRPr lang="pt-BR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43661" t="24336" r="24715" b="35181"/>
          <a:stretch>
            <a:fillRect/>
          </a:stretch>
        </p:blipFill>
        <p:spPr bwMode="auto">
          <a:xfrm>
            <a:off x="231425" y="2492896"/>
            <a:ext cx="4196559" cy="3024336"/>
          </a:xfrm>
          <a:prstGeom prst="rect">
            <a:avLst/>
          </a:prstGeom>
          <a:noFill/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" name="Imagem 163"/>
          <p:cNvPicPr>
            <a:picLocks noChangeAspect="1" noChangeArrowheads="1"/>
          </p:cNvPicPr>
          <p:nvPr/>
        </p:nvPicPr>
        <p:blipFill>
          <a:blip r:embed="rId3" cstate="print"/>
          <a:srcRect l="3571" t="14699" r="64545" b="44096"/>
          <a:stretch>
            <a:fillRect/>
          </a:stretch>
        </p:blipFill>
        <p:spPr bwMode="auto">
          <a:xfrm>
            <a:off x="4427984" y="2564904"/>
            <a:ext cx="4301790" cy="3096344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1259632" y="5733256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ALTURA</a:t>
            </a:r>
            <a:endParaRPr lang="pt-BR" sz="22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508104" y="5733256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DAP</a:t>
            </a:r>
            <a:endParaRPr lang="pt-BR" sz="2200" b="1" dirty="0"/>
          </a:p>
        </p:txBody>
      </p:sp>
      <p:sp>
        <p:nvSpPr>
          <p:cNvPr id="13" name="Elipse 12"/>
          <p:cNvSpPr/>
          <p:nvPr/>
        </p:nvSpPr>
        <p:spPr>
          <a:xfrm>
            <a:off x="3563888" y="3933056"/>
            <a:ext cx="3600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7668344" y="4077072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1475656" y="4653136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5652120" y="4725144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5940152" y="4293096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8244408" y="3356992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3995936" y="3284984"/>
            <a:ext cx="279648" cy="3516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Validação dos modelos de ajuste: Altitude</a:t>
            </a:r>
          </a:p>
          <a:p>
            <a:endParaRPr lang="pt-BR" dirty="0"/>
          </a:p>
        </p:txBody>
      </p:sp>
      <p:pic>
        <p:nvPicPr>
          <p:cNvPr id="36866" name="Imagem 172"/>
          <p:cNvPicPr>
            <a:picLocks noChangeAspect="1" noChangeArrowheads="1"/>
          </p:cNvPicPr>
          <p:nvPr/>
        </p:nvPicPr>
        <p:blipFill>
          <a:blip r:embed="rId2" cstate="print"/>
          <a:srcRect l="3716" t="13493" r="65126" b="44820"/>
          <a:stretch>
            <a:fillRect/>
          </a:stretch>
        </p:blipFill>
        <p:spPr bwMode="auto">
          <a:xfrm>
            <a:off x="395536" y="2491259"/>
            <a:ext cx="4099583" cy="3097981"/>
          </a:xfrm>
          <a:prstGeom prst="rect">
            <a:avLst/>
          </a:prstGeom>
          <a:noFill/>
        </p:spPr>
      </p:pic>
      <p:pic>
        <p:nvPicPr>
          <p:cNvPr id="36865" name="Imagem 169"/>
          <p:cNvPicPr>
            <a:picLocks noChangeAspect="1" noChangeArrowheads="1"/>
          </p:cNvPicPr>
          <p:nvPr/>
        </p:nvPicPr>
        <p:blipFill>
          <a:blip r:embed="rId3" cstate="print"/>
          <a:srcRect l="42188" t="19759" r="26665" b="38072"/>
          <a:stretch>
            <a:fillRect/>
          </a:stretch>
        </p:blipFill>
        <p:spPr bwMode="auto">
          <a:xfrm>
            <a:off x="4886902" y="2636912"/>
            <a:ext cx="3872310" cy="2948237"/>
          </a:xfrm>
          <a:prstGeom prst="rect">
            <a:avLst/>
          </a:prstGeom>
          <a:noFill/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pt-BR" dirty="0" err="1" smtClean="0"/>
              <a:t>Krigeagem</a:t>
            </a:r>
            <a:r>
              <a:rPr lang="pt-BR" dirty="0" smtClean="0"/>
              <a:t> Ordinária: </a:t>
            </a:r>
            <a:endParaRPr lang="pt-BR" dirty="0"/>
          </a:p>
        </p:txBody>
      </p:sp>
      <p:pic>
        <p:nvPicPr>
          <p:cNvPr id="37890" name="Imagem 178"/>
          <p:cNvPicPr>
            <a:picLocks noChangeAspect="1" noChangeArrowheads="1"/>
          </p:cNvPicPr>
          <p:nvPr/>
        </p:nvPicPr>
        <p:blipFill>
          <a:blip r:embed="rId2" cstate="print"/>
          <a:srcRect l="16721" t="22169" r="45490" b="32048"/>
          <a:stretch>
            <a:fillRect/>
          </a:stretch>
        </p:blipFill>
        <p:spPr bwMode="auto">
          <a:xfrm>
            <a:off x="1187624" y="1916832"/>
            <a:ext cx="369374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34271" t="20354" r="27153" b="31268"/>
          <a:stretch>
            <a:fillRect/>
          </a:stretch>
        </p:blipFill>
        <p:spPr bwMode="auto">
          <a:xfrm>
            <a:off x="5004048" y="1700808"/>
            <a:ext cx="3744416" cy="263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184"/>
          <p:cNvPicPr>
            <a:picLocks noChangeAspect="1" noChangeArrowheads="1"/>
          </p:cNvPicPr>
          <p:nvPr/>
        </p:nvPicPr>
        <p:blipFill>
          <a:blip r:embed="rId4" cstate="print"/>
          <a:srcRect l="15768" t="22893" r="46030" b="32771"/>
          <a:stretch>
            <a:fillRect/>
          </a:stretch>
        </p:blipFill>
        <p:spPr bwMode="auto">
          <a:xfrm>
            <a:off x="2771800" y="4293096"/>
            <a:ext cx="364611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1547664" y="206084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altura</a:t>
            </a:r>
            <a:endParaRPr lang="pt-BR" sz="2400" dirty="0"/>
          </a:p>
        </p:txBody>
      </p:sp>
      <p:sp>
        <p:nvSpPr>
          <p:cNvPr id="9" name="Retângulo 8"/>
          <p:cNvSpPr/>
          <p:nvPr/>
        </p:nvSpPr>
        <p:spPr>
          <a:xfrm>
            <a:off x="5364088" y="2060848"/>
            <a:ext cx="705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DAP</a:t>
            </a: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2987824" y="4437112"/>
            <a:ext cx="1156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altitude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85584" cy="792088"/>
          </a:xfrm>
        </p:spPr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pt-BR" dirty="0" smtClean="0"/>
              <a:t>Fatiamento:</a:t>
            </a:r>
            <a:endParaRPr lang="pt-BR" dirty="0"/>
          </a:p>
        </p:txBody>
      </p:sp>
      <p:pic>
        <p:nvPicPr>
          <p:cNvPr id="38914" name="Picture 2" descr="mapa_altura"/>
          <p:cNvPicPr>
            <a:picLocks noChangeAspect="1" noChangeArrowheads="1"/>
          </p:cNvPicPr>
          <p:nvPr/>
        </p:nvPicPr>
        <p:blipFill>
          <a:blip r:embed="rId2" cstate="print"/>
          <a:srcRect l="10326" t="14850" r="16278" b="11172"/>
          <a:stretch>
            <a:fillRect/>
          </a:stretch>
        </p:blipFill>
        <p:spPr bwMode="auto">
          <a:xfrm>
            <a:off x="251520" y="1628800"/>
            <a:ext cx="424601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mapa_dap"/>
          <p:cNvPicPr/>
          <p:nvPr/>
        </p:nvPicPr>
        <p:blipFill>
          <a:blip r:embed="rId3" cstate="print"/>
          <a:srcRect l="51482" t="80170" r="37437" b="9696"/>
          <a:stretch>
            <a:fillRect/>
          </a:stretch>
        </p:blipFill>
        <p:spPr bwMode="auto">
          <a:xfrm>
            <a:off x="827584" y="5085184"/>
            <a:ext cx="15121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ap_krig_iso2"/>
          <p:cNvPicPr>
            <a:picLocks noChangeAspect="1" noChangeArrowheads="1"/>
          </p:cNvPicPr>
          <p:nvPr/>
        </p:nvPicPr>
        <p:blipFill>
          <a:blip r:embed="rId4" cstate="print"/>
          <a:srcRect l="15911" t="15011" r="15140" b="8435"/>
          <a:stretch>
            <a:fillRect/>
          </a:stretch>
        </p:blipFill>
        <p:spPr bwMode="auto">
          <a:xfrm>
            <a:off x="4860032" y="1555683"/>
            <a:ext cx="3816424" cy="299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mapa_cota"/>
          <p:cNvPicPr>
            <a:picLocks noChangeAspect="1" noChangeArrowheads="1"/>
          </p:cNvPicPr>
          <p:nvPr/>
        </p:nvPicPr>
        <p:blipFill>
          <a:blip r:embed="rId5" cstate="print"/>
          <a:srcRect l="13195" t="14364" r="14737" b="8072"/>
          <a:stretch>
            <a:fillRect/>
          </a:stretch>
        </p:blipFill>
        <p:spPr bwMode="auto">
          <a:xfrm>
            <a:off x="3131840" y="4077072"/>
            <a:ext cx="3357706" cy="255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1547664" y="206084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altura</a:t>
            </a:r>
            <a:endParaRPr lang="pt-BR" sz="2400" dirty="0"/>
          </a:p>
        </p:txBody>
      </p:sp>
      <p:sp>
        <p:nvSpPr>
          <p:cNvPr id="9" name="Retângulo 8"/>
          <p:cNvSpPr/>
          <p:nvPr/>
        </p:nvSpPr>
        <p:spPr>
          <a:xfrm>
            <a:off x="5652120" y="2060848"/>
            <a:ext cx="705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DAP</a:t>
            </a: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3779912" y="4437112"/>
            <a:ext cx="1156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altitude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89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Tabulação Cruzada: ALTURA X DAP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23531" y="2636911"/>
          <a:ext cx="8568950" cy="3365731"/>
        </p:xfrm>
        <a:graphic>
          <a:graphicData uri="http://schemas.openxmlformats.org/drawingml/2006/table">
            <a:tbl>
              <a:tblPr/>
              <a:tblGrid>
                <a:gridCol w="1713790"/>
                <a:gridCol w="1713790"/>
                <a:gridCol w="1713790"/>
                <a:gridCol w="1713790"/>
                <a:gridCol w="1713790"/>
              </a:tblGrid>
              <a:tr h="35844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DAP(cm)/</a:t>
                      </a: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Altura(m)</a:t>
                      </a: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Baixo</a:t>
                      </a:r>
                      <a:endParaRPr lang="pt-BR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Médio</a:t>
                      </a:r>
                      <a:endParaRPr lang="pt-BR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Alto</a:t>
                      </a:r>
                      <a:endParaRPr lang="pt-BR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0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&lt; 23,8</a:t>
                      </a:r>
                      <a:endParaRPr lang="pt-BR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23,8-29</a:t>
                      </a:r>
                      <a:endParaRPr lang="pt-BR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&gt;29</a:t>
                      </a:r>
                      <a:endParaRPr lang="pt-BR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90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Baixo &lt;43</a:t>
                      </a:r>
                      <a:endParaRPr lang="pt-BR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2091</a:t>
                      </a:r>
                      <a:endParaRPr lang="pt-BR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722</a:t>
                      </a:r>
                      <a:endParaRPr lang="pt-BR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pt-BR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2803</a:t>
                      </a:r>
                      <a:endParaRPr lang="pt-BR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168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Médio 43-70</a:t>
                      </a:r>
                      <a:endParaRPr lang="pt-BR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2061</a:t>
                      </a:r>
                      <a:endParaRPr lang="pt-BR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2386</a:t>
                      </a:r>
                      <a:endParaRPr lang="pt-BR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pt-BR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4476</a:t>
                      </a:r>
                      <a:endParaRPr lang="pt-BR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Alto &gt;70</a:t>
                      </a:r>
                      <a:endParaRPr lang="pt-BR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pt-BR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152</a:t>
                      </a:r>
                      <a:endParaRPr lang="pt-BR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pt-BR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153</a:t>
                      </a:r>
                      <a:endParaRPr lang="pt-BR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4163</a:t>
                      </a:r>
                      <a:endParaRPr lang="pt-BR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3260</a:t>
                      </a:r>
                      <a:endParaRPr lang="pt-BR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pt-BR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7432</a:t>
                      </a:r>
                      <a:endParaRPr lang="pt-BR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467544" y="6093296"/>
            <a:ext cx="16546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r= 0,633 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2411760" y="3789040"/>
            <a:ext cx="864096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4139952" y="4437112"/>
            <a:ext cx="864096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5868144" y="4437112"/>
            <a:ext cx="864096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259632" y="2708920"/>
            <a:ext cx="6552728" cy="35394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Falta de manejo no plantio</a:t>
            </a:r>
          </a:p>
          <a:p>
            <a:endParaRPr lang="pt-BR" sz="3200" dirty="0">
              <a:sym typeface="Wingdings" pitchFamily="2" charset="2"/>
            </a:endParaRPr>
          </a:p>
          <a:p>
            <a:r>
              <a:rPr lang="pt-BR" sz="3200" b="1" dirty="0">
                <a:solidFill>
                  <a:srgbClr val="FF0000"/>
                </a:solidFill>
                <a:sym typeface="Wingdings" pitchFamily="2" charset="2"/>
              </a:rPr>
              <a:t>P</a:t>
            </a:r>
            <a:r>
              <a:rPr lang="pt-BR" sz="3200" b="1" dirty="0" smtClean="0">
                <a:solidFill>
                  <a:srgbClr val="FF0000"/>
                </a:solidFill>
                <a:sym typeface="Wingdings" pitchFamily="2" charset="2"/>
              </a:rPr>
              <a:t>resença de outras espécies:</a:t>
            </a:r>
          </a:p>
          <a:p>
            <a:r>
              <a:rPr lang="pt-BR" sz="3200" dirty="0" smtClean="0">
                <a:sym typeface="Wingdings" pitchFamily="2" charset="2"/>
              </a:rPr>
              <a:t>competição entre espécies</a:t>
            </a:r>
          </a:p>
          <a:p>
            <a:endParaRPr lang="pt-BR" sz="3200" dirty="0" smtClean="0">
              <a:sym typeface="Wingdings" pitchFamily="2" charset="2"/>
            </a:endParaRPr>
          </a:p>
          <a:p>
            <a:r>
              <a:rPr lang="pt-BR" sz="3200" b="1" dirty="0" smtClean="0">
                <a:solidFill>
                  <a:srgbClr val="FF0000"/>
                </a:solidFill>
                <a:sym typeface="Wingdings" pitchFamily="2" charset="2"/>
              </a:rPr>
              <a:t>Efeito de Borda</a:t>
            </a:r>
            <a:r>
              <a:rPr lang="pt-BR" sz="3200" dirty="0" smtClean="0">
                <a:sym typeface="Wingdings" pitchFamily="2" charset="2"/>
              </a:rPr>
              <a:t> tamanho do povoamento e presença de clareiras</a:t>
            </a:r>
            <a:endParaRPr lang="pt-BR" sz="3200" dirty="0"/>
          </a:p>
        </p:txBody>
      </p:sp>
      <p:pic>
        <p:nvPicPr>
          <p:cNvPr id="12" name="Imagem 11" descr="diagrama de dispersao alt-dap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36951"/>
            <a:ext cx="6761877" cy="51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850106"/>
          </a:xfrm>
        </p:spPr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pt-BR" dirty="0" smtClean="0"/>
              <a:t>Correlação entre as variáveis ALTURA e DAP</a:t>
            </a:r>
            <a:endParaRPr lang="pt-BR" dirty="0"/>
          </a:p>
        </p:txBody>
      </p:sp>
      <p:pic>
        <p:nvPicPr>
          <p:cNvPr id="4" name="Imagem 3" descr="diagrama de dispersao alt-dap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473845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Reflorestamento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Inventário Florestal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Métodos </a:t>
            </a:r>
            <a:r>
              <a:rPr lang="pt-BR" dirty="0" err="1" smtClean="0"/>
              <a:t>geoestatísticos</a:t>
            </a:r>
            <a:endParaRPr lang="pt-BR" dirty="0" smtClean="0"/>
          </a:p>
          <a:p>
            <a:pPr lvl="1" algn="just"/>
            <a:r>
              <a:rPr lang="pt-BR" dirty="0" smtClean="0"/>
              <a:t>estruturas </a:t>
            </a:r>
            <a:r>
              <a:rPr lang="pt-BR" dirty="0"/>
              <a:t>de dependência </a:t>
            </a:r>
            <a:r>
              <a:rPr lang="pt-BR" dirty="0" smtClean="0"/>
              <a:t>espacial</a:t>
            </a:r>
          </a:p>
          <a:p>
            <a:pPr lvl="1" algn="just"/>
            <a:r>
              <a:rPr lang="pt-BR" dirty="0" smtClean="0"/>
              <a:t>Inferir sobre o povoamento</a:t>
            </a:r>
          </a:p>
          <a:p>
            <a:pPr lvl="1" algn="just"/>
            <a:r>
              <a:rPr lang="pt-BR" dirty="0" smtClean="0"/>
              <a:t>correlação entre variáveis</a:t>
            </a:r>
            <a:endParaRPr lang="pt-BR" dirty="0"/>
          </a:p>
          <a:p>
            <a:endParaRPr lang="pt-BR" dirty="0"/>
          </a:p>
        </p:txBody>
      </p:sp>
      <p:pic>
        <p:nvPicPr>
          <p:cNvPr id="7172" name="Picture 4" descr="http://colheitademadeira.com.br/wp-content/uploads/2007/11/img_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03114"/>
            <a:ext cx="6696744" cy="5016472"/>
          </a:xfrm>
          <a:prstGeom prst="rect">
            <a:avLst/>
          </a:prstGeom>
          <a:noFill/>
        </p:spPr>
      </p:pic>
      <p:pic>
        <p:nvPicPr>
          <p:cNvPr id="7174" name="Picture 6" descr="http://cmq.esalq.usp.br/wiki/lib/exe/fetch.php?media=publico:syllabvs:lcf0130:2010:equipes:equipe-09:dsc03218_co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1250" y="1197866"/>
            <a:ext cx="7009142" cy="5254008"/>
          </a:xfrm>
          <a:prstGeom prst="rect">
            <a:avLst/>
          </a:prstGeom>
          <a:noFill/>
        </p:spPr>
      </p:pic>
      <p:pic>
        <p:nvPicPr>
          <p:cNvPr id="7176" name="Picture 8" descr="http://viveiroambiental.com.br/backend/midias/tinymce/ccc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645024"/>
            <a:ext cx="3899925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060849"/>
            <a:ext cx="8229600" cy="30963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Não foi verificado correlação entre as variáveis ALTURA X ALTITUDE </a:t>
            </a:r>
            <a:r>
              <a:rPr lang="pt-BR" dirty="0" smtClean="0">
                <a:solidFill>
                  <a:srgbClr val="FF0000"/>
                </a:solidFill>
              </a:rPr>
              <a:t>(r= 0,022) </a:t>
            </a:r>
            <a:r>
              <a:rPr lang="pt-BR" dirty="0" smtClean="0"/>
              <a:t>e DAP X ALTITUDE </a:t>
            </a:r>
            <a:r>
              <a:rPr lang="pt-BR" dirty="0" smtClean="0">
                <a:solidFill>
                  <a:srgbClr val="FF0000"/>
                </a:solidFill>
              </a:rPr>
              <a:t>(r= 0,057).</a:t>
            </a:r>
          </a:p>
          <a:p>
            <a:pPr algn="just"/>
            <a:endParaRPr lang="pt-BR" dirty="0">
              <a:solidFill>
                <a:srgbClr val="FF0000"/>
              </a:solidFill>
            </a:endParaRPr>
          </a:p>
          <a:p>
            <a:pPr algn="just"/>
            <a:r>
              <a:rPr lang="pt-BR" dirty="0"/>
              <a:t>Carmo </a:t>
            </a:r>
            <a:r>
              <a:rPr lang="pt-BR" dirty="0" err="1"/>
              <a:t>et</a:t>
            </a:r>
            <a:r>
              <a:rPr lang="pt-BR" dirty="0"/>
              <a:t> al. (1990), </a:t>
            </a:r>
            <a:r>
              <a:rPr lang="pt-BR" dirty="0" err="1" smtClean="0"/>
              <a:t>Courseuil</a:t>
            </a:r>
            <a:r>
              <a:rPr lang="pt-BR" dirty="0" smtClean="0"/>
              <a:t> e Madruga (1998), </a:t>
            </a:r>
            <a:r>
              <a:rPr lang="pt-BR" dirty="0" smtClean="0"/>
              <a:t>Ortiz </a:t>
            </a:r>
            <a:r>
              <a:rPr lang="pt-BR" dirty="0" err="1"/>
              <a:t>et</a:t>
            </a:r>
            <a:r>
              <a:rPr lang="pt-BR" dirty="0"/>
              <a:t> al. (</a:t>
            </a:r>
            <a:r>
              <a:rPr lang="pt-BR" dirty="0" smtClean="0"/>
              <a:t>2004)</a:t>
            </a:r>
          </a:p>
          <a:p>
            <a:pPr lvl="1" algn="just"/>
            <a:r>
              <a:rPr lang="pt-BR" dirty="0" smtClean="0">
                <a:solidFill>
                  <a:srgbClr val="FF0000"/>
                </a:solidFill>
              </a:rPr>
              <a:t>produtividade do sítio florestal x cota do terreno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r>
              <a:rPr lang="pt-BR" dirty="0" smtClean="0"/>
              <a:t>Fatiamento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b="1" dirty="0" err="1" smtClean="0"/>
              <a:t>Krigeagem</a:t>
            </a:r>
            <a:r>
              <a:rPr lang="pt-BR" b="1" dirty="0" smtClean="0"/>
              <a:t> x Média Ponderada  ALTURA</a:t>
            </a:r>
            <a:endParaRPr lang="pt-BR" b="1" dirty="0"/>
          </a:p>
        </p:txBody>
      </p:sp>
      <p:pic>
        <p:nvPicPr>
          <p:cNvPr id="5" name="Picture 2" descr="mapa_altura"/>
          <p:cNvPicPr>
            <a:picLocks noChangeAspect="1" noChangeArrowheads="1"/>
          </p:cNvPicPr>
          <p:nvPr/>
        </p:nvPicPr>
        <p:blipFill>
          <a:blip r:embed="rId2" cstate="print"/>
          <a:srcRect l="10326" t="14850" r="16278" b="11172"/>
          <a:stretch>
            <a:fillRect/>
          </a:stretch>
        </p:blipFill>
        <p:spPr bwMode="auto">
          <a:xfrm>
            <a:off x="179512" y="2780928"/>
            <a:ext cx="434710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altura_mp"/>
          <p:cNvPicPr>
            <a:picLocks noChangeAspect="1" noChangeArrowheads="1"/>
          </p:cNvPicPr>
          <p:nvPr/>
        </p:nvPicPr>
        <p:blipFill>
          <a:blip r:embed="rId3" cstate="print"/>
          <a:srcRect l="13698" t="12923" r="15529" b="7926"/>
          <a:stretch>
            <a:fillRect/>
          </a:stretch>
        </p:blipFill>
        <p:spPr bwMode="auto">
          <a:xfrm>
            <a:off x="4716016" y="2780928"/>
            <a:ext cx="410004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r>
              <a:rPr lang="pt-BR" dirty="0" smtClean="0"/>
              <a:t>Fatiamento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b="1" dirty="0" err="1" smtClean="0"/>
              <a:t>Krigeagem</a:t>
            </a:r>
            <a:r>
              <a:rPr lang="pt-BR" b="1" dirty="0" smtClean="0"/>
              <a:t> x Média Ponderada</a:t>
            </a:r>
          </a:p>
          <a:p>
            <a:pPr>
              <a:buNone/>
            </a:pPr>
            <a:r>
              <a:rPr lang="pt-BR" b="1" dirty="0" smtClean="0"/>
              <a:t>DAP</a:t>
            </a:r>
            <a:endParaRPr lang="pt-BR" dirty="0"/>
          </a:p>
        </p:txBody>
      </p:sp>
      <p:pic>
        <p:nvPicPr>
          <p:cNvPr id="7" name="Picture 2" descr="dap_mp"/>
          <p:cNvPicPr>
            <a:picLocks noChangeAspect="1" noChangeArrowheads="1"/>
          </p:cNvPicPr>
          <p:nvPr/>
        </p:nvPicPr>
        <p:blipFill>
          <a:blip r:embed="rId2" cstate="print"/>
          <a:srcRect l="13793" t="14639" r="17242" b="8913"/>
          <a:stretch>
            <a:fillRect/>
          </a:stretch>
        </p:blipFill>
        <p:spPr bwMode="auto">
          <a:xfrm>
            <a:off x="4716016" y="2636912"/>
            <a:ext cx="4072282" cy="318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dap_krig_iso2"/>
          <p:cNvPicPr>
            <a:picLocks noChangeAspect="1" noChangeArrowheads="1"/>
          </p:cNvPicPr>
          <p:nvPr/>
        </p:nvPicPr>
        <p:blipFill>
          <a:blip r:embed="rId3" cstate="print"/>
          <a:srcRect l="15911" t="15011" r="15140" b="8435"/>
          <a:stretch>
            <a:fillRect/>
          </a:stretch>
        </p:blipFill>
        <p:spPr bwMode="auto">
          <a:xfrm>
            <a:off x="179512" y="2564904"/>
            <a:ext cx="4464496" cy="350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r>
              <a:rPr lang="pt-BR" dirty="0" smtClean="0"/>
              <a:t>Fatiamento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b="1" dirty="0" err="1" smtClean="0"/>
              <a:t>Krigeagem</a:t>
            </a:r>
            <a:r>
              <a:rPr lang="pt-BR" b="1" dirty="0" smtClean="0"/>
              <a:t> x Média Ponderada</a:t>
            </a:r>
          </a:p>
          <a:p>
            <a:pPr>
              <a:buNone/>
            </a:pPr>
            <a:r>
              <a:rPr lang="pt-BR" b="1" dirty="0" smtClean="0"/>
              <a:t>Altitude</a:t>
            </a:r>
            <a:endParaRPr lang="pt-BR" dirty="0"/>
          </a:p>
        </p:txBody>
      </p:sp>
      <p:pic>
        <p:nvPicPr>
          <p:cNvPr id="6" name="Picture 2" descr="cota_mp"/>
          <p:cNvPicPr>
            <a:picLocks noChangeAspect="1" noChangeArrowheads="1"/>
          </p:cNvPicPr>
          <p:nvPr/>
        </p:nvPicPr>
        <p:blipFill>
          <a:blip r:embed="rId2" cstate="print"/>
          <a:srcRect l="15911" t="15010" r="15140" b="9937"/>
          <a:stretch>
            <a:fillRect/>
          </a:stretch>
        </p:blipFill>
        <p:spPr bwMode="auto">
          <a:xfrm>
            <a:off x="4283968" y="2348880"/>
            <a:ext cx="4464496" cy="343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mapa_cota"/>
          <p:cNvPicPr>
            <a:picLocks noChangeAspect="1" noChangeArrowheads="1"/>
          </p:cNvPicPr>
          <p:nvPr/>
        </p:nvPicPr>
        <p:blipFill>
          <a:blip r:embed="rId3" cstate="print"/>
          <a:srcRect l="13195" t="14364" r="14737" b="8072"/>
          <a:stretch>
            <a:fillRect/>
          </a:stretch>
        </p:blipFill>
        <p:spPr bwMode="auto">
          <a:xfrm>
            <a:off x="179512" y="2636912"/>
            <a:ext cx="435515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Validação dos </a:t>
            </a:r>
            <a:r>
              <a:rPr lang="pt-BR" dirty="0" err="1" smtClean="0"/>
              <a:t>Interpoladores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51519" y="2801455"/>
          <a:ext cx="8496943" cy="3056350"/>
        </p:xfrm>
        <a:graphic>
          <a:graphicData uri="http://schemas.openxmlformats.org/drawingml/2006/table">
            <a:tbl>
              <a:tblPr/>
              <a:tblGrid>
                <a:gridCol w="1440161"/>
                <a:gridCol w="1152128"/>
                <a:gridCol w="1049258"/>
                <a:gridCol w="1213849"/>
                <a:gridCol w="1213849"/>
                <a:gridCol w="1213849"/>
                <a:gridCol w="1213849"/>
              </a:tblGrid>
              <a:tr h="265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Variável</a:t>
                      </a:r>
                      <a:endParaRPr lang="pt-B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Altura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DAP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Altitude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1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Interpolador</a:t>
                      </a:r>
                      <a:endParaRPr lang="pt-B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Krig</a:t>
                      </a:r>
                      <a:r>
                        <a:rPr lang="pt-BR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pt-B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MP IQD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Krigeagem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MP IQD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Krigeagem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MP IQD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Desvio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2.48</a:t>
                      </a:r>
                      <a:endParaRPr lang="pt-B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2.53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12.64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9.32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0.33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0.29</a:t>
                      </a:r>
                      <a:endParaRPr lang="pt-B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01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Corr. Pearson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0.48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0.44</a:t>
                      </a:r>
                      <a:endParaRPr lang="pt-B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0.22</a:t>
                      </a:r>
                      <a:endParaRPr lang="pt-B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0.31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0.98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0.98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1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Erro mínimo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-5.99</a:t>
                      </a:r>
                      <a:endParaRPr lang="pt-B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-6.02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-37.07</a:t>
                      </a:r>
                      <a:endParaRPr lang="pt-B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-28.05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-1.03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-0.94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1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Erro máximo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5.13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5.95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20.54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18.45</a:t>
                      </a:r>
                      <a:endParaRPr lang="pt-B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0.93</a:t>
                      </a:r>
                      <a:endParaRPr lang="pt-B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0.82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1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Coef. curtose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7.03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6.69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3.61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4.55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4.62</a:t>
                      </a:r>
                      <a:endParaRPr lang="pt-B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5.67</a:t>
                      </a:r>
                      <a:endParaRPr lang="pt-B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tângulo de cantos arredondados 4"/>
          <p:cNvSpPr/>
          <p:nvPr/>
        </p:nvSpPr>
        <p:spPr>
          <a:xfrm>
            <a:off x="1907704" y="3140968"/>
            <a:ext cx="792088" cy="27363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5292080" y="3140968"/>
            <a:ext cx="792088" cy="27363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1979712" y="4077072"/>
            <a:ext cx="720080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5364088" y="4077072"/>
            <a:ext cx="720080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6372200" y="3068960"/>
            <a:ext cx="2232248" cy="28083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6660232" y="4077072"/>
            <a:ext cx="1800200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Geoestatística</a:t>
            </a:r>
            <a:endParaRPr lang="pt-BR" dirty="0" smtClean="0"/>
          </a:p>
          <a:p>
            <a:pPr lvl="1"/>
            <a:r>
              <a:rPr lang="pt-BR" dirty="0" smtClean="0"/>
              <a:t>comportamento </a:t>
            </a:r>
            <a:r>
              <a:rPr lang="pt-BR" dirty="0"/>
              <a:t>espacial </a:t>
            </a:r>
            <a:r>
              <a:rPr lang="pt-BR" dirty="0" smtClean="0"/>
              <a:t>das variáveis </a:t>
            </a:r>
            <a:r>
              <a:rPr lang="pt-BR" dirty="0" err="1" smtClean="0"/>
              <a:t>dendrométricas</a:t>
            </a:r>
            <a:endParaRPr lang="pt-BR" dirty="0" smtClean="0"/>
          </a:p>
          <a:p>
            <a:pPr lvl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/>
          <a:lstStyle/>
          <a:p>
            <a:r>
              <a:rPr lang="pt-BR" dirty="0" smtClean="0"/>
              <a:t>Dificuldade de ajuste do SV para o DAP</a:t>
            </a:r>
          </a:p>
          <a:p>
            <a:pPr lvl="1"/>
            <a:r>
              <a:rPr lang="pt-BR" dirty="0" smtClean="0"/>
              <a:t>variável/fenômeno/amostragem</a:t>
            </a:r>
          </a:p>
          <a:p>
            <a:endParaRPr lang="pt-BR" dirty="0"/>
          </a:p>
          <a:p>
            <a:r>
              <a:rPr lang="pt-BR" dirty="0" smtClean="0"/>
              <a:t>Correlação espacial entre as variáveis: altura x DAP</a:t>
            </a:r>
          </a:p>
          <a:p>
            <a:pPr lvl="2"/>
            <a:r>
              <a:rPr lang="pt-BR" dirty="0" smtClean="0"/>
              <a:t>falta de manejo, clareiras e efeito de borda (tamanho do povoamento)</a:t>
            </a:r>
          </a:p>
          <a:p>
            <a:pPr lvl="2"/>
            <a:endParaRPr lang="pt-BR" dirty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/>
          <a:lstStyle/>
          <a:p>
            <a:r>
              <a:rPr lang="pt-BR" dirty="0" err="1" smtClean="0"/>
              <a:t>Krigeagem</a:t>
            </a:r>
            <a:r>
              <a:rPr lang="pt-BR" dirty="0" smtClean="0"/>
              <a:t> x Média Ponderada pelo IQD</a:t>
            </a:r>
          </a:p>
          <a:p>
            <a:pPr lvl="1"/>
            <a:r>
              <a:rPr lang="pt-BR" dirty="0" smtClean="0"/>
              <a:t>precisão x rapidez</a:t>
            </a:r>
          </a:p>
          <a:p>
            <a:pPr lvl="1"/>
            <a:r>
              <a:rPr lang="pt-BR" dirty="0" smtClean="0"/>
              <a:t>características das variáveis estudadas</a:t>
            </a:r>
          </a:p>
          <a:p>
            <a:pPr lvl="1"/>
            <a:r>
              <a:rPr lang="pt-BR" dirty="0" smtClean="0"/>
              <a:t>conhecimento do usuário</a:t>
            </a:r>
          </a:p>
          <a:p>
            <a:pPr lvl="1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Importância de um </a:t>
            </a:r>
            <a:r>
              <a:rPr lang="pt-BR" dirty="0"/>
              <a:t>manejo </a:t>
            </a:r>
            <a:r>
              <a:rPr lang="pt-BR" dirty="0" smtClean="0"/>
              <a:t>florestal adequado</a:t>
            </a:r>
          </a:p>
          <a:p>
            <a:pPr lvl="1" algn="just"/>
            <a:r>
              <a:rPr lang="pt-BR" dirty="0" smtClean="0"/>
              <a:t>objetivo comercial </a:t>
            </a:r>
          </a:p>
          <a:p>
            <a:pPr lvl="1" algn="just"/>
            <a:r>
              <a:rPr lang="pt-BR" dirty="0" smtClean="0">
                <a:sym typeface="Wingdings" pitchFamily="2" charset="2"/>
              </a:rPr>
              <a:t>preza-se pela </a:t>
            </a:r>
            <a:r>
              <a:rPr lang="pt-BR" dirty="0" smtClean="0"/>
              <a:t>uniformidade </a:t>
            </a:r>
            <a:r>
              <a:rPr lang="pt-BR" dirty="0"/>
              <a:t>das variáveis </a:t>
            </a:r>
            <a:r>
              <a:rPr lang="pt-BR" dirty="0" err="1"/>
              <a:t>dendrométricas</a:t>
            </a:r>
            <a:r>
              <a:rPr lang="pt-BR" dirty="0"/>
              <a:t>, reduzindo custos e resíduos na hora do beneficiamento da madeira e consequentemente </a:t>
            </a:r>
            <a:r>
              <a:rPr lang="pt-BR" dirty="0" smtClean="0"/>
              <a:t>aumentando </a:t>
            </a:r>
            <a:r>
              <a:rPr lang="pt-BR" dirty="0"/>
              <a:t>o rendimento.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pt-BR" b="1" dirty="0" smtClean="0"/>
              <a:t>OBRIGADA!</a:t>
            </a:r>
            <a:endParaRPr lang="pt-BR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78539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 smtClean="0"/>
              <a:t>Avaliar</a:t>
            </a:r>
            <a:r>
              <a:rPr lang="pt-BR" dirty="0"/>
              <a:t>, através da </a:t>
            </a:r>
            <a:r>
              <a:rPr lang="pt-BR" dirty="0" err="1"/>
              <a:t>geoestatística</a:t>
            </a:r>
            <a:r>
              <a:rPr lang="pt-BR" dirty="0"/>
              <a:t>, a distribuição e correlação espacial das variáveis </a:t>
            </a:r>
            <a:r>
              <a:rPr lang="pt-BR" dirty="0" err="1"/>
              <a:t>dendrométricas</a:t>
            </a:r>
            <a:r>
              <a:rPr lang="pt-BR" dirty="0"/>
              <a:t> </a:t>
            </a:r>
            <a:r>
              <a:rPr lang="pt-BR" dirty="0" smtClean="0"/>
              <a:t>diâmetro, altura </a:t>
            </a:r>
            <a:r>
              <a:rPr lang="pt-BR" dirty="0"/>
              <a:t>e </a:t>
            </a:r>
            <a:r>
              <a:rPr lang="pt-BR" dirty="0" err="1"/>
              <a:t>altimetria</a:t>
            </a:r>
            <a:r>
              <a:rPr lang="pt-BR" dirty="0"/>
              <a:t> de árvores de um plantio florestal com a espécie exótica </a:t>
            </a:r>
            <a:r>
              <a:rPr lang="pt-BR" dirty="0" smtClean="0"/>
              <a:t>eucalipto;</a:t>
            </a:r>
          </a:p>
          <a:p>
            <a:pPr algn="just"/>
            <a:endParaRPr lang="pt-BR" dirty="0" smtClean="0"/>
          </a:p>
          <a:p>
            <a:pPr lvl="1" algn="just"/>
            <a:r>
              <a:rPr lang="pt-BR" dirty="0" smtClean="0"/>
              <a:t>verificar </a:t>
            </a:r>
            <a:r>
              <a:rPr lang="pt-BR" dirty="0"/>
              <a:t>a </a:t>
            </a:r>
            <a:r>
              <a:rPr lang="pt-BR" dirty="0" smtClean="0"/>
              <a:t>correlação entre as variáveis; </a:t>
            </a:r>
          </a:p>
          <a:p>
            <a:pPr algn="just"/>
            <a:endParaRPr lang="pt-BR" dirty="0" smtClean="0"/>
          </a:p>
          <a:p>
            <a:pPr lvl="1" algn="just"/>
            <a:r>
              <a:rPr lang="pt-BR" dirty="0" smtClean="0"/>
              <a:t>comparar os resultados </a:t>
            </a:r>
            <a:r>
              <a:rPr lang="pt-BR" dirty="0"/>
              <a:t>gerados pela </a:t>
            </a:r>
            <a:r>
              <a:rPr lang="pt-BR" dirty="0" err="1" smtClean="0"/>
              <a:t>krigeagem</a:t>
            </a:r>
            <a:r>
              <a:rPr lang="pt-BR" dirty="0" smtClean="0"/>
              <a:t> com </a:t>
            </a:r>
            <a:r>
              <a:rPr lang="pt-BR" dirty="0"/>
              <a:t>o método determinístico pela média ponderada pelo </a:t>
            </a:r>
            <a:r>
              <a:rPr lang="pt-BR" dirty="0" smtClean="0"/>
              <a:t>IQD.</a:t>
            </a:r>
          </a:p>
          <a:p>
            <a:pPr algn="just"/>
            <a:endParaRPr lang="pt-BR" dirty="0" smtClean="0"/>
          </a:p>
          <a:p>
            <a:pPr lvl="1" algn="just"/>
            <a:r>
              <a:rPr lang="pt-BR" sz="3300" i="1" dirty="0">
                <a:solidFill>
                  <a:srgbClr val="0070C0"/>
                </a:solidFill>
              </a:rPr>
              <a:t>A</a:t>
            </a:r>
            <a:r>
              <a:rPr lang="pt-BR" sz="3300" i="1" dirty="0" smtClean="0">
                <a:solidFill>
                  <a:srgbClr val="0070C0"/>
                </a:solidFill>
              </a:rPr>
              <a:t>nalisar </a:t>
            </a:r>
            <a:r>
              <a:rPr lang="pt-BR" sz="3300" i="1" dirty="0">
                <a:solidFill>
                  <a:srgbClr val="0070C0"/>
                </a:solidFill>
              </a:rPr>
              <a:t>o potencial dos procedimentos realizados como ferramentas de apoio ao planejamento florestal.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Referências usadas na apresentação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CARMO, </a:t>
            </a:r>
            <a:r>
              <a:rPr lang="pt-BR" dirty="0" err="1" smtClean="0"/>
              <a:t>D.N.</a:t>
            </a:r>
            <a:r>
              <a:rPr lang="pt-BR" dirty="0" smtClean="0"/>
              <a:t>; RESENDE, M. &amp; SILVA, </a:t>
            </a:r>
            <a:r>
              <a:rPr lang="pt-BR" dirty="0" err="1" smtClean="0"/>
              <a:t>T.C.A.</a:t>
            </a:r>
            <a:r>
              <a:rPr lang="pt-BR" dirty="0" smtClean="0"/>
              <a:t> </a:t>
            </a:r>
            <a:r>
              <a:rPr lang="pt-BR" b="1" dirty="0" smtClean="0"/>
              <a:t>Avaliação da aptidão das terras para eucalipto</a:t>
            </a:r>
            <a:r>
              <a:rPr lang="pt-BR" dirty="0" smtClean="0"/>
              <a:t>. In: BARROS, </a:t>
            </a:r>
            <a:r>
              <a:rPr lang="pt-BR" dirty="0" err="1" smtClean="0"/>
              <a:t>N.F.</a:t>
            </a:r>
            <a:r>
              <a:rPr lang="pt-BR" dirty="0" smtClean="0"/>
              <a:t>&amp; NOVAIS, </a:t>
            </a:r>
            <a:r>
              <a:rPr lang="pt-BR" dirty="0" err="1" smtClean="0"/>
              <a:t>R.F.</a:t>
            </a:r>
            <a:r>
              <a:rPr lang="pt-BR" dirty="0" smtClean="0"/>
              <a:t>, </a:t>
            </a:r>
            <a:r>
              <a:rPr lang="pt-BR" dirty="0" err="1" smtClean="0"/>
              <a:t>eds</a:t>
            </a:r>
            <a:r>
              <a:rPr lang="pt-BR" dirty="0" smtClean="0"/>
              <a:t>. Relação solo-eucalipto. Viçosa. Folha de Viçosa, 1990. p.187-235.</a:t>
            </a:r>
          </a:p>
          <a:p>
            <a:endParaRPr lang="pt-BR" dirty="0" smtClean="0"/>
          </a:p>
          <a:p>
            <a:r>
              <a:rPr lang="pt-BR" dirty="0"/>
              <a:t>COURSEUIL, C. W.; MADRUGA, P. R. A. Modelagem numérica em mapa temático: sítios florestais. </a:t>
            </a:r>
            <a:r>
              <a:rPr lang="pt-BR" b="1" dirty="0"/>
              <a:t>Ciência Rural</a:t>
            </a:r>
            <a:r>
              <a:rPr lang="pt-BR" dirty="0"/>
              <a:t>, Santa Maria, v.28, n.4, p.691-694, 1998.</a:t>
            </a:r>
          </a:p>
          <a:p>
            <a:endParaRPr lang="pt-BR" dirty="0" smtClean="0"/>
          </a:p>
          <a:p>
            <a:r>
              <a:rPr lang="pt-BR" dirty="0" smtClean="0"/>
              <a:t>ORTIZ</a:t>
            </a:r>
            <a:r>
              <a:rPr lang="pt-BR" dirty="0"/>
              <a:t>, </a:t>
            </a:r>
            <a:r>
              <a:rPr lang="pt-BR" dirty="0" err="1"/>
              <a:t>J.L.</a:t>
            </a:r>
            <a:r>
              <a:rPr lang="pt-BR" dirty="0"/>
              <a:t>; VETTORAZZI. </a:t>
            </a:r>
            <a:r>
              <a:rPr lang="pt-BR" dirty="0" err="1"/>
              <a:t>C.A.</a:t>
            </a:r>
            <a:r>
              <a:rPr lang="pt-BR" dirty="0"/>
              <a:t>; DO COUTO, </a:t>
            </a:r>
            <a:r>
              <a:rPr lang="pt-BR" dirty="0" err="1"/>
              <a:t>H.T.Z.</a:t>
            </a:r>
            <a:r>
              <a:rPr lang="pt-BR" dirty="0"/>
              <a:t> </a:t>
            </a:r>
            <a:r>
              <a:rPr lang="pt-BR" dirty="0" err="1"/>
              <a:t>et</a:t>
            </a:r>
            <a:r>
              <a:rPr lang="pt-BR" dirty="0"/>
              <a:t> al</a:t>
            </a:r>
            <a:r>
              <a:rPr lang="pt-BR" b="1" dirty="0"/>
              <a:t>. </a:t>
            </a:r>
            <a:r>
              <a:rPr lang="pt-BR" dirty="0"/>
              <a:t>Silvicultura de precisão: relação entre o potencial produtivo de um povoamento de eucalipto e atributos do solo e do relevo. In: Congresso Brasileiro de Agricultura de Precisão, 2004, Piracicaba. </a:t>
            </a:r>
            <a:r>
              <a:rPr lang="pt-BR" b="1" dirty="0"/>
              <a:t>Anais…</a:t>
            </a:r>
            <a:r>
              <a:rPr lang="pt-BR" dirty="0"/>
              <a:t> Piracicaba. </a:t>
            </a:r>
            <a:r>
              <a:rPr lang="en-US" dirty="0" err="1"/>
              <a:t>Esalq</a:t>
            </a:r>
            <a:r>
              <a:rPr lang="en-US" dirty="0"/>
              <a:t>/USP, 2004. 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Área de Estudo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Centro de Ciências </a:t>
            </a:r>
            <a:r>
              <a:rPr lang="pt-BR" dirty="0" err="1" smtClean="0"/>
              <a:t>Agroveterinárias</a:t>
            </a:r>
            <a:r>
              <a:rPr lang="pt-BR" dirty="0" smtClean="0"/>
              <a:t> na UDESC em Lages-SC;</a:t>
            </a:r>
          </a:p>
          <a:p>
            <a:r>
              <a:rPr lang="pt-BR" dirty="0" smtClean="0"/>
              <a:t>Área de 6500 m²;</a:t>
            </a:r>
            <a:endParaRPr lang="pt-BR" dirty="0" smtClean="0"/>
          </a:p>
          <a:p>
            <a:r>
              <a:rPr lang="pt-BR" dirty="0" smtClean="0"/>
              <a:t>Povoamento </a:t>
            </a:r>
            <a:r>
              <a:rPr lang="pt-BR" dirty="0" err="1" smtClean="0"/>
              <a:t>equiâneo</a:t>
            </a:r>
            <a:r>
              <a:rPr lang="pt-BR" dirty="0" smtClean="0"/>
              <a:t> não manejado de </a:t>
            </a:r>
            <a:r>
              <a:rPr lang="pt-BR" dirty="0" err="1" smtClean="0"/>
              <a:t>Pinus</a:t>
            </a:r>
            <a:r>
              <a:rPr lang="pt-BR" dirty="0" smtClean="0"/>
              <a:t> e Eucalipto;</a:t>
            </a:r>
          </a:p>
          <a:p>
            <a:r>
              <a:rPr lang="pt-BR" dirty="0" smtClean="0"/>
              <a:t>150 árvores da espécie </a:t>
            </a:r>
            <a:r>
              <a:rPr lang="pt-BR" i="1" dirty="0" err="1" smtClean="0"/>
              <a:t>Eucaliptus</a:t>
            </a:r>
            <a:r>
              <a:rPr lang="pt-BR" i="1" dirty="0" smtClean="0"/>
              <a:t> </a:t>
            </a:r>
            <a:r>
              <a:rPr lang="pt-BR" i="1" dirty="0" err="1" smtClean="0"/>
              <a:t>spp</a:t>
            </a:r>
            <a:r>
              <a:rPr lang="pt-BR" dirty="0" smtClean="0"/>
              <a:t>. </a:t>
            </a:r>
            <a:r>
              <a:rPr lang="pt-BR" sz="2800" dirty="0" smtClean="0"/>
              <a:t>(30 para validação) </a:t>
            </a:r>
          </a:p>
          <a:p>
            <a:pPr lvl="1"/>
            <a:r>
              <a:rPr lang="pt-BR" dirty="0" smtClean="0"/>
              <a:t>altura </a:t>
            </a:r>
            <a:r>
              <a:rPr lang="pt-BR" dirty="0" smtClean="0">
                <a:sym typeface="Wingdings" pitchFamily="2" charset="2"/>
              </a:rPr>
              <a:t></a:t>
            </a:r>
            <a:r>
              <a:rPr lang="pt-BR" dirty="0" err="1" smtClean="0"/>
              <a:t>clinômetro</a:t>
            </a:r>
            <a:endParaRPr lang="pt-BR" dirty="0" smtClean="0"/>
          </a:p>
          <a:p>
            <a:pPr lvl="1"/>
            <a:r>
              <a:rPr lang="pt-BR" dirty="0" smtClean="0"/>
              <a:t>diâmetro a altura do peito (DAP)</a:t>
            </a:r>
            <a:r>
              <a:rPr lang="pt-BR" dirty="0" smtClean="0">
                <a:sym typeface="Wingdings" pitchFamily="2" charset="2"/>
              </a:rPr>
              <a:t></a:t>
            </a:r>
            <a:r>
              <a:rPr lang="pt-BR" dirty="0" smtClean="0"/>
              <a:t> suta</a:t>
            </a:r>
          </a:p>
          <a:p>
            <a:pPr lvl="1"/>
            <a:r>
              <a:rPr lang="pt-BR" dirty="0" smtClean="0"/>
              <a:t>cota </a:t>
            </a:r>
            <a:r>
              <a:rPr lang="pt-BR" dirty="0" err="1" smtClean="0"/>
              <a:t>altimétrica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>
                <a:sym typeface="Wingdings" pitchFamily="2" charset="2"/>
              </a:rPr>
              <a:t>e</a:t>
            </a:r>
            <a:r>
              <a:rPr lang="pt-BR" dirty="0" smtClean="0">
                <a:sym typeface="Wingdings" pitchFamily="2" charset="2"/>
              </a:rPr>
              <a:t>stação total</a:t>
            </a:r>
            <a:endParaRPr lang="pt-BR" dirty="0"/>
          </a:p>
        </p:txBody>
      </p:sp>
      <p:pic>
        <p:nvPicPr>
          <p:cNvPr id="4098" name="Picture 2" descr="localização"/>
          <p:cNvPicPr>
            <a:picLocks noChangeAspect="1" noChangeArrowheads="1"/>
          </p:cNvPicPr>
          <p:nvPr/>
        </p:nvPicPr>
        <p:blipFill>
          <a:blip r:embed="rId2" cstate="print"/>
          <a:srcRect t="8809"/>
          <a:stretch>
            <a:fillRect/>
          </a:stretch>
        </p:blipFill>
        <p:spPr bwMode="auto">
          <a:xfrm>
            <a:off x="539552" y="1529408"/>
            <a:ext cx="806489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6322" t="23250" r="46044" b="31469"/>
          <a:stretch>
            <a:fillRect/>
          </a:stretch>
        </p:blipFill>
        <p:spPr bwMode="auto">
          <a:xfrm>
            <a:off x="2267744" y="1772816"/>
            <a:ext cx="649324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ta para baixo 8"/>
          <p:cNvSpPr/>
          <p:nvPr/>
        </p:nvSpPr>
        <p:spPr>
          <a:xfrm>
            <a:off x="2195736" y="2924944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Material e Métodos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3568" y="404664"/>
            <a:ext cx="3312368" cy="1261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Dados de Entrada</a:t>
            </a:r>
          </a:p>
          <a:p>
            <a:pPr algn="ctr"/>
            <a:r>
              <a:rPr lang="pt-BR" sz="2400" dirty="0" smtClean="0"/>
              <a:t>Amostras: altura/DAP/</a:t>
            </a:r>
            <a:r>
              <a:rPr lang="pt-BR" sz="2400" dirty="0" err="1" smtClean="0"/>
              <a:t>altimetria</a:t>
            </a:r>
            <a:endParaRPr lang="pt-BR" sz="2400" dirty="0" smtClean="0"/>
          </a:p>
        </p:txBody>
      </p:sp>
      <p:sp>
        <p:nvSpPr>
          <p:cNvPr id="7" name="Seta para baixo 6"/>
          <p:cNvSpPr/>
          <p:nvPr/>
        </p:nvSpPr>
        <p:spPr>
          <a:xfrm>
            <a:off x="2195736" y="1628800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755576" y="2204864"/>
            <a:ext cx="3240360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Análise Exploratória</a:t>
            </a:r>
          </a:p>
          <a:p>
            <a:pPr algn="ctr"/>
            <a:r>
              <a:rPr lang="pt-BR" sz="2200" dirty="0" smtClean="0"/>
              <a:t>Normalidade</a:t>
            </a:r>
          </a:p>
        </p:txBody>
      </p:sp>
      <p:sp>
        <p:nvSpPr>
          <p:cNvPr id="15" name="Seta para baixo 14"/>
          <p:cNvSpPr/>
          <p:nvPr/>
        </p:nvSpPr>
        <p:spPr>
          <a:xfrm>
            <a:off x="2267744" y="4797152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971600" y="5445224"/>
            <a:ext cx="280831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Ajuste do </a:t>
            </a:r>
            <a:r>
              <a:rPr lang="pt-BR" sz="2800" b="1" dirty="0" err="1" smtClean="0"/>
              <a:t>Semivariograma</a:t>
            </a:r>
            <a:endParaRPr lang="pt-BR" sz="2800" b="1" dirty="0" smtClean="0"/>
          </a:p>
        </p:txBody>
      </p:sp>
      <p:sp>
        <p:nvSpPr>
          <p:cNvPr id="17" name="CaixaDeTexto 16"/>
          <p:cNvSpPr txBox="1"/>
          <p:nvPr/>
        </p:nvSpPr>
        <p:spPr>
          <a:xfrm>
            <a:off x="5004048" y="404664"/>
            <a:ext cx="280831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Validação do Modelo de Ajuste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004048" y="1988840"/>
            <a:ext cx="280831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err="1" smtClean="0"/>
              <a:t>Krigeagem</a:t>
            </a:r>
            <a:r>
              <a:rPr lang="pt-BR" sz="2800" b="1" dirty="0" smtClean="0"/>
              <a:t> ordinária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076056" y="3573016"/>
            <a:ext cx="2808312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Fatiamento</a:t>
            </a:r>
          </a:p>
          <a:p>
            <a:pPr algn="ctr"/>
            <a:r>
              <a:rPr lang="pt-BR" sz="2400" dirty="0" smtClean="0"/>
              <a:t>classes: </a:t>
            </a:r>
            <a:r>
              <a:rPr lang="pt-BR" sz="2400" dirty="0" smtClean="0">
                <a:solidFill>
                  <a:srgbClr val="FF0000"/>
                </a:solidFill>
              </a:rPr>
              <a:t>baixo</a:t>
            </a:r>
            <a:r>
              <a:rPr lang="pt-BR" sz="2400" dirty="0" smtClean="0"/>
              <a:t>, </a:t>
            </a:r>
            <a:r>
              <a:rPr lang="pt-BR" sz="24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médio</a:t>
            </a:r>
            <a:r>
              <a:rPr lang="pt-BR" sz="2400" dirty="0" smtClean="0"/>
              <a:t>, </a:t>
            </a:r>
            <a:r>
              <a:rPr lang="pt-BR" sz="2400" dirty="0" smtClean="0">
                <a:solidFill>
                  <a:srgbClr val="0070C0"/>
                </a:solidFill>
              </a:rPr>
              <a:t>alto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788024" y="5445224"/>
            <a:ext cx="3600400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Tabulação Cruzada</a:t>
            </a:r>
          </a:p>
          <a:p>
            <a:pPr algn="ctr"/>
            <a:r>
              <a:rPr lang="pt-BR" sz="2400" dirty="0" smtClean="0"/>
              <a:t>entre os mapas temáticos das variáveis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7740352" y="2924944"/>
            <a:ext cx="140364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Validação do </a:t>
            </a:r>
            <a:r>
              <a:rPr lang="pt-BR" dirty="0" err="1" smtClean="0">
                <a:solidFill>
                  <a:srgbClr val="FF0000"/>
                </a:solidFill>
              </a:rPr>
              <a:t>interpolador</a:t>
            </a: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827584" y="3501008"/>
            <a:ext cx="3240360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err="1" smtClean="0"/>
              <a:t>Semivariograma</a:t>
            </a:r>
            <a:endParaRPr lang="pt-BR" sz="2800" b="1" dirty="0" smtClean="0"/>
          </a:p>
          <a:p>
            <a:pPr algn="ctr"/>
            <a:r>
              <a:rPr lang="pt-BR" sz="2400" dirty="0" smtClean="0"/>
              <a:t>-Superfície: anisotropia</a:t>
            </a:r>
          </a:p>
          <a:p>
            <a:pPr algn="ctr"/>
            <a:r>
              <a:rPr lang="pt-BR" sz="2400" dirty="0" smtClean="0"/>
              <a:t>-Direcional</a:t>
            </a:r>
            <a:endParaRPr lang="pt-BR" sz="2400" dirty="0" smtClean="0"/>
          </a:p>
        </p:txBody>
      </p:sp>
      <p:sp>
        <p:nvSpPr>
          <p:cNvPr id="24" name="Seta para baixo 23"/>
          <p:cNvSpPr/>
          <p:nvPr/>
        </p:nvSpPr>
        <p:spPr>
          <a:xfrm>
            <a:off x="6228184" y="1340768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baixo 24"/>
          <p:cNvSpPr/>
          <p:nvPr/>
        </p:nvSpPr>
        <p:spPr>
          <a:xfrm>
            <a:off x="6300192" y="2924944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para baixo 25"/>
          <p:cNvSpPr/>
          <p:nvPr/>
        </p:nvSpPr>
        <p:spPr>
          <a:xfrm>
            <a:off x="6372200" y="4869160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Forma 27"/>
          <p:cNvCxnSpPr>
            <a:endCxn id="22" idx="0"/>
          </p:cNvCxnSpPr>
          <p:nvPr/>
        </p:nvCxnSpPr>
        <p:spPr>
          <a:xfrm>
            <a:off x="7884368" y="2492896"/>
            <a:ext cx="557808" cy="432048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ela 30"/>
          <p:cNvGraphicFramePr>
            <a:graphicFrameLocks noGrp="1"/>
          </p:cNvGraphicFramePr>
          <p:nvPr/>
        </p:nvGraphicFramePr>
        <p:xfrm>
          <a:off x="611560" y="1700808"/>
          <a:ext cx="7344819" cy="410445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134619"/>
                <a:gridCol w="1736332"/>
                <a:gridCol w="1736332"/>
                <a:gridCol w="1737536"/>
              </a:tblGrid>
              <a:tr h="562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3000" b="1" dirty="0"/>
                        <a:t> </a:t>
                      </a:r>
                      <a:endParaRPr lang="pt-BR" sz="3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000" b="1" dirty="0"/>
                        <a:t>Classes</a:t>
                      </a:r>
                      <a:endParaRPr lang="pt-BR" sz="3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85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000" b="1" dirty="0" smtClean="0">
                          <a:latin typeface="+mn-lt"/>
                          <a:ea typeface="+mn-ea"/>
                          <a:cs typeface="+mn-cs"/>
                        </a:rPr>
                        <a:t>Variável</a:t>
                      </a:r>
                      <a:endParaRPr lang="pt-BR" sz="3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000" b="1" dirty="0">
                          <a:solidFill>
                            <a:srgbClr val="FF0000"/>
                          </a:solidFill>
                        </a:rPr>
                        <a:t>Baixo</a:t>
                      </a:r>
                      <a:endParaRPr lang="pt-BR" sz="3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000" b="1" dirty="0">
                          <a:solidFill>
                            <a:srgbClr val="FFFF00"/>
                          </a:solidFill>
                        </a:rPr>
                        <a:t>Médio</a:t>
                      </a:r>
                      <a:endParaRPr lang="pt-BR" sz="30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000" b="1" dirty="0">
                          <a:solidFill>
                            <a:srgbClr val="0070C0"/>
                          </a:solidFill>
                        </a:rPr>
                        <a:t>Alto</a:t>
                      </a:r>
                      <a:endParaRPr lang="pt-BR" sz="30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885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000" dirty="0"/>
                        <a:t>Altura (m)</a:t>
                      </a:r>
                      <a:endParaRPr lang="pt-BR" sz="3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000" dirty="0">
                          <a:solidFill>
                            <a:srgbClr val="FF0000"/>
                          </a:solidFill>
                        </a:rPr>
                        <a:t>18,2-23,8</a:t>
                      </a:r>
                      <a:endParaRPr lang="pt-BR" sz="3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000" dirty="0">
                          <a:ln w="3175">
                            <a:solidFill>
                              <a:srgbClr val="002060"/>
                            </a:solidFill>
                          </a:ln>
                          <a:solidFill>
                            <a:srgbClr val="FFFF00"/>
                          </a:solidFill>
                        </a:rPr>
                        <a:t>23,8-29</a:t>
                      </a:r>
                      <a:endParaRPr lang="pt-BR" sz="3000" dirty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000" dirty="0">
                          <a:solidFill>
                            <a:srgbClr val="0070C0"/>
                          </a:solidFill>
                        </a:rPr>
                        <a:t>&gt;29</a:t>
                      </a:r>
                      <a:endParaRPr lang="pt-BR" sz="30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85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000" dirty="0"/>
                        <a:t>DAP (cm)</a:t>
                      </a:r>
                      <a:endParaRPr lang="pt-BR" sz="3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000" dirty="0">
                          <a:solidFill>
                            <a:srgbClr val="FF0000"/>
                          </a:solidFill>
                        </a:rPr>
                        <a:t>16-43</a:t>
                      </a:r>
                      <a:endParaRPr lang="pt-BR" sz="3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000" dirty="0">
                          <a:ln w="3175">
                            <a:solidFill>
                              <a:srgbClr val="002060"/>
                            </a:solidFill>
                          </a:ln>
                          <a:solidFill>
                            <a:srgbClr val="FFFF00"/>
                          </a:solidFill>
                        </a:rPr>
                        <a:t>43-70</a:t>
                      </a:r>
                      <a:endParaRPr lang="pt-BR" sz="3000" dirty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000" dirty="0">
                          <a:solidFill>
                            <a:srgbClr val="0070C0"/>
                          </a:solidFill>
                        </a:rPr>
                        <a:t>&gt;70</a:t>
                      </a:r>
                      <a:endParaRPr lang="pt-BR" sz="30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885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000" dirty="0"/>
                        <a:t>Altitude (m)</a:t>
                      </a:r>
                      <a:endParaRPr lang="pt-BR" sz="3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000" dirty="0">
                          <a:solidFill>
                            <a:srgbClr val="FF0000"/>
                          </a:solidFill>
                        </a:rPr>
                        <a:t>901-905</a:t>
                      </a:r>
                      <a:endParaRPr lang="pt-BR" sz="3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000" dirty="0">
                          <a:ln w="3175">
                            <a:solidFill>
                              <a:srgbClr val="002060"/>
                            </a:solidFill>
                          </a:ln>
                          <a:solidFill>
                            <a:srgbClr val="FFFF00"/>
                          </a:solidFill>
                        </a:rPr>
                        <a:t>905-909</a:t>
                      </a:r>
                      <a:endParaRPr lang="pt-BR" sz="3000" dirty="0">
                        <a:ln w="3175">
                          <a:solidFill>
                            <a:srgbClr val="002060"/>
                          </a:solidFill>
                        </a:ln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000" dirty="0">
                          <a:solidFill>
                            <a:srgbClr val="0070C0"/>
                          </a:solidFill>
                        </a:rPr>
                        <a:t>&gt;909</a:t>
                      </a:r>
                      <a:endParaRPr lang="pt-BR" sz="30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33" name="CaixaDeTexto 32"/>
          <p:cNvSpPr txBox="1"/>
          <p:nvPr/>
        </p:nvSpPr>
        <p:spPr>
          <a:xfrm>
            <a:off x="611560" y="5517232"/>
            <a:ext cx="3600400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Correlação espacial entre as variáveis </a:t>
            </a:r>
          </a:p>
        </p:txBody>
      </p:sp>
      <p:sp>
        <p:nvSpPr>
          <p:cNvPr id="34" name="Seta para a direita 33"/>
          <p:cNvSpPr/>
          <p:nvPr/>
        </p:nvSpPr>
        <p:spPr>
          <a:xfrm flipH="1" flipV="1">
            <a:off x="4139952" y="5877272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7" grpId="0" animBg="1"/>
      <p:bldP spid="8" grpId="0" animBg="1"/>
      <p:bldP spid="8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angulado 14"/>
          <p:cNvCxnSpPr/>
          <p:nvPr/>
        </p:nvCxnSpPr>
        <p:spPr>
          <a:xfrm rot="5400000">
            <a:off x="4319972" y="3753036"/>
            <a:ext cx="1656184" cy="15841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Materiais e Métodos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979712" y="476672"/>
            <a:ext cx="662473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Interpolação pela MP pelo Inverso do Quadrado da Distância</a:t>
            </a:r>
            <a:endParaRPr lang="pt-BR" sz="2800" b="1" dirty="0"/>
          </a:p>
        </p:txBody>
      </p:sp>
      <p:sp>
        <p:nvSpPr>
          <p:cNvPr id="5" name="Seta para baixo 4"/>
          <p:cNvSpPr/>
          <p:nvPr/>
        </p:nvSpPr>
        <p:spPr>
          <a:xfrm>
            <a:off x="5796136" y="1484784"/>
            <a:ext cx="504056" cy="72008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283968" y="2420888"/>
            <a:ext cx="3096344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Fatiamento</a:t>
            </a:r>
          </a:p>
          <a:p>
            <a:pPr algn="ctr"/>
            <a:r>
              <a:rPr lang="pt-BR" sz="2800" dirty="0" smtClean="0"/>
              <a:t>classes: </a:t>
            </a:r>
            <a:r>
              <a:rPr lang="pt-BR" sz="2800" dirty="0" smtClean="0">
                <a:solidFill>
                  <a:srgbClr val="FF0000"/>
                </a:solidFill>
              </a:rPr>
              <a:t>baixo</a:t>
            </a:r>
            <a:r>
              <a:rPr lang="pt-BR" sz="2800" dirty="0" smtClean="0"/>
              <a:t>, </a:t>
            </a:r>
            <a:r>
              <a:rPr lang="pt-BR" sz="28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médio</a:t>
            </a:r>
            <a:r>
              <a:rPr lang="pt-BR" sz="2800" dirty="0" smtClean="0"/>
              <a:t>, </a:t>
            </a:r>
            <a:r>
              <a:rPr lang="pt-BR" sz="2800" dirty="0" smtClean="0">
                <a:solidFill>
                  <a:srgbClr val="0070C0"/>
                </a:solidFill>
              </a:rPr>
              <a:t>alto</a:t>
            </a:r>
            <a:endParaRPr lang="pt-BR" sz="2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7524328" y="2132856"/>
            <a:ext cx="140364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Validação do </a:t>
            </a:r>
            <a:r>
              <a:rPr lang="pt-BR" dirty="0" err="1" smtClean="0">
                <a:solidFill>
                  <a:srgbClr val="FF0000"/>
                </a:solidFill>
              </a:rPr>
              <a:t>interpolador</a:t>
            </a:r>
            <a:endParaRPr lang="pt-BR" dirty="0" smtClean="0">
              <a:solidFill>
                <a:srgbClr val="FF0000"/>
              </a:solidFill>
            </a:endParaRPr>
          </a:p>
        </p:txBody>
      </p:sp>
      <p:cxnSp>
        <p:nvCxnSpPr>
          <p:cNvPr id="8" name="Forma 7"/>
          <p:cNvCxnSpPr/>
          <p:nvPr/>
        </p:nvCxnSpPr>
        <p:spPr>
          <a:xfrm rot="16200000" flipH="1">
            <a:off x="8064388" y="1592796"/>
            <a:ext cx="720080" cy="36004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67544" y="2852936"/>
            <a:ext cx="280831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Fatiamento resultante da KO</a:t>
            </a:r>
          </a:p>
        </p:txBody>
      </p:sp>
      <p:cxnSp>
        <p:nvCxnSpPr>
          <p:cNvPr id="13" name="Conector angulado 12"/>
          <p:cNvCxnSpPr/>
          <p:nvPr/>
        </p:nvCxnSpPr>
        <p:spPr>
          <a:xfrm rot="16200000" flipH="1">
            <a:off x="1979712" y="3789040"/>
            <a:ext cx="1512168" cy="15121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1979712" y="1052736"/>
            <a:ext cx="1403648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Raio de 15 m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2411760" y="5373216"/>
            <a:ext cx="2808312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Comparação entre os métodos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1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RESULTADOS E DISCUSSÃO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Análise Exploratória:</a:t>
            </a:r>
          </a:p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39552" y="2636912"/>
          <a:ext cx="7848870" cy="2060541"/>
        </p:xfrm>
        <a:graphic>
          <a:graphicData uri="http://schemas.openxmlformats.org/drawingml/2006/table">
            <a:tbl>
              <a:tblPr/>
              <a:tblGrid>
                <a:gridCol w="1308145"/>
                <a:gridCol w="1308145"/>
                <a:gridCol w="1308145"/>
                <a:gridCol w="1308145"/>
                <a:gridCol w="1308145"/>
                <a:gridCol w="1308145"/>
              </a:tblGrid>
              <a:tr h="949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>
                          <a:latin typeface="Times New Roman"/>
                          <a:ea typeface="Times New Roman"/>
                          <a:cs typeface="Times New Roman"/>
                        </a:rPr>
                        <a:t>Variável</a:t>
                      </a:r>
                      <a:endParaRPr lang="pt-B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>
                          <a:latin typeface="Times New Roman"/>
                          <a:ea typeface="Times New Roman"/>
                          <a:cs typeface="Times New Roman"/>
                        </a:rPr>
                        <a:t>Média</a:t>
                      </a:r>
                      <a:endParaRPr lang="pt-B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>
                          <a:latin typeface="Times New Roman"/>
                          <a:ea typeface="Times New Roman"/>
                          <a:cs typeface="Times New Roman"/>
                        </a:rPr>
                        <a:t>Mediana</a:t>
                      </a:r>
                      <a:endParaRPr lang="pt-B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>
                          <a:latin typeface="Times New Roman"/>
                          <a:ea typeface="Times New Roman"/>
                          <a:cs typeface="Times New Roman"/>
                        </a:rPr>
                        <a:t>Desvio Padrão</a:t>
                      </a:r>
                      <a:endParaRPr lang="pt-BR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CV</a:t>
                      </a:r>
                      <a:endParaRPr lang="pt-BR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CA</a:t>
                      </a:r>
                      <a:endParaRPr lang="pt-BR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1">
                          <a:latin typeface="Times New Roman"/>
                          <a:ea typeface="Times New Roman"/>
                          <a:cs typeface="Times New Roman"/>
                        </a:rPr>
                        <a:t>Altura</a:t>
                      </a:r>
                      <a:endParaRPr lang="pt-BR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Times New Roman"/>
                          <a:ea typeface="Times New Roman"/>
                          <a:cs typeface="Times New Roman"/>
                        </a:rPr>
                        <a:t>24,5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latin typeface="Times New Roman"/>
                          <a:ea typeface="Times New Roman"/>
                          <a:cs typeface="Times New Roman"/>
                        </a:rPr>
                        <a:t>23,8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latin typeface="Times New Roman"/>
                          <a:ea typeface="Times New Roman"/>
                          <a:cs typeface="Times New Roman"/>
                        </a:rPr>
                        <a:t>0,142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latin typeface="Times New Roman"/>
                          <a:ea typeface="Times New Roman"/>
                          <a:cs typeface="Times New Roman"/>
                        </a:rPr>
                        <a:t>0,58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9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1">
                          <a:latin typeface="Times New Roman"/>
                          <a:ea typeface="Times New Roman"/>
                          <a:cs typeface="Times New Roman"/>
                        </a:rPr>
                        <a:t>DAP</a:t>
                      </a:r>
                      <a:endParaRPr lang="pt-BR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40,8</a:t>
                      </a:r>
                      <a:endParaRPr lang="pt-BR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Times New Roman"/>
                          <a:ea typeface="Times New Roman"/>
                          <a:cs typeface="Times New Roman"/>
                        </a:rPr>
                        <a:t>36,7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Times New Roman"/>
                          <a:ea typeface="Times New Roman"/>
                          <a:cs typeface="Times New Roman"/>
                        </a:rPr>
                        <a:t>17,0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Times New Roman"/>
                          <a:ea typeface="Times New Roman"/>
                          <a:cs typeface="Times New Roman"/>
                        </a:rPr>
                        <a:t>0,416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latin typeface="Times New Roman"/>
                          <a:ea typeface="Times New Roman"/>
                          <a:cs typeface="Times New Roman"/>
                        </a:rPr>
                        <a:t>1,16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1">
                          <a:latin typeface="Times New Roman"/>
                          <a:ea typeface="Times New Roman"/>
                          <a:cs typeface="Times New Roman"/>
                        </a:rPr>
                        <a:t>Altitude</a:t>
                      </a:r>
                      <a:endParaRPr lang="pt-BR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latin typeface="Times New Roman"/>
                          <a:ea typeface="Times New Roman"/>
                          <a:cs typeface="Times New Roman"/>
                        </a:rPr>
                        <a:t>905,3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Times New Roman"/>
                          <a:ea typeface="Times New Roman"/>
                          <a:cs typeface="Times New Roman"/>
                        </a:rPr>
                        <a:t>905,1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Times New Roman"/>
                          <a:ea typeface="Times New Roman"/>
                          <a:cs typeface="Times New Roman"/>
                        </a:rPr>
                        <a:t>0,002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572000" y="1628800"/>
            <a:ext cx="36004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Estatísticas Descritivas</a:t>
            </a:r>
            <a:endParaRPr lang="pt-BR" sz="2800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611560" y="4005064"/>
            <a:ext cx="7560840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2051720" y="3573016"/>
            <a:ext cx="2160240" cy="12961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7385" t="18179" r="60812" b="38467"/>
          <a:stretch>
            <a:fillRect/>
          </a:stretch>
        </p:blipFill>
        <p:spPr bwMode="auto">
          <a:xfrm>
            <a:off x="539552" y="4941168"/>
            <a:ext cx="2190720" cy="1656184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7584" t="18408" r="60812" b="36836"/>
          <a:stretch>
            <a:fillRect/>
          </a:stretch>
        </p:blipFill>
        <p:spPr bwMode="auto">
          <a:xfrm>
            <a:off x="3347864" y="5013176"/>
            <a:ext cx="1976033" cy="1569203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 l="7210" t="19077" r="61183" b="37485"/>
          <a:stretch>
            <a:fillRect/>
          </a:stretch>
        </p:blipFill>
        <p:spPr bwMode="auto">
          <a:xfrm>
            <a:off x="5868145" y="5041978"/>
            <a:ext cx="2016224" cy="1555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pt-BR" dirty="0" err="1" smtClean="0"/>
              <a:t>Semivariograma</a:t>
            </a:r>
            <a:r>
              <a:rPr lang="pt-BR" dirty="0" smtClean="0"/>
              <a:t> de Superfície</a:t>
            </a:r>
            <a:endParaRPr lang="pt-BR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 l="1666" t="3281" r="65802" b="40138"/>
          <a:stretch>
            <a:fillRect/>
          </a:stretch>
        </p:blipFill>
        <p:spPr bwMode="auto">
          <a:xfrm>
            <a:off x="539552" y="2060848"/>
            <a:ext cx="2736304" cy="2667322"/>
          </a:xfrm>
          <a:prstGeom prst="rect">
            <a:avLst/>
          </a:prstGeom>
          <a:noFill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 l="2203" t="3281" r="66168" b="41788"/>
          <a:stretch>
            <a:fillRect/>
          </a:stretch>
        </p:blipFill>
        <p:spPr bwMode="auto">
          <a:xfrm>
            <a:off x="5868144" y="1988840"/>
            <a:ext cx="2592288" cy="2516363"/>
          </a:xfrm>
          <a:prstGeom prst="rect">
            <a:avLst/>
          </a:prstGeom>
          <a:noFill/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 cstate="print"/>
          <a:srcRect l="1854" t="2946" r="65802" b="40805"/>
          <a:stretch>
            <a:fillRect/>
          </a:stretch>
        </p:blipFill>
        <p:spPr bwMode="auto">
          <a:xfrm>
            <a:off x="3059832" y="3980100"/>
            <a:ext cx="2952328" cy="2877900"/>
          </a:xfrm>
          <a:prstGeom prst="rect">
            <a:avLst/>
          </a:prstGeom>
          <a:noFill/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487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611560" y="2492896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Altura</a:t>
            </a:r>
            <a:endParaRPr lang="pt-BR" sz="22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940152" y="2276872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DAP</a:t>
            </a:r>
            <a:endParaRPr lang="pt-BR" sz="22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131840" y="4221088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Altitude</a:t>
            </a:r>
            <a:endParaRPr lang="pt-BR" sz="22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059832" y="2564904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Eixo maior: 48º</a:t>
            </a:r>
          </a:p>
          <a:p>
            <a:pPr algn="ctr"/>
            <a:r>
              <a:rPr lang="pt-BR" sz="2400" dirty="0" smtClean="0"/>
              <a:t>Eixo menor: 138 º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Tema do Office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2716</TotalTime>
  <Words>877</Words>
  <Application>Microsoft Office PowerPoint</Application>
  <PresentationFormat>Apresentação na tela (4:3)</PresentationFormat>
  <Paragraphs>278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Análise da distribuição e correlação espacial entre variáveis dendrométricas de um plantio florestal com uso da Geoestatística </vt:lpstr>
      <vt:lpstr>Introdução</vt:lpstr>
      <vt:lpstr>Objetivos</vt:lpstr>
      <vt:lpstr>Área de Estudo</vt:lpstr>
      <vt:lpstr>Material e Métodos</vt:lpstr>
      <vt:lpstr>Materiais e Métodos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Conclusão</vt:lpstr>
      <vt:lpstr>Conclusão</vt:lpstr>
      <vt:lpstr>Conclusão</vt:lpstr>
      <vt:lpstr>Conclusão</vt:lpstr>
      <vt:lpstr>OBRIGADA!</vt:lpstr>
      <vt:lpstr>Referências usadas na apresentação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da distribuição espacial e correlação entre variáveis dendrométricas de um plantio florestal com uso da Geoestatística</dc:title>
  <dc:creator>Camile Sothe</dc:creator>
  <cp:lastModifiedBy>Camile Sothe</cp:lastModifiedBy>
  <cp:revision>16</cp:revision>
  <dcterms:created xsi:type="dcterms:W3CDTF">2016-06-13T18:34:12Z</dcterms:created>
  <dcterms:modified xsi:type="dcterms:W3CDTF">2016-06-15T15:50:39Z</dcterms:modified>
</cp:coreProperties>
</file>