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00" r:id="rId2"/>
    <p:sldId id="303" r:id="rId3"/>
    <p:sldId id="257" r:id="rId4"/>
    <p:sldId id="278" r:id="rId5"/>
    <p:sldId id="280" r:id="rId6"/>
    <p:sldId id="286" r:id="rId7"/>
    <p:sldId id="287" r:id="rId8"/>
    <p:sldId id="259" r:id="rId9"/>
    <p:sldId id="304" r:id="rId10"/>
    <p:sldId id="276" r:id="rId11"/>
    <p:sldId id="296" r:id="rId12"/>
    <p:sldId id="285" r:id="rId13"/>
    <p:sldId id="292" r:id="rId14"/>
    <p:sldId id="295" r:id="rId15"/>
    <p:sldId id="293" r:id="rId16"/>
    <p:sldId id="299" r:id="rId17"/>
    <p:sldId id="288" r:id="rId18"/>
    <p:sldId id="301" r:id="rId19"/>
    <p:sldId id="298" r:id="rId20"/>
    <p:sldId id="302" r:id="rId21"/>
    <p:sldId id="270" r:id="rId22"/>
    <p:sldId id="290" r:id="rId23"/>
    <p:sldId id="297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18" autoAdjust="0"/>
    <p:restoredTop sz="94637" autoAdjust="0"/>
  </p:normalViewPr>
  <p:slideViewPr>
    <p:cSldViewPr snapToGrid="0" showGuides="1">
      <p:cViewPr varScale="1">
        <p:scale>
          <a:sx n="74" d="100"/>
          <a:sy n="74" d="100"/>
        </p:scale>
        <p:origin x="186" y="54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BD_cursos_inpe\Primeiro_periodo\Introducao_geo_processamento\2019\Sinop\intersect_v0\sin_04_all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BD_cursos_inpe\Primeiro_periodo\Introducao_geo_processamento\2019\itaituba\intersect\intersect_tod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pt-BR"/>
              <a:t>Crescimento Urbano- Distancia do centro urbano-  - Sinop - MT</a:t>
            </a:r>
          </a:p>
        </c:rich>
      </c:tx>
      <c:layout>
        <c:manualLayout>
          <c:xMode val="edge"/>
          <c:yMode val="edge"/>
          <c:x val="0.29600946885902146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6960715312294736E-2"/>
          <c:y val="0.10821305555555556"/>
          <c:w val="0.91409766145882299"/>
          <c:h val="0.73518958333333329"/>
        </c:manualLayout>
      </c:layout>
      <c:scatterChart>
        <c:scatterStyle val="lineMarker"/>
        <c:varyColors val="0"/>
        <c:ser>
          <c:idx val="0"/>
          <c:order val="0"/>
          <c:tx>
            <c:strRef>
              <c:f>Urb!$G$2</c:f>
              <c:strCache>
                <c:ptCount val="1"/>
                <c:pt idx="0">
                  <c:v>2004-2010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Urb!$F$3:$F$23</c:f>
              <c:numCache>
                <c:formatCode>General</c:formatCode>
                <c:ptCount val="2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25</c:v>
                </c:pt>
              </c:numCache>
            </c:numRef>
          </c:xVal>
          <c:yVal>
            <c:numRef>
              <c:f>Urb!$G$3:$G$23</c:f>
              <c:numCache>
                <c:formatCode>General</c:formatCode>
                <c:ptCount val="21"/>
                <c:pt idx="0">
                  <c:v>0</c:v>
                </c:pt>
                <c:pt idx="1">
                  <c:v>80.613959728000054</c:v>
                </c:pt>
                <c:pt idx="2">
                  <c:v>167.86254537472314</c:v>
                </c:pt>
                <c:pt idx="3">
                  <c:v>268.22758983170013</c:v>
                </c:pt>
                <c:pt idx="4">
                  <c:v>354.71428964539996</c:v>
                </c:pt>
                <c:pt idx="5">
                  <c:v>125.08729154299999</c:v>
                </c:pt>
                <c:pt idx="6">
                  <c:v>183.13369851869999</c:v>
                </c:pt>
                <c:pt idx="7">
                  <c:v>247.92307707843997</c:v>
                </c:pt>
                <c:pt idx="8">
                  <c:v>144.11211593617003</c:v>
                </c:pt>
                <c:pt idx="9">
                  <c:v>36.9871520847</c:v>
                </c:pt>
                <c:pt idx="10">
                  <c:v>21.178559510174999</c:v>
                </c:pt>
                <c:pt idx="11">
                  <c:v>89.870324643049997</c:v>
                </c:pt>
                <c:pt idx="12">
                  <c:v>65.277646737999987</c:v>
                </c:pt>
                <c:pt idx="13">
                  <c:v>35.700729482200003</c:v>
                </c:pt>
                <c:pt idx="14">
                  <c:v>2.214817773900009</c:v>
                </c:pt>
                <c:pt idx="15">
                  <c:v>10.976199512700001</c:v>
                </c:pt>
                <c:pt idx="16">
                  <c:v>0</c:v>
                </c:pt>
                <c:pt idx="17">
                  <c:v>5.5379506570000032</c:v>
                </c:pt>
                <c:pt idx="18">
                  <c:v>19.843564049000008</c:v>
                </c:pt>
                <c:pt idx="19">
                  <c:v>24.961380613900005</c:v>
                </c:pt>
                <c:pt idx="20">
                  <c:v>11.721254783325001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7C2-467D-BFA8-664720F6FB11}"/>
            </c:ext>
          </c:extLst>
        </c:ser>
        <c:ser>
          <c:idx val="1"/>
          <c:order val="1"/>
          <c:tx>
            <c:strRef>
              <c:f>Urb!$H$2</c:f>
              <c:strCache>
                <c:ptCount val="1"/>
                <c:pt idx="0">
                  <c:v>2010-2014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Urb!$F$3:$F$23</c:f>
              <c:numCache>
                <c:formatCode>General</c:formatCode>
                <c:ptCount val="2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25</c:v>
                </c:pt>
              </c:numCache>
            </c:numRef>
          </c:xVal>
          <c:yVal>
            <c:numRef>
              <c:f>Urb!$H$3:$H$23</c:f>
              <c:numCache>
                <c:formatCode>General</c:formatCode>
                <c:ptCount val="21"/>
                <c:pt idx="0">
                  <c:v>0</c:v>
                </c:pt>
                <c:pt idx="1">
                  <c:v>49.146080285000039</c:v>
                </c:pt>
                <c:pt idx="2">
                  <c:v>138.68772831859997</c:v>
                </c:pt>
                <c:pt idx="3">
                  <c:v>120.79086170273013</c:v>
                </c:pt>
                <c:pt idx="4">
                  <c:v>73.714280051187984</c:v>
                </c:pt>
                <c:pt idx="5">
                  <c:v>79.1753117266</c:v>
                </c:pt>
                <c:pt idx="6">
                  <c:v>0</c:v>
                </c:pt>
                <c:pt idx="7">
                  <c:v>0</c:v>
                </c:pt>
                <c:pt idx="8">
                  <c:v>71.135744623540006</c:v>
                </c:pt>
                <c:pt idx="9">
                  <c:v>148.21750850719997</c:v>
                </c:pt>
                <c:pt idx="10">
                  <c:v>89.371554267364985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0.26372846900000013</c:v>
                </c:pt>
                <c:pt idx="20">
                  <c:v>3.6377999990122589E-6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7C2-467D-BFA8-664720F6FB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1625808"/>
        <c:axId val="1"/>
      </c:scatterChart>
      <c:valAx>
        <c:axId val="321625808"/>
        <c:scaling>
          <c:orientation val="minMax"/>
          <c:max val="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pt-BR"/>
                  <a:t>Distância (km)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1"/>
        <c:crosses val="autoZero"/>
        <c:crossBetween val="midCat"/>
        <c:majorUnit val="1"/>
      </c:valAx>
      <c:valAx>
        <c:axId val="1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Área (ha)</a:t>
                </a:r>
              </a:p>
            </c:rich>
          </c:tx>
          <c:layout>
            <c:manualLayout>
              <c:xMode val="edge"/>
              <c:yMode val="edge"/>
              <c:x val="1.3678709278987185E-2"/>
              <c:y val="0.3968473304232196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321625808"/>
        <c:crosses val="autoZero"/>
        <c:crossBetween val="midCat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1704734490512443"/>
          <c:y val="0.12049027777777775"/>
          <c:w val="0.1607001698317122"/>
          <c:h val="0.13516378091995795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 b="1">
          <a:solidFill>
            <a:schemeClr val="tx1"/>
          </a:solidFill>
          <a:latin typeface="+mj-lt"/>
          <a:cs typeface="Times New Roman" panose="02020603050405020304" pitchFamily="18" charset="0"/>
        </a:defRPr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pt-BR"/>
              <a:t>Crescimento Urbano- Distancia do centro urbano- Itaituba - PA</a:t>
            </a:r>
          </a:p>
        </c:rich>
      </c:tx>
      <c:layout>
        <c:manualLayout>
          <c:xMode val="edge"/>
          <c:yMode val="edge"/>
          <c:x val="0.32410084139652434"/>
          <c:y val="7.9374999999999984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2990012539336282E-2"/>
          <c:y val="0.13283222222222221"/>
          <c:w val="0.91861492316094473"/>
          <c:h val="0.71250999999999998"/>
        </c:manualLayout>
      </c:layout>
      <c:scatterChart>
        <c:scatterStyle val="lineMarker"/>
        <c:varyColors val="0"/>
        <c:ser>
          <c:idx val="0"/>
          <c:order val="0"/>
          <c:tx>
            <c:strRef>
              <c:f>Planilha1!$H$34</c:f>
              <c:strCache>
                <c:ptCount val="1"/>
                <c:pt idx="0">
                  <c:v>2004-2010</c:v>
                </c:pt>
              </c:strCache>
            </c:strRef>
          </c:tx>
          <c:xVal>
            <c:numRef>
              <c:f>Planilha1!$G$35:$G$55</c:f>
              <c:numCache>
                <c:formatCode>General</c:formatCode>
                <c:ptCount val="2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25</c:v>
                </c:pt>
              </c:numCache>
            </c:numRef>
          </c:xVal>
          <c:yVal>
            <c:numRef>
              <c:f>Planilha1!$H$35:$H$55</c:f>
              <c:numCache>
                <c:formatCode>General</c:formatCode>
                <c:ptCount val="21"/>
                <c:pt idx="0">
                  <c:v>0</c:v>
                </c:pt>
                <c:pt idx="1">
                  <c:v>103.4361503906124</c:v>
                </c:pt>
                <c:pt idx="2">
                  <c:v>306.35408576675593</c:v>
                </c:pt>
                <c:pt idx="3">
                  <c:v>90.496021491214108</c:v>
                </c:pt>
                <c:pt idx="4">
                  <c:v>86.108542367190012</c:v>
                </c:pt>
                <c:pt idx="5">
                  <c:v>68.653383578529997</c:v>
                </c:pt>
                <c:pt idx="6">
                  <c:v>19.655202023179996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19.675479630440009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8BB-4BC7-B0CA-8E726B7DBA19}"/>
            </c:ext>
          </c:extLst>
        </c:ser>
        <c:ser>
          <c:idx val="1"/>
          <c:order val="1"/>
          <c:tx>
            <c:strRef>
              <c:f>Planilha1!$I$34</c:f>
              <c:strCache>
                <c:ptCount val="1"/>
                <c:pt idx="0">
                  <c:v>2010-2014</c:v>
                </c:pt>
              </c:strCache>
            </c:strRef>
          </c:tx>
          <c:xVal>
            <c:numRef>
              <c:f>Planilha1!$G$35:$G$55</c:f>
              <c:numCache>
                <c:formatCode>General</c:formatCode>
                <c:ptCount val="2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25</c:v>
                </c:pt>
              </c:numCache>
            </c:numRef>
          </c:xVal>
          <c:yVal>
            <c:numRef>
              <c:f>Planilha1!$I$35:$I$55</c:f>
              <c:numCache>
                <c:formatCode>General</c:formatCode>
                <c:ptCount val="21"/>
                <c:pt idx="0">
                  <c:v>0</c:v>
                </c:pt>
                <c:pt idx="1">
                  <c:v>74.040254709856981</c:v>
                </c:pt>
                <c:pt idx="2">
                  <c:v>267.42701236043411</c:v>
                </c:pt>
                <c:pt idx="3">
                  <c:v>255.82364614201498</c:v>
                </c:pt>
                <c:pt idx="4">
                  <c:v>293.09719740377</c:v>
                </c:pt>
                <c:pt idx="5">
                  <c:v>189.00554590586998</c:v>
                </c:pt>
                <c:pt idx="6">
                  <c:v>69.386690301835301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86.205139178564409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8BB-4BC7-B0CA-8E726B7DBA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6013496"/>
        <c:axId val="636016120"/>
      </c:scatterChart>
      <c:valAx>
        <c:axId val="636013496"/>
        <c:scaling>
          <c:orientation val="minMax"/>
          <c:max val="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pt-BR"/>
                  <a:t>Distância (km)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636016120"/>
        <c:crosses val="autoZero"/>
        <c:crossBetween val="midCat"/>
        <c:majorUnit val="1"/>
      </c:valAx>
      <c:valAx>
        <c:axId val="636016120"/>
        <c:scaling>
          <c:orientation val="minMax"/>
          <c:max val="4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Área (ha)</a:t>
                </a:r>
              </a:p>
            </c:rich>
          </c:tx>
          <c:layout>
            <c:manualLayout>
              <c:xMode val="edge"/>
              <c:yMode val="edge"/>
              <c:x val="4.8600058788215057E-3"/>
              <c:y val="0.370190277777777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636013496"/>
        <c:crosses val="autoZero"/>
        <c:crossBetween val="midCat"/>
      </c:valAx>
      <c:spPr>
        <a:solidFill>
          <a:schemeClr val="bg1"/>
        </a:solidFill>
      </c:spPr>
    </c:plotArea>
    <c:legend>
      <c:legendPos val="r"/>
      <c:layout>
        <c:manualLayout>
          <c:xMode val="edge"/>
          <c:yMode val="edge"/>
          <c:x val="0.82599951948085126"/>
          <c:y val="0.14892361111111113"/>
          <c:w val="0.16070015432098766"/>
          <c:h val="0.1689548611111111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pt-BR"/>
        </a:p>
      </c:txPr>
    </c:legend>
    <c:plotVisOnly val="1"/>
    <c:dispBlanksAs val="gap"/>
    <c:showDLblsOverMax val="0"/>
    <c:extLst/>
  </c:chart>
  <c:spPr>
    <a:solidFill>
      <a:schemeClr val="bg1"/>
    </a:solidFill>
  </c:spPr>
  <c:txPr>
    <a:bodyPr/>
    <a:lstStyle/>
    <a:p>
      <a:pPr>
        <a:defRPr sz="1200" b="1">
          <a:solidFill>
            <a:sysClr val="windowText" lastClr="000000"/>
          </a:solidFill>
          <a:latin typeface="+mj-lt"/>
          <a:cs typeface="Times New Roman" panose="02020603050405020304" pitchFamily="18" charset="0"/>
        </a:defRPr>
      </a:pPr>
      <a:endParaRPr lang="pt-B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D0A6C-7923-4056-9128-6A7892F304C1}" type="datetimeFigureOut">
              <a:rPr lang="pt-BR" smtClean="0"/>
              <a:t>16/05/2019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5ECA3-2CE1-4831-86EA-B1FE98068A2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178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ECA3-2CE1-4831-86EA-B1FE98068A22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1880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5ECA3-2CE1-4831-86EA-B1FE98068A22}" type="slidenum">
              <a:rPr lang="pt-BR" smtClean="0"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60943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5ECA3-2CE1-4831-86EA-B1FE98068A22}" type="slidenum">
              <a:rPr lang="pt-BR" smtClean="0"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14703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5ECA3-2CE1-4831-86EA-B1FE98068A22}" type="slidenum">
              <a:rPr lang="pt-BR" smtClean="0"/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0363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5ECA3-2CE1-4831-86EA-B1FE98068A22}" type="slidenum">
              <a:rPr lang="pt-BR" smtClean="0"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383241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5ECA3-2CE1-4831-86EA-B1FE98068A22}" type="slidenum">
              <a:rPr lang="pt-BR" smtClean="0"/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8535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5ECA3-2CE1-4831-86EA-B1FE98068A22}" type="slidenum">
              <a:rPr lang="pt-BR" smtClean="0"/>
              <a:t>21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57864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ECA3-2CE1-4831-86EA-B1FE98068A22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5154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ECA3-2CE1-4831-86EA-B1FE98068A22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1863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ECA3-2CE1-4831-86EA-B1FE98068A22}" type="slidenum">
              <a:rPr lang="pt-BR" smtClean="0"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1169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Estimativas de distribuição populacionais precisas e feitas com periodicidade são extremamente importantes para tomadores de decisão no planejamento urbano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ECA3-2CE1-4831-86EA-B1FE98068A22}" type="slidenum">
              <a:rPr lang="pt-BR" smtClean="0"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1078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-- 98523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-- 62042,472 km²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-- 60% pela prestação de serviço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indústrias com 23,27%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-- 8,70% pela agropecuária.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Falar dos portos em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mirituba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-- 1856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5ECA3-2CE1-4831-86EA-B1FE98068A22}" type="slidenum">
              <a:rPr lang="pt-BR" smtClean="0"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8524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-- 135.874 </a:t>
            </a:r>
            <a:r>
              <a:rPr lang="pt-BR" dirty="0" err="1"/>
              <a:t>hab</a:t>
            </a:r>
            <a:endParaRPr lang="pt-BR" dirty="0"/>
          </a:p>
          <a:p>
            <a:r>
              <a:rPr lang="pt-BR" dirty="0"/>
              <a:t>-- 3.942,22 km²</a:t>
            </a:r>
          </a:p>
          <a:p>
            <a:r>
              <a:rPr lang="pt-BR" dirty="0"/>
              <a:t>-- Instalada em 1974 –BR163 500km de Cuiabá</a:t>
            </a:r>
          </a:p>
          <a:p>
            <a:r>
              <a:rPr lang="pt-BR" dirty="0"/>
              <a:t>-- </a:t>
            </a:r>
            <a:r>
              <a:rPr lang="pt-BR" dirty="0" err="1"/>
              <a:t>madeir</a:t>
            </a:r>
            <a:endParaRPr lang="pt-BR" dirty="0"/>
          </a:p>
          <a:p>
            <a:r>
              <a:rPr lang="pt-BR" dirty="0"/>
              <a:t>-- 1974 colonizadora </a:t>
            </a:r>
            <a:r>
              <a:rPr lang="pt-BR" dirty="0" err="1"/>
              <a:t>sinop</a:t>
            </a:r>
            <a:endParaRPr lang="pt-BR" dirty="0"/>
          </a:p>
          <a:p>
            <a:r>
              <a:rPr lang="pt-BR" dirty="0"/>
              <a:t>-- br-116 500 km de Cuiabá</a:t>
            </a:r>
          </a:p>
          <a:p>
            <a:r>
              <a:rPr lang="pt-BR" dirty="0"/>
              <a:t>-- operação curupira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5ECA3-2CE1-4831-86EA-B1FE98068A22}" type="slidenum">
              <a:rPr lang="pt-BR" smtClean="0"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27633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ECA3-2CE1-4831-86EA-B1FE98068A22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9495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ECA3-2CE1-4831-86EA-B1FE98068A22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8517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5ECA3-2CE1-4831-86EA-B1FE98068A22}" type="slidenum">
              <a:rPr lang="pt-BR" smtClean="0"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176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87C990-390B-4B21-B98E-EA5CCED4E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BB9B8C-0875-45E9-B128-AF4A90FC62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684491-5771-4E7D-8E51-C66808B47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FCFA8-3842-4F66-B38F-6C1DA6D3E04F}" type="datetimeFigureOut">
              <a:rPr lang="pt-BR" smtClean="0"/>
              <a:t>16/05/2019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EB7EFED-85FA-483A-BA10-2550C4096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A4E021-163F-49A7-8FD9-29F1BC2C9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C1E0-4A08-4B33-A382-936EEB6F23C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110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EF29C0-5CCE-4C63-818D-607734CA8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09B234C-58C6-4A41-AB46-A9C3E0BB8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A091763-AFAE-4973-BB59-E7F8EABC1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FCFA8-3842-4F66-B38F-6C1DA6D3E04F}" type="datetimeFigureOut">
              <a:rPr lang="pt-BR" smtClean="0"/>
              <a:t>16/05/2019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33471E9-D5D5-432F-AF04-2DB0D4E39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EB77A0-F6A7-4F59-97D3-02A946D96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C1E0-4A08-4B33-A382-936EEB6F23C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6170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5D63201-19D0-40D6-A6D0-8B993DB3F3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6B33EB1-F475-4037-B465-D7E2896E0B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23EBAB-FB1D-4D2B-A69A-1EDE77F5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FCFA8-3842-4F66-B38F-6C1DA6D3E04F}" type="datetimeFigureOut">
              <a:rPr lang="pt-BR" smtClean="0"/>
              <a:t>16/05/2019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A62484-3070-4306-9DE4-901892547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BC2C533-2FD5-4147-9C73-7444FA26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C1E0-4A08-4B33-A382-936EEB6F23C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8761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DADBD0-FB0C-4760-A4AF-2C68FEBEB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F588C7-CBAB-4510-B763-BF9A7A975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500C44B-34E4-4BA9-87A8-48DBF794B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FCFA8-3842-4F66-B38F-6C1DA6D3E04F}" type="datetimeFigureOut">
              <a:rPr lang="pt-BR" smtClean="0"/>
              <a:t>16/05/2019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8D0D54D-6645-4994-9E98-3C9FA16B1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BE0C72-7F1C-4BDD-8D4F-6463D58F1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C1E0-4A08-4B33-A382-936EEB6F23C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6244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6C0E73-CFEF-4692-AAC8-FA09BF75C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7694C51-A56D-49BB-B314-033B7DEC5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AE3C831-8D0A-41B3-B5E2-08BBA767D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FCFA8-3842-4F66-B38F-6C1DA6D3E04F}" type="datetimeFigureOut">
              <a:rPr lang="pt-BR" smtClean="0"/>
              <a:t>16/05/2019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C538088-3E3C-46F1-94D6-FF5D80B22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BC56F8-4752-4311-B3F7-5A4C3E124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C1E0-4A08-4B33-A382-936EEB6F23C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62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8E5A9B-707F-4CD6-BDD9-20CA4D98E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288FAC-9AF0-4020-B5A5-D34781017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F08D86B-9F4A-420F-8A10-8C7FA8EA78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C0E44B3-8067-49F5-A608-EA4693CF2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FCFA8-3842-4F66-B38F-6C1DA6D3E04F}" type="datetimeFigureOut">
              <a:rPr lang="pt-BR" smtClean="0"/>
              <a:t>16/05/2019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359D927-602E-4B26-828D-5D6521C20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B0ECDF1-13A6-4BE4-B8A3-DBB4F061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C1E0-4A08-4B33-A382-936EEB6F23C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9267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AC2B99-C410-43B6-BC48-099B0F618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242DFEC-578A-4560-8D99-CFDC7768E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1820582-1089-428F-B2D5-89D84FE92C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9602241-61E1-40E6-84D0-E79ED28E0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C7B8B2E-E013-414C-8099-41F309BD4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5165F1A-AA3B-49F3-9C86-D5F68F8EB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FCFA8-3842-4F66-B38F-6C1DA6D3E04F}" type="datetimeFigureOut">
              <a:rPr lang="pt-BR" smtClean="0"/>
              <a:t>16/05/2019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16DC313-7BE1-49B3-9FD7-EF7D21DC7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9FFEFB5-56AF-45FF-9BF3-FDADDA88D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C1E0-4A08-4B33-A382-936EEB6F23C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63314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98AFCA-DB64-45DE-9722-EF478896D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8F707F0-EA23-48FE-89BF-3370754B2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FCFA8-3842-4F66-B38F-6C1DA6D3E04F}" type="datetimeFigureOut">
              <a:rPr lang="pt-BR" smtClean="0"/>
              <a:t>16/05/2019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CE8EF14-A22E-4E4A-A1FD-FC4E9511A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2968680-CFF1-43F8-991B-558190DE6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C1E0-4A08-4B33-A382-936EEB6F23C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68710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5592EE7-3041-449B-919C-2AEA590EE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FCFA8-3842-4F66-B38F-6C1DA6D3E04F}" type="datetimeFigureOut">
              <a:rPr lang="pt-BR" smtClean="0"/>
              <a:t>16/05/2019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A4C9D40-AE58-42C1-B2EA-EEF7DC6EA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3FDC5CF-BB6D-410C-8A70-7CCBCAE07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C1E0-4A08-4B33-A382-936EEB6F23C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9941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B4FC16-708D-4D22-9501-EBEBC4815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243F55-FF78-49DD-A167-3F655033D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0B19A99-A000-4BF6-9925-A4B4C8C726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13102E9-DFDF-4C5D-9DB2-4BFED4621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FCFA8-3842-4F66-B38F-6C1DA6D3E04F}" type="datetimeFigureOut">
              <a:rPr lang="pt-BR" smtClean="0"/>
              <a:t>16/05/2019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998490A-A99E-4810-82A6-F6B0DABF0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B9D9320-EF41-4502-9F1E-BB4B82583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C1E0-4A08-4B33-A382-936EEB6F23C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17895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0E9CB6-3230-42D1-B408-4A98F1E1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D1AC40D-5599-4523-BD80-92EBBFE594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7ADA227-ED03-4D39-95EC-366349B1D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D6B8B8F-F608-46D0-AD73-784A6E404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FCFA8-3842-4F66-B38F-6C1DA6D3E04F}" type="datetimeFigureOut">
              <a:rPr lang="pt-BR" smtClean="0"/>
              <a:t>16/05/2019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A9737C8-8B6D-429E-BF25-DCCD1C9D4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09DC21B-9431-49C6-8D1C-756504582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C1E0-4A08-4B33-A382-936EEB6F23C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18662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6592EAB-7373-4010-871D-685499CD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2B4C391-B3F8-4DC4-B90E-04FC8EC54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A1E7C15-FAF9-4F73-AD2A-2BCC059AF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FCFA8-3842-4F66-B38F-6C1DA6D3E04F}" type="datetimeFigureOut">
              <a:rPr lang="pt-BR" smtClean="0"/>
              <a:t>16/05/2019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FA87F81-3585-4F9B-BA97-AE1B4464ED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A3EFDED-6D61-44D1-970E-3BBA897B7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8C1E0-4A08-4B33-A382-936EEB6F23C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55968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2.jp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.jpg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.jp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91E0D8-C0D9-4A22-878A-3CB7AC2B6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009" y="1368616"/>
            <a:ext cx="11165983" cy="2767265"/>
          </a:xfrm>
        </p:spPr>
        <p:txBody>
          <a:bodyPr>
            <a:noAutofit/>
          </a:bodyPr>
          <a:lstStyle/>
          <a:p>
            <a:r>
              <a:rPr lang="pt-BR" sz="4400" b="1" dirty="0">
                <a:cs typeface="Times New Roman" panose="02020603050405020304" pitchFamily="18" charset="0"/>
              </a:rPr>
              <a:t>Caracterização da expansão urbana e seus padrões em duas cidades amazônicas</a:t>
            </a:r>
            <a:br>
              <a:rPr lang="pt-BR" sz="4400" b="1" dirty="0">
                <a:cs typeface="Times New Roman" panose="02020603050405020304" pitchFamily="18" charset="0"/>
              </a:rPr>
            </a:br>
            <a:r>
              <a:rPr lang="pt-BR" sz="4400" b="1" dirty="0">
                <a:cs typeface="Times New Roman" panose="02020603050405020304" pitchFamily="18" charset="0"/>
              </a:rPr>
              <a:t> </a:t>
            </a:r>
            <a:br>
              <a:rPr lang="pt-BR" sz="4400" b="1" dirty="0">
                <a:cs typeface="Times New Roman" panose="02020603050405020304" pitchFamily="18" charset="0"/>
              </a:rPr>
            </a:br>
            <a:endParaRPr lang="pt-BR" sz="48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3A5264B-5868-49F5-B38B-B8CADF40E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4196" y="2752248"/>
            <a:ext cx="10560676" cy="3745820"/>
          </a:xfrm>
        </p:spPr>
        <p:txBody>
          <a:bodyPr>
            <a:normAutofit lnSpcReduction="10000"/>
          </a:bodyPr>
          <a:lstStyle/>
          <a:p>
            <a:endParaRPr lang="pt-BR" dirty="0">
              <a:latin typeface="+mj-lt"/>
              <a:cs typeface="Times New Roman" panose="02020603050405020304" pitchFamily="18" charset="0"/>
            </a:endParaRPr>
          </a:p>
          <a:p>
            <a:endParaRPr lang="pt-BR" dirty="0">
              <a:latin typeface="+mj-lt"/>
              <a:cs typeface="Times New Roman" panose="02020603050405020304" pitchFamily="18" charset="0"/>
            </a:endParaRPr>
          </a:p>
          <a:p>
            <a:endParaRPr lang="pt-BR" dirty="0">
              <a:latin typeface="+mj-lt"/>
              <a:cs typeface="Times New Roman" panose="02020603050405020304" pitchFamily="18" charset="0"/>
            </a:endParaRPr>
          </a:p>
          <a:p>
            <a:endParaRPr lang="pt-BR" dirty="0">
              <a:latin typeface="+mj-lt"/>
              <a:cs typeface="Times New Roman" panose="02020603050405020304" pitchFamily="18" charset="0"/>
            </a:endParaRPr>
          </a:p>
          <a:p>
            <a:r>
              <a:rPr lang="pt-BR" sz="2000" dirty="0">
                <a:latin typeface="+mj-lt"/>
                <a:cs typeface="Times New Roman" panose="02020603050405020304" pitchFamily="18" charset="0"/>
              </a:rPr>
              <a:t>Gabriel Crivellaro Gonçalves</a:t>
            </a:r>
          </a:p>
          <a:p>
            <a:r>
              <a:rPr lang="pt-BR" sz="2000" dirty="0">
                <a:latin typeface="+mj-lt"/>
                <a:cs typeface="Times New Roman" panose="02020603050405020304" pitchFamily="18" charset="0"/>
              </a:rPr>
              <a:t>SER-300-Introdução ao Geoprocessamento</a:t>
            </a:r>
          </a:p>
          <a:p>
            <a:r>
              <a:rPr lang="pt-BR" sz="2000" dirty="0">
                <a:latin typeface="+mj-lt"/>
                <a:cs typeface="Times New Roman" panose="02020603050405020304" pitchFamily="18" charset="0"/>
              </a:rPr>
              <a:t>Dr. A. Miguel V. Monteiro</a:t>
            </a:r>
          </a:p>
          <a:p>
            <a:br>
              <a:rPr lang="pt-BR" sz="2600" dirty="0">
                <a:latin typeface="+mj-lt"/>
                <a:cs typeface="Times New Roman" panose="02020603050405020304" pitchFamily="18" charset="0"/>
              </a:rPr>
            </a:br>
            <a:endParaRPr lang="pt-BR" sz="26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D50DF2EA-4277-4C48-BE00-CB7E1C08AA0D}"/>
              </a:ext>
            </a:extLst>
          </p:cNvPr>
          <p:cNvCxnSpPr/>
          <p:nvPr/>
        </p:nvCxnSpPr>
        <p:spPr>
          <a:xfrm>
            <a:off x="1" y="4262554"/>
            <a:ext cx="121919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ma imagem contendo objeto&#10;&#10;Descrição gerada com alta confiança">
            <a:extLst>
              <a:ext uri="{FF2B5EF4-FFF2-40B4-BE49-F238E27FC236}">
                <a16:creationId xmlns:a16="http://schemas.microsoft.com/office/drawing/2014/main" id="{68E64008-E503-458D-BA25-D8D2E4466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21" y="5587258"/>
            <a:ext cx="3775957" cy="123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02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9DD4323A-66C3-4793-A7E5-0A1DE3DA18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3844526"/>
              </p:ext>
            </p:extLst>
          </p:nvPr>
        </p:nvGraphicFramePr>
        <p:xfrm>
          <a:off x="0" y="0"/>
          <a:ext cx="1219200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13207115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7772590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102485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30314100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057936727"/>
                    </a:ext>
                  </a:extLst>
                </a:gridCol>
              </a:tblGrid>
              <a:tr h="365126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Introdução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Metodologia</a:t>
                      </a:r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Resultados e discussões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Conclusão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Considerações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751557"/>
                  </a:ext>
                </a:extLst>
              </a:tr>
            </a:tbl>
          </a:graphicData>
        </a:graphic>
      </p:graphicFrame>
      <p:pic>
        <p:nvPicPr>
          <p:cNvPr id="8" name="Imagem 7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5B523F3-1B29-48A5-BD1B-9FC98E464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2156"/>
            <a:ext cx="943129" cy="766293"/>
          </a:xfrm>
          <a:prstGeom prst="rect">
            <a:avLst/>
          </a:prstGeom>
        </p:spPr>
      </p:pic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EF0DC563-EAB0-46DF-867B-FDCA4364E32B}"/>
              </a:ext>
            </a:extLst>
          </p:cNvPr>
          <p:cNvCxnSpPr/>
          <p:nvPr/>
        </p:nvCxnSpPr>
        <p:spPr>
          <a:xfrm>
            <a:off x="0" y="365760"/>
            <a:ext cx="121919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CEE6F17-6307-42B9-8ECF-8431AA8A2788}"/>
              </a:ext>
            </a:extLst>
          </p:cNvPr>
          <p:cNvSpPr txBox="1"/>
          <p:nvPr/>
        </p:nvSpPr>
        <p:spPr>
          <a:xfrm>
            <a:off x="0" y="422637"/>
            <a:ext cx="5135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atin typeface="+mj-lt"/>
                <a:cs typeface="Times New Roman" panose="02020603050405020304" pitchFamily="18" charset="0"/>
              </a:rPr>
              <a:t>Classificação – </a:t>
            </a:r>
            <a:r>
              <a:rPr lang="pt-BR" sz="2800" b="1" i="1" dirty="0">
                <a:latin typeface="+mj-lt"/>
                <a:cs typeface="Times New Roman" panose="02020603050405020304" pitchFamily="18" charset="0"/>
              </a:rPr>
              <a:t>Land Cover </a:t>
            </a:r>
            <a:r>
              <a:rPr lang="pt-BR" sz="2800" b="1" i="1" dirty="0" err="1">
                <a:latin typeface="+mj-lt"/>
                <a:cs typeface="Times New Roman" panose="02020603050405020304" pitchFamily="18" charset="0"/>
              </a:rPr>
              <a:t>Changes</a:t>
            </a:r>
            <a:endParaRPr lang="pt-BR" b="1" i="1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10" name="Agrupar 109">
            <a:extLst>
              <a:ext uri="{FF2B5EF4-FFF2-40B4-BE49-F238E27FC236}">
                <a16:creationId xmlns:a16="http://schemas.microsoft.com/office/drawing/2014/main" id="{523E6774-3E16-4F27-8A39-0DA9EA0276A1}"/>
              </a:ext>
            </a:extLst>
          </p:cNvPr>
          <p:cNvGrpSpPr/>
          <p:nvPr/>
        </p:nvGrpSpPr>
        <p:grpSpPr>
          <a:xfrm>
            <a:off x="9003776" y="4488953"/>
            <a:ext cx="1239945" cy="2151016"/>
            <a:chOff x="8971119" y="4228130"/>
            <a:chExt cx="1239945" cy="2151016"/>
          </a:xfrm>
        </p:grpSpPr>
        <p:sp>
          <p:nvSpPr>
            <p:cNvPr id="80" name="CaixaDeTexto 79">
              <a:extLst>
                <a:ext uri="{FF2B5EF4-FFF2-40B4-BE49-F238E27FC236}">
                  <a16:creationId xmlns:a16="http://schemas.microsoft.com/office/drawing/2014/main" id="{4FD3539C-C84A-40EC-9DA9-DB074F1EA5EB}"/>
                </a:ext>
              </a:extLst>
            </p:cNvPr>
            <p:cNvSpPr txBox="1"/>
            <p:nvPr/>
          </p:nvSpPr>
          <p:spPr>
            <a:xfrm>
              <a:off x="8995089" y="6009814"/>
              <a:ext cx="10059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latin typeface="+mj-lt"/>
                  <a:cs typeface="Times New Roman" panose="02020603050405020304" pitchFamily="18" charset="0"/>
                </a:rPr>
                <a:t>Extensão</a:t>
              </a:r>
            </a:p>
          </p:txBody>
        </p:sp>
        <p:pic>
          <p:nvPicPr>
            <p:cNvPr id="76" name="Imagem 75">
              <a:extLst>
                <a:ext uri="{FF2B5EF4-FFF2-40B4-BE49-F238E27FC236}">
                  <a16:creationId xmlns:a16="http://schemas.microsoft.com/office/drawing/2014/main" id="{4D5E5A50-F4E1-4EDA-823C-4229E2F34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71119" y="4228130"/>
              <a:ext cx="1239945" cy="1677936"/>
            </a:xfrm>
            <a:prstGeom prst="rect">
              <a:avLst/>
            </a:prstGeom>
          </p:spPr>
        </p:pic>
      </p:grp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DB42AC44-7656-45B9-9C97-81C062DF6173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218924" y="2337394"/>
            <a:ext cx="1815813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tângulo 19">
            <a:extLst>
              <a:ext uri="{FF2B5EF4-FFF2-40B4-BE49-F238E27FC236}">
                <a16:creationId xmlns:a16="http://schemas.microsoft.com/office/drawing/2014/main" id="{87C44660-F2B5-436C-BB8E-92B4E3406FBE}"/>
              </a:ext>
            </a:extLst>
          </p:cNvPr>
          <p:cNvSpPr/>
          <p:nvPr/>
        </p:nvSpPr>
        <p:spPr>
          <a:xfrm>
            <a:off x="2388141" y="2056237"/>
            <a:ext cx="1368504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i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Mahalanobis</a:t>
            </a:r>
            <a:r>
              <a:rPr lang="pt-BR" sz="1600" b="1" i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pt-BR" sz="1600" b="1" i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distance</a:t>
            </a:r>
            <a:r>
              <a:rPr lang="pt-BR" sz="1600" b="1" i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4C3FF76-C609-4551-9C74-6F1631AB9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57" y="1335069"/>
            <a:ext cx="2186267" cy="200464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02B9101-7653-4183-81BA-D8DF487DB4C4}"/>
              </a:ext>
            </a:extLst>
          </p:cNvPr>
          <p:cNvSpPr txBox="1"/>
          <p:nvPr/>
        </p:nvSpPr>
        <p:spPr>
          <a:xfrm>
            <a:off x="2576103" y="2599004"/>
            <a:ext cx="895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latin typeface="+mj-lt"/>
                <a:cs typeface="Times New Roman" panose="02020603050405020304" pitchFamily="18" charset="0"/>
              </a:rPr>
              <a:t>Envi</a:t>
            </a:r>
            <a:r>
              <a:rPr lang="pt-BR" b="1" dirty="0">
                <a:latin typeface="+mj-lt"/>
                <a:cs typeface="Times New Roman" panose="02020603050405020304" pitchFamily="18" charset="0"/>
              </a:rPr>
              <a:t> 5.1</a:t>
            </a:r>
          </a:p>
        </p:txBody>
      </p:sp>
      <p:cxnSp>
        <p:nvCxnSpPr>
          <p:cNvPr id="39" name="Conector de Seta Reta 38">
            <a:extLst>
              <a:ext uri="{FF2B5EF4-FFF2-40B4-BE49-F238E27FC236}">
                <a16:creationId xmlns:a16="http://schemas.microsoft.com/office/drawing/2014/main" id="{44E78C83-2556-414A-87AE-D9643F676809}"/>
              </a:ext>
            </a:extLst>
          </p:cNvPr>
          <p:cNvCxnSpPr>
            <a:cxnSpLocks/>
          </p:cNvCxnSpPr>
          <p:nvPr/>
        </p:nvCxnSpPr>
        <p:spPr>
          <a:xfrm>
            <a:off x="6538575" y="2393566"/>
            <a:ext cx="48058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ector de Seta Reta 43">
            <a:extLst>
              <a:ext uri="{FF2B5EF4-FFF2-40B4-BE49-F238E27FC236}">
                <a16:creationId xmlns:a16="http://schemas.microsoft.com/office/drawing/2014/main" id="{83CA8177-BF06-4270-9102-143A1F9937CE}"/>
              </a:ext>
            </a:extLst>
          </p:cNvPr>
          <p:cNvCxnSpPr>
            <a:cxnSpLocks/>
            <a:endCxn id="49" idx="1"/>
          </p:cNvCxnSpPr>
          <p:nvPr/>
        </p:nvCxnSpPr>
        <p:spPr>
          <a:xfrm>
            <a:off x="8542951" y="2393566"/>
            <a:ext cx="39654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Retângulo 48">
            <a:extLst>
              <a:ext uri="{FF2B5EF4-FFF2-40B4-BE49-F238E27FC236}">
                <a16:creationId xmlns:a16="http://schemas.microsoft.com/office/drawing/2014/main" id="{DEC412C4-CDE3-4948-9DFD-1330B42F4374}"/>
              </a:ext>
            </a:extLst>
          </p:cNvPr>
          <p:cNvSpPr/>
          <p:nvPr/>
        </p:nvSpPr>
        <p:spPr>
          <a:xfrm>
            <a:off x="8939496" y="2131956"/>
            <a:ext cx="1368504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i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Urban</a:t>
            </a:r>
            <a:r>
              <a:rPr lang="pt-BR" sz="1600" b="1" i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pt-BR" sz="1600" b="1" i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Analysis</a:t>
            </a:r>
            <a:endParaRPr lang="pt-BR" sz="1600" b="1" i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09" name="Agrupar 108">
            <a:extLst>
              <a:ext uri="{FF2B5EF4-FFF2-40B4-BE49-F238E27FC236}">
                <a16:creationId xmlns:a16="http://schemas.microsoft.com/office/drawing/2014/main" id="{5CC73FC3-8DFC-47FC-89FE-CD20E779364F}"/>
              </a:ext>
            </a:extLst>
          </p:cNvPr>
          <p:cNvGrpSpPr/>
          <p:nvPr/>
        </p:nvGrpSpPr>
        <p:grpSpPr>
          <a:xfrm>
            <a:off x="7096449" y="4545807"/>
            <a:ext cx="1859837" cy="1753822"/>
            <a:chOff x="7047002" y="4399946"/>
            <a:chExt cx="1859837" cy="1753822"/>
          </a:xfrm>
        </p:grpSpPr>
        <p:sp>
          <p:nvSpPr>
            <p:cNvPr id="79" name="CaixaDeTexto 78">
              <a:extLst>
                <a:ext uri="{FF2B5EF4-FFF2-40B4-BE49-F238E27FC236}">
                  <a16:creationId xmlns:a16="http://schemas.microsoft.com/office/drawing/2014/main" id="{434ECCD2-870A-40B8-B2FD-E01DC1A9551D}"/>
                </a:ext>
              </a:extLst>
            </p:cNvPr>
            <p:cNvSpPr txBox="1"/>
            <p:nvPr/>
          </p:nvSpPr>
          <p:spPr>
            <a:xfrm>
              <a:off x="7504390" y="5784436"/>
              <a:ext cx="9794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err="1">
                  <a:latin typeface="+mj-lt"/>
                  <a:cs typeface="Times New Roman" panose="02020603050405020304" pitchFamily="18" charset="0"/>
                </a:rPr>
                <a:t>Leapfrog</a:t>
              </a:r>
              <a:endParaRPr lang="pt-BR" b="1" dirty="0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75" name="Imagem 74">
              <a:extLst>
                <a:ext uri="{FF2B5EF4-FFF2-40B4-BE49-F238E27FC236}">
                  <a16:creationId xmlns:a16="http://schemas.microsoft.com/office/drawing/2014/main" id="{2EF1F112-FE91-45CB-A1C0-E6AA61723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47002" y="4399946"/>
              <a:ext cx="1859837" cy="1222060"/>
            </a:xfrm>
            <a:prstGeom prst="rect">
              <a:avLst/>
            </a:prstGeom>
          </p:spPr>
        </p:pic>
      </p:grpSp>
      <p:grpSp>
        <p:nvGrpSpPr>
          <p:cNvPr id="111" name="Agrupar 110">
            <a:extLst>
              <a:ext uri="{FF2B5EF4-FFF2-40B4-BE49-F238E27FC236}">
                <a16:creationId xmlns:a16="http://schemas.microsoft.com/office/drawing/2014/main" id="{07E9E7B5-DB85-4B77-B403-2E99F568EB5F}"/>
              </a:ext>
            </a:extLst>
          </p:cNvPr>
          <p:cNvGrpSpPr/>
          <p:nvPr/>
        </p:nvGrpSpPr>
        <p:grpSpPr>
          <a:xfrm>
            <a:off x="10509789" y="4545807"/>
            <a:ext cx="1573957" cy="1979200"/>
            <a:chOff x="10458997" y="4399946"/>
            <a:chExt cx="1573957" cy="1979200"/>
          </a:xfrm>
        </p:grpSpPr>
        <p:sp>
          <p:nvSpPr>
            <p:cNvPr id="81" name="CaixaDeTexto 80">
              <a:extLst>
                <a:ext uri="{FF2B5EF4-FFF2-40B4-BE49-F238E27FC236}">
                  <a16:creationId xmlns:a16="http://schemas.microsoft.com/office/drawing/2014/main" id="{4030F033-ED3A-44A6-B241-BF64CC12688B}"/>
                </a:ext>
              </a:extLst>
            </p:cNvPr>
            <p:cNvSpPr txBox="1"/>
            <p:nvPr/>
          </p:nvSpPr>
          <p:spPr>
            <a:xfrm>
              <a:off x="10458997" y="6009814"/>
              <a:ext cx="1573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latin typeface="+mj-lt"/>
                  <a:cs typeface="Times New Roman" panose="02020603050405020304" pitchFamily="18" charset="0"/>
                </a:rPr>
                <a:t>Preenchimento</a:t>
              </a:r>
            </a:p>
          </p:txBody>
        </p:sp>
        <p:pic>
          <p:nvPicPr>
            <p:cNvPr id="77" name="Imagem 76">
              <a:extLst>
                <a:ext uri="{FF2B5EF4-FFF2-40B4-BE49-F238E27FC236}">
                  <a16:creationId xmlns:a16="http://schemas.microsoft.com/office/drawing/2014/main" id="{548027A5-091A-4B04-AC88-5A4D2B039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05515" y="4399946"/>
              <a:ext cx="1007850" cy="1433787"/>
            </a:xfrm>
            <a:prstGeom prst="rect">
              <a:avLst/>
            </a:prstGeom>
          </p:spPr>
        </p:pic>
      </p:grpSp>
      <p:grpSp>
        <p:nvGrpSpPr>
          <p:cNvPr id="92" name="Agrupar 91">
            <a:extLst>
              <a:ext uri="{FF2B5EF4-FFF2-40B4-BE49-F238E27FC236}">
                <a16:creationId xmlns:a16="http://schemas.microsoft.com/office/drawing/2014/main" id="{C5DFBBE6-C5D6-4BBD-93E3-72D2B2B890F3}"/>
              </a:ext>
            </a:extLst>
          </p:cNvPr>
          <p:cNvGrpSpPr/>
          <p:nvPr/>
        </p:nvGrpSpPr>
        <p:grpSpPr>
          <a:xfrm>
            <a:off x="4075514" y="1263556"/>
            <a:ext cx="2422307" cy="3117209"/>
            <a:chOff x="4042857" y="1002733"/>
            <a:chExt cx="2422307" cy="3117209"/>
          </a:xfrm>
        </p:grpSpPr>
        <p:pic>
          <p:nvPicPr>
            <p:cNvPr id="83" name="Imagem 82" descr="Uma imagem contendo texto, mapa&#10;&#10;Descrição gerada com muito alta confiança">
              <a:extLst>
                <a:ext uri="{FF2B5EF4-FFF2-40B4-BE49-F238E27FC236}">
                  <a16:creationId xmlns:a16="http://schemas.microsoft.com/office/drawing/2014/main" id="{90B0396A-A82B-4FDA-9AB4-4FBEFB1C10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9" t="11826" r="6339" b="6155"/>
            <a:stretch/>
          </p:blipFill>
          <p:spPr>
            <a:xfrm>
              <a:off x="4042857" y="1002733"/>
              <a:ext cx="2117507" cy="28124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0" name="Imagem 89" descr="Uma imagem contendo texto, mapa&#10;&#10;Descrição gerada com muito alta confiança">
              <a:extLst>
                <a:ext uri="{FF2B5EF4-FFF2-40B4-BE49-F238E27FC236}">
                  <a16:creationId xmlns:a16="http://schemas.microsoft.com/office/drawing/2014/main" id="{6790CB9F-9851-4C49-BAD5-2D0EDA2751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9" t="11826" r="6339" b="6155"/>
            <a:stretch/>
          </p:blipFill>
          <p:spPr>
            <a:xfrm>
              <a:off x="4195257" y="1155133"/>
              <a:ext cx="2117507" cy="28124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1" name="Imagem 90" descr="Uma imagem contendo texto, mapa&#10;&#10;Descrição gerada com muito alta confiança">
              <a:extLst>
                <a:ext uri="{FF2B5EF4-FFF2-40B4-BE49-F238E27FC236}">
                  <a16:creationId xmlns:a16="http://schemas.microsoft.com/office/drawing/2014/main" id="{65D842C8-9ED6-46BB-9B9F-CAD5342F85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9" t="11826" r="6339" b="6155"/>
            <a:stretch/>
          </p:blipFill>
          <p:spPr>
            <a:xfrm>
              <a:off x="4347657" y="1307533"/>
              <a:ext cx="2117507" cy="28124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85" name="Texto Explicativo: Linha Dobrada Dupla 84">
            <a:extLst>
              <a:ext uri="{FF2B5EF4-FFF2-40B4-BE49-F238E27FC236}">
                <a16:creationId xmlns:a16="http://schemas.microsoft.com/office/drawing/2014/main" id="{E0606FE7-DDFB-4456-91D0-C16B59A22474}"/>
              </a:ext>
            </a:extLst>
          </p:cNvPr>
          <p:cNvSpPr/>
          <p:nvPr/>
        </p:nvSpPr>
        <p:spPr>
          <a:xfrm>
            <a:off x="2078913" y="4026281"/>
            <a:ext cx="1377834" cy="404167"/>
          </a:xfrm>
          <a:prstGeom prst="borderCallout3">
            <a:avLst>
              <a:gd name="adj1" fmla="val 54618"/>
              <a:gd name="adj2" fmla="val 100117"/>
              <a:gd name="adj3" fmla="val 40822"/>
              <a:gd name="adj4" fmla="val 120919"/>
              <a:gd name="adj5" fmla="val 34181"/>
              <a:gd name="adj6" fmla="val 150778"/>
              <a:gd name="adj7" fmla="val 20457"/>
              <a:gd name="adj8" fmla="val 174432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+mj-lt"/>
                <a:cs typeface="Times New Roman" panose="02020603050405020304" pitchFamily="18" charset="0"/>
              </a:rPr>
              <a:t>Não urbano</a:t>
            </a:r>
          </a:p>
        </p:txBody>
      </p:sp>
      <p:sp>
        <p:nvSpPr>
          <p:cNvPr id="87" name="Texto Explicativo: Linha Dobrada Dupla 86">
            <a:extLst>
              <a:ext uri="{FF2B5EF4-FFF2-40B4-BE49-F238E27FC236}">
                <a16:creationId xmlns:a16="http://schemas.microsoft.com/office/drawing/2014/main" id="{05DCF9E6-3B80-4CBD-96DA-50E716F39634}"/>
              </a:ext>
            </a:extLst>
          </p:cNvPr>
          <p:cNvSpPr/>
          <p:nvPr/>
        </p:nvSpPr>
        <p:spPr>
          <a:xfrm>
            <a:off x="4001742" y="4545807"/>
            <a:ext cx="1377834" cy="404167"/>
          </a:xfrm>
          <a:prstGeom prst="borderCallout3">
            <a:avLst>
              <a:gd name="adj1" fmla="val 54618"/>
              <a:gd name="adj2" fmla="val 100117"/>
              <a:gd name="adj3" fmla="val 40822"/>
              <a:gd name="adj4" fmla="val 120919"/>
              <a:gd name="adj5" fmla="val -18241"/>
              <a:gd name="adj6" fmla="val 109502"/>
              <a:gd name="adj7" fmla="val -280280"/>
              <a:gd name="adj8" fmla="val 8297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+mj-lt"/>
                <a:cs typeface="Times New Roman" panose="02020603050405020304" pitchFamily="18" charset="0"/>
              </a:rPr>
              <a:t>Água</a:t>
            </a:r>
          </a:p>
        </p:txBody>
      </p:sp>
      <p:grpSp>
        <p:nvGrpSpPr>
          <p:cNvPr id="98" name="Agrupar 97">
            <a:extLst>
              <a:ext uri="{FF2B5EF4-FFF2-40B4-BE49-F238E27FC236}">
                <a16:creationId xmlns:a16="http://schemas.microsoft.com/office/drawing/2014/main" id="{A1FC73DF-8CBF-4159-A667-93DCB7D6AABB}"/>
              </a:ext>
            </a:extLst>
          </p:cNvPr>
          <p:cNvGrpSpPr/>
          <p:nvPr/>
        </p:nvGrpSpPr>
        <p:grpSpPr>
          <a:xfrm>
            <a:off x="7116588" y="1485821"/>
            <a:ext cx="1371626" cy="1806606"/>
            <a:chOff x="6997016" y="1011787"/>
            <a:chExt cx="1371626" cy="1806606"/>
          </a:xfrm>
        </p:grpSpPr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7100F21B-32F9-4EE9-AC24-EA39945C634E}"/>
                </a:ext>
              </a:extLst>
            </p:cNvPr>
            <p:cNvSpPr/>
            <p:nvPr/>
          </p:nvSpPr>
          <p:spPr>
            <a:xfrm>
              <a:off x="6997016" y="2295173"/>
              <a:ext cx="1368504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Limpa Pixel</a:t>
              </a:r>
            </a:p>
            <a:p>
              <a:pPr algn="ctr"/>
              <a:r>
                <a:rPr lang="pt-BR" sz="16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(8 pixels)</a:t>
              </a: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45773DEC-CD98-4DC9-B9AA-0C67E885DFC3}"/>
                </a:ext>
              </a:extLst>
            </p:cNvPr>
            <p:cNvSpPr txBox="1"/>
            <p:nvPr/>
          </p:nvSpPr>
          <p:spPr>
            <a:xfrm>
              <a:off x="7061547" y="1011787"/>
              <a:ext cx="11448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>
                  <a:latin typeface="+mj-lt"/>
                  <a:cs typeface="Times New Roman" panose="02020603050405020304" pitchFamily="18" charset="0"/>
                </a:rPr>
                <a:t>Spring 5.5.3</a:t>
              </a:r>
            </a:p>
          </p:txBody>
        </p:sp>
        <p:sp>
          <p:nvSpPr>
            <p:cNvPr id="93" name="Retângulo 92">
              <a:extLst>
                <a:ext uri="{FF2B5EF4-FFF2-40B4-BE49-F238E27FC236}">
                  <a16:creationId xmlns:a16="http://schemas.microsoft.com/office/drawing/2014/main" id="{93E19B4F-2D5F-40F5-8F71-D8B1CD0380EE}"/>
                </a:ext>
              </a:extLst>
            </p:cNvPr>
            <p:cNvSpPr/>
            <p:nvPr/>
          </p:nvSpPr>
          <p:spPr>
            <a:xfrm>
              <a:off x="7000138" y="1330467"/>
              <a:ext cx="1368504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Editor matricial</a:t>
              </a:r>
            </a:p>
          </p:txBody>
        </p:sp>
        <p:sp>
          <p:nvSpPr>
            <p:cNvPr id="94" name="Sinal de Adição 93">
              <a:extLst>
                <a:ext uri="{FF2B5EF4-FFF2-40B4-BE49-F238E27FC236}">
                  <a16:creationId xmlns:a16="http://schemas.microsoft.com/office/drawing/2014/main" id="{B240085A-089B-4EB9-9164-7ABCF23C2FDB}"/>
                </a:ext>
              </a:extLst>
            </p:cNvPr>
            <p:cNvSpPr/>
            <p:nvPr/>
          </p:nvSpPr>
          <p:spPr>
            <a:xfrm>
              <a:off x="7504390" y="1896571"/>
              <a:ext cx="360000" cy="360000"/>
            </a:xfrm>
            <a:prstGeom prst="mathPlu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+mj-lt"/>
              </a:endParaRPr>
            </a:p>
          </p:txBody>
        </p:sp>
      </p:grpSp>
      <p:grpSp>
        <p:nvGrpSpPr>
          <p:cNvPr id="116" name="Agrupar 115">
            <a:extLst>
              <a:ext uri="{FF2B5EF4-FFF2-40B4-BE49-F238E27FC236}">
                <a16:creationId xmlns:a16="http://schemas.microsoft.com/office/drawing/2014/main" id="{DFEADDFD-E609-4DE5-859A-3FE2727ACB00}"/>
              </a:ext>
            </a:extLst>
          </p:cNvPr>
          <p:cNvGrpSpPr/>
          <p:nvPr/>
        </p:nvGrpSpPr>
        <p:grpSpPr>
          <a:xfrm>
            <a:off x="8026369" y="2655175"/>
            <a:ext cx="3233864" cy="1890631"/>
            <a:chOff x="8026369" y="2655175"/>
            <a:chExt cx="3233864" cy="1890631"/>
          </a:xfrm>
        </p:grpSpPr>
        <p:cxnSp>
          <p:nvCxnSpPr>
            <p:cNvPr id="102" name="Conector: Angulado 101">
              <a:extLst>
                <a:ext uri="{FF2B5EF4-FFF2-40B4-BE49-F238E27FC236}">
                  <a16:creationId xmlns:a16="http://schemas.microsoft.com/office/drawing/2014/main" id="{AE06C913-7A19-4019-8ABB-F0DB2B0956F0}"/>
                </a:ext>
              </a:extLst>
            </p:cNvPr>
            <p:cNvCxnSpPr>
              <a:cxnSpLocks/>
              <a:stCxn id="49" idx="2"/>
              <a:endCxn id="75" idx="0"/>
            </p:cNvCxnSpPr>
            <p:nvPr/>
          </p:nvCxnSpPr>
          <p:spPr>
            <a:xfrm rot="5400000">
              <a:off x="7879743" y="2801801"/>
              <a:ext cx="1890631" cy="1597380"/>
            </a:xfrm>
            <a:prstGeom prst="bentConnector3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Conector de Seta Reta 103">
              <a:extLst>
                <a:ext uri="{FF2B5EF4-FFF2-40B4-BE49-F238E27FC236}">
                  <a16:creationId xmlns:a16="http://schemas.microsoft.com/office/drawing/2014/main" id="{E487E12A-AB11-4A9A-BAD2-6F75A177308A}"/>
                </a:ext>
              </a:extLst>
            </p:cNvPr>
            <p:cNvCxnSpPr>
              <a:cxnSpLocks/>
              <a:stCxn id="49" idx="2"/>
              <a:endCxn id="76" idx="0"/>
            </p:cNvCxnSpPr>
            <p:nvPr/>
          </p:nvCxnSpPr>
          <p:spPr>
            <a:xfrm>
              <a:off x="9623748" y="2655176"/>
              <a:ext cx="1" cy="183377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Conector: Angulado 106">
              <a:extLst>
                <a:ext uri="{FF2B5EF4-FFF2-40B4-BE49-F238E27FC236}">
                  <a16:creationId xmlns:a16="http://schemas.microsoft.com/office/drawing/2014/main" id="{CDE5395E-52C1-4035-9E4F-45EB56DC03D0}"/>
                </a:ext>
              </a:extLst>
            </p:cNvPr>
            <p:cNvCxnSpPr>
              <a:cxnSpLocks/>
              <a:stCxn id="49" idx="2"/>
              <a:endCxn id="77" idx="0"/>
            </p:cNvCxnSpPr>
            <p:nvPr/>
          </p:nvCxnSpPr>
          <p:spPr>
            <a:xfrm rot="16200000" flipH="1">
              <a:off x="9496675" y="2782249"/>
              <a:ext cx="1890631" cy="1636484"/>
            </a:xfrm>
            <a:prstGeom prst="bentConnector3">
              <a:avLst>
                <a:gd name="adj1" fmla="val 50000"/>
              </a:avLst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0" name="CaixaDeTexto 119">
            <a:extLst>
              <a:ext uri="{FF2B5EF4-FFF2-40B4-BE49-F238E27FC236}">
                <a16:creationId xmlns:a16="http://schemas.microsoft.com/office/drawing/2014/main" id="{BBFAA355-E6D0-45E7-A1A7-9D32B0D642DF}"/>
              </a:ext>
            </a:extLst>
          </p:cNvPr>
          <p:cNvSpPr txBox="1"/>
          <p:nvPr/>
        </p:nvSpPr>
        <p:spPr>
          <a:xfrm>
            <a:off x="902389" y="6525007"/>
            <a:ext cx="4340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+mj-lt"/>
                <a:cs typeface="Times New Roman" panose="02020603050405020304" pitchFamily="18" charset="0"/>
              </a:rPr>
              <a:t>Adaptado de Ramos (2014).</a:t>
            </a:r>
          </a:p>
        </p:txBody>
      </p:sp>
      <p:grpSp>
        <p:nvGrpSpPr>
          <p:cNvPr id="117" name="Agrupar 116">
            <a:extLst>
              <a:ext uri="{FF2B5EF4-FFF2-40B4-BE49-F238E27FC236}">
                <a16:creationId xmlns:a16="http://schemas.microsoft.com/office/drawing/2014/main" id="{D2D4AF4A-394D-4546-9471-3FF114752D24}"/>
              </a:ext>
            </a:extLst>
          </p:cNvPr>
          <p:cNvGrpSpPr/>
          <p:nvPr/>
        </p:nvGrpSpPr>
        <p:grpSpPr>
          <a:xfrm>
            <a:off x="7116588" y="1103820"/>
            <a:ext cx="4581294" cy="5717367"/>
            <a:chOff x="1213756" y="595040"/>
            <a:chExt cx="4581294" cy="5717367"/>
          </a:xfrm>
        </p:grpSpPr>
        <p:sp>
          <p:nvSpPr>
            <p:cNvPr id="118" name="Retângulo 117">
              <a:extLst>
                <a:ext uri="{FF2B5EF4-FFF2-40B4-BE49-F238E27FC236}">
                  <a16:creationId xmlns:a16="http://schemas.microsoft.com/office/drawing/2014/main" id="{2E39635B-8061-4BD9-90BA-1639CCF427D6}"/>
                </a:ext>
              </a:extLst>
            </p:cNvPr>
            <p:cNvSpPr/>
            <p:nvPr/>
          </p:nvSpPr>
          <p:spPr>
            <a:xfrm>
              <a:off x="1213756" y="861273"/>
              <a:ext cx="1687286" cy="315682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Urbano</a:t>
              </a:r>
            </a:p>
          </p:txBody>
        </p:sp>
        <p:sp>
          <p:nvSpPr>
            <p:cNvPr id="119" name="Retângulo 118">
              <a:extLst>
                <a:ext uri="{FF2B5EF4-FFF2-40B4-BE49-F238E27FC236}">
                  <a16:creationId xmlns:a16="http://schemas.microsoft.com/office/drawing/2014/main" id="{06C18532-DA01-4445-AFFC-A6CA8046C2C3}"/>
                </a:ext>
              </a:extLst>
            </p:cNvPr>
            <p:cNvSpPr/>
            <p:nvPr/>
          </p:nvSpPr>
          <p:spPr>
            <a:xfrm>
              <a:off x="1213756" y="3125045"/>
              <a:ext cx="1687286" cy="315682"/>
            </a:xfrm>
            <a:prstGeom prst="rect">
              <a:avLst/>
            </a:prstGeom>
            <a:solidFill>
              <a:srgbClr val="00B050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latin typeface="+mj-lt"/>
                  <a:cs typeface="Times New Roman" panose="02020603050405020304" pitchFamily="18" charset="0"/>
                </a:rPr>
                <a:t>Não urbano</a:t>
              </a:r>
            </a:p>
          </p:txBody>
        </p:sp>
        <p:sp>
          <p:nvSpPr>
            <p:cNvPr id="121" name="Retângulo 120">
              <a:extLst>
                <a:ext uri="{FF2B5EF4-FFF2-40B4-BE49-F238E27FC236}">
                  <a16:creationId xmlns:a16="http://schemas.microsoft.com/office/drawing/2014/main" id="{08B89DFE-DB42-4E45-9E56-1FB88BCCAFC7}"/>
                </a:ext>
              </a:extLst>
            </p:cNvPr>
            <p:cNvSpPr/>
            <p:nvPr/>
          </p:nvSpPr>
          <p:spPr>
            <a:xfrm>
              <a:off x="3510639" y="595040"/>
              <a:ext cx="2284411" cy="84309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latin typeface="+mj-lt"/>
                  <a:cs typeface="Times New Roman" panose="02020603050405020304" pitchFamily="18" charset="0"/>
                </a:rPr>
                <a:t>Áreas construídas e/ou Superfícies impermeabilizadas</a:t>
              </a:r>
            </a:p>
          </p:txBody>
        </p:sp>
        <p:sp>
          <p:nvSpPr>
            <p:cNvPr id="122" name="Retângulo 121">
              <a:extLst>
                <a:ext uri="{FF2B5EF4-FFF2-40B4-BE49-F238E27FC236}">
                  <a16:creationId xmlns:a16="http://schemas.microsoft.com/office/drawing/2014/main" id="{D2F8F229-A3F4-45AC-9445-D231B7C42163}"/>
                </a:ext>
              </a:extLst>
            </p:cNvPr>
            <p:cNvSpPr/>
            <p:nvPr/>
          </p:nvSpPr>
          <p:spPr>
            <a:xfrm>
              <a:off x="3510640" y="1778714"/>
              <a:ext cx="1687286" cy="31568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latin typeface="+mj-lt"/>
                  <a:cs typeface="Times New Roman" panose="02020603050405020304" pitchFamily="18" charset="0"/>
                </a:rPr>
                <a:t>Agricultura</a:t>
              </a:r>
            </a:p>
          </p:txBody>
        </p:sp>
        <p:sp>
          <p:nvSpPr>
            <p:cNvPr id="123" name="Retângulo 122">
              <a:extLst>
                <a:ext uri="{FF2B5EF4-FFF2-40B4-BE49-F238E27FC236}">
                  <a16:creationId xmlns:a16="http://schemas.microsoft.com/office/drawing/2014/main" id="{98101FCA-4831-481C-8D2E-1FB88E62EFFB}"/>
                </a:ext>
              </a:extLst>
            </p:cNvPr>
            <p:cNvSpPr/>
            <p:nvPr/>
          </p:nvSpPr>
          <p:spPr>
            <a:xfrm>
              <a:off x="3510640" y="2202452"/>
              <a:ext cx="1687286" cy="31568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latin typeface="+mj-lt"/>
                  <a:cs typeface="Times New Roman" panose="02020603050405020304" pitchFamily="18" charset="0"/>
                </a:rPr>
                <a:t>Pastagens</a:t>
              </a:r>
            </a:p>
          </p:txBody>
        </p:sp>
        <p:sp>
          <p:nvSpPr>
            <p:cNvPr id="124" name="Retângulo 123">
              <a:extLst>
                <a:ext uri="{FF2B5EF4-FFF2-40B4-BE49-F238E27FC236}">
                  <a16:creationId xmlns:a16="http://schemas.microsoft.com/office/drawing/2014/main" id="{F4B3A98D-1BC4-4D0E-9AF4-8ED8344D6172}"/>
                </a:ext>
              </a:extLst>
            </p:cNvPr>
            <p:cNvSpPr/>
            <p:nvPr/>
          </p:nvSpPr>
          <p:spPr>
            <a:xfrm>
              <a:off x="3510640" y="2626190"/>
              <a:ext cx="1687286" cy="31568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latin typeface="+mj-lt"/>
                  <a:cs typeface="Times New Roman" panose="02020603050405020304" pitchFamily="18" charset="0"/>
                </a:rPr>
                <a:t>Mineração</a:t>
              </a:r>
            </a:p>
          </p:txBody>
        </p:sp>
        <p:sp>
          <p:nvSpPr>
            <p:cNvPr id="125" name="Retângulo 124">
              <a:extLst>
                <a:ext uri="{FF2B5EF4-FFF2-40B4-BE49-F238E27FC236}">
                  <a16:creationId xmlns:a16="http://schemas.microsoft.com/office/drawing/2014/main" id="{897E7CBC-A623-4255-B36B-0B2039650323}"/>
                </a:ext>
              </a:extLst>
            </p:cNvPr>
            <p:cNvSpPr/>
            <p:nvPr/>
          </p:nvSpPr>
          <p:spPr>
            <a:xfrm>
              <a:off x="3510640" y="3052661"/>
              <a:ext cx="1687286" cy="46154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latin typeface="+mj-lt"/>
                  <a:cs typeface="Times New Roman" panose="02020603050405020304" pitchFamily="18" charset="0"/>
                </a:rPr>
                <a:t>Vegetação primaria</a:t>
              </a:r>
            </a:p>
          </p:txBody>
        </p:sp>
        <p:sp>
          <p:nvSpPr>
            <p:cNvPr id="126" name="Retângulo 125">
              <a:extLst>
                <a:ext uri="{FF2B5EF4-FFF2-40B4-BE49-F238E27FC236}">
                  <a16:creationId xmlns:a16="http://schemas.microsoft.com/office/drawing/2014/main" id="{03F746C4-0078-40D6-8A1E-1B118ED1F97B}"/>
                </a:ext>
              </a:extLst>
            </p:cNvPr>
            <p:cNvSpPr/>
            <p:nvPr/>
          </p:nvSpPr>
          <p:spPr>
            <a:xfrm>
              <a:off x="3510640" y="3624007"/>
              <a:ext cx="1687286" cy="46154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latin typeface="+mj-lt"/>
                  <a:cs typeface="Times New Roman" panose="02020603050405020304" pitchFamily="18" charset="0"/>
                </a:rPr>
                <a:t>Vegetação Secundária</a:t>
              </a:r>
            </a:p>
          </p:txBody>
        </p:sp>
        <p:sp>
          <p:nvSpPr>
            <p:cNvPr id="127" name="Retângulo 126">
              <a:extLst>
                <a:ext uri="{FF2B5EF4-FFF2-40B4-BE49-F238E27FC236}">
                  <a16:creationId xmlns:a16="http://schemas.microsoft.com/office/drawing/2014/main" id="{EAD7BAB2-39EF-4EA1-8680-9B609564A1BB}"/>
                </a:ext>
              </a:extLst>
            </p:cNvPr>
            <p:cNvSpPr/>
            <p:nvPr/>
          </p:nvSpPr>
          <p:spPr>
            <a:xfrm>
              <a:off x="1213756" y="5569205"/>
              <a:ext cx="1687286" cy="315682"/>
            </a:xfrm>
            <a:prstGeom prst="rect">
              <a:avLst/>
            </a:prstGeom>
            <a:solidFill>
              <a:srgbClr val="00B0F0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latin typeface="+mj-lt"/>
                  <a:cs typeface="Times New Roman" panose="02020603050405020304" pitchFamily="18" charset="0"/>
                </a:rPr>
                <a:t>Água</a:t>
              </a:r>
            </a:p>
          </p:txBody>
        </p:sp>
        <p:sp>
          <p:nvSpPr>
            <p:cNvPr id="128" name="Retângulo 127">
              <a:extLst>
                <a:ext uri="{FF2B5EF4-FFF2-40B4-BE49-F238E27FC236}">
                  <a16:creationId xmlns:a16="http://schemas.microsoft.com/office/drawing/2014/main" id="{3605E5E0-EAFA-4810-841E-15620C82556F}"/>
                </a:ext>
              </a:extLst>
            </p:cNvPr>
            <p:cNvSpPr/>
            <p:nvPr/>
          </p:nvSpPr>
          <p:spPr>
            <a:xfrm>
              <a:off x="3510640" y="5571239"/>
              <a:ext cx="1687286" cy="31568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latin typeface="+mj-lt"/>
                  <a:cs typeface="Times New Roman" panose="02020603050405020304" pitchFamily="18" charset="0"/>
                </a:rPr>
                <a:t>Rios</a:t>
              </a:r>
            </a:p>
          </p:txBody>
        </p:sp>
        <p:sp>
          <p:nvSpPr>
            <p:cNvPr id="129" name="Retângulo 128">
              <a:extLst>
                <a:ext uri="{FF2B5EF4-FFF2-40B4-BE49-F238E27FC236}">
                  <a16:creationId xmlns:a16="http://schemas.microsoft.com/office/drawing/2014/main" id="{DB903E17-5268-4493-A3F8-651A7751F977}"/>
                </a:ext>
              </a:extLst>
            </p:cNvPr>
            <p:cNvSpPr/>
            <p:nvPr/>
          </p:nvSpPr>
          <p:spPr>
            <a:xfrm>
              <a:off x="3510640" y="5996725"/>
              <a:ext cx="1687286" cy="31568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latin typeface="+mj-lt"/>
                  <a:cs typeface="Times New Roman" panose="02020603050405020304" pitchFamily="18" charset="0"/>
                </a:rPr>
                <a:t>Lagos</a:t>
              </a:r>
            </a:p>
          </p:txBody>
        </p:sp>
        <p:sp>
          <p:nvSpPr>
            <p:cNvPr id="130" name="Retângulo 129">
              <a:extLst>
                <a:ext uri="{FF2B5EF4-FFF2-40B4-BE49-F238E27FC236}">
                  <a16:creationId xmlns:a16="http://schemas.microsoft.com/office/drawing/2014/main" id="{23F12DCB-E365-4764-BD8E-2BC5D1F288BD}"/>
                </a:ext>
              </a:extLst>
            </p:cNvPr>
            <p:cNvSpPr/>
            <p:nvPr/>
          </p:nvSpPr>
          <p:spPr>
            <a:xfrm>
              <a:off x="3510640" y="5145753"/>
              <a:ext cx="1687286" cy="31568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latin typeface="+mj-lt"/>
                  <a:cs typeface="Times New Roman" panose="02020603050405020304" pitchFamily="18" charset="0"/>
                </a:rPr>
                <a:t>Represas</a:t>
              </a:r>
            </a:p>
          </p:txBody>
        </p:sp>
        <p:sp>
          <p:nvSpPr>
            <p:cNvPr id="131" name="Retângulo 130">
              <a:extLst>
                <a:ext uri="{FF2B5EF4-FFF2-40B4-BE49-F238E27FC236}">
                  <a16:creationId xmlns:a16="http://schemas.microsoft.com/office/drawing/2014/main" id="{70A00AAC-55ED-46C9-9D4F-20D232319186}"/>
                </a:ext>
              </a:extLst>
            </p:cNvPr>
            <p:cNvSpPr/>
            <p:nvPr/>
          </p:nvSpPr>
          <p:spPr>
            <a:xfrm>
              <a:off x="3510640" y="4195352"/>
              <a:ext cx="1687286" cy="46154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latin typeface="+mj-lt"/>
                  <a:cs typeface="Times New Roman" panose="02020603050405020304" pitchFamily="18" charset="0"/>
                </a:rPr>
                <a:t>Solo exposto</a:t>
              </a:r>
            </a:p>
          </p:txBody>
        </p:sp>
        <p:cxnSp>
          <p:nvCxnSpPr>
            <p:cNvPr id="132" name="Conector de Seta Reta 131">
              <a:extLst>
                <a:ext uri="{FF2B5EF4-FFF2-40B4-BE49-F238E27FC236}">
                  <a16:creationId xmlns:a16="http://schemas.microsoft.com/office/drawing/2014/main" id="{051BB6EB-DCF6-4197-919E-C93EC549CA01}"/>
                </a:ext>
              </a:extLst>
            </p:cNvPr>
            <p:cNvCxnSpPr>
              <a:cxnSpLocks/>
              <a:stCxn id="118" idx="3"/>
              <a:endCxn id="121" idx="1"/>
            </p:cNvCxnSpPr>
            <p:nvPr/>
          </p:nvCxnSpPr>
          <p:spPr>
            <a:xfrm flipV="1">
              <a:off x="2901042" y="1016590"/>
              <a:ext cx="609597" cy="252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Conector de Seta Reta 132">
              <a:extLst>
                <a:ext uri="{FF2B5EF4-FFF2-40B4-BE49-F238E27FC236}">
                  <a16:creationId xmlns:a16="http://schemas.microsoft.com/office/drawing/2014/main" id="{B0019816-08A3-439B-AEFD-126DE61D3505}"/>
                </a:ext>
              </a:extLst>
            </p:cNvPr>
            <p:cNvCxnSpPr>
              <a:stCxn id="119" idx="3"/>
              <a:endCxn id="125" idx="1"/>
            </p:cNvCxnSpPr>
            <p:nvPr/>
          </p:nvCxnSpPr>
          <p:spPr>
            <a:xfrm>
              <a:off x="2901042" y="3282886"/>
              <a:ext cx="609598" cy="54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Conector de Seta Reta 133">
              <a:extLst>
                <a:ext uri="{FF2B5EF4-FFF2-40B4-BE49-F238E27FC236}">
                  <a16:creationId xmlns:a16="http://schemas.microsoft.com/office/drawing/2014/main" id="{D61F1CC4-70AE-4160-8861-D3BF2DE8F23C}"/>
                </a:ext>
              </a:extLst>
            </p:cNvPr>
            <p:cNvCxnSpPr>
              <a:stCxn id="127" idx="3"/>
              <a:endCxn id="128" idx="1"/>
            </p:cNvCxnSpPr>
            <p:nvPr/>
          </p:nvCxnSpPr>
          <p:spPr>
            <a:xfrm>
              <a:off x="2901042" y="5727046"/>
              <a:ext cx="609598" cy="203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Conector: Angulado 134">
              <a:extLst>
                <a:ext uri="{FF2B5EF4-FFF2-40B4-BE49-F238E27FC236}">
                  <a16:creationId xmlns:a16="http://schemas.microsoft.com/office/drawing/2014/main" id="{C77BD45B-818D-47A8-9366-142654E35E99}"/>
                </a:ext>
              </a:extLst>
            </p:cNvPr>
            <p:cNvCxnSpPr>
              <a:stCxn id="119" idx="3"/>
              <a:endCxn id="122" idx="1"/>
            </p:cNvCxnSpPr>
            <p:nvPr/>
          </p:nvCxnSpPr>
          <p:spPr>
            <a:xfrm flipV="1">
              <a:off x="2901042" y="1936555"/>
              <a:ext cx="609598" cy="1346331"/>
            </a:xfrm>
            <a:prstGeom prst="bent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Conector: Angulado 135">
              <a:extLst>
                <a:ext uri="{FF2B5EF4-FFF2-40B4-BE49-F238E27FC236}">
                  <a16:creationId xmlns:a16="http://schemas.microsoft.com/office/drawing/2014/main" id="{A8E21CAB-D372-4343-97A4-21E64B893020}"/>
                </a:ext>
              </a:extLst>
            </p:cNvPr>
            <p:cNvCxnSpPr>
              <a:stCxn id="119" idx="3"/>
              <a:endCxn id="123" idx="1"/>
            </p:cNvCxnSpPr>
            <p:nvPr/>
          </p:nvCxnSpPr>
          <p:spPr>
            <a:xfrm flipV="1">
              <a:off x="2901042" y="2360293"/>
              <a:ext cx="609598" cy="922593"/>
            </a:xfrm>
            <a:prstGeom prst="bent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Conector: Angulado 136">
              <a:extLst>
                <a:ext uri="{FF2B5EF4-FFF2-40B4-BE49-F238E27FC236}">
                  <a16:creationId xmlns:a16="http://schemas.microsoft.com/office/drawing/2014/main" id="{DACC918A-5991-442B-96B5-EE2AEE888765}"/>
                </a:ext>
              </a:extLst>
            </p:cNvPr>
            <p:cNvCxnSpPr>
              <a:stCxn id="119" idx="3"/>
              <a:endCxn id="124" idx="1"/>
            </p:cNvCxnSpPr>
            <p:nvPr/>
          </p:nvCxnSpPr>
          <p:spPr>
            <a:xfrm flipV="1">
              <a:off x="2901042" y="2784031"/>
              <a:ext cx="609598" cy="498855"/>
            </a:xfrm>
            <a:prstGeom prst="bent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8" name="Conector: Angulado 137">
              <a:extLst>
                <a:ext uri="{FF2B5EF4-FFF2-40B4-BE49-F238E27FC236}">
                  <a16:creationId xmlns:a16="http://schemas.microsoft.com/office/drawing/2014/main" id="{6917F7B0-A2CE-41D7-825D-49A843E1DB64}"/>
                </a:ext>
              </a:extLst>
            </p:cNvPr>
            <p:cNvCxnSpPr>
              <a:stCxn id="119" idx="3"/>
              <a:endCxn id="126" idx="1"/>
            </p:cNvCxnSpPr>
            <p:nvPr/>
          </p:nvCxnSpPr>
          <p:spPr>
            <a:xfrm>
              <a:off x="2901042" y="3282886"/>
              <a:ext cx="609598" cy="571892"/>
            </a:xfrm>
            <a:prstGeom prst="bent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9" name="Conector: Angulado 138">
              <a:extLst>
                <a:ext uri="{FF2B5EF4-FFF2-40B4-BE49-F238E27FC236}">
                  <a16:creationId xmlns:a16="http://schemas.microsoft.com/office/drawing/2014/main" id="{76414B57-10F6-4F0C-96AC-F12B5BCBD396}"/>
                </a:ext>
              </a:extLst>
            </p:cNvPr>
            <p:cNvCxnSpPr>
              <a:stCxn id="119" idx="3"/>
              <a:endCxn id="131" idx="1"/>
            </p:cNvCxnSpPr>
            <p:nvPr/>
          </p:nvCxnSpPr>
          <p:spPr>
            <a:xfrm>
              <a:off x="2901042" y="3282886"/>
              <a:ext cx="609598" cy="1143237"/>
            </a:xfrm>
            <a:prstGeom prst="bent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0" name="Conector: Angulado 139">
              <a:extLst>
                <a:ext uri="{FF2B5EF4-FFF2-40B4-BE49-F238E27FC236}">
                  <a16:creationId xmlns:a16="http://schemas.microsoft.com/office/drawing/2014/main" id="{CB07EF0B-8688-41A6-BA1B-DCA7AB0C9FB5}"/>
                </a:ext>
              </a:extLst>
            </p:cNvPr>
            <p:cNvCxnSpPr>
              <a:stCxn id="127" idx="3"/>
              <a:endCxn id="130" idx="1"/>
            </p:cNvCxnSpPr>
            <p:nvPr/>
          </p:nvCxnSpPr>
          <p:spPr>
            <a:xfrm flipV="1">
              <a:off x="2901042" y="5303594"/>
              <a:ext cx="609598" cy="423452"/>
            </a:xfrm>
            <a:prstGeom prst="bent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1" name="Conector: Angulado 140">
              <a:extLst>
                <a:ext uri="{FF2B5EF4-FFF2-40B4-BE49-F238E27FC236}">
                  <a16:creationId xmlns:a16="http://schemas.microsoft.com/office/drawing/2014/main" id="{F2B6FDBE-FF37-43D4-85C8-C774F862E695}"/>
                </a:ext>
              </a:extLst>
            </p:cNvPr>
            <p:cNvCxnSpPr>
              <a:stCxn id="127" idx="3"/>
              <a:endCxn id="129" idx="1"/>
            </p:cNvCxnSpPr>
            <p:nvPr/>
          </p:nvCxnSpPr>
          <p:spPr>
            <a:xfrm>
              <a:off x="2901042" y="5727046"/>
              <a:ext cx="609598" cy="427520"/>
            </a:xfrm>
            <a:prstGeom prst="bent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3" name="Texto Explicativo: Linha Dobrada Dupla 62">
            <a:extLst>
              <a:ext uri="{FF2B5EF4-FFF2-40B4-BE49-F238E27FC236}">
                <a16:creationId xmlns:a16="http://schemas.microsoft.com/office/drawing/2014/main" id="{FF075D0E-FEDE-4DAE-855F-67141E8F49BB}"/>
              </a:ext>
            </a:extLst>
          </p:cNvPr>
          <p:cNvSpPr/>
          <p:nvPr/>
        </p:nvSpPr>
        <p:spPr>
          <a:xfrm>
            <a:off x="6128657" y="731520"/>
            <a:ext cx="1377834" cy="404167"/>
          </a:xfrm>
          <a:prstGeom prst="borderCallout3">
            <a:avLst>
              <a:gd name="adj1" fmla="val 41056"/>
              <a:gd name="adj2" fmla="val 79"/>
              <a:gd name="adj3" fmla="val 44243"/>
              <a:gd name="adj4" fmla="val -22275"/>
              <a:gd name="adj5" fmla="val 185864"/>
              <a:gd name="adj6" fmla="val -59049"/>
              <a:gd name="adj7" fmla="val 498235"/>
              <a:gd name="adj8" fmla="val -6405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+mj-lt"/>
                <a:cs typeface="Times New Roman" panose="02020603050405020304" pitchFamily="18" charset="0"/>
              </a:rPr>
              <a:t>Urbano</a:t>
            </a:r>
          </a:p>
        </p:txBody>
      </p:sp>
    </p:spTree>
    <p:extLst>
      <p:ext uri="{BB962C8B-B14F-4D97-AF65-F5344CB8AC3E}">
        <p14:creationId xmlns:p14="http://schemas.microsoft.com/office/powerpoint/2010/main" val="328838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5B523F3-1B29-48A5-BD1B-9FC98E464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871" y="6091707"/>
            <a:ext cx="943129" cy="766293"/>
          </a:xfrm>
          <a:prstGeom prst="rect">
            <a:avLst/>
          </a:prstGeom>
        </p:spPr>
      </p:pic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9DD4323A-66C3-4793-A7E5-0A1DE3DA18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2173684"/>
              </p:ext>
            </p:extLst>
          </p:nvPr>
        </p:nvGraphicFramePr>
        <p:xfrm>
          <a:off x="0" y="0"/>
          <a:ext cx="1219200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13207115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7772590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102485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30314100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057936727"/>
                    </a:ext>
                  </a:extLst>
                </a:gridCol>
              </a:tblGrid>
              <a:tr h="365126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Introdução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Metodologia</a:t>
                      </a:r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Resultados e discussões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Conclusão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Considerações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751557"/>
                  </a:ext>
                </a:extLst>
              </a:tr>
            </a:tbl>
          </a:graphicData>
        </a:graphic>
      </p:graphicFrame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C91CAE1-1619-492D-8104-996060F69D96}"/>
              </a:ext>
            </a:extLst>
          </p:cNvPr>
          <p:cNvCxnSpPr/>
          <p:nvPr/>
        </p:nvCxnSpPr>
        <p:spPr>
          <a:xfrm>
            <a:off x="0" y="365760"/>
            <a:ext cx="121919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: Angulado 15">
            <a:extLst>
              <a:ext uri="{FF2B5EF4-FFF2-40B4-BE49-F238E27FC236}">
                <a16:creationId xmlns:a16="http://schemas.microsoft.com/office/drawing/2014/main" id="{F19E7462-B4DD-46E8-8D45-A0E11052AEC1}"/>
              </a:ext>
            </a:extLst>
          </p:cNvPr>
          <p:cNvCxnSpPr>
            <a:cxnSpLocks/>
            <a:stCxn id="82" idx="3"/>
            <a:endCxn id="14" idx="1"/>
          </p:cNvCxnSpPr>
          <p:nvPr/>
        </p:nvCxnSpPr>
        <p:spPr>
          <a:xfrm>
            <a:off x="2800724" y="2186181"/>
            <a:ext cx="1260000" cy="128217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: Angulado 17">
            <a:extLst>
              <a:ext uri="{FF2B5EF4-FFF2-40B4-BE49-F238E27FC236}">
                <a16:creationId xmlns:a16="http://schemas.microsoft.com/office/drawing/2014/main" id="{1903A8BE-D8A1-4484-83E7-4EB011F9602D}"/>
              </a:ext>
            </a:extLst>
          </p:cNvPr>
          <p:cNvCxnSpPr>
            <a:stCxn id="41" idx="3"/>
            <a:endCxn id="14" idx="1"/>
          </p:cNvCxnSpPr>
          <p:nvPr/>
        </p:nvCxnSpPr>
        <p:spPr>
          <a:xfrm flipV="1">
            <a:off x="2932124" y="3468352"/>
            <a:ext cx="1128600" cy="1741338"/>
          </a:xfrm>
          <a:prstGeom prst="bentConnector3">
            <a:avLst>
              <a:gd name="adj1" fmla="val 44233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CB1D7623-20C0-48DF-A9F5-7D2CF172BBF4}"/>
              </a:ext>
            </a:extLst>
          </p:cNvPr>
          <p:cNvGrpSpPr/>
          <p:nvPr/>
        </p:nvGrpSpPr>
        <p:grpSpPr>
          <a:xfrm>
            <a:off x="841841" y="3136209"/>
            <a:ext cx="1422184" cy="1157571"/>
            <a:chOff x="841841" y="3136209"/>
            <a:chExt cx="1422184" cy="1157571"/>
          </a:xfrm>
        </p:grpSpPr>
        <p:cxnSp>
          <p:nvCxnSpPr>
            <p:cNvPr id="39" name="Conector de Seta Reta 38">
              <a:extLst>
                <a:ext uri="{FF2B5EF4-FFF2-40B4-BE49-F238E27FC236}">
                  <a16:creationId xmlns:a16="http://schemas.microsoft.com/office/drawing/2014/main" id="{C537D4B0-5A5C-4D3D-A82D-460B91177813}"/>
                </a:ext>
              </a:extLst>
            </p:cNvPr>
            <p:cNvCxnSpPr>
              <a:cxnSpLocks/>
              <a:endCxn id="41" idx="0"/>
            </p:cNvCxnSpPr>
            <p:nvPr/>
          </p:nvCxnSpPr>
          <p:spPr>
            <a:xfrm>
              <a:off x="1672124" y="3136209"/>
              <a:ext cx="0" cy="11575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CaixaDeTexto 55">
              <a:extLst>
                <a:ext uri="{FF2B5EF4-FFF2-40B4-BE49-F238E27FC236}">
                  <a16:creationId xmlns:a16="http://schemas.microsoft.com/office/drawing/2014/main" id="{D3836749-7C69-40E4-AF1D-D8D65C71956C}"/>
                </a:ext>
              </a:extLst>
            </p:cNvPr>
            <p:cNvSpPr txBox="1"/>
            <p:nvPr/>
          </p:nvSpPr>
          <p:spPr>
            <a:xfrm>
              <a:off x="841841" y="3537126"/>
              <a:ext cx="1422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/>
                <a:t>Urbano 2014</a:t>
              </a:r>
            </a:p>
          </p:txBody>
        </p:sp>
      </p:grp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0C5BC66B-F769-41E5-BA6B-0CA5AE337401}"/>
              </a:ext>
            </a:extLst>
          </p:cNvPr>
          <p:cNvGrpSpPr/>
          <p:nvPr/>
        </p:nvGrpSpPr>
        <p:grpSpPr>
          <a:xfrm>
            <a:off x="239913" y="4293780"/>
            <a:ext cx="2692211" cy="2521625"/>
            <a:chOff x="239913" y="4293780"/>
            <a:chExt cx="2692211" cy="2521625"/>
          </a:xfrm>
        </p:grpSpPr>
        <p:pic>
          <p:nvPicPr>
            <p:cNvPr id="41" name="Imagem 40" descr="Uma imagem contendo mapa, texto&#10;&#10;Descrição gerada automaticamente">
              <a:extLst>
                <a:ext uri="{FF2B5EF4-FFF2-40B4-BE49-F238E27FC236}">
                  <a16:creationId xmlns:a16="http://schemas.microsoft.com/office/drawing/2014/main" id="{506DD12B-7EF6-4547-9032-BD754467C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9" r="5305"/>
            <a:stretch/>
          </p:blipFill>
          <p:spPr>
            <a:xfrm>
              <a:off x="412124" y="4293780"/>
              <a:ext cx="2520000" cy="1831819"/>
            </a:xfrm>
            <a:prstGeom prst="rect">
              <a:avLst/>
            </a:prstGeom>
          </p:spPr>
        </p:pic>
        <p:sp>
          <p:nvSpPr>
            <p:cNvPr id="60" name="CaixaDeTexto 59">
              <a:extLst>
                <a:ext uri="{FF2B5EF4-FFF2-40B4-BE49-F238E27FC236}">
                  <a16:creationId xmlns:a16="http://schemas.microsoft.com/office/drawing/2014/main" id="{BDA54CD6-CFE5-45E1-8BCD-880CF0C7F883}"/>
                </a:ext>
              </a:extLst>
            </p:cNvPr>
            <p:cNvSpPr txBox="1"/>
            <p:nvPr/>
          </p:nvSpPr>
          <p:spPr>
            <a:xfrm>
              <a:off x="239913" y="6169074"/>
              <a:ext cx="26260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b="1" dirty="0"/>
                <a:t>1 em 1 km até 20 km</a:t>
              </a:r>
            </a:p>
            <a:p>
              <a:pPr algn="ctr"/>
              <a:r>
                <a:rPr lang="pt-BR" b="1" dirty="0"/>
                <a:t>5 em 5 km de 20 a 100km</a:t>
              </a:r>
            </a:p>
          </p:txBody>
        </p:sp>
      </p:grp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EA4D0C47-9CCE-4DE1-8484-2DFF1DB88E71}"/>
              </a:ext>
            </a:extLst>
          </p:cNvPr>
          <p:cNvSpPr txBox="1"/>
          <p:nvPr/>
        </p:nvSpPr>
        <p:spPr>
          <a:xfrm>
            <a:off x="794949" y="498185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2004 - 2014</a:t>
            </a:r>
          </a:p>
        </p:txBody>
      </p:sp>
      <p:pic>
        <p:nvPicPr>
          <p:cNvPr id="61" name="Imagem 60">
            <a:extLst>
              <a:ext uri="{FF2B5EF4-FFF2-40B4-BE49-F238E27FC236}">
                <a16:creationId xmlns:a16="http://schemas.microsoft.com/office/drawing/2014/main" id="{0148B718-677E-4FCC-BD2E-0305B84E4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24" y="856999"/>
            <a:ext cx="1800000" cy="1743964"/>
          </a:xfrm>
          <a:prstGeom prst="rect">
            <a:avLst/>
          </a:prstGeom>
        </p:spPr>
      </p:pic>
      <p:pic>
        <p:nvPicPr>
          <p:cNvPr id="79" name="Imagem 78">
            <a:extLst>
              <a:ext uri="{FF2B5EF4-FFF2-40B4-BE49-F238E27FC236}">
                <a16:creationId xmlns:a16="http://schemas.microsoft.com/office/drawing/2014/main" id="{4BAC48CF-6FBA-48A6-B2C4-67F92F770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24" y="1009399"/>
            <a:ext cx="1800000" cy="1743964"/>
          </a:xfrm>
          <a:prstGeom prst="rect">
            <a:avLst/>
          </a:prstGeom>
        </p:spPr>
      </p:pic>
      <p:pic>
        <p:nvPicPr>
          <p:cNvPr id="81" name="Imagem 80">
            <a:extLst>
              <a:ext uri="{FF2B5EF4-FFF2-40B4-BE49-F238E27FC236}">
                <a16:creationId xmlns:a16="http://schemas.microsoft.com/office/drawing/2014/main" id="{3A3D4E1B-E847-42B6-AF8C-28FF11918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24" y="1161799"/>
            <a:ext cx="1800000" cy="1743964"/>
          </a:xfrm>
          <a:prstGeom prst="rect">
            <a:avLst/>
          </a:prstGeom>
        </p:spPr>
      </p:pic>
      <p:pic>
        <p:nvPicPr>
          <p:cNvPr id="82" name="Imagem 81">
            <a:extLst>
              <a:ext uri="{FF2B5EF4-FFF2-40B4-BE49-F238E27FC236}">
                <a16:creationId xmlns:a16="http://schemas.microsoft.com/office/drawing/2014/main" id="{D1300209-95E6-4E44-8470-0B95EDB09D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24" y="1314199"/>
            <a:ext cx="1800000" cy="1743964"/>
          </a:xfrm>
          <a:prstGeom prst="rect">
            <a:avLst/>
          </a:prstGeom>
        </p:spPr>
      </p:pic>
      <p:sp>
        <p:nvSpPr>
          <p:cNvPr id="6" name="Fluxograma: Preparação 5">
            <a:extLst>
              <a:ext uri="{FF2B5EF4-FFF2-40B4-BE49-F238E27FC236}">
                <a16:creationId xmlns:a16="http://schemas.microsoft.com/office/drawing/2014/main" id="{2F3747E4-98D5-4988-9B36-C4C21DAA67CE}"/>
              </a:ext>
            </a:extLst>
          </p:cNvPr>
          <p:cNvSpPr/>
          <p:nvPr/>
        </p:nvSpPr>
        <p:spPr>
          <a:xfrm>
            <a:off x="7327038" y="512666"/>
            <a:ext cx="2523403" cy="871966"/>
          </a:xfrm>
          <a:prstGeom prst="flowChartPreparation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Agrupamento das classes por potencial</a:t>
            </a:r>
          </a:p>
        </p:txBody>
      </p:sp>
      <p:cxnSp>
        <p:nvCxnSpPr>
          <p:cNvPr id="9" name="Conector: Angulado 8">
            <a:extLst>
              <a:ext uri="{FF2B5EF4-FFF2-40B4-BE49-F238E27FC236}">
                <a16:creationId xmlns:a16="http://schemas.microsoft.com/office/drawing/2014/main" id="{C69DE57F-B5AA-426E-93F9-6FC32ADBD71A}"/>
              </a:ext>
            </a:extLst>
          </p:cNvPr>
          <p:cNvCxnSpPr>
            <a:stCxn id="14" idx="3"/>
            <a:endCxn id="6" idx="1"/>
          </p:cNvCxnSpPr>
          <p:nvPr/>
        </p:nvCxnSpPr>
        <p:spPr>
          <a:xfrm flipV="1">
            <a:off x="7061220" y="948649"/>
            <a:ext cx="265818" cy="251970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Imagem 11">
            <a:extLst>
              <a:ext uri="{FF2B5EF4-FFF2-40B4-BE49-F238E27FC236}">
                <a16:creationId xmlns:a16="http://schemas.microsoft.com/office/drawing/2014/main" id="{DC35129F-0F48-46D9-81A6-70C5D3C231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177"/>
          <a:stretch/>
        </p:blipFill>
        <p:spPr>
          <a:xfrm>
            <a:off x="8702981" y="1760493"/>
            <a:ext cx="3249106" cy="2185885"/>
          </a:xfrm>
          <a:prstGeom prst="rect">
            <a:avLst/>
          </a:prstGeom>
        </p:spPr>
      </p:pic>
      <p:cxnSp>
        <p:nvCxnSpPr>
          <p:cNvPr id="20" name="Conector: Angulado 19">
            <a:extLst>
              <a:ext uri="{FF2B5EF4-FFF2-40B4-BE49-F238E27FC236}">
                <a16:creationId xmlns:a16="http://schemas.microsoft.com/office/drawing/2014/main" id="{0751E129-C9A0-44BD-8CC7-DDACE2A172E7}"/>
              </a:ext>
            </a:extLst>
          </p:cNvPr>
          <p:cNvCxnSpPr>
            <a:stCxn id="6" idx="3"/>
            <a:endCxn id="12" idx="0"/>
          </p:cNvCxnSpPr>
          <p:nvPr/>
        </p:nvCxnSpPr>
        <p:spPr>
          <a:xfrm>
            <a:off x="9850441" y="948649"/>
            <a:ext cx="477093" cy="81184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" name="Imagem 39">
            <a:extLst>
              <a:ext uri="{FF2B5EF4-FFF2-40B4-BE49-F238E27FC236}">
                <a16:creationId xmlns:a16="http://schemas.microsoft.com/office/drawing/2014/main" id="{10BE884E-6788-4398-B6AD-7A92373072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8739" y="5303334"/>
            <a:ext cx="3410576" cy="1512071"/>
          </a:xfrm>
          <a:prstGeom prst="rect">
            <a:avLst/>
          </a:prstGeom>
        </p:spPr>
      </p:pic>
      <p:grpSp>
        <p:nvGrpSpPr>
          <p:cNvPr id="24" name="Agrupar 23">
            <a:extLst>
              <a:ext uri="{FF2B5EF4-FFF2-40B4-BE49-F238E27FC236}">
                <a16:creationId xmlns:a16="http://schemas.microsoft.com/office/drawing/2014/main" id="{5F2F7E26-6964-4155-8F64-FC2F6D8BEDB8}"/>
              </a:ext>
            </a:extLst>
          </p:cNvPr>
          <p:cNvGrpSpPr/>
          <p:nvPr/>
        </p:nvGrpSpPr>
        <p:grpSpPr>
          <a:xfrm>
            <a:off x="4060724" y="1503301"/>
            <a:ext cx="3000496" cy="3225051"/>
            <a:chOff x="4090001" y="1689934"/>
            <a:chExt cx="3000496" cy="3225051"/>
          </a:xfrm>
        </p:grpSpPr>
        <p:grpSp>
          <p:nvGrpSpPr>
            <p:cNvPr id="43" name="Agrupar 42">
              <a:extLst>
                <a:ext uri="{FF2B5EF4-FFF2-40B4-BE49-F238E27FC236}">
                  <a16:creationId xmlns:a16="http://schemas.microsoft.com/office/drawing/2014/main" id="{8EF5AAB1-FD5B-4C25-B48E-318394708471}"/>
                </a:ext>
              </a:extLst>
            </p:cNvPr>
            <p:cNvGrpSpPr/>
            <p:nvPr/>
          </p:nvGrpSpPr>
          <p:grpSpPr>
            <a:xfrm>
              <a:off x="4090001" y="1915614"/>
              <a:ext cx="3000496" cy="2999371"/>
              <a:chOff x="4090001" y="1915614"/>
              <a:chExt cx="3000496" cy="2999371"/>
            </a:xfrm>
          </p:grpSpPr>
          <p:pic>
            <p:nvPicPr>
              <p:cNvPr id="14" name="Imagem 13" descr="Uma imagem contendo planta, texto&#10;&#10;Descrição gerada automaticamente">
                <a:extLst>
                  <a:ext uri="{FF2B5EF4-FFF2-40B4-BE49-F238E27FC236}">
                    <a16:creationId xmlns:a16="http://schemas.microsoft.com/office/drawing/2014/main" id="{6ABD6234-7142-405C-9AE9-65F2FED815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84" t="5334" r="10615" b="3663"/>
              <a:stretch/>
            </p:blipFill>
            <p:spPr>
              <a:xfrm>
                <a:off x="4090001" y="2394985"/>
                <a:ext cx="3000496" cy="2520000"/>
              </a:xfrm>
              <a:prstGeom prst="rect">
                <a:avLst/>
              </a:prstGeom>
            </p:spPr>
          </p:pic>
          <p:sp>
            <p:nvSpPr>
              <p:cNvPr id="52" name="CaixaDeTexto 51">
                <a:extLst>
                  <a:ext uri="{FF2B5EF4-FFF2-40B4-BE49-F238E27FC236}">
                    <a16:creationId xmlns:a16="http://schemas.microsoft.com/office/drawing/2014/main" id="{F8927CFC-C9F6-4BCF-8C58-1298E9FECA0B}"/>
                  </a:ext>
                </a:extLst>
              </p:cNvPr>
              <p:cNvSpPr txBox="1"/>
              <p:nvPr/>
            </p:nvSpPr>
            <p:spPr>
              <a:xfrm>
                <a:off x="4941674" y="1915614"/>
                <a:ext cx="12971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b="1" dirty="0"/>
                  <a:t>2004 - 2014</a:t>
                </a:r>
              </a:p>
            </p:txBody>
          </p:sp>
        </p:grp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A2B2B723-036C-4FD7-B6D9-BD11DAACEB03}"/>
                </a:ext>
              </a:extLst>
            </p:cNvPr>
            <p:cNvSpPr txBox="1"/>
            <p:nvPr/>
          </p:nvSpPr>
          <p:spPr>
            <a:xfrm>
              <a:off x="4778150" y="1689934"/>
              <a:ext cx="17386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/>
                <a:t>Recorte espacial</a:t>
              </a:r>
            </a:p>
          </p:txBody>
        </p:sp>
      </p:grpSp>
      <p:sp>
        <p:nvSpPr>
          <p:cNvPr id="33" name="Retângulo: Único Canto Recortado 32">
            <a:extLst>
              <a:ext uri="{FF2B5EF4-FFF2-40B4-BE49-F238E27FC236}">
                <a16:creationId xmlns:a16="http://schemas.microsoft.com/office/drawing/2014/main" id="{56F796BE-CF49-467E-9BF1-E7E6BD507C01}"/>
              </a:ext>
            </a:extLst>
          </p:cNvPr>
          <p:cNvSpPr/>
          <p:nvPr/>
        </p:nvSpPr>
        <p:spPr>
          <a:xfrm>
            <a:off x="4748873" y="5543749"/>
            <a:ext cx="2626040" cy="1031240"/>
          </a:xfrm>
          <a:prstGeom prst="snip1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Espaço celular 2,5 km</a:t>
            </a:r>
            <a:br>
              <a:rPr lang="pt-BR" dirty="0">
                <a:solidFill>
                  <a:schemeClr val="tx1"/>
                </a:solidFill>
              </a:rPr>
            </a:br>
            <a:r>
              <a:rPr lang="pt-BR" dirty="0">
                <a:solidFill>
                  <a:schemeClr val="tx1"/>
                </a:solidFill>
              </a:rPr>
              <a:t>Métrica de paisagem (área da classe)</a:t>
            </a:r>
          </a:p>
        </p:txBody>
      </p:sp>
      <p:cxnSp>
        <p:nvCxnSpPr>
          <p:cNvPr id="38" name="Conector: Angulado 37">
            <a:extLst>
              <a:ext uri="{FF2B5EF4-FFF2-40B4-BE49-F238E27FC236}">
                <a16:creationId xmlns:a16="http://schemas.microsoft.com/office/drawing/2014/main" id="{8FA10E16-197A-4F95-BD49-F30C19E3469D}"/>
              </a:ext>
            </a:extLst>
          </p:cNvPr>
          <p:cNvCxnSpPr>
            <a:stCxn id="14" idx="3"/>
            <a:endCxn id="12" idx="1"/>
          </p:cNvCxnSpPr>
          <p:nvPr/>
        </p:nvCxnSpPr>
        <p:spPr>
          <a:xfrm flipV="1">
            <a:off x="7061220" y="2853436"/>
            <a:ext cx="1641761" cy="61491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ector: Angulado 46">
            <a:extLst>
              <a:ext uri="{FF2B5EF4-FFF2-40B4-BE49-F238E27FC236}">
                <a16:creationId xmlns:a16="http://schemas.microsoft.com/office/drawing/2014/main" id="{FA4B2C80-63D9-4F77-BE78-1158FE717A59}"/>
              </a:ext>
            </a:extLst>
          </p:cNvPr>
          <p:cNvCxnSpPr>
            <a:stCxn id="14" idx="2"/>
            <a:endCxn id="33" idx="3"/>
          </p:cNvCxnSpPr>
          <p:nvPr/>
        </p:nvCxnSpPr>
        <p:spPr>
          <a:xfrm rot="16200000" flipH="1">
            <a:off x="5403734" y="4885589"/>
            <a:ext cx="815397" cy="50092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ector de Seta Reta 48">
            <a:extLst>
              <a:ext uri="{FF2B5EF4-FFF2-40B4-BE49-F238E27FC236}">
                <a16:creationId xmlns:a16="http://schemas.microsoft.com/office/drawing/2014/main" id="{EE614D17-BAD2-4366-9C9B-CC470A568D60}"/>
              </a:ext>
            </a:extLst>
          </p:cNvPr>
          <p:cNvCxnSpPr>
            <a:stCxn id="33" idx="0"/>
            <a:endCxn id="40" idx="1"/>
          </p:cNvCxnSpPr>
          <p:nvPr/>
        </p:nvCxnSpPr>
        <p:spPr>
          <a:xfrm>
            <a:off x="7374913" y="6059369"/>
            <a:ext cx="121382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60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6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469EC331-A7AC-4589-8BBC-A059FDDC3A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" t="5346" r="2901" b="2289"/>
          <a:stretch/>
        </p:blipFill>
        <p:spPr>
          <a:xfrm>
            <a:off x="7315474" y="378000"/>
            <a:ext cx="4693315" cy="6480000"/>
          </a:xfrm>
          <a:prstGeom prst="rect">
            <a:avLst/>
          </a:prstGeom>
        </p:spPr>
      </p:pic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9DD4323A-66C3-4793-A7E5-0A1DE3DA18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0547952"/>
              </p:ext>
            </p:extLst>
          </p:nvPr>
        </p:nvGraphicFramePr>
        <p:xfrm>
          <a:off x="0" y="0"/>
          <a:ext cx="1219200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13207115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77725908"/>
                    </a:ext>
                  </a:extLst>
                </a:gridCol>
                <a:gridCol w="2695977">
                  <a:extLst>
                    <a:ext uri="{9D8B030D-6E8A-4147-A177-3AD203B41FA5}">
                      <a16:colId xmlns:a16="http://schemas.microsoft.com/office/drawing/2014/main" val="301024856"/>
                    </a:ext>
                  </a:extLst>
                </a:gridCol>
                <a:gridCol w="2180823">
                  <a:extLst>
                    <a:ext uri="{9D8B030D-6E8A-4147-A177-3AD203B41FA5}">
                      <a16:colId xmlns:a16="http://schemas.microsoft.com/office/drawing/2014/main" val="330314100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057936727"/>
                    </a:ext>
                  </a:extLst>
                </a:gridCol>
              </a:tblGrid>
              <a:tr h="365126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Introdução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Metodologia</a:t>
                      </a:r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Resultados e discussões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Conclusão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Considerações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751557"/>
                  </a:ext>
                </a:extLst>
              </a:tr>
            </a:tbl>
          </a:graphicData>
        </a:graphic>
      </p:graphicFrame>
      <p:pic>
        <p:nvPicPr>
          <p:cNvPr id="8" name="Imagem 7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5B523F3-1B29-48A5-BD1B-9FC98E464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871" y="6091707"/>
            <a:ext cx="943129" cy="766293"/>
          </a:xfrm>
          <a:prstGeom prst="rect">
            <a:avLst/>
          </a:prstGeom>
        </p:spPr>
      </p:pic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E2840E9F-7CEA-43E4-AD2A-C8411B070C7D}"/>
              </a:ext>
            </a:extLst>
          </p:cNvPr>
          <p:cNvCxnSpPr/>
          <p:nvPr/>
        </p:nvCxnSpPr>
        <p:spPr>
          <a:xfrm>
            <a:off x="0" y="365760"/>
            <a:ext cx="121919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18ADB11B-0325-4B7D-9687-C441EA114D31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935638" y="3795275"/>
            <a:ext cx="1311215" cy="1728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918DD3EA-3D4D-4ECA-9199-C125873A4F1A}"/>
              </a:ext>
            </a:extLst>
          </p:cNvPr>
          <p:cNvGrpSpPr/>
          <p:nvPr/>
        </p:nvGrpSpPr>
        <p:grpSpPr>
          <a:xfrm>
            <a:off x="28620" y="2639686"/>
            <a:ext cx="6907018" cy="2311179"/>
            <a:chOff x="6901543" y="5033934"/>
            <a:chExt cx="5249489" cy="1324425"/>
          </a:xfrm>
        </p:grpSpPr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08FAF3D4-80D1-4E14-B250-3BFB3F34E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237"/>
            <a:stretch/>
          </p:blipFill>
          <p:spPr>
            <a:xfrm>
              <a:off x="6901543" y="5033934"/>
              <a:ext cx="5249489" cy="1324425"/>
            </a:xfrm>
            <a:prstGeom prst="rect">
              <a:avLst/>
            </a:prstGeom>
          </p:spPr>
        </p:pic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661C912C-1CDF-4A98-8A45-AAB2B5D7A2EE}"/>
                </a:ext>
              </a:extLst>
            </p:cNvPr>
            <p:cNvSpPr/>
            <p:nvPr/>
          </p:nvSpPr>
          <p:spPr>
            <a:xfrm>
              <a:off x="7047676" y="6075665"/>
              <a:ext cx="2092473" cy="2116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Fonte: </a:t>
              </a:r>
              <a:r>
                <a:rPr lang="pt-BR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Dal’Asta</a:t>
              </a:r>
              <a:r>
                <a:rPr lang="pt-B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et al, 2017.</a:t>
              </a:r>
              <a:endParaRPr lang="pt-BR" dirty="0"/>
            </a:p>
          </p:txBody>
        </p: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579A2A6-2BCE-4C36-B5D9-D03BD4448298}"/>
              </a:ext>
            </a:extLst>
          </p:cNvPr>
          <p:cNvSpPr txBox="1"/>
          <p:nvPr/>
        </p:nvSpPr>
        <p:spPr>
          <a:xfrm>
            <a:off x="2738495" y="731520"/>
            <a:ext cx="1487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Itaituba - PA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A51D292-A782-4858-B370-B1735970CEE5}"/>
              </a:ext>
            </a:extLst>
          </p:cNvPr>
          <p:cNvSpPr txBox="1"/>
          <p:nvPr/>
        </p:nvSpPr>
        <p:spPr>
          <a:xfrm>
            <a:off x="0" y="369455"/>
            <a:ext cx="1385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Classificação</a:t>
            </a:r>
          </a:p>
        </p:txBody>
      </p:sp>
    </p:spTree>
    <p:extLst>
      <p:ext uri="{BB962C8B-B14F-4D97-AF65-F5344CB8AC3E}">
        <p14:creationId xmlns:p14="http://schemas.microsoft.com/office/powerpoint/2010/main" val="307162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4324DE87-FB0F-48D8-A3A6-C387B7658F97}"/>
              </a:ext>
            </a:extLst>
          </p:cNvPr>
          <p:cNvGrpSpPr/>
          <p:nvPr/>
        </p:nvGrpSpPr>
        <p:grpSpPr>
          <a:xfrm>
            <a:off x="1272887" y="379458"/>
            <a:ext cx="4658019" cy="6480000"/>
            <a:chOff x="7386258" y="29185507"/>
            <a:chExt cx="4658019" cy="6480000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9868A81A-8AB4-410C-B52A-0D7C11036F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" t="5799" r="3292" b="1365"/>
            <a:stretch/>
          </p:blipFill>
          <p:spPr>
            <a:xfrm>
              <a:off x="7386258" y="29185507"/>
              <a:ext cx="4658019" cy="6480000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756B1382-5D91-4866-9433-9C19B39701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10583" t="7997" r="7099" b="12964"/>
            <a:stretch/>
          </p:blipFill>
          <p:spPr>
            <a:xfrm>
              <a:off x="7793374" y="29269802"/>
              <a:ext cx="1278760" cy="1437718"/>
            </a:xfrm>
            <a:prstGeom prst="rect">
              <a:avLst/>
            </a:prstGeom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CC1C43C3-9910-48CA-8CE6-649336D475E0}"/>
              </a:ext>
            </a:extLst>
          </p:cNvPr>
          <p:cNvGrpSpPr/>
          <p:nvPr/>
        </p:nvGrpSpPr>
        <p:grpSpPr>
          <a:xfrm>
            <a:off x="6128188" y="379458"/>
            <a:ext cx="4672109" cy="6480000"/>
            <a:chOff x="12065649" y="29314794"/>
            <a:chExt cx="4672109" cy="6480000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28A93F81-ED65-4D1B-B867-F25224BA25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8" t="5807" r="3234" b="1637"/>
            <a:stretch/>
          </p:blipFill>
          <p:spPr>
            <a:xfrm>
              <a:off x="12065649" y="29314794"/>
              <a:ext cx="4672109" cy="6480000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F091D1B0-744E-4E64-AF18-7DB901A476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l="9617" t="9525" r="10049" b="15860"/>
            <a:stretch/>
          </p:blipFill>
          <p:spPr>
            <a:xfrm>
              <a:off x="12406571" y="29473953"/>
              <a:ext cx="1184280" cy="1287989"/>
            </a:xfrm>
            <a:prstGeom prst="rect">
              <a:avLst/>
            </a:prstGeom>
          </p:spPr>
        </p:pic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35CE60D5-82CA-41D6-90D7-9C53CE752D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" t="78344" r="59016" b="6349"/>
          <a:stretch/>
        </p:blipFill>
        <p:spPr>
          <a:xfrm>
            <a:off x="1576104" y="4855657"/>
            <a:ext cx="1832948" cy="1095780"/>
          </a:xfrm>
          <a:prstGeom prst="rect">
            <a:avLst/>
          </a:prstGeom>
        </p:spPr>
      </p:pic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9DD4323A-66C3-4793-A7E5-0A1DE3DA18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4323045"/>
              </p:ext>
            </p:extLst>
          </p:nvPr>
        </p:nvGraphicFramePr>
        <p:xfrm>
          <a:off x="0" y="0"/>
          <a:ext cx="1219200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13207115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77725908"/>
                    </a:ext>
                  </a:extLst>
                </a:gridCol>
                <a:gridCol w="2695977">
                  <a:extLst>
                    <a:ext uri="{9D8B030D-6E8A-4147-A177-3AD203B41FA5}">
                      <a16:colId xmlns:a16="http://schemas.microsoft.com/office/drawing/2014/main" val="301024856"/>
                    </a:ext>
                  </a:extLst>
                </a:gridCol>
                <a:gridCol w="2180823">
                  <a:extLst>
                    <a:ext uri="{9D8B030D-6E8A-4147-A177-3AD203B41FA5}">
                      <a16:colId xmlns:a16="http://schemas.microsoft.com/office/drawing/2014/main" val="330314100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057936727"/>
                    </a:ext>
                  </a:extLst>
                </a:gridCol>
              </a:tblGrid>
              <a:tr h="365126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Introdução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Metodologia</a:t>
                      </a:r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Resultados e discussões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Conclusão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Considerações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751557"/>
                  </a:ext>
                </a:extLst>
              </a:tr>
            </a:tbl>
          </a:graphicData>
        </a:graphic>
      </p:graphicFrame>
      <p:pic>
        <p:nvPicPr>
          <p:cNvPr id="8" name="Imagem 7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5B523F3-1B29-48A5-BD1B-9FC98E464C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871" y="6091707"/>
            <a:ext cx="943129" cy="766293"/>
          </a:xfrm>
          <a:prstGeom prst="rect">
            <a:avLst/>
          </a:prstGeom>
        </p:spPr>
      </p:pic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E2840E9F-7CEA-43E4-AD2A-C8411B070C7D}"/>
              </a:ext>
            </a:extLst>
          </p:cNvPr>
          <p:cNvCxnSpPr/>
          <p:nvPr/>
        </p:nvCxnSpPr>
        <p:spPr>
          <a:xfrm>
            <a:off x="0" y="365760"/>
            <a:ext cx="121919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E1EC00A-D74D-460F-95EA-60AA1A987EA0}"/>
              </a:ext>
            </a:extLst>
          </p:cNvPr>
          <p:cNvSpPr txBox="1"/>
          <p:nvPr/>
        </p:nvSpPr>
        <p:spPr>
          <a:xfrm>
            <a:off x="22275" y="379457"/>
            <a:ext cx="1487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Itaituba - PA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2452832-EC5E-474A-BCA2-FE99187A865C}"/>
              </a:ext>
            </a:extLst>
          </p:cNvPr>
          <p:cNvSpPr txBox="1"/>
          <p:nvPr/>
        </p:nvSpPr>
        <p:spPr>
          <a:xfrm>
            <a:off x="3409052" y="579512"/>
            <a:ext cx="1301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1984-2000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8FA2734-5BF5-4EBD-8370-575478749E5E}"/>
              </a:ext>
            </a:extLst>
          </p:cNvPr>
          <p:cNvSpPr txBox="1"/>
          <p:nvPr/>
        </p:nvSpPr>
        <p:spPr>
          <a:xfrm>
            <a:off x="8185672" y="579512"/>
            <a:ext cx="1417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2000 - 2017</a:t>
            </a:r>
          </a:p>
        </p:txBody>
      </p:sp>
    </p:spTree>
    <p:extLst>
      <p:ext uri="{BB962C8B-B14F-4D97-AF65-F5344CB8AC3E}">
        <p14:creationId xmlns:p14="http://schemas.microsoft.com/office/powerpoint/2010/main" val="1705055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0CAF8E62-6E30-4209-86A7-28A927220C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" t="4973" r="3364" b="2535"/>
          <a:stretch/>
        </p:blipFill>
        <p:spPr>
          <a:xfrm>
            <a:off x="0" y="449599"/>
            <a:ext cx="4682353" cy="6480000"/>
          </a:xfrm>
          <a:prstGeom prst="rect">
            <a:avLst/>
          </a:prstGeom>
        </p:spPr>
      </p:pic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9DD4323A-66C3-4793-A7E5-0A1DE3DA18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1285643"/>
              </p:ext>
            </p:extLst>
          </p:nvPr>
        </p:nvGraphicFramePr>
        <p:xfrm>
          <a:off x="0" y="0"/>
          <a:ext cx="1219200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13207115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77725908"/>
                    </a:ext>
                  </a:extLst>
                </a:gridCol>
                <a:gridCol w="2695977">
                  <a:extLst>
                    <a:ext uri="{9D8B030D-6E8A-4147-A177-3AD203B41FA5}">
                      <a16:colId xmlns:a16="http://schemas.microsoft.com/office/drawing/2014/main" val="301024856"/>
                    </a:ext>
                  </a:extLst>
                </a:gridCol>
                <a:gridCol w="2180823">
                  <a:extLst>
                    <a:ext uri="{9D8B030D-6E8A-4147-A177-3AD203B41FA5}">
                      <a16:colId xmlns:a16="http://schemas.microsoft.com/office/drawing/2014/main" val="330314100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057936727"/>
                    </a:ext>
                  </a:extLst>
                </a:gridCol>
              </a:tblGrid>
              <a:tr h="365126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Introdução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Metodologia</a:t>
                      </a:r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Resultados e discussões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Conclusão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Considerações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751557"/>
                  </a:ext>
                </a:extLst>
              </a:tr>
            </a:tbl>
          </a:graphicData>
        </a:graphic>
      </p:graphicFrame>
      <p:pic>
        <p:nvPicPr>
          <p:cNvPr id="8" name="Imagem 7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5B523F3-1B29-48A5-BD1B-9FC98E464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871" y="6091707"/>
            <a:ext cx="943129" cy="766293"/>
          </a:xfrm>
          <a:prstGeom prst="rect">
            <a:avLst/>
          </a:prstGeom>
        </p:spPr>
      </p:pic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E2840E9F-7CEA-43E4-AD2A-C8411B070C7D}"/>
              </a:ext>
            </a:extLst>
          </p:cNvPr>
          <p:cNvCxnSpPr/>
          <p:nvPr/>
        </p:nvCxnSpPr>
        <p:spPr>
          <a:xfrm>
            <a:off x="0" y="365760"/>
            <a:ext cx="121919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034411AE-84D5-42A6-BD54-07F0191DC477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2501660" y="2060625"/>
            <a:ext cx="3179685" cy="12845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Imagem 16">
            <a:extLst>
              <a:ext uri="{FF2B5EF4-FFF2-40B4-BE49-F238E27FC236}">
                <a16:creationId xmlns:a16="http://schemas.microsoft.com/office/drawing/2014/main" id="{5F179315-86F9-40D9-93BC-E224FF8FAFB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345" y="3689599"/>
            <a:ext cx="4369081" cy="321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78A832D7-C9A4-494F-AAF9-F21E80B5C8F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345" y="418773"/>
            <a:ext cx="4369081" cy="32837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804FD2FD-7702-4B75-AC46-B5061FF942B4}"/>
              </a:ext>
            </a:extLst>
          </p:cNvPr>
          <p:cNvCxnSpPr>
            <a:cxnSpLocks/>
          </p:cNvCxnSpPr>
          <p:nvPr/>
        </p:nvCxnSpPr>
        <p:spPr>
          <a:xfrm flipH="1" flipV="1">
            <a:off x="1742536" y="3429000"/>
            <a:ext cx="3938810" cy="17468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AF2B86C-28FA-4FFD-BC70-27EC0E70EE8F}"/>
              </a:ext>
            </a:extLst>
          </p:cNvPr>
          <p:cNvSpPr txBox="1"/>
          <p:nvPr/>
        </p:nvSpPr>
        <p:spPr>
          <a:xfrm>
            <a:off x="1578659" y="531465"/>
            <a:ext cx="1327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Sinop - MT</a:t>
            </a:r>
          </a:p>
        </p:txBody>
      </p:sp>
    </p:spTree>
    <p:extLst>
      <p:ext uri="{BB962C8B-B14F-4D97-AF65-F5344CB8AC3E}">
        <p14:creationId xmlns:p14="http://schemas.microsoft.com/office/powerpoint/2010/main" val="245245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165E1008-8566-403A-BB33-332C3C057A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" t="4866" r="2463" b="2737"/>
          <a:stretch/>
        </p:blipFill>
        <p:spPr>
          <a:xfrm>
            <a:off x="6461714" y="365760"/>
            <a:ext cx="4695935" cy="6480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78C6504-F8A3-419D-B932-FF42E0CCA0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t="5161" r="2854" b="2526"/>
          <a:stretch/>
        </p:blipFill>
        <p:spPr>
          <a:xfrm>
            <a:off x="1643287" y="387964"/>
            <a:ext cx="4695720" cy="6480000"/>
          </a:xfrm>
          <a:prstGeom prst="rect">
            <a:avLst/>
          </a:prstGeom>
        </p:spPr>
      </p:pic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9DD4323A-66C3-4793-A7E5-0A1DE3DA18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841077"/>
              </p:ext>
            </p:extLst>
          </p:nvPr>
        </p:nvGraphicFramePr>
        <p:xfrm>
          <a:off x="0" y="0"/>
          <a:ext cx="1219200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13207115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77725908"/>
                    </a:ext>
                  </a:extLst>
                </a:gridCol>
                <a:gridCol w="2695977">
                  <a:extLst>
                    <a:ext uri="{9D8B030D-6E8A-4147-A177-3AD203B41FA5}">
                      <a16:colId xmlns:a16="http://schemas.microsoft.com/office/drawing/2014/main" val="301024856"/>
                    </a:ext>
                  </a:extLst>
                </a:gridCol>
                <a:gridCol w="2180823">
                  <a:extLst>
                    <a:ext uri="{9D8B030D-6E8A-4147-A177-3AD203B41FA5}">
                      <a16:colId xmlns:a16="http://schemas.microsoft.com/office/drawing/2014/main" val="330314100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057936727"/>
                    </a:ext>
                  </a:extLst>
                </a:gridCol>
              </a:tblGrid>
              <a:tr h="365126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Introdução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Metodologia</a:t>
                      </a:r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Resultados e discussões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Conclusão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Considerações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751557"/>
                  </a:ext>
                </a:extLst>
              </a:tr>
            </a:tbl>
          </a:graphicData>
        </a:graphic>
      </p:graphicFrame>
      <p:pic>
        <p:nvPicPr>
          <p:cNvPr id="8" name="Imagem 7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5B523F3-1B29-48A5-BD1B-9FC98E464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871" y="6091707"/>
            <a:ext cx="943129" cy="766293"/>
          </a:xfrm>
          <a:prstGeom prst="rect">
            <a:avLst/>
          </a:prstGeom>
        </p:spPr>
      </p:pic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E2840E9F-7CEA-43E4-AD2A-C8411B070C7D}"/>
              </a:ext>
            </a:extLst>
          </p:cNvPr>
          <p:cNvCxnSpPr/>
          <p:nvPr/>
        </p:nvCxnSpPr>
        <p:spPr>
          <a:xfrm>
            <a:off x="0" y="365760"/>
            <a:ext cx="121919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>
            <a:extLst>
              <a:ext uri="{FF2B5EF4-FFF2-40B4-BE49-F238E27FC236}">
                <a16:creationId xmlns:a16="http://schemas.microsoft.com/office/drawing/2014/main" id="{8319CC11-CBB1-4E36-A403-AF859D1358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" t="78344" r="59016" b="6349"/>
          <a:stretch/>
        </p:blipFill>
        <p:spPr>
          <a:xfrm>
            <a:off x="4461992" y="5462584"/>
            <a:ext cx="1634008" cy="97684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BF20F58F-E7D3-4A50-9205-A60249864D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10215" t="5507" r="4769" b="12525"/>
          <a:stretch/>
        </p:blipFill>
        <p:spPr>
          <a:xfrm>
            <a:off x="6770907" y="485858"/>
            <a:ext cx="1210381" cy="1255268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8CFF284-E748-4766-943A-90A9834AC37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2396" t="9825" r="11948" b="17265"/>
          <a:stretch/>
        </p:blipFill>
        <p:spPr>
          <a:xfrm>
            <a:off x="2142728" y="593138"/>
            <a:ext cx="1201204" cy="1372989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6C91E3EA-68B6-4E89-871C-E12F50997775}"/>
              </a:ext>
            </a:extLst>
          </p:cNvPr>
          <p:cNvSpPr txBox="1"/>
          <p:nvPr/>
        </p:nvSpPr>
        <p:spPr>
          <a:xfrm>
            <a:off x="192972" y="485858"/>
            <a:ext cx="1327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Sinop - MT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C0CC416-D686-468D-A445-61177D6B8D12}"/>
              </a:ext>
            </a:extLst>
          </p:cNvPr>
          <p:cNvSpPr txBox="1"/>
          <p:nvPr/>
        </p:nvSpPr>
        <p:spPr>
          <a:xfrm>
            <a:off x="3513861" y="485858"/>
            <a:ext cx="1301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1984-2000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1C0A73-58A3-457A-BC38-03AE008953A0}"/>
              </a:ext>
            </a:extLst>
          </p:cNvPr>
          <p:cNvSpPr txBox="1"/>
          <p:nvPr/>
        </p:nvSpPr>
        <p:spPr>
          <a:xfrm>
            <a:off x="8290481" y="485858"/>
            <a:ext cx="1417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2000 - 2017</a:t>
            </a:r>
          </a:p>
        </p:txBody>
      </p:sp>
    </p:spTree>
    <p:extLst>
      <p:ext uri="{BB962C8B-B14F-4D97-AF65-F5344CB8AC3E}">
        <p14:creationId xmlns:p14="http://schemas.microsoft.com/office/powerpoint/2010/main" val="1184322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9DD4323A-66C3-4793-A7E5-0A1DE3DA18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906823"/>
              </p:ext>
            </p:extLst>
          </p:nvPr>
        </p:nvGraphicFramePr>
        <p:xfrm>
          <a:off x="0" y="0"/>
          <a:ext cx="1219200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13207115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77725908"/>
                    </a:ext>
                  </a:extLst>
                </a:gridCol>
                <a:gridCol w="2695977">
                  <a:extLst>
                    <a:ext uri="{9D8B030D-6E8A-4147-A177-3AD203B41FA5}">
                      <a16:colId xmlns:a16="http://schemas.microsoft.com/office/drawing/2014/main" val="301024856"/>
                    </a:ext>
                  </a:extLst>
                </a:gridCol>
                <a:gridCol w="2180823">
                  <a:extLst>
                    <a:ext uri="{9D8B030D-6E8A-4147-A177-3AD203B41FA5}">
                      <a16:colId xmlns:a16="http://schemas.microsoft.com/office/drawing/2014/main" val="330314100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057936727"/>
                    </a:ext>
                  </a:extLst>
                </a:gridCol>
              </a:tblGrid>
              <a:tr h="365126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Introdução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Metodologia</a:t>
                      </a:r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Resultados e discussões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Conclusão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Considerações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751557"/>
                  </a:ext>
                </a:extLst>
              </a:tr>
            </a:tbl>
          </a:graphicData>
        </a:graphic>
      </p:graphicFrame>
      <p:pic>
        <p:nvPicPr>
          <p:cNvPr id="8" name="Imagem 7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5B523F3-1B29-48A5-BD1B-9FC98E464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871" y="6091707"/>
            <a:ext cx="943129" cy="766293"/>
          </a:xfrm>
          <a:prstGeom prst="rect">
            <a:avLst/>
          </a:prstGeom>
        </p:spPr>
      </p:pic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E2840E9F-7CEA-43E4-AD2A-C8411B070C7D}"/>
              </a:ext>
            </a:extLst>
          </p:cNvPr>
          <p:cNvCxnSpPr/>
          <p:nvPr/>
        </p:nvCxnSpPr>
        <p:spPr>
          <a:xfrm>
            <a:off x="0" y="365760"/>
            <a:ext cx="121919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>
            <a:extLst>
              <a:ext uri="{FF2B5EF4-FFF2-40B4-BE49-F238E27FC236}">
                <a16:creationId xmlns:a16="http://schemas.microsoft.com/office/drawing/2014/main" id="{6868DC1D-58F9-40A2-BF0E-87EBF0DB6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772" y="469196"/>
            <a:ext cx="10385488" cy="637543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0F989FC-D462-44DE-9071-56CA0D2BDCF3}"/>
              </a:ext>
            </a:extLst>
          </p:cNvPr>
          <p:cNvSpPr txBox="1"/>
          <p:nvPr/>
        </p:nvSpPr>
        <p:spPr>
          <a:xfrm>
            <a:off x="0" y="346807"/>
            <a:ext cx="1525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Classificação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052CDDB-7F57-4A81-B52B-E2E183000FBA}"/>
              </a:ext>
            </a:extLst>
          </p:cNvPr>
          <p:cNvSpPr/>
          <p:nvPr/>
        </p:nvSpPr>
        <p:spPr>
          <a:xfrm>
            <a:off x="6864439" y="3116687"/>
            <a:ext cx="1700012" cy="249671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A4DF4ED-D2F6-48A9-9521-51329844EB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5" t="20093" r="29626" b="19633"/>
          <a:stretch/>
        </p:blipFill>
        <p:spPr>
          <a:xfrm>
            <a:off x="6801989" y="1689100"/>
            <a:ext cx="1824912" cy="118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4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C026326C-46ED-4CDA-814E-FBA2627D78F6}"/>
              </a:ext>
            </a:extLst>
          </p:cNvPr>
          <p:cNvGrpSpPr/>
          <p:nvPr/>
        </p:nvGrpSpPr>
        <p:grpSpPr>
          <a:xfrm>
            <a:off x="571576" y="557856"/>
            <a:ext cx="5310848" cy="6103746"/>
            <a:chOff x="356507" y="456769"/>
            <a:chExt cx="5310848" cy="6103746"/>
          </a:xfrm>
        </p:grpSpPr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C680BA78-978F-486F-8DCF-99515B83B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507" y="456769"/>
              <a:ext cx="5310848" cy="297559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BDAB3179-DDAB-433B-A77D-14D3FE4A1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6508" y="3519578"/>
              <a:ext cx="5310847" cy="3040937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257C6B98-9791-4C39-9DD0-041580801B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5" t="20093" r="29626" b="19633"/>
          <a:stretch/>
        </p:blipFill>
        <p:spPr>
          <a:xfrm>
            <a:off x="0" y="365760"/>
            <a:ext cx="893284" cy="581012"/>
          </a:xfrm>
          <a:prstGeom prst="rect">
            <a:avLst/>
          </a:prstGeom>
        </p:spPr>
      </p:pic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9DD4323A-66C3-4793-A7E5-0A1DE3DA18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8990632"/>
              </p:ext>
            </p:extLst>
          </p:nvPr>
        </p:nvGraphicFramePr>
        <p:xfrm>
          <a:off x="0" y="0"/>
          <a:ext cx="1219200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13207115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77725908"/>
                    </a:ext>
                  </a:extLst>
                </a:gridCol>
                <a:gridCol w="2695977">
                  <a:extLst>
                    <a:ext uri="{9D8B030D-6E8A-4147-A177-3AD203B41FA5}">
                      <a16:colId xmlns:a16="http://schemas.microsoft.com/office/drawing/2014/main" val="301024856"/>
                    </a:ext>
                  </a:extLst>
                </a:gridCol>
                <a:gridCol w="2180823">
                  <a:extLst>
                    <a:ext uri="{9D8B030D-6E8A-4147-A177-3AD203B41FA5}">
                      <a16:colId xmlns:a16="http://schemas.microsoft.com/office/drawing/2014/main" val="330314100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057936727"/>
                    </a:ext>
                  </a:extLst>
                </a:gridCol>
              </a:tblGrid>
              <a:tr h="365126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Introdução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Metodologia</a:t>
                      </a:r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Resultados e discussões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Conclusão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Considerações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751557"/>
                  </a:ext>
                </a:extLst>
              </a:tr>
            </a:tbl>
          </a:graphicData>
        </a:graphic>
      </p:graphicFrame>
      <p:pic>
        <p:nvPicPr>
          <p:cNvPr id="8" name="Imagem 7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5B523F3-1B29-48A5-BD1B-9FC98E464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871" y="6091707"/>
            <a:ext cx="943129" cy="766293"/>
          </a:xfrm>
          <a:prstGeom prst="rect">
            <a:avLst/>
          </a:prstGeom>
        </p:spPr>
      </p:pic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E2840E9F-7CEA-43E4-AD2A-C8411B070C7D}"/>
              </a:ext>
            </a:extLst>
          </p:cNvPr>
          <p:cNvCxnSpPr/>
          <p:nvPr/>
        </p:nvCxnSpPr>
        <p:spPr>
          <a:xfrm>
            <a:off x="0" y="365760"/>
            <a:ext cx="121919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Agrupar 2">
            <a:extLst>
              <a:ext uri="{FF2B5EF4-FFF2-40B4-BE49-F238E27FC236}">
                <a16:creationId xmlns:a16="http://schemas.microsoft.com/office/drawing/2014/main" id="{49FABBEE-E92A-406B-BF53-DAB832E1CCC9}"/>
              </a:ext>
            </a:extLst>
          </p:cNvPr>
          <p:cNvGrpSpPr/>
          <p:nvPr/>
        </p:nvGrpSpPr>
        <p:grpSpPr>
          <a:xfrm>
            <a:off x="6309578" y="557856"/>
            <a:ext cx="5568003" cy="6103745"/>
            <a:chOff x="6152432" y="456770"/>
            <a:chExt cx="5568003" cy="6103745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B08969F0-C679-42CA-A771-B99875111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52432" y="456770"/>
              <a:ext cx="5568003" cy="297223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D408DADB-9E0D-41F9-B8B3-AEB063084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52432" y="3519579"/>
              <a:ext cx="5568003" cy="3040936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749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9DD4323A-66C3-4793-A7E5-0A1DE3DA1887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0" y="0"/>
          <a:ext cx="1219200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13207115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77725908"/>
                    </a:ext>
                  </a:extLst>
                </a:gridCol>
                <a:gridCol w="2695977">
                  <a:extLst>
                    <a:ext uri="{9D8B030D-6E8A-4147-A177-3AD203B41FA5}">
                      <a16:colId xmlns:a16="http://schemas.microsoft.com/office/drawing/2014/main" val="301024856"/>
                    </a:ext>
                  </a:extLst>
                </a:gridCol>
                <a:gridCol w="2180823">
                  <a:extLst>
                    <a:ext uri="{9D8B030D-6E8A-4147-A177-3AD203B41FA5}">
                      <a16:colId xmlns:a16="http://schemas.microsoft.com/office/drawing/2014/main" val="330314100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057936727"/>
                    </a:ext>
                  </a:extLst>
                </a:gridCol>
              </a:tblGrid>
              <a:tr h="365126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Introdução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Metodologia</a:t>
                      </a:r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Resultados e discussões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Conclusão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Considerações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751557"/>
                  </a:ext>
                </a:extLst>
              </a:tr>
            </a:tbl>
          </a:graphicData>
        </a:graphic>
      </p:graphicFrame>
      <p:pic>
        <p:nvPicPr>
          <p:cNvPr id="8" name="Imagem 7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5B523F3-1B29-48A5-BD1B-9FC98E464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871" y="6091707"/>
            <a:ext cx="943129" cy="766293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EEAF1B0-24AF-4DCC-B121-A984FB23A42C}"/>
              </a:ext>
            </a:extLst>
          </p:cNvPr>
          <p:cNvSpPr txBox="1"/>
          <p:nvPr/>
        </p:nvSpPr>
        <p:spPr>
          <a:xfrm>
            <a:off x="8165206" y="483757"/>
            <a:ext cx="1693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Itaituba – PA</a:t>
            </a:r>
          </a:p>
          <a:p>
            <a:pPr algn="ctr"/>
            <a:r>
              <a:rPr lang="pt-BR" dirty="0"/>
              <a:t>Urbano TC 2014</a:t>
            </a:r>
          </a:p>
        </p:txBody>
      </p:sp>
      <p:pic>
        <p:nvPicPr>
          <p:cNvPr id="15" name="Imagem 14" descr="Uma imagem contendo mapa, texto&#10;&#10;Descrição gerada automaticamente">
            <a:extLst>
              <a:ext uri="{FF2B5EF4-FFF2-40B4-BE49-F238E27FC236}">
                <a16:creationId xmlns:a16="http://schemas.microsoft.com/office/drawing/2014/main" id="{74A43A91-46F4-4A35-BC34-A86926209A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" r="5305"/>
          <a:stretch/>
        </p:blipFill>
        <p:spPr>
          <a:xfrm>
            <a:off x="5160005" y="1126286"/>
            <a:ext cx="7031994" cy="5111644"/>
          </a:xfrm>
          <a:prstGeom prst="rect">
            <a:avLst/>
          </a:prstGeom>
        </p:spPr>
      </p:pic>
      <p:pic>
        <p:nvPicPr>
          <p:cNvPr id="3" name="Imagem 2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49740CF5-5B5E-4156-B885-748F76A516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" t="1373" b="4749"/>
          <a:stretch/>
        </p:blipFill>
        <p:spPr>
          <a:xfrm>
            <a:off x="649767" y="594798"/>
            <a:ext cx="4558320" cy="617461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268A8EA-3A6C-415B-8EEC-6F6B8CC38C11}"/>
              </a:ext>
            </a:extLst>
          </p:cNvPr>
          <p:cNvSpPr txBox="1"/>
          <p:nvPr/>
        </p:nvSpPr>
        <p:spPr>
          <a:xfrm>
            <a:off x="-69250" y="365760"/>
            <a:ext cx="1159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Matriz de transição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170B012-6608-44AA-AC8B-64FA0E1A2E8D}"/>
              </a:ext>
            </a:extLst>
          </p:cNvPr>
          <p:cNvSpPr txBox="1"/>
          <p:nvPr/>
        </p:nvSpPr>
        <p:spPr>
          <a:xfrm>
            <a:off x="2118859" y="688925"/>
            <a:ext cx="1693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Sinop – MT</a:t>
            </a:r>
            <a:br>
              <a:rPr lang="pt-BR" dirty="0"/>
            </a:br>
            <a:r>
              <a:rPr lang="pt-BR" dirty="0"/>
              <a:t>Urbano TC 2014</a:t>
            </a:r>
          </a:p>
        </p:txBody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E2840E9F-7CEA-43E4-AD2A-C8411B070C7D}"/>
              </a:ext>
            </a:extLst>
          </p:cNvPr>
          <p:cNvCxnSpPr/>
          <p:nvPr/>
        </p:nvCxnSpPr>
        <p:spPr>
          <a:xfrm>
            <a:off x="0" y="365760"/>
            <a:ext cx="121919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547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9DD4323A-66C3-4793-A7E5-0A1DE3DA18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4846323"/>
              </p:ext>
            </p:extLst>
          </p:nvPr>
        </p:nvGraphicFramePr>
        <p:xfrm>
          <a:off x="0" y="0"/>
          <a:ext cx="1219200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13207115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77725908"/>
                    </a:ext>
                  </a:extLst>
                </a:gridCol>
                <a:gridCol w="2695977">
                  <a:extLst>
                    <a:ext uri="{9D8B030D-6E8A-4147-A177-3AD203B41FA5}">
                      <a16:colId xmlns:a16="http://schemas.microsoft.com/office/drawing/2014/main" val="301024856"/>
                    </a:ext>
                  </a:extLst>
                </a:gridCol>
                <a:gridCol w="2180823">
                  <a:extLst>
                    <a:ext uri="{9D8B030D-6E8A-4147-A177-3AD203B41FA5}">
                      <a16:colId xmlns:a16="http://schemas.microsoft.com/office/drawing/2014/main" val="330314100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057936727"/>
                    </a:ext>
                  </a:extLst>
                </a:gridCol>
              </a:tblGrid>
              <a:tr h="365126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Introdução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Metodologia</a:t>
                      </a:r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Resultados e discussões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Conclusão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Considerações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751557"/>
                  </a:ext>
                </a:extLst>
              </a:tr>
            </a:tbl>
          </a:graphicData>
        </a:graphic>
      </p:graphicFrame>
      <p:pic>
        <p:nvPicPr>
          <p:cNvPr id="8" name="Imagem 7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5B523F3-1B29-48A5-BD1B-9FC98E464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871" y="6091707"/>
            <a:ext cx="943129" cy="766293"/>
          </a:xfrm>
          <a:prstGeom prst="rect">
            <a:avLst/>
          </a:prstGeom>
        </p:spPr>
      </p:pic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E2840E9F-7CEA-43E4-AD2A-C8411B070C7D}"/>
              </a:ext>
            </a:extLst>
          </p:cNvPr>
          <p:cNvCxnSpPr/>
          <p:nvPr/>
        </p:nvCxnSpPr>
        <p:spPr>
          <a:xfrm>
            <a:off x="0" y="365760"/>
            <a:ext cx="121919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3B5A72E3-C91A-4597-9BFC-F194D9B1F8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4531116"/>
              </p:ext>
            </p:extLst>
          </p:nvPr>
        </p:nvGraphicFramePr>
        <p:xfrm>
          <a:off x="358456" y="3889136"/>
          <a:ext cx="11475089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ABAB153F-1EB8-4682-ACBB-7820D3ABFD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4109650"/>
              </p:ext>
            </p:extLst>
          </p:nvPr>
        </p:nvGraphicFramePr>
        <p:xfrm>
          <a:off x="358454" y="920272"/>
          <a:ext cx="11475089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Imagem 9">
            <a:extLst>
              <a:ext uri="{FF2B5EF4-FFF2-40B4-BE49-F238E27FC236}">
                <a16:creationId xmlns:a16="http://schemas.microsoft.com/office/drawing/2014/main" id="{E26DABFE-3AF8-474A-9F2E-B3BBE3FCAE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5" t="20093" r="29626" b="19633"/>
          <a:stretch/>
        </p:blipFill>
        <p:spPr>
          <a:xfrm>
            <a:off x="0" y="452978"/>
            <a:ext cx="907429" cy="59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0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9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9DD4323A-66C3-4793-A7E5-0A1DE3DA1887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0" y="0"/>
          <a:ext cx="1219200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13207115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7772590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102485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30314100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057936727"/>
                    </a:ext>
                  </a:extLst>
                </a:gridCol>
              </a:tblGrid>
              <a:tr h="365126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latin typeface="+mj-lt"/>
                          <a:cs typeface="Times New Roman" panose="02020603050405020304" pitchFamily="18" charset="0"/>
                        </a:rPr>
                        <a:t>Introdução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Metodologia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Resultados e discussões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Conclusão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Considerações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751557"/>
                  </a:ext>
                </a:extLst>
              </a:tr>
            </a:tbl>
          </a:graphicData>
        </a:graphic>
      </p:graphicFrame>
      <p:pic>
        <p:nvPicPr>
          <p:cNvPr id="8" name="Imagem 7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5B523F3-1B29-48A5-BD1B-9FC98E464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871" y="6091707"/>
            <a:ext cx="943129" cy="76629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B03B2A4-41DB-47CF-A256-D40FE1F0C3AE}"/>
              </a:ext>
            </a:extLst>
          </p:cNvPr>
          <p:cNvSpPr txBox="1"/>
          <p:nvPr/>
        </p:nvSpPr>
        <p:spPr>
          <a:xfrm>
            <a:off x="4679324" y="469910"/>
            <a:ext cx="2833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+mj-lt"/>
                <a:cs typeface="Times New Roman" panose="02020603050405020304" pitchFamily="18" charset="0"/>
              </a:rPr>
              <a:t>Contextualização</a:t>
            </a:r>
            <a:endParaRPr lang="pt-BR" b="1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210B1DC0-A0E3-40A7-BBB8-FFA322D0E179}"/>
              </a:ext>
            </a:extLst>
          </p:cNvPr>
          <p:cNvCxnSpPr/>
          <p:nvPr/>
        </p:nvCxnSpPr>
        <p:spPr>
          <a:xfrm>
            <a:off x="0" y="365760"/>
            <a:ext cx="121919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82667D9-C088-4B9E-8F91-6A270242E739}"/>
              </a:ext>
            </a:extLst>
          </p:cNvPr>
          <p:cNvSpPr txBox="1"/>
          <p:nvPr/>
        </p:nvSpPr>
        <p:spPr>
          <a:xfrm>
            <a:off x="279400" y="921315"/>
            <a:ext cx="10553700" cy="454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800" dirty="0">
                <a:latin typeface="+mj-lt"/>
                <a:cs typeface="Times New Roman" panose="02020603050405020304" pitchFamily="18" charset="0"/>
              </a:rPr>
              <a:t>Cidades em expansão urbana na Amazônia;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800" dirty="0">
                <a:latin typeface="+mj-lt"/>
                <a:cs typeface="Times New Roman" panose="02020603050405020304" pitchFamily="18" charset="0"/>
              </a:rPr>
              <a:t>Especulação imobiliária  e fundiária forçam o crescimento da mancha urbana;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800" dirty="0">
                <a:latin typeface="+mj-lt"/>
                <a:cs typeface="Times New Roman" panose="02020603050405020304" pitchFamily="18" charset="0"/>
              </a:rPr>
              <a:t>Loteamento de florestas;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800" dirty="0">
                <a:latin typeface="+mj-lt"/>
                <a:cs typeface="Times New Roman" panose="02020603050405020304" pitchFamily="18" charset="0"/>
              </a:rPr>
              <a:t>Crescimento desordenado;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800" dirty="0">
                <a:latin typeface="+mj-lt"/>
                <a:cs typeface="Times New Roman" panose="02020603050405020304" pitchFamily="18" charset="0"/>
              </a:rPr>
              <a:t>Aumento do impacto no meio ambiente.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28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DDAB10B-1A2F-4394-8C0A-C80DED37F8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4" t="3539" b="1"/>
          <a:stretch/>
        </p:blipFill>
        <p:spPr>
          <a:xfrm>
            <a:off x="3314699" y="4965662"/>
            <a:ext cx="8877300" cy="187695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9E1C774-2DC8-4B69-B4BC-DE964C4A1B55}"/>
              </a:ext>
            </a:extLst>
          </p:cNvPr>
          <p:cNvSpPr txBox="1"/>
          <p:nvPr/>
        </p:nvSpPr>
        <p:spPr>
          <a:xfrm>
            <a:off x="0" y="6581001"/>
            <a:ext cx="3316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+mj-lt"/>
                <a:cs typeface="Times New Roman" panose="02020603050405020304" pitchFamily="18" charset="0"/>
              </a:rPr>
              <a:t>Fonte: </a:t>
            </a:r>
            <a:r>
              <a:rPr lang="pt-BR" sz="1200" dirty="0" err="1">
                <a:latin typeface="+mj-lt"/>
                <a:cs typeface="Times New Roman" panose="02020603050405020304" pitchFamily="18" charset="0"/>
              </a:rPr>
              <a:t>Dal’Asta</a:t>
            </a:r>
            <a:r>
              <a:rPr lang="pt-BR" sz="1200" dirty="0">
                <a:latin typeface="+mj-lt"/>
                <a:cs typeface="Times New Roman" panose="02020603050405020304" pitchFamily="18" charset="0"/>
              </a:rPr>
              <a:t> et al., 2016; Becker, 1995.</a:t>
            </a:r>
          </a:p>
        </p:txBody>
      </p:sp>
    </p:spTree>
    <p:extLst>
      <p:ext uri="{BB962C8B-B14F-4D97-AF65-F5344CB8AC3E}">
        <p14:creationId xmlns:p14="http://schemas.microsoft.com/office/powerpoint/2010/main" val="312101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9DD4323A-66C3-4793-A7E5-0A1DE3DA1887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0" y="0"/>
          <a:ext cx="1219200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13207115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7772590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102485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30314100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057936727"/>
                    </a:ext>
                  </a:extLst>
                </a:gridCol>
              </a:tblGrid>
              <a:tr h="365126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Introdução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Metodologia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Resultados e discussões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Conclusão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Considerações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751557"/>
                  </a:ext>
                </a:extLst>
              </a:tr>
            </a:tbl>
          </a:graphicData>
        </a:graphic>
      </p:graphicFrame>
      <p:pic>
        <p:nvPicPr>
          <p:cNvPr id="8" name="Imagem 7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5B523F3-1B29-48A5-BD1B-9FC98E464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871" y="6091707"/>
            <a:ext cx="943129" cy="76629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401CD13-B5E6-42AA-BECE-B48F1B54843E}"/>
              </a:ext>
            </a:extLst>
          </p:cNvPr>
          <p:cNvSpPr txBox="1"/>
          <p:nvPr/>
        </p:nvSpPr>
        <p:spPr>
          <a:xfrm>
            <a:off x="4565582" y="610021"/>
            <a:ext cx="3060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+mj-lt"/>
                <a:cs typeface="Times New Roman" panose="02020603050405020304" pitchFamily="18" charset="0"/>
              </a:rPr>
              <a:t>Conclusão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5A3261C4-B94A-4F52-AB4A-2709E279AD54}"/>
              </a:ext>
            </a:extLst>
          </p:cNvPr>
          <p:cNvCxnSpPr/>
          <p:nvPr/>
        </p:nvCxnSpPr>
        <p:spPr>
          <a:xfrm>
            <a:off x="0" y="365760"/>
            <a:ext cx="121919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>
            <a:extLst>
              <a:ext uri="{FF2B5EF4-FFF2-40B4-BE49-F238E27FC236}">
                <a16:creationId xmlns:a16="http://schemas.microsoft.com/office/drawing/2014/main" id="{D05A740C-452B-4A0A-91DD-73088BF978E6}"/>
              </a:ext>
            </a:extLst>
          </p:cNvPr>
          <p:cNvSpPr/>
          <p:nvPr/>
        </p:nvSpPr>
        <p:spPr>
          <a:xfrm>
            <a:off x="90152" y="902408"/>
            <a:ext cx="12101847" cy="5436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3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Ambas cidades apresentaram predominância de crescimento urbano do padrão extensão;</a:t>
            </a:r>
          </a:p>
          <a:p>
            <a:pPr marL="285750" lvl="0" indent="-285750" algn="just">
              <a:lnSpc>
                <a:spcPct val="3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Sinop teve o maior crescimento urbano para o período analisado dentre as cidades analisadas;</a:t>
            </a:r>
          </a:p>
          <a:p>
            <a:pPr algn="just">
              <a:lnSpc>
                <a:spcPct val="300000"/>
              </a:lnSpc>
            </a:pPr>
            <a:endParaRPr lang="pt-BR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ctr">
              <a:lnSpc>
                <a:spcPct val="3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pt-BR" sz="24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lnSpc>
                <a:spcPct val="3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pt-BR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282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9DD4323A-66C3-4793-A7E5-0A1DE3DA18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0212169"/>
              </p:ext>
            </p:extLst>
          </p:nvPr>
        </p:nvGraphicFramePr>
        <p:xfrm>
          <a:off x="0" y="0"/>
          <a:ext cx="1219200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13207115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7772590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102485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30314100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057936727"/>
                    </a:ext>
                  </a:extLst>
                </a:gridCol>
              </a:tblGrid>
              <a:tr h="365126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Introdução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Metodologia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Resultados e discussões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Conclusão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Considerações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751557"/>
                  </a:ext>
                </a:extLst>
              </a:tr>
            </a:tbl>
          </a:graphicData>
        </a:graphic>
      </p:graphicFrame>
      <p:pic>
        <p:nvPicPr>
          <p:cNvPr id="8" name="Imagem 7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5B523F3-1B29-48A5-BD1B-9FC98E464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871" y="6091707"/>
            <a:ext cx="943129" cy="76629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401CD13-B5E6-42AA-BECE-B48F1B54843E}"/>
              </a:ext>
            </a:extLst>
          </p:cNvPr>
          <p:cNvSpPr txBox="1"/>
          <p:nvPr/>
        </p:nvSpPr>
        <p:spPr>
          <a:xfrm>
            <a:off x="4565582" y="610021"/>
            <a:ext cx="3060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+mj-lt"/>
                <a:cs typeface="Times New Roman" panose="02020603050405020304" pitchFamily="18" charset="0"/>
              </a:rPr>
              <a:t>Conclusão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5A3261C4-B94A-4F52-AB4A-2709E279AD54}"/>
              </a:ext>
            </a:extLst>
          </p:cNvPr>
          <p:cNvCxnSpPr/>
          <p:nvPr/>
        </p:nvCxnSpPr>
        <p:spPr>
          <a:xfrm>
            <a:off x="0" y="365760"/>
            <a:ext cx="121919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>
            <a:extLst>
              <a:ext uri="{FF2B5EF4-FFF2-40B4-BE49-F238E27FC236}">
                <a16:creationId xmlns:a16="http://schemas.microsoft.com/office/drawing/2014/main" id="{D05A740C-452B-4A0A-91DD-73088BF978E6}"/>
              </a:ext>
            </a:extLst>
          </p:cNvPr>
          <p:cNvSpPr/>
          <p:nvPr/>
        </p:nvSpPr>
        <p:spPr>
          <a:xfrm>
            <a:off x="90152" y="902408"/>
            <a:ext cx="12101847" cy="5113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Itaituba: Baixo potencial  &gt; alto potencial &gt; médio potencial;</a:t>
            </a:r>
          </a:p>
          <a:p>
            <a:pPr marL="285750" indent="-285750" algn="just"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Sinop: Baixo potencial  &gt; médio potencial &gt; alto potencial;</a:t>
            </a:r>
          </a:p>
          <a:p>
            <a:pPr marL="285750" indent="-285750" algn="just"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Itaituba distancias </a:t>
            </a:r>
          </a:p>
          <a:p>
            <a:pPr marL="285750" lvl="0" indent="-285750" algn="just">
              <a:lnSpc>
                <a:spcPct val="2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Agrupamento de classes potenciais de conversão não se aplicam às cidades analisadas;</a:t>
            </a:r>
          </a:p>
          <a:p>
            <a:pPr marL="285750" lvl="0" indent="-285750" algn="just">
              <a:lnSpc>
                <a:spcPct val="2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Processos Históricos e geográficos de ocupações distintos em todas as cidades analisadas.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C7B690C-E1E4-401C-BC3E-396B6E20F1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5" t="20093" r="29626" b="19633"/>
          <a:stretch/>
        </p:blipFill>
        <p:spPr>
          <a:xfrm>
            <a:off x="-1" y="452978"/>
            <a:ext cx="1378039" cy="80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18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9DD4323A-66C3-4793-A7E5-0A1DE3DA18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43057"/>
              </p:ext>
            </p:extLst>
          </p:nvPr>
        </p:nvGraphicFramePr>
        <p:xfrm>
          <a:off x="0" y="0"/>
          <a:ext cx="1219200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13207115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7772590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102485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30314100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057936727"/>
                    </a:ext>
                  </a:extLst>
                </a:gridCol>
              </a:tblGrid>
              <a:tr h="365126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Introdução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Metodologia</a:t>
                      </a:r>
                      <a:r>
                        <a:rPr lang="pt-BR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Resultados e discussões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Conclusão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Considerações</a:t>
                      </a:r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751557"/>
                  </a:ext>
                </a:extLst>
              </a:tr>
            </a:tbl>
          </a:graphicData>
        </a:graphic>
      </p:graphicFrame>
      <p:pic>
        <p:nvPicPr>
          <p:cNvPr id="8" name="Imagem 7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5B523F3-1B29-48A5-BD1B-9FC98E464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871" y="6091707"/>
            <a:ext cx="943129" cy="766293"/>
          </a:xfrm>
          <a:prstGeom prst="rect">
            <a:avLst/>
          </a:prstGeom>
        </p:spPr>
      </p:pic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34ACD748-FF02-4095-BA3B-9DE297B366E1}"/>
              </a:ext>
            </a:extLst>
          </p:cNvPr>
          <p:cNvCxnSpPr/>
          <p:nvPr/>
        </p:nvCxnSpPr>
        <p:spPr>
          <a:xfrm>
            <a:off x="0" y="365760"/>
            <a:ext cx="121919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 6">
            <a:extLst>
              <a:ext uri="{FF2B5EF4-FFF2-40B4-BE49-F238E27FC236}">
                <a16:creationId xmlns:a16="http://schemas.microsoft.com/office/drawing/2014/main" id="{28BA9F75-0530-42C9-9C6E-B19311A0D448}"/>
              </a:ext>
            </a:extLst>
          </p:cNvPr>
          <p:cNvSpPr/>
          <p:nvPr/>
        </p:nvSpPr>
        <p:spPr>
          <a:xfrm>
            <a:off x="145443" y="392673"/>
            <a:ext cx="11321141" cy="2611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2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Limpa pixel subestima informação do preenchimento urbano;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ctr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pt-BR" sz="24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pt-BR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E98DBD8E-622E-4F35-BD67-0728456FF3C8}"/>
              </a:ext>
            </a:extLst>
          </p:cNvPr>
          <p:cNvGrpSpPr/>
          <p:nvPr/>
        </p:nvGrpSpPr>
        <p:grpSpPr>
          <a:xfrm>
            <a:off x="322088" y="1919364"/>
            <a:ext cx="10967850" cy="4391025"/>
            <a:chOff x="612075" y="1233488"/>
            <a:chExt cx="10967850" cy="4391025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418795C9-0A66-46BB-9105-334E59D88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075" y="1243012"/>
              <a:ext cx="4505325" cy="4371975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4EF58E43-4B6D-4396-AA59-8F4FF92FB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79325" y="1233488"/>
              <a:ext cx="4800600" cy="4391025"/>
            </a:xfrm>
            <a:prstGeom prst="rect">
              <a:avLst/>
            </a:prstGeom>
          </p:spPr>
        </p:pic>
        <p:sp>
          <p:nvSpPr>
            <p:cNvPr id="12" name="Seta: para a Direita 11">
              <a:extLst>
                <a:ext uri="{FF2B5EF4-FFF2-40B4-BE49-F238E27FC236}">
                  <a16:creationId xmlns:a16="http://schemas.microsoft.com/office/drawing/2014/main" id="{818DD83F-801B-49FC-80FD-1848A2F4311D}"/>
                </a:ext>
              </a:extLst>
            </p:cNvPr>
            <p:cNvSpPr/>
            <p:nvPr/>
          </p:nvSpPr>
          <p:spPr>
            <a:xfrm>
              <a:off x="5439037" y="3058886"/>
              <a:ext cx="1023940" cy="740228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587554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91E0D8-C0D9-4A22-878A-3CB7AC2B6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008" y="661735"/>
            <a:ext cx="11165983" cy="2767265"/>
          </a:xfrm>
        </p:spPr>
        <p:txBody>
          <a:bodyPr>
            <a:noAutofit/>
          </a:bodyPr>
          <a:lstStyle/>
          <a:p>
            <a:r>
              <a:rPr lang="pt-BR" sz="4400" b="1" dirty="0">
                <a:cs typeface="Times New Roman" panose="02020603050405020304" pitchFamily="18" charset="0"/>
              </a:rPr>
              <a:t>Caracterização da expansão urbana e seus padrões em duas cidades amazônicas</a:t>
            </a:r>
            <a:br>
              <a:rPr lang="pt-BR" sz="4400" b="1" dirty="0">
                <a:cs typeface="Times New Roman" panose="02020603050405020304" pitchFamily="18" charset="0"/>
              </a:rPr>
            </a:br>
            <a:r>
              <a:rPr lang="pt-BR" sz="4400" b="1" dirty="0">
                <a:cs typeface="Times New Roman" panose="02020603050405020304" pitchFamily="18" charset="0"/>
              </a:rPr>
              <a:t> </a:t>
            </a:r>
            <a:br>
              <a:rPr lang="pt-BR" sz="4400" b="1" dirty="0">
                <a:cs typeface="Times New Roman" panose="02020603050405020304" pitchFamily="18" charset="0"/>
              </a:rPr>
            </a:br>
            <a:endParaRPr lang="pt-BR" sz="48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3A5264B-5868-49F5-B38B-B8CADF40E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4196" y="2202292"/>
            <a:ext cx="10560676" cy="4295776"/>
          </a:xfrm>
        </p:spPr>
        <p:txBody>
          <a:bodyPr>
            <a:normAutofit lnSpcReduction="10000"/>
          </a:bodyPr>
          <a:lstStyle/>
          <a:p>
            <a:endParaRPr lang="pt-BR" dirty="0">
              <a:latin typeface="+mj-lt"/>
              <a:cs typeface="Times New Roman" panose="02020603050405020304" pitchFamily="18" charset="0"/>
            </a:endParaRPr>
          </a:p>
          <a:p>
            <a:endParaRPr lang="pt-BR" dirty="0">
              <a:latin typeface="+mj-lt"/>
              <a:cs typeface="Times New Roman" panose="02020603050405020304" pitchFamily="18" charset="0"/>
            </a:endParaRPr>
          </a:p>
          <a:p>
            <a:r>
              <a:rPr lang="pt-BR" sz="3600" b="1" dirty="0">
                <a:latin typeface="+mj-lt"/>
                <a:cs typeface="Times New Roman" panose="02020603050405020304" pitchFamily="18" charset="0"/>
              </a:rPr>
              <a:t>Obrigado!</a:t>
            </a:r>
          </a:p>
          <a:p>
            <a:endParaRPr lang="pt-BR" dirty="0">
              <a:latin typeface="+mj-lt"/>
              <a:cs typeface="Times New Roman" panose="02020603050405020304" pitchFamily="18" charset="0"/>
            </a:endParaRPr>
          </a:p>
          <a:p>
            <a:endParaRPr lang="pt-BR" dirty="0">
              <a:latin typeface="+mj-lt"/>
              <a:cs typeface="Times New Roman" panose="02020603050405020304" pitchFamily="18" charset="0"/>
            </a:endParaRPr>
          </a:p>
          <a:p>
            <a:r>
              <a:rPr lang="pt-BR" sz="2000" dirty="0">
                <a:latin typeface="+mj-lt"/>
                <a:cs typeface="Times New Roman" panose="02020603050405020304" pitchFamily="18" charset="0"/>
              </a:rPr>
              <a:t>Gabriel Crivellaro Gonçalves</a:t>
            </a:r>
          </a:p>
          <a:p>
            <a:r>
              <a:rPr lang="pt-BR" sz="2000" dirty="0">
                <a:latin typeface="+mj-lt"/>
                <a:cs typeface="Times New Roman" panose="02020603050405020304" pitchFamily="18" charset="0"/>
              </a:rPr>
              <a:t>SER-300-Introdução ao Geoprocessamento</a:t>
            </a:r>
          </a:p>
          <a:p>
            <a:r>
              <a:rPr lang="pt-BR" sz="2000" dirty="0">
                <a:latin typeface="+mj-lt"/>
                <a:cs typeface="Times New Roman" panose="02020603050405020304" pitchFamily="18" charset="0"/>
              </a:rPr>
              <a:t>Dr. A. Miguel V. Monteiro</a:t>
            </a:r>
          </a:p>
          <a:p>
            <a:br>
              <a:rPr lang="pt-BR" sz="2600" dirty="0">
                <a:latin typeface="+mj-lt"/>
                <a:cs typeface="Times New Roman" panose="02020603050405020304" pitchFamily="18" charset="0"/>
              </a:rPr>
            </a:br>
            <a:endParaRPr lang="pt-BR" sz="26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D50DF2EA-4277-4C48-BE00-CB7E1C08AA0D}"/>
              </a:ext>
            </a:extLst>
          </p:cNvPr>
          <p:cNvCxnSpPr/>
          <p:nvPr/>
        </p:nvCxnSpPr>
        <p:spPr>
          <a:xfrm>
            <a:off x="1" y="4262554"/>
            <a:ext cx="121919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ma imagem contendo objeto&#10;&#10;Descrição gerada com alta confiança">
            <a:extLst>
              <a:ext uri="{FF2B5EF4-FFF2-40B4-BE49-F238E27FC236}">
                <a16:creationId xmlns:a16="http://schemas.microsoft.com/office/drawing/2014/main" id="{68E64008-E503-458D-BA25-D8D2E4466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21" y="5587258"/>
            <a:ext cx="3775957" cy="123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89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9DD4323A-66C3-4793-A7E5-0A1DE3DA18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4724687"/>
              </p:ext>
            </p:extLst>
          </p:nvPr>
        </p:nvGraphicFramePr>
        <p:xfrm>
          <a:off x="0" y="0"/>
          <a:ext cx="1219200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13207115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7772590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102485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30314100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057936727"/>
                    </a:ext>
                  </a:extLst>
                </a:gridCol>
              </a:tblGrid>
              <a:tr h="365126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latin typeface="+mj-lt"/>
                          <a:cs typeface="Times New Roman" panose="02020603050405020304" pitchFamily="18" charset="0"/>
                        </a:rPr>
                        <a:t>Introdução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Metodologia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Resultados e discussões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Conclusão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Considerações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751557"/>
                  </a:ext>
                </a:extLst>
              </a:tr>
            </a:tbl>
          </a:graphicData>
        </a:graphic>
      </p:graphicFrame>
      <p:pic>
        <p:nvPicPr>
          <p:cNvPr id="8" name="Imagem 7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5B523F3-1B29-48A5-BD1B-9FC98E464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871" y="6091707"/>
            <a:ext cx="943129" cy="766293"/>
          </a:xfrm>
          <a:prstGeom prst="rect">
            <a:avLst/>
          </a:prstGeom>
        </p:spPr>
      </p:pic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210B1DC0-A0E3-40A7-BBB8-FFA322D0E179}"/>
              </a:ext>
            </a:extLst>
          </p:cNvPr>
          <p:cNvCxnSpPr/>
          <p:nvPr/>
        </p:nvCxnSpPr>
        <p:spPr>
          <a:xfrm>
            <a:off x="0" y="365760"/>
            <a:ext cx="121919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3EAF1450-543B-4336-940E-7303CDE25A11}"/>
              </a:ext>
            </a:extLst>
          </p:cNvPr>
          <p:cNvSpPr/>
          <p:nvPr/>
        </p:nvSpPr>
        <p:spPr>
          <a:xfrm>
            <a:off x="0" y="6219736"/>
            <a:ext cx="110363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RAMOS, F. R; </a:t>
            </a:r>
            <a:r>
              <a:rPr lang="pt-BR" b="1" dirty="0"/>
              <a:t>Perspectiva Dinâmica na Análise da Estrutura Espacial Urbana em Cidades de Rápido Crescimento no Pará</a:t>
            </a:r>
            <a:r>
              <a:rPr lang="pt-BR" dirty="0"/>
              <a:t>. Tese. Fundação Getúlio Vargas. Brasil. 2014.</a:t>
            </a: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D3934DD-70E4-4C15-B807-5041E90EB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3" y="1468550"/>
            <a:ext cx="6256141" cy="39209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A1B07D2-2DB5-41B7-BEA4-79E00E9B0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4894" y="1416840"/>
            <a:ext cx="5409224" cy="382055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48C62E0-0C4C-4E84-A2DE-A83265B281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5" t="20093" r="29626" b="19633"/>
          <a:stretch/>
        </p:blipFill>
        <p:spPr>
          <a:xfrm>
            <a:off x="8237070" y="513805"/>
            <a:ext cx="1282700" cy="83429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CE8A127-DC6C-497A-9BE1-B51CA39BAE76}"/>
              </a:ext>
            </a:extLst>
          </p:cNvPr>
          <p:cNvSpPr txBox="1"/>
          <p:nvPr/>
        </p:nvSpPr>
        <p:spPr>
          <a:xfrm>
            <a:off x="740194" y="888697"/>
            <a:ext cx="326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Classificação de imagens </a:t>
            </a:r>
            <a:r>
              <a:rPr lang="pt-BR" dirty="0" err="1"/>
              <a:t>Landsat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25023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9DD4323A-66C3-4793-A7E5-0A1DE3DA18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0095037"/>
              </p:ext>
            </p:extLst>
          </p:nvPr>
        </p:nvGraphicFramePr>
        <p:xfrm>
          <a:off x="0" y="0"/>
          <a:ext cx="1219200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13207115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7772590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102485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30314100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057936727"/>
                    </a:ext>
                  </a:extLst>
                </a:gridCol>
              </a:tblGrid>
              <a:tr h="365126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Introdução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Metodologia</a:t>
                      </a:r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Resultados e discussões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Conclusão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Considerações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751557"/>
                  </a:ext>
                </a:extLst>
              </a:tr>
            </a:tbl>
          </a:graphicData>
        </a:graphic>
      </p:graphicFrame>
      <p:pic>
        <p:nvPicPr>
          <p:cNvPr id="8" name="Imagem 7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5B523F3-1B29-48A5-BD1B-9FC98E464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871" y="6091707"/>
            <a:ext cx="943129" cy="766293"/>
          </a:xfrm>
          <a:prstGeom prst="rect">
            <a:avLst/>
          </a:prstGeom>
        </p:spPr>
      </p:pic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C91CAE1-1619-492D-8104-996060F69D96}"/>
              </a:ext>
            </a:extLst>
          </p:cNvPr>
          <p:cNvCxnSpPr/>
          <p:nvPr/>
        </p:nvCxnSpPr>
        <p:spPr>
          <a:xfrm>
            <a:off x="0" y="365760"/>
            <a:ext cx="121919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54379B02-199E-4269-8D9C-490260D6EFBC}"/>
              </a:ext>
            </a:extLst>
          </p:cNvPr>
          <p:cNvSpPr txBox="1"/>
          <p:nvPr/>
        </p:nvSpPr>
        <p:spPr>
          <a:xfrm>
            <a:off x="0" y="6516562"/>
            <a:ext cx="4340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+mj-lt"/>
                <a:cs typeface="Times New Roman" panose="02020603050405020304" pitchFamily="18" charset="0"/>
              </a:rPr>
              <a:t>Adaptado de Ramos (2014); Almeida (2016).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ED1625F3-7F73-4506-812E-48BFA793A5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5" t="20093" r="29626" b="19633"/>
          <a:stretch/>
        </p:blipFill>
        <p:spPr>
          <a:xfrm>
            <a:off x="441876" y="2355355"/>
            <a:ext cx="2833352" cy="1842874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6C8F89D0-C023-4BB1-8D09-F0A6826189E3}"/>
              </a:ext>
            </a:extLst>
          </p:cNvPr>
          <p:cNvSpPr txBox="1"/>
          <p:nvPr/>
        </p:nvSpPr>
        <p:spPr>
          <a:xfrm>
            <a:off x="3720091" y="2259237"/>
            <a:ext cx="800219" cy="19389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</a:p>
          <a:p>
            <a:pPr algn="ctr"/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</a:p>
          <a:p>
            <a:pPr algn="ctr"/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2010</a:t>
            </a:r>
          </a:p>
          <a:p>
            <a:pPr algn="ctr"/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</a:p>
          <a:p>
            <a:pPr algn="ctr"/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</a:p>
        </p:txBody>
      </p: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16DF99DC-A082-49AD-910E-9BB9CF132179}"/>
              </a:ext>
            </a:extLst>
          </p:cNvPr>
          <p:cNvCxnSpPr/>
          <p:nvPr/>
        </p:nvCxnSpPr>
        <p:spPr>
          <a:xfrm>
            <a:off x="3423515" y="2259237"/>
            <a:ext cx="0" cy="1938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5811A890-3509-47D0-82C8-4E6EF73AD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338" y="435748"/>
            <a:ext cx="4998707" cy="642225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9C55A91-E1F0-4818-B0A7-657264783222}"/>
              </a:ext>
            </a:extLst>
          </p:cNvPr>
          <p:cNvSpPr txBox="1"/>
          <p:nvPr/>
        </p:nvSpPr>
        <p:spPr>
          <a:xfrm>
            <a:off x="0" y="369455"/>
            <a:ext cx="20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Matriz de transição</a:t>
            </a:r>
          </a:p>
        </p:txBody>
      </p:sp>
    </p:spTree>
    <p:extLst>
      <p:ext uri="{BB962C8B-B14F-4D97-AF65-F5344CB8AC3E}">
        <p14:creationId xmlns:p14="http://schemas.microsoft.com/office/powerpoint/2010/main" val="371946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9DD4323A-66C3-4793-A7E5-0A1DE3DA18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867337"/>
              </p:ext>
            </p:extLst>
          </p:nvPr>
        </p:nvGraphicFramePr>
        <p:xfrm>
          <a:off x="0" y="0"/>
          <a:ext cx="1219200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13207115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7772590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102485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30314100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057936727"/>
                    </a:ext>
                  </a:extLst>
                </a:gridCol>
              </a:tblGrid>
              <a:tr h="365126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latin typeface="+mj-lt"/>
                          <a:cs typeface="Times New Roman" panose="02020603050405020304" pitchFamily="18" charset="0"/>
                        </a:rPr>
                        <a:t>Introdução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Metodologia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Resultados e discussões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Conclusão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Considerações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751557"/>
                  </a:ext>
                </a:extLst>
              </a:tr>
            </a:tbl>
          </a:graphicData>
        </a:graphic>
      </p:graphicFrame>
      <p:pic>
        <p:nvPicPr>
          <p:cNvPr id="8" name="Imagem 7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5B523F3-1B29-48A5-BD1B-9FC98E464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871" y="6091707"/>
            <a:ext cx="943129" cy="766293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FE52B5A4-8B8D-4F27-929A-1953234AA3B3}"/>
              </a:ext>
            </a:extLst>
          </p:cNvPr>
          <p:cNvSpPr/>
          <p:nvPr/>
        </p:nvSpPr>
        <p:spPr>
          <a:xfrm>
            <a:off x="0" y="731520"/>
            <a:ext cx="12041746" cy="2866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pt-BR" sz="2800" b="1" dirty="0">
                <a:latin typeface="+mj-lt"/>
                <a:cs typeface="Times New Roman" panose="02020603050405020304" pitchFamily="18" charset="0"/>
              </a:rPr>
              <a:t>Objetivo</a:t>
            </a:r>
          </a:p>
          <a:p>
            <a:pPr algn="ctr">
              <a:lnSpc>
                <a:spcPct val="250000"/>
              </a:lnSpc>
            </a:pPr>
            <a:r>
              <a:rPr lang="pt-BR" sz="2400" dirty="0">
                <a:latin typeface="+mj-lt"/>
                <a:cs typeface="Times New Roman" panose="02020603050405020304" pitchFamily="18" charset="0"/>
              </a:rPr>
              <a:t>Identificar qual o padrão de expansão urbana predominante e quais classes de cobertura do solo são convertidas para uso urbano, nas cidades de Sinop - Mato Grosso e Itaituba - Pará. </a:t>
            </a:r>
            <a:endParaRPr lang="pt-BR" sz="28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210B1DC0-A0E3-40A7-BBB8-FFA322D0E179}"/>
              </a:ext>
            </a:extLst>
          </p:cNvPr>
          <p:cNvCxnSpPr/>
          <p:nvPr/>
        </p:nvCxnSpPr>
        <p:spPr>
          <a:xfrm>
            <a:off x="0" y="365760"/>
            <a:ext cx="121919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1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9DD4323A-66C3-4793-A7E5-0A1DE3DA18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2770277"/>
              </p:ext>
            </p:extLst>
          </p:nvPr>
        </p:nvGraphicFramePr>
        <p:xfrm>
          <a:off x="0" y="0"/>
          <a:ext cx="1219200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13207115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7772590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102485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30314100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057936727"/>
                    </a:ext>
                  </a:extLst>
                </a:gridCol>
              </a:tblGrid>
              <a:tr h="365126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Introdução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Metodologia</a:t>
                      </a:r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Resultados e discussões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Conclusão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Considerações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751557"/>
                  </a:ext>
                </a:extLst>
              </a:tr>
            </a:tbl>
          </a:graphicData>
        </a:graphic>
      </p:graphicFrame>
      <p:pic>
        <p:nvPicPr>
          <p:cNvPr id="8" name="Imagem 7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5B523F3-1B29-48A5-BD1B-9FC98E464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871" y="6091707"/>
            <a:ext cx="943129" cy="766293"/>
          </a:xfrm>
          <a:prstGeom prst="rect">
            <a:avLst/>
          </a:prstGeom>
        </p:spPr>
      </p:pic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D43F4C6B-A43B-4215-96BE-E507926D5347}"/>
              </a:ext>
            </a:extLst>
          </p:cNvPr>
          <p:cNvCxnSpPr/>
          <p:nvPr/>
        </p:nvCxnSpPr>
        <p:spPr>
          <a:xfrm>
            <a:off x="0" y="365760"/>
            <a:ext cx="121919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8CD03B1-A6A1-46EE-A327-7D88C9464458}"/>
              </a:ext>
            </a:extLst>
          </p:cNvPr>
          <p:cNvSpPr txBox="1"/>
          <p:nvPr/>
        </p:nvSpPr>
        <p:spPr>
          <a:xfrm>
            <a:off x="4641605" y="514965"/>
            <a:ext cx="2908789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+mj-lt"/>
                <a:cs typeface="Times New Roman" panose="02020603050405020304" pitchFamily="18" charset="0"/>
              </a:rPr>
              <a:t>Área de estudo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F19F1FDF-45F1-4C28-B140-9C723041A910}"/>
              </a:ext>
            </a:extLst>
          </p:cNvPr>
          <p:cNvGrpSpPr/>
          <p:nvPr/>
        </p:nvGrpSpPr>
        <p:grpSpPr>
          <a:xfrm>
            <a:off x="155573" y="2314846"/>
            <a:ext cx="11880852" cy="2960382"/>
            <a:chOff x="496678" y="2460817"/>
            <a:chExt cx="11076219" cy="2520000"/>
          </a:xfrm>
        </p:grpSpPr>
        <p:pic>
          <p:nvPicPr>
            <p:cNvPr id="9" name="Imagem 8" descr="Uma imagem contendo texto, mapa&#10;&#10;Descrição gerada com muito alta confiança">
              <a:extLst>
                <a:ext uri="{FF2B5EF4-FFF2-40B4-BE49-F238E27FC236}">
                  <a16:creationId xmlns:a16="http://schemas.microsoft.com/office/drawing/2014/main" id="{72C2377E-D4F4-4975-A5DF-B9D9EFE89047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" t="434" r="64757" b="49616"/>
            <a:stretch/>
          </p:blipFill>
          <p:spPr>
            <a:xfrm>
              <a:off x="9052897" y="2460817"/>
              <a:ext cx="2520000" cy="252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Imagem 9" descr="Uma imagem contendo texto, mapa&#10;&#10;Descrição gerada com muito alta confiança">
              <a:extLst>
                <a:ext uri="{FF2B5EF4-FFF2-40B4-BE49-F238E27FC236}">
                  <a16:creationId xmlns:a16="http://schemas.microsoft.com/office/drawing/2014/main" id="{EDBF292D-59BF-46E5-8DEB-0AB1082EDF26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22" t="50050"/>
            <a:stretch/>
          </p:blipFill>
          <p:spPr>
            <a:xfrm>
              <a:off x="496678" y="2460817"/>
              <a:ext cx="2520000" cy="252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Imagem 11" descr="Uma imagem contendo texto, mapa&#10;&#10;Descrição gerada com muito alta confiança">
              <a:extLst>
                <a:ext uri="{FF2B5EF4-FFF2-40B4-BE49-F238E27FC236}">
                  <a16:creationId xmlns:a16="http://schemas.microsoft.com/office/drawing/2014/main" id="{DCD5844A-1536-4C3F-A892-98E1EFC52531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22" b="48868"/>
            <a:stretch/>
          </p:blipFill>
          <p:spPr>
            <a:xfrm>
              <a:off x="6200824" y="2460817"/>
              <a:ext cx="2520000" cy="252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Imagem 12" descr="Uma imagem contendo texto, mapa&#10;&#10;Descrição gerada com muito alta confiança">
              <a:extLst>
                <a:ext uri="{FF2B5EF4-FFF2-40B4-BE49-F238E27FC236}">
                  <a16:creationId xmlns:a16="http://schemas.microsoft.com/office/drawing/2014/main" id="{875044E5-A9A9-4FEF-B81E-EBD325B248E9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" t="48784" r="64757" b="1266"/>
            <a:stretch/>
          </p:blipFill>
          <p:spPr>
            <a:xfrm>
              <a:off x="3348751" y="2460817"/>
              <a:ext cx="2520000" cy="252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340A319A-D376-4AA0-A976-A80F00BDA1C7}"/>
              </a:ext>
            </a:extLst>
          </p:cNvPr>
          <p:cNvSpPr txBox="1"/>
          <p:nvPr/>
        </p:nvSpPr>
        <p:spPr>
          <a:xfrm>
            <a:off x="6171235" y="1771418"/>
            <a:ext cx="2908789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+mj-lt"/>
                <a:cs typeface="Times New Roman" panose="02020603050405020304" pitchFamily="18" charset="0"/>
              </a:rPr>
              <a:t>Itaituba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3E68E60D-235D-4A9F-A352-B51B7A88547B}"/>
              </a:ext>
            </a:extLst>
          </p:cNvPr>
          <p:cNvSpPr txBox="1"/>
          <p:nvPr/>
        </p:nvSpPr>
        <p:spPr>
          <a:xfrm>
            <a:off x="3111977" y="1752048"/>
            <a:ext cx="2908789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+mj-lt"/>
                <a:cs typeface="Times New Roman" panose="02020603050405020304" pitchFamily="18" charset="0"/>
              </a:rPr>
              <a:t>Pará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21BAB18F-5679-494F-B92A-D8F82208BEA4}"/>
              </a:ext>
            </a:extLst>
          </p:cNvPr>
          <p:cNvSpPr txBox="1"/>
          <p:nvPr/>
        </p:nvSpPr>
        <p:spPr>
          <a:xfrm>
            <a:off x="155573" y="1752047"/>
            <a:ext cx="2908789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+mj-lt"/>
                <a:cs typeface="Times New Roman" panose="02020603050405020304" pitchFamily="18" charset="0"/>
              </a:rPr>
              <a:t>Brasil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4BC205D3-86D9-46F2-BA99-E5D58F93BF13}"/>
              </a:ext>
            </a:extLst>
          </p:cNvPr>
          <p:cNvSpPr txBox="1"/>
          <p:nvPr/>
        </p:nvSpPr>
        <p:spPr>
          <a:xfrm>
            <a:off x="9278108" y="1798213"/>
            <a:ext cx="290878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+mj-lt"/>
                <a:cs typeface="Times New Roman" panose="02020603050405020304" pitchFamily="18" charset="0"/>
              </a:rPr>
              <a:t>Mancha urbana – TC 2014</a:t>
            </a:r>
          </a:p>
        </p:txBody>
      </p:sp>
      <p:pic>
        <p:nvPicPr>
          <p:cNvPr id="3" name="Imagem 2" descr="Uma imagem contendo natureza&#10;&#10;Descrição gerada com muito alta confiança">
            <a:extLst>
              <a:ext uri="{FF2B5EF4-FFF2-40B4-BE49-F238E27FC236}">
                <a16:creationId xmlns:a16="http://schemas.microsoft.com/office/drawing/2014/main" id="{8F3AE98C-852A-4498-B71A-D257B9D238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3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8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9DD4323A-66C3-4793-A7E5-0A1DE3DA18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3075472"/>
              </p:ext>
            </p:extLst>
          </p:nvPr>
        </p:nvGraphicFramePr>
        <p:xfrm>
          <a:off x="0" y="0"/>
          <a:ext cx="1219200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13207115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7772590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102485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30314100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057936727"/>
                    </a:ext>
                  </a:extLst>
                </a:gridCol>
              </a:tblGrid>
              <a:tr h="365126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Introdução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Metodologia</a:t>
                      </a:r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Resultados e discussões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Conclusão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Considerações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751557"/>
                  </a:ext>
                </a:extLst>
              </a:tr>
            </a:tbl>
          </a:graphicData>
        </a:graphic>
      </p:graphicFrame>
      <p:pic>
        <p:nvPicPr>
          <p:cNvPr id="8" name="Imagem 7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5B523F3-1B29-48A5-BD1B-9FC98E464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871" y="6091707"/>
            <a:ext cx="943129" cy="766293"/>
          </a:xfrm>
          <a:prstGeom prst="rect">
            <a:avLst/>
          </a:prstGeom>
        </p:spPr>
      </p:pic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D43F4C6B-A43B-4215-96BE-E507926D5347}"/>
              </a:ext>
            </a:extLst>
          </p:cNvPr>
          <p:cNvCxnSpPr/>
          <p:nvPr/>
        </p:nvCxnSpPr>
        <p:spPr>
          <a:xfrm>
            <a:off x="0" y="365760"/>
            <a:ext cx="121919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94AE0B52-7206-41DF-ADF2-34E900EFB6C4}"/>
              </a:ext>
            </a:extLst>
          </p:cNvPr>
          <p:cNvSpPr txBox="1"/>
          <p:nvPr/>
        </p:nvSpPr>
        <p:spPr>
          <a:xfrm>
            <a:off x="3265870" y="-1935222"/>
            <a:ext cx="245364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Área de estudo</a:t>
            </a:r>
          </a:p>
          <a:p>
            <a:pPr algn="ctr"/>
            <a:r>
              <a:rPr lang="pt-BR" sz="20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Sinop - MT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B30E6352-92DA-46BF-8A99-18538EB048B8}"/>
              </a:ext>
            </a:extLst>
          </p:cNvPr>
          <p:cNvGrpSpPr/>
          <p:nvPr/>
        </p:nvGrpSpPr>
        <p:grpSpPr>
          <a:xfrm>
            <a:off x="81721" y="1555158"/>
            <a:ext cx="12062148" cy="3637299"/>
            <a:chOff x="81721" y="1555158"/>
            <a:chExt cx="12062148" cy="3637299"/>
          </a:xfrm>
        </p:grpSpPr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id="{22E1C059-8219-4C09-BC8C-8B49D1AC014A}"/>
                </a:ext>
              </a:extLst>
            </p:cNvPr>
            <p:cNvGrpSpPr/>
            <p:nvPr/>
          </p:nvGrpSpPr>
          <p:grpSpPr>
            <a:xfrm>
              <a:off x="155573" y="2167544"/>
              <a:ext cx="11880854" cy="3024913"/>
              <a:chOff x="155573" y="2655598"/>
              <a:chExt cx="10815876" cy="2536857"/>
            </a:xfrm>
          </p:grpSpPr>
          <p:pic>
            <p:nvPicPr>
              <p:cNvPr id="6" name="Imagem 5" descr="Uma imagem contendo texto, mapa&#10;&#10;Descrição gerada com muito alta confiança">
                <a:extLst>
                  <a:ext uri="{FF2B5EF4-FFF2-40B4-BE49-F238E27FC236}">
                    <a16:creationId xmlns:a16="http://schemas.microsoft.com/office/drawing/2014/main" id="{F0D2D621-3021-49A7-B594-8E2C59AA855A}"/>
                  </a:ext>
                </a:extLst>
              </p:cNvPr>
              <p:cNvPicPr/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" t="722" r="64942" b="49232"/>
              <a:stretch/>
            </p:blipFill>
            <p:spPr>
              <a:xfrm>
                <a:off x="8451449" y="2672455"/>
                <a:ext cx="2520000" cy="252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1" name="Imagem 10" descr="Uma imagem contendo texto, mapa&#10;&#10;Descrição gerada com muito alta confiança">
                <a:extLst>
                  <a:ext uri="{FF2B5EF4-FFF2-40B4-BE49-F238E27FC236}">
                    <a16:creationId xmlns:a16="http://schemas.microsoft.com/office/drawing/2014/main" id="{FD8A6834-DF00-4092-A6B0-A82EED35178E}"/>
                  </a:ext>
                </a:extLst>
              </p:cNvPr>
              <p:cNvPicPr/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953" t="51050"/>
              <a:stretch/>
            </p:blipFill>
            <p:spPr>
              <a:xfrm>
                <a:off x="155573" y="2710563"/>
                <a:ext cx="2520000" cy="248189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2" name="Imagem 11" descr="Uma imagem contendo texto, mapa&#10;&#10;Descrição gerada com muito alta confiança">
                <a:extLst>
                  <a:ext uri="{FF2B5EF4-FFF2-40B4-BE49-F238E27FC236}">
                    <a16:creationId xmlns:a16="http://schemas.microsoft.com/office/drawing/2014/main" id="{927ABA94-D72F-4EEA-A787-FF25E02F2370}"/>
                  </a:ext>
                </a:extLst>
              </p:cNvPr>
              <p:cNvPicPr/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954" r="64953"/>
              <a:stretch/>
            </p:blipFill>
            <p:spPr>
              <a:xfrm>
                <a:off x="2920865" y="2655600"/>
                <a:ext cx="2520000" cy="252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4" name="Imagem 13" descr="Uma imagem contendo texto, mapa&#10;&#10;Descrição gerada com muito alta confiança">
                <a:extLst>
                  <a:ext uri="{FF2B5EF4-FFF2-40B4-BE49-F238E27FC236}">
                    <a16:creationId xmlns:a16="http://schemas.microsoft.com/office/drawing/2014/main" id="{F1E504FC-B3F5-49A8-9C4A-B32B5495A385}"/>
                  </a:ext>
                </a:extLst>
              </p:cNvPr>
              <p:cNvPicPr/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953" t="-1" b="49352"/>
              <a:stretch/>
            </p:blipFill>
            <p:spPr>
              <a:xfrm>
                <a:off x="5686157" y="2655598"/>
                <a:ext cx="2520000" cy="252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F90ADA6F-BD07-468B-9BBF-7920703E72D8}"/>
                </a:ext>
              </a:extLst>
            </p:cNvPr>
            <p:cNvSpPr txBox="1"/>
            <p:nvPr/>
          </p:nvSpPr>
          <p:spPr>
            <a:xfrm>
              <a:off x="6090063" y="1555158"/>
              <a:ext cx="2908789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>
                  <a:latin typeface="+mj-lt"/>
                  <a:cs typeface="Times New Roman" panose="02020603050405020304" pitchFamily="18" charset="0"/>
                </a:rPr>
                <a:t>Sinop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05A25F7C-3018-44B5-892E-47906404B1BF}"/>
                </a:ext>
              </a:extLst>
            </p:cNvPr>
            <p:cNvSpPr txBox="1"/>
            <p:nvPr/>
          </p:nvSpPr>
          <p:spPr>
            <a:xfrm>
              <a:off x="3038295" y="1593096"/>
              <a:ext cx="2908789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>
                  <a:latin typeface="+mj-lt"/>
                  <a:cs typeface="Times New Roman" panose="02020603050405020304" pitchFamily="18" charset="0"/>
                </a:rPr>
                <a:t>Mato Grosso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019F285F-4DE0-4617-926F-E384C5A0473C}"/>
                </a:ext>
              </a:extLst>
            </p:cNvPr>
            <p:cNvSpPr txBox="1"/>
            <p:nvPr/>
          </p:nvSpPr>
          <p:spPr>
            <a:xfrm>
              <a:off x="81721" y="1555158"/>
              <a:ext cx="2908789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>
                  <a:latin typeface="+mj-lt"/>
                  <a:cs typeface="Times New Roman" panose="02020603050405020304" pitchFamily="18" charset="0"/>
                </a:rPr>
                <a:t>Brasil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EE252746-C600-4164-A485-C2F1231D1144}"/>
                </a:ext>
              </a:extLst>
            </p:cNvPr>
            <p:cNvSpPr txBox="1"/>
            <p:nvPr/>
          </p:nvSpPr>
          <p:spPr>
            <a:xfrm>
              <a:off x="9235080" y="1607274"/>
              <a:ext cx="2908789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latin typeface="+mj-lt"/>
                  <a:cs typeface="Times New Roman" panose="02020603050405020304" pitchFamily="18" charset="0"/>
                </a:rPr>
                <a:t>Mancha urbana – TC 2014</a:t>
              </a:r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03983581-6F1A-4559-AF90-AFB758B8E0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7695" y="516481"/>
            <a:ext cx="5868272" cy="2776078"/>
          </a:xfrm>
          <a:prstGeom prst="rect">
            <a:avLst/>
          </a:prstGeom>
        </p:spPr>
      </p:pic>
      <p:grpSp>
        <p:nvGrpSpPr>
          <p:cNvPr id="21" name="Agrupar 20">
            <a:extLst>
              <a:ext uri="{FF2B5EF4-FFF2-40B4-BE49-F238E27FC236}">
                <a16:creationId xmlns:a16="http://schemas.microsoft.com/office/drawing/2014/main" id="{B4C61B4D-92B7-461B-8A21-3D06C5409E7C}"/>
              </a:ext>
            </a:extLst>
          </p:cNvPr>
          <p:cNvGrpSpPr/>
          <p:nvPr/>
        </p:nvGrpSpPr>
        <p:grpSpPr>
          <a:xfrm>
            <a:off x="48131" y="478545"/>
            <a:ext cx="6131779" cy="4089850"/>
            <a:chOff x="48131" y="478545"/>
            <a:chExt cx="6131779" cy="4089850"/>
          </a:xfrm>
        </p:grpSpPr>
        <p:pic>
          <p:nvPicPr>
            <p:cNvPr id="10" name="Imagem 9" descr="Uma imagem contendo chão&#10;&#10;Descrição gerada com alta confiança">
              <a:extLst>
                <a:ext uri="{FF2B5EF4-FFF2-40B4-BE49-F238E27FC236}">
                  <a16:creationId xmlns:a16="http://schemas.microsoft.com/office/drawing/2014/main" id="{33FC968F-C480-4D6F-9570-6092BE93F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1" y="478545"/>
              <a:ext cx="6131779" cy="4089850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A2B36FE-1E05-413A-B736-5BD94EE623D8}"/>
                </a:ext>
              </a:extLst>
            </p:cNvPr>
            <p:cNvSpPr txBox="1"/>
            <p:nvPr/>
          </p:nvSpPr>
          <p:spPr>
            <a:xfrm>
              <a:off x="116033" y="516481"/>
              <a:ext cx="7210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1974</a:t>
              </a: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E9934B73-FA0C-4E6E-AAC4-E3E885CD4597}"/>
              </a:ext>
            </a:extLst>
          </p:cNvPr>
          <p:cNvGrpSpPr/>
          <p:nvPr/>
        </p:nvGrpSpPr>
        <p:grpSpPr>
          <a:xfrm>
            <a:off x="6123280" y="3426125"/>
            <a:ext cx="6020589" cy="3362554"/>
            <a:chOff x="6123280" y="3426125"/>
            <a:chExt cx="6020589" cy="3362554"/>
          </a:xfrm>
        </p:grpSpPr>
        <p:pic>
          <p:nvPicPr>
            <p:cNvPr id="13" name="Imagem 12" descr="Uma imagem contendo natureza, céu, ao ar livre&#10;&#10;Descrição gerada com alta confiança">
              <a:extLst>
                <a:ext uri="{FF2B5EF4-FFF2-40B4-BE49-F238E27FC236}">
                  <a16:creationId xmlns:a16="http://schemas.microsoft.com/office/drawing/2014/main" id="{1A58EFE9-5FB9-4B06-9975-FEF27FF1A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4442" y="3429000"/>
              <a:ext cx="5999427" cy="3359679"/>
            </a:xfrm>
            <a:prstGeom prst="rect">
              <a:avLst/>
            </a:prstGeom>
          </p:spPr>
        </p:pic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1E38DF06-BE30-4D9C-B74E-B464E9513648}"/>
                </a:ext>
              </a:extLst>
            </p:cNvPr>
            <p:cNvSpPr txBox="1"/>
            <p:nvPr/>
          </p:nvSpPr>
          <p:spPr>
            <a:xfrm>
              <a:off x="6123280" y="3426125"/>
              <a:ext cx="7210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2016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039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9DD4323A-66C3-4793-A7E5-0A1DE3DA18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2870731"/>
              </p:ext>
            </p:extLst>
          </p:nvPr>
        </p:nvGraphicFramePr>
        <p:xfrm>
          <a:off x="0" y="0"/>
          <a:ext cx="1219200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13207115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7772590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102485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30314100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057936727"/>
                    </a:ext>
                  </a:extLst>
                </a:gridCol>
              </a:tblGrid>
              <a:tr h="365126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Introdução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Metodologia</a:t>
                      </a:r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Resultados e discussões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Conclusão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Considerações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751557"/>
                  </a:ext>
                </a:extLst>
              </a:tr>
            </a:tbl>
          </a:graphicData>
        </a:graphic>
      </p:graphicFrame>
      <p:pic>
        <p:nvPicPr>
          <p:cNvPr id="8" name="Imagem 7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5B523F3-1B29-48A5-BD1B-9FC98E464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871" y="6091707"/>
            <a:ext cx="943129" cy="76629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1047361-0F8F-4201-BC16-B43D6B88F48D}"/>
              </a:ext>
            </a:extLst>
          </p:cNvPr>
          <p:cNvSpPr txBox="1"/>
          <p:nvPr/>
        </p:nvSpPr>
        <p:spPr>
          <a:xfrm>
            <a:off x="4679323" y="335292"/>
            <a:ext cx="2833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+mj-lt"/>
                <a:cs typeface="Times New Roman" panose="02020603050405020304" pitchFamily="18" charset="0"/>
              </a:rPr>
              <a:t>Dados</a:t>
            </a:r>
            <a:endParaRPr lang="pt-BR" b="1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D43F4C6B-A43B-4215-96BE-E507926D5347}"/>
              </a:ext>
            </a:extLst>
          </p:cNvPr>
          <p:cNvCxnSpPr/>
          <p:nvPr/>
        </p:nvCxnSpPr>
        <p:spPr>
          <a:xfrm>
            <a:off x="0" y="365760"/>
            <a:ext cx="121919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3609AF37-1928-4028-8BFF-3F76B82AA38C}"/>
              </a:ext>
            </a:extLst>
          </p:cNvPr>
          <p:cNvGrpSpPr/>
          <p:nvPr/>
        </p:nvGrpSpPr>
        <p:grpSpPr>
          <a:xfrm>
            <a:off x="193183" y="858511"/>
            <a:ext cx="7269563" cy="5851567"/>
            <a:chOff x="193183" y="858511"/>
            <a:chExt cx="7269563" cy="5851567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6BDE7390-46A1-4A15-99A1-5E341FDBC6AB}"/>
                </a:ext>
              </a:extLst>
            </p:cNvPr>
            <p:cNvSpPr/>
            <p:nvPr/>
          </p:nvSpPr>
          <p:spPr>
            <a:xfrm>
              <a:off x="193183" y="858511"/>
              <a:ext cx="7269563" cy="585156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936E08D0-E782-41D3-8F0A-6B0BF7E3962C}"/>
                </a:ext>
              </a:extLst>
            </p:cNvPr>
            <p:cNvGrpSpPr/>
            <p:nvPr/>
          </p:nvGrpSpPr>
          <p:grpSpPr>
            <a:xfrm>
              <a:off x="293324" y="960198"/>
              <a:ext cx="6927518" cy="5638073"/>
              <a:chOff x="293324" y="960198"/>
              <a:chExt cx="6927518" cy="5638073"/>
            </a:xfrm>
          </p:grpSpPr>
          <p:grpSp>
            <p:nvGrpSpPr>
              <p:cNvPr id="35" name="Agrupar 34">
                <a:extLst>
                  <a:ext uri="{FF2B5EF4-FFF2-40B4-BE49-F238E27FC236}">
                    <a16:creationId xmlns:a16="http://schemas.microsoft.com/office/drawing/2014/main" id="{D3343A0E-966C-47E2-93D8-9AA61DB2EC08}"/>
                  </a:ext>
                </a:extLst>
              </p:cNvPr>
              <p:cNvGrpSpPr/>
              <p:nvPr/>
            </p:nvGrpSpPr>
            <p:grpSpPr>
              <a:xfrm>
                <a:off x="293324" y="1226266"/>
                <a:ext cx="6927518" cy="5372005"/>
                <a:chOff x="98361" y="1595065"/>
                <a:chExt cx="6927518" cy="5372005"/>
              </a:xfrm>
            </p:grpSpPr>
            <p:grpSp>
              <p:nvGrpSpPr>
                <p:cNvPr id="9" name="Agrupar 8">
                  <a:extLst>
                    <a:ext uri="{FF2B5EF4-FFF2-40B4-BE49-F238E27FC236}">
                      <a16:creationId xmlns:a16="http://schemas.microsoft.com/office/drawing/2014/main" id="{353AAE16-CE57-4B89-9BA7-0AA24BF32870}"/>
                    </a:ext>
                  </a:extLst>
                </p:cNvPr>
                <p:cNvGrpSpPr/>
                <p:nvPr/>
              </p:nvGrpSpPr>
              <p:grpSpPr>
                <a:xfrm>
                  <a:off x="98361" y="1789955"/>
                  <a:ext cx="3101834" cy="3278090"/>
                  <a:chOff x="1473200" y="1726434"/>
                  <a:chExt cx="3252533" cy="3247099"/>
                </a:xfrm>
              </p:grpSpPr>
              <p:sp>
                <p:nvSpPr>
                  <p:cNvPr id="2" name="Retângulo 1">
                    <a:extLst>
                      <a:ext uri="{FF2B5EF4-FFF2-40B4-BE49-F238E27FC236}">
                        <a16:creationId xmlns:a16="http://schemas.microsoft.com/office/drawing/2014/main" id="{3C103C60-CFFC-43F2-8340-BF50AD425B92}"/>
                      </a:ext>
                    </a:extLst>
                  </p:cNvPr>
                  <p:cNvSpPr/>
                  <p:nvPr/>
                </p:nvSpPr>
                <p:spPr>
                  <a:xfrm>
                    <a:off x="1540933" y="1788733"/>
                    <a:ext cx="2880000" cy="288000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latin typeface="+mj-lt"/>
                    </a:endParaRPr>
                  </a:p>
                </p:txBody>
              </p:sp>
              <p:sp>
                <p:nvSpPr>
                  <p:cNvPr id="15" name="Retângulo 14">
                    <a:extLst>
                      <a:ext uri="{FF2B5EF4-FFF2-40B4-BE49-F238E27FC236}">
                        <a16:creationId xmlns:a16="http://schemas.microsoft.com/office/drawing/2014/main" id="{BAB3B4C8-C9CB-41E3-8D66-05DC7450C602}"/>
                      </a:ext>
                    </a:extLst>
                  </p:cNvPr>
                  <p:cNvSpPr/>
                  <p:nvPr/>
                </p:nvSpPr>
                <p:spPr>
                  <a:xfrm>
                    <a:off x="1693333" y="1941133"/>
                    <a:ext cx="2880000" cy="288000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latin typeface="+mj-lt"/>
                    </a:endParaRPr>
                  </a:p>
                </p:txBody>
              </p:sp>
              <p:sp>
                <p:nvSpPr>
                  <p:cNvPr id="16" name="Retângulo 15">
                    <a:extLst>
                      <a:ext uri="{FF2B5EF4-FFF2-40B4-BE49-F238E27FC236}">
                        <a16:creationId xmlns:a16="http://schemas.microsoft.com/office/drawing/2014/main" id="{454C5D70-BFEA-4AE8-B0D2-90E6C2E8A8A7}"/>
                      </a:ext>
                    </a:extLst>
                  </p:cNvPr>
                  <p:cNvSpPr/>
                  <p:nvPr/>
                </p:nvSpPr>
                <p:spPr>
                  <a:xfrm>
                    <a:off x="1845733" y="2093533"/>
                    <a:ext cx="2880000" cy="288000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pt-BR" b="1" dirty="0" err="1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rPr>
                      <a:t>Landsat</a:t>
                    </a:r>
                    <a:r>
                      <a:rPr lang="pt-BR" b="1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rPr>
                      <a:t> TM e OLI</a:t>
                    </a:r>
                  </a:p>
                  <a:p>
                    <a:pPr algn="ctr"/>
                    <a:r>
                      <a:rPr lang="pt-BR" sz="1200" b="1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rPr>
                      <a:t>Correção atmosférica e geométrica - L2</a:t>
                    </a:r>
                  </a:p>
                </p:txBody>
              </p:sp>
              <p:sp>
                <p:nvSpPr>
                  <p:cNvPr id="3" name="CaixaDeTexto 2">
                    <a:extLst>
                      <a:ext uri="{FF2B5EF4-FFF2-40B4-BE49-F238E27FC236}">
                        <a16:creationId xmlns:a16="http://schemas.microsoft.com/office/drawing/2014/main" id="{0B911911-4E2C-4B54-9307-B24A1239F2E6}"/>
                      </a:ext>
                    </a:extLst>
                  </p:cNvPr>
                  <p:cNvSpPr txBox="1"/>
                  <p:nvPr/>
                </p:nvSpPr>
                <p:spPr>
                  <a:xfrm>
                    <a:off x="1778000" y="2083716"/>
                    <a:ext cx="626533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pt-BR" sz="1200" dirty="0">
                        <a:latin typeface="+mj-lt"/>
                        <a:cs typeface="Times New Roman" panose="02020603050405020304" pitchFamily="18" charset="0"/>
                      </a:rPr>
                      <a:t>2017</a:t>
                    </a:r>
                  </a:p>
                </p:txBody>
              </p:sp>
              <p:sp>
                <p:nvSpPr>
                  <p:cNvPr id="21" name="CaixaDeTexto 20">
                    <a:extLst>
                      <a:ext uri="{FF2B5EF4-FFF2-40B4-BE49-F238E27FC236}">
                        <a16:creationId xmlns:a16="http://schemas.microsoft.com/office/drawing/2014/main" id="{CFAA176C-3811-41DA-95D4-ED9FCF3744BD}"/>
                      </a:ext>
                    </a:extLst>
                  </p:cNvPr>
                  <p:cNvSpPr txBox="1"/>
                  <p:nvPr/>
                </p:nvSpPr>
                <p:spPr>
                  <a:xfrm>
                    <a:off x="1625600" y="1878834"/>
                    <a:ext cx="626533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pt-BR" sz="1200" dirty="0">
                        <a:latin typeface="+mj-lt"/>
                        <a:cs typeface="Times New Roman" panose="02020603050405020304" pitchFamily="18" charset="0"/>
                      </a:rPr>
                      <a:t>2000</a:t>
                    </a:r>
                  </a:p>
                </p:txBody>
              </p:sp>
              <p:sp>
                <p:nvSpPr>
                  <p:cNvPr id="22" name="CaixaDeTexto 21">
                    <a:extLst>
                      <a:ext uri="{FF2B5EF4-FFF2-40B4-BE49-F238E27FC236}">
                        <a16:creationId xmlns:a16="http://schemas.microsoft.com/office/drawing/2014/main" id="{93C2DD6B-9BE4-423D-91D3-7D75903E89E0}"/>
                      </a:ext>
                    </a:extLst>
                  </p:cNvPr>
                  <p:cNvSpPr txBox="1"/>
                  <p:nvPr/>
                </p:nvSpPr>
                <p:spPr>
                  <a:xfrm>
                    <a:off x="1473200" y="1726434"/>
                    <a:ext cx="626533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pt-BR" sz="1200" dirty="0">
                        <a:latin typeface="+mj-lt"/>
                        <a:cs typeface="Times New Roman" panose="02020603050405020304" pitchFamily="18" charset="0"/>
                      </a:rPr>
                      <a:t>1984</a:t>
                    </a:r>
                  </a:p>
                </p:txBody>
              </p:sp>
            </p:grpSp>
            <p:pic>
              <p:nvPicPr>
                <p:cNvPr id="12" name="Imagem 11">
                  <a:extLst>
                    <a:ext uri="{FF2B5EF4-FFF2-40B4-BE49-F238E27FC236}">
                      <a16:creationId xmlns:a16="http://schemas.microsoft.com/office/drawing/2014/main" id="{033B4901-577D-4817-ACFF-747C7AEA4F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87791" y="5395256"/>
                  <a:ext cx="5775845" cy="1571814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grpSp>
              <p:nvGrpSpPr>
                <p:cNvPr id="27" name="Agrupar 26">
                  <a:extLst>
                    <a:ext uri="{FF2B5EF4-FFF2-40B4-BE49-F238E27FC236}">
                      <a16:creationId xmlns:a16="http://schemas.microsoft.com/office/drawing/2014/main" id="{A30C366D-F854-4E5A-A5ED-66A1E1B7ED05}"/>
                    </a:ext>
                  </a:extLst>
                </p:cNvPr>
                <p:cNvGrpSpPr/>
                <p:nvPr/>
              </p:nvGrpSpPr>
              <p:grpSpPr>
                <a:xfrm>
                  <a:off x="4364778" y="1595065"/>
                  <a:ext cx="2661101" cy="3667869"/>
                  <a:chOff x="7262432" y="871002"/>
                  <a:chExt cx="4712044" cy="6408915"/>
                </a:xfrm>
              </p:grpSpPr>
              <p:pic>
                <p:nvPicPr>
                  <p:cNvPr id="25" name="Imagem 24" descr="Uma imagem contendo texto&#10;&#10;Descrição gerada com muito alta confiança">
                    <a:extLst>
                      <a:ext uri="{FF2B5EF4-FFF2-40B4-BE49-F238E27FC236}">
                        <a16:creationId xmlns:a16="http://schemas.microsoft.com/office/drawing/2014/main" id="{76DAB945-06CA-4A83-A676-A474B41ACC0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992" t="5333" r="5318" b="9389"/>
                  <a:stretch/>
                </p:blipFill>
                <p:spPr>
                  <a:xfrm>
                    <a:off x="7262432" y="871002"/>
                    <a:ext cx="4712044" cy="6408915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  <p:sp>
                <p:nvSpPr>
                  <p:cNvPr id="26" name="CaixaDeTexto 25">
                    <a:extLst>
                      <a:ext uri="{FF2B5EF4-FFF2-40B4-BE49-F238E27FC236}">
                        <a16:creationId xmlns:a16="http://schemas.microsoft.com/office/drawing/2014/main" id="{683635EC-23A5-49CB-977A-8AB582DB40A3}"/>
                      </a:ext>
                    </a:extLst>
                  </p:cNvPr>
                  <p:cNvSpPr txBox="1"/>
                  <p:nvPr/>
                </p:nvSpPr>
                <p:spPr>
                  <a:xfrm>
                    <a:off x="8224717" y="888867"/>
                    <a:ext cx="2928182" cy="645339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b="1" dirty="0">
                        <a:latin typeface="+mj-lt"/>
                        <a:cs typeface="Times New Roman" panose="02020603050405020304" pitchFamily="18" charset="0"/>
                      </a:rPr>
                      <a:t>RGB/432/543</a:t>
                    </a:r>
                  </a:p>
                </p:txBody>
              </p:sp>
            </p:grpSp>
            <p:sp>
              <p:nvSpPr>
                <p:cNvPr id="34" name="Seta: para a Direita 33">
                  <a:extLst>
                    <a:ext uri="{FF2B5EF4-FFF2-40B4-BE49-F238E27FC236}">
                      <a16:creationId xmlns:a16="http://schemas.microsoft.com/office/drawing/2014/main" id="{0491B825-4390-4BF9-BC0D-F9DDE8733F49}"/>
                    </a:ext>
                  </a:extLst>
                </p:cNvPr>
                <p:cNvSpPr/>
                <p:nvPr/>
              </p:nvSpPr>
              <p:spPr>
                <a:xfrm>
                  <a:off x="3343038" y="3168372"/>
                  <a:ext cx="850011" cy="521257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latin typeface="+mj-lt"/>
                  </a:endParaRPr>
                </a:p>
              </p:txBody>
            </p:sp>
          </p:grpSp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D25F6224-8D0D-4A71-8B72-69CFAD61013D}"/>
                  </a:ext>
                </a:extLst>
              </p:cNvPr>
              <p:cNvSpPr txBox="1"/>
              <p:nvPr/>
            </p:nvSpPr>
            <p:spPr>
              <a:xfrm>
                <a:off x="2845086" y="960198"/>
                <a:ext cx="13858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b="1" dirty="0"/>
                  <a:t>Classificação</a:t>
                </a:r>
              </a:p>
            </p:txBody>
          </p:sp>
        </p:grpSp>
      </p:grpSp>
      <p:sp>
        <p:nvSpPr>
          <p:cNvPr id="11" name="Retângulo 10">
            <a:extLst>
              <a:ext uri="{FF2B5EF4-FFF2-40B4-BE49-F238E27FC236}">
                <a16:creationId xmlns:a16="http://schemas.microsoft.com/office/drawing/2014/main" id="{F3CF1FCF-E105-4476-AB9E-A414D74E7E44}"/>
              </a:ext>
            </a:extLst>
          </p:cNvPr>
          <p:cNvSpPr/>
          <p:nvPr/>
        </p:nvSpPr>
        <p:spPr>
          <a:xfrm>
            <a:off x="7968520" y="858511"/>
            <a:ext cx="3084775" cy="5851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2759E9AA-AE6C-457F-A991-0383133B61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5" t="18839" r="29626" b="22304"/>
          <a:stretch/>
        </p:blipFill>
        <p:spPr>
          <a:xfrm>
            <a:off x="8094230" y="1211867"/>
            <a:ext cx="2833352" cy="1799572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B8B92173-9715-4AFF-9C13-1FDA2151A389}"/>
              </a:ext>
            </a:extLst>
          </p:cNvPr>
          <p:cNvSpPr txBox="1"/>
          <p:nvPr/>
        </p:nvSpPr>
        <p:spPr>
          <a:xfrm>
            <a:off x="9110796" y="3142677"/>
            <a:ext cx="800219" cy="19389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latin typeface="+mj-lt"/>
                <a:cs typeface="Times New Roman" panose="02020603050405020304" pitchFamily="18" charset="0"/>
              </a:rPr>
              <a:t>2004</a:t>
            </a:r>
          </a:p>
          <a:p>
            <a:pPr algn="ctr"/>
            <a:r>
              <a:rPr lang="pt-BR" sz="2400" b="1" dirty="0">
                <a:latin typeface="+mj-lt"/>
                <a:cs typeface="Times New Roman" panose="02020603050405020304" pitchFamily="18" charset="0"/>
              </a:rPr>
              <a:t>2008</a:t>
            </a:r>
          </a:p>
          <a:p>
            <a:pPr algn="ctr"/>
            <a:r>
              <a:rPr lang="pt-BR" sz="2400" b="1" dirty="0">
                <a:latin typeface="+mj-lt"/>
                <a:cs typeface="Times New Roman" panose="02020603050405020304" pitchFamily="18" charset="0"/>
              </a:rPr>
              <a:t>2010</a:t>
            </a:r>
          </a:p>
          <a:p>
            <a:pPr algn="ctr"/>
            <a:r>
              <a:rPr lang="pt-BR" sz="2400" b="1" dirty="0">
                <a:latin typeface="+mj-lt"/>
                <a:cs typeface="Times New Roman" panose="02020603050405020304" pitchFamily="18" charset="0"/>
              </a:rPr>
              <a:t>2012</a:t>
            </a:r>
          </a:p>
          <a:p>
            <a:pPr algn="ctr"/>
            <a:r>
              <a:rPr lang="pt-BR" sz="2400" b="1" dirty="0">
                <a:latin typeface="+mj-lt"/>
                <a:cs typeface="Times New Roman" panose="02020603050405020304" pitchFamily="18" charset="0"/>
              </a:rPr>
              <a:t>2014</a:t>
            </a:r>
          </a:p>
        </p:txBody>
      </p:sp>
      <p:cxnSp>
        <p:nvCxnSpPr>
          <p:cNvPr id="32" name="Conector de Seta Reta 31">
            <a:extLst>
              <a:ext uri="{FF2B5EF4-FFF2-40B4-BE49-F238E27FC236}">
                <a16:creationId xmlns:a16="http://schemas.microsoft.com/office/drawing/2014/main" id="{B8133A45-B114-4116-B41D-2560445C256C}"/>
              </a:ext>
            </a:extLst>
          </p:cNvPr>
          <p:cNvCxnSpPr/>
          <p:nvPr/>
        </p:nvCxnSpPr>
        <p:spPr>
          <a:xfrm>
            <a:off x="8911596" y="3142677"/>
            <a:ext cx="0" cy="1938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836B28CC-64DF-4608-8333-B6D222931785}"/>
              </a:ext>
            </a:extLst>
          </p:cNvPr>
          <p:cNvSpPr txBox="1"/>
          <p:nvPr/>
        </p:nvSpPr>
        <p:spPr>
          <a:xfrm>
            <a:off x="8497904" y="839484"/>
            <a:ext cx="20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Matriz de transição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21D620DE-3A6A-4727-A252-E31B711B74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4505" y="5212907"/>
            <a:ext cx="800219" cy="1280879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07FA816B-D62D-4720-9336-EF60E0831F95}"/>
              </a:ext>
            </a:extLst>
          </p:cNvPr>
          <p:cNvSpPr txBox="1"/>
          <p:nvPr/>
        </p:nvSpPr>
        <p:spPr>
          <a:xfrm>
            <a:off x="8193204" y="5350699"/>
            <a:ext cx="12266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/>
              <a:t>Limites </a:t>
            </a:r>
            <a:br>
              <a:rPr lang="pt-BR" b="1" dirty="0"/>
            </a:br>
            <a:r>
              <a:rPr lang="pt-BR" b="1" dirty="0"/>
              <a:t>Municipais</a:t>
            </a:r>
            <a:br>
              <a:rPr lang="pt-BR" b="1" dirty="0"/>
            </a:br>
            <a:r>
              <a:rPr lang="pt-BR" b="1" dirty="0"/>
              <a:t>IBGE</a:t>
            </a:r>
          </a:p>
        </p:txBody>
      </p:sp>
    </p:spTree>
    <p:extLst>
      <p:ext uri="{BB962C8B-B14F-4D97-AF65-F5344CB8AC3E}">
        <p14:creationId xmlns:p14="http://schemas.microsoft.com/office/powerpoint/2010/main" val="334961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1" grpId="0" animBg="1"/>
      <p:bldP spid="24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9DD4323A-66C3-4793-A7E5-0A1DE3DA1887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0" y="0"/>
          <a:ext cx="1219200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13207115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7772590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102485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30314100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057936727"/>
                    </a:ext>
                  </a:extLst>
                </a:gridCol>
              </a:tblGrid>
              <a:tr h="365126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Introdução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Metodologia</a:t>
                      </a:r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Resultados e discussões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Conclusão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Considerações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751557"/>
                  </a:ext>
                </a:extLst>
              </a:tr>
            </a:tbl>
          </a:graphicData>
        </a:graphic>
      </p:graphicFrame>
      <p:pic>
        <p:nvPicPr>
          <p:cNvPr id="8" name="Imagem 7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5B523F3-1B29-48A5-BD1B-9FC98E464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2156"/>
            <a:ext cx="943129" cy="766293"/>
          </a:xfrm>
          <a:prstGeom prst="rect">
            <a:avLst/>
          </a:prstGeom>
        </p:spPr>
      </p:pic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EF0DC563-EAB0-46DF-867B-FDCA4364E32B}"/>
              </a:ext>
            </a:extLst>
          </p:cNvPr>
          <p:cNvCxnSpPr/>
          <p:nvPr/>
        </p:nvCxnSpPr>
        <p:spPr>
          <a:xfrm>
            <a:off x="0" y="365760"/>
            <a:ext cx="121919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CEE6F17-6307-42B9-8ECF-8431AA8A2788}"/>
              </a:ext>
            </a:extLst>
          </p:cNvPr>
          <p:cNvSpPr txBox="1"/>
          <p:nvPr/>
        </p:nvSpPr>
        <p:spPr>
          <a:xfrm>
            <a:off x="0" y="422637"/>
            <a:ext cx="5135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atin typeface="+mj-lt"/>
                <a:cs typeface="Times New Roman" panose="02020603050405020304" pitchFamily="18" charset="0"/>
              </a:rPr>
              <a:t>Classificação – </a:t>
            </a:r>
            <a:r>
              <a:rPr lang="pt-BR" sz="2800" b="1" i="1" dirty="0">
                <a:latin typeface="+mj-lt"/>
                <a:cs typeface="Times New Roman" panose="02020603050405020304" pitchFamily="18" charset="0"/>
              </a:rPr>
              <a:t>Land Cover </a:t>
            </a:r>
            <a:r>
              <a:rPr lang="pt-BR" sz="2800" b="1" i="1" dirty="0" err="1">
                <a:latin typeface="+mj-lt"/>
                <a:cs typeface="Times New Roman" panose="02020603050405020304" pitchFamily="18" charset="0"/>
              </a:rPr>
              <a:t>Changes</a:t>
            </a:r>
            <a:endParaRPr lang="pt-BR" b="1" i="1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DB42AC44-7656-45B9-9C97-81C062DF6173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218924" y="2337394"/>
            <a:ext cx="1815813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tângulo 19">
            <a:extLst>
              <a:ext uri="{FF2B5EF4-FFF2-40B4-BE49-F238E27FC236}">
                <a16:creationId xmlns:a16="http://schemas.microsoft.com/office/drawing/2014/main" id="{87C44660-F2B5-436C-BB8E-92B4E3406FBE}"/>
              </a:ext>
            </a:extLst>
          </p:cNvPr>
          <p:cNvSpPr/>
          <p:nvPr/>
        </p:nvSpPr>
        <p:spPr>
          <a:xfrm>
            <a:off x="2388141" y="2056237"/>
            <a:ext cx="1368504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i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Mahalanobis</a:t>
            </a:r>
            <a:r>
              <a:rPr lang="pt-BR" sz="1600" b="1" i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pt-BR" sz="1600" b="1" i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distance</a:t>
            </a:r>
            <a:r>
              <a:rPr lang="pt-BR" sz="1600" b="1" i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4C3FF76-C609-4551-9C74-6F1631AB9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" y="1335069"/>
            <a:ext cx="2186267" cy="200464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02B9101-7653-4183-81BA-D8DF487DB4C4}"/>
              </a:ext>
            </a:extLst>
          </p:cNvPr>
          <p:cNvSpPr txBox="1"/>
          <p:nvPr/>
        </p:nvSpPr>
        <p:spPr>
          <a:xfrm>
            <a:off x="2576103" y="2599004"/>
            <a:ext cx="895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latin typeface="+mj-lt"/>
                <a:cs typeface="Times New Roman" panose="02020603050405020304" pitchFamily="18" charset="0"/>
              </a:rPr>
              <a:t>Envi</a:t>
            </a:r>
            <a:r>
              <a:rPr lang="pt-BR" b="1" dirty="0">
                <a:latin typeface="+mj-lt"/>
                <a:cs typeface="Times New Roman" panose="02020603050405020304" pitchFamily="18" charset="0"/>
              </a:rPr>
              <a:t> 5.1</a:t>
            </a:r>
          </a:p>
        </p:txBody>
      </p:sp>
      <p:grpSp>
        <p:nvGrpSpPr>
          <p:cNvPr id="92" name="Agrupar 91">
            <a:extLst>
              <a:ext uri="{FF2B5EF4-FFF2-40B4-BE49-F238E27FC236}">
                <a16:creationId xmlns:a16="http://schemas.microsoft.com/office/drawing/2014/main" id="{C5DFBBE6-C5D6-4BBD-93E3-72D2B2B890F3}"/>
              </a:ext>
            </a:extLst>
          </p:cNvPr>
          <p:cNvGrpSpPr/>
          <p:nvPr/>
        </p:nvGrpSpPr>
        <p:grpSpPr>
          <a:xfrm>
            <a:off x="4075514" y="1263556"/>
            <a:ext cx="2422307" cy="3117209"/>
            <a:chOff x="4042857" y="1002733"/>
            <a:chExt cx="2422307" cy="3117209"/>
          </a:xfrm>
        </p:grpSpPr>
        <p:pic>
          <p:nvPicPr>
            <p:cNvPr id="83" name="Imagem 82" descr="Uma imagem contendo texto, mapa&#10;&#10;Descrição gerada com muito alta confiança">
              <a:extLst>
                <a:ext uri="{FF2B5EF4-FFF2-40B4-BE49-F238E27FC236}">
                  <a16:creationId xmlns:a16="http://schemas.microsoft.com/office/drawing/2014/main" id="{90B0396A-A82B-4FDA-9AB4-4FBEFB1C10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9" t="11826" r="6339" b="6155"/>
            <a:stretch/>
          </p:blipFill>
          <p:spPr>
            <a:xfrm>
              <a:off x="4042857" y="1002733"/>
              <a:ext cx="2117507" cy="28124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0" name="Imagem 89" descr="Uma imagem contendo texto, mapa&#10;&#10;Descrição gerada com muito alta confiança">
              <a:extLst>
                <a:ext uri="{FF2B5EF4-FFF2-40B4-BE49-F238E27FC236}">
                  <a16:creationId xmlns:a16="http://schemas.microsoft.com/office/drawing/2014/main" id="{6790CB9F-9851-4C49-BAD5-2D0EDA2751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9" t="11826" r="6339" b="6155"/>
            <a:stretch/>
          </p:blipFill>
          <p:spPr>
            <a:xfrm>
              <a:off x="4195257" y="1155133"/>
              <a:ext cx="2117507" cy="28124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1" name="Imagem 90" descr="Uma imagem contendo texto, mapa&#10;&#10;Descrição gerada com muito alta confiança">
              <a:extLst>
                <a:ext uri="{FF2B5EF4-FFF2-40B4-BE49-F238E27FC236}">
                  <a16:creationId xmlns:a16="http://schemas.microsoft.com/office/drawing/2014/main" id="{65D842C8-9ED6-46BB-9B9F-CAD5342F85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9" t="11826" r="6339" b="6155"/>
            <a:stretch/>
          </p:blipFill>
          <p:spPr>
            <a:xfrm>
              <a:off x="4347657" y="1307533"/>
              <a:ext cx="2117507" cy="28124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85" name="Texto Explicativo: Linha Dobrada Dupla 84">
            <a:extLst>
              <a:ext uri="{FF2B5EF4-FFF2-40B4-BE49-F238E27FC236}">
                <a16:creationId xmlns:a16="http://schemas.microsoft.com/office/drawing/2014/main" id="{E0606FE7-DDFB-4456-91D0-C16B59A22474}"/>
              </a:ext>
            </a:extLst>
          </p:cNvPr>
          <p:cNvSpPr/>
          <p:nvPr/>
        </p:nvSpPr>
        <p:spPr>
          <a:xfrm>
            <a:off x="2078913" y="4026281"/>
            <a:ext cx="1377834" cy="404167"/>
          </a:xfrm>
          <a:prstGeom prst="borderCallout3">
            <a:avLst>
              <a:gd name="adj1" fmla="val 54618"/>
              <a:gd name="adj2" fmla="val 100117"/>
              <a:gd name="adj3" fmla="val 40822"/>
              <a:gd name="adj4" fmla="val 120919"/>
              <a:gd name="adj5" fmla="val 34181"/>
              <a:gd name="adj6" fmla="val 150778"/>
              <a:gd name="adj7" fmla="val 20457"/>
              <a:gd name="adj8" fmla="val 174432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+mj-lt"/>
                <a:cs typeface="Times New Roman" panose="02020603050405020304" pitchFamily="18" charset="0"/>
              </a:rPr>
              <a:t>Não urbano</a:t>
            </a:r>
          </a:p>
        </p:txBody>
      </p:sp>
      <p:sp>
        <p:nvSpPr>
          <p:cNvPr id="86" name="Texto Explicativo: Linha Dobrada Dupla 85">
            <a:extLst>
              <a:ext uri="{FF2B5EF4-FFF2-40B4-BE49-F238E27FC236}">
                <a16:creationId xmlns:a16="http://schemas.microsoft.com/office/drawing/2014/main" id="{3FF80D99-40F3-4270-84AA-7D9E5F952169}"/>
              </a:ext>
            </a:extLst>
          </p:cNvPr>
          <p:cNvSpPr/>
          <p:nvPr/>
        </p:nvSpPr>
        <p:spPr>
          <a:xfrm>
            <a:off x="6128657" y="731520"/>
            <a:ext cx="1377834" cy="404167"/>
          </a:xfrm>
          <a:prstGeom prst="borderCallout3">
            <a:avLst>
              <a:gd name="adj1" fmla="val 41056"/>
              <a:gd name="adj2" fmla="val 79"/>
              <a:gd name="adj3" fmla="val 44243"/>
              <a:gd name="adj4" fmla="val -22275"/>
              <a:gd name="adj5" fmla="val 185864"/>
              <a:gd name="adj6" fmla="val -59049"/>
              <a:gd name="adj7" fmla="val 498235"/>
              <a:gd name="adj8" fmla="val -6405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+mj-lt"/>
                <a:cs typeface="Times New Roman" panose="02020603050405020304" pitchFamily="18" charset="0"/>
              </a:rPr>
              <a:t>Urbano</a:t>
            </a:r>
          </a:p>
        </p:txBody>
      </p:sp>
      <p:sp>
        <p:nvSpPr>
          <p:cNvPr id="87" name="Texto Explicativo: Linha Dobrada Dupla 86">
            <a:extLst>
              <a:ext uri="{FF2B5EF4-FFF2-40B4-BE49-F238E27FC236}">
                <a16:creationId xmlns:a16="http://schemas.microsoft.com/office/drawing/2014/main" id="{05DCF9E6-3B80-4CBD-96DA-50E716F39634}"/>
              </a:ext>
            </a:extLst>
          </p:cNvPr>
          <p:cNvSpPr/>
          <p:nvPr/>
        </p:nvSpPr>
        <p:spPr>
          <a:xfrm>
            <a:off x="4001742" y="4545807"/>
            <a:ext cx="1377834" cy="404167"/>
          </a:xfrm>
          <a:prstGeom prst="borderCallout3">
            <a:avLst>
              <a:gd name="adj1" fmla="val 54618"/>
              <a:gd name="adj2" fmla="val 100117"/>
              <a:gd name="adj3" fmla="val 40822"/>
              <a:gd name="adj4" fmla="val 120919"/>
              <a:gd name="adj5" fmla="val -18241"/>
              <a:gd name="adj6" fmla="val 109502"/>
              <a:gd name="adj7" fmla="val -280280"/>
              <a:gd name="adj8" fmla="val 8297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+mj-lt"/>
                <a:cs typeface="Times New Roman" panose="02020603050405020304" pitchFamily="18" charset="0"/>
              </a:rPr>
              <a:t>Água</a:t>
            </a:r>
          </a:p>
        </p:txBody>
      </p:sp>
      <p:sp>
        <p:nvSpPr>
          <p:cNvPr id="120" name="CaixaDeTexto 119">
            <a:extLst>
              <a:ext uri="{FF2B5EF4-FFF2-40B4-BE49-F238E27FC236}">
                <a16:creationId xmlns:a16="http://schemas.microsoft.com/office/drawing/2014/main" id="{BBFAA355-E6D0-45E7-A1A7-9D32B0D642DF}"/>
              </a:ext>
            </a:extLst>
          </p:cNvPr>
          <p:cNvSpPr txBox="1"/>
          <p:nvPr/>
        </p:nvSpPr>
        <p:spPr>
          <a:xfrm>
            <a:off x="902389" y="6525007"/>
            <a:ext cx="4340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+mj-lt"/>
                <a:cs typeface="Times New Roman" panose="02020603050405020304" pitchFamily="18" charset="0"/>
              </a:rPr>
              <a:t>Adaptado de Ramos (2014).</a:t>
            </a:r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CC6A544D-7B37-4768-B042-58147DDEDE12}"/>
              </a:ext>
            </a:extLst>
          </p:cNvPr>
          <p:cNvGrpSpPr/>
          <p:nvPr/>
        </p:nvGrpSpPr>
        <p:grpSpPr>
          <a:xfrm>
            <a:off x="7116588" y="1103820"/>
            <a:ext cx="4581294" cy="5717367"/>
            <a:chOff x="1213756" y="595040"/>
            <a:chExt cx="4581294" cy="5717367"/>
          </a:xfrm>
        </p:grpSpPr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5B9B2A2C-8DE3-4906-96F6-BB941E51172F}"/>
                </a:ext>
              </a:extLst>
            </p:cNvPr>
            <p:cNvSpPr/>
            <p:nvPr/>
          </p:nvSpPr>
          <p:spPr>
            <a:xfrm>
              <a:off x="1213756" y="861273"/>
              <a:ext cx="1687286" cy="315682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Urbano</a:t>
              </a:r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938F80DB-5E68-40AE-90E6-DF7BE2CABC12}"/>
                </a:ext>
              </a:extLst>
            </p:cNvPr>
            <p:cNvSpPr/>
            <p:nvPr/>
          </p:nvSpPr>
          <p:spPr>
            <a:xfrm>
              <a:off x="1213756" y="3125045"/>
              <a:ext cx="1687286" cy="315682"/>
            </a:xfrm>
            <a:prstGeom prst="rect">
              <a:avLst/>
            </a:prstGeom>
            <a:solidFill>
              <a:srgbClr val="00B050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latin typeface="+mj-lt"/>
                  <a:cs typeface="Times New Roman" panose="02020603050405020304" pitchFamily="18" charset="0"/>
                </a:rPr>
                <a:t>Não urbano</a:t>
              </a:r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17C3123E-BB40-4EC9-AC92-A4CBE893D67E}"/>
                </a:ext>
              </a:extLst>
            </p:cNvPr>
            <p:cNvSpPr/>
            <p:nvPr/>
          </p:nvSpPr>
          <p:spPr>
            <a:xfrm>
              <a:off x="3510639" y="595040"/>
              <a:ext cx="2284411" cy="84309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latin typeface="+mj-lt"/>
                  <a:cs typeface="Times New Roman" panose="02020603050405020304" pitchFamily="18" charset="0"/>
                </a:rPr>
                <a:t>Áreas construídas e/ou Superfícies impermeabilizadas</a:t>
              </a:r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A8833E4D-80B6-435F-9915-E6897EF6B430}"/>
                </a:ext>
              </a:extLst>
            </p:cNvPr>
            <p:cNvSpPr/>
            <p:nvPr/>
          </p:nvSpPr>
          <p:spPr>
            <a:xfrm>
              <a:off x="3510640" y="1778714"/>
              <a:ext cx="1687286" cy="31568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latin typeface="+mj-lt"/>
                  <a:cs typeface="Times New Roman" panose="02020603050405020304" pitchFamily="18" charset="0"/>
                </a:rPr>
                <a:t>Agricultura</a:t>
              </a:r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EADDD6FF-5734-4567-89A3-763FAEE8FB65}"/>
                </a:ext>
              </a:extLst>
            </p:cNvPr>
            <p:cNvSpPr/>
            <p:nvPr/>
          </p:nvSpPr>
          <p:spPr>
            <a:xfrm>
              <a:off x="3510640" y="2202452"/>
              <a:ext cx="1687286" cy="31568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latin typeface="+mj-lt"/>
                  <a:cs typeface="Times New Roman" panose="02020603050405020304" pitchFamily="18" charset="0"/>
                </a:rPr>
                <a:t>Pastagens</a:t>
              </a:r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5E1B9353-D8F0-4158-AD4B-094E28CAB8B1}"/>
                </a:ext>
              </a:extLst>
            </p:cNvPr>
            <p:cNvSpPr/>
            <p:nvPr/>
          </p:nvSpPr>
          <p:spPr>
            <a:xfrm>
              <a:off x="3510640" y="2626190"/>
              <a:ext cx="1687286" cy="31568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latin typeface="+mj-lt"/>
                  <a:cs typeface="Times New Roman" panose="02020603050405020304" pitchFamily="18" charset="0"/>
                </a:rPr>
                <a:t>Mineração</a:t>
              </a:r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24BC4F36-2AEA-40B9-94AF-CFBE9DED9F3B}"/>
                </a:ext>
              </a:extLst>
            </p:cNvPr>
            <p:cNvSpPr/>
            <p:nvPr/>
          </p:nvSpPr>
          <p:spPr>
            <a:xfrm>
              <a:off x="3510640" y="3052661"/>
              <a:ext cx="1687286" cy="46154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latin typeface="+mj-lt"/>
                  <a:cs typeface="Times New Roman" panose="02020603050405020304" pitchFamily="18" charset="0"/>
                </a:rPr>
                <a:t>Vegetação primaria</a:t>
              </a:r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980B3CB6-4ADF-4671-9C9A-5EBBA2A5C659}"/>
                </a:ext>
              </a:extLst>
            </p:cNvPr>
            <p:cNvSpPr/>
            <p:nvPr/>
          </p:nvSpPr>
          <p:spPr>
            <a:xfrm>
              <a:off x="3510640" y="3624007"/>
              <a:ext cx="1687286" cy="46154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latin typeface="+mj-lt"/>
                  <a:cs typeface="Times New Roman" panose="02020603050405020304" pitchFamily="18" charset="0"/>
                </a:rPr>
                <a:t>Vegetação Secundária</a:t>
              </a:r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1686F351-014C-4750-940C-6DEC1BA0BD3D}"/>
                </a:ext>
              </a:extLst>
            </p:cNvPr>
            <p:cNvSpPr/>
            <p:nvPr/>
          </p:nvSpPr>
          <p:spPr>
            <a:xfrm>
              <a:off x="1213756" y="5569205"/>
              <a:ext cx="1687286" cy="315682"/>
            </a:xfrm>
            <a:prstGeom prst="rect">
              <a:avLst/>
            </a:prstGeom>
            <a:solidFill>
              <a:srgbClr val="00B0F0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latin typeface="+mj-lt"/>
                  <a:cs typeface="Times New Roman" panose="02020603050405020304" pitchFamily="18" charset="0"/>
                </a:rPr>
                <a:t>Água</a:t>
              </a:r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9C13B9E1-8966-4656-9BB3-AD56991F8E14}"/>
                </a:ext>
              </a:extLst>
            </p:cNvPr>
            <p:cNvSpPr/>
            <p:nvPr/>
          </p:nvSpPr>
          <p:spPr>
            <a:xfrm>
              <a:off x="3510640" y="5571239"/>
              <a:ext cx="1687286" cy="31568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latin typeface="+mj-lt"/>
                  <a:cs typeface="Times New Roman" panose="02020603050405020304" pitchFamily="18" charset="0"/>
                </a:rPr>
                <a:t>Rios</a:t>
              </a:r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BA0768F4-0835-474E-8EEA-15382DDEEC3D}"/>
                </a:ext>
              </a:extLst>
            </p:cNvPr>
            <p:cNvSpPr/>
            <p:nvPr/>
          </p:nvSpPr>
          <p:spPr>
            <a:xfrm>
              <a:off x="3510640" y="5996725"/>
              <a:ext cx="1687286" cy="31568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latin typeface="+mj-lt"/>
                  <a:cs typeface="Times New Roman" panose="02020603050405020304" pitchFamily="18" charset="0"/>
                </a:rPr>
                <a:t>Lagos</a:t>
              </a:r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694EBEA3-047D-4EBE-BFEE-03C74DEF9888}"/>
                </a:ext>
              </a:extLst>
            </p:cNvPr>
            <p:cNvSpPr/>
            <p:nvPr/>
          </p:nvSpPr>
          <p:spPr>
            <a:xfrm>
              <a:off x="3510640" y="5145753"/>
              <a:ext cx="1687286" cy="31568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latin typeface="+mj-lt"/>
                  <a:cs typeface="Times New Roman" panose="02020603050405020304" pitchFamily="18" charset="0"/>
                </a:rPr>
                <a:t>Represas</a:t>
              </a:r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C556CC9A-CF81-4F78-86B7-39EA59DA191B}"/>
                </a:ext>
              </a:extLst>
            </p:cNvPr>
            <p:cNvSpPr/>
            <p:nvPr/>
          </p:nvSpPr>
          <p:spPr>
            <a:xfrm>
              <a:off x="3510640" y="4195352"/>
              <a:ext cx="1687286" cy="46154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latin typeface="+mj-lt"/>
                  <a:cs typeface="Times New Roman" panose="02020603050405020304" pitchFamily="18" charset="0"/>
                </a:rPr>
                <a:t>Solo exposto</a:t>
              </a:r>
            </a:p>
          </p:txBody>
        </p:sp>
        <p:cxnSp>
          <p:nvCxnSpPr>
            <p:cNvPr id="59" name="Conector de Seta Reta 58">
              <a:extLst>
                <a:ext uri="{FF2B5EF4-FFF2-40B4-BE49-F238E27FC236}">
                  <a16:creationId xmlns:a16="http://schemas.microsoft.com/office/drawing/2014/main" id="{CF8AF50C-66D3-4334-B289-99DDB125F9B3}"/>
                </a:ext>
              </a:extLst>
            </p:cNvPr>
            <p:cNvCxnSpPr>
              <a:cxnSpLocks/>
              <a:stCxn id="45" idx="3"/>
              <a:endCxn id="47" idx="1"/>
            </p:cNvCxnSpPr>
            <p:nvPr/>
          </p:nvCxnSpPr>
          <p:spPr>
            <a:xfrm flipV="1">
              <a:off x="2901042" y="1016590"/>
              <a:ext cx="609597" cy="252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Conector de Seta Reta 59">
              <a:extLst>
                <a:ext uri="{FF2B5EF4-FFF2-40B4-BE49-F238E27FC236}">
                  <a16:creationId xmlns:a16="http://schemas.microsoft.com/office/drawing/2014/main" id="{82B21675-2983-4D60-A06F-3079FCAD34ED}"/>
                </a:ext>
              </a:extLst>
            </p:cNvPr>
            <p:cNvCxnSpPr>
              <a:stCxn id="46" idx="3"/>
              <a:endCxn id="52" idx="1"/>
            </p:cNvCxnSpPr>
            <p:nvPr/>
          </p:nvCxnSpPr>
          <p:spPr>
            <a:xfrm>
              <a:off x="2901042" y="3282886"/>
              <a:ext cx="609598" cy="54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Conector de Seta Reta 60">
              <a:extLst>
                <a:ext uri="{FF2B5EF4-FFF2-40B4-BE49-F238E27FC236}">
                  <a16:creationId xmlns:a16="http://schemas.microsoft.com/office/drawing/2014/main" id="{69A9FE5C-31C6-431A-9FCE-B74B0CEAEB94}"/>
                </a:ext>
              </a:extLst>
            </p:cNvPr>
            <p:cNvCxnSpPr>
              <a:stCxn id="54" idx="3"/>
              <a:endCxn id="55" idx="1"/>
            </p:cNvCxnSpPr>
            <p:nvPr/>
          </p:nvCxnSpPr>
          <p:spPr>
            <a:xfrm>
              <a:off x="2901042" y="5727046"/>
              <a:ext cx="609598" cy="203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Conector: Angulado 61">
              <a:extLst>
                <a:ext uri="{FF2B5EF4-FFF2-40B4-BE49-F238E27FC236}">
                  <a16:creationId xmlns:a16="http://schemas.microsoft.com/office/drawing/2014/main" id="{2799857B-58B0-4473-91F2-018D54C06FBB}"/>
                </a:ext>
              </a:extLst>
            </p:cNvPr>
            <p:cNvCxnSpPr>
              <a:stCxn id="46" idx="3"/>
              <a:endCxn id="48" idx="1"/>
            </p:cNvCxnSpPr>
            <p:nvPr/>
          </p:nvCxnSpPr>
          <p:spPr>
            <a:xfrm flipV="1">
              <a:off x="2901042" y="1936555"/>
              <a:ext cx="609598" cy="1346331"/>
            </a:xfrm>
            <a:prstGeom prst="bent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Conector: Angulado 62">
              <a:extLst>
                <a:ext uri="{FF2B5EF4-FFF2-40B4-BE49-F238E27FC236}">
                  <a16:creationId xmlns:a16="http://schemas.microsoft.com/office/drawing/2014/main" id="{56AEBB07-C934-48DB-B12E-8C2D8B80670C}"/>
                </a:ext>
              </a:extLst>
            </p:cNvPr>
            <p:cNvCxnSpPr>
              <a:stCxn id="46" idx="3"/>
              <a:endCxn id="50" idx="1"/>
            </p:cNvCxnSpPr>
            <p:nvPr/>
          </p:nvCxnSpPr>
          <p:spPr>
            <a:xfrm flipV="1">
              <a:off x="2901042" y="2360293"/>
              <a:ext cx="609598" cy="922593"/>
            </a:xfrm>
            <a:prstGeom prst="bent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Conector: Angulado 63">
              <a:extLst>
                <a:ext uri="{FF2B5EF4-FFF2-40B4-BE49-F238E27FC236}">
                  <a16:creationId xmlns:a16="http://schemas.microsoft.com/office/drawing/2014/main" id="{BF4DF048-F1D7-4181-AC43-26A9554E0EAD}"/>
                </a:ext>
              </a:extLst>
            </p:cNvPr>
            <p:cNvCxnSpPr>
              <a:stCxn id="46" idx="3"/>
              <a:endCxn id="51" idx="1"/>
            </p:cNvCxnSpPr>
            <p:nvPr/>
          </p:nvCxnSpPr>
          <p:spPr>
            <a:xfrm flipV="1">
              <a:off x="2901042" y="2784031"/>
              <a:ext cx="609598" cy="498855"/>
            </a:xfrm>
            <a:prstGeom prst="bent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Conector: Angulado 64">
              <a:extLst>
                <a:ext uri="{FF2B5EF4-FFF2-40B4-BE49-F238E27FC236}">
                  <a16:creationId xmlns:a16="http://schemas.microsoft.com/office/drawing/2014/main" id="{F8496B73-A277-4749-A6E7-546A04DFA290}"/>
                </a:ext>
              </a:extLst>
            </p:cNvPr>
            <p:cNvCxnSpPr>
              <a:stCxn id="46" idx="3"/>
              <a:endCxn id="53" idx="1"/>
            </p:cNvCxnSpPr>
            <p:nvPr/>
          </p:nvCxnSpPr>
          <p:spPr>
            <a:xfrm>
              <a:off x="2901042" y="3282886"/>
              <a:ext cx="609598" cy="571892"/>
            </a:xfrm>
            <a:prstGeom prst="bent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Conector: Angulado 65">
              <a:extLst>
                <a:ext uri="{FF2B5EF4-FFF2-40B4-BE49-F238E27FC236}">
                  <a16:creationId xmlns:a16="http://schemas.microsoft.com/office/drawing/2014/main" id="{C74F45F1-93EE-42B5-B2BD-6C2B55E47C90}"/>
                </a:ext>
              </a:extLst>
            </p:cNvPr>
            <p:cNvCxnSpPr>
              <a:stCxn id="46" idx="3"/>
              <a:endCxn id="58" idx="1"/>
            </p:cNvCxnSpPr>
            <p:nvPr/>
          </p:nvCxnSpPr>
          <p:spPr>
            <a:xfrm>
              <a:off x="2901042" y="3282886"/>
              <a:ext cx="609598" cy="1143237"/>
            </a:xfrm>
            <a:prstGeom prst="bent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Conector: Angulado 66">
              <a:extLst>
                <a:ext uri="{FF2B5EF4-FFF2-40B4-BE49-F238E27FC236}">
                  <a16:creationId xmlns:a16="http://schemas.microsoft.com/office/drawing/2014/main" id="{057493CE-5D2F-41A4-97B7-B4E8C9325380}"/>
                </a:ext>
              </a:extLst>
            </p:cNvPr>
            <p:cNvCxnSpPr>
              <a:stCxn id="54" idx="3"/>
              <a:endCxn id="57" idx="1"/>
            </p:cNvCxnSpPr>
            <p:nvPr/>
          </p:nvCxnSpPr>
          <p:spPr>
            <a:xfrm flipV="1">
              <a:off x="2901042" y="5303594"/>
              <a:ext cx="609598" cy="423452"/>
            </a:xfrm>
            <a:prstGeom prst="bent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Conector: Angulado 68">
              <a:extLst>
                <a:ext uri="{FF2B5EF4-FFF2-40B4-BE49-F238E27FC236}">
                  <a16:creationId xmlns:a16="http://schemas.microsoft.com/office/drawing/2014/main" id="{E69D3188-7D7F-4D81-861A-45FE9C3CC642}"/>
                </a:ext>
              </a:extLst>
            </p:cNvPr>
            <p:cNvCxnSpPr>
              <a:stCxn id="54" idx="3"/>
              <a:endCxn id="56" idx="1"/>
            </p:cNvCxnSpPr>
            <p:nvPr/>
          </p:nvCxnSpPr>
          <p:spPr>
            <a:xfrm>
              <a:off x="2901042" y="5727046"/>
              <a:ext cx="609598" cy="427520"/>
            </a:xfrm>
            <a:prstGeom prst="bent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84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/>
      <p:bldP spid="85" grpId="0" animBg="1"/>
      <p:bldP spid="86" grpId="0" animBg="1"/>
      <p:bldP spid="87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9146</TotalTime>
  <Words>783</Words>
  <Application>Microsoft Office PowerPoint</Application>
  <PresentationFormat>Widescreen</PresentationFormat>
  <Paragraphs>290</Paragraphs>
  <Slides>23</Slides>
  <Notes>16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Times New Roman</vt:lpstr>
      <vt:lpstr>Wingdings</vt:lpstr>
      <vt:lpstr>Tema do Office</vt:lpstr>
      <vt:lpstr>Caracterização da expansão urbana e seus padrões em duas cidades amazônicas 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Caracterização da expansão urbana e seus padrões em duas cidades amazônicas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 Crivellaro Gonçalves</dc:creator>
  <cp:lastModifiedBy>Gabriel Crivellaro Gonçalves</cp:lastModifiedBy>
  <cp:revision>211</cp:revision>
  <dcterms:created xsi:type="dcterms:W3CDTF">2018-07-24T12:20:22Z</dcterms:created>
  <dcterms:modified xsi:type="dcterms:W3CDTF">2019-05-16T18:22:22Z</dcterms:modified>
</cp:coreProperties>
</file>