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76" r:id="rId5"/>
    <p:sldId id="259" r:id="rId6"/>
    <p:sldId id="263" r:id="rId7"/>
    <p:sldId id="260" r:id="rId8"/>
    <p:sldId id="264" r:id="rId9"/>
    <p:sldId id="275" r:id="rId10"/>
    <p:sldId id="261" r:id="rId11"/>
    <p:sldId id="265" r:id="rId12"/>
    <p:sldId id="269" r:id="rId13"/>
    <p:sldId id="270" r:id="rId14"/>
    <p:sldId id="271" r:id="rId15"/>
    <p:sldId id="272" r:id="rId16"/>
    <p:sldId id="262" r:id="rId17"/>
    <p:sldId id="266" r:id="rId18"/>
    <p:sldId id="274" r:id="rId19"/>
    <p:sldId id="278" r:id="rId20"/>
    <p:sldId id="277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98988-1A32-44D3-88D7-5B7C0057F3F6}" type="datetimeFigureOut">
              <a:rPr lang="pt-BR" smtClean="0"/>
              <a:pPr/>
              <a:t>17/08/2017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0147-F87A-4030-B553-EE02958471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guilhermesantosmonteiro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1214422"/>
            <a:ext cx="8572528" cy="3929090"/>
          </a:xfrm>
        </p:spPr>
        <p:txBody>
          <a:bodyPr>
            <a:noAutofit/>
          </a:bodyPr>
          <a:lstStyle/>
          <a:p>
            <a:r>
              <a:rPr lang="pt-BR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Avaliação Longitudinal das Consequências Sócio-Ambientais do Acidente da </a:t>
            </a:r>
            <a:r>
              <a:rPr lang="pt-BR" sz="3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Cataguases</a:t>
            </a:r>
            <a:r>
              <a:rPr lang="pt-BR" sz="34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 Papel sobre duas Comunidades de Pescadores no Vale Inferior do Rio Paraíba do Sul</a:t>
            </a:r>
            <a:endParaRPr lang="pt-BR" sz="34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285884" y="5143512"/>
            <a:ext cx="75723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Discente: Guilherme Santos Monteiro</a:t>
            </a:r>
          </a:p>
          <a:p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Disciplina: SER 457 CST 310 – População, Espaço e Ambiente</a:t>
            </a:r>
          </a:p>
          <a:p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Docentes: Silvana Amaral e Antonio Miguel V. Monteiro</a:t>
            </a:r>
          </a:p>
          <a:p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  <a:p>
            <a:pPr algn="ctr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Agosto de 2017  </a:t>
            </a:r>
            <a:endParaRPr lang="pt-BR" sz="20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pic>
        <p:nvPicPr>
          <p:cNvPr id="7" name="Picture 5" descr="D:\Desktop\download.png"/>
          <p:cNvPicPr>
            <a:picLocks noChangeAspect="1" noChangeArrowheads="1"/>
          </p:cNvPicPr>
          <p:nvPr/>
        </p:nvPicPr>
        <p:blipFill>
          <a:blip r:embed="rId2"/>
          <a:srcRect l="5556" t="16129" r="5554" b="15322"/>
          <a:stretch>
            <a:fillRect/>
          </a:stretch>
        </p:blipFill>
        <p:spPr bwMode="auto">
          <a:xfrm>
            <a:off x="7929586" y="71414"/>
            <a:ext cx="1075722" cy="571478"/>
          </a:xfrm>
          <a:prstGeom prst="rect">
            <a:avLst/>
          </a:prstGeom>
          <a:noFill/>
        </p:spPr>
      </p:pic>
      <p:pic>
        <p:nvPicPr>
          <p:cNvPr id="8" name="Picture 2" descr="D:\Desktop\downloa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" y="76182"/>
            <a:ext cx="3290879" cy="570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9 Rectángulo"/>
          <p:cNvSpPr/>
          <p:nvPr/>
        </p:nvSpPr>
        <p:spPr>
          <a:xfrm>
            <a:off x="0" y="3905251"/>
            <a:ext cx="5436096" cy="2695574"/>
          </a:xfrm>
          <a:prstGeom prst="rect">
            <a:avLst/>
          </a:prstGeom>
          <a:solidFill>
            <a:schemeClr val="tx1">
              <a:lumMod val="75000"/>
              <a:lumOff val="25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23 Rectángulo"/>
          <p:cNvSpPr/>
          <p:nvPr/>
        </p:nvSpPr>
        <p:spPr>
          <a:xfrm>
            <a:off x="5436096" y="3905251"/>
            <a:ext cx="3707904" cy="26955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31 Rectángulo"/>
          <p:cNvSpPr/>
          <p:nvPr/>
        </p:nvSpPr>
        <p:spPr>
          <a:xfrm>
            <a:off x="5436096" y="5002537"/>
            <a:ext cx="3707904" cy="36776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40 Rectángulo"/>
          <p:cNvSpPr/>
          <p:nvPr/>
        </p:nvSpPr>
        <p:spPr>
          <a:xfrm>
            <a:off x="0" y="5002537"/>
            <a:ext cx="5436096" cy="36776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30 Cheurón"/>
          <p:cNvSpPr/>
          <p:nvPr/>
        </p:nvSpPr>
        <p:spPr>
          <a:xfrm>
            <a:off x="5220072" y="5072476"/>
            <a:ext cx="144016" cy="2510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" name="TextBox 18"/>
          <p:cNvSpPr txBox="1"/>
          <p:nvPr/>
        </p:nvSpPr>
        <p:spPr>
          <a:xfrm>
            <a:off x="5565254" y="507004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03. Análise dos Resultados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TextBox 18"/>
          <p:cNvSpPr txBox="1"/>
          <p:nvPr/>
        </p:nvSpPr>
        <p:spPr>
          <a:xfrm>
            <a:off x="5560907" y="4421663"/>
            <a:ext cx="2186093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01. Revisão bibliográfica</a:t>
            </a:r>
          </a:p>
        </p:txBody>
      </p:sp>
      <p:sp>
        <p:nvSpPr>
          <p:cNvPr id="11" name="TextBox 18"/>
          <p:cNvSpPr txBox="1"/>
          <p:nvPr/>
        </p:nvSpPr>
        <p:spPr>
          <a:xfrm>
            <a:off x="5567342" y="4737525"/>
            <a:ext cx="1833583" cy="20905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02. Metodologia</a:t>
            </a:r>
          </a:p>
        </p:txBody>
      </p:sp>
      <p:sp>
        <p:nvSpPr>
          <p:cNvPr id="12" name="TextBox 10"/>
          <p:cNvSpPr txBox="1"/>
          <p:nvPr/>
        </p:nvSpPr>
        <p:spPr>
          <a:xfrm>
            <a:off x="214282" y="1428736"/>
            <a:ext cx="1017171" cy="8572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6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/>
              </a:rPr>
              <a:t>03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1214414" y="1857364"/>
            <a:ext cx="7556108" cy="42862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Análise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 dos </a:t>
            </a:r>
            <a:r>
              <a:rPr lang="en-US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Resultados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14" name="TextBox 18"/>
          <p:cNvSpPr txBox="1"/>
          <p:nvPr/>
        </p:nvSpPr>
        <p:spPr>
          <a:xfrm>
            <a:off x="5574808" y="535782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04. Conclusão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5643570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4368504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Quantidade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pescada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525963"/>
          </a:xfrm>
        </p:spPr>
        <p:txBody>
          <a:bodyPr>
            <a:normAutofit/>
          </a:bodyPr>
          <a:lstStyle/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Redução drástica na quantidade pescada.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   </a:t>
            </a:r>
            <a:endParaRPr lang="pt-B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 l="23645" t="57813" r="24744" b="15820"/>
          <a:stretch>
            <a:fillRect/>
          </a:stretch>
        </p:blipFill>
        <p:spPr bwMode="auto">
          <a:xfrm>
            <a:off x="224866" y="2428867"/>
            <a:ext cx="8776290" cy="252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Elipse 11"/>
          <p:cNvSpPr/>
          <p:nvPr/>
        </p:nvSpPr>
        <p:spPr>
          <a:xfrm>
            <a:off x="4143372" y="4214818"/>
            <a:ext cx="1143008" cy="42862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7572396" y="4214818"/>
            <a:ext cx="1143008" cy="42862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5143504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3974165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Impacto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Renda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525963"/>
          </a:xfrm>
        </p:spPr>
        <p:txBody>
          <a:bodyPr>
            <a:normAutofit/>
          </a:bodyPr>
          <a:lstStyle/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Redução na renda dos pescadores.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   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l="23609" t="23437" r="28074" b="34570"/>
          <a:stretch>
            <a:fillRect/>
          </a:stretch>
        </p:blipFill>
        <p:spPr bwMode="auto">
          <a:xfrm>
            <a:off x="500034" y="2143116"/>
            <a:ext cx="7858180" cy="3839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CaixaDeTexto 14"/>
          <p:cNvSpPr txBox="1"/>
          <p:nvPr/>
        </p:nvSpPr>
        <p:spPr>
          <a:xfrm>
            <a:off x="7715272" y="334542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-34,4%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214942" y="334542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-26%</a:t>
            </a:r>
            <a:endParaRPr lang="pt-B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6000760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4742004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Mudança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ocupação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5"/>
            <a:ext cx="9144000" cy="2357454"/>
          </a:xfrm>
        </p:spPr>
        <p:txBody>
          <a:bodyPr>
            <a:normAutofit/>
          </a:bodyPr>
          <a:lstStyle/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Adoção de formas diferenciadas de geração de renda nas duas comunidades.</a:t>
            </a: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   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 l="23060" t="25390" r="24231" b="21875"/>
          <a:stretch>
            <a:fillRect/>
          </a:stretch>
        </p:blipFill>
        <p:spPr bwMode="auto">
          <a:xfrm>
            <a:off x="1071538" y="2428868"/>
            <a:ext cx="7254883" cy="4080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4000496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2675732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Alternativas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1474805"/>
            <a:ext cx="9144000" cy="5383195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São Fidelis: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mais pescadores passaram a destinar parte de suas horas de trabalho em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outras atividades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buNone/>
            </a:pPr>
            <a:endParaRPr lang="pt-BR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São João da Barra: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por conta da proximidade com o mar, ocorreu um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ajuste espacial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implicando na mudança nos locais de pesca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pt-BR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Os pescadores que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dependiam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exclusivamente da pesca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(69,8% em SJB e 78,2% em SF) sentiram uma </a:t>
            </a: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piora nas condições econômicas </a:t>
            </a:r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após o acidente;</a:t>
            </a:r>
          </a:p>
          <a:p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pt-BR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 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5072066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3781805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Outras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mudanças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0" y="1474805"/>
            <a:ext cx="9144000" cy="5383195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Aumentou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 volume de horas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de trabalho na pesca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Aumentou a competição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entre os pescadores por área de captura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Houve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abalo nas relações sociais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nas duas comunidades.</a:t>
            </a:r>
            <a:endParaRPr lang="pt-BR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9 Rectángulo"/>
          <p:cNvSpPr/>
          <p:nvPr/>
        </p:nvSpPr>
        <p:spPr>
          <a:xfrm>
            <a:off x="0" y="3905251"/>
            <a:ext cx="5436096" cy="2695574"/>
          </a:xfrm>
          <a:prstGeom prst="rect">
            <a:avLst/>
          </a:prstGeom>
          <a:solidFill>
            <a:schemeClr val="tx1">
              <a:lumMod val="75000"/>
              <a:lumOff val="25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23 Rectángulo"/>
          <p:cNvSpPr/>
          <p:nvPr/>
        </p:nvSpPr>
        <p:spPr>
          <a:xfrm>
            <a:off x="5436096" y="3905251"/>
            <a:ext cx="3707904" cy="26955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31 Rectángulo"/>
          <p:cNvSpPr/>
          <p:nvPr/>
        </p:nvSpPr>
        <p:spPr>
          <a:xfrm>
            <a:off x="5436096" y="5286388"/>
            <a:ext cx="3707904" cy="36776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40 Rectángulo"/>
          <p:cNvSpPr/>
          <p:nvPr/>
        </p:nvSpPr>
        <p:spPr>
          <a:xfrm>
            <a:off x="0" y="5286388"/>
            <a:ext cx="5436096" cy="36776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30 Cheurón"/>
          <p:cNvSpPr/>
          <p:nvPr/>
        </p:nvSpPr>
        <p:spPr>
          <a:xfrm>
            <a:off x="5220072" y="5356327"/>
            <a:ext cx="144016" cy="2510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" name="TextBox 18"/>
          <p:cNvSpPr txBox="1"/>
          <p:nvPr/>
        </p:nvSpPr>
        <p:spPr>
          <a:xfrm>
            <a:off x="5565254" y="507004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03. Análise dos Resultados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TextBox 18"/>
          <p:cNvSpPr txBox="1"/>
          <p:nvPr/>
        </p:nvSpPr>
        <p:spPr>
          <a:xfrm>
            <a:off x="5560907" y="4421663"/>
            <a:ext cx="2186093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01. Revisão bibliográfica</a:t>
            </a:r>
          </a:p>
        </p:txBody>
      </p:sp>
      <p:sp>
        <p:nvSpPr>
          <p:cNvPr id="11" name="TextBox 18"/>
          <p:cNvSpPr txBox="1"/>
          <p:nvPr/>
        </p:nvSpPr>
        <p:spPr>
          <a:xfrm>
            <a:off x="5567342" y="4737525"/>
            <a:ext cx="1833583" cy="20905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02. Metodologia</a:t>
            </a:r>
          </a:p>
        </p:txBody>
      </p:sp>
      <p:sp>
        <p:nvSpPr>
          <p:cNvPr id="12" name="TextBox 10"/>
          <p:cNvSpPr txBox="1"/>
          <p:nvPr/>
        </p:nvSpPr>
        <p:spPr>
          <a:xfrm>
            <a:off x="214282" y="1428736"/>
            <a:ext cx="1017171" cy="8572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6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/>
              </a:rPr>
              <a:t>04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1214414" y="1857364"/>
            <a:ext cx="7556108" cy="42862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Conclusão</a:t>
            </a: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4" name="TextBox 18"/>
          <p:cNvSpPr txBox="1"/>
          <p:nvPr/>
        </p:nvSpPr>
        <p:spPr>
          <a:xfrm>
            <a:off x="5574808" y="535782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04. Conclusão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3571868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2287806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Conclusão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474805"/>
            <a:ext cx="9144000" cy="5383195"/>
          </a:xfrm>
        </p:spPr>
        <p:txBody>
          <a:bodyPr>
            <a:normAutofit/>
          </a:bodyPr>
          <a:lstStyle/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Atingiu extensivamente as duas comunidades de pescadores estudadas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Meio de vida e renda comprometidos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Mudanças de ocupação e no ajuste espacial da pesca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Aumento da jornada de trabalho e disputa entre pescadores;</a:t>
            </a:r>
          </a:p>
          <a:p>
            <a:pPr>
              <a:buNone/>
            </a:pPr>
            <a:endParaRPr lang="pt-BR" dirty="0" smtClean="0">
              <a:solidFill>
                <a:schemeClr val="tx2">
                  <a:lumMod val="7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3571868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2287806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Conclusão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474805"/>
            <a:ext cx="9144000" cy="5383195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Recuperação das populações de peixes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leva mais tempo do que a recuperação química da água;</a:t>
            </a:r>
          </a:p>
          <a:p>
            <a:pPr>
              <a:buNone/>
            </a:pP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Noção de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justiça ambiental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para empresários e pescadores.</a:t>
            </a:r>
            <a:endParaRPr lang="pt-BR" sz="3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3571868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1659429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Artigos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0034" y="1214422"/>
            <a:ext cx="80724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Shadeck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R.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Relatório de Danos Materiais e Prejuízos Decorrentes de Desastres Naturais no Brasil 1995-2014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. CEPED UFSC/ Banco Mundial, 2016.</a:t>
            </a:r>
          </a:p>
          <a:p>
            <a:pPr marL="171450" indent="-1714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Haddad, E. A.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Economic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Impacts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of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Natural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Disaster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In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megacities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: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The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Case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of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Floods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in São Paulo,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Brazil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.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The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University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of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São Paulo Regional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and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Urban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Economics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Lab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TD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Nereus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2013.</a:t>
            </a:r>
          </a:p>
          <a:p>
            <a:pPr marL="171450" indent="-1714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Simonato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T. C.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Projeção dos Impactos Econômicos Regionais do Desastre de Mariana-MG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. 2017. Dissertação (Mestrado em Economia) – Universidade Federal de Minas Gerais.</a:t>
            </a:r>
            <a:endParaRPr lang="pt-BR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pPr marL="171450" indent="-1714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Costa, T. C. 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Um Estudo sobre os Impactos do Acidente Ambiental da </a:t>
            </a:r>
            <a:r>
              <a:rPr lang="pt-BR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Cataguases</a:t>
            </a:r>
            <a:r>
              <a:rPr lang="pt-BR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Papel sobre as Comunidades de Pescadores da Foz do Rio Paraíba do Sul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. Encontro Nacional da </a:t>
            </a:r>
            <a:r>
              <a:rPr lang="pt-BR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Anppas</a:t>
            </a:r>
            <a:r>
              <a:rPr lang="pt-B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2013.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525963"/>
          </a:xfrm>
        </p:spPr>
        <p:txBody>
          <a:bodyPr/>
          <a:lstStyle/>
          <a:p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Diego </a:t>
            </a:r>
            <a:r>
              <a:rPr lang="pt-BR" sz="3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Carvalhar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Belo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– Mestrado em Políticas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Sociais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pela UENF;</a:t>
            </a:r>
          </a:p>
          <a:p>
            <a:r>
              <a:rPr lang="pt-B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Marcos A. </a:t>
            </a:r>
            <a:r>
              <a:rPr lang="pt-BR" sz="3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Pedlowski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– Doutorado em Planejamento Regional, Professor titular da UENF.</a:t>
            </a:r>
          </a:p>
          <a:p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0" y="980728"/>
            <a:ext cx="3000364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1784463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Autores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286388"/>
            <a:ext cx="6715172" cy="97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 descr="D:\Desktop\download (1).jpg"/>
          <p:cNvPicPr>
            <a:picLocks noChangeAspect="1" noChangeArrowheads="1"/>
          </p:cNvPicPr>
          <p:nvPr/>
        </p:nvPicPr>
        <p:blipFill>
          <a:blip r:embed="rId3"/>
          <a:srcRect b="18875"/>
          <a:stretch>
            <a:fillRect/>
          </a:stretch>
        </p:blipFill>
        <p:spPr bwMode="auto">
          <a:xfrm>
            <a:off x="1214414" y="4000504"/>
            <a:ext cx="1393041" cy="928694"/>
          </a:xfrm>
          <a:prstGeom prst="rect">
            <a:avLst/>
          </a:prstGeom>
          <a:noFill/>
        </p:spPr>
      </p:pic>
      <p:pic>
        <p:nvPicPr>
          <p:cNvPr id="2051" name="Picture 3" descr="D:\Desktop\download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5" y="3929066"/>
            <a:ext cx="2130152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2338050"/>
            <a:ext cx="3428992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1736388"/>
            <a:ext cx="22525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Obrigado</a:t>
            </a:r>
            <a:r>
              <a:rPr lang="en-US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!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142976" y="3356291"/>
            <a:ext cx="657229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Guilherme Santos Monteiro</a:t>
            </a:r>
          </a:p>
          <a:p>
            <a:r>
              <a:rPr lang="pt-BR" sz="2500" dirty="0" smtClean="0">
                <a:hlinkClick r:id="rId2"/>
              </a:rPr>
              <a:t>guilhermesantosmonteiro@gmail.com</a:t>
            </a:r>
            <a:endParaRPr lang="pt-BR" sz="2500" dirty="0" smtClean="0"/>
          </a:p>
          <a:p>
            <a:endParaRPr lang="pt-BR" dirty="0"/>
          </a:p>
        </p:txBody>
      </p:sp>
      <p:pic>
        <p:nvPicPr>
          <p:cNvPr id="7" name="Picture 5" descr="D:\Desktop\download.png"/>
          <p:cNvPicPr>
            <a:picLocks noChangeAspect="1" noChangeArrowheads="1"/>
          </p:cNvPicPr>
          <p:nvPr/>
        </p:nvPicPr>
        <p:blipFill>
          <a:blip r:embed="rId3"/>
          <a:srcRect l="5556" t="16129" r="5554" b="15322"/>
          <a:stretch>
            <a:fillRect/>
          </a:stretch>
        </p:blipFill>
        <p:spPr bwMode="auto">
          <a:xfrm>
            <a:off x="7929586" y="71414"/>
            <a:ext cx="1075722" cy="571478"/>
          </a:xfrm>
          <a:prstGeom prst="rect">
            <a:avLst/>
          </a:prstGeom>
          <a:noFill/>
        </p:spPr>
      </p:pic>
      <p:pic>
        <p:nvPicPr>
          <p:cNvPr id="9" name="Picture 2" descr="D:\Desktop\download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675" y="76182"/>
            <a:ext cx="3290879" cy="570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357299"/>
            <a:ext cx="9144000" cy="2214578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Rompimento da Barragem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da Indústria </a:t>
            </a:r>
            <a:r>
              <a:rPr lang="pt-BR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Cataguases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de Papel em 2003; </a:t>
            </a:r>
          </a:p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1,2 bilhão de dejetos químicos despejados no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Rio Pomba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Rio Paraíba do Sul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;</a:t>
            </a:r>
          </a:p>
          <a:p>
            <a:pPr>
              <a:buNone/>
            </a:pPr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0" y="980728"/>
            <a:ext cx="3214678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2060179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Contexto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 descr="D: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929066"/>
            <a:ext cx="4111653" cy="2643206"/>
          </a:xfrm>
          <a:prstGeom prst="rect">
            <a:avLst/>
          </a:prstGeom>
          <a:noFill/>
        </p:spPr>
      </p:pic>
      <p:pic>
        <p:nvPicPr>
          <p:cNvPr id="2052" name="Picture 4" descr="D: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929065"/>
            <a:ext cx="4143404" cy="2632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689119"/>
            <a:ext cx="4429124" cy="4525963"/>
          </a:xfrm>
        </p:spPr>
        <p:txBody>
          <a:bodyPr>
            <a:normAutofit/>
          </a:bodyPr>
          <a:lstStyle/>
          <a:p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47 cidades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da Zona da Mata Mineira, Norte Fluminense e litoral do ES;</a:t>
            </a:r>
          </a:p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Suspensão no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abastecimento de água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pesca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 extração de areia.</a:t>
            </a:r>
          </a:p>
          <a:p>
            <a:pPr>
              <a:buNone/>
            </a:pPr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0" y="980728"/>
            <a:ext cx="3286116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2060179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Contexto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Picture 3" descr="D: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000240"/>
            <a:ext cx="4286280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29 Rectángulo"/>
          <p:cNvSpPr/>
          <p:nvPr/>
        </p:nvSpPr>
        <p:spPr>
          <a:xfrm>
            <a:off x="0" y="3905251"/>
            <a:ext cx="5436096" cy="2695574"/>
          </a:xfrm>
          <a:prstGeom prst="rect">
            <a:avLst/>
          </a:prstGeom>
          <a:solidFill>
            <a:schemeClr val="bg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23 Rectángulo"/>
          <p:cNvSpPr/>
          <p:nvPr/>
        </p:nvSpPr>
        <p:spPr>
          <a:xfrm>
            <a:off x="5436096" y="3905251"/>
            <a:ext cx="3707904" cy="26955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31 Rectángulo"/>
          <p:cNvSpPr/>
          <p:nvPr/>
        </p:nvSpPr>
        <p:spPr>
          <a:xfrm>
            <a:off x="5436096" y="4343559"/>
            <a:ext cx="3707904" cy="36776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40 Rectángulo"/>
          <p:cNvSpPr/>
          <p:nvPr/>
        </p:nvSpPr>
        <p:spPr>
          <a:xfrm>
            <a:off x="0" y="4343559"/>
            <a:ext cx="5436096" cy="36776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TextBox 18"/>
          <p:cNvSpPr txBox="1"/>
          <p:nvPr/>
        </p:nvSpPr>
        <p:spPr>
          <a:xfrm>
            <a:off x="5565254" y="507004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03. Análise dos Resultados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TextBox 18"/>
          <p:cNvSpPr txBox="1"/>
          <p:nvPr/>
        </p:nvSpPr>
        <p:spPr>
          <a:xfrm>
            <a:off x="5560907" y="4421663"/>
            <a:ext cx="3464717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01. Revisão bibliográfica</a:t>
            </a:r>
          </a:p>
        </p:txBody>
      </p:sp>
      <p:sp>
        <p:nvSpPr>
          <p:cNvPr id="9" name="TextBox 18"/>
          <p:cNvSpPr txBox="1"/>
          <p:nvPr/>
        </p:nvSpPr>
        <p:spPr>
          <a:xfrm>
            <a:off x="5567342" y="4730371"/>
            <a:ext cx="3458282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02. Metodologia</a:t>
            </a:r>
          </a:p>
        </p:txBody>
      </p:sp>
      <p:sp>
        <p:nvSpPr>
          <p:cNvPr id="11" name="30 Cheurón"/>
          <p:cNvSpPr/>
          <p:nvPr/>
        </p:nvSpPr>
        <p:spPr>
          <a:xfrm>
            <a:off x="5220072" y="4413498"/>
            <a:ext cx="144016" cy="2510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12" name="TextBox 10"/>
          <p:cNvSpPr txBox="1"/>
          <p:nvPr/>
        </p:nvSpPr>
        <p:spPr>
          <a:xfrm>
            <a:off x="214282" y="1428736"/>
            <a:ext cx="1017171" cy="8572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6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/>
              </a:rPr>
              <a:t>01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1214414" y="1785926"/>
            <a:ext cx="7556108" cy="57150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Revisão</a:t>
            </a:r>
            <a:r>
              <a:rPr lang="en-US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bibliográfica</a:t>
            </a:r>
            <a:endParaRPr lang="en-US" sz="3000" dirty="0">
              <a:solidFill>
                <a:schemeClr val="tx1">
                  <a:lumMod val="85000"/>
                  <a:lumOff val="1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15" name="TextBox 18"/>
          <p:cNvSpPr txBox="1"/>
          <p:nvPr/>
        </p:nvSpPr>
        <p:spPr>
          <a:xfrm>
            <a:off x="5574808" y="535782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04. Conclusão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5639238" cy="575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 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Contradições entre modelos de desenvolvimento e preservação ambiental</a:t>
            </a:r>
          </a:p>
          <a:p>
            <a:pPr>
              <a:buNone/>
            </a:pPr>
            <a:endParaRPr lang="pt-BR" sz="3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  <a:p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Teoria da Modernização Ecológica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(Karl Polanyi e Joseph Huber);</a:t>
            </a:r>
          </a:p>
          <a:p>
            <a:r>
              <a:rPr lang="pt-B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Teoria da Sociedade de Risco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(</a:t>
            </a:r>
            <a:r>
              <a:rPr lang="pt-BR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Ulrich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Beck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e </a:t>
            </a:r>
            <a:r>
              <a:rPr lang="pt-B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Anthony </a:t>
            </a:r>
            <a:r>
              <a:rPr lang="pt-BR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Giddens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);</a:t>
            </a:r>
          </a:p>
          <a:p>
            <a:r>
              <a:rPr lang="pt-B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Teoria da Justiça Ambiental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(Henri </a:t>
            </a:r>
            <a:r>
              <a:rPr lang="pt-BR" sz="3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</a:t>
            </a:r>
            <a:r>
              <a:rPr lang="pt-BR" sz="3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cselrad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).</a:t>
            </a:r>
            <a:endParaRPr lang="pt-BR" sz="3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4294765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Postulados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Teóricos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9 Rectángulo"/>
          <p:cNvSpPr/>
          <p:nvPr/>
        </p:nvSpPr>
        <p:spPr>
          <a:xfrm>
            <a:off x="0" y="3905251"/>
            <a:ext cx="5436096" cy="2695574"/>
          </a:xfrm>
          <a:prstGeom prst="rect">
            <a:avLst/>
          </a:prstGeom>
          <a:solidFill>
            <a:schemeClr val="tx1">
              <a:lumMod val="75000"/>
              <a:lumOff val="25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23 Rectángulo"/>
          <p:cNvSpPr/>
          <p:nvPr/>
        </p:nvSpPr>
        <p:spPr>
          <a:xfrm>
            <a:off x="5436096" y="3905251"/>
            <a:ext cx="3707904" cy="26955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6" name="31 Rectángulo"/>
          <p:cNvSpPr/>
          <p:nvPr/>
        </p:nvSpPr>
        <p:spPr>
          <a:xfrm>
            <a:off x="5436096" y="4664539"/>
            <a:ext cx="3707904" cy="367762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40 Rectángulo"/>
          <p:cNvSpPr/>
          <p:nvPr/>
        </p:nvSpPr>
        <p:spPr>
          <a:xfrm>
            <a:off x="0" y="4664539"/>
            <a:ext cx="5436096" cy="367762"/>
          </a:xfrm>
          <a:prstGeom prst="rect">
            <a:avLst/>
          </a:prstGeom>
          <a:solidFill>
            <a:srgbClr val="FFFFFF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30 Cheurón"/>
          <p:cNvSpPr/>
          <p:nvPr/>
        </p:nvSpPr>
        <p:spPr>
          <a:xfrm>
            <a:off x="5220072" y="4734478"/>
            <a:ext cx="144016" cy="25102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>
              <a:solidFill>
                <a:schemeClr val="tx1"/>
              </a:solidFill>
            </a:endParaRPr>
          </a:p>
        </p:txBody>
      </p:sp>
      <p:sp>
        <p:nvSpPr>
          <p:cNvPr id="9" name="TextBox 18"/>
          <p:cNvSpPr txBox="1"/>
          <p:nvPr/>
        </p:nvSpPr>
        <p:spPr>
          <a:xfrm>
            <a:off x="5565254" y="507004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03. Análise dos Resultados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2" name="TextBox 18"/>
          <p:cNvSpPr txBox="1"/>
          <p:nvPr/>
        </p:nvSpPr>
        <p:spPr>
          <a:xfrm>
            <a:off x="5560907" y="4421663"/>
            <a:ext cx="3583093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01. Revisão bibliográfica</a:t>
            </a:r>
          </a:p>
        </p:txBody>
      </p:sp>
      <p:sp>
        <p:nvSpPr>
          <p:cNvPr id="13" name="TextBox 18"/>
          <p:cNvSpPr txBox="1"/>
          <p:nvPr/>
        </p:nvSpPr>
        <p:spPr>
          <a:xfrm>
            <a:off x="5567342" y="4737525"/>
            <a:ext cx="1833583" cy="20905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latin typeface="+mj-lt"/>
                <a:cs typeface="Tahoma"/>
              </a:rPr>
              <a:t>02. Metodologia</a:t>
            </a:r>
          </a:p>
        </p:txBody>
      </p:sp>
      <p:sp>
        <p:nvSpPr>
          <p:cNvPr id="14" name="TextBox 10"/>
          <p:cNvSpPr txBox="1"/>
          <p:nvPr/>
        </p:nvSpPr>
        <p:spPr>
          <a:xfrm>
            <a:off x="214282" y="1428736"/>
            <a:ext cx="1017171" cy="8572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6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ahoma"/>
              </a:rPr>
              <a:t>02</a:t>
            </a:r>
          </a:p>
        </p:txBody>
      </p:sp>
      <p:sp>
        <p:nvSpPr>
          <p:cNvPr id="15" name="TextBox 11"/>
          <p:cNvSpPr txBox="1"/>
          <p:nvPr/>
        </p:nvSpPr>
        <p:spPr>
          <a:xfrm>
            <a:off x="1214414" y="1785926"/>
            <a:ext cx="7556108" cy="42862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3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Metodologia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16" name="TextBox 18"/>
          <p:cNvSpPr txBox="1"/>
          <p:nvPr/>
        </p:nvSpPr>
        <p:spPr>
          <a:xfrm>
            <a:off x="5574808" y="5357826"/>
            <a:ext cx="2997720" cy="2162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defRPr sz="1400">
                <a:solidFill>
                  <a:srgbClr val="D2808C"/>
                </a:solidFill>
                <a:latin typeface="+mj-lt"/>
                <a:cs typeface="Tahoma"/>
              </a:defRPr>
            </a:lvl1pPr>
          </a:lstStyle>
          <a:p>
            <a:r>
              <a:rPr lang="pt-BR" dirty="0" smtClean="0">
                <a:solidFill>
                  <a:schemeClr val="bg1"/>
                </a:solidFill>
              </a:rPr>
              <a:t>04. Conclusão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980728"/>
            <a:ext cx="4643438" cy="19380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112838" y="379066"/>
            <a:ext cx="3307316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Foco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do </a:t>
            </a: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Estudo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2428892"/>
          </a:xfrm>
        </p:spPr>
        <p:txBody>
          <a:bodyPr>
            <a:normAutofit/>
          </a:bodyPr>
          <a:lstStyle/>
          <a:p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O estudo foi realizado para os municípios de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São Fidélis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e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São João da Barra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, juntamente com a comunidade de pescadores afetados pelo acidente.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0" y="4214243"/>
            <a:ext cx="4786314" cy="575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1180631" y="3612581"/>
            <a:ext cx="3462807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Coleta</a:t>
            </a:r>
            <a:r>
              <a:rPr lang="en-US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de dados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-32" y="4357694"/>
            <a:ext cx="91440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BR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Questionário</a:t>
            </a:r>
            <a:r>
              <a:rPr kumimoji="0" lang="pt-B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estruturado para</a:t>
            </a:r>
            <a:r>
              <a:rPr kumimoji="0" lang="pt-BR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j-lt"/>
                <a:ea typeface="Tahoma" pitchFamily="34" charset="0"/>
                <a:cs typeface="Tahoma" pitchFamily="34" charset="0"/>
              </a:rPr>
              <a:t> obter informações sobre a vida dos pescadores antes e após o desastre;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3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Amostra de </a:t>
            </a:r>
            <a:r>
              <a:rPr lang="pt-BR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131 pescadores</a:t>
            </a:r>
            <a:r>
              <a:rPr lang="pt-BR" sz="3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itchFamily="34" charset="0"/>
                <a:cs typeface="Tahoma" pitchFamily="34" charset="0"/>
              </a:rPr>
              <a:t>.</a:t>
            </a:r>
            <a:endParaRPr kumimoji="0" lang="pt-BR" sz="3000" b="0" i="0" u="none" strike="noStrike" kern="1200" cap="none" spc="0" normalizeH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j-lt"/>
              <a:ea typeface="Tahoma" pitchFamily="34" charset="0"/>
              <a:cs typeface="Tahom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3200" b="0" i="0" u="none" strike="noStrike" kern="1200" cap="none" spc="0" normalizeH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mapa_guilherme\Mapa_final_popea.jpg"/>
          <p:cNvPicPr>
            <a:picLocks noChangeAspect="1" noChangeArrowheads="1"/>
          </p:cNvPicPr>
          <p:nvPr/>
        </p:nvPicPr>
        <p:blipFill>
          <a:blip r:embed="rId2" cstate="print"/>
          <a:srcRect b="8838"/>
          <a:stretch>
            <a:fillRect/>
          </a:stretch>
        </p:blipFill>
        <p:spPr bwMode="auto">
          <a:xfrm>
            <a:off x="0" y="606093"/>
            <a:ext cx="9144000" cy="58947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658</Words>
  <Application>Microsoft Office PowerPoint</Application>
  <PresentationFormat>Apresentação na tela (4:3)</PresentationFormat>
  <Paragraphs>95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Avaliação Longitudinal das Consequências Sócio-Ambientais do Acidente da Cataguases Papel sobre duas Comunidades de Pescadores no Vale Inferior do Rio Paraíba do Sul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Avaliação Longitudinal das Consequências Sócio-Ambientais do Acidente da Cataguases Papel sobre duas Comunidades de Pescadores no Vale Inferior do Rio Paraíba do Sul</dc:title>
  <dc:creator>Guilherme</dc:creator>
  <cp:lastModifiedBy>Guilherme</cp:lastModifiedBy>
  <cp:revision>77</cp:revision>
  <dcterms:created xsi:type="dcterms:W3CDTF">2017-08-06T10:53:10Z</dcterms:created>
  <dcterms:modified xsi:type="dcterms:W3CDTF">2017-08-18T04:43:49Z</dcterms:modified>
</cp:coreProperties>
</file>