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5"/>
  </p:notesMasterIdLst>
  <p:sldIdLst>
    <p:sldId id="256" r:id="rId2"/>
    <p:sldId id="257" r:id="rId3"/>
    <p:sldId id="259" r:id="rId4"/>
    <p:sldId id="261" r:id="rId5"/>
    <p:sldId id="262" r:id="rId6"/>
    <p:sldId id="263" r:id="rId7"/>
    <p:sldId id="265"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58" r:id="rId21"/>
    <p:sldId id="260" r:id="rId22"/>
    <p:sldId id="264"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A9C7-2407-4723-BD40-FB96ACAE7085}" type="datetimeFigureOut">
              <a:rPr lang="pt-BR" smtClean="0"/>
              <a:t>29/07/2019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2F83D-6D63-4E47-A137-6BB515E05BD5}" type="slidenum">
              <a:rPr lang="pt-BR" smtClean="0"/>
              <a:t>‹nº›</a:t>
            </a:fld>
            <a:endParaRPr lang="pt-BR"/>
          </a:p>
        </p:txBody>
      </p:sp>
    </p:spTree>
    <p:extLst>
      <p:ext uri="{BB962C8B-B14F-4D97-AF65-F5344CB8AC3E}">
        <p14:creationId xmlns:p14="http://schemas.microsoft.com/office/powerpoint/2010/main" val="22904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282F83D-6D63-4E47-A137-6BB515E05BD5}" type="slidenum">
              <a:rPr lang="pt-BR" smtClean="0"/>
              <a:t>2</a:t>
            </a:fld>
            <a:endParaRPr lang="pt-BR"/>
          </a:p>
        </p:txBody>
      </p:sp>
    </p:spTree>
    <p:extLst>
      <p:ext uri="{BB962C8B-B14F-4D97-AF65-F5344CB8AC3E}">
        <p14:creationId xmlns:p14="http://schemas.microsoft.com/office/powerpoint/2010/main" val="166202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30EE112-5CB6-48C7-BF12-3DADC1D61006}" type="datetime1">
              <a:rPr lang="en-US" smtClean="0"/>
              <a:t>7/29/2019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9AAFC-7ED9-44A3-9467-85B565BF0B4F}"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CB2E955-99BF-4F3E-B167-F9BAAD1C167B}"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70EC23A-563C-44F4-9B40-F6EAE234AF19}" type="datetime1">
              <a:rPr lang="en-US" smtClean="0"/>
              <a:t>7/29/2019</a:t>
            </a:fld>
            <a:endParaRPr lang="en-US" dirty="0"/>
          </a:p>
        </p:txBody>
      </p:sp>
      <p:sp>
        <p:nvSpPr>
          <p:cNvPr id="5" name="Footer Placeholder 4"/>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D6345E8-5948-4BBC-92E5-FDEC301F767A}" type="datetime1">
              <a:rPr lang="en-US" smtClean="0"/>
              <a:t>7/29/2019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A8F8127-E7C9-4169-92E3-1676E3056D1D}" type="datetime1">
              <a:rPr lang="en-US" smtClean="0"/>
              <a:t>7/29/2019</a:t>
            </a:fld>
            <a:endParaRPr lang="en-US" dirty="0"/>
          </a:p>
        </p:txBody>
      </p:sp>
      <p:sp>
        <p:nvSpPr>
          <p:cNvPr id="6" name="Footer Placeholder 5"/>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C019509-9BB1-4EE3-AC5E-02C033381FE9}" type="datetime1">
              <a:rPr lang="en-US" smtClean="0"/>
              <a:t>7/29/2019</a:t>
            </a:fld>
            <a:endParaRPr lang="en-US" dirty="0"/>
          </a:p>
        </p:txBody>
      </p:sp>
      <p:sp>
        <p:nvSpPr>
          <p:cNvPr id="8" name="Footer Placeholder 7"/>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426F5D3-8F1B-42DC-856D-79220871EDDC}" type="datetime1">
              <a:rPr lang="en-US" smtClean="0"/>
              <a:t>7/29/2019</a:t>
            </a:fld>
            <a:endParaRPr lang="en-US" dirty="0"/>
          </a:p>
        </p:txBody>
      </p:sp>
      <p:sp>
        <p:nvSpPr>
          <p:cNvPr id="4" name="Footer Placeholder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DF1AB-DF7D-44D4-BDF3-80DA498A3383}" type="datetime1">
              <a:rPr lang="en-US" smtClean="0"/>
              <a:t>7/29/2019</a:t>
            </a:fld>
            <a:endParaRPr lang="en-US" dirty="0"/>
          </a:p>
        </p:txBody>
      </p:sp>
      <p:sp>
        <p:nvSpPr>
          <p:cNvPr id="3" name="Footer Placeholder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39C242-0D98-46D3-AFF7-EC196BED6F01}" type="datetime1">
              <a:rPr lang="en-US" smtClean="0"/>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942CB7-7929-4AD6-9963-8B7BB0C5E545}" type="datetime1">
              <a:rPr lang="en-US" smtClean="0"/>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75C5CBD-3048-4694-9F6F-AD2DAD945827}" type="datetime1">
              <a:rPr lang="en-US" smtClean="0"/>
              <a:t>7/29/2019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VALVERDE, M. C., The Interdependence of Climate and Socioeconomic Vulnerability In The ABC Paulista Region. Ambient. soc., São Paulo , v. 20, n. 3, p. 39-60, Sept. 2017</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4000" dirty="0" smtClean="0"/>
              <a:t>A Interdependência entre vulnerabilidade climática e socioeconômica no abc paulista</a:t>
            </a:r>
            <a:endParaRPr lang="pt-BR" sz="4000" dirty="0"/>
          </a:p>
        </p:txBody>
      </p:sp>
      <p:sp>
        <p:nvSpPr>
          <p:cNvPr id="3" name="Subtítulo 2"/>
          <p:cNvSpPr>
            <a:spLocks noGrp="1"/>
          </p:cNvSpPr>
          <p:nvPr>
            <p:ph type="subTitle" idx="1"/>
          </p:nvPr>
        </p:nvSpPr>
        <p:spPr/>
        <p:txBody>
          <a:bodyPr>
            <a:normAutofit fontScale="92500" lnSpcReduction="10000"/>
          </a:bodyPr>
          <a:lstStyle/>
          <a:p>
            <a:r>
              <a:rPr lang="pt-BR" dirty="0" smtClean="0"/>
              <a:t>Maria </a:t>
            </a:r>
            <a:r>
              <a:rPr lang="pt-BR" dirty="0" err="1" smtClean="0"/>
              <a:t>Cleofé</a:t>
            </a:r>
            <a:r>
              <a:rPr lang="pt-BR" dirty="0" smtClean="0"/>
              <a:t> Valverde </a:t>
            </a:r>
            <a:r>
              <a:rPr lang="pt-BR" dirty="0" err="1" smtClean="0"/>
              <a:t>Brambila</a:t>
            </a:r>
            <a:endParaRPr lang="pt-BR" dirty="0" smtClean="0"/>
          </a:p>
          <a:p>
            <a:r>
              <a:rPr lang="pt-BR" dirty="0" smtClean="0"/>
              <a:t>CECS </a:t>
            </a:r>
            <a:r>
              <a:rPr lang="pt-BR" dirty="0" smtClean="0"/>
              <a:t>– UFABC</a:t>
            </a:r>
          </a:p>
          <a:p>
            <a:r>
              <a:rPr lang="pt-BR" dirty="0" smtClean="0"/>
              <a:t>Revista Ambiente &amp; Sociedade – Junho de 2017</a:t>
            </a:r>
            <a:endParaRPr lang="pt-BR" dirty="0"/>
          </a:p>
        </p:txBody>
      </p:sp>
    </p:spTree>
    <p:extLst>
      <p:ext uri="{BB962C8B-B14F-4D97-AF65-F5344CB8AC3E}">
        <p14:creationId xmlns:p14="http://schemas.microsoft.com/office/powerpoint/2010/main" val="399049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Dados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800" dirty="0" smtClean="0"/>
              <a:t>Dados de chuva na região (1972 a 2014)</a:t>
            </a:r>
          </a:p>
          <a:p>
            <a:r>
              <a:rPr lang="pt-BR" sz="2800" dirty="0" smtClean="0"/>
              <a:t>Dados censitários 1990/2000/2010</a:t>
            </a:r>
          </a:p>
          <a:p>
            <a:pPr lvl="1"/>
            <a:r>
              <a:rPr lang="pt-BR" sz="2800" dirty="0"/>
              <a:t>Dados Demográficos e de Urbanização</a:t>
            </a:r>
          </a:p>
          <a:p>
            <a:pPr lvl="1"/>
            <a:r>
              <a:rPr lang="pt-BR" sz="2800" dirty="0"/>
              <a:t>Dados socioeconômicos</a:t>
            </a:r>
          </a:p>
          <a:p>
            <a:pPr lvl="1"/>
            <a:r>
              <a:rPr lang="pt-BR" sz="2800" dirty="0"/>
              <a:t>Dados de </a:t>
            </a:r>
            <a:r>
              <a:rPr lang="pt-BR" sz="2800" dirty="0" smtClean="0"/>
              <a:t>saneamento</a:t>
            </a:r>
          </a:p>
          <a:p>
            <a:r>
              <a:rPr lang="pt-BR" sz="2800" dirty="0" smtClean="0"/>
              <a:t>Dados climáticos: índices para </a:t>
            </a:r>
            <a:r>
              <a:rPr lang="pt-BR" sz="2800" dirty="0"/>
              <a:t>caracterizar objetivamente a variabilidade climática da precipitação e da temperatura </a:t>
            </a:r>
            <a:r>
              <a:rPr lang="pt-BR" sz="2800" dirty="0" smtClean="0"/>
              <a:t>(Alexander et. al., 2005)</a:t>
            </a:r>
          </a:p>
          <a:p>
            <a:pPr lvl="1"/>
            <a:endParaRPr lang="pt-BR" sz="28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8488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Metodologia: Indicadores Climáticos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R50mm: número de dias por ano com precipitação acima de 50 mm</a:t>
            </a:r>
          </a:p>
          <a:p>
            <a:r>
              <a:rPr lang="pt-BR" sz="2400" dirty="0" smtClean="0"/>
              <a:t>R80mm: número de dias por ano com precipitação acima de 80 </a:t>
            </a:r>
            <a:r>
              <a:rPr lang="pt-BR" sz="2400" dirty="0" err="1" smtClean="0"/>
              <a:t>mm.</a:t>
            </a:r>
            <a:endParaRPr lang="pt-BR" sz="2400" dirty="0" smtClean="0"/>
          </a:p>
          <a:p>
            <a:r>
              <a:rPr lang="pt-BR" sz="2400" dirty="0" smtClean="0"/>
              <a:t>RX1day: máxima precipitação total em um dia</a:t>
            </a:r>
          </a:p>
          <a:p>
            <a:r>
              <a:rPr lang="pt-BR" sz="2400" dirty="0" smtClean="0"/>
              <a:t>RX5day: máxima precipitação total em 5 dias consecutivos</a:t>
            </a:r>
          </a:p>
          <a:p>
            <a:r>
              <a:rPr lang="pt-BR" sz="2400" dirty="0" smtClean="0"/>
              <a:t>R95p: dias muito chuvosos acima do percentil 95</a:t>
            </a:r>
          </a:p>
          <a:p>
            <a:r>
              <a:rPr lang="pt-BR" sz="2400" dirty="0" smtClean="0"/>
              <a:t>PRCPTOT: acumulado de precipitação total.</a:t>
            </a:r>
          </a:p>
          <a:p>
            <a:r>
              <a:rPr lang="pt-BR" sz="2400" dirty="0" smtClean="0"/>
              <a:t>Análise </a:t>
            </a:r>
            <a:r>
              <a:rPr lang="pt-BR" sz="2400" dirty="0"/>
              <a:t>de possíveis tendências nas séries </a:t>
            </a:r>
            <a:r>
              <a:rPr lang="pt-BR" sz="2400" dirty="0" smtClean="0"/>
              <a:t>temporais: teste não paramétrico de Mann-Kendall e Método de </a:t>
            </a:r>
            <a:r>
              <a:rPr lang="pt-BR" sz="2400" dirty="0" err="1" smtClean="0"/>
              <a:t>Sen</a:t>
            </a:r>
            <a:endParaRPr lang="pt-BR" sz="2400" dirty="0" smtClean="0"/>
          </a:p>
          <a:p>
            <a:pPr lvl="1"/>
            <a:endParaRPr lang="pt-BR" sz="28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309688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Índice criado: componentes</a:t>
            </a:r>
            <a:endParaRPr lang="pt-BR" dirty="0"/>
          </a:p>
        </p:txBody>
      </p:sp>
      <p:sp>
        <p:nvSpPr>
          <p:cNvPr id="3" name="Espaço Reservado para Conteúdo 2"/>
          <p:cNvSpPr>
            <a:spLocks noGrp="1"/>
          </p:cNvSpPr>
          <p:nvPr>
            <p:ph idx="1"/>
          </p:nvPr>
        </p:nvSpPr>
        <p:spPr>
          <a:xfrm>
            <a:off x="1371600" y="1519707"/>
            <a:ext cx="9601200" cy="4347693"/>
          </a:xfrm>
        </p:spPr>
        <p:txBody>
          <a:bodyPr>
            <a:normAutofit lnSpcReduction="10000"/>
          </a:bodyPr>
          <a:lstStyle/>
          <a:p>
            <a:r>
              <a:rPr lang="pt-BR" sz="2400" dirty="0" smtClean="0"/>
              <a:t>Índice de vulnerabilidades </a:t>
            </a:r>
            <a:r>
              <a:rPr lang="pt-BR" sz="2400" dirty="0"/>
              <a:t>socioeconômicas (</a:t>
            </a:r>
            <a:r>
              <a:rPr lang="pt-BR" sz="2400" dirty="0" err="1"/>
              <a:t>IVse</a:t>
            </a:r>
            <a:r>
              <a:rPr lang="pt-BR" sz="2400" dirty="0"/>
              <a:t>), </a:t>
            </a:r>
            <a:r>
              <a:rPr lang="pt-BR" sz="2400" dirty="0" smtClean="0"/>
              <a:t>(peso 0,2)</a:t>
            </a:r>
          </a:p>
          <a:p>
            <a:r>
              <a:rPr lang="pt-BR" sz="2400" dirty="0" smtClean="0"/>
              <a:t>Índice de vulnerabilidades demográfico-urbanas </a:t>
            </a:r>
            <a:r>
              <a:rPr lang="pt-BR" sz="2400" dirty="0"/>
              <a:t>(</a:t>
            </a:r>
            <a:r>
              <a:rPr lang="pt-BR" sz="2400" dirty="0" err="1"/>
              <a:t>IVdu</a:t>
            </a:r>
            <a:r>
              <a:rPr lang="pt-BR" sz="2400" dirty="0"/>
              <a:t>), </a:t>
            </a:r>
            <a:r>
              <a:rPr lang="pt-BR" sz="2400" dirty="0" smtClean="0"/>
              <a:t>(peso 0,2)</a:t>
            </a:r>
          </a:p>
          <a:p>
            <a:r>
              <a:rPr lang="pt-BR" sz="2400" dirty="0" smtClean="0"/>
              <a:t>Índice de vulnerabilidades sanitárias </a:t>
            </a:r>
            <a:r>
              <a:rPr lang="pt-BR" sz="2400" dirty="0"/>
              <a:t>(</a:t>
            </a:r>
            <a:r>
              <a:rPr lang="pt-BR" sz="2400" dirty="0" err="1"/>
              <a:t>IVs</a:t>
            </a:r>
            <a:r>
              <a:rPr lang="pt-BR" sz="2400" dirty="0"/>
              <a:t>) </a:t>
            </a:r>
            <a:r>
              <a:rPr lang="pt-BR" sz="2400" dirty="0" smtClean="0"/>
              <a:t>(peso 0,4)</a:t>
            </a:r>
          </a:p>
          <a:p>
            <a:r>
              <a:rPr lang="pt-BR" sz="2400" dirty="0" err="1" smtClean="0"/>
              <a:t>Indíce</a:t>
            </a:r>
            <a:r>
              <a:rPr lang="pt-BR" sz="2400" dirty="0" smtClean="0"/>
              <a:t> de Vulnerabilidades relacionadas aos extremos </a:t>
            </a:r>
            <a:r>
              <a:rPr lang="pt-BR" sz="2400" dirty="0"/>
              <a:t>climáticos (</a:t>
            </a:r>
            <a:r>
              <a:rPr lang="pt-BR" sz="2400" dirty="0" err="1"/>
              <a:t>IVec</a:t>
            </a:r>
            <a:r>
              <a:rPr lang="pt-BR" sz="2400" dirty="0"/>
              <a:t>) </a:t>
            </a:r>
            <a:r>
              <a:rPr lang="pt-BR" sz="2400" dirty="0" smtClean="0"/>
              <a:t>(peso 0,2)</a:t>
            </a:r>
            <a:endParaRPr lang="pt-BR" sz="2400" dirty="0"/>
          </a:p>
          <a:p>
            <a:r>
              <a:rPr lang="pt-BR" sz="2400" dirty="0" smtClean="0"/>
              <a:t>Escala dos índices: municipal</a:t>
            </a:r>
          </a:p>
          <a:p>
            <a:r>
              <a:rPr lang="pt-BR" sz="2400" dirty="0" smtClean="0"/>
              <a:t>IAV (Índice Agregado de Vulnerabilidades): junção dos indicadores com cada índice tendo peso 1</a:t>
            </a:r>
          </a:p>
          <a:p>
            <a:r>
              <a:rPr lang="pt-BR" sz="2400" dirty="0" err="1" smtClean="0"/>
              <a:t>IAVp</a:t>
            </a:r>
            <a:r>
              <a:rPr lang="pt-BR" sz="2400" dirty="0" smtClean="0"/>
              <a:t> </a:t>
            </a:r>
            <a:r>
              <a:rPr lang="pt-BR" sz="2400" dirty="0"/>
              <a:t>(Índice Agregado de </a:t>
            </a:r>
            <a:r>
              <a:rPr lang="pt-BR" sz="2400" dirty="0" smtClean="0"/>
              <a:t>Vulnerabilidades Ponderado): </a:t>
            </a:r>
            <a:r>
              <a:rPr lang="pt-BR" sz="2400" dirty="0"/>
              <a:t>junção dos indicadores </a:t>
            </a:r>
            <a:r>
              <a:rPr lang="pt-BR" sz="2400" dirty="0" smtClean="0"/>
              <a:t>após atribuição de pesos a cada índice</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343759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6310" y="176391"/>
            <a:ext cx="9601200" cy="833907"/>
          </a:xfrm>
        </p:spPr>
        <p:txBody>
          <a:bodyPr/>
          <a:lstStyle/>
          <a:p>
            <a:r>
              <a:rPr lang="pt-BR" dirty="0" smtClean="0"/>
              <a:t>Resultados</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938" y="772762"/>
            <a:ext cx="8387944" cy="5680624"/>
          </a:xfr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4" name="Espaço Reservado para Número de Slide 3"/>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293321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lstStyle/>
          <a:p>
            <a:r>
              <a:rPr lang="pt-BR" dirty="0" smtClean="0"/>
              <a:t>Resultados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798" y="1094704"/>
            <a:ext cx="9975520" cy="5366141"/>
          </a:xfr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14</a:t>
            </a:fld>
            <a:endParaRPr lang="en-US" dirty="0"/>
          </a:p>
        </p:txBody>
      </p:sp>
    </p:spTree>
    <p:extLst>
      <p:ext uri="{BB962C8B-B14F-4D97-AF65-F5344CB8AC3E}">
        <p14:creationId xmlns:p14="http://schemas.microsoft.com/office/powerpoint/2010/main" val="325185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fontScale="90000"/>
          </a:bodyPr>
          <a:lstStyle/>
          <a:p>
            <a:r>
              <a:rPr lang="pt-BR" dirty="0" smtClean="0"/>
              <a:t>Índice de Vulnerabilidade a Extremos Climáticos</a:t>
            </a:r>
            <a:endParaRPr lang="pt-BR" dirty="0"/>
          </a:p>
        </p:txBody>
      </p:sp>
      <p:sp>
        <p:nvSpPr>
          <p:cNvPr id="3" name="Espaço Reservado para Conteúdo 2"/>
          <p:cNvSpPr>
            <a:spLocks noGrp="1"/>
          </p:cNvSpPr>
          <p:nvPr>
            <p:ph idx="1"/>
          </p:nvPr>
        </p:nvSpPr>
        <p:spPr/>
        <p:txBody>
          <a:bodyPr/>
          <a:lstStyle/>
          <a:p>
            <a:r>
              <a:rPr lang="pt-BR" dirty="0" smtClean="0"/>
              <a:t>Indicadores:</a:t>
            </a:r>
          </a:p>
          <a:p>
            <a:pPr lvl="1"/>
            <a:r>
              <a:rPr lang="pt-BR" dirty="0" smtClean="0"/>
              <a:t>Parâmetro </a:t>
            </a:r>
            <a:r>
              <a:rPr lang="pt-BR" dirty="0"/>
              <a:t>Z do teste de </a:t>
            </a:r>
            <a:r>
              <a:rPr lang="pt-BR" dirty="0" smtClean="0"/>
              <a:t>Mann-Kendall (tendência)</a:t>
            </a:r>
          </a:p>
          <a:p>
            <a:pPr lvl="1"/>
            <a:r>
              <a:rPr lang="pt-BR" dirty="0" smtClean="0"/>
              <a:t>Parâmetro </a:t>
            </a:r>
            <a:r>
              <a:rPr lang="pt-BR" dirty="0"/>
              <a:t>S do método de </a:t>
            </a:r>
            <a:r>
              <a:rPr lang="pt-BR" dirty="0" err="1" smtClean="0"/>
              <a:t>Sen</a:t>
            </a:r>
            <a:r>
              <a:rPr lang="pt-BR" dirty="0" smtClean="0"/>
              <a:t> (tendência)</a:t>
            </a:r>
          </a:p>
          <a:p>
            <a:pPr lvl="1"/>
            <a:r>
              <a:rPr lang="pt-BR" dirty="0" smtClean="0"/>
              <a:t>Percentil </a:t>
            </a:r>
            <a:r>
              <a:rPr lang="pt-BR" dirty="0"/>
              <a:t>95 (P95</a:t>
            </a:r>
            <a:r>
              <a:rPr lang="pt-BR" dirty="0" smtClean="0"/>
              <a:t>%) (série histórica) </a:t>
            </a:r>
          </a:p>
          <a:p>
            <a:pPr lvl="1"/>
            <a:r>
              <a:rPr lang="pt-BR" dirty="0" smtClean="0"/>
              <a:t>Frequência </a:t>
            </a:r>
            <a:r>
              <a:rPr lang="pt-BR" dirty="0"/>
              <a:t>de anos em que os índices foram maiores ou iguais que o percentil 95</a:t>
            </a:r>
            <a:r>
              <a:rPr lang="pt-BR" dirty="0" smtClean="0"/>
              <a:t>%. (série histórica)</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85394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Índice Agregado de Vulnerabilidade</a:t>
            </a:r>
            <a:endParaRPr lang="pt-BR" dirty="0"/>
          </a:p>
        </p:txBody>
      </p:sp>
      <p:pic>
        <p:nvPicPr>
          <p:cNvPr id="4" name="Espaço Reservado para Conteúdo 3"/>
          <p:cNvPicPr>
            <a:picLocks noGrp="1" noChangeAspect="1"/>
          </p:cNvPicPr>
          <p:nvPr>
            <p:ph idx="1"/>
          </p:nvPr>
        </p:nvPicPr>
        <p:blipFill>
          <a:blip r:embed="rId2"/>
          <a:stretch>
            <a:fillRect/>
          </a:stretch>
        </p:blipFill>
        <p:spPr>
          <a:xfrm>
            <a:off x="3872301" y="1020035"/>
            <a:ext cx="4548281" cy="5433351"/>
          </a:xfrm>
          <a:prstGeom prst="rect">
            <a:avLst/>
          </a:prstGeom>
        </p:spPr>
      </p:pic>
      <p:sp>
        <p:nvSpPr>
          <p:cNvPr id="3" name="Espaço Reservado para Rodapé 2"/>
          <p:cNvSpPr>
            <a:spLocks noGrp="1"/>
          </p:cNvSpPr>
          <p:nvPr>
            <p:ph type="ftr" sz="quarter" idx="11"/>
          </p:nvPr>
        </p:nvSpPr>
        <p:spPr/>
        <p:txBody>
          <a:bodyPr/>
          <a:lstStyle/>
          <a:p>
            <a:r>
              <a:rPr lang="en-US" dirty="0" smtClean="0"/>
              <a:t>VALVERDE, M. C., The Interdependence of Climate and Socioeconomic Vulnerability In The ABC </a:t>
            </a:r>
            <a:r>
              <a:rPr lang="en-US" dirty="0" err="1" smtClean="0"/>
              <a:t>Paulista</a:t>
            </a:r>
            <a:r>
              <a:rPr lang="en-US" dirty="0" smtClean="0"/>
              <a:t> Region. Ambient. </a:t>
            </a:r>
            <a:r>
              <a:rPr lang="en-US" dirty="0" err="1" smtClean="0"/>
              <a:t>soc.</a:t>
            </a:r>
            <a:r>
              <a:rPr lang="en-US" dirty="0" smtClean="0"/>
              <a:t>,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67310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Conclusões da Autora</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lnSpcReduction="10000"/>
          </a:bodyPr>
          <a:lstStyle/>
          <a:p>
            <a:r>
              <a:rPr lang="pt-BR" sz="2400" dirty="0" smtClean="0"/>
              <a:t>A vulnerabilidade </a:t>
            </a:r>
            <a:r>
              <a:rPr lang="pt-BR" sz="2400" dirty="0"/>
              <a:t>tem um caráter social e que não somente se refere ao dano físico potencial de uma </a:t>
            </a:r>
            <a:r>
              <a:rPr lang="pt-BR" sz="2400" dirty="0" smtClean="0"/>
              <a:t>ameaça (p. 53)</a:t>
            </a:r>
          </a:p>
          <a:p>
            <a:r>
              <a:rPr lang="pt-BR" sz="2400" dirty="0" smtClean="0"/>
              <a:t>Quase </a:t>
            </a:r>
            <a:r>
              <a:rPr lang="pt-BR" sz="2400" dirty="0"/>
              <a:t>todos os municípios apresentaram tend</a:t>
            </a:r>
            <a:r>
              <a:rPr lang="pt-BR" sz="2400" b="1" dirty="0"/>
              <a:t>ências </a:t>
            </a:r>
            <a:r>
              <a:rPr lang="pt-BR" sz="2400" dirty="0"/>
              <a:t>de aumento no número de dias com chuva de intensidade moderada (R50mm) e no acumulado anual dos dias mais </a:t>
            </a:r>
            <a:r>
              <a:rPr lang="pt-BR" sz="2400" dirty="0" smtClean="0"/>
              <a:t>úmidos (chuva </a:t>
            </a:r>
            <a:r>
              <a:rPr lang="pt-BR" sz="2400" dirty="0"/>
              <a:t>diária acima do percentil 95% – R95p). </a:t>
            </a:r>
            <a:r>
              <a:rPr lang="pt-BR" sz="2400" dirty="0" smtClean="0"/>
              <a:t>(p. 53-54)</a:t>
            </a:r>
          </a:p>
          <a:p>
            <a:r>
              <a:rPr lang="pt-BR" sz="2400" dirty="0" smtClean="0"/>
              <a:t>Ribeirão Pires, Diadema e Mauá com índices agregados de vulnerabilidade mais altos que os demais municípios.</a:t>
            </a:r>
          </a:p>
          <a:p>
            <a:r>
              <a:rPr lang="pt-BR" sz="2400" dirty="0" smtClean="0"/>
              <a:t>Para efeitos de políticas públicas, a </a:t>
            </a:r>
            <a:r>
              <a:rPr lang="pt-BR" sz="2400" dirty="0"/>
              <a:t>identificação dos municípios onde a alta vulnerabilidade aos excessos de chuva e as altas vulnerabilidades socioeconômicas, demográfico-urbanas e sanitárias coincidem, ajuda a decidir para onde devem ser orientados os maiores esforços, no sentido da diminuição das vulnerabilidades e da tomada de medidas de adaptação e mitigação dos impactos das chuvas </a:t>
            </a:r>
            <a:r>
              <a:rPr lang="pt-BR" sz="2400" dirty="0" smtClean="0"/>
              <a:t>extremas (p. 54)</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17</a:t>
            </a:fld>
            <a:endParaRPr lang="en-US" dirty="0"/>
          </a:p>
        </p:txBody>
      </p:sp>
    </p:spTree>
    <p:extLst>
      <p:ext uri="{BB962C8B-B14F-4D97-AF65-F5344CB8AC3E}">
        <p14:creationId xmlns:p14="http://schemas.microsoft.com/office/powerpoint/2010/main" val="412711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a:bodyPr>
          <a:lstStyle/>
          <a:p>
            <a:r>
              <a:rPr lang="pt-BR" sz="2400" dirty="0" smtClean="0"/>
              <a:t>É possível agregar outros “eventos perigosos” além dos eventos relacionados aos padrões de precipitação para um possível Índice de Vulnerabilidade a Extremos Climáticos?</a:t>
            </a:r>
          </a:p>
          <a:p>
            <a:r>
              <a:rPr lang="pt-BR" sz="2400" dirty="0" smtClean="0"/>
              <a:t>Problema com municípios grandes: ao estabelecer um Índice Agregado de Vulnerabilidade em âmbito estritamente municipal perde-se a análise mais micro, o que pode ser prejudicial por uniformizar cenários muito diferentes entre si. O Centro de Santo André tem padrões de precipitação diferentes de </a:t>
            </a:r>
            <a:r>
              <a:rPr lang="pt-BR" sz="2400" dirty="0" err="1" smtClean="0"/>
              <a:t>Paranapiacaba</a:t>
            </a:r>
            <a:r>
              <a:rPr lang="pt-BR" sz="2400" dirty="0" smtClean="0"/>
              <a:t>, por exemplo. Em cidades como São Paulo, por exemplo, essa discrepância deve ser ainda maior</a:t>
            </a:r>
            <a:r>
              <a:rPr lang="pt-BR" sz="2400" dirty="0" smtClean="0"/>
              <a:t>.</a:t>
            </a:r>
          </a:p>
          <a:p>
            <a:r>
              <a:rPr lang="pt-BR" sz="2400" dirty="0" smtClean="0"/>
              <a:t>Extremo climático não é só chuva. Fazer um </a:t>
            </a:r>
            <a:r>
              <a:rPr lang="pt-BR" sz="2400" dirty="0" err="1" smtClean="0"/>
              <a:t>IVec</a:t>
            </a:r>
            <a:r>
              <a:rPr lang="pt-BR" sz="2400" dirty="0" smtClean="0"/>
              <a:t> considerando só precipitação soa algo que não dá conta do escopo de análise.</a:t>
            </a:r>
            <a:endParaRPr lang="pt-BR" sz="2400" dirty="0" smtClean="0"/>
          </a:p>
          <a:p>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18</a:t>
            </a:fld>
            <a:endParaRPr lang="en-US" dirty="0"/>
          </a:p>
        </p:txBody>
      </p:sp>
    </p:spTree>
    <p:extLst>
      <p:ext uri="{BB962C8B-B14F-4D97-AF65-F5344CB8AC3E}">
        <p14:creationId xmlns:p14="http://schemas.microsoft.com/office/powerpoint/2010/main" val="248714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842" y="260797"/>
            <a:ext cx="9601200" cy="833907"/>
          </a:xfrm>
        </p:spPr>
        <p:txBody>
          <a:bodyPr>
            <a:normAutofit/>
          </a:bodyPr>
          <a:lstStyle/>
          <a:p>
            <a:r>
              <a:rPr lang="pt-BR" dirty="0" smtClean="0"/>
              <a:t>Considerações</a:t>
            </a:r>
            <a:endParaRPr lang="pt-BR" dirty="0"/>
          </a:p>
        </p:txBody>
      </p:sp>
      <p:sp>
        <p:nvSpPr>
          <p:cNvPr id="3" name="Espaço Reservado para Conteúdo 2"/>
          <p:cNvSpPr>
            <a:spLocks noGrp="1"/>
          </p:cNvSpPr>
          <p:nvPr>
            <p:ph idx="1"/>
          </p:nvPr>
        </p:nvSpPr>
        <p:spPr>
          <a:xfrm>
            <a:off x="1371600" y="1622738"/>
            <a:ext cx="9601200" cy="4803820"/>
          </a:xfrm>
        </p:spPr>
        <p:txBody>
          <a:bodyPr>
            <a:normAutofit fontScale="92500"/>
          </a:bodyPr>
          <a:lstStyle/>
          <a:p>
            <a:r>
              <a:rPr lang="pt-BR" sz="2400" dirty="0"/>
              <a:t>Para criar um índice que contemple a capacidade institucional dos municípios para o enfrentamento da questão das mudanças climáticas, é possível agregar indicadores de esforço institucional, que não constam no trabalho (presença de Secretaria do Meio Ambiente, presença de Conselho Municipal do Meio Ambiente, presença de Planos Municipais relacionados ao tema das mudanças climáticas, estruturação da Defesa Civil, porcentagem de área verde na área urbana das cidades e área ocupada por moradias não regularizadas, por exemplo)</a:t>
            </a:r>
          </a:p>
          <a:p>
            <a:r>
              <a:rPr lang="pt-BR" sz="2400" dirty="0"/>
              <a:t>Para os municípios do Grande ABC e da Região Metropolitana de São Paulo, em geral, talvez fosse mais adequada a incorporação de indicadores do IVSE, que mede coisas que o IAV não mede, como, por exemplo, a vulnerabilidade dada pela topografia dos terrenos, que faz cidades da região do ABC se diferenciarem muito entre si (São Caetano do Sul não sofre com essa questão, enquanto em Mauá ela é </a:t>
            </a:r>
            <a:r>
              <a:rPr lang="pt-BR" sz="2400" dirty="0" smtClean="0"/>
              <a:t>gravíssima).</a:t>
            </a:r>
            <a:endParaRPr lang="pt-BR" sz="2400" dirty="0"/>
          </a:p>
          <a:p>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19</a:t>
            </a:fld>
            <a:endParaRPr lang="en-US" dirty="0"/>
          </a:p>
        </p:txBody>
      </p:sp>
    </p:spTree>
    <p:extLst>
      <p:ext uri="{BB962C8B-B14F-4D97-AF65-F5344CB8AC3E}">
        <p14:creationId xmlns:p14="http://schemas.microsoft.com/office/powerpoint/2010/main" val="149418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analisar esse texto?</a:t>
            </a:r>
            <a:endParaRPr lang="pt-BR" dirty="0"/>
          </a:p>
        </p:txBody>
      </p:sp>
      <p:sp>
        <p:nvSpPr>
          <p:cNvPr id="3" name="Espaço Reservado para Conteúdo 2"/>
          <p:cNvSpPr>
            <a:spLocks noGrp="1"/>
          </p:cNvSpPr>
          <p:nvPr>
            <p:ph idx="1"/>
          </p:nvPr>
        </p:nvSpPr>
        <p:spPr/>
        <p:txBody>
          <a:bodyPr/>
          <a:lstStyle/>
          <a:p>
            <a:r>
              <a:rPr lang="pt-BR" dirty="0" smtClean="0"/>
              <a:t>Está inserido dentro da temática dos indicadores de capacidade institucional para se lidar com a temática das mudanças climáticas.</a:t>
            </a:r>
          </a:p>
          <a:p>
            <a:r>
              <a:rPr lang="pt-BR" dirty="0" smtClean="0"/>
              <a:t>Está inserido geograficamente dentro da área que é escopo da análise</a:t>
            </a:r>
          </a:p>
          <a:p>
            <a:r>
              <a:rPr lang="pt-BR" dirty="0" smtClean="0"/>
              <a:t>É um texto recente (2017), mostrando o estado atual das pesquisas na área</a:t>
            </a:r>
          </a:p>
          <a:p>
            <a:r>
              <a:rPr lang="pt-BR" dirty="0" smtClean="0"/>
              <a:t>É uma pesquisadora com histórico de pesquisa nos temas de Clima Urbano e Vulnerabilidade às Mudanças Climáticas, tendo outros trabalhos publicados na área (</a:t>
            </a:r>
            <a:r>
              <a:rPr lang="pt-BR" dirty="0" err="1" smtClean="0"/>
              <a:t>Marengo</a:t>
            </a:r>
            <a:r>
              <a:rPr lang="pt-BR" dirty="0" smtClean="0"/>
              <a:t> et. al, 2009, Nobre et. al., 2011, </a:t>
            </a:r>
            <a:r>
              <a:rPr lang="pt-BR" dirty="0" err="1" smtClean="0"/>
              <a:t>Marengo</a:t>
            </a:r>
            <a:r>
              <a:rPr lang="pt-BR" dirty="0" smtClean="0"/>
              <a:t> et. al., 2013 e Valverde et. al., 2016)</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241850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85000" lnSpcReduction="20000"/>
          </a:bodyPr>
          <a:lstStyle/>
          <a:p>
            <a:r>
              <a:rPr lang="pt-BR" dirty="0"/>
              <a:t>MARENGO, José A. ; </a:t>
            </a:r>
            <a:r>
              <a:rPr lang="pt-BR" dirty="0" err="1"/>
              <a:t>Ambrizzi</a:t>
            </a:r>
            <a:r>
              <a:rPr lang="pt-BR" dirty="0"/>
              <a:t>, T. ; Rocha, R. P. ; ALVES, Lincoln ; </a:t>
            </a:r>
            <a:r>
              <a:rPr lang="pt-BR" dirty="0" err="1"/>
              <a:t>Cuadra</a:t>
            </a:r>
            <a:r>
              <a:rPr lang="pt-BR" dirty="0"/>
              <a:t>, V.S. ; VALVERDE, M. C. ; TORRES, R. R. ; Santos, C. D. ; Ferraz, E. S. . </a:t>
            </a:r>
            <a:r>
              <a:rPr lang="pt-BR" b="1" dirty="0"/>
              <a:t>Future </a:t>
            </a:r>
            <a:r>
              <a:rPr lang="pt-BR" b="1" dirty="0" err="1"/>
              <a:t>Change</a:t>
            </a:r>
            <a:r>
              <a:rPr lang="pt-BR" b="1" dirty="0"/>
              <a:t> </a:t>
            </a:r>
            <a:r>
              <a:rPr lang="pt-BR" b="1" dirty="0" err="1"/>
              <a:t>of</a:t>
            </a:r>
            <a:r>
              <a:rPr lang="pt-BR" b="1" dirty="0"/>
              <a:t> </a:t>
            </a:r>
            <a:r>
              <a:rPr lang="pt-BR" b="1" dirty="0" err="1"/>
              <a:t>climate</a:t>
            </a:r>
            <a:r>
              <a:rPr lang="pt-BR" b="1" dirty="0"/>
              <a:t> in South </a:t>
            </a:r>
            <a:r>
              <a:rPr lang="pt-BR" b="1" dirty="0" err="1"/>
              <a:t>America</a:t>
            </a:r>
            <a:r>
              <a:rPr lang="pt-BR" b="1" dirty="0"/>
              <a:t> in </a:t>
            </a:r>
            <a:r>
              <a:rPr lang="pt-BR" b="1" dirty="0" err="1"/>
              <a:t>the</a:t>
            </a:r>
            <a:r>
              <a:rPr lang="pt-BR" b="1" dirty="0"/>
              <a:t> late </a:t>
            </a:r>
            <a:r>
              <a:rPr lang="pt-BR" b="1" dirty="0" err="1"/>
              <a:t>twenty-first</a:t>
            </a:r>
            <a:r>
              <a:rPr lang="pt-BR" b="1" dirty="0"/>
              <a:t> </a:t>
            </a:r>
            <a:r>
              <a:rPr lang="pt-BR" b="1" dirty="0" err="1"/>
              <a:t>century</a:t>
            </a:r>
            <a:r>
              <a:rPr lang="pt-BR" b="1" dirty="0"/>
              <a:t>: </a:t>
            </a:r>
            <a:r>
              <a:rPr lang="pt-BR" b="1" dirty="0" err="1"/>
              <a:t>intercomparison</a:t>
            </a:r>
            <a:r>
              <a:rPr lang="pt-BR" b="1" dirty="0"/>
              <a:t> </a:t>
            </a:r>
            <a:r>
              <a:rPr lang="pt-BR" b="1" dirty="0" err="1"/>
              <a:t>of</a:t>
            </a:r>
            <a:r>
              <a:rPr lang="pt-BR" b="1" dirty="0"/>
              <a:t> </a:t>
            </a:r>
            <a:r>
              <a:rPr lang="pt-BR" b="1" dirty="0" err="1"/>
              <a:t>scenarios</a:t>
            </a:r>
            <a:r>
              <a:rPr lang="pt-BR" b="1" dirty="0"/>
              <a:t> </a:t>
            </a:r>
            <a:r>
              <a:rPr lang="pt-BR" b="1" dirty="0" err="1" smtClean="0"/>
              <a:t>from</a:t>
            </a:r>
            <a:r>
              <a:rPr lang="pt-BR" b="1" dirty="0" smtClean="0"/>
              <a:t> </a:t>
            </a:r>
            <a:r>
              <a:rPr lang="pt-BR" b="1" dirty="0" err="1" smtClean="0"/>
              <a:t>three</a:t>
            </a:r>
            <a:r>
              <a:rPr lang="pt-BR" b="1" dirty="0" smtClean="0"/>
              <a:t> </a:t>
            </a:r>
            <a:r>
              <a:rPr lang="pt-BR" b="1" dirty="0"/>
              <a:t>regional </a:t>
            </a:r>
            <a:r>
              <a:rPr lang="pt-BR" b="1" dirty="0" err="1"/>
              <a:t>climate</a:t>
            </a:r>
            <a:r>
              <a:rPr lang="pt-BR" b="1" dirty="0"/>
              <a:t> </a:t>
            </a:r>
            <a:r>
              <a:rPr lang="pt-BR" b="1" dirty="0" err="1"/>
              <a:t>models</a:t>
            </a:r>
            <a:r>
              <a:rPr lang="pt-BR" dirty="0"/>
              <a:t>. </a:t>
            </a:r>
            <a:r>
              <a:rPr lang="pt-BR" dirty="0" err="1"/>
              <a:t>Climate</a:t>
            </a:r>
            <a:r>
              <a:rPr lang="pt-BR" dirty="0"/>
              <a:t> Dynamics, v. 33, p. 917-935, 2009. </a:t>
            </a:r>
          </a:p>
          <a:p>
            <a:r>
              <a:rPr lang="pt-BR" dirty="0"/>
              <a:t>NOBRE, C. ; Young, A. F. ; MARENGO, José A. ; SALDIVA, P. ; Nobre, A. ; </a:t>
            </a:r>
            <a:r>
              <a:rPr lang="pt-BR" dirty="0" err="1"/>
              <a:t>Ougura</a:t>
            </a:r>
            <a:r>
              <a:rPr lang="pt-BR" dirty="0"/>
              <a:t>, A. ; Thomaz, O. ; Transmonte, Grace ; VALVERDE, M. C. ; </a:t>
            </a:r>
            <a:r>
              <a:rPr lang="pt-BR" dirty="0" err="1"/>
              <a:t>Obregón</a:t>
            </a:r>
            <a:r>
              <a:rPr lang="pt-BR" dirty="0"/>
              <a:t>, G. ; Silva, G. ; Silveira, A. ; Rodrigues G. . </a:t>
            </a:r>
            <a:r>
              <a:rPr lang="pt-BR" b="1" dirty="0"/>
              <a:t>Vulnerabilidades das Megacidades Brasileiras as Mudanças Climáticas: Região Metropolitana de São Paulo</a:t>
            </a:r>
            <a:r>
              <a:rPr lang="pt-BR" dirty="0"/>
              <a:t>.. In: IPEA, Ronaldo Seroa da Motta, Jorge </a:t>
            </a:r>
            <a:r>
              <a:rPr lang="pt-BR" dirty="0" err="1"/>
              <a:t>Hargrave</a:t>
            </a:r>
            <a:r>
              <a:rPr lang="pt-BR" dirty="0"/>
              <a:t>, Gustavo </a:t>
            </a:r>
            <a:r>
              <a:rPr lang="pt-BR" dirty="0" err="1"/>
              <a:t>Luedemann</a:t>
            </a:r>
            <a:r>
              <a:rPr lang="pt-BR" dirty="0"/>
              <a:t>, Maria Bernadete Sarmiento Gutierrez. (Org.). </a:t>
            </a:r>
            <a:r>
              <a:rPr lang="pt-BR" b="1" dirty="0" err="1" smtClean="0"/>
              <a:t>Mudanca</a:t>
            </a:r>
            <a:r>
              <a:rPr lang="pt-BR" b="1" dirty="0" smtClean="0"/>
              <a:t> </a:t>
            </a:r>
            <a:r>
              <a:rPr lang="pt-BR" b="1" dirty="0"/>
              <a:t>do Clima no Brasil: Aspectos </a:t>
            </a:r>
            <a:r>
              <a:rPr lang="pt-BR" b="1" dirty="0" smtClean="0"/>
              <a:t>econômicos</a:t>
            </a:r>
            <a:r>
              <a:rPr lang="pt-BR" b="1" dirty="0"/>
              <a:t>, sociais e </a:t>
            </a:r>
            <a:r>
              <a:rPr lang="pt-BR" b="1" dirty="0" smtClean="0"/>
              <a:t>regulatórios</a:t>
            </a:r>
            <a:r>
              <a:rPr lang="pt-BR" dirty="0"/>
              <a:t>. 1ed.Brasilia: , 2011, v. , p. 110-140</a:t>
            </a:r>
            <a:endParaRPr lang="pt-BR" dirty="0" smtClean="0"/>
          </a:p>
          <a:p>
            <a:r>
              <a:rPr lang="en-US" dirty="0" smtClean="0"/>
              <a:t>MARENGO</a:t>
            </a:r>
            <a:r>
              <a:rPr lang="en-US" dirty="0"/>
              <a:t>, José ; VALVERDE, M. C. ; </a:t>
            </a:r>
            <a:r>
              <a:rPr lang="en-US" dirty="0" err="1"/>
              <a:t>Obregón</a:t>
            </a:r>
            <a:r>
              <a:rPr lang="en-US" dirty="0"/>
              <a:t>, G. </a:t>
            </a:r>
            <a:r>
              <a:rPr lang="en-US" b="1" dirty="0" smtClean="0"/>
              <a:t>Observed </a:t>
            </a:r>
            <a:r>
              <a:rPr lang="en-US" b="1" dirty="0"/>
              <a:t>and projected changes in rainfall extremes in the Metropolitan Area of São Paulo</a:t>
            </a:r>
            <a:r>
              <a:rPr lang="en-US" dirty="0"/>
              <a:t>. Climate Research, v. 57, p. 61-72-72, 2013. </a:t>
            </a:r>
            <a:endParaRPr lang="en-US" dirty="0" smtClean="0"/>
          </a:p>
          <a:p>
            <a:r>
              <a:rPr lang="pt-BR" dirty="0"/>
              <a:t>VALVERDE, M. C.; Cardoso, A. O. ; LESCRECK, M. C. ; MALFATTI, M. G. ; RABELO, M. C. ; CARVALHO, J. S. ; SILVA, M. O. . </a:t>
            </a:r>
            <a:r>
              <a:rPr lang="pt-BR" b="1" dirty="0"/>
              <a:t>Variabilidades e Mudanças climáticas no Brasil: Análises de Extremos</a:t>
            </a:r>
            <a:r>
              <a:rPr lang="pt-BR" dirty="0"/>
              <a:t>.. In: Waldir Mantovani, Andrea de Oliveira Cardoso, Roseli </a:t>
            </a:r>
            <a:r>
              <a:rPr lang="pt-BR" dirty="0" err="1"/>
              <a:t>Frederigi</a:t>
            </a:r>
            <a:r>
              <a:rPr lang="pt-BR" dirty="0"/>
              <a:t> </a:t>
            </a:r>
            <a:r>
              <a:rPr lang="pt-BR" dirty="0" err="1"/>
              <a:t>Benassi</a:t>
            </a:r>
            <a:r>
              <a:rPr lang="pt-BR" dirty="0"/>
              <a:t>, Eduardo Lucas Subtil. (Org.). Ciência e Tecnologia Ambiental - Conceitos e Perspectivas. 1ed</a:t>
            </a:r>
            <a:r>
              <a:rPr lang="pt-BR" dirty="0" smtClean="0"/>
              <a:t>. São </a:t>
            </a:r>
            <a:r>
              <a:rPr lang="pt-BR" dirty="0"/>
              <a:t>Bernardo do Campo: Editora UFABC, 2016, v. , p. 1-408.</a:t>
            </a:r>
            <a:endParaRPr lang="en-US" dirty="0" smtClean="0"/>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158579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CARDONA, O. D. </a:t>
            </a:r>
            <a:r>
              <a:rPr lang="en-US" b="1" dirty="0"/>
              <a:t>The need for rethinking the concepts of vulnerability and risk </a:t>
            </a:r>
            <a:r>
              <a:rPr lang="en-US" b="1" dirty="0" smtClean="0"/>
              <a:t>from a </a:t>
            </a:r>
            <a:r>
              <a:rPr lang="en-US" b="1" dirty="0"/>
              <a:t>holistic perspective: a necessary review and criticism for effective risk </a:t>
            </a:r>
            <a:r>
              <a:rPr lang="en-US" b="1" dirty="0" smtClean="0"/>
              <a:t>management</a:t>
            </a:r>
            <a:r>
              <a:rPr lang="en-US" dirty="0" smtClean="0"/>
              <a:t>. In</a:t>
            </a:r>
            <a:r>
              <a:rPr lang="en-US" dirty="0"/>
              <a:t>: BANKOFF, G.; FRERKS, G.; HILHORST, D. Mapping Vulnerability, </a:t>
            </a:r>
            <a:r>
              <a:rPr lang="en-US" dirty="0" smtClean="0"/>
              <a:t>Disasters, Development </a:t>
            </a:r>
            <a:r>
              <a:rPr lang="en-US" dirty="0"/>
              <a:t>and People. London: </a:t>
            </a:r>
            <a:r>
              <a:rPr lang="en-US" dirty="0" err="1"/>
              <a:t>Earthscan</a:t>
            </a:r>
            <a:r>
              <a:rPr lang="en-US" dirty="0"/>
              <a:t>, 2004. p. </a:t>
            </a:r>
            <a:r>
              <a:rPr lang="en-US" dirty="0" smtClean="0"/>
              <a:t>37-51</a:t>
            </a:r>
          </a:p>
          <a:p>
            <a:r>
              <a:rPr lang="pt-BR" dirty="0"/>
              <a:t>TIMMERMAN, P. </a:t>
            </a:r>
            <a:r>
              <a:rPr lang="pt-BR" b="1" dirty="0" err="1"/>
              <a:t>Vulnerability</a:t>
            </a:r>
            <a:r>
              <a:rPr lang="pt-BR" b="1" dirty="0"/>
              <a:t>, </a:t>
            </a:r>
            <a:r>
              <a:rPr lang="pt-BR" b="1" dirty="0" err="1"/>
              <a:t>Resilience</a:t>
            </a:r>
            <a:r>
              <a:rPr lang="pt-BR" b="1" dirty="0"/>
              <a:t> </a:t>
            </a:r>
            <a:r>
              <a:rPr lang="pt-BR" b="1" dirty="0" err="1"/>
              <a:t>and</a:t>
            </a:r>
            <a:r>
              <a:rPr lang="pt-BR" b="1" dirty="0"/>
              <a:t> </a:t>
            </a:r>
            <a:r>
              <a:rPr lang="pt-BR" b="1" dirty="0" err="1"/>
              <a:t>the</a:t>
            </a:r>
            <a:r>
              <a:rPr lang="pt-BR" b="1" dirty="0"/>
              <a:t> </a:t>
            </a:r>
            <a:r>
              <a:rPr lang="pt-BR" b="1" dirty="0" err="1"/>
              <a:t>Collapse</a:t>
            </a:r>
            <a:r>
              <a:rPr lang="pt-BR" b="1" dirty="0"/>
              <a:t> </a:t>
            </a:r>
            <a:r>
              <a:rPr lang="pt-BR" b="1" dirty="0" err="1"/>
              <a:t>of</a:t>
            </a:r>
            <a:r>
              <a:rPr lang="pt-BR" b="1" dirty="0"/>
              <a:t> </a:t>
            </a:r>
            <a:r>
              <a:rPr lang="pt-BR" b="1" dirty="0" err="1"/>
              <a:t>Society</a:t>
            </a:r>
            <a:r>
              <a:rPr lang="pt-BR" dirty="0"/>
              <a:t>. </a:t>
            </a:r>
            <a:r>
              <a:rPr lang="pt-BR" dirty="0" err="1" smtClean="0"/>
              <a:t>Environment</a:t>
            </a:r>
            <a:r>
              <a:rPr lang="pt-BR" dirty="0" smtClean="0"/>
              <a:t> </a:t>
            </a:r>
            <a:r>
              <a:rPr lang="pt-BR" dirty="0" err="1" smtClean="0"/>
              <a:t>Monograph</a:t>
            </a:r>
            <a:r>
              <a:rPr lang="pt-BR" dirty="0" smtClean="0"/>
              <a:t> </a:t>
            </a:r>
            <a:r>
              <a:rPr lang="pt-BR" dirty="0"/>
              <a:t>N°1, </a:t>
            </a:r>
            <a:r>
              <a:rPr lang="pt-BR" dirty="0" err="1"/>
              <a:t>Institute</a:t>
            </a:r>
            <a:r>
              <a:rPr lang="pt-BR" dirty="0"/>
              <a:t> for Environmental </a:t>
            </a:r>
            <a:r>
              <a:rPr lang="pt-BR" dirty="0" err="1"/>
              <a:t>Studies</a:t>
            </a:r>
            <a:r>
              <a:rPr lang="pt-BR" dirty="0"/>
              <a:t>, </a:t>
            </a:r>
            <a:r>
              <a:rPr lang="pt-BR" dirty="0" err="1"/>
              <a:t>University</a:t>
            </a:r>
            <a:r>
              <a:rPr lang="pt-BR" dirty="0"/>
              <a:t> </a:t>
            </a:r>
            <a:r>
              <a:rPr lang="pt-BR" dirty="0" err="1"/>
              <a:t>of</a:t>
            </a:r>
            <a:r>
              <a:rPr lang="pt-BR" dirty="0"/>
              <a:t> Toronto, </a:t>
            </a:r>
            <a:r>
              <a:rPr lang="pt-BR" dirty="0" smtClean="0"/>
              <a:t>1981. Disponível </a:t>
            </a:r>
            <a:r>
              <a:rPr lang="pt-BR" dirty="0"/>
              <a:t>em: &lt;http://www.ilankelman.org/miscellany/Timmerman1981.pdf</a:t>
            </a:r>
            <a:r>
              <a:rPr lang="pt-BR" dirty="0" smtClean="0"/>
              <a:t>&gt;.</a:t>
            </a:r>
          </a:p>
          <a:p>
            <a:r>
              <a:rPr lang="pt-BR" dirty="0"/>
              <a:t>ALVES, H. P. F. </a:t>
            </a:r>
            <a:r>
              <a:rPr lang="pt-BR" b="1" dirty="0"/>
              <a:t>Vulnerabilidade socioambiental na metrópole paulistana: uma </a:t>
            </a:r>
            <a:r>
              <a:rPr lang="pt-BR" b="1" dirty="0" smtClean="0"/>
              <a:t>análise </a:t>
            </a:r>
            <a:r>
              <a:rPr lang="pt-BR" b="1" dirty="0" err="1" smtClean="0"/>
              <a:t>sociodemográfica</a:t>
            </a:r>
            <a:r>
              <a:rPr lang="pt-BR" b="1" dirty="0" smtClean="0"/>
              <a:t> </a:t>
            </a:r>
            <a:r>
              <a:rPr lang="pt-BR" b="1" dirty="0"/>
              <a:t>das situações de sobreposição espacial de problemas e riscos sociais </a:t>
            </a:r>
            <a:r>
              <a:rPr lang="pt-BR" b="1" dirty="0" smtClean="0"/>
              <a:t>e ambientais</a:t>
            </a:r>
            <a:r>
              <a:rPr lang="pt-BR" dirty="0"/>
              <a:t>. Revista Brasileira de Estudos de População, São Paulo, v. 23, n. 1, p. </a:t>
            </a:r>
            <a:r>
              <a:rPr lang="pt-BR" dirty="0" smtClean="0"/>
              <a:t>43-59</a:t>
            </a:r>
            <a:r>
              <a:rPr lang="pt-BR" dirty="0"/>
              <a:t>, jan./jun. </a:t>
            </a:r>
            <a:r>
              <a:rPr lang="pt-BR" dirty="0" smtClean="0"/>
              <a:t>2006</a:t>
            </a:r>
          </a:p>
          <a:p>
            <a:r>
              <a:rPr lang="en-US" dirty="0"/>
              <a:t>HOGAN, D. J.; MARANDOLA, E. Towards an interdisciplinary conceptualization of vulnerability. </a:t>
            </a:r>
            <a:r>
              <a:rPr lang="en-US" b="1" dirty="0"/>
              <a:t>Population, Space and Place</a:t>
            </a:r>
            <a:r>
              <a:rPr lang="en-US" dirty="0"/>
              <a:t>, n. 11, p. 455-471, 2005</a:t>
            </a:r>
            <a:r>
              <a:rPr lang="en-US" dirty="0" smtClean="0"/>
              <a:t>.</a:t>
            </a:r>
          </a:p>
          <a:p>
            <a:r>
              <a:rPr lang="pt-BR" dirty="0"/>
              <a:t>ADGER, W. N. </a:t>
            </a:r>
            <a:r>
              <a:rPr lang="pt-BR" dirty="0" err="1"/>
              <a:t>Vulnerability</a:t>
            </a:r>
            <a:r>
              <a:rPr lang="pt-BR" dirty="0"/>
              <a:t>. </a:t>
            </a:r>
            <a:r>
              <a:rPr lang="pt-BR" b="1" dirty="0"/>
              <a:t>Global Environmental </a:t>
            </a:r>
            <a:r>
              <a:rPr lang="pt-BR" b="1" dirty="0" err="1"/>
              <a:t>Change</a:t>
            </a:r>
            <a:r>
              <a:rPr lang="pt-BR" b="1" dirty="0"/>
              <a:t>, </a:t>
            </a:r>
            <a:r>
              <a:rPr lang="pt-BR" dirty="0"/>
              <a:t>v. 16, n. 3, p. 268-281, 2006.</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21</a:t>
            </a:fld>
            <a:endParaRPr lang="en-US" dirty="0"/>
          </a:p>
        </p:txBody>
      </p:sp>
    </p:spTree>
    <p:extLst>
      <p:ext uri="{BB962C8B-B14F-4D97-AF65-F5344CB8AC3E}">
        <p14:creationId xmlns:p14="http://schemas.microsoft.com/office/powerpoint/2010/main" val="115016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lnSpcReduction="20000"/>
          </a:bodyPr>
          <a:lstStyle/>
          <a:p>
            <a:r>
              <a:rPr lang="en-US" dirty="0"/>
              <a:t>VINCENT, K. </a:t>
            </a:r>
            <a:r>
              <a:rPr lang="en-US" b="1" dirty="0"/>
              <a:t>Creating an index of social vulnerability to climate change for Africa</a:t>
            </a:r>
            <a:r>
              <a:rPr lang="en-US" dirty="0"/>
              <a:t>. Tyndall Centre for Climate Change Research, Working Paper 56, Ago. </a:t>
            </a:r>
            <a:r>
              <a:rPr lang="en-US" dirty="0" smtClean="0"/>
              <a:t>2004</a:t>
            </a:r>
          </a:p>
          <a:p>
            <a:r>
              <a:rPr lang="pt-BR" dirty="0"/>
              <a:t>INTERGOVERNMENTAL PANEL ON CLIMATE CHANGE - IPCC, 2014: </a:t>
            </a:r>
            <a:r>
              <a:rPr lang="pt-BR" dirty="0" err="1"/>
              <a:t>Summary</a:t>
            </a:r>
            <a:r>
              <a:rPr lang="pt-BR" dirty="0"/>
              <a:t> for </a:t>
            </a:r>
            <a:r>
              <a:rPr lang="pt-BR" dirty="0" err="1"/>
              <a:t>policymakers</a:t>
            </a:r>
            <a:r>
              <a:rPr lang="pt-BR" dirty="0"/>
              <a:t>. In: FIELD, C. B.; BARROS, V. R.; DOKKEN, D. J.; MACH, K. J.; MASTRANDREA, M. D.; BILIR, T. E.; CHATTERJEE, M.; EBI, K. L.; ESTRADA, Y. O.; GENOVA, R. C.; GIRMA, B.; KISSEL, E. S.; LEVY, A. N.; MACCRACKEN, S.; MASTRANDREA, P. R.; WHITE, L. L. (Eds.). </a:t>
            </a:r>
            <a:r>
              <a:rPr lang="pt-BR" b="1" dirty="0" err="1"/>
              <a:t>Climate</a:t>
            </a:r>
            <a:r>
              <a:rPr lang="pt-BR" b="1" dirty="0"/>
              <a:t> </a:t>
            </a:r>
            <a:r>
              <a:rPr lang="pt-BR" b="1" dirty="0" err="1"/>
              <a:t>Change</a:t>
            </a:r>
            <a:r>
              <a:rPr lang="pt-BR" b="1" dirty="0"/>
              <a:t> 2014: </a:t>
            </a:r>
            <a:r>
              <a:rPr lang="pt-BR" b="1" dirty="0" err="1"/>
              <a:t>Impacts</a:t>
            </a:r>
            <a:r>
              <a:rPr lang="pt-BR" b="1" dirty="0"/>
              <a:t>, </a:t>
            </a:r>
            <a:r>
              <a:rPr lang="pt-BR" b="1" dirty="0" err="1"/>
              <a:t>Adaptation</a:t>
            </a:r>
            <a:r>
              <a:rPr lang="pt-BR" b="1" dirty="0"/>
              <a:t>, </a:t>
            </a:r>
            <a:r>
              <a:rPr lang="pt-BR" b="1" dirty="0" err="1"/>
              <a:t>and</a:t>
            </a:r>
            <a:r>
              <a:rPr lang="pt-BR" b="1" dirty="0"/>
              <a:t> </a:t>
            </a:r>
            <a:r>
              <a:rPr lang="pt-BR" b="1" dirty="0" err="1"/>
              <a:t>Vulnerability</a:t>
            </a:r>
            <a:r>
              <a:rPr lang="pt-BR" b="1" dirty="0"/>
              <a:t>. </a:t>
            </a:r>
            <a:r>
              <a:rPr lang="pt-BR" dirty="0" err="1"/>
              <a:t>Part</a:t>
            </a:r>
            <a:r>
              <a:rPr lang="pt-BR" dirty="0"/>
              <a:t> A: Global </a:t>
            </a:r>
            <a:r>
              <a:rPr lang="pt-BR" dirty="0" err="1"/>
              <a:t>and</a:t>
            </a:r>
            <a:r>
              <a:rPr lang="pt-BR" dirty="0"/>
              <a:t> </a:t>
            </a:r>
            <a:r>
              <a:rPr lang="pt-BR" dirty="0" err="1"/>
              <a:t>Sectoral</a:t>
            </a:r>
            <a:r>
              <a:rPr lang="pt-BR" dirty="0"/>
              <a:t> </a:t>
            </a:r>
            <a:r>
              <a:rPr lang="pt-BR" dirty="0" err="1"/>
              <a:t>Aspects</a:t>
            </a:r>
            <a:r>
              <a:rPr lang="pt-BR" dirty="0"/>
              <a:t>. </a:t>
            </a:r>
            <a:r>
              <a:rPr lang="pt-BR" dirty="0" err="1"/>
              <a:t>Contribution</a:t>
            </a:r>
            <a:r>
              <a:rPr lang="pt-BR" dirty="0"/>
              <a:t> </a:t>
            </a:r>
            <a:r>
              <a:rPr lang="pt-BR" dirty="0" err="1"/>
              <a:t>of</a:t>
            </a:r>
            <a:r>
              <a:rPr lang="pt-BR" dirty="0"/>
              <a:t> </a:t>
            </a:r>
            <a:r>
              <a:rPr lang="pt-BR" dirty="0" err="1"/>
              <a:t>Working</a:t>
            </a:r>
            <a:r>
              <a:rPr lang="pt-BR" dirty="0"/>
              <a:t> </a:t>
            </a:r>
            <a:r>
              <a:rPr lang="pt-BR" dirty="0" err="1"/>
              <a:t>Group</a:t>
            </a:r>
            <a:r>
              <a:rPr lang="pt-BR" dirty="0"/>
              <a:t> II </a:t>
            </a:r>
            <a:r>
              <a:rPr lang="pt-BR" dirty="0" err="1"/>
              <a:t>to</a:t>
            </a:r>
            <a:r>
              <a:rPr lang="pt-BR" dirty="0"/>
              <a:t> </a:t>
            </a:r>
            <a:r>
              <a:rPr lang="pt-BR" dirty="0" err="1"/>
              <a:t>the</a:t>
            </a:r>
            <a:r>
              <a:rPr lang="pt-BR" dirty="0"/>
              <a:t> </a:t>
            </a:r>
            <a:r>
              <a:rPr lang="pt-BR" dirty="0" err="1"/>
              <a:t>Fifth</a:t>
            </a:r>
            <a:r>
              <a:rPr lang="pt-BR" dirty="0"/>
              <a:t> </a:t>
            </a:r>
            <a:r>
              <a:rPr lang="pt-BR" dirty="0" err="1"/>
              <a:t>Assessment</a:t>
            </a:r>
            <a:r>
              <a:rPr lang="pt-BR" dirty="0"/>
              <a:t> </a:t>
            </a:r>
            <a:r>
              <a:rPr lang="pt-BR" dirty="0" err="1"/>
              <a:t>Report</a:t>
            </a:r>
            <a:r>
              <a:rPr lang="pt-BR" dirty="0"/>
              <a:t> </a:t>
            </a:r>
            <a:r>
              <a:rPr lang="pt-BR" dirty="0" err="1"/>
              <a:t>of</a:t>
            </a:r>
            <a:r>
              <a:rPr lang="pt-BR" dirty="0"/>
              <a:t> </a:t>
            </a:r>
            <a:r>
              <a:rPr lang="pt-BR" dirty="0" err="1"/>
              <a:t>the</a:t>
            </a:r>
            <a:r>
              <a:rPr lang="pt-BR" dirty="0"/>
              <a:t> </a:t>
            </a:r>
            <a:r>
              <a:rPr lang="pt-BR" dirty="0" err="1"/>
              <a:t>Intergovernmental</a:t>
            </a:r>
            <a:r>
              <a:rPr lang="pt-BR" dirty="0"/>
              <a:t> </a:t>
            </a:r>
            <a:r>
              <a:rPr lang="pt-BR" dirty="0" err="1"/>
              <a:t>Panel</a:t>
            </a:r>
            <a:r>
              <a:rPr lang="pt-BR" dirty="0"/>
              <a:t> </a:t>
            </a:r>
            <a:r>
              <a:rPr lang="pt-BR" dirty="0" err="1"/>
              <a:t>on</a:t>
            </a:r>
            <a:r>
              <a:rPr lang="pt-BR" dirty="0"/>
              <a:t> </a:t>
            </a:r>
            <a:r>
              <a:rPr lang="pt-BR" dirty="0" err="1"/>
              <a:t>Climate</a:t>
            </a:r>
            <a:r>
              <a:rPr lang="pt-BR" dirty="0"/>
              <a:t> </a:t>
            </a:r>
            <a:r>
              <a:rPr lang="pt-BR" dirty="0" err="1"/>
              <a:t>Change</a:t>
            </a:r>
            <a:r>
              <a:rPr lang="pt-BR" dirty="0"/>
              <a:t>. Cambridge </a:t>
            </a:r>
            <a:r>
              <a:rPr lang="pt-BR" dirty="0" err="1"/>
              <a:t>University</a:t>
            </a:r>
            <a:r>
              <a:rPr lang="pt-BR" dirty="0"/>
              <a:t> Press, Cambridge, United </a:t>
            </a:r>
            <a:r>
              <a:rPr lang="pt-BR" dirty="0" err="1"/>
              <a:t>Kingdom</a:t>
            </a:r>
            <a:r>
              <a:rPr lang="pt-BR" dirty="0"/>
              <a:t> </a:t>
            </a:r>
            <a:r>
              <a:rPr lang="pt-BR" dirty="0" err="1"/>
              <a:t>and</a:t>
            </a:r>
            <a:r>
              <a:rPr lang="pt-BR" dirty="0"/>
              <a:t> New York, NY, USA. p. 1-32.</a:t>
            </a:r>
            <a:endParaRPr lang="pt-BR" dirty="0" smtClean="0"/>
          </a:p>
          <a:p>
            <a:r>
              <a:rPr lang="pt-BR" dirty="0"/>
              <a:t>LONDE, </a:t>
            </a:r>
            <a:r>
              <a:rPr lang="pt-BR" dirty="0" smtClean="0"/>
              <a:t>L. R. et </a:t>
            </a:r>
            <a:r>
              <a:rPr lang="pt-BR" dirty="0"/>
              <a:t>al . </a:t>
            </a:r>
            <a:r>
              <a:rPr lang="pt-BR" b="1" dirty="0" err="1" smtClean="0"/>
              <a:t>Vulnerabilização</a:t>
            </a:r>
            <a:r>
              <a:rPr lang="pt-BR" b="1" dirty="0" smtClean="0"/>
              <a:t>, Saúde e Desastres Socioambientais no Litoral de São Paulo: Desafios para o Desenvolvimento Sustentável</a:t>
            </a:r>
            <a:r>
              <a:rPr lang="pt-BR" dirty="0"/>
              <a:t>.</a:t>
            </a:r>
            <a:r>
              <a:rPr lang="pt-BR" dirty="0" smtClean="0"/>
              <a:t> Ambiente &amp; Sociedade, São </a:t>
            </a:r>
            <a:r>
              <a:rPr lang="pt-BR" dirty="0"/>
              <a:t>Paulo ,  v. 21,  e01022,    2018 .   </a:t>
            </a:r>
            <a:r>
              <a:rPr lang="pt-BR" dirty="0" smtClean="0"/>
              <a:t>Disponível em &lt;http</a:t>
            </a:r>
            <a:r>
              <a:rPr lang="pt-BR" dirty="0"/>
              <a:t>://www.scielo.br/scielo.php?script=sci_arttext&amp;pid=S1414-753X2018000100403&amp;lng=en&amp;nrm=iso&gt;</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188821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a:t>
            </a:r>
            <a:endParaRPr lang="pt-BR" dirty="0"/>
          </a:p>
        </p:txBody>
      </p:sp>
      <p:sp>
        <p:nvSpPr>
          <p:cNvPr id="3" name="Espaço Reservado para Conteúdo 2"/>
          <p:cNvSpPr>
            <a:spLocks noGrp="1"/>
          </p:cNvSpPr>
          <p:nvPr>
            <p:ph idx="1"/>
          </p:nvPr>
        </p:nvSpPr>
        <p:spPr>
          <a:xfrm>
            <a:off x="1371600" y="1532586"/>
            <a:ext cx="9601200" cy="3896932"/>
          </a:xfrm>
        </p:spPr>
        <p:txBody>
          <a:bodyPr>
            <a:normAutofit fontScale="92500"/>
          </a:bodyPr>
          <a:lstStyle/>
          <a:p>
            <a:r>
              <a:rPr lang="pt-BR" dirty="0"/>
              <a:t>ANAZAWA, T. M.; FEITOSA, F. F.; MONTEIRO, A. M. V. Vulnerabilidade </a:t>
            </a:r>
            <a:r>
              <a:rPr lang="pt-BR" dirty="0" err="1"/>
              <a:t>socioecológica</a:t>
            </a:r>
            <a:r>
              <a:rPr lang="pt-BR" dirty="0"/>
              <a:t> nas áreas ocupadas nos municípios de Caraguatatuba e São Sebastião, litoral norte de São Paulo: medidas e representações. </a:t>
            </a:r>
            <a:r>
              <a:rPr lang="pt-BR" b="1" dirty="0"/>
              <a:t>Revista Espinhaço</a:t>
            </a:r>
            <a:r>
              <a:rPr lang="pt-BR" dirty="0"/>
              <a:t>, v. 3, n. 1, p. 138-151, 2014</a:t>
            </a:r>
            <a:r>
              <a:rPr lang="pt-BR" dirty="0" smtClean="0"/>
              <a:t>.</a:t>
            </a:r>
          </a:p>
          <a:p>
            <a:r>
              <a:rPr lang="en-US" dirty="0"/>
              <a:t>CONFALONIERI, U. E.; MARINHO, D P.; RODRIGUEZ, R. E. Public Health Vulnerability to Climate Change in Brazil. </a:t>
            </a:r>
            <a:r>
              <a:rPr lang="en-US" b="1" dirty="0"/>
              <a:t>Climate Research</a:t>
            </a:r>
            <a:r>
              <a:rPr lang="en-US" dirty="0"/>
              <a:t>, v. 40, p. 175-186, 2009</a:t>
            </a:r>
            <a:r>
              <a:rPr lang="en-US" dirty="0" smtClean="0"/>
              <a:t>.</a:t>
            </a:r>
          </a:p>
          <a:p>
            <a:r>
              <a:rPr lang="pt-BR" dirty="0"/>
              <a:t>VALVERDE, M. C.; YOUNG, A. F.; MARENGO, J. Índice de vulnerabilidade na região metropolitana de São Paulo (RMSP) relacionado aos extremos do clima e a fatores socioeconômicos e demográficos. In: IV SIMPÓSIO INTERNACIONAL DE CLIMATOLOGIA, 2011, João </a:t>
            </a:r>
            <a:r>
              <a:rPr lang="pt-BR" dirty="0" smtClean="0"/>
              <a:t>Pessoa, 2011</a:t>
            </a:r>
            <a:r>
              <a:rPr lang="pt-BR" dirty="0"/>
              <a:t>. </a:t>
            </a:r>
            <a:endParaRPr lang="pt-BR" dirty="0" smtClean="0"/>
          </a:p>
          <a:p>
            <a:r>
              <a:rPr lang="en-US" dirty="0"/>
              <a:t>ALEXANDER, L. V. et al. Global observed changes in daily climatic extremes of temperature and precipitation. </a:t>
            </a:r>
            <a:r>
              <a:rPr lang="en-US" b="1" dirty="0"/>
              <a:t>Journal of Geophysical Research</a:t>
            </a:r>
            <a:r>
              <a:rPr lang="en-US" dirty="0"/>
              <a:t>, v. 111, p. 1-22, 2005.</a:t>
            </a:r>
            <a:endParaRPr lang="pt-BR" dirty="0" smtClean="0"/>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23</a:t>
            </a:fld>
            <a:endParaRPr lang="en-US" dirty="0"/>
          </a:p>
        </p:txBody>
      </p:sp>
    </p:spTree>
    <p:extLst>
      <p:ext uri="{BB962C8B-B14F-4D97-AF65-F5344CB8AC3E}">
        <p14:creationId xmlns:p14="http://schemas.microsoft.com/office/powerpoint/2010/main" val="327156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Conceito de Vulnerabilidade</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Diversidade de conceitos para </a:t>
            </a:r>
            <a:r>
              <a:rPr lang="pt-BR" dirty="0"/>
              <a:t>o termo, </a:t>
            </a:r>
            <a:r>
              <a:rPr lang="pt-BR" i="1" dirty="0" smtClean="0"/>
              <a:t>“devido </a:t>
            </a:r>
            <a:r>
              <a:rPr lang="pt-BR" i="1" dirty="0"/>
              <a:t>à sua conotação multidisciplinar e interdisciplinar e à complexidade </a:t>
            </a:r>
            <a:r>
              <a:rPr lang="pt-BR" i="1" dirty="0" smtClean="0"/>
              <a:t>dos fatores </a:t>
            </a:r>
            <a:r>
              <a:rPr lang="pt-BR" i="1" dirty="0"/>
              <a:t>que explicam as suas </a:t>
            </a:r>
            <a:r>
              <a:rPr lang="pt-BR" i="1" dirty="0" smtClean="0"/>
              <a:t>causas”</a:t>
            </a:r>
            <a:r>
              <a:rPr lang="pt-BR" dirty="0"/>
              <a:t> (CARDONA, 2004; TIMMERMAN, 1981</a:t>
            </a:r>
            <a:r>
              <a:rPr lang="pt-BR" dirty="0" smtClean="0"/>
              <a:t>)</a:t>
            </a:r>
          </a:p>
          <a:p>
            <a:r>
              <a:rPr lang="pt-BR" i="1" dirty="0" smtClean="0"/>
              <a:t>“não </a:t>
            </a:r>
            <a:r>
              <a:rPr lang="pt-BR" i="1" dirty="0"/>
              <a:t>há uma definição mais representativa que outra no campo </a:t>
            </a:r>
            <a:r>
              <a:rPr lang="pt-BR" i="1" dirty="0" smtClean="0"/>
              <a:t>científico” </a:t>
            </a:r>
            <a:r>
              <a:rPr lang="pt-BR" dirty="0"/>
              <a:t>(ALVES, 2006</a:t>
            </a:r>
            <a:r>
              <a:rPr lang="pt-BR" dirty="0" smtClean="0"/>
              <a:t>)</a:t>
            </a:r>
          </a:p>
          <a:p>
            <a:r>
              <a:rPr lang="pt-BR" dirty="0" smtClean="0"/>
              <a:t>A ideia de “vulnerabilidade </a:t>
            </a:r>
            <a:r>
              <a:rPr lang="pt-BR" dirty="0"/>
              <a:t>como um conceito </a:t>
            </a:r>
            <a:r>
              <a:rPr lang="pt-BR" dirty="0" smtClean="0"/>
              <a:t>mediador” (ALVES, 2006)</a:t>
            </a:r>
          </a:p>
          <a:p>
            <a:r>
              <a:rPr lang="pt-BR" dirty="0" smtClean="0"/>
              <a:t>Na geografia e na demografia, estudos de </a:t>
            </a:r>
            <a:r>
              <a:rPr lang="pt-BR" dirty="0"/>
              <a:t>situações em que o ambiente conjugado a fatores socioeconômicos expõe as populações a riscos, sobretudo nas cidades </a:t>
            </a:r>
            <a:r>
              <a:rPr lang="pt-BR" dirty="0" smtClean="0"/>
              <a:t>(MARANDOLA &amp; HOGAN, 2005)</a:t>
            </a:r>
          </a:p>
          <a:p>
            <a:r>
              <a:rPr lang="pt-BR" dirty="0" smtClean="0"/>
              <a:t>É a predisposição </a:t>
            </a:r>
            <a:r>
              <a:rPr lang="pt-BR" dirty="0"/>
              <a:t>ou suscetibilidade física, econômica, política ou social que tem uma comunidade de ser afetada ou de sofrer danos, caso um fenômeno desestabilizador de origem natural ou antrópico se manifeste </a:t>
            </a:r>
            <a:r>
              <a:rPr lang="pt-BR" dirty="0" smtClean="0"/>
              <a:t>(CARDONA, 2004)</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424714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Tipos de Vulnerabilidade </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Conceituação de </a:t>
            </a:r>
            <a:r>
              <a:rPr lang="pt-BR" dirty="0" err="1" smtClean="0"/>
              <a:t>Cardona</a:t>
            </a:r>
            <a:r>
              <a:rPr lang="pt-BR" dirty="0" smtClean="0"/>
              <a:t> (2004) e </a:t>
            </a:r>
            <a:r>
              <a:rPr lang="pt-BR" dirty="0" err="1" smtClean="0"/>
              <a:t>Adger</a:t>
            </a:r>
            <a:r>
              <a:rPr lang="pt-BR" dirty="0" smtClean="0"/>
              <a:t> (2006). A ideia de fragilidade vem do conceito de que vulnerabilidade é mensurada de acordo com o tipo de risco sofrido pela comunidade ou pelos indivíduos em face a eventos perigosos.</a:t>
            </a:r>
          </a:p>
          <a:p>
            <a:r>
              <a:rPr lang="pt-BR" b="1" dirty="0"/>
              <a:t>Fragilidade física ou exposição: </a:t>
            </a:r>
            <a:r>
              <a:rPr lang="pt-BR" dirty="0" smtClean="0"/>
              <a:t>susceptibilidade de estar em uma área de influência de eventos perigosos que impliquem em risco físico.</a:t>
            </a:r>
          </a:p>
          <a:p>
            <a:r>
              <a:rPr lang="pt-BR" b="1" dirty="0" smtClean="0"/>
              <a:t>Fragilidade </a:t>
            </a:r>
            <a:r>
              <a:rPr lang="pt-BR" b="1" dirty="0"/>
              <a:t>social: </a:t>
            </a:r>
            <a:r>
              <a:rPr lang="pt-BR" dirty="0" smtClean="0"/>
              <a:t>referente a situações de segregação social e de desvantagens decorrentes disso defronte aos eventos perigosos.. </a:t>
            </a:r>
            <a:endParaRPr lang="pt-BR" dirty="0"/>
          </a:p>
          <a:p>
            <a:r>
              <a:rPr lang="pt-BR" b="1" dirty="0" smtClean="0"/>
              <a:t>Falta </a:t>
            </a:r>
            <a:r>
              <a:rPr lang="pt-BR" b="1" dirty="0"/>
              <a:t>de resiliência: </a:t>
            </a:r>
            <a:r>
              <a:rPr lang="pt-BR" dirty="0" smtClean="0"/>
              <a:t>incapacidade </a:t>
            </a:r>
            <a:r>
              <a:rPr lang="pt-BR" dirty="0"/>
              <a:t>de </a:t>
            </a:r>
            <a:r>
              <a:rPr lang="pt-BR" dirty="0" smtClean="0"/>
              <a:t>resposta de absorção aos impactos dos eventos perigosos.</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131590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Mudanças Climáticas</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dirty="0" smtClean="0"/>
              <a:t>Conceito de vulnerabilidade climática: risco de eventos perigosos em escala local agravados </a:t>
            </a:r>
          </a:p>
          <a:p>
            <a:r>
              <a:rPr lang="pt-BR" dirty="0" smtClean="0"/>
              <a:t>Extremos climáticos como eventos desestabilizadores (chuvas, secas, extremos de temperatura)</a:t>
            </a:r>
          </a:p>
          <a:p>
            <a:r>
              <a:rPr lang="pt-BR" dirty="0" smtClean="0"/>
              <a:t>Impactos de eventos extremos são mais intensos se a população sofrer previamente de vulnerabilidade </a:t>
            </a:r>
            <a:r>
              <a:rPr lang="pt-BR" dirty="0" err="1" smtClean="0"/>
              <a:t>sócio-econômica</a:t>
            </a:r>
            <a:r>
              <a:rPr lang="pt-BR" dirty="0" smtClean="0"/>
              <a:t> e não existirem instituições adequadas de enfrentamento, mas eventos mais graves (furacões, tornados) passam a atingir a todos, indistintamente (Vincent, 2004)</a:t>
            </a:r>
          </a:p>
          <a:p>
            <a:r>
              <a:rPr lang="pt-BR" dirty="0" smtClean="0"/>
              <a:t>Mudanças climáticas como catalisadoras de eventos extremos fora da variabilidade climática natural (IPCC, 2014)</a:t>
            </a:r>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3374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478" y="222161"/>
            <a:ext cx="9910293" cy="833907"/>
          </a:xfrm>
        </p:spPr>
        <p:txBody>
          <a:bodyPr>
            <a:normAutofit fontScale="90000"/>
          </a:bodyPr>
          <a:lstStyle/>
          <a:p>
            <a:r>
              <a:rPr lang="pt-BR" dirty="0" smtClean="0"/>
              <a:t>Esquematizando a Vulnerabilidade </a:t>
            </a:r>
            <a:r>
              <a:rPr lang="pt-BR" dirty="0" err="1" smtClean="0"/>
              <a:t>Sócio-Ambiental</a:t>
            </a:r>
            <a:r>
              <a:rPr lang="pt-BR" dirty="0" smtClean="0"/>
              <a:t> na Cidade (</a:t>
            </a:r>
            <a:r>
              <a:rPr lang="pt-BR" dirty="0" err="1" smtClean="0"/>
              <a:t>Londe</a:t>
            </a:r>
            <a:r>
              <a:rPr lang="pt-BR" dirty="0" smtClean="0"/>
              <a:t> et. al., 2018)</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893564" y="1430155"/>
            <a:ext cx="6677119" cy="5023231"/>
          </a:xfrm>
          <a:prstGeom prst="rect">
            <a:avLst/>
          </a:prstGeom>
        </p:spPr>
      </p:pic>
      <p:sp>
        <p:nvSpPr>
          <p:cNvPr id="3" name="Espaço Reservado para Rodapé 2"/>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30951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Indicadores Sintéticos</a:t>
            </a:r>
            <a:endParaRPr lang="pt-BR" dirty="0"/>
          </a:p>
        </p:txBody>
      </p:sp>
      <p:sp>
        <p:nvSpPr>
          <p:cNvPr id="3" name="Espaço Reservado para Conteúdo 2"/>
          <p:cNvSpPr>
            <a:spLocks noGrp="1"/>
          </p:cNvSpPr>
          <p:nvPr>
            <p:ph idx="1"/>
          </p:nvPr>
        </p:nvSpPr>
        <p:spPr>
          <a:xfrm>
            <a:off x="1371600" y="1519707"/>
            <a:ext cx="9601200" cy="4347693"/>
          </a:xfrm>
        </p:spPr>
        <p:txBody>
          <a:bodyPr>
            <a:normAutofit/>
          </a:bodyPr>
          <a:lstStyle/>
          <a:p>
            <a:r>
              <a:rPr lang="pt-BR" sz="2400" dirty="0" smtClean="0"/>
              <a:t>Mensuração de graus de vulnerabilidade com aplicação à questão do clima.</a:t>
            </a:r>
          </a:p>
          <a:p>
            <a:r>
              <a:rPr lang="pt-BR" sz="2400" dirty="0" smtClean="0"/>
              <a:t>Trabalhos pioneiros na área: o Índice de Vulnerabilidade </a:t>
            </a:r>
            <a:r>
              <a:rPr lang="pt-BR" sz="2400" dirty="0" err="1" smtClean="0"/>
              <a:t>Sócio-Ecológico</a:t>
            </a:r>
            <a:r>
              <a:rPr lang="pt-BR" sz="2400" dirty="0" smtClean="0"/>
              <a:t> (</a:t>
            </a:r>
            <a:r>
              <a:rPr lang="pt-BR" sz="2400" dirty="0" err="1" smtClean="0"/>
              <a:t>Anazawa</a:t>
            </a:r>
            <a:r>
              <a:rPr lang="pt-BR" sz="2400" dirty="0" smtClean="0"/>
              <a:t>, 2012) e o Índice de Vulnerabilidade Geral (</a:t>
            </a:r>
            <a:r>
              <a:rPr lang="pt-BR" sz="2400" dirty="0" err="1" smtClean="0"/>
              <a:t>Confalonieri</a:t>
            </a:r>
            <a:r>
              <a:rPr lang="pt-BR" sz="2400" dirty="0" smtClean="0"/>
              <a:t> et. al., 2009)</a:t>
            </a:r>
          </a:p>
          <a:p>
            <a:r>
              <a:rPr lang="pt-BR" sz="2400" dirty="0" smtClean="0"/>
              <a:t>Índice de Vulnerabilidade </a:t>
            </a:r>
            <a:r>
              <a:rPr lang="pt-BR" sz="2400" dirty="0" err="1" smtClean="0"/>
              <a:t>Sócio-Ecológico</a:t>
            </a:r>
            <a:r>
              <a:rPr lang="pt-BR" sz="2400" dirty="0" smtClean="0"/>
              <a:t> (IVSE): </a:t>
            </a:r>
            <a:r>
              <a:rPr lang="pt-BR" sz="2400" dirty="0"/>
              <a:t>dados da paisagem físico-natural e dados socioeconômicos desagregados territorialmente </a:t>
            </a:r>
            <a:endParaRPr lang="pt-BR" sz="2400" dirty="0" smtClean="0"/>
          </a:p>
          <a:p>
            <a:r>
              <a:rPr lang="pt-BR" sz="2400" dirty="0" smtClean="0"/>
              <a:t>Índice de Vulnerabilidade Geral (IVG): </a:t>
            </a:r>
            <a:r>
              <a:rPr lang="pt-BR" sz="2400" dirty="0"/>
              <a:t>composto </a:t>
            </a:r>
            <a:r>
              <a:rPr lang="pt-BR" sz="2400" dirty="0" smtClean="0"/>
              <a:t>por um indicador socioeconômico, um indicador </a:t>
            </a:r>
            <a:r>
              <a:rPr lang="pt-BR" sz="2400" dirty="0"/>
              <a:t>climático </a:t>
            </a:r>
            <a:r>
              <a:rPr lang="pt-BR" sz="2400" dirty="0" smtClean="0"/>
              <a:t>e um indicador epidemiológico.</a:t>
            </a:r>
            <a:endParaRPr lang="pt-BR" sz="2400"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40711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lstStyle/>
          <a:p>
            <a:r>
              <a:rPr lang="pt-BR" dirty="0" smtClean="0"/>
              <a:t>Região Estudada</a:t>
            </a:r>
            <a:endParaRPr lang="pt-BR" dirty="0"/>
          </a:p>
        </p:txBody>
      </p:sp>
      <p:sp>
        <p:nvSpPr>
          <p:cNvPr id="3" name="Espaço Reservado para Conteúdo 2"/>
          <p:cNvSpPr>
            <a:spLocks noGrp="1"/>
          </p:cNvSpPr>
          <p:nvPr>
            <p:ph idx="1"/>
          </p:nvPr>
        </p:nvSpPr>
        <p:spPr>
          <a:xfrm>
            <a:off x="1371600" y="1519707"/>
            <a:ext cx="9601200" cy="4347693"/>
          </a:xfrm>
        </p:spPr>
        <p:txBody>
          <a:bodyPr/>
          <a:lstStyle/>
          <a:p>
            <a:r>
              <a:rPr lang="pt-BR" sz="2400" dirty="0" smtClean="0"/>
              <a:t>Dentre as sete sub-regiões da Região Metropolitana de São Paulo, o ABC Paulista tem os menores índices de vulnerabilidade </a:t>
            </a:r>
            <a:r>
              <a:rPr lang="pt-BR" sz="2400" dirty="0" err="1" smtClean="0"/>
              <a:t>sócio-econômica</a:t>
            </a:r>
            <a:r>
              <a:rPr lang="pt-BR" sz="2400" dirty="0" smtClean="0"/>
              <a:t> (Valverde et. al., 2011).</a:t>
            </a:r>
          </a:p>
          <a:p>
            <a:r>
              <a:rPr lang="pt-BR" sz="2400" dirty="0" smtClean="0"/>
              <a:t>Relativo isolamento do ABC Paulista em relação as demais sub-regiões da Região Metropolitana de São Paulo (o ABC só tem </a:t>
            </a:r>
            <a:r>
              <a:rPr lang="pt-BR" sz="2400" dirty="0" err="1" smtClean="0"/>
              <a:t>conurbação</a:t>
            </a:r>
            <a:r>
              <a:rPr lang="pt-BR" sz="2400" dirty="0" smtClean="0"/>
              <a:t> contínua com a capital), possibilitando uma análise mais pontual.</a:t>
            </a:r>
          </a:p>
          <a:p>
            <a:endParaRPr lang="pt-BR" dirty="0"/>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406490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33907"/>
          </a:xfrm>
        </p:spPr>
        <p:txBody>
          <a:bodyPr>
            <a:normAutofit/>
          </a:bodyPr>
          <a:lstStyle/>
          <a:p>
            <a:r>
              <a:rPr lang="pt-BR" sz="5400" dirty="0" smtClean="0"/>
              <a:t>Objetivo do Trabalho</a:t>
            </a:r>
            <a:endParaRPr lang="pt-BR" sz="5400" dirty="0"/>
          </a:p>
        </p:txBody>
      </p:sp>
      <p:sp>
        <p:nvSpPr>
          <p:cNvPr id="3" name="Espaço Reservado para Conteúdo 2"/>
          <p:cNvSpPr>
            <a:spLocks noGrp="1"/>
          </p:cNvSpPr>
          <p:nvPr>
            <p:ph idx="1"/>
          </p:nvPr>
        </p:nvSpPr>
        <p:spPr>
          <a:xfrm>
            <a:off x="1371600" y="1519707"/>
            <a:ext cx="9601200" cy="4347693"/>
          </a:xfrm>
        </p:spPr>
        <p:txBody>
          <a:bodyPr>
            <a:normAutofit/>
          </a:bodyPr>
          <a:lstStyle/>
          <a:p>
            <a:pPr marL="0" indent="0" algn="ctr">
              <a:buNone/>
            </a:pPr>
            <a:endParaRPr lang="pt-BR" sz="3600" dirty="0" smtClean="0"/>
          </a:p>
          <a:p>
            <a:pPr marL="0" indent="0" algn="ctr">
              <a:buNone/>
            </a:pPr>
            <a:endParaRPr lang="pt-BR" sz="3600" b="1" dirty="0"/>
          </a:p>
          <a:p>
            <a:pPr marL="0" indent="0" algn="ctr">
              <a:buNone/>
            </a:pPr>
            <a:r>
              <a:rPr lang="pt-BR" sz="3600" b="1" dirty="0" smtClean="0"/>
              <a:t>Analisar </a:t>
            </a:r>
            <a:r>
              <a:rPr lang="pt-BR" sz="3600" b="1" dirty="0"/>
              <a:t>as vulnerabilidades socioeconômicas, demográficas, sanitárias e de extremos de chuva na região do ABC Paulista</a:t>
            </a:r>
          </a:p>
        </p:txBody>
      </p:sp>
      <p:sp>
        <p:nvSpPr>
          <p:cNvPr id="4" name="Espaço Reservado para Rodapé 3"/>
          <p:cNvSpPr>
            <a:spLocks noGrp="1"/>
          </p:cNvSpPr>
          <p:nvPr>
            <p:ph type="ftr" sz="quarter" idx="11"/>
          </p:nvPr>
        </p:nvSpPr>
        <p:spPr/>
        <p:txBody>
          <a:bodyPr/>
          <a:lstStyle/>
          <a:p>
            <a:r>
              <a:rPr lang="en-US" smtClean="0"/>
              <a:t>VALVERDE, M. C., The Interdependence of Climate and Socioeconomic Vulnerability In The ABC Paulista Region. Ambient. soc., São Paulo , v. 20, n. 3, p. 39-60, Sept. 2017</a:t>
            </a:r>
            <a:endParaRPr lang="en-US" dirty="0"/>
          </a:p>
        </p:txBody>
      </p:sp>
      <p:sp>
        <p:nvSpPr>
          <p:cNvPr id="5" name="Espaço Reservado para Número de Slide 4"/>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27326459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264</TotalTime>
  <Words>3311</Words>
  <Application>Microsoft Office PowerPoint</Application>
  <PresentationFormat>Widescreen</PresentationFormat>
  <Paragraphs>147</Paragraphs>
  <Slides>23</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23</vt:i4>
      </vt:variant>
    </vt:vector>
  </HeadingPairs>
  <TitlesOfParts>
    <vt:vector size="26" baseType="lpstr">
      <vt:lpstr>Calibri</vt:lpstr>
      <vt:lpstr>Franklin Gothic Book</vt:lpstr>
      <vt:lpstr>Crop</vt:lpstr>
      <vt:lpstr>A Interdependência entre vulnerabilidade climática e socioeconômica no abc paulista</vt:lpstr>
      <vt:lpstr>Por que analisar esse texto?</vt:lpstr>
      <vt:lpstr>Conceito de Vulnerabilidade</vt:lpstr>
      <vt:lpstr>Tipos de Vulnerabilidade </vt:lpstr>
      <vt:lpstr>Mudanças Climáticas</vt:lpstr>
      <vt:lpstr>Esquematizando a Vulnerabilidade Sócio-Ambiental na Cidade (Londe et. al., 2018)</vt:lpstr>
      <vt:lpstr>Indicadores Sintéticos</vt:lpstr>
      <vt:lpstr>Região Estudada</vt:lpstr>
      <vt:lpstr>Objetivo do Trabalho</vt:lpstr>
      <vt:lpstr>Dados</vt:lpstr>
      <vt:lpstr>Metodologia: Indicadores Climáticos</vt:lpstr>
      <vt:lpstr>Índice criado: componentes</vt:lpstr>
      <vt:lpstr>Resultados</vt:lpstr>
      <vt:lpstr>Resultados</vt:lpstr>
      <vt:lpstr>Índice de Vulnerabilidade a Extremos Climáticos</vt:lpstr>
      <vt:lpstr>Índice Agregado de Vulnerabilidade</vt:lpstr>
      <vt:lpstr>Conclusões da Autora</vt:lpstr>
      <vt:lpstr>Considerações</vt:lpstr>
      <vt:lpstr>Considerações</vt:lpstr>
      <vt:lpstr>Referências </vt:lpstr>
      <vt:lpstr>Referências </vt:lpstr>
      <vt:lpstr>Referências </vt:lpstr>
      <vt:lpstr>Referências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Interdependência entre vulnerabilidade climática e socioeconômica no abc paulista</dc:title>
  <dc:creator>Leonardo Rossatto Queiroz</dc:creator>
  <cp:lastModifiedBy>Leonardo Rossatto Queiroz</cp:lastModifiedBy>
  <cp:revision>27</cp:revision>
  <dcterms:created xsi:type="dcterms:W3CDTF">2019-07-28T18:46:44Z</dcterms:created>
  <dcterms:modified xsi:type="dcterms:W3CDTF">2019-07-29T12:59:44Z</dcterms:modified>
</cp:coreProperties>
</file>