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9" r:id="rId5"/>
    <p:sldId id="262" r:id="rId6"/>
    <p:sldId id="258" r:id="rId7"/>
    <p:sldId id="268" r:id="rId8"/>
    <p:sldId id="270" r:id="rId9"/>
    <p:sldId id="271" r:id="rId10"/>
    <p:sldId id="272" r:id="rId11"/>
    <p:sldId id="275" r:id="rId12"/>
    <p:sldId id="273" r:id="rId13"/>
    <p:sldId id="274" r:id="rId14"/>
    <p:sldId id="267" r:id="rId15"/>
    <p:sldId id="261" r:id="rId16"/>
    <p:sldId id="264" r:id="rId17"/>
    <p:sldId id="260" r:id="rId18"/>
    <p:sldId id="276" r:id="rId19"/>
    <p:sldId id="277" r:id="rId20"/>
    <p:sldId id="266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433" autoAdjust="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D6A0-99BF-4ABF-AAE2-284401FE655A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16E7-EC3B-4415-9A41-A613D71E58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44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D6A0-99BF-4ABF-AAE2-284401FE655A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16E7-EC3B-4415-9A41-A613D71E58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58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D6A0-99BF-4ABF-AAE2-284401FE655A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16E7-EC3B-4415-9A41-A613D71E58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05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D6A0-99BF-4ABF-AAE2-284401FE655A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16E7-EC3B-4415-9A41-A613D71E58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243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D6A0-99BF-4ABF-AAE2-284401FE655A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16E7-EC3B-4415-9A41-A613D71E58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9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D6A0-99BF-4ABF-AAE2-284401FE655A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16E7-EC3B-4415-9A41-A613D71E58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91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D6A0-99BF-4ABF-AAE2-284401FE655A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16E7-EC3B-4415-9A41-A613D71E58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70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D6A0-99BF-4ABF-AAE2-284401FE655A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16E7-EC3B-4415-9A41-A613D71E58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796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D6A0-99BF-4ABF-AAE2-284401FE655A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16E7-EC3B-4415-9A41-A613D71E58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57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D6A0-99BF-4ABF-AAE2-284401FE655A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16E7-EC3B-4415-9A41-A613D71E58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893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D6A0-99BF-4ABF-AAE2-284401FE655A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16E7-EC3B-4415-9A41-A613D71E58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697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FD6A0-99BF-4ABF-AAE2-284401FE655A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F16E7-EC3B-4415-9A41-A613D71E58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427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81172"/>
            <a:ext cx="7772400" cy="2387600"/>
          </a:xfrm>
        </p:spPr>
        <p:txBody>
          <a:bodyPr>
            <a:normAutofit/>
          </a:bodyPr>
          <a:lstStyle/>
          <a:p>
            <a:r>
              <a:rPr lang="pt-BR" sz="4400" b="1" dirty="0" smtClean="0"/>
              <a:t>Sistemas de Processamento de imagens de Sensoriamento remoto</a:t>
            </a:r>
            <a:endParaRPr lang="pt-BR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5335" y="3840932"/>
            <a:ext cx="6858000" cy="121709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pt-BR" sz="1600" dirty="0" smtClean="0"/>
              <a:t>Luan Gaspar Pinto de Melo</a:t>
            </a:r>
          </a:p>
          <a:p>
            <a:pPr>
              <a:spcBef>
                <a:spcPts val="600"/>
              </a:spcBef>
            </a:pPr>
            <a:r>
              <a:rPr lang="pt-BR" sz="1600" dirty="0" err="1" smtClean="0"/>
              <a:t>Luis</a:t>
            </a:r>
            <a:r>
              <a:rPr lang="pt-BR" sz="1600" dirty="0" smtClean="0"/>
              <a:t> Fernando Salgueiro Romero</a:t>
            </a:r>
          </a:p>
          <a:p>
            <a:pPr>
              <a:spcBef>
                <a:spcPts val="600"/>
              </a:spcBef>
            </a:pPr>
            <a:r>
              <a:rPr lang="pt-BR" sz="1600" dirty="0" smtClean="0"/>
              <a:t>Michael Douglas Lemes dos Santos</a:t>
            </a:r>
          </a:p>
          <a:p>
            <a:pPr>
              <a:spcBef>
                <a:spcPts val="600"/>
              </a:spcBef>
            </a:pPr>
            <a:r>
              <a:rPr lang="pt-BR" sz="1600" dirty="0" smtClean="0"/>
              <a:t>Raian Vargas Maretto</a:t>
            </a:r>
            <a:endParaRPr lang="pt-BR" sz="1600" dirty="0"/>
          </a:p>
        </p:txBody>
      </p:sp>
      <p:pic>
        <p:nvPicPr>
          <p:cNvPr id="9" name="Picture 5" descr="INPE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97" y="133350"/>
            <a:ext cx="45053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64275" y="6293705"/>
            <a:ext cx="4215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CAP-378 – Tópicos em Observação da Terra</a:t>
            </a:r>
            <a:endParaRPr lang="pt-BR" sz="1400" dirty="0" smtClean="0"/>
          </a:p>
          <a:p>
            <a:pPr algn="ctr"/>
            <a:r>
              <a:rPr lang="pt-BR" sz="1400" dirty="0" smtClean="0"/>
              <a:t>Setembro/2015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460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Resolução Espacial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" y="4358638"/>
            <a:ext cx="2389839" cy="1963082"/>
          </a:xfrm>
          <a:prstGeom prst="rect">
            <a:avLst/>
          </a:prstGeom>
          <a:scene3d>
            <a:camera prst="orthographicFront">
              <a:rot lat="2468189" lon="20104663" rev="20356581"/>
            </a:camera>
            <a:lightRig rig="threePt" dir="t"/>
          </a:scene3d>
        </p:spPr>
      </p:pic>
      <p:cxnSp>
        <p:nvCxnSpPr>
          <p:cNvPr id="5" name="Straight Connector 4"/>
          <p:cNvCxnSpPr/>
          <p:nvPr/>
        </p:nvCxnSpPr>
        <p:spPr>
          <a:xfrm flipH="1" flipV="1">
            <a:off x="2141838" y="3262184"/>
            <a:ext cx="148281" cy="194413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845276" y="3262184"/>
            <a:ext cx="296562" cy="19194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2141838" y="3262184"/>
            <a:ext cx="57665" cy="22242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754660" y="3262184"/>
            <a:ext cx="387178" cy="22242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837038" y="3109784"/>
            <a:ext cx="609600" cy="3048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2026506" y="2627882"/>
            <a:ext cx="271849" cy="2553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162432" y="2883255"/>
            <a:ext cx="133869" cy="37893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2028564" y="2883255"/>
            <a:ext cx="133868" cy="37866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79115" y="3109784"/>
            <a:ext cx="673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Ótica</a:t>
            </a:r>
            <a:endParaRPr lang="pt-BR" dirty="0"/>
          </a:p>
        </p:txBody>
      </p:sp>
      <p:sp>
        <p:nvSpPr>
          <p:cNvPr id="14" name="TextBox 13"/>
          <p:cNvSpPr txBox="1"/>
          <p:nvPr/>
        </p:nvSpPr>
        <p:spPr>
          <a:xfrm>
            <a:off x="2257603" y="2529025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Detector</a:t>
            </a:r>
            <a:endParaRPr lang="pt-BR" dirty="0"/>
          </a:p>
        </p:txBody>
      </p:sp>
      <p:sp>
        <p:nvSpPr>
          <p:cNvPr id="15" name="TextBox 14"/>
          <p:cNvSpPr txBox="1"/>
          <p:nvPr/>
        </p:nvSpPr>
        <p:spPr>
          <a:xfrm>
            <a:off x="539054" y="6046284"/>
            <a:ext cx="2595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Cena (Superfície da Terra)</a:t>
            </a:r>
            <a:endParaRPr lang="pt-BR" dirty="0"/>
          </a:p>
        </p:txBody>
      </p:sp>
      <p:sp>
        <p:nvSpPr>
          <p:cNvPr id="16" name="TextBox 15"/>
          <p:cNvSpPr txBox="1"/>
          <p:nvPr/>
        </p:nvSpPr>
        <p:spPr>
          <a:xfrm>
            <a:off x="4687330" y="2555088"/>
            <a:ext cx="4036540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b="1" dirty="0" smtClean="0">
                <a:ln w="95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Característica do Sensor</a:t>
            </a:r>
          </a:p>
          <a:p>
            <a:endParaRPr lang="pt-BR" b="1" dirty="0" smtClean="0">
              <a:ln/>
              <a:solidFill>
                <a:schemeClr val="accent4"/>
              </a:solidFill>
            </a:endParaRPr>
          </a:p>
          <a:p>
            <a:pPr algn="just"/>
            <a:r>
              <a:rPr lang="pt-BR" b="1" dirty="0" smtClean="0">
                <a:solidFill>
                  <a:schemeClr val="tx1"/>
                </a:solidFill>
              </a:rPr>
              <a:t>Define o nível de detalhes da imagem.</a:t>
            </a:r>
          </a:p>
          <a:p>
            <a:pPr algn="just"/>
            <a:endParaRPr lang="pt-BR" b="1" dirty="0" smtClean="0">
              <a:solidFill>
                <a:schemeClr val="tx1"/>
              </a:solidFill>
            </a:endParaRPr>
          </a:p>
          <a:p>
            <a:pPr algn="just"/>
            <a:r>
              <a:rPr lang="pt-BR" b="1" dirty="0" smtClean="0">
                <a:solidFill>
                  <a:schemeClr val="tx1"/>
                </a:solidFill>
              </a:rPr>
              <a:t>Resolução espacial de 30m </a:t>
            </a:r>
            <a:r>
              <a:rPr lang="pt-BR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pt-BR" b="1" dirty="0" smtClean="0">
                <a:solidFill>
                  <a:schemeClr val="tx1"/>
                </a:solidFill>
              </a:rPr>
              <a:t>objetos com distância entre si menor que 30m não serão discriminados com boa acuidade.  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98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Tamanho de Pixel</a:t>
            </a:r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4687330" y="2555088"/>
            <a:ext cx="4036540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b="1" dirty="0" smtClean="0">
                <a:ln w="95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Característica da Imagem</a:t>
            </a:r>
          </a:p>
          <a:p>
            <a:endParaRPr lang="pt-BR" b="1" dirty="0" smtClean="0">
              <a:ln/>
              <a:solidFill>
                <a:schemeClr val="accent4"/>
              </a:solidFill>
            </a:endParaRPr>
          </a:p>
          <a:p>
            <a:pPr algn="just"/>
            <a:r>
              <a:rPr lang="pt-BR" b="1" dirty="0" smtClean="0">
                <a:solidFill>
                  <a:schemeClr val="tx1"/>
                </a:solidFill>
              </a:rPr>
              <a:t>Define o tamanho do menor elemento da imagem.</a:t>
            </a:r>
          </a:p>
          <a:p>
            <a:pPr algn="just"/>
            <a:endParaRPr lang="pt-BR" b="1" dirty="0" smtClean="0">
              <a:solidFill>
                <a:schemeClr val="tx1"/>
              </a:solidFill>
            </a:endParaRPr>
          </a:p>
          <a:p>
            <a:pPr algn="just"/>
            <a:r>
              <a:rPr lang="pt-BR" b="1" dirty="0" smtClean="0">
                <a:solidFill>
                  <a:schemeClr val="tx1"/>
                </a:solidFill>
              </a:rPr>
              <a:t>Pode ser alterado por interpolação, porém a resolução espacial permanece a mesma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06" y="2594916"/>
            <a:ext cx="2790860" cy="2814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237212"/>
              </p:ext>
            </p:extLst>
          </p:nvPr>
        </p:nvGraphicFramePr>
        <p:xfrm>
          <a:off x="930879" y="2594916"/>
          <a:ext cx="2784390" cy="28142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770"/>
                <a:gridCol w="397770"/>
                <a:gridCol w="397770"/>
                <a:gridCol w="397770"/>
                <a:gridCol w="397770"/>
                <a:gridCol w="397770"/>
                <a:gridCol w="397770"/>
              </a:tblGrid>
              <a:tr h="402041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2041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2041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2041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2041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2041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2041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922636" y="2454870"/>
            <a:ext cx="403654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326290" y="2314829"/>
            <a:ext cx="0" cy="2800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926752" y="2335421"/>
            <a:ext cx="0" cy="2800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90832" y="2594907"/>
            <a:ext cx="1" cy="40365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628650" y="2594907"/>
            <a:ext cx="295757" cy="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28650" y="2998566"/>
            <a:ext cx="29575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03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12670"/>
            <a:ext cx="7886700" cy="1325563"/>
          </a:xfrm>
        </p:spPr>
        <p:txBody>
          <a:bodyPr/>
          <a:lstStyle/>
          <a:p>
            <a:pPr algn="ctr"/>
            <a:r>
              <a:rPr lang="pt-BR" dirty="0" smtClean="0"/>
              <a:t>Resolução Espectral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854" y="1395432"/>
            <a:ext cx="9144000" cy="3918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5611" y="6186616"/>
            <a:ext cx="4292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Número de bandas – Tamanho do intervalo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630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37384"/>
            <a:ext cx="7886700" cy="1325563"/>
          </a:xfrm>
        </p:spPr>
        <p:txBody>
          <a:bodyPr/>
          <a:lstStyle/>
          <a:p>
            <a:pPr algn="ctr"/>
            <a:r>
              <a:rPr lang="pt-BR" dirty="0" smtClean="0"/>
              <a:t>Resolução Temporal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25" y="1820304"/>
            <a:ext cx="3321780" cy="4360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3935" y="3677514"/>
            <a:ext cx="357522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Definida pelo intervalo entre duas aquisições da mesma cena (Revisita)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450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038" y="-195049"/>
            <a:ext cx="8517924" cy="1325563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Resolução </a:t>
            </a:r>
            <a:r>
              <a:rPr lang="pt-BR" sz="3200" dirty="0" err="1" smtClean="0"/>
              <a:t>Radiométrica</a:t>
            </a:r>
            <a:r>
              <a:rPr lang="pt-BR" sz="3200" dirty="0" smtClean="0"/>
              <a:t> (Níveis de Quantização)</a:t>
            </a:r>
            <a:endParaRPr lang="pt-BR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682" y="3497649"/>
            <a:ext cx="3019366" cy="3242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324" y="3497649"/>
            <a:ext cx="3003016" cy="3231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8" y="3495737"/>
            <a:ext cx="2997566" cy="32428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19" y="3126405"/>
            <a:ext cx="2981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256 Níveis (8 bits)</a:t>
            </a:r>
            <a:endParaRPr lang="pt-BR" dirty="0"/>
          </a:p>
        </p:txBody>
      </p:sp>
      <p:sp>
        <p:nvSpPr>
          <p:cNvPr id="9" name="TextBox 8"/>
          <p:cNvSpPr txBox="1"/>
          <p:nvPr/>
        </p:nvSpPr>
        <p:spPr>
          <a:xfrm>
            <a:off x="3053324" y="3126405"/>
            <a:ext cx="300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4 Níveis (2 bits) </a:t>
            </a:r>
            <a:endParaRPr lang="pt-BR" dirty="0"/>
          </a:p>
        </p:txBody>
      </p:sp>
      <p:sp>
        <p:nvSpPr>
          <p:cNvPr id="10" name="TextBox 9"/>
          <p:cNvSpPr txBox="1"/>
          <p:nvPr/>
        </p:nvSpPr>
        <p:spPr>
          <a:xfrm>
            <a:off x="6091681" y="3126405"/>
            <a:ext cx="301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 Níveis (1 bit)</a:t>
            </a:r>
            <a:endParaRPr lang="pt-BR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319435"/>
              </p:ext>
            </p:extLst>
          </p:nvPr>
        </p:nvGraphicFramePr>
        <p:xfrm>
          <a:off x="2579573" y="2293101"/>
          <a:ext cx="4270848" cy="5053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856"/>
                <a:gridCol w="533856"/>
                <a:gridCol w="533856"/>
                <a:gridCol w="533856"/>
                <a:gridCol w="533856"/>
                <a:gridCol w="533856"/>
                <a:gridCol w="533856"/>
                <a:gridCol w="533856"/>
              </a:tblGrid>
              <a:tr h="505308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27251" y="1247422"/>
            <a:ext cx="6730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Definida pelo Número de Níveis de Cinza aproximados na quantização</a:t>
            </a:r>
            <a:endParaRPr lang="pt-BR" dirty="0"/>
          </a:p>
        </p:txBody>
      </p:sp>
      <p:sp>
        <p:nvSpPr>
          <p:cNvPr id="13" name="TextBox 12"/>
          <p:cNvSpPr txBox="1"/>
          <p:nvPr/>
        </p:nvSpPr>
        <p:spPr>
          <a:xfrm>
            <a:off x="6850421" y="2430033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bits</a:t>
            </a:r>
            <a:endParaRPr lang="pt-BR" dirty="0"/>
          </a:p>
        </p:txBody>
      </p:sp>
      <p:sp>
        <p:nvSpPr>
          <p:cNvPr id="14" name="TextBox 13"/>
          <p:cNvSpPr txBox="1"/>
          <p:nvPr/>
        </p:nvSpPr>
        <p:spPr>
          <a:xfrm>
            <a:off x="3735722" y="1910895"/>
            <a:ext cx="1958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</a:t>
            </a:r>
            <a:r>
              <a:rPr lang="pt-BR" baseline="30000" dirty="0" smtClean="0"/>
              <a:t>n</a:t>
            </a:r>
            <a:r>
              <a:rPr lang="pt-BR" dirty="0" smtClean="0"/>
              <a:t> = 2</a:t>
            </a:r>
            <a:r>
              <a:rPr lang="pt-BR" baseline="30000" dirty="0" smtClean="0"/>
              <a:t>8</a:t>
            </a:r>
            <a:r>
              <a:rPr lang="pt-BR" dirty="0" smtClean="0"/>
              <a:t> = 256 níveis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457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862" y="82739"/>
            <a:ext cx="7886700" cy="1325563"/>
          </a:xfrm>
        </p:spPr>
        <p:txBody>
          <a:bodyPr/>
          <a:lstStyle/>
          <a:p>
            <a:pPr algn="ctr"/>
            <a:r>
              <a:rPr lang="pt-BR" dirty="0" smtClean="0"/>
              <a:t>Sistema de </a:t>
            </a:r>
            <a:r>
              <a:rPr lang="pt-BR" dirty="0" err="1" smtClean="0"/>
              <a:t>imageamento</a:t>
            </a:r>
            <a:endParaRPr lang="pt-BR" dirty="0"/>
          </a:p>
        </p:txBody>
      </p:sp>
      <p:grpSp>
        <p:nvGrpSpPr>
          <p:cNvPr id="7" name="Group 6"/>
          <p:cNvGrpSpPr/>
          <p:nvPr/>
        </p:nvGrpSpPr>
        <p:grpSpPr>
          <a:xfrm>
            <a:off x="181032" y="1426134"/>
            <a:ext cx="8796359" cy="5064786"/>
            <a:chOff x="181032" y="1426134"/>
            <a:chExt cx="8796359" cy="5064786"/>
          </a:xfrm>
        </p:grpSpPr>
        <p:grpSp>
          <p:nvGrpSpPr>
            <p:cNvPr id="27" name="Group 26"/>
            <p:cNvGrpSpPr/>
            <p:nvPr/>
          </p:nvGrpSpPr>
          <p:grpSpPr>
            <a:xfrm>
              <a:off x="181032" y="1758256"/>
              <a:ext cx="8796359" cy="4732664"/>
              <a:chOff x="183460" y="284895"/>
              <a:chExt cx="11728479" cy="6310219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389725" y="2574194"/>
                <a:ext cx="1576172" cy="548837"/>
              </a:xfrm>
              <a:prstGeom prst="rect">
                <a:avLst/>
              </a:prstGeom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350" dirty="0"/>
                  <a:t>Atmosfera</a:t>
                </a: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5821086" y="2574194"/>
                <a:ext cx="1592584" cy="548837"/>
              </a:xfrm>
              <a:prstGeom prst="rect">
                <a:avLst/>
              </a:prstGeom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350" dirty="0"/>
                  <a:t>Sensor</a:t>
                </a:r>
              </a:p>
            </p:txBody>
          </p:sp>
          <p:sp>
            <p:nvSpPr>
              <p:cNvPr id="6" name="Right Arrow 5"/>
              <p:cNvSpPr/>
              <p:nvPr/>
            </p:nvSpPr>
            <p:spPr>
              <a:xfrm>
                <a:off x="5022164" y="2682968"/>
                <a:ext cx="756719" cy="341587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460" y="1985449"/>
                <a:ext cx="2362200" cy="1933575"/>
              </a:xfrm>
              <a:prstGeom prst="rect">
                <a:avLst/>
              </a:prstGeom>
            </p:spPr>
          </p:pic>
          <p:sp>
            <p:nvSpPr>
              <p:cNvPr id="9" name="Right Arrow 8"/>
              <p:cNvSpPr/>
              <p:nvPr/>
            </p:nvSpPr>
            <p:spPr>
              <a:xfrm>
                <a:off x="2598991" y="2682968"/>
                <a:ext cx="756719" cy="341587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8266523" y="2574193"/>
                <a:ext cx="1592584" cy="548837"/>
              </a:xfrm>
              <a:prstGeom prst="rect">
                <a:avLst/>
              </a:prstGeom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350" dirty="0"/>
                  <a:t>Digitalização</a:t>
                </a:r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7475805" y="2682968"/>
                <a:ext cx="756719" cy="341587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12" name="Bent Arrow 11"/>
              <p:cNvSpPr/>
              <p:nvPr/>
            </p:nvSpPr>
            <p:spPr>
              <a:xfrm>
                <a:off x="8626715" y="1387571"/>
                <a:ext cx="661181" cy="1111348"/>
              </a:xfrm>
              <a:prstGeom prst="bentArrow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>
                  <a:solidFill>
                    <a:schemeClr val="tx1"/>
                  </a:solidFill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86" b="44657"/>
              <a:stretch/>
            </p:blipFill>
            <p:spPr>
              <a:xfrm>
                <a:off x="9498908" y="284895"/>
                <a:ext cx="2409513" cy="2111076"/>
              </a:xfrm>
              <a:prstGeom prst="rect">
                <a:avLst/>
              </a:prstGeom>
            </p:spPr>
          </p:pic>
          <p:sp>
            <p:nvSpPr>
              <p:cNvPr id="15" name="Bent Arrow 14"/>
              <p:cNvSpPr/>
              <p:nvPr/>
            </p:nvSpPr>
            <p:spPr>
              <a:xfrm rot="5400000">
                <a:off x="10128278" y="2552480"/>
                <a:ext cx="1073104" cy="1446625"/>
              </a:xfrm>
              <a:prstGeom prst="bentArrow">
                <a:avLst>
                  <a:gd name="adj1" fmla="val 18445"/>
                  <a:gd name="adj2" fmla="val 21067"/>
                  <a:gd name="adj3" fmla="val 22378"/>
                  <a:gd name="adj4" fmla="val 43750"/>
                </a:avLst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0319355" y="3881198"/>
                <a:ext cx="1592584" cy="634531"/>
              </a:xfrm>
              <a:prstGeom prst="rect">
                <a:avLst/>
              </a:prstGeom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350" dirty="0"/>
                  <a:t>Transmissão</a:t>
                </a:r>
              </a:p>
            </p:txBody>
          </p:sp>
          <p:sp>
            <p:nvSpPr>
              <p:cNvPr id="17" name="Bent Arrow 16"/>
              <p:cNvSpPr/>
              <p:nvPr/>
            </p:nvSpPr>
            <p:spPr>
              <a:xfrm rot="10800000">
                <a:off x="10167112" y="4574260"/>
                <a:ext cx="1076144" cy="1028050"/>
              </a:xfrm>
              <a:prstGeom prst="bentArrow">
                <a:avLst>
                  <a:gd name="adj1" fmla="val 18445"/>
                  <a:gd name="adj2" fmla="val 21067"/>
                  <a:gd name="adj3" fmla="val 22378"/>
                  <a:gd name="adj4" fmla="val 43750"/>
                </a:avLst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036417" y="5088285"/>
                <a:ext cx="2047771" cy="634531"/>
              </a:xfrm>
              <a:prstGeom prst="rect">
                <a:avLst/>
              </a:prstGeom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350" dirty="0"/>
                  <a:t>Pré-processamento</a:t>
                </a:r>
              </a:p>
            </p:txBody>
          </p:sp>
          <p:sp>
            <p:nvSpPr>
              <p:cNvPr id="20" name="Right Arrow 19"/>
              <p:cNvSpPr/>
              <p:nvPr/>
            </p:nvSpPr>
            <p:spPr>
              <a:xfrm rot="10800000">
                <a:off x="7225556" y="5234756"/>
                <a:ext cx="756719" cy="341587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55" t="9169" r="6845" b="11733"/>
              <a:stretch/>
            </p:blipFill>
            <p:spPr>
              <a:xfrm>
                <a:off x="3618966" y="3581456"/>
                <a:ext cx="3567448" cy="301365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86" b="44657"/>
              <a:stretch/>
            </p:blipFill>
            <p:spPr>
              <a:xfrm>
                <a:off x="5552840" y="4089951"/>
                <a:ext cx="1105548" cy="968617"/>
              </a:xfrm>
              <a:prstGeom prst="rect">
                <a:avLst/>
              </a:prstGeom>
            </p:spPr>
          </p:pic>
        </p:grpSp>
        <p:sp>
          <p:nvSpPr>
            <p:cNvPr id="3" name="TextBox 2"/>
            <p:cNvSpPr txBox="1"/>
            <p:nvPr/>
          </p:nvSpPr>
          <p:spPr>
            <a:xfrm>
              <a:off x="738882" y="2710250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mtClean="0"/>
                <a:t>Cena</a:t>
              </a:r>
              <a:endParaRPr lang="pt-BR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66863" y="1426134"/>
              <a:ext cx="15921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Imagem Digital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7065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55008"/>
            <a:ext cx="7886700" cy="1325563"/>
          </a:xfrm>
        </p:spPr>
        <p:txBody>
          <a:bodyPr/>
          <a:lstStyle/>
          <a:p>
            <a:pPr algn="ctr"/>
            <a:r>
              <a:rPr lang="pt-BR" dirty="0" smtClean="0"/>
              <a:t>Estágios de Processamento</a:t>
            </a:r>
            <a:endParaRPr lang="pt-BR" dirty="0"/>
          </a:p>
        </p:txBody>
      </p:sp>
      <p:grpSp>
        <p:nvGrpSpPr>
          <p:cNvPr id="42" name="Group 41"/>
          <p:cNvGrpSpPr/>
          <p:nvPr/>
        </p:nvGrpSpPr>
        <p:grpSpPr>
          <a:xfrm>
            <a:off x="1392192" y="1600787"/>
            <a:ext cx="6499656" cy="4894760"/>
            <a:chOff x="1392192" y="1600787"/>
            <a:chExt cx="6499656" cy="4894760"/>
          </a:xfrm>
        </p:grpSpPr>
        <p:sp>
          <p:nvSpPr>
            <p:cNvPr id="4" name="Rectangle 3"/>
            <p:cNvSpPr/>
            <p:nvPr/>
          </p:nvSpPr>
          <p:spPr>
            <a:xfrm>
              <a:off x="1392192" y="2611394"/>
              <a:ext cx="2034746" cy="55193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Pré-processamento</a:t>
              </a:r>
              <a:endParaRPr lang="pt-BR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392192" y="3770997"/>
              <a:ext cx="2034746" cy="55193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Realce</a:t>
              </a:r>
              <a:endParaRPr lang="pt-BR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92192" y="4942604"/>
              <a:ext cx="2034746" cy="55193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Análise</a:t>
              </a:r>
              <a:endParaRPr lang="pt-BR" dirty="0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2290116" y="2042983"/>
              <a:ext cx="222422" cy="510746"/>
            </a:xfrm>
            <a:prstGeom prst="down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2298354" y="3211790"/>
              <a:ext cx="222422" cy="510746"/>
            </a:xfrm>
            <a:prstGeom prst="down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2298354" y="4371393"/>
              <a:ext cx="222422" cy="510746"/>
            </a:xfrm>
            <a:prstGeom prst="down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2290116" y="5555004"/>
              <a:ext cx="222422" cy="510746"/>
            </a:xfrm>
            <a:prstGeom prst="down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13482" y="1600787"/>
              <a:ext cx="1592167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Imagem Digital</a:t>
              </a:r>
              <a:endParaRPr lang="pt-BR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56886" y="1836691"/>
              <a:ext cx="2603157" cy="9233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58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 smtClean="0"/>
                <a:t>Correção </a:t>
              </a:r>
              <a:r>
                <a:rPr lang="pt-BR" dirty="0" err="1" smtClean="0"/>
                <a:t>Radiométrica</a:t>
              </a:r>
              <a:endParaRPr lang="pt-BR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 smtClean="0"/>
                <a:t>Correção Geométrica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 smtClean="0"/>
                <a:t>Posicionamento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3426938" y="1836691"/>
              <a:ext cx="1729948" cy="8406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426938" y="2760022"/>
              <a:ext cx="1729948" cy="38884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156886" y="2990335"/>
              <a:ext cx="2603157" cy="9233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58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 smtClean="0"/>
                <a:t>Contraste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 smtClean="0"/>
                <a:t>Filtragem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 smtClean="0"/>
                <a:t>Operações Aritméticas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3426938" y="2990335"/>
              <a:ext cx="1729948" cy="8406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426938" y="3913666"/>
              <a:ext cx="1729948" cy="38884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156886" y="4143978"/>
              <a:ext cx="2603157" cy="6463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58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 smtClean="0"/>
                <a:t>Segmentação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 smtClean="0"/>
                <a:t>Classificação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3426938" y="4143978"/>
              <a:ext cx="1729948" cy="8406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426938" y="4790309"/>
              <a:ext cx="1729947" cy="66584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863742" y="6126215"/>
              <a:ext cx="1091646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Descrição</a:t>
              </a:r>
              <a:endParaRPr lang="pt-BR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56885" y="5297620"/>
              <a:ext cx="2734963" cy="9233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5875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 smtClean="0"/>
                <a:t>Mapas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 smtClean="0"/>
                <a:t>Representação Gráfica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 smtClean="0"/>
                <a:t>Propriedades do Objeto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 flipV="1">
              <a:off x="2955388" y="5297620"/>
              <a:ext cx="2201498" cy="828595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2955388" y="6220951"/>
              <a:ext cx="2201498" cy="26028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063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78573"/>
            <a:ext cx="7886700" cy="1325563"/>
          </a:xfrm>
        </p:spPr>
        <p:txBody>
          <a:bodyPr/>
          <a:lstStyle/>
          <a:p>
            <a:pPr algn="ctr"/>
            <a:r>
              <a:rPr lang="pt-BR" dirty="0" smtClean="0"/>
              <a:t>Níveis de pré-processamento</a:t>
            </a:r>
            <a:endParaRPr lang="pt-BR" dirty="0"/>
          </a:p>
        </p:txBody>
      </p:sp>
      <p:grpSp>
        <p:nvGrpSpPr>
          <p:cNvPr id="52" name="Group 51"/>
          <p:cNvGrpSpPr/>
          <p:nvPr/>
        </p:nvGrpSpPr>
        <p:grpSpPr>
          <a:xfrm>
            <a:off x="37871" y="585776"/>
            <a:ext cx="8851890" cy="6231034"/>
            <a:chOff x="37871" y="585776"/>
            <a:chExt cx="8851890" cy="6231034"/>
          </a:xfrm>
        </p:grpSpPr>
        <p:grpSp>
          <p:nvGrpSpPr>
            <p:cNvPr id="50" name="Group 49"/>
            <p:cNvGrpSpPr/>
            <p:nvPr/>
          </p:nvGrpSpPr>
          <p:grpSpPr>
            <a:xfrm>
              <a:off x="37871" y="585776"/>
              <a:ext cx="8851890" cy="6231034"/>
              <a:chOff x="37871" y="585776"/>
              <a:chExt cx="8851890" cy="6231034"/>
            </a:xfrm>
          </p:grpSpPr>
          <p:sp>
            <p:nvSpPr>
              <p:cNvPr id="44" name="Right Arrow 43"/>
              <p:cNvSpPr/>
              <p:nvPr/>
            </p:nvSpPr>
            <p:spPr>
              <a:xfrm>
                <a:off x="6377352" y="3944994"/>
                <a:ext cx="632312" cy="23775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044863" y="922531"/>
                <a:ext cx="1844898" cy="19936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3" name="Flowchart: Magnetic Disk 2"/>
              <p:cNvSpPr/>
              <p:nvPr/>
            </p:nvSpPr>
            <p:spPr>
              <a:xfrm>
                <a:off x="130098" y="4105060"/>
                <a:ext cx="1027155" cy="1351006"/>
              </a:xfrm>
              <a:prstGeom prst="flowChartMagneticDisk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dirty="0" smtClean="0">
                    <a:solidFill>
                      <a:schemeClr val="tx1"/>
                    </a:solidFill>
                  </a:rPr>
                  <a:t>Imagem Bruta </a:t>
                </a:r>
              </a:p>
              <a:p>
                <a:pPr algn="ctr"/>
                <a:r>
                  <a:rPr lang="pt-BR" sz="1200" dirty="0" smtClean="0">
                    <a:solidFill>
                      <a:schemeClr val="tx1"/>
                    </a:solidFill>
                  </a:rPr>
                  <a:t>(</a:t>
                </a:r>
                <a:r>
                  <a:rPr lang="pt-BR" sz="1200" dirty="0" err="1" smtClean="0">
                    <a:solidFill>
                      <a:schemeClr val="tx1"/>
                    </a:solidFill>
                  </a:rPr>
                  <a:t>Raw</a:t>
                </a:r>
                <a:r>
                  <a:rPr lang="pt-BR" sz="1200" dirty="0" smtClean="0">
                    <a:solidFill>
                      <a:schemeClr val="tx1"/>
                    </a:solidFill>
                  </a:rPr>
                  <a:t>, GRALHA)</a:t>
                </a:r>
                <a:endParaRPr lang="pt-BR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71" y="585776"/>
                <a:ext cx="1394246" cy="1115396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ECECEE"/>
                  </a:clrFrom>
                  <a:clrTo>
                    <a:srgbClr val="ECECE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534" y="2228936"/>
                <a:ext cx="712737" cy="994150"/>
              </a:xfrm>
              <a:prstGeom prst="rect">
                <a:avLst/>
              </a:prstGeom>
            </p:spPr>
          </p:pic>
          <p:sp>
            <p:nvSpPr>
              <p:cNvPr id="9" name="Right Arrow 8"/>
              <p:cNvSpPr/>
              <p:nvPr/>
            </p:nvSpPr>
            <p:spPr>
              <a:xfrm rot="4280061">
                <a:off x="302164" y="1760998"/>
                <a:ext cx="734935" cy="18535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Right Arrow 10"/>
              <p:cNvSpPr/>
              <p:nvPr/>
            </p:nvSpPr>
            <p:spPr>
              <a:xfrm rot="6478722">
                <a:off x="359248" y="3549415"/>
                <a:ext cx="811054" cy="19673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17441299">
                <a:off x="9492" y="3450200"/>
                <a:ext cx="98296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100" dirty="0" smtClean="0"/>
                  <a:t>Decodificação</a:t>
                </a:r>
                <a:endParaRPr lang="pt-BR" sz="11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748032" y="999317"/>
                <a:ext cx="2858530" cy="55497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263685" y="1254206"/>
                <a:ext cx="18551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pt-BR"/>
                </a:defPPr>
                <a:lvl1pPr>
                  <a:defRPr sz="1400"/>
                </a:lvl1pPr>
              </a:lstStyle>
              <a:p>
                <a:r>
                  <a:rPr lang="pt-BR" dirty="0"/>
                  <a:t>Correção </a:t>
                </a:r>
                <a:r>
                  <a:rPr lang="pt-BR" dirty="0" err="1"/>
                  <a:t>Radiométrica</a:t>
                </a:r>
                <a:endParaRPr lang="pt-BR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763882" y="954086"/>
                <a:ext cx="8268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Nível </a:t>
                </a:r>
                <a:r>
                  <a:rPr lang="pt-BR" dirty="0" smtClean="0"/>
                  <a:t>1</a:t>
                </a:r>
                <a:endParaRPr lang="pt-BR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56216" y="5442308"/>
                <a:ext cx="8268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Nível 0</a:t>
                </a:r>
                <a:endParaRPr lang="pt-BR" dirty="0"/>
              </a:p>
            </p:txBody>
          </p:sp>
          <p:sp>
            <p:nvSpPr>
              <p:cNvPr id="17" name="Right Arrow 16"/>
              <p:cNvSpPr/>
              <p:nvPr/>
            </p:nvSpPr>
            <p:spPr>
              <a:xfrm>
                <a:off x="1198572" y="4690356"/>
                <a:ext cx="506662" cy="21939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71740" y="1518619"/>
                <a:ext cx="1969945" cy="1969945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2036829" y="3593147"/>
                <a:ext cx="230883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600" dirty="0" smtClean="0"/>
                  <a:t>Parâmetros de Calibração</a:t>
                </a:r>
              </a:p>
              <a:p>
                <a:pPr algn="ctr"/>
                <a:r>
                  <a:rPr lang="pt-BR" sz="1600" dirty="0" smtClean="0"/>
                  <a:t>Dados Auxiliares</a:t>
                </a:r>
                <a:endParaRPr lang="pt-BR" sz="16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443269" y="4205422"/>
                <a:ext cx="15594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dirty="0" smtClean="0"/>
                  <a:t>Ajuste entre </a:t>
                </a:r>
                <a:r>
                  <a:rPr lang="pt-BR" sz="1400" dirty="0" err="1" smtClean="0"/>
                  <a:t>arrays</a:t>
                </a:r>
                <a:endParaRPr lang="pt-BR" sz="1400" dirty="0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77953" y="4471093"/>
                <a:ext cx="1969945" cy="1969945"/>
              </a:xfrm>
              <a:prstGeom prst="rect">
                <a:avLst/>
              </a:prstGeom>
            </p:spPr>
          </p:pic>
          <p:cxnSp>
            <p:nvCxnSpPr>
              <p:cNvPr id="26" name="Straight Connector 25"/>
              <p:cNvCxnSpPr/>
              <p:nvPr/>
            </p:nvCxnSpPr>
            <p:spPr>
              <a:xfrm>
                <a:off x="2829786" y="4471093"/>
                <a:ext cx="0" cy="196994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3542359" y="4475209"/>
                <a:ext cx="0" cy="196994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Flowchart: Magnetic Disk 27"/>
              <p:cNvSpPr/>
              <p:nvPr/>
            </p:nvSpPr>
            <p:spPr>
              <a:xfrm>
                <a:off x="5312134" y="3339350"/>
                <a:ext cx="1027155" cy="1351006"/>
              </a:xfrm>
              <a:prstGeom prst="flowChartMagneticDisk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dirty="0" smtClean="0">
                    <a:solidFill>
                      <a:schemeClr val="tx1"/>
                    </a:solidFill>
                  </a:rPr>
                  <a:t>Pontos de Controle</a:t>
                </a:r>
                <a:endParaRPr lang="pt-BR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37205" y="1343318"/>
                <a:ext cx="1667491" cy="1496508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7539155" y="848067"/>
                <a:ext cx="8268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Nível 2</a:t>
                </a:r>
                <a:endParaRPr lang="pt-BR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097473" y="1066441"/>
                <a:ext cx="17381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dirty="0" smtClean="0"/>
                  <a:t>Correção Geométrica</a:t>
                </a:r>
                <a:endParaRPr lang="pt-BR" sz="1600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7044863" y="2969578"/>
                <a:ext cx="1844898" cy="18989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33566" y="3340158"/>
                <a:ext cx="1667491" cy="1496508"/>
              </a:xfrm>
              <a:prstGeom prst="rect">
                <a:avLst/>
              </a:prstGeom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7539154" y="2893209"/>
                <a:ext cx="8268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Nível 3</a:t>
                </a:r>
                <a:endParaRPr lang="pt-BR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045003" y="3117666"/>
                <a:ext cx="180805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dirty="0" smtClean="0"/>
                  <a:t>Ajuste Pontos de Controle</a:t>
                </a:r>
                <a:endParaRPr lang="pt-BR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044863" y="4917827"/>
                <a:ext cx="1844898" cy="18989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33566" y="5288407"/>
                <a:ext cx="1667491" cy="1496508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7539154" y="4841458"/>
                <a:ext cx="8268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Nível 4</a:t>
                </a:r>
                <a:endParaRPr lang="pt-BR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275660" y="5032963"/>
                <a:ext cx="13452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dirty="0" err="1" smtClean="0"/>
                  <a:t>Ortorretificação</a:t>
                </a:r>
                <a:endParaRPr lang="pt-BR" dirty="0"/>
              </a:p>
            </p:txBody>
          </p:sp>
          <p:sp>
            <p:nvSpPr>
              <p:cNvPr id="45" name="Right Arrow 44"/>
              <p:cNvSpPr/>
              <p:nvPr/>
            </p:nvSpPr>
            <p:spPr>
              <a:xfrm rot="2374826">
                <a:off x="5903754" y="5021242"/>
                <a:ext cx="1229785" cy="20690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6" name="Flowchart: Magnetic Disk 45"/>
              <p:cNvSpPr/>
              <p:nvPr/>
            </p:nvSpPr>
            <p:spPr>
              <a:xfrm>
                <a:off x="5325754" y="5136137"/>
                <a:ext cx="1027155" cy="1351006"/>
              </a:xfrm>
              <a:prstGeom prst="flowChartMagneticDisk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dirty="0" smtClean="0">
                    <a:solidFill>
                      <a:schemeClr val="tx1"/>
                    </a:solidFill>
                  </a:rPr>
                  <a:t>Modelo de Elevação</a:t>
                </a:r>
                <a:endParaRPr lang="pt-BR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ight Arrow 46"/>
              <p:cNvSpPr/>
              <p:nvPr/>
            </p:nvSpPr>
            <p:spPr>
              <a:xfrm>
                <a:off x="6381468" y="5819108"/>
                <a:ext cx="632312" cy="23775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665833" y="4003589"/>
                <a:ext cx="618728" cy="119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669953" y="5877691"/>
                <a:ext cx="618728" cy="119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51" name="Right Arrow 50"/>
            <p:cNvSpPr/>
            <p:nvPr/>
          </p:nvSpPr>
          <p:spPr>
            <a:xfrm>
              <a:off x="4665832" y="1734797"/>
              <a:ext cx="2343831" cy="2377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11314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96193"/>
            <a:ext cx="7886700" cy="1325563"/>
          </a:xfrm>
        </p:spPr>
        <p:txBody>
          <a:bodyPr/>
          <a:lstStyle/>
          <a:p>
            <a:pPr algn="ctr"/>
            <a:r>
              <a:rPr lang="pt-BR" dirty="0" smtClean="0"/>
              <a:t>Realce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05016"/>
            <a:ext cx="7886700" cy="1696995"/>
          </a:xfrm>
        </p:spPr>
        <p:txBody>
          <a:bodyPr>
            <a:normAutofit lnSpcReduction="10000"/>
          </a:bodyPr>
          <a:lstStyle/>
          <a:p>
            <a:r>
              <a:rPr lang="pt-BR" sz="2400" dirty="0" smtClean="0"/>
              <a:t>Melhorar Qualidade Visual</a:t>
            </a:r>
          </a:p>
          <a:p>
            <a:r>
              <a:rPr lang="pt-BR" sz="2400" dirty="0" smtClean="0"/>
              <a:t>Destacar Feições</a:t>
            </a:r>
          </a:p>
          <a:p>
            <a:r>
              <a:rPr lang="pt-BR" sz="2400" dirty="0" smtClean="0"/>
              <a:t>Remover Ruídos (Filtragem)</a:t>
            </a:r>
          </a:p>
          <a:p>
            <a:r>
              <a:rPr lang="pt-BR" sz="2400" dirty="0" smtClean="0"/>
              <a:t>Resultado: Imagem melhorada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0" y="3517558"/>
            <a:ext cx="5921651" cy="3065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07"/>
          <a:stretch/>
        </p:blipFill>
        <p:spPr>
          <a:xfrm>
            <a:off x="6077495" y="109051"/>
            <a:ext cx="2885272" cy="31253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6"/>
          <a:stretch/>
        </p:blipFill>
        <p:spPr>
          <a:xfrm>
            <a:off x="6077495" y="3732624"/>
            <a:ext cx="2877948" cy="3125376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6713277" y="3266109"/>
            <a:ext cx="453081" cy="43394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extBox 8"/>
          <p:cNvSpPr txBox="1"/>
          <p:nvPr/>
        </p:nvSpPr>
        <p:spPr>
          <a:xfrm>
            <a:off x="3697172" y="6583107"/>
            <a:ext cx="22894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Fonte: Leila Fonseca e Thales </a:t>
            </a:r>
            <a:r>
              <a:rPr lang="pt-BR" sz="1100" dirty="0" err="1" smtClean="0"/>
              <a:t>Körting</a:t>
            </a:r>
            <a:endParaRPr lang="pt-BR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7261561" y="3313804"/>
            <a:ext cx="1651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Filtro da Mediana</a:t>
            </a:r>
            <a:endParaRPr lang="pt-BR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827799" y="3197548"/>
            <a:ext cx="2395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Realce Linear - Histograma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14525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12668"/>
            <a:ext cx="7886700" cy="1325563"/>
          </a:xfrm>
        </p:spPr>
        <p:txBody>
          <a:bodyPr/>
          <a:lstStyle/>
          <a:p>
            <a:pPr algn="ctr"/>
            <a:r>
              <a:rPr lang="pt-BR" dirty="0" smtClean="0"/>
              <a:t>Análise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30876"/>
            <a:ext cx="7886700" cy="2158313"/>
          </a:xfrm>
        </p:spPr>
        <p:txBody>
          <a:bodyPr>
            <a:normAutofit/>
          </a:bodyPr>
          <a:lstStyle/>
          <a:p>
            <a:r>
              <a:rPr lang="pt-BR" sz="2400" dirty="0" smtClean="0"/>
              <a:t>Extração de Informações</a:t>
            </a:r>
          </a:p>
          <a:p>
            <a:r>
              <a:rPr lang="pt-BR" sz="2400" dirty="0" smtClean="0"/>
              <a:t>Segmentação</a:t>
            </a:r>
          </a:p>
          <a:p>
            <a:r>
              <a:rPr lang="pt-BR" sz="2400" dirty="0" smtClean="0"/>
              <a:t>Classificação</a:t>
            </a:r>
          </a:p>
          <a:p>
            <a:r>
              <a:rPr lang="pt-BR" sz="2400" dirty="0" smtClean="0"/>
              <a:t>Resultado: Descrição da Imagem de Entrada (Propriedades, mapas, classes de interesse, </a:t>
            </a:r>
            <a:r>
              <a:rPr lang="pt-BR" sz="2400" dirty="0" err="1" smtClean="0"/>
              <a:t>etc</a:t>
            </a:r>
            <a:r>
              <a:rPr lang="pt-BR" sz="2400" dirty="0" smtClean="0"/>
              <a:t>)</a:t>
            </a:r>
            <a:endParaRPr lang="pt-B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70" y="2978328"/>
            <a:ext cx="5345491" cy="37519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94851" y="6596390"/>
            <a:ext cx="22894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Fonte: Leila Fonseca e Thales </a:t>
            </a:r>
            <a:r>
              <a:rPr lang="pt-BR" sz="1100" dirty="0" err="1" smtClean="0"/>
              <a:t>Körting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92437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811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/>
              <a:t>O que é uma imagem Digital?</a:t>
            </a:r>
            <a:endParaRPr lang="pt-BR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30" y="3985656"/>
            <a:ext cx="2872435" cy="23512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86" b="44657"/>
          <a:stretch/>
        </p:blipFill>
        <p:spPr>
          <a:xfrm>
            <a:off x="6006083" y="3984585"/>
            <a:ext cx="2684836" cy="2352298"/>
          </a:xfrm>
          <a:prstGeom prst="rect">
            <a:avLst/>
          </a:prstGeom>
        </p:spPr>
      </p:pic>
      <p:sp>
        <p:nvSpPr>
          <p:cNvPr id="29" name="Sun 28"/>
          <p:cNvSpPr/>
          <p:nvPr/>
        </p:nvSpPr>
        <p:spPr>
          <a:xfrm>
            <a:off x="378940" y="1240310"/>
            <a:ext cx="1013254" cy="1005016"/>
          </a:xfrm>
          <a:prstGeom prst="sun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Lightning Bolt 29"/>
          <p:cNvSpPr/>
          <p:nvPr/>
        </p:nvSpPr>
        <p:spPr>
          <a:xfrm>
            <a:off x="669323" y="2565873"/>
            <a:ext cx="432488" cy="1099236"/>
          </a:xfrm>
          <a:prstGeom prst="lightningBol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Lightning Bolt 30"/>
          <p:cNvSpPr/>
          <p:nvPr/>
        </p:nvSpPr>
        <p:spPr>
          <a:xfrm>
            <a:off x="998998" y="2518034"/>
            <a:ext cx="432488" cy="1099236"/>
          </a:xfrm>
          <a:prstGeom prst="lightningBol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Lightning Bolt 31"/>
          <p:cNvSpPr/>
          <p:nvPr/>
        </p:nvSpPr>
        <p:spPr>
          <a:xfrm>
            <a:off x="1328673" y="2470195"/>
            <a:ext cx="432488" cy="1099236"/>
          </a:xfrm>
          <a:prstGeom prst="lightningBol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TextBox 32"/>
          <p:cNvSpPr txBox="1"/>
          <p:nvPr/>
        </p:nvSpPr>
        <p:spPr>
          <a:xfrm>
            <a:off x="1525256" y="6288098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Cena</a:t>
            </a:r>
            <a:endParaRPr lang="pt-BR" dirty="0"/>
          </a:p>
        </p:txBody>
      </p:sp>
      <p:sp>
        <p:nvSpPr>
          <p:cNvPr id="34" name="Lightning Bolt 33"/>
          <p:cNvSpPr/>
          <p:nvPr/>
        </p:nvSpPr>
        <p:spPr>
          <a:xfrm rot="13767290">
            <a:off x="2691038" y="2641729"/>
            <a:ext cx="432488" cy="1099236"/>
          </a:xfrm>
          <a:prstGeom prst="lightningBol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Lightning Bolt 34"/>
          <p:cNvSpPr/>
          <p:nvPr/>
        </p:nvSpPr>
        <p:spPr>
          <a:xfrm rot="13767290">
            <a:off x="3020713" y="2593890"/>
            <a:ext cx="432488" cy="1099236"/>
          </a:xfrm>
          <a:prstGeom prst="lightningBol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Lightning Bolt 35"/>
          <p:cNvSpPr/>
          <p:nvPr/>
        </p:nvSpPr>
        <p:spPr>
          <a:xfrm rot="13767290">
            <a:off x="3350388" y="2546051"/>
            <a:ext cx="432488" cy="1099236"/>
          </a:xfrm>
          <a:prstGeom prst="lightningBol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065" y="1181870"/>
            <a:ext cx="1680448" cy="1344359"/>
          </a:xfrm>
          <a:prstGeom prst="rect">
            <a:avLst/>
          </a:prstGeom>
        </p:spPr>
      </p:pic>
      <p:sp>
        <p:nvSpPr>
          <p:cNvPr id="38" name="Right Arrow 37"/>
          <p:cNvSpPr/>
          <p:nvPr/>
        </p:nvSpPr>
        <p:spPr>
          <a:xfrm rot="3229406">
            <a:off x="5162725" y="2833345"/>
            <a:ext cx="1219200" cy="71600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TextBox 38"/>
          <p:cNvSpPr txBox="1"/>
          <p:nvPr/>
        </p:nvSpPr>
        <p:spPr>
          <a:xfrm>
            <a:off x="5806604" y="6330631"/>
            <a:ext cx="3083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Representação Digital da Cena</a:t>
            </a:r>
            <a:endParaRPr lang="pt-BR" dirty="0"/>
          </a:p>
        </p:txBody>
      </p:sp>
      <p:sp>
        <p:nvSpPr>
          <p:cNvPr id="40" name="TextBox 39"/>
          <p:cNvSpPr txBox="1"/>
          <p:nvPr/>
        </p:nvSpPr>
        <p:spPr>
          <a:xfrm>
            <a:off x="1606935" y="2681843"/>
            <a:ext cx="1331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Energia Eletromagnética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02051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94377" y="2957385"/>
            <a:ext cx="24873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Obrigado!</a:t>
            </a:r>
            <a:endParaRPr lang="en-US" sz="4400" dirty="0"/>
          </a:p>
        </p:txBody>
      </p:sp>
      <p:pic>
        <p:nvPicPr>
          <p:cNvPr id="17" name="Picture 5" descr="INPE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97" y="133350"/>
            <a:ext cx="45053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64275" y="6293705"/>
            <a:ext cx="4215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CAP-378 – Tópicos em Observação da Terra</a:t>
            </a:r>
            <a:endParaRPr lang="pt-BR" sz="1400" dirty="0" smtClean="0"/>
          </a:p>
          <a:p>
            <a:pPr algn="ctr"/>
            <a:r>
              <a:rPr lang="pt-BR" sz="1400" dirty="0" smtClean="0"/>
              <a:t>Setembro/2015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3166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13811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smtClean="0"/>
              <a:t>O que é uma imagem Digital?</a:t>
            </a:r>
            <a:endParaRPr lang="pt-BR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9" y="2364260"/>
            <a:ext cx="3602648" cy="3632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550283"/>
              </p:ext>
            </p:extLst>
          </p:nvPr>
        </p:nvGraphicFramePr>
        <p:xfrm>
          <a:off x="4572000" y="2364258"/>
          <a:ext cx="4184824" cy="3632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832"/>
                <a:gridCol w="597832"/>
                <a:gridCol w="597832"/>
                <a:gridCol w="597832"/>
                <a:gridCol w="597832"/>
                <a:gridCol w="597832"/>
                <a:gridCol w="597832"/>
              </a:tblGrid>
              <a:tr h="51898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66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84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111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179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241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255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245</a:t>
                      </a:r>
                      <a:endParaRPr lang="pt-BR" dirty="0"/>
                    </a:p>
                  </a:txBody>
                  <a:tcPr anchor="ctr"/>
                </a:tc>
              </a:tr>
              <a:tr h="51898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58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78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114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132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217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255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241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1898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54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68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111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105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193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238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223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1898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94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111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193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221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1898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38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47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65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132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141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1898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25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27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68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79</a:t>
                      </a:r>
                      <a:endParaRPr lang="pt-BR" dirty="0"/>
                    </a:p>
                  </a:txBody>
                  <a:tcPr anchor="ctr"/>
                </a:tc>
              </a:tr>
              <a:tr h="51898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25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45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45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67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61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34439"/>
            <a:ext cx="7886700" cy="994172"/>
          </a:xfrm>
        </p:spPr>
        <p:txBody>
          <a:bodyPr/>
          <a:lstStyle/>
          <a:p>
            <a:pPr algn="ctr"/>
            <a:r>
              <a:rPr lang="pt-BR" dirty="0" smtClean="0"/>
              <a:t>Por que processar?</a:t>
            </a:r>
            <a:endParaRPr lang="pt-B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10" y="1670379"/>
            <a:ext cx="6814604" cy="4927850"/>
          </a:xfrm>
        </p:spPr>
      </p:pic>
      <p:sp>
        <p:nvSpPr>
          <p:cNvPr id="6" name="TextBox 5"/>
          <p:cNvSpPr txBox="1"/>
          <p:nvPr/>
        </p:nvSpPr>
        <p:spPr>
          <a:xfrm>
            <a:off x="6050122" y="6598229"/>
            <a:ext cx="16017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50" dirty="0"/>
              <a:t>Fonte</a:t>
            </a:r>
            <a:r>
              <a:rPr lang="pt-BR" sz="1350" dirty="0" smtClean="0"/>
              <a:t>: Leila </a:t>
            </a:r>
            <a:r>
              <a:rPr lang="pt-BR" sz="1350" dirty="0"/>
              <a:t>Fonseca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1774" y="840975"/>
            <a:ext cx="391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Identificação e extração de </a:t>
            </a:r>
            <a:r>
              <a:rPr lang="pt-BR" dirty="0" smtClean="0"/>
              <a:t>informações</a:t>
            </a:r>
            <a:endParaRPr lang="pt-BR" dirty="0"/>
          </a:p>
        </p:txBody>
      </p:sp>
      <p:sp>
        <p:nvSpPr>
          <p:cNvPr id="8" name="TextBox 7"/>
          <p:cNvSpPr txBox="1"/>
          <p:nvPr/>
        </p:nvSpPr>
        <p:spPr>
          <a:xfrm>
            <a:off x="1221774" y="1210307"/>
            <a:ext cx="6534802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Transformações para facilitar a identificação de objetos de interesse</a:t>
            </a:r>
            <a:endParaRPr lang="pt-BR" dirty="0"/>
          </a:p>
          <a:p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val="68940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05"/>
          <a:stretch/>
        </p:blipFill>
        <p:spPr>
          <a:xfrm>
            <a:off x="188231" y="304677"/>
            <a:ext cx="6443467" cy="28123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29" b="3098"/>
          <a:stretch/>
        </p:blipFill>
        <p:spPr>
          <a:xfrm>
            <a:off x="2074594" y="3706682"/>
            <a:ext cx="7015301" cy="30539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5120" y="3117055"/>
            <a:ext cx="2399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Sensores Passivos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6117" y="3245017"/>
            <a:ext cx="2131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Sensores Ativos</a:t>
            </a:r>
          </a:p>
        </p:txBody>
      </p:sp>
    </p:spTree>
    <p:extLst>
      <p:ext uri="{BB962C8B-B14F-4D97-AF65-F5344CB8AC3E}">
        <p14:creationId xmlns:p14="http://schemas.microsoft.com/office/powerpoint/2010/main" val="397149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644"/>
            <a:ext cx="7886700" cy="994172"/>
          </a:xfrm>
        </p:spPr>
        <p:txBody>
          <a:bodyPr/>
          <a:lstStyle/>
          <a:p>
            <a:pPr algn="ctr"/>
            <a:r>
              <a:rPr lang="pt-BR" dirty="0" smtClean="0"/>
              <a:t>Processo de aquisição</a:t>
            </a:r>
            <a:endParaRPr lang="pt-B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30" y="1473057"/>
            <a:ext cx="8696229" cy="4580014"/>
          </a:xfrm>
        </p:spPr>
      </p:pic>
      <p:sp>
        <p:nvSpPr>
          <p:cNvPr id="5" name="TextBox 4"/>
          <p:cNvSpPr txBox="1"/>
          <p:nvPr/>
        </p:nvSpPr>
        <p:spPr>
          <a:xfrm>
            <a:off x="273230" y="6175385"/>
            <a:ext cx="8771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Os sensores medem a quantidade de energia refletida ou emitida pelo alvo em várias faixas do espectro eletromagnético (bandas) </a:t>
            </a:r>
          </a:p>
        </p:txBody>
      </p:sp>
    </p:spTree>
    <p:extLst>
      <p:ext uri="{BB962C8B-B14F-4D97-AF65-F5344CB8AC3E}">
        <p14:creationId xmlns:p14="http://schemas.microsoft.com/office/powerpoint/2010/main" val="306728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2082"/>
            <a:ext cx="7886700" cy="1325563"/>
          </a:xfrm>
        </p:spPr>
        <p:txBody>
          <a:bodyPr/>
          <a:lstStyle/>
          <a:p>
            <a:pPr algn="ctr"/>
            <a:r>
              <a:rPr lang="pt-BR" dirty="0" smtClean="0"/>
              <a:t>Bandas e Resposta Espectral</a:t>
            </a:r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40" y="1535472"/>
            <a:ext cx="6450916" cy="2764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671" y="4328795"/>
            <a:ext cx="3163330" cy="25292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91303" y="3992373"/>
            <a:ext cx="1652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Fonte: Leila Fonseca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293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73" y="2981196"/>
            <a:ext cx="2362200" cy="193357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278654"/>
              </p:ext>
            </p:extLst>
          </p:nvPr>
        </p:nvGraphicFramePr>
        <p:xfrm>
          <a:off x="1512674" y="2981196"/>
          <a:ext cx="2362200" cy="19335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440"/>
                <a:gridCol w="472440"/>
                <a:gridCol w="472440"/>
                <a:gridCol w="472440"/>
                <a:gridCol w="472440"/>
              </a:tblGrid>
              <a:tr h="386715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6715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6715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6715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6715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76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Processo de Aquisição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" y="4358638"/>
            <a:ext cx="2389839" cy="1963082"/>
          </a:xfrm>
          <a:prstGeom prst="rect">
            <a:avLst/>
          </a:prstGeom>
          <a:scene3d>
            <a:camera prst="orthographicFront">
              <a:rot lat="2468189" lon="20104663" rev="20356581"/>
            </a:camera>
            <a:lightRig rig="threePt" dir="t"/>
          </a:scene3d>
        </p:spPr>
      </p:pic>
      <p:cxnSp>
        <p:nvCxnSpPr>
          <p:cNvPr id="14" name="Straight Connector 13"/>
          <p:cNvCxnSpPr/>
          <p:nvPr/>
        </p:nvCxnSpPr>
        <p:spPr>
          <a:xfrm flipH="1" flipV="1">
            <a:off x="2141838" y="3262184"/>
            <a:ext cx="148281" cy="194413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845276" y="3262184"/>
            <a:ext cx="296562" cy="19194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2141838" y="3262184"/>
            <a:ext cx="57665" cy="22242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754660" y="3262184"/>
            <a:ext cx="387178" cy="22242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837038" y="3109784"/>
            <a:ext cx="609600" cy="3048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ctangle 23"/>
          <p:cNvSpPr/>
          <p:nvPr/>
        </p:nvSpPr>
        <p:spPr>
          <a:xfrm>
            <a:off x="2026506" y="2627882"/>
            <a:ext cx="271849" cy="2553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2162432" y="2883255"/>
            <a:ext cx="133869" cy="37893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2028564" y="2883255"/>
            <a:ext cx="133868" cy="37866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379115" y="3109784"/>
            <a:ext cx="673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Ótica</a:t>
            </a:r>
            <a:endParaRPr lang="pt-BR" dirty="0"/>
          </a:p>
        </p:txBody>
      </p:sp>
      <p:sp>
        <p:nvSpPr>
          <p:cNvPr id="34" name="TextBox 33"/>
          <p:cNvSpPr txBox="1"/>
          <p:nvPr/>
        </p:nvSpPr>
        <p:spPr>
          <a:xfrm>
            <a:off x="2257603" y="2529025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Detector</a:t>
            </a:r>
            <a:endParaRPr lang="pt-BR" dirty="0"/>
          </a:p>
        </p:txBody>
      </p:sp>
      <p:sp>
        <p:nvSpPr>
          <p:cNvPr id="35" name="TextBox 34"/>
          <p:cNvSpPr txBox="1"/>
          <p:nvPr/>
        </p:nvSpPr>
        <p:spPr>
          <a:xfrm>
            <a:off x="3880024" y="2503897"/>
            <a:ext cx="5165122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Elemento da Cena </a:t>
            </a:r>
            <a:r>
              <a:rPr lang="pt-BR" dirty="0" smtClean="0">
                <a:sym typeface="Wingdings" panose="05000000000000000000" pitchFamily="2" charset="2"/>
              </a:rPr>
              <a:t> Elemento da Imagem (Pixel)</a:t>
            </a:r>
          </a:p>
          <a:p>
            <a:endParaRPr lang="pt-BR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ym typeface="Wingdings" panose="05000000000000000000" pitchFamily="2" charset="2"/>
              </a:rPr>
              <a:t>Amostragem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>
                <a:sym typeface="Wingdings" panose="05000000000000000000" pitchFamily="2" charset="2"/>
              </a:rPr>
              <a:t>Registra a quantidade de energia recebida na banda de interesse (Média)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ym typeface="Wingdings" panose="05000000000000000000" pitchFamily="2" charset="2"/>
              </a:rPr>
              <a:t>Quantização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/>
              <a:t>Quantidade de energia amostrada </a:t>
            </a:r>
            <a:r>
              <a:rPr lang="pt-BR" dirty="0" smtClean="0">
                <a:sym typeface="Wingdings" panose="05000000000000000000" pitchFamily="2" charset="2"/>
              </a:rPr>
              <a:t> Nível de cinza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 smtClean="0">
              <a:sym typeface="Wingdings" panose="05000000000000000000" pitchFamily="2" charset="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9054" y="6046284"/>
            <a:ext cx="2595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Cena (Superfície da Terra)</a:t>
            </a:r>
            <a:endParaRPr lang="pt-BR" dirty="0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34870"/>
              </p:ext>
            </p:extLst>
          </p:nvPr>
        </p:nvGraphicFramePr>
        <p:xfrm>
          <a:off x="5325763" y="5092831"/>
          <a:ext cx="2273644" cy="4615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411"/>
                <a:gridCol w="568411"/>
                <a:gridCol w="568411"/>
                <a:gridCol w="568411"/>
              </a:tblGrid>
              <a:tr h="461533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83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1985</TotalTime>
  <Words>494</Words>
  <Application>Microsoft Office PowerPoint</Application>
  <PresentationFormat>On-screen Show (4:3)</PresentationFormat>
  <Paragraphs>172</Paragraphs>
  <Slides>20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Sistemas de Processamento de imagens de Sensoriamento remoto</vt:lpstr>
      <vt:lpstr>O que é uma imagem Digital?</vt:lpstr>
      <vt:lpstr>PowerPoint Presentation</vt:lpstr>
      <vt:lpstr>Por que processar?</vt:lpstr>
      <vt:lpstr>PowerPoint Presentation</vt:lpstr>
      <vt:lpstr>Processo de aquisição</vt:lpstr>
      <vt:lpstr>Bandas e Resposta Espectral</vt:lpstr>
      <vt:lpstr>PowerPoint Presentation</vt:lpstr>
      <vt:lpstr>Processo de Aquisição</vt:lpstr>
      <vt:lpstr>Resolução Espacial</vt:lpstr>
      <vt:lpstr>Tamanho de Pixel</vt:lpstr>
      <vt:lpstr>Resolução Espectral</vt:lpstr>
      <vt:lpstr>Resolução Temporal</vt:lpstr>
      <vt:lpstr>Resolução Radiométrica (Níveis de Quantização)</vt:lpstr>
      <vt:lpstr>Sistema de imageamento</vt:lpstr>
      <vt:lpstr>Estágios de Processamento</vt:lpstr>
      <vt:lpstr>Níveis de pré-processamento</vt:lpstr>
      <vt:lpstr>Realce</vt:lpstr>
      <vt:lpstr>Análise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de Processamento de imagens de Sensoriamento remoto</dc:title>
  <dc:creator>Raian Vargas Maretto</dc:creator>
  <cp:lastModifiedBy>Raian Vargas Maretto</cp:lastModifiedBy>
  <cp:revision>73</cp:revision>
  <dcterms:created xsi:type="dcterms:W3CDTF">2015-08-30T14:05:56Z</dcterms:created>
  <dcterms:modified xsi:type="dcterms:W3CDTF">2015-09-15T13:04:25Z</dcterms:modified>
</cp:coreProperties>
</file>