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766" r:id="rId3"/>
    <p:sldId id="977" r:id="rId4"/>
    <p:sldId id="971" r:id="rId5"/>
    <p:sldId id="972" r:id="rId6"/>
    <p:sldId id="973" r:id="rId7"/>
    <p:sldId id="974" r:id="rId8"/>
    <p:sldId id="975" r:id="rId9"/>
    <p:sldId id="976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56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7" r:id="rId29"/>
    <p:sldId id="938" r:id="rId30"/>
    <p:sldId id="939" r:id="rId31"/>
    <p:sldId id="940" r:id="rId32"/>
    <p:sldId id="941" r:id="rId33"/>
    <p:sldId id="942" r:id="rId34"/>
    <p:sldId id="943" r:id="rId35"/>
    <p:sldId id="944" r:id="rId36"/>
    <p:sldId id="945" r:id="rId37"/>
    <p:sldId id="946" r:id="rId38"/>
    <p:sldId id="947" r:id="rId39"/>
    <p:sldId id="968" r:id="rId40"/>
    <p:sldId id="948" r:id="rId41"/>
    <p:sldId id="969" r:id="rId42"/>
    <p:sldId id="949" r:id="rId43"/>
    <p:sldId id="970" r:id="rId44"/>
    <p:sldId id="951" r:id="rId45"/>
    <p:sldId id="966" r:id="rId46"/>
    <p:sldId id="967" r:id="rId47"/>
    <p:sldId id="954" r:id="rId48"/>
    <p:sldId id="955" r:id="rId49"/>
    <p:sldId id="957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202"/>
    <a:srgbClr val="003018"/>
    <a:srgbClr val="008040"/>
    <a:srgbClr val="008080"/>
    <a:srgbClr val="777777"/>
    <a:srgbClr val="C0C0C0"/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5" autoAdjust="0"/>
    <p:restoredTop sz="92880" autoAdjust="0"/>
  </p:normalViewPr>
  <p:slideViewPr>
    <p:cSldViewPr snapToGrid="0">
      <p:cViewPr>
        <p:scale>
          <a:sx n="94" d="100"/>
          <a:sy n="94" d="100"/>
        </p:scale>
        <p:origin x="-1070" y="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1376"/>
    </p:cViewPr>
  </p:sorterViewPr>
  <p:notesViewPr>
    <p:cSldViewPr snapToGrid="0">
      <p:cViewPr varScale="1">
        <p:scale>
          <a:sx n="61" d="100"/>
          <a:sy n="61" d="100"/>
        </p:scale>
        <p:origin x="-1680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53A95D76-2F4C-4070-AFB3-1360EB4B96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69F8F0AE-2157-4E0B-A7D5-80D148BE07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E32CA7-75E9-4323-AB13-B8D1E472546F}" type="slidenum"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8FCC98C-88D1-4E3B-81DA-3F1733F5F50F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68537FA-7B67-4BD1-A343-E32B40CF563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E269505-167E-48C2-8369-0AA23F841958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69FC56D-AA73-4DFE-A087-8E236AF07E46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5EE9E8E-D38B-4C84-8152-92471731E827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2C71D75-6C4B-4AD8-B9B3-6E477DB18655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B6C78DE-11E9-42C4-A145-A85D2C22AD0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3362EA0-28FE-4E4E-9255-0E35B3FE153A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E5692D9-2DD1-4443-BFE8-AB313256BE7B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4A76BB8-1E4E-4AB4-A555-B480DB3165CB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19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BD8E473-80C3-4DE4-9EE9-ABA22C199E6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EE1327B-1E4D-47D7-A8D4-3F38CE04AE0B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B749626-2567-4713-A27C-8B45EC6B7E26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672C2F9-6EBF-4DAC-B813-DCAB54C12687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6773493-99C2-44B7-93CE-97A5A05833B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AF989DC-26BE-4AA9-B029-6E457B282EF3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98DC15E-FCF0-426E-8377-DCC61290A24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7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1B82A05-93EA-4DA6-B30A-22C929CA4FB2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A6A9DDE-0FD6-4796-909B-DEE93865A963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982F4F2-F19F-44C3-A06C-B8990202BA1A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44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473E4D2-AE98-4FB7-8A4A-7BF2A9A57395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29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3D7F602-DA00-492D-841F-CE6CFAC6DCF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46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21C8069-0114-41B9-A4F8-602A7B29A970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5DE8DA7-A359-4A6F-A069-2D0D9026C46B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0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47C39C7-CD44-4D50-9FF6-B22649E3F712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2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00A0105-CBE9-47E4-A806-70EE708AECC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4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6ED753C-419D-4FED-AD13-B582941F201A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6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4A79624-CCBB-46C3-AF03-DA169CE4D75A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B1A6EBB-4350-47BD-803C-C78CA2297D27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D625701-BAF7-4B11-853A-C4BFE2797BE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287BC92-CC7B-445A-A29F-FB9E14E4E484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38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920633D-9827-4EED-A980-3A99E5FD1620}" type="slidenum">
              <a:rPr lang="pt-BR" smtClean="0">
                <a:latin typeface="Arial" charset="0"/>
                <a:ea typeface="ＭＳ Ｐゴシック" pitchFamily="34" charset="-128"/>
              </a:rPr>
              <a:pPr eaLnBrk="1" hangingPunct="1"/>
              <a:t>39</a:t>
            </a:fld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5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8DDF655-128C-4F3B-97A2-BA9D8D6B864E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6883C3D-5034-4779-ADC1-D0884710AA3E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D275268-0FC7-4312-982A-7DF3715F6763}" type="slidenum">
              <a:rPr lang="pt-BR" smtClean="0">
                <a:latin typeface="Arial" charset="0"/>
                <a:ea typeface="ＭＳ Ｐゴシック" pitchFamily="34" charset="-128"/>
              </a:rPr>
              <a:pPr eaLnBrk="1" hangingPunct="1"/>
              <a:t>41</a:t>
            </a:fld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5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9516BDE-0EE4-4B1C-9F9D-A7DECFF3FE1F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D7A52B6-4423-4290-90A7-5B3D48C5887E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D7E744C-63C5-4F37-A435-A6C9CD090B55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EB6075D-3C05-46E6-BEC2-A61F28BD901E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677DFA3-9564-4040-9323-38F4555A95E3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B734E95-EEAE-4FDE-B446-7FC4E6BF12F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50ACD29-4AA1-464D-B4FC-27D5D377581B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835FB97-D4EA-4C7F-9CBF-00248F4DAAB5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49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AD9B794-E706-4EBC-845E-91FEC8EC0792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309EC41-37BA-4044-9FC3-954ABEC5DA5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AC2B121-E8D0-4BFC-84E4-F45C4518D25C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A49A61F-B0E7-47AE-8268-883BA187E60E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0C06D27-938A-42B0-94A4-7B0B9969DFE1}" type="slidenum">
              <a:rPr lang="en-US" smtClean="0">
                <a:latin typeface="Arial" charset="0"/>
                <a:ea typeface="ＭＳ Ｐゴシック" pitchFamily="34" charset="-128"/>
              </a:rPr>
              <a:pPr eaLnBrk="1" hangingPunct="1"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 userDrawn="1"/>
        </p:nvSpPr>
        <p:spPr bwMode="auto">
          <a:xfrm>
            <a:off x="103188" y="1744663"/>
            <a:ext cx="9040812" cy="2886075"/>
          </a:xfrm>
          <a:prstGeom prst="rect">
            <a:avLst/>
          </a:prstGeom>
          <a:solidFill>
            <a:srgbClr val="008040">
              <a:alpha val="30196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185738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Line 1031"/>
          <p:cNvSpPr>
            <a:spLocks noChangeShapeType="1"/>
          </p:cNvSpPr>
          <p:nvPr userDrawn="1"/>
        </p:nvSpPr>
        <p:spPr bwMode="auto">
          <a:xfrm>
            <a:off x="8839200" y="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392113" y="1625600"/>
            <a:ext cx="0" cy="3352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Line 1033"/>
          <p:cNvSpPr>
            <a:spLocks noChangeShapeType="1"/>
          </p:cNvSpPr>
          <p:nvPr/>
        </p:nvSpPr>
        <p:spPr bwMode="auto">
          <a:xfrm flipH="1">
            <a:off x="165100" y="1954213"/>
            <a:ext cx="609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0" y="4575175"/>
            <a:ext cx="9144000" cy="7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Rectangle 1035"/>
          <p:cNvSpPr>
            <a:spLocks noChangeArrowheads="1"/>
          </p:cNvSpPr>
          <p:nvPr/>
        </p:nvSpPr>
        <p:spPr bwMode="auto">
          <a:xfrm>
            <a:off x="0" y="6627813"/>
            <a:ext cx="9144000" cy="230187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0" y="662781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>
            <a:off x="8839200" y="5029200"/>
            <a:ext cx="0" cy="182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236538"/>
            <a:ext cx="18097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990600" y="21590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257800"/>
            <a:ext cx="6400800" cy="1066800"/>
          </a:xfrm>
        </p:spPr>
        <p:txBody>
          <a:bodyPr/>
          <a:lstStyle>
            <a:lvl1pPr marL="0" indent="0" algn="r">
              <a:buFont typeface="Wingdings" charset="0"/>
              <a:buNone/>
              <a:defRPr sz="14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2DF-062D-4446-8002-CF78A6618A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0663"/>
            <a:ext cx="2076450" cy="53419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0663"/>
            <a:ext cx="6076950" cy="53419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CF0B-1F59-420A-986F-8A6C2AD7C4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6059C-1865-4A49-BBFB-1DA8FC7C9D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951E-F0FD-4977-99E3-93C088F5D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9A5A-D433-4888-B890-5AE20E657E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CC2E-2AF1-4E2D-BDFB-5FE49C1527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D246-6AA5-4528-8212-8E5DC94304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7D4F-9798-4D50-9B57-479546F38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F127-56DF-4565-A818-70479846A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2D13-BE45-40AC-8C86-7E924AFD13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FB6D-063C-4E2F-86F4-5EF32AFE7C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4059-2EE2-4124-864F-AA2D29428A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035B-C9EF-4A6D-8292-1326B65F8B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2B25-B16A-42C4-975C-1567ACD93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040">
                  <a:alpha val="30000"/>
                </a:srgbClr>
              </a:gs>
              <a:gs pos="100000">
                <a:schemeClr val="bg1">
                  <a:lumMod val="95000"/>
                  <a:alpha val="30000"/>
                </a:schemeClr>
              </a:gs>
            </a:gsLst>
            <a:lin ang="162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5353E80D-32B2-4DED-86A8-8608469A5C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06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Word_Document222.docx"/><Relationship Id="rId4" Type="http://schemas.openxmlformats.org/officeDocument/2006/relationships/package" Target="../embeddings/Microsoft_Word_Document111.doc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package" Target="../embeddings/Microsoft_Word_Document333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eodacenter.asu.edu/system/files/rex1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k.lu.se/ryde/NordicEcont09/Papers/bivand.pdf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0" y="1409700"/>
            <a:ext cx="6707188" cy="29368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000" dirty="0" smtClean="0">
                <a:latin typeface="+mj-lt"/>
                <a:cs typeface="Verdana"/>
              </a:rPr>
              <a:t>AULA 14: </a:t>
            </a:r>
            <a:br>
              <a:rPr lang="en-US" sz="4000" dirty="0" smtClean="0">
                <a:latin typeface="+mj-lt"/>
                <a:cs typeface="Verdana"/>
              </a:rPr>
            </a:br>
            <a:r>
              <a:rPr lang="en-US" sz="4000" dirty="0" smtClean="0">
                <a:latin typeface="+mj-lt"/>
                <a:cs typeface="Verdana"/>
              </a:rPr>
              <a:t>REGRESSÃO ESPACIAL</a:t>
            </a:r>
            <a:br>
              <a:rPr lang="en-US" sz="4000" dirty="0" smtClean="0">
                <a:latin typeface="+mj-lt"/>
                <a:cs typeface="Verdana"/>
              </a:rPr>
            </a:br>
            <a:endParaRPr lang="en-US" sz="3600" b="0" i="1" dirty="0" smtClean="0">
              <a:latin typeface="Palatino Linotype"/>
              <a:cs typeface="Palatino Linotype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3" y="4891088"/>
            <a:ext cx="821055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Flávia F. Feitosa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76238" y="5821363"/>
            <a:ext cx="83947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BH1350 –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M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étodos e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écnicas de Análise da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I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nformação para o Planejamento</a:t>
            </a:r>
          </a:p>
          <a:p>
            <a:pPr algn="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Agosto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536575" y="1804988"/>
            <a:ext cx="817880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3200" b="1">
                <a:solidFill>
                  <a:srgbClr val="000090"/>
                </a:solidFill>
                <a:latin typeface="Candara" pitchFamily="34" charset="0"/>
              </a:rPr>
              <a:t>DADOS ESPACIAIS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Caso a hipótese de independência espacial das observações seja FALSA 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pt-BR" sz="2800" b="1" u="sng">
                <a:solidFill>
                  <a:srgbClr val="800000"/>
                </a:solidFill>
                <a:latin typeface="Candara" pitchFamily="34" charset="0"/>
                <a:sym typeface="Wingdings" pitchFamily="2" charset="2"/>
              </a:rPr>
              <a:t>DEPENDÊNCIA ESPACIAL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pt-BR" sz="2800">
              <a:solidFill>
                <a:srgbClr val="000090"/>
              </a:solidFill>
              <a:latin typeface="Candara" pitchFamily="34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2800" b="1" i="1">
                <a:solidFill>
                  <a:srgbClr val="000090"/>
                </a:solidFill>
                <a:latin typeface="Candara" pitchFamily="34" charset="0"/>
                <a:sym typeface="Wingdings" pitchFamily="2" charset="2"/>
              </a:rPr>
              <a:t>EFEITOS ESPACIAIS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  <a:sym typeface="Wingdings" pitchFamily="2" charset="2"/>
              </a:rPr>
              <a:t>: Se existir forte tendência ou correlação espacial, os resultados serão influenciados, apresentando associação estatística onde não existe (e vice-versa)</a:t>
            </a:r>
            <a:endParaRPr lang="pt-BR" sz="2800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84163" y="3567113"/>
            <a:ext cx="8512175" cy="3201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8050213" cy="49688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 smtClean="0">
                <a:cs typeface="+mn-cs"/>
              </a:rPr>
              <a:t> </a:t>
            </a:r>
            <a:endParaRPr lang="pt-BR" sz="1800" dirty="0" smtClean="0">
              <a:cs typeface="+mn-cs"/>
              <a:sym typeface="Mathematica1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19100" y="1412875"/>
            <a:ext cx="8188325" cy="475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285750" indent="-28575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Como verificar?</a:t>
            </a:r>
            <a:r>
              <a:rPr lang="en-US" sz="3200" b="1">
                <a:solidFill>
                  <a:srgbClr val="000090"/>
                </a:solidFill>
                <a:latin typeface="Candara" pitchFamily="34" charset="0"/>
                <a:cs typeface="+mn-cs"/>
              </a:rPr>
              <a:t> </a:t>
            </a:r>
            <a:endParaRPr lang="en-US" sz="2800">
              <a:solidFill>
                <a:srgbClr val="000090"/>
              </a:solidFill>
              <a:latin typeface="Candara" pitchFamily="34" charset="0"/>
              <a:cs typeface="+mn-cs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000090"/>
                </a:solidFill>
                <a:latin typeface="Candara" pitchFamily="34" charset="0"/>
                <a:cs typeface="+mn-cs"/>
              </a:rPr>
              <a:t>Medir a </a:t>
            </a:r>
            <a:r>
              <a:rPr lang="en-US" sz="2800" b="1" i="1">
                <a:solidFill>
                  <a:srgbClr val="000090"/>
                </a:solidFill>
                <a:latin typeface="Candara" pitchFamily="34" charset="0"/>
                <a:cs typeface="+mn-cs"/>
              </a:rPr>
              <a:t>autocorrelação espacial</a:t>
            </a:r>
            <a:r>
              <a:rPr lang="en-US" sz="2800" b="1">
                <a:solidFill>
                  <a:srgbClr val="000090"/>
                </a:solidFill>
                <a:latin typeface="Candara" pitchFamily="34" charset="0"/>
                <a:cs typeface="+mn-cs"/>
              </a:rPr>
              <a:t> </a:t>
            </a:r>
            <a:r>
              <a:rPr lang="en-US" sz="2800">
                <a:solidFill>
                  <a:srgbClr val="000090"/>
                </a:solidFill>
                <a:latin typeface="Candara" pitchFamily="34" charset="0"/>
                <a:cs typeface="+mn-cs"/>
              </a:rPr>
              <a:t>dos </a:t>
            </a:r>
            <a:r>
              <a:rPr lang="en-US" sz="2800" b="1" i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resíduos da regressão</a:t>
            </a:r>
            <a:r>
              <a:rPr lang="en-US" sz="2800">
                <a:solidFill>
                  <a:srgbClr val="000090"/>
                </a:solidFill>
                <a:latin typeface="Candara" pitchFamily="34" charset="0"/>
                <a:cs typeface="+mn-cs"/>
              </a:rPr>
              <a:t> (ex. Índice de Moran dos </a:t>
            </a:r>
            <a:r>
              <a:rPr lang="en-US" sz="2800" i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resíduos</a:t>
            </a:r>
            <a:r>
              <a:rPr lang="en-US" sz="2800">
                <a:solidFill>
                  <a:srgbClr val="000090"/>
                </a:solidFill>
                <a:latin typeface="Candara" pitchFamily="34" charset="0"/>
                <a:cs typeface="+mn-cs"/>
              </a:rPr>
              <a:t>)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endParaRPr lang="en-US" sz="4400">
              <a:solidFill>
                <a:srgbClr val="000090"/>
              </a:solidFill>
              <a:latin typeface="Candara" pitchFamily="34" charset="0"/>
              <a:cs typeface="+mn-cs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100" b="1">
                <a:solidFill>
                  <a:srgbClr val="000090"/>
                </a:solidFill>
                <a:latin typeface="Candara" pitchFamily="34" charset="0"/>
                <a:cs typeface="+mn-cs"/>
              </a:rPr>
              <a:t>                      </a:t>
            </a:r>
            <a:r>
              <a:rPr lang="en-US" sz="2800" b="1">
                <a:solidFill>
                  <a:srgbClr val="000090"/>
                </a:solidFill>
                <a:latin typeface="Candara" pitchFamily="34" charset="0"/>
                <a:cs typeface="+mn-cs"/>
              </a:rPr>
              <a:t>Dica para o trabalho final do curso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endParaRPr lang="en-US" sz="1600" b="1">
              <a:solidFill>
                <a:srgbClr val="000090"/>
              </a:solidFill>
              <a:latin typeface="Candara" pitchFamily="34" charset="0"/>
              <a:cs typeface="+mn-cs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Arial" charset="0"/>
              <a:buChar char="•"/>
              <a:defRPr/>
            </a:pPr>
            <a:r>
              <a:rPr lang="en-US" sz="2100">
                <a:solidFill>
                  <a:srgbClr val="000090"/>
                </a:solidFill>
                <a:latin typeface="Candara" pitchFamily="34" charset="0"/>
                <a:cs typeface="+mn-cs"/>
              </a:rPr>
              <a:t>Exportar tabela com os resíduos do modelo de regressão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Arial" charset="0"/>
              <a:buChar char="•"/>
              <a:defRPr/>
            </a:pPr>
            <a:r>
              <a:rPr lang="en-US" sz="2100">
                <a:solidFill>
                  <a:srgbClr val="000090"/>
                </a:solidFill>
                <a:latin typeface="Candara" pitchFamily="34" charset="0"/>
                <a:cs typeface="+mn-cs"/>
              </a:rPr>
              <a:t>Unir esta tabela com o shapefile original e visualizar os resíduos </a:t>
            </a:r>
            <a:r>
              <a:rPr lang="en-US" sz="2100">
                <a:solidFill>
                  <a:srgbClr val="000090"/>
                </a:solidFill>
                <a:latin typeface="Candara" pitchFamily="34" charset="0"/>
                <a:cs typeface="+mn-cs"/>
                <a:sym typeface="Wingdings" pitchFamily="2" charset="2"/>
              </a:rPr>
              <a:t>(Mapa dos resíduos)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Arial" charset="0"/>
              <a:buChar char="•"/>
              <a:defRPr/>
            </a:pPr>
            <a:r>
              <a:rPr lang="en-US" sz="2100">
                <a:solidFill>
                  <a:srgbClr val="000090"/>
                </a:solidFill>
                <a:latin typeface="Candara" pitchFamily="34" charset="0"/>
                <a:cs typeface="+mn-cs"/>
                <a:sym typeface="Wingdings" pitchFamily="2" charset="2"/>
              </a:rPr>
              <a:t>Os resíduos estão espacialmente correlacionados? Calcular o Índice de Moran dos Resíduos (com teste de pseudo-significância)</a:t>
            </a:r>
            <a:endParaRPr lang="en-US" sz="2100">
              <a:solidFill>
                <a:srgbClr val="000090"/>
              </a:solidFill>
              <a:latin typeface="Candara" pitchFamily="34" charset="0"/>
              <a:cs typeface="+mn-cs"/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b="1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b="1"/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/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baseline="30000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b="1" baseline="30000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i="1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i="1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i="1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i="1"/>
          </a:p>
          <a:p>
            <a:pPr marL="285750" indent="-28575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800" b="1" i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pic>
        <p:nvPicPr>
          <p:cNvPr id="4096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9813"/>
            <a:ext cx="10795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620713" y="1138238"/>
            <a:ext cx="8132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rgbClr val="000090"/>
                </a:solidFill>
                <a:latin typeface="Candara" pitchFamily="34" charset="0"/>
              </a:rPr>
              <a:t>São José dos Campos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Crescimento Populacional 91-00 X Densidade Populacional 91</a:t>
            </a:r>
            <a:r>
              <a:rPr lang="pt-BR">
                <a:solidFill>
                  <a:srgbClr val="000090"/>
                </a:solidFill>
                <a:latin typeface="Candara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800">
              <a:solidFill>
                <a:srgbClr val="000090"/>
              </a:solidFill>
              <a:latin typeface="Candara" pitchFamily="34" charset="0"/>
            </a:endParaRP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0" y="2170113"/>
            <a:ext cx="47117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59475"/>
            <a:ext cx="1447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469900" y="2509838"/>
            <a:ext cx="3500438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</a:rPr>
              <a:t>Mapear os resíduos da regressão – índícios de correlação</a:t>
            </a:r>
          </a:p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</a:rPr>
              <a:t>Índice de Moran sobre </a:t>
            </a:r>
            <a:r>
              <a:rPr lang="en-US" sz="2400" b="1">
                <a:solidFill>
                  <a:srgbClr val="000090"/>
                </a:solidFill>
                <a:latin typeface="Candara" pitchFamily="34" charset="0"/>
              </a:rPr>
              <a:t>mapa de resíduos </a:t>
            </a:r>
            <a:r>
              <a:rPr lang="pt-BR" sz="2400" b="1">
                <a:solidFill>
                  <a:srgbClr val="FF0000"/>
                </a:solidFill>
                <a:latin typeface="Candara" pitchFamily="34" charset="0"/>
              </a:rPr>
              <a:t>I=0,45</a:t>
            </a:r>
          </a:p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</a:rPr>
              <a:t>Testes de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 pseudo-significância indicam autocorrelação espacial significativa </a:t>
            </a:r>
            <a:endParaRPr lang="en-US" i="1">
              <a:solidFill>
                <a:srgbClr val="000090"/>
              </a:solidFill>
              <a:latin typeface="Candara" pitchFamily="34" charset="0"/>
            </a:endParaRPr>
          </a:p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endParaRPr lang="en-US" i="1">
              <a:solidFill>
                <a:srgbClr val="000090"/>
              </a:solidFill>
              <a:latin typeface="Trebuchet MS" pitchFamily="34" charset="0"/>
            </a:endParaRPr>
          </a:p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endParaRPr lang="en-US" i="1">
              <a:solidFill>
                <a:srgbClr val="000090"/>
              </a:solidFill>
              <a:latin typeface="Trebuchet MS" pitchFamily="34" charset="0"/>
            </a:endParaRPr>
          </a:p>
          <a:p>
            <a:pPr marL="381000" indent="-381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endParaRPr lang="en-US" b="1" i="1">
              <a:solidFill>
                <a:srgbClr val="000090"/>
              </a:solidFill>
              <a:latin typeface="Trebuchet MS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9438" y="184150"/>
            <a:ext cx="8564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8229600" cy="5300662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As observações não são independentes espacialmente. </a:t>
            </a:r>
          </a:p>
          <a:p>
            <a:pPr>
              <a:buFont typeface="Wingdings" charset="0"/>
              <a:buNone/>
              <a:defRPr/>
            </a:pPr>
            <a:endParaRPr lang="en-US" sz="1400" dirty="0">
              <a:solidFill>
                <a:srgbClr val="000090"/>
              </a:solidFill>
              <a:latin typeface="Candara"/>
              <a:cs typeface="Candara"/>
            </a:endParaRPr>
          </a:p>
          <a:p>
            <a:pPr>
              <a:buFont typeface="Wingdings" charset="0"/>
              <a:buChar char="§"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Portanto... temos uma violação das nossas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premissas. </a:t>
            </a: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>
              <a:buFont typeface="Wingdings" charset="0"/>
              <a:buNone/>
              <a:defRPr/>
            </a:pPr>
            <a:endParaRPr lang="en-US" sz="1400" dirty="0">
              <a:solidFill>
                <a:srgbClr val="000090"/>
              </a:solidFill>
              <a:latin typeface="Candara"/>
              <a:cs typeface="Candara"/>
            </a:endParaRPr>
          </a:p>
          <a:p>
            <a:pPr>
              <a:buFont typeface="Wingdings" charset="0"/>
              <a:buChar char="§"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Dependendo da natureza da dependência, parâmetros estimados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pelo método dos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mínimos quadrados será ineficiente ou inconsistente. </a:t>
            </a:r>
          </a:p>
          <a:p>
            <a:pPr>
              <a:buFont typeface="Wingdings" charset="0"/>
              <a:buChar char="§"/>
              <a:defRPr/>
            </a:pPr>
            <a:endParaRPr lang="pt-BR" sz="20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>
              <a:buFont typeface="Wingdings" charset="0"/>
              <a:buNone/>
              <a:defRPr/>
            </a:pPr>
            <a:r>
              <a:rPr lang="pt-BR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4000" b="1" i="1" dirty="0">
                <a:solidFill>
                  <a:srgbClr val="D70202"/>
                </a:solidFill>
                <a:latin typeface="Candara"/>
                <a:cs typeface="Candara"/>
              </a:rPr>
              <a:t>E agora?</a:t>
            </a:r>
          </a:p>
          <a:p>
            <a:pPr>
              <a:buFont typeface="Wingdings" charset="0"/>
              <a:buNone/>
              <a:defRPr/>
            </a:pPr>
            <a:endParaRPr lang="en-US" sz="3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sz="3200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pt-BR" sz="3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pt-BR" sz="3200" dirty="0">
                <a:solidFill>
                  <a:srgbClr val="000090"/>
                </a:solidFill>
                <a:latin typeface="Candara"/>
                <a:cs typeface="Candara"/>
              </a:rPr>
              <a:t>Modelos de 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regressão que incorporam efeitos espaciais</a:t>
            </a: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2067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2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Autocorrelação Espacial Constatada!!!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229600" cy="53340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pt-BR" sz="3200" b="1" dirty="0">
                <a:solidFill>
                  <a:srgbClr val="000090"/>
                </a:solidFill>
                <a:latin typeface="Candara"/>
                <a:cs typeface="Candara"/>
              </a:rPr>
              <a:t>Incorpora a estrutura de dependência </a:t>
            </a:r>
            <a:endParaRPr lang="pt-BR" sz="3200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pt-BR" sz="3200" b="1" dirty="0" smtClean="0">
                <a:solidFill>
                  <a:srgbClr val="000090"/>
                </a:solidFill>
                <a:latin typeface="Candara"/>
                <a:cs typeface="Candara"/>
              </a:rPr>
              <a:t>espacial </a:t>
            </a:r>
            <a:r>
              <a:rPr lang="pt-BR" sz="3200" b="1" dirty="0">
                <a:solidFill>
                  <a:srgbClr val="000090"/>
                </a:solidFill>
                <a:latin typeface="Candara"/>
                <a:cs typeface="Candara"/>
              </a:rPr>
              <a:t>no modelo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sz="2400" b="1" dirty="0">
                <a:solidFill>
                  <a:srgbClr val="000090"/>
                </a:solidFill>
                <a:latin typeface="Candara"/>
                <a:cs typeface="Candara"/>
              </a:rPr>
              <a:t>PREMISSA: </a:t>
            </a:r>
          </a:p>
          <a:p>
            <a:pPr>
              <a:buFont typeface="Wingdings" charset="0"/>
              <a:buChar char="§"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Assumimos que conhecemos a estrutura de dependência espacial (ela não é estimada)</a:t>
            </a:r>
            <a:endParaRPr lang="en-US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>
              <a:buFont typeface="Wingdings" charset="0"/>
              <a:buChar char="§"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Premissa forte? Sim!</a:t>
            </a:r>
            <a:endParaRPr lang="en-US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>
              <a:buFont typeface="Wingdings" charset="0"/>
              <a:buChar char="§"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Porém não tão forte quanto assumir que todas as observações são independentes espacialmente</a:t>
            </a:r>
          </a:p>
          <a:p>
            <a:pPr>
              <a:buFont typeface="Wingdings" charset="0"/>
              <a:buChar char="§"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Matrizes de ponderação tipicamente consideradas: contiguidade (</a:t>
            </a:r>
            <a:r>
              <a:rPr lang="pt-BR" sz="2400" dirty="0" err="1">
                <a:solidFill>
                  <a:srgbClr val="000090"/>
                </a:solidFill>
                <a:latin typeface="Candara"/>
                <a:cs typeface="Candara"/>
              </a:rPr>
              <a:t>queen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, </a:t>
            </a:r>
            <a:r>
              <a:rPr lang="pt-BR" sz="2400" dirty="0" err="1">
                <a:solidFill>
                  <a:srgbClr val="000090"/>
                </a:solidFill>
                <a:latin typeface="Candara"/>
                <a:cs typeface="Candara"/>
              </a:rPr>
              <a:t>rook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...) ou distância </a:t>
            </a:r>
            <a:r>
              <a:rPr lang="pt-BR" sz="2400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pt-BR" sz="2400" i="1" dirty="0" err="1" smtClean="0">
                <a:solidFill>
                  <a:srgbClr val="000090"/>
                </a:solidFill>
                <a:latin typeface="Candara"/>
                <a:cs typeface="Candara"/>
              </a:rPr>
              <a:t>n</a:t>
            </a:r>
            <a:r>
              <a:rPr lang="pt-BR" sz="24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vizinhos mais próximos...)</a:t>
            </a:r>
            <a:endParaRPr lang="en-US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646238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Podem ser </a:t>
            </a:r>
            <a:r>
              <a:rPr lang="en-US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globais</a:t>
            </a:r>
            <a:r>
              <a:rPr lang="en-US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ou </a:t>
            </a:r>
            <a:r>
              <a:rPr lang="en-US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locais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Globais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: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inclui no modelo de regressão um parâmetro para capturar a estrutura de autocorrelação espacial na área de estudo como um todo. </a:t>
            </a:r>
          </a:p>
          <a:p>
            <a:pPr lvl="1" eaLnBrk="1" hangingPunct="1"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Locais: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parâmetros variam continuamente no espaço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8188" y="1300163"/>
          <a:ext cx="7775575" cy="4657725"/>
        </p:xfrm>
        <a:graphic>
          <a:graphicData uri="http://schemas.openxmlformats.org/drawingml/2006/table">
            <a:tbl>
              <a:tblPr/>
              <a:tblGrid>
                <a:gridCol w="3887787"/>
                <a:gridCol w="3887788"/>
              </a:tblGrid>
              <a:tr h="73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Global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Local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0059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Estatísticas dizem respeito à região como um todo (1 valor)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Disagregações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locais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das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estatísticas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globais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Muitos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valores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730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Estatísticas globais e não mapeáveis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Estatísticas locais e mapeáveis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30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Ênfase nas similaridades da região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Ênfase nas diferenças ao longo do espaço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730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Procura regularidades ou “leis”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Procura por exceções ou “hot-spots” locais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30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Ex.: Regressão Clássica, Spatial Lag, Spatial Error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Ex.: GWR, Regimes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Espaciais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51224" name="Text Box 4"/>
          <p:cNvSpPr txBox="1">
            <a:spLocks noChangeArrowheads="1"/>
          </p:cNvSpPr>
          <p:nvPr/>
        </p:nvSpPr>
        <p:spPr bwMode="auto">
          <a:xfrm>
            <a:off x="0" y="62960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Adaptado de: Fotheringham, A.S., Brunsdon, C., and Charlton, M.E., 2002, </a:t>
            </a:r>
            <a:r>
              <a:rPr lang="en-US" sz="1400" i="1">
                <a:solidFill>
                  <a:srgbClr val="000090"/>
                </a:solidFill>
                <a:latin typeface="Candara" pitchFamily="34" charset="0"/>
              </a:rPr>
              <a:t>Geographically Weighted Regression: The Analysis of Spatially Varying Relationships</a:t>
            </a:r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, Chichester: Wiley.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Global vs.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619250"/>
            <a:ext cx="8394700" cy="4724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PREMISSA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possível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capturar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estrutura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correlação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espacial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num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único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parâmetro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(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adicionado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ao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modelo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regressão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).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US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1400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Alternativas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 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  <a:sym typeface="Symbo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Spatial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Lag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Models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(SAR)</a:t>
            </a: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: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atribuem a </a:t>
            </a:r>
            <a:r>
              <a:rPr lang="pt-BR" i="1" u="sng" dirty="0" err="1">
                <a:solidFill>
                  <a:srgbClr val="000090"/>
                </a:solidFill>
                <a:latin typeface="Candara"/>
                <a:cs typeface="Candara"/>
              </a:rPr>
              <a:t>autocorrelação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espacial à variável resposta </a:t>
            </a:r>
            <a:r>
              <a:rPr lang="pt-BR" dirty="0" err="1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. (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Spatial</a:t>
            </a:r>
            <a:r>
              <a:rPr lang="pt-B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Autoregressive</a:t>
            </a:r>
            <a:r>
              <a:rPr lang="pt-B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Modeling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BR" sz="2000" dirty="0">
              <a:solidFill>
                <a:srgbClr val="000090"/>
              </a:solidFill>
              <a:latin typeface="Candara"/>
              <a:cs typeface="Candara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Spatial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Error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i="1" dirty="0" err="1">
                <a:solidFill>
                  <a:srgbClr val="000090"/>
                </a:solidFill>
                <a:latin typeface="Candara"/>
                <a:cs typeface="Candara"/>
              </a:rPr>
              <a:t>Models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</a:rPr>
              <a:t> (CAR)</a:t>
            </a: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: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atribuem a </a:t>
            </a:r>
            <a:r>
              <a:rPr lang="pt-BR" i="1" u="sng" dirty="0" err="1">
                <a:solidFill>
                  <a:srgbClr val="000090"/>
                </a:solidFill>
                <a:latin typeface="Candara"/>
                <a:cs typeface="Candara"/>
              </a:rPr>
              <a:t>autocorrelação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ao erro. (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Conditional</a:t>
            </a:r>
            <a:r>
              <a:rPr lang="pt-B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Autoregressive</a:t>
            </a:r>
            <a:r>
              <a:rPr lang="pt-B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pt-BR" sz="18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Modeling</a:t>
            </a:r>
            <a:r>
              <a:rPr lang="pt-B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)</a:t>
            </a: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Modelos com Efeitos Espaciais Globais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516063"/>
            <a:ext cx="8199438" cy="519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PREMISSA: 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</a:rPr>
              <a:t>A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variável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en-US" i="1" baseline="-25000" dirty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afetada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pelos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valores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da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variável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resposta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nas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áreas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vizinhas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a </a:t>
            </a:r>
            <a:r>
              <a:rPr lang="en-US" i="1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</a:rPr>
              <a:t>Y  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= 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WY + X + </a:t>
            </a:r>
            <a:endParaRPr lang="en-US" sz="32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 = </a:t>
            </a:r>
            <a:r>
              <a:rPr lang="en-US" sz="24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coeficiente</a:t>
            </a:r>
            <a:r>
              <a:rPr lang="en-US" sz="24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 </a:t>
            </a:r>
            <a:r>
              <a:rPr lang="en-US" sz="24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espacial</a:t>
            </a:r>
            <a:r>
              <a:rPr lang="en-US" sz="24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 </a:t>
            </a:r>
            <a:r>
              <a:rPr lang="en-US" sz="24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autoregressivo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-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medida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de </a:t>
            </a:r>
            <a:r>
              <a:rPr lang="en-US" sz="2400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correlação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espacial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( 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= 0, se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autocorrelação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é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nula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- </a:t>
            </a:r>
            <a:r>
              <a:rPr lang="en-US" sz="2400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hipótese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nula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W =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matriz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de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proximidade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espacial</a:t>
            </a:r>
            <a:endParaRPr lang="en-US" sz="24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WY </a:t>
            </a:r>
            <a:r>
              <a:rPr lang="en-US" sz="2400" u="sng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expressa</a:t>
            </a:r>
            <a:r>
              <a:rPr lang="en-US" sz="2400" u="sng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a </a:t>
            </a:r>
            <a:r>
              <a:rPr lang="en-US" sz="2400" u="sng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dependência</a:t>
            </a:r>
            <a:r>
              <a:rPr lang="en-US" sz="2400" u="sng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u="sng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espacial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em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 err="1">
                <a:solidFill>
                  <a:srgbClr val="000090"/>
                </a:solidFill>
                <a:latin typeface="Candara"/>
                <a:cs typeface="Candara"/>
                <a:sym typeface="Wingdings" charset="0"/>
              </a:rPr>
              <a:t>Exemplo</a:t>
            </a:r>
            <a:r>
              <a:rPr lang="en-US" i="1" dirty="0">
                <a:solidFill>
                  <a:srgbClr val="000090"/>
                </a:solidFill>
                <a:latin typeface="Candara"/>
                <a:cs typeface="Candara"/>
                <a:sym typeface="Wingdings" charset="0"/>
              </a:rPr>
              <a:t>: Valor dos </a:t>
            </a:r>
            <a:r>
              <a:rPr lang="en-US" i="1" dirty="0" err="1">
                <a:solidFill>
                  <a:srgbClr val="000090"/>
                </a:solidFill>
                <a:latin typeface="Candara"/>
                <a:cs typeface="Candara"/>
                <a:sym typeface="Wingdings" charset="0"/>
              </a:rPr>
              <a:t>imóveis</a:t>
            </a:r>
            <a:endParaRPr lang="en-US" i="1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Modelo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Spatial Lag 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Modelo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Spatial Error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5" y="1447800"/>
            <a:ext cx="8201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PREMISSA: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As observações são interdependentes graças a variáveis não mensuradas, e que são espacialmente correlacionadas</a:t>
            </a:r>
          </a:p>
          <a:p>
            <a:pPr marL="0" indent="0">
              <a:buFont typeface="Wingdings" charset="0"/>
              <a:buNone/>
              <a:defRPr/>
            </a:pPr>
            <a:endParaRPr lang="pt-BR" sz="23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pt-BR" sz="2300" dirty="0" smtClean="0">
                <a:solidFill>
                  <a:srgbClr val="000090"/>
                </a:solidFill>
                <a:latin typeface="Candara"/>
                <a:cs typeface="Candara"/>
              </a:rPr>
              <a:t>Ou seja: </a:t>
            </a:r>
            <a:r>
              <a:rPr lang="pt-BR" sz="2300" b="1" dirty="0" smtClean="0">
                <a:solidFill>
                  <a:srgbClr val="000090"/>
                </a:solidFill>
                <a:latin typeface="Candara"/>
                <a:cs typeface="Candara"/>
              </a:rPr>
              <a:t>efeitos espaciais são um ruído!</a:t>
            </a:r>
            <a:endParaRPr lang="en-US" sz="2300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>
              <a:buFont typeface="Wingdings" charset="0"/>
              <a:buNone/>
              <a:defRPr/>
            </a:pPr>
            <a:endParaRPr lang="pt-BR" sz="23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pt-BR" sz="2300" dirty="0" smtClean="0">
                <a:solidFill>
                  <a:srgbClr val="000090"/>
                </a:solidFill>
                <a:latin typeface="Candara"/>
                <a:cs typeface="Candara"/>
              </a:rPr>
              <a:t>Por que ele ocorre? Porque não conseguimos modelar todas as características de uma unidade geográfica que podem influenciar as regiões vizinhas. </a:t>
            </a:r>
            <a:endParaRPr lang="en-US" sz="23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>
              <a:buFont typeface="Wingdings" charset="0"/>
              <a:buNone/>
              <a:defRPr/>
            </a:pPr>
            <a:endParaRPr lang="pt-BR" sz="23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pt-BR" sz="2300" dirty="0" smtClean="0">
                <a:solidFill>
                  <a:srgbClr val="000090"/>
                </a:solidFill>
                <a:latin typeface="Candara"/>
                <a:cs typeface="Candara"/>
              </a:rPr>
              <a:t>Assume que, se pudéssemos adicionar as variáveis certas para remover o erro do modelo, o espaço não importaria mais. </a:t>
            </a:r>
            <a:endParaRPr lang="en-US" sz="23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 smtClean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284163" y="1557338"/>
            <a:ext cx="8396287" cy="4273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Análise de regressão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é uma ferramenta estatística que utiliza a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relação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entre duas ou mais variáveis tal que uma variável possa ser explicada (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variável resposta/ saída/dependente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) pela outra ou outras (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X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variáveis indicadoras/ preditoras/ explicativas/ independentes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).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		</a:t>
            </a:r>
            <a:endParaRPr lang="en-US" sz="1400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1400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                                             </a:t>
            </a:r>
            <a:r>
              <a:rPr lang="en-US" sz="4000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Y = aX + b</a:t>
            </a:r>
          </a:p>
          <a:p>
            <a:pPr lvl="2" algn="just" eaLnBrk="1" hangingPunct="1">
              <a:buFont typeface="Wingdings" pitchFamily="2" charset="2"/>
              <a:buNone/>
            </a:pPr>
            <a:endParaRPr lang="en-US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 </a:t>
            </a:r>
            <a:r>
              <a:rPr lang="en-US" sz="28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</a:t>
            </a:r>
            <a:endParaRPr lang="pt-BR" sz="3200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mtClean="0">
              <a:latin typeface="Arial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mtClean="0">
              <a:latin typeface="Arial" charset="0"/>
              <a:cs typeface="Calibri" pitchFamily="34" charset="0"/>
            </a:endParaRPr>
          </a:p>
        </p:txBody>
      </p:sp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0" y="6105525"/>
            <a:ext cx="9144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700">
                <a:solidFill>
                  <a:srgbClr val="262673"/>
                </a:solidFill>
                <a:latin typeface="Candara" pitchFamily="34" charset="0"/>
              </a:rPr>
              <a:t>NETER J. et al. </a:t>
            </a:r>
            <a:r>
              <a:rPr lang="pt-BR" sz="1700" b="1">
                <a:solidFill>
                  <a:srgbClr val="262673"/>
                </a:solidFill>
                <a:latin typeface="Candara" pitchFamily="34" charset="0"/>
              </a:rPr>
              <a:t>Applied Linear Statistical Models</a:t>
            </a:r>
            <a:r>
              <a:rPr lang="pt-BR" sz="1700">
                <a:solidFill>
                  <a:srgbClr val="262673"/>
                </a:solidFill>
                <a:latin typeface="Candara" pitchFamily="34" charset="0"/>
              </a:rPr>
              <a:t>. Boston, MA: McGraw-Hill, 1996.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>
                <a:solidFill>
                  <a:schemeClr val="folHlink"/>
                </a:solidFill>
              </a:rPr>
              <a:t>http://leg.ufpr.br/~silvia/CE701/node71.html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913"/>
            <a:ext cx="8878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DE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447800"/>
            <a:ext cx="8037512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MODELO: </a:t>
            </a:r>
            <a:endParaRPr lang="en-US" sz="32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                        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Y = X + 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                      = 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W 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+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ξ</a:t>
            </a:r>
            <a:endParaRPr lang="en-US" sz="32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W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 = </a:t>
            </a:r>
            <a:r>
              <a:rPr lang="en-US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erro</a:t>
            </a:r>
            <a:r>
              <a:rPr lang="en-US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 com </a:t>
            </a:r>
            <a:r>
              <a:rPr lang="en-US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efeitos</a:t>
            </a:r>
            <a:r>
              <a:rPr lang="en-US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 </a:t>
            </a:r>
            <a:r>
              <a:rPr lang="en-US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  <a:sym typeface="Symbol" charset="0"/>
              </a:rPr>
              <a:t>espaciais</a:t>
            </a:r>
            <a:endParaRPr lang="en-US" i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 =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medida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correlação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espacial</a:t>
            </a: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ξ</a:t>
            </a:r>
            <a:r>
              <a:rPr lang="en-US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=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componente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do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erro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com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variância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constante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e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não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correlacionada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Modelo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Spatial Error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219200"/>
            <a:ext cx="8286750" cy="4308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DIAGNÓSTICO PARA AUXILIAR NA ESCOLHA </a:t>
            </a:r>
          </a:p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DE UM MODELO OU OUTRO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pt-BR" b="1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Testes Multiplicadores de Langrange </a:t>
            </a:r>
          </a:p>
          <a:p>
            <a:pPr>
              <a:buFont typeface="Wingdings" pitchFamily="2" charset="2"/>
              <a:buNone/>
            </a:pP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(</a:t>
            </a:r>
            <a:r>
              <a:rPr lang="pt-BR" sz="2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Langrange Multiplier Tests</a:t>
            </a: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Anselin et al. 1996)</a:t>
            </a:r>
          </a:p>
          <a:p>
            <a:pPr>
              <a:buFont typeface="Wingdings" pitchFamily="2" charset="2"/>
              <a:buNone/>
            </a:pPr>
            <a:endParaRPr lang="en-US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Executa regressão dos resíduos em relação às 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variáveis originais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e aos 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resíduos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das 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áreas vizinhas</a:t>
            </a:r>
            <a:endParaRPr lang="en-US" sz="3200" b="1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LM-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Lag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: testes para dependência em relação às 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variáveis originais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nas áreas vizinhas – lag dependence </a:t>
            </a:r>
            <a:r>
              <a:rPr lang="en-US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/missing error</a:t>
            </a:r>
            <a:endParaRPr lang="en-US" sz="32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en-US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LM-</a:t>
            </a:r>
            <a:r>
              <a:rPr lang="en-US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Error</a:t>
            </a:r>
            <a:r>
              <a:rPr lang="en-US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: 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testes para dependência em relação aos </a:t>
            </a:r>
            <a:r>
              <a:rPr lang="pt-BR" sz="24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resíduos</a:t>
            </a: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nas áreas vizinhas - </a:t>
            </a:r>
            <a:r>
              <a:rPr lang="en-US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error dependence / missing lag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Spatial Lag </a:t>
            </a: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&amp;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Spatial Error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41438"/>
            <a:ext cx="8267700" cy="48958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Motivações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diferentes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,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porém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próximos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endParaRPr lang="en-US" sz="32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 err="1" smtClean="0">
                <a:solidFill>
                  <a:srgbClr val="000090"/>
                </a:solidFill>
                <a:latin typeface="Candara"/>
                <a:cs typeface="Candara"/>
              </a:rPr>
              <a:t>em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termos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Candara"/>
                <a:cs typeface="Candara"/>
              </a:rPr>
              <a:t>formais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.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Ambos </a:t>
            </a:r>
            <a:r>
              <a:rPr lang="en-US" sz="3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partem</a:t>
            </a:r>
            <a:r>
              <a:rPr lang="en-US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do </a:t>
            </a:r>
            <a:r>
              <a:rPr lang="en-US" sz="3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pressuposto</a:t>
            </a:r>
            <a:r>
              <a:rPr lang="en-US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de </a:t>
            </a:r>
            <a:r>
              <a:rPr lang="en-US" sz="3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que</a:t>
            </a:r>
            <a:r>
              <a:rPr lang="en-US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o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</a:t>
            </a:r>
            <a:r>
              <a:rPr lang="en-US" sz="3200" b="1" dirty="0" err="1" smtClean="0">
                <a:solidFill>
                  <a:srgbClr val="000090"/>
                </a:solidFill>
                <a:latin typeface="Candara"/>
                <a:cs typeface="Candara"/>
              </a:rPr>
              <a:t>rocesso</a:t>
            </a:r>
            <a:r>
              <a:rPr lang="en-US" sz="3200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espacial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analisado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u="sng" dirty="0" err="1">
                <a:solidFill>
                  <a:srgbClr val="000090"/>
                </a:solidFill>
                <a:latin typeface="Candara"/>
                <a:cs typeface="Candara"/>
              </a:rPr>
              <a:t>estacionário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</a:rPr>
              <a:t>e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pode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ser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capturado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ndara"/>
                <a:cs typeface="Candara"/>
              </a:rPr>
              <a:t>em</a:t>
            </a:r>
            <a:r>
              <a:rPr lang="en-US" sz="3200" b="1" dirty="0">
                <a:solidFill>
                  <a:srgbClr val="000090"/>
                </a:solidFill>
                <a:latin typeface="Candara"/>
                <a:cs typeface="Candara"/>
              </a:rPr>
              <a:t> um </a:t>
            </a:r>
            <a:r>
              <a:rPr lang="en-US" sz="3200" b="1" u="sng" dirty="0" err="1">
                <a:solidFill>
                  <a:srgbClr val="000090"/>
                </a:solidFill>
                <a:latin typeface="Candara"/>
                <a:cs typeface="Candara"/>
              </a:rPr>
              <a:t>único</a:t>
            </a:r>
            <a:r>
              <a:rPr lang="en-US" sz="3200" b="1" u="sng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3200" b="1" u="sng" dirty="0" err="1">
                <a:solidFill>
                  <a:srgbClr val="000090"/>
                </a:solidFill>
                <a:latin typeface="Candara"/>
                <a:cs typeface="Candara"/>
              </a:rPr>
              <a:t>parâmetro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</a:rPr>
              <a:t>. 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3200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12725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Spatial Lag </a:t>
            </a: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&amp;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Spatial Error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882650"/>
            <a:ext cx="8240712" cy="5170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200" smtClean="0">
              <a:latin typeface="Candara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Porém isto nem sempre é verdade!</a:t>
            </a:r>
            <a:endParaRPr lang="en-US" sz="4000" b="1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Symbol" pitchFamily="18" charset="2"/>
            </a:endParaRP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Symbol" pitchFamily="18" charset="2"/>
            </a:endParaRP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É importante verificar se padrões diversos de associação espacial estão presentes.</a:t>
            </a:r>
            <a:r>
              <a:rPr lang="en-US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Symbol" pitchFamily="18" charset="2"/>
            </a:endParaRP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Symbol" pitchFamily="18" charset="2"/>
            </a:endParaRP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Uma Solução Exploratória: </a:t>
            </a:r>
          </a:p>
          <a:p>
            <a:pPr lvl="1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	</a:t>
            </a:r>
            <a:r>
              <a:rPr lang="en-US" sz="2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Indicadores Locais de Autocorrelação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3138" y="2165350"/>
            <a:ext cx="3836987" cy="16303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Distribuição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dos valores de correlação local para o índice de exclusão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lvl="4" eaLnBrk="1" hangingPunct="1">
              <a:buFont typeface="Wingdings" charset="0"/>
              <a:buNone/>
              <a:defRPr/>
            </a:pP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                         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  <p:grpSp>
        <p:nvGrpSpPr>
          <p:cNvPr id="332845" name="Group 17"/>
          <p:cNvGrpSpPr>
            <a:grpSpLocks/>
          </p:cNvGrpSpPr>
          <p:nvPr/>
        </p:nvGrpSpPr>
        <p:grpSpPr bwMode="auto">
          <a:xfrm>
            <a:off x="755650" y="1973263"/>
            <a:ext cx="3227388" cy="4283075"/>
            <a:chOff x="723" y="1217"/>
            <a:chExt cx="2033" cy="2698"/>
          </a:xfrm>
        </p:grpSpPr>
        <p:pic>
          <p:nvPicPr>
            <p:cNvPr id="332853" name="Picture 2" descr="Exso_LISA"/>
            <p:cNvPicPr>
              <a:picLocks noChangeAspect="1" noChangeArrowheads="1"/>
            </p:cNvPicPr>
            <p:nvPr/>
          </p:nvPicPr>
          <p:blipFill>
            <a:blip r:embed="rId4"/>
            <a:srcRect l="9520" t="1929" r="12865" b="3380"/>
            <a:stretch>
              <a:fillRect/>
            </a:stretch>
          </p:blipFill>
          <p:spPr bwMode="auto">
            <a:xfrm>
              <a:off x="723" y="1217"/>
              <a:ext cx="2018" cy="2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854" name="Oval 11" descr="Confetes pequenos"/>
            <p:cNvSpPr>
              <a:spLocks noChangeArrowheads="1"/>
            </p:cNvSpPr>
            <p:nvPr/>
          </p:nvSpPr>
          <p:spPr bwMode="auto">
            <a:xfrm>
              <a:off x="2002" y="1612"/>
              <a:ext cx="754" cy="875"/>
            </a:xfrm>
            <a:prstGeom prst="ellipse">
              <a:avLst/>
            </a:prstGeom>
            <a:noFill/>
            <a:ln w="19050">
              <a:solidFill>
                <a:srgbClr val="9966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32855" name="Oval 12" descr="Confetes pequenos"/>
            <p:cNvSpPr>
              <a:spLocks noChangeArrowheads="1"/>
            </p:cNvSpPr>
            <p:nvPr/>
          </p:nvSpPr>
          <p:spPr bwMode="auto">
            <a:xfrm>
              <a:off x="839" y="2764"/>
              <a:ext cx="1055" cy="1047"/>
            </a:xfrm>
            <a:prstGeom prst="ellipse">
              <a:avLst/>
            </a:prstGeom>
            <a:noFill/>
            <a:ln w="19050">
              <a:solidFill>
                <a:srgbClr val="9966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32856" name="Oval 13" descr="Confetes pequenos"/>
            <p:cNvSpPr>
              <a:spLocks noChangeArrowheads="1"/>
            </p:cNvSpPr>
            <p:nvPr/>
          </p:nvSpPr>
          <p:spPr bwMode="auto">
            <a:xfrm>
              <a:off x="1213" y="1845"/>
              <a:ext cx="658" cy="737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2225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Indicadores Locais de Associação Espacial (LISA</a:t>
            </a:r>
            <a:r>
              <a:rPr lang="x-none" sz="4400" b="1" i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)</a:t>
            </a:r>
            <a:endParaRPr lang="x-none" sz="44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  <p:grpSp>
        <p:nvGrpSpPr>
          <p:cNvPr id="332847" name="Group 4"/>
          <p:cNvGrpSpPr>
            <a:grpSpLocks/>
          </p:cNvGrpSpPr>
          <p:nvPr/>
        </p:nvGrpSpPr>
        <p:grpSpPr bwMode="auto">
          <a:xfrm>
            <a:off x="4102100" y="4308475"/>
            <a:ext cx="2744788" cy="1901825"/>
            <a:chOff x="2633" y="2442"/>
            <a:chExt cx="1729" cy="1198"/>
          </a:xfrm>
        </p:grpSpPr>
        <p:graphicFrame>
          <p:nvGraphicFramePr>
            <p:cNvPr id="332843" name="Object 43" descr="Confetes pequenos"/>
            <p:cNvGraphicFramePr>
              <a:graphicFrameLocks noChangeAspect="1"/>
            </p:cNvGraphicFramePr>
            <p:nvPr/>
          </p:nvGraphicFramePr>
          <p:xfrm>
            <a:off x="2633" y="2713"/>
            <a:ext cx="316" cy="927"/>
          </p:xfrm>
          <a:graphic>
            <a:graphicData uri="http://schemas.openxmlformats.org/presentationml/2006/ole">
              <p:oleObj spid="_x0000_s332843" name="Imagem de Bitmap" r:id="rId5" imgW="502960" imgH="906883" progId="PBrush">
                <p:embed/>
              </p:oleObj>
            </a:graphicData>
          </a:graphic>
        </p:graphicFrame>
        <p:sp>
          <p:nvSpPr>
            <p:cNvPr id="332848" name="Text Box 6" descr="Confetes pequenos"/>
            <p:cNvSpPr txBox="1">
              <a:spLocks noChangeArrowheads="1"/>
            </p:cNvSpPr>
            <p:nvPr/>
          </p:nvSpPr>
          <p:spPr bwMode="auto">
            <a:xfrm>
              <a:off x="2959" y="2747"/>
              <a:ext cx="1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   Não significantes</a:t>
              </a:r>
            </a:p>
          </p:txBody>
        </p:sp>
        <p:sp>
          <p:nvSpPr>
            <p:cNvPr id="332849" name="Text Box 7" descr="Confetes pequenos"/>
            <p:cNvSpPr txBox="1">
              <a:spLocks noChangeArrowheads="1"/>
            </p:cNvSpPr>
            <p:nvPr/>
          </p:nvSpPr>
          <p:spPr bwMode="auto">
            <a:xfrm>
              <a:off x="3062" y="2934"/>
              <a:ext cx="12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p = 0.05   [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95% (1,96</a:t>
              </a:r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s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)</a:t>
              </a:r>
              <a:r>
                <a:rPr lang="pt-BR" b="1">
                  <a:solidFill>
                    <a:srgbClr val="000090"/>
                  </a:solidFill>
                  <a:latin typeface="Candara" pitchFamily="34" charset="0"/>
                </a:rPr>
                <a:t>]</a:t>
              </a:r>
            </a:p>
          </p:txBody>
        </p:sp>
        <p:sp>
          <p:nvSpPr>
            <p:cNvPr id="332850" name="Text Box 8" descr="Confetes pequenos"/>
            <p:cNvSpPr txBox="1">
              <a:spLocks noChangeArrowheads="1"/>
            </p:cNvSpPr>
            <p:nvPr/>
          </p:nvSpPr>
          <p:spPr bwMode="auto">
            <a:xfrm>
              <a:off x="3057" y="3148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p = 0.01    [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99% (2,54</a:t>
              </a:r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s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)</a:t>
              </a:r>
              <a:r>
                <a:rPr lang="pt-BR" b="1">
                  <a:solidFill>
                    <a:srgbClr val="000090"/>
                  </a:solidFill>
                  <a:latin typeface="Candara" pitchFamily="34" charset="0"/>
                </a:rPr>
                <a:t>]</a:t>
              </a:r>
            </a:p>
          </p:txBody>
        </p:sp>
        <p:sp>
          <p:nvSpPr>
            <p:cNvPr id="332851" name="Text Box 9" descr="Confetes pequenos"/>
            <p:cNvSpPr txBox="1">
              <a:spLocks noChangeArrowheads="1"/>
            </p:cNvSpPr>
            <p:nvPr/>
          </p:nvSpPr>
          <p:spPr bwMode="auto">
            <a:xfrm>
              <a:off x="3051" y="3362"/>
              <a:ext cx="13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p = 0.001  [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99,9% (3,2</a:t>
              </a:r>
              <a:r>
                <a:rPr lang="pt-BR" sz="1600" b="1">
                  <a:solidFill>
                    <a:srgbClr val="000090"/>
                  </a:solidFill>
                  <a:latin typeface="Candara" pitchFamily="34" charset="0"/>
                </a:rPr>
                <a:t>s</a:t>
              </a:r>
              <a:r>
                <a:rPr lang="pt-BR" sz="1400" b="1">
                  <a:solidFill>
                    <a:srgbClr val="000090"/>
                  </a:solidFill>
                  <a:latin typeface="Candara" pitchFamily="34" charset="0"/>
                </a:rPr>
                <a:t>)</a:t>
              </a:r>
              <a:r>
                <a:rPr lang="pt-BR" b="1">
                  <a:solidFill>
                    <a:srgbClr val="000090"/>
                  </a:solidFill>
                  <a:latin typeface="Candara" pitchFamily="34" charset="0"/>
                </a:rPr>
                <a:t>]</a:t>
              </a:r>
            </a:p>
          </p:txBody>
        </p:sp>
        <p:sp>
          <p:nvSpPr>
            <p:cNvPr id="332852" name="Text Box 10" descr="Confetes pequenos"/>
            <p:cNvSpPr txBox="1">
              <a:spLocks noChangeArrowheads="1"/>
            </p:cNvSpPr>
            <p:nvPr/>
          </p:nvSpPr>
          <p:spPr bwMode="auto">
            <a:xfrm>
              <a:off x="2657" y="2442"/>
              <a:ext cx="6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90"/>
                  </a:solidFill>
                  <a:latin typeface="Candara" pitchFamily="34" charset="0"/>
                </a:rPr>
                <a:t>% Exclusão</a:t>
              </a:r>
              <a:endParaRPr lang="pt-BR" sz="1600" b="1">
                <a:solidFill>
                  <a:srgbClr val="000090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565275"/>
            <a:ext cx="8913813" cy="5005388"/>
          </a:xfrm>
        </p:spPr>
        <p:txBody>
          <a:bodyPr/>
          <a:lstStyle/>
          <a:p>
            <a:pPr marL="1257300" lvl="2" indent="-342900" eaLnBrk="1" hangingPunct="1">
              <a:buFont typeface="Wingdings" charset="0"/>
              <a:buAutoNum type="arabicPeriod"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Modelos de Regressão com Efeitos Espaciais 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DISCRETOS</a:t>
            </a:r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838200" lvl="1" indent="-381000"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Variações espaciais modeladas de maneira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discreta.</a:t>
            </a:r>
          </a:p>
          <a:p>
            <a:pPr marL="838200" lvl="1" indent="-381000" eaLnBrk="1" hangingPunct="1">
              <a:buFont typeface="Wingdings" charset="0"/>
              <a:buNone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pt-BR" sz="2800" i="1" dirty="0" smtClean="0">
                <a:solidFill>
                  <a:srgbClr val="000090"/>
                </a:solidFill>
                <a:latin typeface="Candara"/>
                <a:cs typeface="Candara"/>
              </a:rPr>
              <a:t>Regimes </a:t>
            </a:r>
            <a:r>
              <a:rPr lang="pt-BR" sz="2800" i="1" dirty="0">
                <a:solidFill>
                  <a:srgbClr val="000090"/>
                </a:solidFill>
                <a:latin typeface="Candara"/>
                <a:cs typeface="Candara"/>
              </a:rPr>
              <a:t>Espaciais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Modelos de Regressão com Efeitos Espaciais 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CONTÍNUOS</a:t>
            </a:r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838200" lvl="1" indent="-381000"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Variações espaciais modeladas de forma contínua,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com parâmetros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variando no espaço. </a:t>
            </a:r>
          </a:p>
          <a:p>
            <a:pPr marL="857250" lvl="1" indent="-342900" eaLnBrk="1" hangingPunct="1">
              <a:buFont typeface="Wingdings" charset="0"/>
              <a:buNone/>
              <a:defRPr/>
            </a:pPr>
            <a:r>
              <a:rPr lang="pt-BR" altLang="ja-JP" sz="2800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pt-BR" altLang="ja-JP" sz="2800" i="1" dirty="0" err="1" smtClean="0">
                <a:solidFill>
                  <a:srgbClr val="000090"/>
                </a:solidFill>
                <a:latin typeface="Candara"/>
                <a:cs typeface="Candara"/>
              </a:rPr>
              <a:t>Geographically</a:t>
            </a:r>
            <a:r>
              <a:rPr lang="pt-BR" altLang="ja-JP" sz="28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altLang="ja-JP" sz="2800" i="1" dirty="0" err="1">
                <a:solidFill>
                  <a:srgbClr val="000090"/>
                </a:solidFill>
                <a:latin typeface="Candara"/>
                <a:cs typeface="Candara"/>
              </a:rPr>
              <a:t>Weighted</a:t>
            </a:r>
            <a:r>
              <a:rPr lang="pt-BR" altLang="ja-JP" sz="2800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altLang="ja-JP" sz="2800" i="1" dirty="0" err="1" smtClean="0">
                <a:solidFill>
                  <a:srgbClr val="000090"/>
                </a:solidFill>
                <a:latin typeface="Candara"/>
                <a:cs typeface="Candara"/>
              </a:rPr>
              <a:t>Regression</a:t>
            </a:r>
            <a:r>
              <a:rPr lang="pt-BR" altLang="ja-JP" sz="28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altLang="ja-JP" sz="2800" i="1" dirty="0">
                <a:solidFill>
                  <a:srgbClr val="000090"/>
                </a:solidFill>
                <a:latin typeface="Candara"/>
                <a:cs typeface="Candara"/>
              </a:rPr>
              <a:t>– GWR. </a:t>
            </a:r>
          </a:p>
          <a:p>
            <a:pPr marL="1257300" lvl="2" indent="-342900" eaLnBrk="1" hangingPunct="1">
              <a:buFont typeface="Wingdings" charset="0"/>
              <a:buNone/>
              <a:defRPr/>
            </a:pPr>
            <a:r>
              <a:rPr lang="en-US" sz="24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[</a:t>
            </a:r>
            <a:r>
              <a:rPr lang="en-US" sz="2400" i="1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Regressão</a:t>
            </a:r>
            <a:r>
              <a:rPr lang="en-US" sz="24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i="1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Geograficamente</a:t>
            </a:r>
            <a:r>
              <a:rPr lang="en-US" sz="24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sz="2400" i="1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Ponderada</a:t>
            </a:r>
            <a:r>
              <a:rPr lang="en-US" sz="24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]</a:t>
            </a:r>
          </a:p>
          <a:p>
            <a:pPr marL="838200" lvl="1" indent="-381000" eaLnBrk="1" hangingPunct="1">
              <a:buFont typeface="Wingdings" charset="0"/>
              <a:buAutoNum type="arabicPeriod"/>
              <a:defRPr/>
            </a:pPr>
            <a:endParaRPr lang="en-US" i="1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55938" y="6583363"/>
            <a:ext cx="59467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Quantitative Geography; A. S. </a:t>
            </a:r>
            <a:r>
              <a:rPr lang="en-US" sz="12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Fotheringham</a:t>
            </a: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, C. </a:t>
            </a:r>
            <a:r>
              <a:rPr lang="en-US" sz="12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Brunsdon</a:t>
            </a: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, M. Charlton, 2000 (print 2004)</a:t>
            </a:r>
            <a:endParaRPr lang="pt-BR" sz="1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00" y="115888"/>
            <a:ext cx="8753475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Modelos com Efeitos Espaciais Locais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6088" y="2128838"/>
            <a:ext cx="8389937" cy="208756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A 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ideia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i="1" u="sng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regionalizar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a área de estudo obtendo sub-regiões com seu padrão próprio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.</a:t>
            </a:r>
          </a:p>
          <a:p>
            <a:pPr eaLnBrk="1" hangingPunct="1"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Realizar </a:t>
            </a:r>
            <a:r>
              <a:rPr lang="pt-BR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regressões separadas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para cada sub-região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.</a:t>
            </a: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800" y="115888"/>
            <a:ext cx="87534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Regimes Espaciais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677988"/>
            <a:ext cx="4714875" cy="5084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Regionalizações da área de estudo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pt-BR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Diferentes tipos de variabilidade espacial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pt-BR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Métricas: Diagrama de espalhamento e índices locais e globais – regionalização tipo </a:t>
            </a:r>
            <a:r>
              <a:rPr lang="pt-BR" sz="2400" dirty="0" err="1">
                <a:solidFill>
                  <a:srgbClr val="000090"/>
                </a:solidFill>
                <a:latin typeface="Candara"/>
                <a:cs typeface="Candara"/>
              </a:rPr>
              <a:t>k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-medias espacial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pt-BR" sz="24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400" dirty="0" err="1" smtClean="0">
                <a:solidFill>
                  <a:srgbClr val="000090"/>
                </a:solidFill>
                <a:latin typeface="Candara"/>
                <a:cs typeface="Candara"/>
              </a:rPr>
              <a:t>Ex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: Regimes espaciais para índice de exclusão</a:t>
            </a:r>
            <a:endParaRPr lang="en-US" sz="2400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38946" name="Picture 4" descr="Regimes_Espaciais"/>
          <p:cNvPicPr>
            <a:picLocks noChangeAspect="1" noChangeArrowheads="1"/>
          </p:cNvPicPr>
          <p:nvPr/>
        </p:nvPicPr>
        <p:blipFill>
          <a:blip r:embed="rId3"/>
          <a:srcRect l="12875" t="3630" r="14453" b="3304"/>
          <a:stretch>
            <a:fillRect/>
          </a:stretch>
        </p:blipFill>
        <p:spPr bwMode="auto">
          <a:xfrm>
            <a:off x="5138738" y="1608138"/>
            <a:ext cx="373856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7" name="Picture 5" descr="Regimes_Espaciais_l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572000"/>
            <a:ext cx="12255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7800" y="115888"/>
            <a:ext cx="87534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Regimes Espaciais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273175"/>
            <a:ext cx="8208963" cy="54006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pt-BR" sz="2400" b="1" dirty="0">
                <a:solidFill>
                  <a:srgbClr val="000090"/>
                </a:solidFill>
                <a:latin typeface="Candara"/>
                <a:cs typeface="Candara"/>
              </a:rPr>
              <a:t>Análise de </a:t>
            </a:r>
            <a:r>
              <a:rPr lang="pt-BR" sz="2400" b="1" dirty="0" smtClean="0">
                <a:solidFill>
                  <a:srgbClr val="000090"/>
                </a:solidFill>
                <a:latin typeface="Candara"/>
                <a:cs typeface="Candara"/>
              </a:rPr>
              <a:t>Regressão: Idosos </a:t>
            </a:r>
            <a:r>
              <a:rPr lang="pt-BR" sz="2400" b="1" dirty="0">
                <a:solidFill>
                  <a:srgbClr val="000090"/>
                </a:solidFill>
                <a:latin typeface="Candara"/>
                <a:cs typeface="Candara"/>
              </a:rPr>
              <a:t>= </a:t>
            </a:r>
            <a:r>
              <a:rPr lang="pt-BR" sz="2400" b="1" dirty="0" err="1" smtClean="0">
                <a:solidFill>
                  <a:srgbClr val="000090"/>
                </a:solidFill>
                <a:latin typeface="Candara"/>
                <a:cs typeface="Candara"/>
              </a:rPr>
              <a:t>f</a:t>
            </a:r>
            <a:r>
              <a:rPr lang="pt-BR" sz="2400" b="1" dirty="0" smtClean="0">
                <a:solidFill>
                  <a:srgbClr val="000090"/>
                </a:solidFill>
                <a:latin typeface="Candara"/>
                <a:cs typeface="Candara"/>
              </a:rPr>
              <a:t> (Domicílios </a:t>
            </a:r>
            <a:r>
              <a:rPr lang="pt-BR" sz="2400" b="1" dirty="0">
                <a:solidFill>
                  <a:srgbClr val="000090"/>
                </a:solidFill>
                <a:latin typeface="Candara"/>
                <a:cs typeface="Candara"/>
              </a:rPr>
              <a:t>Sem Esgoto)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BR" sz="2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sz="2200" b="1" dirty="0">
                <a:solidFill>
                  <a:srgbClr val="000090"/>
                </a:solidFill>
                <a:latin typeface="Candara"/>
                <a:cs typeface="Candara"/>
              </a:rPr>
              <a:t>Regressão Linear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R</a:t>
            </a:r>
            <a:r>
              <a:rPr lang="pt-BR" sz="2200" baseline="30000" dirty="0">
                <a:solidFill>
                  <a:srgbClr val="000090"/>
                </a:solidFill>
                <a:latin typeface="Candara"/>
                <a:cs typeface="Candara"/>
              </a:rPr>
              <a:t>2</a:t>
            </a: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 = 0,35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BR" sz="2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sz="2200" b="1" dirty="0">
                <a:solidFill>
                  <a:srgbClr val="000090"/>
                </a:solidFill>
                <a:latin typeface="Candara"/>
                <a:cs typeface="Candara"/>
              </a:rPr>
              <a:t>Regressão Espacial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Regiões </a:t>
            </a:r>
            <a:r>
              <a:rPr lang="pt-BR" sz="2200" dirty="0" err="1">
                <a:solidFill>
                  <a:srgbClr val="000090"/>
                </a:solidFill>
                <a:latin typeface="Candara"/>
                <a:cs typeface="Candara"/>
              </a:rPr>
              <a:t>Adm</a:t>
            </a: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 (R</a:t>
            </a:r>
            <a:r>
              <a:rPr lang="pt-BR" sz="2200" baseline="30000" dirty="0">
                <a:solidFill>
                  <a:srgbClr val="000090"/>
                </a:solidFill>
                <a:latin typeface="Candara"/>
                <a:cs typeface="Candara"/>
              </a:rPr>
              <a:t>2</a:t>
            </a: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 = 0,72)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Regimes Espaciais (R</a:t>
            </a:r>
            <a:r>
              <a:rPr lang="pt-BR" sz="2200" baseline="30000" dirty="0">
                <a:solidFill>
                  <a:srgbClr val="000090"/>
                </a:solidFill>
                <a:latin typeface="Candara"/>
                <a:cs typeface="Candara"/>
              </a:rPr>
              <a:t>2</a:t>
            </a: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  = 0,83)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BR" sz="2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sz="2200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Para dados socioeconômicos:</a:t>
            </a:r>
            <a:r>
              <a:rPr lang="pt-BR" sz="22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</a:p>
          <a:p>
            <a:pPr lvl="1" algn="just" eaLnBrk="1" hangingPunct="1"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modelo de regimes espaciais tende a apresentar resultados melhores que os de regressão simples ou de regressão espacial com efeitos globais.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115888"/>
            <a:ext cx="87534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Impacto de Regimes Espaciais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85875"/>
            <a:ext cx="8274050" cy="5348288"/>
          </a:xfrm>
        </p:spPr>
        <p:txBody>
          <a:bodyPr/>
          <a:lstStyle/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Análise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gráfica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dos </a:t>
            </a: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resíduos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</a:endParaRPr>
          </a:p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Mapear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os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resíduos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–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concentração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resíduos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negativos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ou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positivos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em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parte do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mapa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indica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presença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autocorrelação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espacial</a:t>
            </a:r>
            <a:endParaRPr lang="en-US" sz="26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Índice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de Moran dos </a:t>
            </a:r>
            <a:r>
              <a:rPr lang="en-US" sz="26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resíduos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</a:endParaRPr>
          </a:p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Indicadores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qualidade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ajuste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dos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modelos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baseados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no </a:t>
            </a:r>
            <a:r>
              <a:rPr lang="en-US" sz="2600" i="1" dirty="0" err="1">
                <a:solidFill>
                  <a:srgbClr val="000090"/>
                </a:solidFill>
                <a:latin typeface="Candara"/>
                <a:cs typeface="Candara"/>
              </a:rPr>
              <a:t>coeficiente</a:t>
            </a:r>
            <a:r>
              <a:rPr lang="en-US" sz="2600" i="1" dirty="0">
                <a:solidFill>
                  <a:srgbClr val="000090"/>
                </a:solidFill>
                <a:latin typeface="Candara"/>
                <a:cs typeface="Candara"/>
              </a:rPr>
              <a:t> de </a:t>
            </a:r>
            <a:r>
              <a:rPr lang="en-US" sz="2600" i="1" dirty="0" err="1">
                <a:solidFill>
                  <a:srgbClr val="000090"/>
                </a:solidFill>
                <a:latin typeface="Candara"/>
                <a:cs typeface="Candara"/>
              </a:rPr>
              <a:t>determinação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(R</a:t>
            </a:r>
            <a:r>
              <a:rPr lang="en-US" sz="2600" b="1" baseline="30000" dirty="0">
                <a:solidFill>
                  <a:srgbClr val="000090"/>
                </a:solidFill>
                <a:latin typeface="Candara"/>
                <a:cs typeface="Candara"/>
              </a:rPr>
              <a:t>2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)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serão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incorretos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. </a:t>
            </a:r>
          </a:p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Utilização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do </a:t>
            </a:r>
            <a:r>
              <a:rPr lang="en-US" sz="2600" b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AIC – </a:t>
            </a:r>
            <a:r>
              <a:rPr lang="en-US" sz="2600" b="1" u="sng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critério</a:t>
            </a:r>
            <a:r>
              <a:rPr lang="en-US" sz="2600" b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de </a:t>
            </a:r>
            <a:r>
              <a:rPr lang="en-US" sz="2600" b="1" u="sng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informação</a:t>
            </a:r>
            <a:r>
              <a:rPr lang="en-US" sz="2600" b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de </a:t>
            </a:r>
            <a:r>
              <a:rPr lang="en-US" sz="2600" b="1" u="sng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Akaike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, a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avaliação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do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ajuste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penalizada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por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>
                <a:solidFill>
                  <a:srgbClr val="000090"/>
                </a:solidFill>
                <a:latin typeface="Candara"/>
                <a:cs typeface="Candara"/>
              </a:rPr>
              <a:t>função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 do 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número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>
                <a:solidFill>
                  <a:srgbClr val="000090"/>
                </a:solidFill>
                <a:latin typeface="Candara"/>
                <a:cs typeface="Candara"/>
              </a:rPr>
              <a:t>de 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parâmetros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 (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é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preferível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o 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modelo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com o </a:t>
            </a:r>
            <a:r>
              <a:rPr lang="en-US" sz="2600" dirty="0" err="1" smtClean="0">
                <a:solidFill>
                  <a:srgbClr val="000090"/>
                </a:solidFill>
                <a:latin typeface="Candara"/>
                <a:cs typeface="Candara"/>
              </a:rPr>
              <a:t>menor</a:t>
            </a:r>
            <a:r>
              <a:rPr lang="en-US" sz="2600" dirty="0" smtClean="0">
                <a:solidFill>
                  <a:srgbClr val="000090"/>
                </a:solidFill>
                <a:latin typeface="Candara"/>
                <a:cs typeface="Candara"/>
              </a:rPr>
              <a:t> valor AIC). </a:t>
            </a:r>
            <a:endParaRPr lang="en-US" sz="26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457200" indent="-457200" algn="just" eaLnBrk="1" hangingPunct="1">
              <a:buFont typeface="Wingdings" charset="0"/>
              <a:buAutoNum type="arabicPeriod"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6850"/>
            <a:ext cx="9144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Diagnóstico de Modelos de Efeitos Espaciais</a:t>
            </a:r>
            <a:endParaRPr lang="en-US" sz="3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463" y="1323975"/>
            <a:ext cx="8520112" cy="5405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Seleção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e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Preparação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das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Variáveis</a:t>
            </a:r>
            <a:endParaRPr lang="en-US" sz="23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  <a:p>
            <a:pPr marL="514350" indent="-51435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Escolha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e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Ajuste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do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Modelo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de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Regressão</a:t>
            </a:r>
            <a:endParaRPr lang="en-US" sz="28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  <a:p>
            <a:pPr marL="514350" indent="-51435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Diagnóstico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para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verificar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se o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modelo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ajustado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é</a:t>
            </a:r>
            <a:r>
              <a:rPr lang="en-US" sz="28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adequado</a:t>
            </a:r>
            <a:endParaRPr lang="en-US" sz="28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  <a:p>
            <a:pPr marL="914400" lvl="1" indent="-457200" eaLnBrk="0" hangingPunct="0">
              <a:lnSpc>
                <a:spcPct val="12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Ajuste</a:t>
            </a:r>
            <a:r>
              <a:rPr lang="en-US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do </a:t>
            </a:r>
            <a:r>
              <a:rPr lang="en-US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modelo</a:t>
            </a:r>
            <a:r>
              <a:rPr lang="en-US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(R</a:t>
            </a:r>
            <a:r>
              <a:rPr lang="en-US" sz="2400" baseline="300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2</a:t>
            </a:r>
            <a:r>
              <a:rPr lang="en-US" sz="2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, </a:t>
            </a:r>
            <a:r>
              <a:rPr lang="en-US" sz="2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Teste</a:t>
            </a:r>
            <a:r>
              <a:rPr lang="en-US" sz="2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F, Testes t </a:t>
            </a:r>
            <a:r>
              <a:rPr lang="en-US" sz="2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para</a:t>
            </a:r>
            <a:r>
              <a:rPr lang="en-US" sz="2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coef</a:t>
            </a:r>
            <a:r>
              <a:rPr lang="en-US" sz="2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., etc.)</a:t>
            </a:r>
            <a:endParaRPr lang="en-US" sz="2800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  <a:p>
            <a:pPr marL="914400" lvl="1" indent="-457200" eaLnBrk="0" hangingPunct="0">
              <a:lnSpc>
                <a:spcPct val="12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Multicolinearidade</a:t>
            </a:r>
            <a:r>
              <a:rPr lang="en-US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(FIV)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Análise</a:t>
            </a:r>
            <a:r>
              <a:rPr lang="en-US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 dos </a:t>
            </a:r>
            <a:r>
              <a:rPr lang="en-US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Symbol" charset="0"/>
              </a:rPr>
              <a:t>Resíduos</a:t>
            </a:r>
            <a:endParaRPr lang="en-US" sz="2800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  <a:sym typeface="Symbo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Etapas da Análise de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2725" y="1298575"/>
            <a:ext cx="3810000" cy="606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Longevidade X Renda</a:t>
            </a:r>
          </a:p>
        </p:txBody>
      </p:sp>
      <p:graphicFrame>
        <p:nvGraphicFramePr>
          <p:cNvPr id="246827" name="Group 43"/>
          <p:cNvGraphicFramePr>
            <a:graphicFrameLocks noGrp="1"/>
          </p:cNvGraphicFramePr>
          <p:nvPr>
            <p:ph sz="half" idx="2"/>
          </p:nvPr>
        </p:nvGraphicFramePr>
        <p:xfrm>
          <a:off x="444500" y="2543175"/>
          <a:ext cx="8299450" cy="3232150"/>
        </p:xfrm>
        <a:graphic>
          <a:graphicData uri="http://schemas.openxmlformats.org/drawingml/2006/table">
            <a:tbl>
              <a:tblPr/>
              <a:tblGrid>
                <a:gridCol w="2808288"/>
                <a:gridCol w="1944687"/>
                <a:gridCol w="1871663"/>
                <a:gridCol w="1674812"/>
              </a:tblGrid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Regressão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Simples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Spatial Lag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Regimes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Espaciais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ajustado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 0.280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AIC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379.84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306.51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260.09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Indice Moran dos resíduos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9685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Comparação das Regressões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628775"/>
            <a:ext cx="8462962" cy="45370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Ajusta um modelo de regressão a cada ponto observado, ponderando todas as demais observações como função da distância a este ponto.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Y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(</a:t>
            </a:r>
            <a:r>
              <a:rPr lang="en-US" sz="3200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) 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= 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(</a:t>
            </a:r>
            <a:r>
              <a:rPr lang="en-US" sz="3200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sz="3200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)</a:t>
            </a:r>
            <a:r>
              <a:rPr lang="en-US" sz="32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X + 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Y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)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: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variável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que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representa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o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processo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no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ponto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.</a:t>
            </a: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)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: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parâmetros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estimados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no </a:t>
            </a:r>
            <a:r>
              <a:rPr lang="en-US" dirty="0" err="1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ponto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. </a:t>
            </a:r>
            <a:endParaRPr lang="en-US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55938" y="6583363"/>
            <a:ext cx="59467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Quantitative Geography; A. S. </a:t>
            </a:r>
            <a:r>
              <a:rPr lang="en-US" sz="12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Fotheringham</a:t>
            </a: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, C. </a:t>
            </a:r>
            <a:r>
              <a:rPr lang="en-US" sz="12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Brunsdon</a:t>
            </a:r>
            <a:r>
              <a:rPr lang="en-US" sz="1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, M. Charlton, 2000 (print 2004)</a:t>
            </a:r>
            <a:endParaRPr lang="pt-BR" sz="1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433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820863"/>
            <a:ext cx="85344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= b</a:t>
            </a:r>
            <a:r>
              <a:rPr lang="pt-BR" sz="3200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0</a:t>
            </a: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+ b</a:t>
            </a:r>
            <a:r>
              <a:rPr lang="pt-BR" sz="3200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en-US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x</a:t>
            </a:r>
            <a:r>
              <a:rPr lang="pt-BR" sz="3200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+ e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  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regressão “clássica”simples com um preditor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b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0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b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 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é o mesmo para toda área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   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Se existe alguma variação geográfica na relação essa variação fica incluída como erro.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433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40176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= b</a:t>
            </a:r>
            <a:r>
              <a:rPr lang="pt-BR" baseline="-25000" dirty="0">
                <a:solidFill>
                  <a:srgbClr val="000090"/>
                </a:solidFill>
                <a:latin typeface="Candara"/>
                <a:cs typeface="Candara"/>
              </a:rPr>
              <a:t>0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+ b</a:t>
            </a:r>
            <a:r>
              <a:rPr lang="pt-BR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) </a:t>
            </a:r>
            <a:r>
              <a:rPr lang="en-US" dirty="0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 + e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r>
              <a:rPr lang="en-US" sz="1800" dirty="0" smtClean="0">
                <a:solidFill>
                  <a:srgbClr val="000090"/>
                </a:solidFill>
                <a:latin typeface="Candara"/>
                <a:cs typeface="Candara"/>
              </a:rPr>
              <a:t>  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  <a:sym typeface="Wingdings" charset="0"/>
              </a:rPr>
              <a:t>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GWR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      </a:t>
            </a:r>
            <a:r>
              <a:rPr lang="pt-BR" sz="2000" dirty="0">
                <a:solidFill>
                  <a:srgbClr val="000090"/>
                </a:solidFill>
                <a:latin typeface="Candara"/>
                <a:cs typeface="Candara"/>
              </a:rPr>
              <a:t>b</a:t>
            </a:r>
            <a:r>
              <a:rPr lang="pt-BR" sz="2000" baseline="-25000" dirty="0">
                <a:solidFill>
                  <a:srgbClr val="000090"/>
                </a:solidFill>
                <a:latin typeface="Candara"/>
                <a:cs typeface="Candara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r>
              <a:rPr lang="pt-BR" sz="2000" dirty="0">
                <a:solidFill>
                  <a:srgbClr val="000090"/>
                </a:solidFill>
                <a:latin typeface="Candara"/>
                <a:cs typeface="Candara"/>
              </a:rPr>
              <a:t>, b</a:t>
            </a:r>
            <a:r>
              <a:rPr lang="pt-BR" sz="2000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Candara"/>
                <a:cs typeface="Candara"/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r>
              <a:rPr lang="en-US" sz="18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  <a:sym typeface="Wingdings" charset="0"/>
              </a:rPr>
              <a:t> </a:t>
            </a:r>
            <a:r>
              <a:rPr lang="en-US" sz="1800" dirty="0" err="1">
                <a:solidFill>
                  <a:srgbClr val="000090"/>
                </a:solidFill>
                <a:latin typeface="Candara"/>
                <a:cs typeface="Candara"/>
              </a:rPr>
              <a:t>para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andara"/>
                <a:cs typeface="Candara"/>
              </a:rPr>
              <a:t>cada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Candara"/>
                <a:cs typeface="Candara"/>
              </a:rPr>
              <a:t>ponto</a:t>
            </a:r>
            <a:r>
              <a:rPr lang="en-US" sz="18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en-US" sz="18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do </a:t>
            </a:r>
            <a:r>
              <a:rPr lang="en-US" sz="1800" dirty="0" err="1">
                <a:solidFill>
                  <a:srgbClr val="000090"/>
                </a:solidFill>
                <a:latin typeface="Candara"/>
                <a:cs typeface="Candara"/>
              </a:rPr>
              <a:t>espaço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andara"/>
                <a:cs typeface="Candara"/>
              </a:rPr>
              <a:t>há</a:t>
            </a: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um </a:t>
            </a: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2000" dirty="0">
                <a:solidFill>
                  <a:srgbClr val="000090"/>
                </a:solidFill>
                <a:latin typeface="Candara"/>
                <a:cs typeface="Candara"/>
              </a:rPr>
              <a:t>b</a:t>
            </a:r>
            <a:r>
              <a:rPr lang="pt-BR" sz="2000" baseline="-25000" dirty="0">
                <a:solidFill>
                  <a:srgbClr val="000090"/>
                </a:solidFill>
                <a:latin typeface="Candara"/>
                <a:cs typeface="Candara"/>
              </a:rPr>
              <a:t>0</a:t>
            </a:r>
            <a:r>
              <a:rPr lang="pt-BR" sz="1800" baseline="-250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e  </a:t>
            </a:r>
            <a:r>
              <a:rPr lang="pt-BR" sz="2000" dirty="0">
                <a:solidFill>
                  <a:srgbClr val="000090"/>
                </a:solidFill>
                <a:latin typeface="Candara"/>
                <a:cs typeface="Candara"/>
              </a:rPr>
              <a:t>b</a:t>
            </a:r>
            <a:r>
              <a:rPr lang="pt-BR" sz="2000" baseline="-25000" dirty="0">
                <a:solidFill>
                  <a:srgbClr val="000090"/>
                </a:solidFill>
                <a:latin typeface="Candara"/>
                <a:cs typeface="Candara"/>
              </a:rPr>
              <a:t>1 </a:t>
            </a: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diferentes </a:t>
            </a:r>
            <a:endParaRPr lang="pt-BR" sz="18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sz="1800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pt-BR" sz="2700" dirty="0">
                <a:solidFill>
                  <a:srgbClr val="000090"/>
                </a:solidFill>
                <a:latin typeface="Candara"/>
                <a:cs typeface="Candara"/>
              </a:rPr>
              <a:t>Existe uma função (</a:t>
            </a:r>
            <a:r>
              <a:rPr lang="pt-BR" sz="27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kernel</a:t>
            </a:r>
            <a:r>
              <a:rPr lang="pt-BR" sz="27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)</a:t>
            </a:r>
            <a:r>
              <a:rPr lang="pt-BR" sz="2700" dirty="0">
                <a:solidFill>
                  <a:srgbClr val="000090"/>
                </a:solidFill>
                <a:latin typeface="Candara"/>
                <a:cs typeface="Candara"/>
              </a:rPr>
              <a:t> sobre cada ponto do espaço que determina todos os pontos da regressão local que é </a:t>
            </a:r>
            <a:r>
              <a:rPr lang="pt-BR" sz="2700" dirty="0" err="1">
                <a:solidFill>
                  <a:srgbClr val="000090"/>
                </a:solidFill>
                <a:latin typeface="Candara"/>
                <a:cs typeface="Candara"/>
              </a:rPr>
              <a:t>poderada</a:t>
            </a:r>
            <a:r>
              <a:rPr lang="pt-BR" sz="2700" dirty="0">
                <a:solidFill>
                  <a:srgbClr val="000090"/>
                </a:solidFill>
                <a:latin typeface="Candara"/>
                <a:cs typeface="Candara"/>
              </a:rPr>
              <a:t> pela distância. Pontos mais próximos do ponto central tem maior peso.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sz="27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pt-BR" sz="2700" dirty="0">
                <a:solidFill>
                  <a:srgbClr val="000090"/>
                </a:solidFill>
                <a:latin typeface="Candara"/>
                <a:cs typeface="Candara"/>
              </a:rPr>
              <a:t>Assim como no </a:t>
            </a:r>
            <a:r>
              <a:rPr lang="pt-BR" sz="27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kernel</a:t>
            </a:r>
            <a:r>
              <a:rPr lang="pt-BR" sz="2700" dirty="0">
                <a:solidFill>
                  <a:srgbClr val="000090"/>
                </a:solidFill>
                <a:latin typeface="Candara"/>
                <a:cs typeface="Candara"/>
              </a:rPr>
              <a:t> – a escolha da largura da banda é importante (pode ser fixa ou adaptável à densidade dos dados)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pt-BR" sz="18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800" dirty="0">
                <a:solidFill>
                  <a:srgbClr val="000090"/>
                </a:solidFill>
                <a:latin typeface="Candara"/>
                <a:cs typeface="Candara"/>
              </a:rPr>
              <a:t>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433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ext Box 4"/>
          <p:cNvSpPr txBox="1">
            <a:spLocks noChangeArrowheads="1"/>
          </p:cNvSpPr>
          <p:nvPr/>
        </p:nvSpPr>
        <p:spPr bwMode="auto">
          <a:xfrm>
            <a:off x="269875" y="6296025"/>
            <a:ext cx="8694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Adaptado de: Fotheringham, A.S., Brunsdon, C., and Charlton, M.E., 2002, </a:t>
            </a:r>
            <a:r>
              <a:rPr lang="en-US" sz="1400" i="1">
                <a:solidFill>
                  <a:srgbClr val="000090"/>
                </a:solidFill>
                <a:latin typeface="Candara" pitchFamily="34" charset="0"/>
              </a:rPr>
              <a:t>Geographically Weighted Regression: The Analysis of Spatially Varying Relationships</a:t>
            </a:r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, Chichester: Wiley. </a:t>
            </a:r>
          </a:p>
        </p:txBody>
      </p:sp>
      <p:pic>
        <p:nvPicPr>
          <p:cNvPr id="353282" name="Picture 3" descr="D:\MyDocs\My Pictures\Dissertation\GISDay\bdwidthad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3063" y="44450"/>
            <a:ext cx="10058401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3" name="Line 4"/>
          <p:cNvSpPr>
            <a:spLocks noChangeShapeType="1"/>
          </p:cNvSpPr>
          <p:nvPr/>
        </p:nvSpPr>
        <p:spPr bwMode="auto">
          <a:xfrm flipV="1">
            <a:off x="2770188" y="3460750"/>
            <a:ext cx="1000125" cy="4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284" name="Line 5"/>
          <p:cNvSpPr>
            <a:spLocks noChangeShapeType="1"/>
          </p:cNvSpPr>
          <p:nvPr/>
        </p:nvSpPr>
        <p:spPr bwMode="auto">
          <a:xfrm flipV="1">
            <a:off x="5894388" y="4913313"/>
            <a:ext cx="1785937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285" name="Line 6"/>
          <p:cNvSpPr>
            <a:spLocks noChangeShapeType="1"/>
          </p:cNvSpPr>
          <p:nvPr/>
        </p:nvSpPr>
        <p:spPr bwMode="auto">
          <a:xfrm>
            <a:off x="3208338" y="3475038"/>
            <a:ext cx="1295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286" name="Line 7"/>
          <p:cNvSpPr>
            <a:spLocks noChangeShapeType="1"/>
          </p:cNvSpPr>
          <p:nvPr/>
        </p:nvSpPr>
        <p:spPr bwMode="auto">
          <a:xfrm flipH="1">
            <a:off x="4732338" y="4922838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287" name="Text Box 8"/>
          <p:cNvSpPr txBox="1">
            <a:spLocks noChangeArrowheads="1"/>
          </p:cNvSpPr>
          <p:nvPr/>
        </p:nvSpPr>
        <p:spPr bwMode="auto">
          <a:xfrm>
            <a:off x="3817938" y="5608638"/>
            <a:ext cx="211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0"/>
                </a:solidFill>
                <a:latin typeface="Arial" charset="0"/>
              </a:rPr>
              <a:t>LARGURA DE BANDA</a:t>
            </a:r>
          </a:p>
        </p:txBody>
      </p:sp>
      <p:sp>
        <p:nvSpPr>
          <p:cNvPr id="353288" name="Line 9"/>
          <p:cNvSpPr>
            <a:spLocks noChangeShapeType="1"/>
          </p:cNvSpPr>
          <p:nvPr/>
        </p:nvSpPr>
        <p:spPr bwMode="auto">
          <a:xfrm flipV="1">
            <a:off x="3208338" y="1722438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289" name="Line 10"/>
          <p:cNvSpPr>
            <a:spLocks noChangeShapeType="1"/>
          </p:cNvSpPr>
          <p:nvPr/>
        </p:nvSpPr>
        <p:spPr bwMode="auto">
          <a:xfrm flipH="1" flipV="1">
            <a:off x="4732338" y="1798638"/>
            <a:ext cx="914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290" name="Text Box 11"/>
          <p:cNvSpPr txBox="1">
            <a:spLocks noChangeArrowheads="1"/>
          </p:cNvSpPr>
          <p:nvPr/>
        </p:nvSpPr>
        <p:spPr bwMode="auto">
          <a:xfrm>
            <a:off x="4046538" y="1417638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0"/>
                </a:solidFill>
                <a:latin typeface="Arial" charset="0"/>
              </a:rPr>
              <a:t>FUNÇÃO DE PONDERAÇÃO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875" y="1592263"/>
            <a:ext cx="8501063" cy="5073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Modelos Locais vs. Modelos Globais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Mesmas técnicas de análise do ajuste do modelo, porém comparação é problemática</a:t>
            </a:r>
          </a:p>
          <a:p>
            <a:pPr algn="just" eaLnBrk="1" hangingPunct="1">
              <a:lnSpc>
                <a:spcPct val="80000"/>
              </a:lnSpc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GWR apresentará sempre melhores ajustes pois envolve o ajuste de muito mais parâmetros</a:t>
            </a:r>
          </a:p>
          <a:p>
            <a:pPr algn="just" eaLnBrk="1" hangingPunct="1">
              <a:lnSpc>
                <a:spcPct val="80000"/>
              </a:lnSpc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Sugestão: medida AIC, que leva em consideração a complexidade do modelo.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81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Ajuste do Modelo GWR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143000"/>
            <a:ext cx="8593137" cy="4800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Os parâmetros podem ser apresentados visualmente para identificar como se comportam espacialmente os relacionamentos entre as variáveis.</a:t>
            </a:r>
            <a:r>
              <a:rPr lang="pt-BR" sz="1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    </a:t>
            </a:r>
            <a:r>
              <a:rPr lang="pt-BR" sz="18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Ex: </a:t>
            </a:r>
            <a:r>
              <a:rPr lang="pt-BR" sz="1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Crescimento Pop. (resposta) X Densidade Pop. (preditora)</a:t>
            </a:r>
            <a:endParaRPr lang="en-US" sz="1600" i="1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pt-BR" sz="1800" smtClean="0">
              <a:latin typeface="Candara" pitchFamily="34" charset="0"/>
              <a:cs typeface="Calibri" pitchFamily="34" charset="0"/>
            </a:endParaRPr>
          </a:p>
        </p:txBody>
      </p:sp>
      <p:pic>
        <p:nvPicPr>
          <p:cNvPr id="3573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35250"/>
            <a:ext cx="43434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592763"/>
            <a:ext cx="16002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074738"/>
            <a:ext cx="841375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Ex: </a:t>
            </a: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Crescimento Pop. (resposta) X Densidade Pop. (preditora)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Mapa de resíduos (I = 0,04) :</a:t>
            </a:r>
          </a:p>
        </p:txBody>
      </p:sp>
      <p:pic>
        <p:nvPicPr>
          <p:cNvPr id="3594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414588"/>
            <a:ext cx="44196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0" y="5556250"/>
            <a:ext cx="15113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3"/>
          <p:cNvSpPr txBox="1">
            <a:spLocks noChangeArrowheads="1"/>
          </p:cNvSpPr>
          <p:nvPr/>
        </p:nvSpPr>
        <p:spPr bwMode="auto">
          <a:xfrm>
            <a:off x="0" y="358775"/>
            <a:ext cx="9144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pt-BR" sz="1800">
              <a:solidFill>
                <a:srgbClr val="000090"/>
              </a:solidFill>
              <a:latin typeface="Candar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pt-BR" sz="1800" b="1">
              <a:solidFill>
                <a:srgbClr val="000090"/>
              </a:solidFill>
              <a:latin typeface="Candar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pt-BR" sz="2200" b="1">
                <a:solidFill>
                  <a:srgbClr val="000090"/>
                </a:solidFill>
                <a:latin typeface="Candara" pitchFamily="34" charset="0"/>
              </a:rPr>
              <a:t>Consumo de Água </a:t>
            </a:r>
            <a:r>
              <a:rPr lang="pt-BR" sz="2200">
                <a:solidFill>
                  <a:srgbClr val="000090"/>
                </a:solidFill>
                <a:latin typeface="Candara" pitchFamily="34" charset="0"/>
              </a:rPr>
              <a:t>per Capita (resposta) X </a:t>
            </a:r>
            <a:r>
              <a:rPr lang="pt-BR" sz="2200" b="1">
                <a:solidFill>
                  <a:srgbClr val="000090"/>
                </a:solidFill>
                <a:latin typeface="Candara" pitchFamily="34" charset="0"/>
              </a:rPr>
              <a:t>Renda</a:t>
            </a:r>
            <a:r>
              <a:rPr lang="pt-BR" sz="2200">
                <a:solidFill>
                  <a:srgbClr val="000090"/>
                </a:solidFill>
                <a:latin typeface="Candara" pitchFamily="34" charset="0"/>
              </a:rPr>
              <a:t> per capita (preditora)</a:t>
            </a:r>
          </a:p>
        </p:txBody>
      </p:sp>
      <p:pic>
        <p:nvPicPr>
          <p:cNvPr id="361474" name="Picture 2" descr="Screen Shot 2013-10-12 at 4.31.4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484313"/>
            <a:ext cx="80438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95288" y="6457950"/>
            <a:ext cx="8748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90"/>
                </a:solidFill>
                <a:latin typeface="Candara" pitchFamily="34" charset="0"/>
              </a:rPr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15888" y="5732463"/>
            <a:ext cx="8940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i="1">
                <a:solidFill>
                  <a:srgbClr val="000090"/>
                </a:solidFill>
                <a:latin typeface="Candara" pitchFamily="34" charset="0"/>
              </a:rPr>
              <a:t>Distribuição espacial de consumo residencial de água e renda da população em 2010. </a:t>
            </a:r>
          </a:p>
          <a:p>
            <a:pPr algn="ctr" eaLnBrk="0" hangingPunct="0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Fonte: SNIS (2010) e IBGE (2010).</a:t>
            </a:r>
            <a:endParaRPr lang="en-US" sz="1800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890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4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EXEMPLO</a:t>
            </a:r>
            <a:endParaRPr lang="en-US" sz="4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1" name="Picture 1" descr="Screen Shot 2014-05-16 at 11.20.4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838200"/>
            <a:ext cx="645636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2" name="Rectangle 2"/>
          <p:cNvSpPr>
            <a:spLocks noChangeArrowheads="1"/>
          </p:cNvSpPr>
          <p:nvPr/>
        </p:nvSpPr>
        <p:spPr bwMode="auto">
          <a:xfrm rot="-5400000">
            <a:off x="-717549" y="319405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latin typeface="Candara" pitchFamily="34" charset="0"/>
              </a:rPr>
              <a:t>Consumo de Água </a:t>
            </a:r>
            <a:r>
              <a:rPr lang="pt-BR">
                <a:latin typeface="Candara" pitchFamily="34" charset="0"/>
              </a:rPr>
              <a:t>per Capita (m3/dia/ano)</a:t>
            </a:r>
            <a:endParaRPr lang="en-US">
              <a:latin typeface="Candara" pitchFamily="34" charset="0"/>
            </a:endParaRPr>
          </a:p>
        </p:txBody>
      </p:sp>
      <p:sp>
        <p:nvSpPr>
          <p:cNvPr id="363523" name="Rectangle 4"/>
          <p:cNvSpPr>
            <a:spLocks noChangeArrowheads="1"/>
          </p:cNvSpPr>
          <p:nvPr/>
        </p:nvSpPr>
        <p:spPr bwMode="auto">
          <a:xfrm>
            <a:off x="2663825" y="6321425"/>
            <a:ext cx="458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latin typeface="Candara" pitchFamily="34" charset="0"/>
              </a:rPr>
              <a:t>Renda </a:t>
            </a:r>
            <a:r>
              <a:rPr lang="pt-BR">
                <a:latin typeface="Candara" pitchFamily="34" charset="0"/>
              </a:rPr>
              <a:t>per Capita (R$)</a:t>
            </a:r>
            <a:endParaRPr lang="en-US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5138" y="57150"/>
            <a:ext cx="54800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Análise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Exploratória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Se modelo for adequado, resíduos devem refletir as propriedades impostas pelo termo de erro do modelo.</a:t>
            </a:r>
            <a:endParaRPr lang="en-US" sz="2400" i="1">
              <a:solidFill>
                <a:srgbClr val="000090"/>
              </a:solidFill>
              <a:latin typeface="Candara" pitchFamily="34" charset="0"/>
              <a:sym typeface="Symbol" pitchFamily="18" charset="2"/>
            </a:endParaRP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LINEARIDADE DO MODELO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grpSp>
        <p:nvGrpSpPr>
          <p:cNvPr id="25603" name="Group 84"/>
          <p:cNvGrpSpPr>
            <a:grpSpLocks/>
          </p:cNvGrpSpPr>
          <p:nvPr/>
        </p:nvGrpSpPr>
        <p:grpSpPr bwMode="auto">
          <a:xfrm>
            <a:off x="2365375" y="3092450"/>
            <a:ext cx="4173538" cy="3225800"/>
            <a:chOff x="522" y="2442"/>
            <a:chExt cx="2208" cy="1670"/>
          </a:xfrm>
        </p:grpSpPr>
        <p:sp>
          <p:nvSpPr>
            <p:cNvPr id="25604" name="Text Box 85"/>
            <p:cNvSpPr txBox="1">
              <a:spLocks noChangeArrowheads="1"/>
            </p:cNvSpPr>
            <p:nvPr/>
          </p:nvSpPr>
          <p:spPr bwMode="auto">
            <a:xfrm>
              <a:off x="1066" y="3906"/>
              <a:ext cx="9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Não Linearidade</a:t>
              </a:r>
            </a:p>
          </p:txBody>
        </p:sp>
        <p:sp>
          <p:nvSpPr>
            <p:cNvPr id="25605" name="AutoShape 86"/>
            <p:cNvSpPr>
              <a:spLocks noChangeAspect="1" noChangeArrowheads="1"/>
            </p:cNvSpPr>
            <p:nvPr/>
          </p:nvSpPr>
          <p:spPr bwMode="auto">
            <a:xfrm>
              <a:off x="1148" y="2704"/>
              <a:ext cx="1209" cy="11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1 w 21600"/>
                <a:gd name="T13" fmla="*/ 0 h 21600"/>
                <a:gd name="T14" fmla="*/ 21189 w 21600"/>
                <a:gd name="T15" fmla="*/ 129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02" y="10706"/>
                  </a:moveTo>
                  <a:cubicBezTo>
                    <a:pt x="2854" y="6325"/>
                    <a:pt x="6419" y="2801"/>
                    <a:pt x="10800" y="2801"/>
                  </a:cubicBezTo>
                  <a:cubicBezTo>
                    <a:pt x="15180" y="2801"/>
                    <a:pt x="18745" y="6325"/>
                    <a:pt x="18797" y="10706"/>
                  </a:cubicBezTo>
                  <a:lnTo>
                    <a:pt x="21599" y="10673"/>
                  </a:lnTo>
                  <a:cubicBezTo>
                    <a:pt x="21529" y="4758"/>
                    <a:pt x="16715" y="0"/>
                    <a:pt x="10799" y="0"/>
                  </a:cubicBezTo>
                  <a:cubicBezTo>
                    <a:pt x="4884" y="0"/>
                    <a:pt x="70" y="4758"/>
                    <a:pt x="0" y="10673"/>
                  </a:cubicBezTo>
                  <a:lnTo>
                    <a:pt x="2802" y="10706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AutoShape 87"/>
            <p:cNvSpPr>
              <a:spLocks noChangeAspect="1" noChangeArrowheads="1"/>
            </p:cNvSpPr>
            <p:nvPr/>
          </p:nvSpPr>
          <p:spPr bwMode="auto">
            <a:xfrm>
              <a:off x="1484" y="2879"/>
              <a:ext cx="34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07" name="AutoShape 88"/>
            <p:cNvSpPr>
              <a:spLocks noChangeAspect="1" noChangeArrowheads="1"/>
            </p:cNvSpPr>
            <p:nvPr/>
          </p:nvSpPr>
          <p:spPr bwMode="auto">
            <a:xfrm>
              <a:off x="1218" y="3047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08" name="AutoShape 89"/>
            <p:cNvSpPr>
              <a:spLocks noChangeAspect="1" noChangeArrowheads="1"/>
            </p:cNvSpPr>
            <p:nvPr/>
          </p:nvSpPr>
          <p:spPr bwMode="auto">
            <a:xfrm>
              <a:off x="1182" y="3115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09" name="AutoShape 90"/>
            <p:cNvSpPr>
              <a:spLocks noChangeAspect="1" noChangeArrowheads="1"/>
            </p:cNvSpPr>
            <p:nvPr/>
          </p:nvSpPr>
          <p:spPr bwMode="auto">
            <a:xfrm>
              <a:off x="2025" y="2879"/>
              <a:ext cx="29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0" name="AutoShape 91"/>
            <p:cNvSpPr>
              <a:spLocks noChangeAspect="1" noChangeArrowheads="1"/>
            </p:cNvSpPr>
            <p:nvPr/>
          </p:nvSpPr>
          <p:spPr bwMode="auto">
            <a:xfrm>
              <a:off x="1383" y="2947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1" name="AutoShape 92"/>
            <p:cNvSpPr>
              <a:spLocks noChangeAspect="1" noChangeArrowheads="1"/>
            </p:cNvSpPr>
            <p:nvPr/>
          </p:nvSpPr>
          <p:spPr bwMode="auto">
            <a:xfrm>
              <a:off x="1451" y="2812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2" name="AutoShape 93"/>
            <p:cNvSpPr>
              <a:spLocks noChangeAspect="1" noChangeArrowheads="1"/>
            </p:cNvSpPr>
            <p:nvPr/>
          </p:nvSpPr>
          <p:spPr bwMode="auto">
            <a:xfrm>
              <a:off x="1619" y="2812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3" name="AutoShape 94"/>
            <p:cNvSpPr>
              <a:spLocks noChangeAspect="1" noChangeArrowheads="1"/>
            </p:cNvSpPr>
            <p:nvPr/>
          </p:nvSpPr>
          <p:spPr bwMode="auto">
            <a:xfrm>
              <a:off x="2257" y="3115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4" name="AutoShape 95"/>
            <p:cNvSpPr>
              <a:spLocks noChangeAspect="1" noChangeArrowheads="1"/>
            </p:cNvSpPr>
            <p:nvPr/>
          </p:nvSpPr>
          <p:spPr bwMode="auto">
            <a:xfrm>
              <a:off x="1753" y="2730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5" name="AutoShape 96"/>
            <p:cNvSpPr>
              <a:spLocks noChangeAspect="1" noChangeArrowheads="1"/>
            </p:cNvSpPr>
            <p:nvPr/>
          </p:nvSpPr>
          <p:spPr bwMode="auto">
            <a:xfrm>
              <a:off x="1854" y="2779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6" name="AutoShape 97"/>
            <p:cNvSpPr>
              <a:spLocks noChangeAspect="1" noChangeArrowheads="1"/>
            </p:cNvSpPr>
            <p:nvPr/>
          </p:nvSpPr>
          <p:spPr bwMode="auto">
            <a:xfrm>
              <a:off x="1820" y="2745"/>
              <a:ext cx="34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7" name="AutoShape 98"/>
            <p:cNvSpPr>
              <a:spLocks noChangeAspect="1" noChangeArrowheads="1"/>
            </p:cNvSpPr>
            <p:nvPr/>
          </p:nvSpPr>
          <p:spPr bwMode="auto">
            <a:xfrm>
              <a:off x="1551" y="2812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25618" name="AutoShape 99"/>
            <p:cNvSpPr>
              <a:spLocks noChangeAspect="1" noChangeArrowheads="1"/>
            </p:cNvSpPr>
            <p:nvPr/>
          </p:nvSpPr>
          <p:spPr bwMode="auto">
            <a:xfrm>
              <a:off x="2226" y="2980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19" name="AutoShape 100"/>
            <p:cNvSpPr>
              <a:spLocks noChangeAspect="1" noChangeArrowheads="1"/>
            </p:cNvSpPr>
            <p:nvPr/>
          </p:nvSpPr>
          <p:spPr bwMode="auto">
            <a:xfrm>
              <a:off x="1319" y="2980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0" name="AutoShape 101"/>
            <p:cNvSpPr>
              <a:spLocks noChangeAspect="1" noChangeArrowheads="1"/>
            </p:cNvSpPr>
            <p:nvPr/>
          </p:nvSpPr>
          <p:spPr bwMode="auto">
            <a:xfrm>
              <a:off x="1719" y="2745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25621" name="AutoShape 102"/>
            <p:cNvSpPr>
              <a:spLocks noChangeAspect="1" noChangeArrowheads="1"/>
            </p:cNvSpPr>
            <p:nvPr/>
          </p:nvSpPr>
          <p:spPr bwMode="auto">
            <a:xfrm>
              <a:off x="2193" y="3114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2" name="AutoShape 103"/>
            <p:cNvSpPr>
              <a:spLocks noChangeAspect="1" noChangeArrowheads="1"/>
            </p:cNvSpPr>
            <p:nvPr/>
          </p:nvSpPr>
          <p:spPr bwMode="auto">
            <a:xfrm>
              <a:off x="2293" y="3080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3" name="AutoShape 104"/>
            <p:cNvSpPr>
              <a:spLocks noChangeAspect="1" noChangeArrowheads="1"/>
            </p:cNvSpPr>
            <p:nvPr/>
          </p:nvSpPr>
          <p:spPr bwMode="auto">
            <a:xfrm>
              <a:off x="2290" y="3181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4" name="AutoShape 105"/>
            <p:cNvSpPr>
              <a:spLocks noChangeAspect="1" noChangeArrowheads="1"/>
            </p:cNvSpPr>
            <p:nvPr/>
          </p:nvSpPr>
          <p:spPr bwMode="auto">
            <a:xfrm>
              <a:off x="2190" y="3047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5" name="AutoShape 106"/>
            <p:cNvSpPr>
              <a:spLocks noChangeAspect="1" noChangeArrowheads="1"/>
            </p:cNvSpPr>
            <p:nvPr/>
          </p:nvSpPr>
          <p:spPr bwMode="auto">
            <a:xfrm>
              <a:off x="2190" y="2913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6" name="AutoShape 107"/>
            <p:cNvSpPr>
              <a:spLocks noChangeAspect="1" noChangeArrowheads="1"/>
            </p:cNvSpPr>
            <p:nvPr/>
          </p:nvSpPr>
          <p:spPr bwMode="auto">
            <a:xfrm>
              <a:off x="2123" y="2980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7" name="AutoShape 108"/>
            <p:cNvSpPr>
              <a:spLocks noChangeAspect="1" noChangeArrowheads="1"/>
            </p:cNvSpPr>
            <p:nvPr/>
          </p:nvSpPr>
          <p:spPr bwMode="auto">
            <a:xfrm>
              <a:off x="1854" y="284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8" name="AutoShape 109"/>
            <p:cNvSpPr>
              <a:spLocks noChangeAspect="1" noChangeArrowheads="1"/>
            </p:cNvSpPr>
            <p:nvPr/>
          </p:nvSpPr>
          <p:spPr bwMode="auto">
            <a:xfrm>
              <a:off x="2089" y="2913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29" name="AutoShape 110"/>
            <p:cNvSpPr>
              <a:spLocks noChangeAspect="1" noChangeArrowheads="1"/>
            </p:cNvSpPr>
            <p:nvPr/>
          </p:nvSpPr>
          <p:spPr bwMode="auto">
            <a:xfrm>
              <a:off x="2257" y="3047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30" name="AutoShape 111"/>
            <p:cNvSpPr>
              <a:spLocks noChangeAspect="1" noChangeArrowheads="1"/>
            </p:cNvSpPr>
            <p:nvPr/>
          </p:nvSpPr>
          <p:spPr bwMode="auto">
            <a:xfrm>
              <a:off x="1283" y="3047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31" name="AutoShape 112"/>
            <p:cNvSpPr>
              <a:spLocks noChangeAspect="1" noChangeArrowheads="1"/>
            </p:cNvSpPr>
            <p:nvPr/>
          </p:nvSpPr>
          <p:spPr bwMode="auto">
            <a:xfrm>
              <a:off x="1215" y="3115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32" name="Line 113"/>
            <p:cNvSpPr>
              <a:spLocks noChangeAspect="1" noChangeShapeType="1"/>
            </p:cNvSpPr>
            <p:nvPr/>
          </p:nvSpPr>
          <p:spPr bwMode="auto">
            <a:xfrm>
              <a:off x="815" y="3080"/>
              <a:ext cx="1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114"/>
            <p:cNvSpPr>
              <a:spLocks noChangeAspect="1" noChangeShapeType="1"/>
            </p:cNvSpPr>
            <p:nvPr/>
          </p:nvSpPr>
          <p:spPr bwMode="auto">
            <a:xfrm flipV="1">
              <a:off x="815" y="244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115"/>
            <p:cNvSpPr>
              <a:spLocks noChangeAspect="1" noChangeShapeType="1"/>
            </p:cNvSpPr>
            <p:nvPr/>
          </p:nvSpPr>
          <p:spPr bwMode="auto">
            <a:xfrm>
              <a:off x="815" y="3786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Text Box 116"/>
            <p:cNvSpPr txBox="1">
              <a:spLocks noChangeAspect="1" noChangeArrowheads="1"/>
            </p:cNvSpPr>
            <p:nvPr/>
          </p:nvSpPr>
          <p:spPr bwMode="auto">
            <a:xfrm>
              <a:off x="681" y="2987"/>
              <a:ext cx="15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0</a:t>
              </a:r>
            </a:p>
          </p:txBody>
        </p:sp>
        <p:sp>
          <p:nvSpPr>
            <p:cNvPr id="25636" name="Text Box 117"/>
            <p:cNvSpPr txBox="1">
              <a:spLocks noChangeAspect="1" noChangeArrowheads="1"/>
            </p:cNvSpPr>
            <p:nvPr/>
          </p:nvSpPr>
          <p:spPr bwMode="auto">
            <a:xfrm>
              <a:off x="2461" y="3753"/>
              <a:ext cx="1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X</a:t>
              </a:r>
            </a:p>
          </p:txBody>
        </p:sp>
        <p:sp>
          <p:nvSpPr>
            <p:cNvPr id="25637" name="AutoShape 118"/>
            <p:cNvSpPr>
              <a:spLocks noChangeAspect="1" noChangeArrowheads="1"/>
            </p:cNvSpPr>
            <p:nvPr/>
          </p:nvSpPr>
          <p:spPr bwMode="auto">
            <a:xfrm>
              <a:off x="1551" y="2846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38" name="AutoShape 119"/>
            <p:cNvSpPr>
              <a:spLocks noChangeAspect="1" noChangeArrowheads="1"/>
            </p:cNvSpPr>
            <p:nvPr/>
          </p:nvSpPr>
          <p:spPr bwMode="auto">
            <a:xfrm>
              <a:off x="2123" y="2879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39" name="AutoShape 120"/>
            <p:cNvSpPr>
              <a:spLocks noChangeAspect="1" noChangeArrowheads="1"/>
            </p:cNvSpPr>
            <p:nvPr/>
          </p:nvSpPr>
          <p:spPr bwMode="auto">
            <a:xfrm>
              <a:off x="1619" y="2745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0" name="AutoShape 121"/>
            <p:cNvSpPr>
              <a:spLocks noChangeAspect="1" noChangeArrowheads="1"/>
            </p:cNvSpPr>
            <p:nvPr/>
          </p:nvSpPr>
          <p:spPr bwMode="auto">
            <a:xfrm>
              <a:off x="2290" y="3215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1" name="AutoShape 122"/>
            <p:cNvSpPr>
              <a:spLocks noChangeAspect="1" noChangeArrowheads="1"/>
            </p:cNvSpPr>
            <p:nvPr/>
          </p:nvSpPr>
          <p:spPr bwMode="auto">
            <a:xfrm>
              <a:off x="1787" y="2812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2" name="AutoShape 123"/>
            <p:cNvSpPr>
              <a:spLocks noChangeAspect="1" noChangeArrowheads="1"/>
            </p:cNvSpPr>
            <p:nvPr/>
          </p:nvSpPr>
          <p:spPr bwMode="auto">
            <a:xfrm>
              <a:off x="1686" y="2812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3" name="AutoShape 124"/>
            <p:cNvSpPr>
              <a:spLocks noChangeAspect="1" noChangeArrowheads="1"/>
            </p:cNvSpPr>
            <p:nvPr/>
          </p:nvSpPr>
          <p:spPr bwMode="auto">
            <a:xfrm>
              <a:off x="1686" y="2745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4" name="AutoShape 125"/>
            <p:cNvSpPr>
              <a:spLocks noChangeAspect="1" noChangeArrowheads="1"/>
            </p:cNvSpPr>
            <p:nvPr/>
          </p:nvSpPr>
          <p:spPr bwMode="auto">
            <a:xfrm>
              <a:off x="1921" y="284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5" name="AutoShape 126"/>
            <p:cNvSpPr>
              <a:spLocks noChangeAspect="1" noChangeArrowheads="1"/>
            </p:cNvSpPr>
            <p:nvPr/>
          </p:nvSpPr>
          <p:spPr bwMode="auto">
            <a:xfrm>
              <a:off x="2223" y="3215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6" name="AutoShape 127"/>
            <p:cNvSpPr>
              <a:spLocks noChangeAspect="1" noChangeArrowheads="1"/>
            </p:cNvSpPr>
            <p:nvPr/>
          </p:nvSpPr>
          <p:spPr bwMode="auto">
            <a:xfrm>
              <a:off x="1736" y="2798"/>
              <a:ext cx="34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7" name="AutoShape 128"/>
            <p:cNvSpPr>
              <a:spLocks noChangeAspect="1" noChangeArrowheads="1"/>
            </p:cNvSpPr>
            <p:nvPr/>
          </p:nvSpPr>
          <p:spPr bwMode="auto">
            <a:xfrm>
              <a:off x="1518" y="2779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8" name="AutoShape 129"/>
            <p:cNvSpPr>
              <a:spLocks noChangeAspect="1" noChangeArrowheads="1"/>
            </p:cNvSpPr>
            <p:nvPr/>
          </p:nvSpPr>
          <p:spPr bwMode="auto">
            <a:xfrm>
              <a:off x="1957" y="2812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49" name="AutoShape 130"/>
            <p:cNvSpPr>
              <a:spLocks noChangeAspect="1" noChangeArrowheads="1"/>
            </p:cNvSpPr>
            <p:nvPr/>
          </p:nvSpPr>
          <p:spPr bwMode="auto">
            <a:xfrm>
              <a:off x="2055" y="2846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0" name="AutoShape 131"/>
            <p:cNvSpPr>
              <a:spLocks noChangeAspect="1" noChangeArrowheads="1"/>
            </p:cNvSpPr>
            <p:nvPr/>
          </p:nvSpPr>
          <p:spPr bwMode="auto">
            <a:xfrm>
              <a:off x="2022" y="2812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1" name="AutoShape 132"/>
            <p:cNvSpPr>
              <a:spLocks noChangeAspect="1" noChangeArrowheads="1"/>
            </p:cNvSpPr>
            <p:nvPr/>
          </p:nvSpPr>
          <p:spPr bwMode="auto">
            <a:xfrm>
              <a:off x="1249" y="3215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2" name="AutoShape 133"/>
            <p:cNvSpPr>
              <a:spLocks noChangeAspect="1" noChangeArrowheads="1"/>
            </p:cNvSpPr>
            <p:nvPr/>
          </p:nvSpPr>
          <p:spPr bwMode="auto">
            <a:xfrm>
              <a:off x="1218" y="3215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3" name="AutoShape 134"/>
            <p:cNvSpPr>
              <a:spLocks noChangeAspect="1" noChangeArrowheads="1"/>
            </p:cNvSpPr>
            <p:nvPr/>
          </p:nvSpPr>
          <p:spPr bwMode="auto">
            <a:xfrm>
              <a:off x="1249" y="3014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4" name="AutoShape 135"/>
            <p:cNvSpPr>
              <a:spLocks noChangeAspect="1" noChangeArrowheads="1"/>
            </p:cNvSpPr>
            <p:nvPr/>
          </p:nvSpPr>
          <p:spPr bwMode="auto">
            <a:xfrm>
              <a:off x="1283" y="3115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5" name="AutoShape 136"/>
            <p:cNvSpPr>
              <a:spLocks noChangeAspect="1" noChangeArrowheads="1"/>
            </p:cNvSpPr>
            <p:nvPr/>
          </p:nvSpPr>
          <p:spPr bwMode="auto">
            <a:xfrm>
              <a:off x="1316" y="2913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6" name="AutoShape 137"/>
            <p:cNvSpPr>
              <a:spLocks noChangeAspect="1" noChangeArrowheads="1"/>
            </p:cNvSpPr>
            <p:nvPr/>
          </p:nvSpPr>
          <p:spPr bwMode="auto">
            <a:xfrm>
              <a:off x="1249" y="3148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7" name="AutoShape 138"/>
            <p:cNvSpPr>
              <a:spLocks noChangeAspect="1" noChangeArrowheads="1"/>
            </p:cNvSpPr>
            <p:nvPr/>
          </p:nvSpPr>
          <p:spPr bwMode="auto">
            <a:xfrm>
              <a:off x="1182" y="3215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8" name="AutoShape 139"/>
            <p:cNvSpPr>
              <a:spLocks noChangeAspect="1" noChangeArrowheads="1"/>
            </p:cNvSpPr>
            <p:nvPr/>
          </p:nvSpPr>
          <p:spPr bwMode="auto">
            <a:xfrm>
              <a:off x="2156" y="2980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59" name="AutoShape 140"/>
            <p:cNvSpPr>
              <a:spLocks noChangeAspect="1" noChangeArrowheads="1"/>
            </p:cNvSpPr>
            <p:nvPr/>
          </p:nvSpPr>
          <p:spPr bwMode="auto">
            <a:xfrm>
              <a:off x="1417" y="2846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60" name="AutoShape 141"/>
            <p:cNvSpPr>
              <a:spLocks noChangeAspect="1" noChangeArrowheads="1"/>
            </p:cNvSpPr>
            <p:nvPr/>
          </p:nvSpPr>
          <p:spPr bwMode="auto">
            <a:xfrm>
              <a:off x="2257" y="3148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61" name="AutoShape 142"/>
            <p:cNvSpPr>
              <a:spLocks noChangeAspect="1" noChangeArrowheads="1"/>
            </p:cNvSpPr>
            <p:nvPr/>
          </p:nvSpPr>
          <p:spPr bwMode="auto">
            <a:xfrm>
              <a:off x="1921" y="2745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62" name="AutoShape 143"/>
            <p:cNvSpPr>
              <a:spLocks noChangeAspect="1" noChangeArrowheads="1"/>
            </p:cNvSpPr>
            <p:nvPr/>
          </p:nvSpPr>
          <p:spPr bwMode="auto">
            <a:xfrm>
              <a:off x="1419" y="2913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63" name="Text Box 144"/>
            <p:cNvSpPr txBox="1">
              <a:spLocks noChangeAspect="1" noChangeArrowheads="1"/>
            </p:cNvSpPr>
            <p:nvPr/>
          </p:nvSpPr>
          <p:spPr bwMode="auto">
            <a:xfrm rot="-5400000">
              <a:off x="377" y="3044"/>
              <a:ext cx="48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Resíduo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71575"/>
            <a:ext cx="8353425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sz="20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Consumo de Água </a:t>
            </a: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per Capita (resposta) X </a:t>
            </a:r>
            <a:r>
              <a:rPr lang="pt-BR" sz="20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Renda</a:t>
            </a:r>
            <a:r>
              <a:rPr lang="pt-BR" sz="2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per capita(preditora)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sz="20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65651" name="Rectangle 3"/>
          <p:cNvSpPr>
            <a:spLocks noChangeArrowheads="1"/>
          </p:cNvSpPr>
          <p:nvPr/>
        </p:nvSpPr>
        <p:spPr bwMode="auto">
          <a:xfrm>
            <a:off x="647700" y="6516688"/>
            <a:ext cx="874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90"/>
                </a:solidFill>
                <a:latin typeface="Candara" pitchFamily="34" charset="0"/>
              </a:rPr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graphicFrame>
        <p:nvGraphicFramePr>
          <p:cNvPr id="365648" name="Object 80"/>
          <p:cNvGraphicFramePr>
            <a:graphicFrameLocks noChangeAspect="1"/>
          </p:cNvGraphicFramePr>
          <p:nvPr/>
        </p:nvGraphicFramePr>
        <p:xfrm>
          <a:off x="900113" y="2627313"/>
          <a:ext cx="7343775" cy="392112"/>
        </p:xfrm>
        <a:graphic>
          <a:graphicData uri="http://schemas.openxmlformats.org/presentationml/2006/ole">
            <p:oleObj spid="_x0000_s365648" name="Document" r:id="rId4" imgW="6107400" imgH="319680" progId="">
              <p:embed/>
            </p:oleObj>
          </a:graphicData>
        </a:graphic>
      </p:graphicFrame>
      <p:graphicFrame>
        <p:nvGraphicFramePr>
          <p:cNvPr id="365649" name="Object 81"/>
          <p:cNvGraphicFramePr>
            <a:graphicFrameLocks noChangeAspect="1"/>
          </p:cNvGraphicFramePr>
          <p:nvPr/>
        </p:nvGraphicFramePr>
        <p:xfrm>
          <a:off x="796925" y="3481388"/>
          <a:ext cx="7951788" cy="2251075"/>
        </p:xfrm>
        <a:graphic>
          <a:graphicData uri="http://schemas.openxmlformats.org/presentationml/2006/ole">
            <p:oleObj spid="_x0000_s365649" name="Document" r:id="rId5" imgW="6262560" imgH="176436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MODELO DE REGRESSÃO LINEAR GLOBAL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8013" y="1279525"/>
            <a:ext cx="78708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Mas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será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que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esta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relação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, entre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consumo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de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água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e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renda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,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ocorre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da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mesma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maneira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em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todo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 o </a:t>
            </a:r>
            <a:r>
              <a:rPr lang="de-DE" sz="4600" b="1" i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país</a:t>
            </a:r>
            <a:r>
              <a:rPr lang="de-DE" sz="4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???</a:t>
            </a:r>
          </a:p>
          <a:p>
            <a:pPr algn="ctr" eaLnBrk="0" hangingPunct="0">
              <a:defRPr/>
            </a:pPr>
            <a:endParaRPr lang="de-DE" sz="4600" b="1" i="1" dirty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ea typeface="+mn-ea"/>
              <a:cs typeface="Calibri"/>
            </a:endParaRPr>
          </a:p>
          <a:p>
            <a:pPr algn="ctr" eaLnBrk="0" hangingPunct="0">
              <a:defRPr/>
            </a:pPr>
            <a:r>
              <a:rPr lang="de-DE" sz="4600" b="1" i="1" dirty="0">
                <a:solidFill>
                  <a:srgbClr val="00808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+mn-ea"/>
                <a:cs typeface="Calibri"/>
              </a:rPr>
              <a:t>O ESPAÇO IMPORTA!!!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60425"/>
            <a:ext cx="8353425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Arial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sz="2000" b="1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Consumo de Água </a:t>
            </a:r>
            <a:r>
              <a:rPr lang="pt-BR" sz="2000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per Capita (resposta) X </a:t>
            </a:r>
            <a:r>
              <a:rPr lang="pt-BR" sz="2000" b="1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Renda</a:t>
            </a:r>
            <a:r>
              <a:rPr lang="pt-BR" sz="2000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 per capita(preditora)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b="1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GWR: </a:t>
            </a:r>
          </a:p>
        </p:txBody>
      </p:sp>
      <p:sp>
        <p:nvSpPr>
          <p:cNvPr id="367661" name="Rectangle 3"/>
          <p:cNvSpPr>
            <a:spLocks noChangeArrowheads="1"/>
          </p:cNvSpPr>
          <p:nvPr/>
        </p:nvSpPr>
        <p:spPr bwMode="auto">
          <a:xfrm>
            <a:off x="647700" y="6516688"/>
            <a:ext cx="874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/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graphicFrame>
        <p:nvGraphicFramePr>
          <p:cNvPr id="367659" name="Object 43"/>
          <p:cNvGraphicFramePr>
            <a:graphicFrameLocks noChangeAspect="1"/>
          </p:cNvGraphicFramePr>
          <p:nvPr/>
        </p:nvGraphicFramePr>
        <p:xfrm>
          <a:off x="1547813" y="1628775"/>
          <a:ext cx="7037387" cy="379413"/>
        </p:xfrm>
        <a:graphic>
          <a:graphicData uri="http://schemas.openxmlformats.org/presentationml/2006/ole">
            <p:oleObj spid="_x0000_s367659" name="Document" r:id="rId4" imgW="6107400" imgH="319680" progId="">
              <p:embed/>
            </p:oleObj>
          </a:graphicData>
        </a:graphic>
      </p:graphicFrame>
      <p:pic>
        <p:nvPicPr>
          <p:cNvPr id="367662" name="Picture 6" descr="Screen Shot 2013-10-12 at 4.42.31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070100"/>
            <a:ext cx="85042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0425"/>
            <a:ext cx="9144000" cy="8397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sz="2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Consumo de Água </a:t>
            </a:r>
            <a:r>
              <a:rPr lang="pt-BR" sz="2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per Capita (resposta) X </a:t>
            </a:r>
            <a:r>
              <a:rPr lang="pt-BR" sz="2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Renda</a:t>
            </a:r>
            <a:r>
              <a:rPr lang="pt-BR" sz="2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per capita(preditora)</a:t>
            </a:r>
          </a:p>
        </p:txBody>
      </p:sp>
      <p:sp>
        <p:nvSpPr>
          <p:cNvPr id="372738" name="Rectangle 3"/>
          <p:cNvSpPr>
            <a:spLocks noChangeArrowheads="1"/>
          </p:cNvSpPr>
          <p:nvPr/>
        </p:nvSpPr>
        <p:spPr bwMode="auto">
          <a:xfrm>
            <a:off x="647700" y="6516688"/>
            <a:ext cx="874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90"/>
                </a:solidFill>
              </a:rPr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sp>
        <p:nvSpPr>
          <p:cNvPr id="372739" name="Rectangle 1"/>
          <p:cNvSpPr>
            <a:spLocks noChangeArrowheads="1"/>
          </p:cNvSpPr>
          <p:nvPr/>
        </p:nvSpPr>
        <p:spPr bwMode="auto">
          <a:xfrm>
            <a:off x="260350" y="2449513"/>
            <a:ext cx="3651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000090"/>
                </a:solidFill>
                <a:latin typeface="Candara" pitchFamily="34" charset="0"/>
              </a:rPr>
              <a:t>Os </a:t>
            </a:r>
            <a:r>
              <a:rPr lang="pt-BR" b="1">
                <a:solidFill>
                  <a:srgbClr val="000090"/>
                </a:solidFill>
                <a:latin typeface="Candara" pitchFamily="34" charset="0"/>
              </a:rPr>
              <a:t>menores</a:t>
            </a:r>
            <a:r>
              <a:rPr lang="pt-BR">
                <a:solidFill>
                  <a:srgbClr val="000090"/>
                </a:solidFill>
                <a:latin typeface="Candara" pitchFamily="34" charset="0"/>
              </a:rPr>
              <a:t> coeficientes estimados para a variável RENDA foram observados em municípios do Estado do Rio Grande do Sul ...</a:t>
            </a:r>
          </a:p>
          <a:p>
            <a:pPr eaLnBrk="0" hangingPunct="0"/>
            <a:endParaRPr lang="pt-BR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/>
            <a:endParaRPr lang="pt-BR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/>
            <a:r>
              <a:rPr lang="pt-BR">
                <a:solidFill>
                  <a:srgbClr val="000090"/>
                </a:solidFill>
                <a:latin typeface="Candara" pitchFamily="34" charset="0"/>
              </a:rPr>
              <a:t>....e os </a:t>
            </a:r>
            <a:r>
              <a:rPr lang="pt-BR" b="1">
                <a:solidFill>
                  <a:srgbClr val="000090"/>
                </a:solidFill>
                <a:latin typeface="Candara" pitchFamily="34" charset="0"/>
              </a:rPr>
              <a:t>maiores</a:t>
            </a:r>
            <a:r>
              <a:rPr lang="pt-BR">
                <a:solidFill>
                  <a:srgbClr val="000090"/>
                </a:solidFill>
                <a:latin typeface="Candara" pitchFamily="34" charset="0"/>
              </a:rPr>
              <a:t> em Alagoas. </a:t>
            </a:r>
          </a:p>
          <a:p>
            <a:pPr eaLnBrk="0" hangingPunct="0"/>
            <a:endParaRPr lang="pt-BR">
              <a:solidFill>
                <a:srgbClr val="000090"/>
              </a:solidFill>
              <a:latin typeface="Candara" pitchFamily="34" charset="0"/>
            </a:endParaRPr>
          </a:p>
        </p:txBody>
      </p:sp>
      <p:pic>
        <p:nvPicPr>
          <p:cNvPr id="372740" name="Picture 6" descr="Screen Shot 2013-10-12 at 4.42.31 PM.png"/>
          <p:cNvPicPr>
            <a:picLocks noChangeAspect="1"/>
          </p:cNvPicPr>
          <p:nvPr/>
        </p:nvPicPr>
        <p:blipFill>
          <a:blip r:embed="rId3"/>
          <a:srcRect r="50984"/>
          <a:stretch>
            <a:fillRect/>
          </a:stretch>
        </p:blipFill>
        <p:spPr bwMode="auto">
          <a:xfrm>
            <a:off x="4460875" y="1882775"/>
            <a:ext cx="41687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1" name="Oval 1"/>
          <p:cNvSpPr>
            <a:spLocks noChangeArrowheads="1"/>
          </p:cNvSpPr>
          <p:nvPr/>
        </p:nvSpPr>
        <p:spPr bwMode="auto">
          <a:xfrm>
            <a:off x="6307138" y="5411788"/>
            <a:ext cx="836612" cy="7493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72742" name="Oval 7"/>
          <p:cNvSpPr>
            <a:spLocks noChangeArrowheads="1"/>
          </p:cNvSpPr>
          <p:nvPr/>
        </p:nvSpPr>
        <p:spPr bwMode="auto">
          <a:xfrm>
            <a:off x="8061325" y="3722688"/>
            <a:ext cx="496888" cy="5635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800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3600" b="1" i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GWR – Geographically Weighted Regression</a:t>
            </a:r>
            <a:endParaRPr lang="en-US" sz="36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4786" name="Rectangle 3"/>
          <p:cNvSpPr txBox="1">
            <a:spLocks noChangeArrowheads="1"/>
          </p:cNvSpPr>
          <p:nvPr/>
        </p:nvSpPr>
        <p:spPr bwMode="auto">
          <a:xfrm>
            <a:off x="0" y="1171575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pt-BR" sz="2400" b="1">
                <a:solidFill>
                  <a:srgbClr val="000090"/>
                </a:solidFill>
                <a:latin typeface="Candara" pitchFamily="34" charset="0"/>
              </a:rPr>
              <a:t>Consumo de Água 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per Capita (resposta)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X </a:t>
            </a:r>
            <a:r>
              <a:rPr lang="pt-BR" sz="2400" b="1">
                <a:solidFill>
                  <a:srgbClr val="000090"/>
                </a:solidFill>
                <a:latin typeface="Candara" pitchFamily="34" charset="0"/>
              </a:rPr>
              <a:t>Renda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 per capita(preditora)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647700" y="6516688"/>
            <a:ext cx="874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90"/>
                </a:solidFill>
              </a:rPr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sp>
        <p:nvSpPr>
          <p:cNvPr id="374788" name="Rectangle 1"/>
          <p:cNvSpPr>
            <a:spLocks noChangeArrowheads="1"/>
          </p:cNvSpPr>
          <p:nvPr/>
        </p:nvSpPr>
        <p:spPr bwMode="auto">
          <a:xfrm>
            <a:off x="193675" y="2443163"/>
            <a:ext cx="86899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>
                <a:solidFill>
                  <a:srgbClr val="000090"/>
                </a:solidFill>
                <a:latin typeface="Candara" pitchFamily="34" charset="0"/>
              </a:rPr>
              <a:t>Região do Município de Traipu (AL) </a:t>
            </a:r>
            <a:r>
              <a:rPr lang="pt-BR">
                <a:solidFill>
                  <a:srgbClr val="000090"/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pt-BR">
                <a:solidFill>
                  <a:srgbClr val="000090"/>
                </a:solidFill>
                <a:latin typeface="Candara" pitchFamily="34" charset="0"/>
              </a:rPr>
              <a:t>maior coeficiente estimado</a:t>
            </a:r>
          </a:p>
          <a:p>
            <a:pPr eaLnBrk="0" hangingPunct="0"/>
            <a:r>
              <a:rPr lang="pt-BR">
                <a:solidFill>
                  <a:srgbClr val="000090"/>
                </a:solidFill>
                <a:latin typeface="Candara" pitchFamily="34" charset="0"/>
              </a:rPr>
              <a:t>Um aumento de R$ 1 na renda per capita da população está associado a um incremento do consumo de água de 100,3 ml/dia/hab. </a:t>
            </a:r>
          </a:p>
          <a:p>
            <a:pPr eaLnBrk="0" hangingPunct="0"/>
            <a:endParaRPr lang="pt-BR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/>
            <a:endParaRPr lang="pt-BR" b="1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/>
            <a:r>
              <a:rPr lang="pt-BR" b="1">
                <a:solidFill>
                  <a:srgbClr val="000090"/>
                </a:solidFill>
                <a:latin typeface="Candara" pitchFamily="34" charset="0"/>
              </a:rPr>
              <a:t>Região do município de Floriano Peixoto (RS) </a:t>
            </a:r>
            <a:r>
              <a:rPr lang="pt-BR">
                <a:solidFill>
                  <a:srgbClr val="000090"/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pt-BR">
                <a:solidFill>
                  <a:srgbClr val="000090"/>
                </a:solidFill>
                <a:latin typeface="Candara" pitchFamily="34" charset="0"/>
              </a:rPr>
              <a:t>um dos menores coeficientes significativos (t-valor &gt; 1,96): </a:t>
            </a:r>
          </a:p>
          <a:p>
            <a:pPr eaLnBrk="0" hangingPunct="0"/>
            <a:r>
              <a:rPr lang="pt-BR">
                <a:solidFill>
                  <a:srgbClr val="000090"/>
                </a:solidFill>
                <a:latin typeface="Candara" pitchFamily="34" charset="0"/>
              </a:rPr>
              <a:t>Um aumento de R$ 1 na renda per capita da população está associado a um aumento do consumo de 10,22 ml/dia/hab. </a:t>
            </a:r>
          </a:p>
          <a:p>
            <a:pPr algn="ctr" eaLnBrk="0" hangingPunct="0"/>
            <a:endParaRPr lang="pt-BR" sz="3200">
              <a:solidFill>
                <a:srgbClr val="000090"/>
              </a:solidFill>
              <a:latin typeface="Candara" pitchFamily="34" charset="0"/>
            </a:endParaRPr>
          </a:p>
          <a:p>
            <a:pPr algn="ctr" eaLnBrk="0" hangingPunct="0"/>
            <a:r>
              <a:rPr lang="pt-BR" sz="3200" b="1">
                <a:solidFill>
                  <a:srgbClr val="800000"/>
                </a:solidFill>
                <a:latin typeface="Candara" pitchFamily="34" charset="0"/>
              </a:rPr>
              <a:t>Hipóteses???</a:t>
            </a:r>
            <a:endParaRPr lang="en-US" sz="3200" b="1">
              <a:solidFill>
                <a:srgbClr val="8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3"/>
          <p:cNvSpPr>
            <a:spLocks noChangeArrowheads="1"/>
          </p:cNvSpPr>
          <p:nvPr/>
        </p:nvSpPr>
        <p:spPr bwMode="auto">
          <a:xfrm>
            <a:off x="228600" y="6518275"/>
            <a:ext cx="874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/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sp>
        <p:nvSpPr>
          <p:cNvPr id="376834" name="Rectangle 1"/>
          <p:cNvSpPr>
            <a:spLocks noChangeArrowheads="1"/>
          </p:cNvSpPr>
          <p:nvPr/>
        </p:nvSpPr>
        <p:spPr bwMode="auto">
          <a:xfrm>
            <a:off x="490538" y="1895475"/>
            <a:ext cx="81010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De maneira geral, as regiões apresentadas como aquelas onde a elevação da renda está relacionada a um maior incremento do consumo (áreas mais escuras) tendem a coincidir com as áreas onde </a:t>
            </a:r>
            <a:r>
              <a:rPr lang="pt-BR" sz="2800" u="sng">
                <a:solidFill>
                  <a:srgbClr val="000090"/>
                </a:solidFill>
                <a:latin typeface="Candara" pitchFamily="34" charset="0"/>
              </a:rPr>
              <a:t>o aumento do poder de consumo 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– que acompanhou o recente processo de estabilização econômica, crescimento econômico e ampliação dos programas redistributivos – </a:t>
            </a:r>
            <a:r>
              <a:rPr lang="pt-BR" sz="2800" u="sng">
                <a:solidFill>
                  <a:srgbClr val="000090"/>
                </a:solidFill>
                <a:latin typeface="Candara" pitchFamily="34" charset="0"/>
              </a:rPr>
              <a:t>apresentou os maiores impactos na redução da pobreza e extrema pobreza do país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350" y="447675"/>
            <a:ext cx="85423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Considerações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sobre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os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Resultados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3"/>
          <p:cNvSpPr>
            <a:spLocks noChangeArrowheads="1"/>
          </p:cNvSpPr>
          <p:nvPr/>
        </p:nvSpPr>
        <p:spPr bwMode="auto">
          <a:xfrm>
            <a:off x="228600" y="6518275"/>
            <a:ext cx="874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/>
              <a:t>CARMO, Roberto Luiz do; DAGNINO, Ricardo Sampaio; FEITOSA, Flávia da Fonseca; JOHANSEN, Igor Cavallini; CRAICE, Carla. População, Renda e Consumo Urbano de Água no Brasil: Interfaces e Desafios. XX Simpósio Brasileiro de Recursos Hídricos. 17 a 22 de novembro de 2013. Bento Gonçalves, RS.</a:t>
            </a:r>
          </a:p>
        </p:txBody>
      </p:sp>
      <p:sp>
        <p:nvSpPr>
          <p:cNvPr id="378882" name="Rectangle 1"/>
          <p:cNvSpPr>
            <a:spLocks noChangeArrowheads="1"/>
          </p:cNvSpPr>
          <p:nvPr/>
        </p:nvSpPr>
        <p:spPr bwMode="auto">
          <a:xfrm>
            <a:off x="366713" y="1708150"/>
            <a:ext cx="82819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São regiões onde a redução da pobreza ampliou de maneira expressiva o acesso a recursos básicos para a manutenção de vida desta população, entre eles a água potável. </a:t>
            </a:r>
          </a:p>
          <a:p>
            <a:pPr algn="just" eaLnBrk="0" hangingPunct="0"/>
            <a:endParaRPr lang="pt-BR" sz="2800">
              <a:solidFill>
                <a:srgbClr val="000090"/>
              </a:solidFill>
              <a:latin typeface="Candara" pitchFamily="34" charset="0"/>
            </a:endParaRPr>
          </a:p>
          <a:p>
            <a:pPr algn="just" eaLnBrk="0" hangingPunct="0"/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Já em regiões como a Sul, caracterizada por níveis mais elevados de renda, um aumento na renda tende a gerar um impacto menor no aumento do consumo de bens essenciais como a água e, provavelmente, maior no consumo de bens de outra natureza.</a:t>
            </a:r>
            <a:r>
              <a:rPr lang="en-US" sz="2800">
                <a:solidFill>
                  <a:srgbClr val="000090"/>
                </a:solidFill>
                <a:latin typeface="Candara" pitchFamily="34" charset="0"/>
              </a:rPr>
              <a:t> </a:t>
            </a:r>
            <a:endParaRPr lang="pt-BR" sz="2800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50" y="447675"/>
            <a:ext cx="85423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Considerações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sobre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os</a:t>
            </a:r>
            <a:r>
              <a:rPr lang="de-DE" sz="44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de-DE" sz="4400" b="1" dirty="0" err="1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</a:rPr>
              <a:t>Resultados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341438"/>
            <a:ext cx="8086725" cy="5519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Spatial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Regression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Analysis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: A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Workbook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(Luc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Anselin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): 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  <a:hlinkClick r:id="rId3"/>
              </a:rPr>
              <a:t>http://geodacenter.asu.edu/system/files/rex1.pdf</a:t>
            </a:r>
            <a:endParaRPr lang="pt-BR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/>
              <a:cs typeface="Candar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1600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/>
              <a:cs typeface="Candar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Fitting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and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Interpreting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Spatial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Regression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Models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: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An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Applied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Survey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 (Roger </a:t>
            </a:r>
            <a:r>
              <a:rPr lang="pt-BR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Bivand</a:t>
            </a:r>
            <a:r>
              <a:rPr lang="pt-B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</a:rPr>
              <a:t>): </a:t>
            </a:r>
            <a:r>
              <a:rPr lang="pt-BR" sz="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/>
                <a:cs typeface="Candara"/>
                <a:hlinkClick r:id="rId4"/>
              </a:rPr>
              <a:t>http://www.nek.lu.se/ryde/NordicEcont09/Papers/bivand.pdf</a:t>
            </a:r>
            <a:endParaRPr lang="pt-BR" sz="2000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/>
              <a:cs typeface="Candar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3200" b="1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pt-BR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4287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Tutoriais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223963"/>
            <a:ext cx="7380287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GeoDa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Índice de Moran, LISA maps, Regressão Clássica e Espacial (Spatial Lag &amp; Spatial Error)</a:t>
            </a:r>
          </a:p>
          <a:p>
            <a:pPr eaLnBrk="1" hangingPunct="1">
              <a:buFont typeface="Wingdings" pitchFamily="2" charset="2"/>
              <a:buNone/>
            </a:pPr>
            <a:endParaRPr lang="pt-BR" b="1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SPRING e Terraview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Índice de Moran, LISA map</a:t>
            </a:r>
            <a:b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</a:b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GWR 4.0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GWR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Softwares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55763"/>
            <a:ext cx="91440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ea typeface="ＭＳ Ｐゴシック" charset="0"/>
                <a:cs typeface="Calibri"/>
                <a:sym typeface="Wingdings"/>
              </a:rPr>
              <a:t>PRÁTICA</a:t>
            </a:r>
          </a:p>
          <a:p>
            <a:pPr algn="ctr" eaLnBrk="0" hangingPunct="0">
              <a:defRPr/>
            </a:pPr>
            <a:r>
              <a:rPr lang="pt-BR" sz="44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Regressão Espacial</a:t>
            </a:r>
          </a:p>
          <a:p>
            <a:pPr algn="ctr" eaLnBrk="0" hangingPunct="0">
              <a:defRPr/>
            </a:pPr>
            <a:endParaRPr lang="pt-BR" sz="44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algn="ctr" eaLnBrk="0" hangingPunct="0">
              <a:defRPr/>
            </a:pPr>
            <a:endParaRPr lang="pt-BR" sz="4400" b="1" dirty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marL="1028700" lvl="1" indent="-571500" eaLnBrk="0" hangingPunct="0">
              <a:buFont typeface="Wingdings" charset="2"/>
              <a:buChar char="§"/>
              <a:defRPr/>
            </a:pPr>
            <a:r>
              <a:rPr lang="pt-BR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Spatial</a:t>
            </a:r>
            <a:r>
              <a:rPr lang="pt-BR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pt-BR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Lag</a:t>
            </a:r>
            <a:r>
              <a:rPr lang="pt-BR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e </a:t>
            </a:r>
            <a:r>
              <a:rPr lang="pt-BR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Spatial</a:t>
            </a:r>
            <a:r>
              <a:rPr lang="pt-BR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pt-BR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Error</a:t>
            </a:r>
            <a:r>
              <a:rPr lang="pt-BR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com o Software </a:t>
            </a:r>
            <a:r>
              <a:rPr lang="pt-BR" sz="28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GeoDa</a:t>
            </a:r>
            <a:endParaRPr lang="pt-BR" sz="2800" dirty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marL="1028700" lvl="1" indent="-571500" eaLnBrk="0" hangingPunct="0">
              <a:buFont typeface="Wingdings" charset="2"/>
              <a:buChar char="§"/>
              <a:defRPr/>
            </a:pPr>
            <a:r>
              <a:rPr lang="pt-BR" sz="28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GWR com o Software GWR 4.0</a:t>
            </a:r>
          </a:p>
          <a:p>
            <a:pPr algn="ctr" eaLnBrk="0" hangingPunct="0">
              <a:defRPr/>
            </a:pPr>
            <a:endParaRPr lang="pt-BR" sz="4400" dirty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NORMALIDADE DOS RESÍDUOS: </a:t>
            </a: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Suposição essencial para que os resultados do ajuste do modelo sejam confiáveis.</a:t>
            </a:r>
            <a:endParaRPr lang="en-US" sz="2400" b="1" i="1">
              <a:solidFill>
                <a:srgbClr val="000090"/>
              </a:solidFill>
              <a:latin typeface="Candara" pitchFamily="34" charset="0"/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pic>
        <p:nvPicPr>
          <p:cNvPr id="27651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8213" y="2149475"/>
            <a:ext cx="4679950" cy="3327400"/>
          </a:xfrm>
        </p:spPr>
      </p:pic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1042988" y="6021388"/>
            <a:ext cx="7535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Outros diagnósticos: </a:t>
            </a: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Shapiro-Wilk, Anderson-Darling, Kolmogorov-Smirnov</a:t>
            </a:r>
            <a:endParaRPr lang="pt-BR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HOMOCEDASTICIDADE </a:t>
            </a:r>
            <a:r>
              <a:rPr lang="en-US" sz="24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(Variância Constante)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369888" y="6021388"/>
            <a:ext cx="8432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Outros diagnósticos: </a:t>
            </a: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Teste de Breush-Pagan, Goldfeld-Quandt</a:t>
            </a:r>
            <a:endParaRPr lang="pt-BR" i="1">
              <a:latin typeface="Arial" charset="0"/>
            </a:endParaRPr>
          </a:p>
        </p:txBody>
      </p:sp>
      <p:grpSp>
        <p:nvGrpSpPr>
          <p:cNvPr id="29700" name="Group 300"/>
          <p:cNvGrpSpPr>
            <a:grpSpLocks/>
          </p:cNvGrpSpPr>
          <p:nvPr/>
        </p:nvGrpSpPr>
        <p:grpSpPr bwMode="auto">
          <a:xfrm>
            <a:off x="2157413" y="2473325"/>
            <a:ext cx="4316412" cy="2938463"/>
            <a:chOff x="3058" y="1002"/>
            <a:chExt cx="2270" cy="1498"/>
          </a:xfrm>
        </p:grpSpPr>
        <p:grpSp>
          <p:nvGrpSpPr>
            <p:cNvPr id="29701" name="Group 301"/>
            <p:cNvGrpSpPr>
              <a:grpSpLocks/>
            </p:cNvGrpSpPr>
            <p:nvPr/>
          </p:nvGrpSpPr>
          <p:grpSpPr bwMode="auto">
            <a:xfrm>
              <a:off x="3279" y="1002"/>
              <a:ext cx="2049" cy="1498"/>
              <a:chOff x="3279" y="1002"/>
              <a:chExt cx="2049" cy="1498"/>
            </a:xfrm>
          </p:grpSpPr>
          <p:sp>
            <p:nvSpPr>
              <p:cNvPr id="29704" name="AutoShape 302"/>
              <p:cNvSpPr>
                <a:spLocks noChangeAspect="1" noChangeArrowheads="1"/>
              </p:cNvSpPr>
              <p:nvPr/>
            </p:nvSpPr>
            <p:spPr bwMode="auto">
              <a:xfrm>
                <a:off x="4289" y="1843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05" name="AutoShape 303"/>
              <p:cNvSpPr>
                <a:spLocks noChangeAspect="1" noChangeArrowheads="1"/>
              </p:cNvSpPr>
              <p:nvPr/>
            </p:nvSpPr>
            <p:spPr bwMode="auto">
              <a:xfrm rot="5400000">
                <a:off x="3914" y="979"/>
                <a:ext cx="773" cy="13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494 h 21600"/>
                  <a:gd name="T14" fmla="*/ 1710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3648" y="1540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07" name="AutoShape 305"/>
              <p:cNvSpPr>
                <a:spLocks noChangeAspect="1" noChangeArrowheads="1"/>
              </p:cNvSpPr>
              <p:nvPr/>
            </p:nvSpPr>
            <p:spPr bwMode="auto">
              <a:xfrm>
                <a:off x="3816" y="1607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08" name="AutoShape 306"/>
              <p:cNvSpPr>
                <a:spLocks noChangeAspect="1" noChangeArrowheads="1"/>
              </p:cNvSpPr>
              <p:nvPr/>
            </p:nvSpPr>
            <p:spPr bwMode="auto">
              <a:xfrm>
                <a:off x="3682" y="1674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09" name="AutoShape 307"/>
              <p:cNvSpPr>
                <a:spLocks noChangeAspect="1" noChangeArrowheads="1"/>
              </p:cNvSpPr>
              <p:nvPr/>
            </p:nvSpPr>
            <p:spPr bwMode="auto">
              <a:xfrm>
                <a:off x="4623" y="1439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0" name="AutoShape 308"/>
              <p:cNvSpPr>
                <a:spLocks noChangeAspect="1" noChangeArrowheads="1"/>
              </p:cNvSpPr>
              <p:nvPr/>
            </p:nvSpPr>
            <p:spPr bwMode="auto">
              <a:xfrm>
                <a:off x="4018" y="1607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1" name="AutoShape 309"/>
              <p:cNvSpPr>
                <a:spLocks noChangeAspect="1" noChangeArrowheads="1"/>
              </p:cNvSpPr>
              <p:nvPr/>
            </p:nvSpPr>
            <p:spPr bwMode="auto">
              <a:xfrm>
                <a:off x="4153" y="1506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2" name="AutoShape 310"/>
              <p:cNvSpPr>
                <a:spLocks noChangeAspect="1" noChangeArrowheads="1"/>
              </p:cNvSpPr>
              <p:nvPr/>
            </p:nvSpPr>
            <p:spPr bwMode="auto">
              <a:xfrm>
                <a:off x="4153" y="1640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3" name="AutoShape 311"/>
              <p:cNvSpPr>
                <a:spLocks noChangeAspect="1" noChangeArrowheads="1"/>
              </p:cNvSpPr>
              <p:nvPr/>
            </p:nvSpPr>
            <p:spPr bwMode="auto">
              <a:xfrm>
                <a:off x="4287" y="1775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4" name="AutoShape 312"/>
              <p:cNvSpPr>
                <a:spLocks noChangeAspect="1" noChangeArrowheads="1"/>
              </p:cNvSpPr>
              <p:nvPr/>
            </p:nvSpPr>
            <p:spPr bwMode="auto">
              <a:xfrm>
                <a:off x="4320" y="1607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5" name="AutoShape 313"/>
              <p:cNvSpPr>
                <a:spLocks noChangeAspect="1" noChangeArrowheads="1"/>
              </p:cNvSpPr>
              <p:nvPr/>
            </p:nvSpPr>
            <p:spPr bwMode="auto">
              <a:xfrm>
                <a:off x="4387" y="1540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6" name="AutoShape 314"/>
              <p:cNvSpPr>
                <a:spLocks noChangeAspect="1" noChangeArrowheads="1"/>
              </p:cNvSpPr>
              <p:nvPr/>
            </p:nvSpPr>
            <p:spPr bwMode="auto">
              <a:xfrm>
                <a:off x="4589" y="1674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7" name="AutoShape 315"/>
              <p:cNvSpPr>
                <a:spLocks noChangeAspect="1" noChangeArrowheads="1"/>
              </p:cNvSpPr>
              <p:nvPr/>
            </p:nvSpPr>
            <p:spPr bwMode="auto">
              <a:xfrm>
                <a:off x="4254" y="1439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29718" name="AutoShape 316"/>
              <p:cNvSpPr>
                <a:spLocks noChangeAspect="1" noChangeArrowheads="1"/>
              </p:cNvSpPr>
              <p:nvPr/>
            </p:nvSpPr>
            <p:spPr bwMode="auto">
              <a:xfrm>
                <a:off x="4824" y="1540"/>
                <a:ext cx="33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19" name="AutoShape 317"/>
              <p:cNvSpPr>
                <a:spLocks noChangeAspect="1" noChangeArrowheads="1"/>
              </p:cNvSpPr>
              <p:nvPr/>
            </p:nvSpPr>
            <p:spPr bwMode="auto">
              <a:xfrm>
                <a:off x="3917" y="1540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0" name="AutoShape 318"/>
              <p:cNvSpPr>
                <a:spLocks noChangeAspect="1" noChangeArrowheads="1"/>
              </p:cNvSpPr>
              <p:nvPr/>
            </p:nvSpPr>
            <p:spPr bwMode="auto">
              <a:xfrm>
                <a:off x="4387" y="1708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29721" name="AutoShape 319"/>
              <p:cNvSpPr>
                <a:spLocks noChangeAspect="1" noChangeArrowheads="1"/>
              </p:cNvSpPr>
              <p:nvPr/>
            </p:nvSpPr>
            <p:spPr bwMode="auto">
              <a:xfrm>
                <a:off x="4791" y="1674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2" name="AutoShape 320"/>
              <p:cNvSpPr>
                <a:spLocks noChangeAspect="1" noChangeArrowheads="1"/>
              </p:cNvSpPr>
              <p:nvPr/>
            </p:nvSpPr>
            <p:spPr bwMode="auto">
              <a:xfrm>
                <a:off x="4891" y="1640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3" name="AutoShape 321"/>
              <p:cNvSpPr>
                <a:spLocks noChangeAspect="1" noChangeArrowheads="1"/>
              </p:cNvSpPr>
              <p:nvPr/>
            </p:nvSpPr>
            <p:spPr bwMode="auto">
              <a:xfrm>
                <a:off x="4925" y="1741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4" name="AutoShape 322"/>
              <p:cNvSpPr>
                <a:spLocks noChangeAspect="1" noChangeArrowheads="1"/>
              </p:cNvSpPr>
              <p:nvPr/>
            </p:nvSpPr>
            <p:spPr bwMode="auto">
              <a:xfrm>
                <a:off x="4656" y="1775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5" name="AutoShape 323"/>
              <p:cNvSpPr>
                <a:spLocks noChangeAspect="1" noChangeArrowheads="1"/>
              </p:cNvSpPr>
              <p:nvPr/>
            </p:nvSpPr>
            <p:spPr bwMode="auto">
              <a:xfrm>
                <a:off x="4690" y="1607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6" name="AutoShape 324"/>
              <p:cNvSpPr>
                <a:spLocks noChangeAspect="1" noChangeArrowheads="1"/>
              </p:cNvSpPr>
              <p:nvPr/>
            </p:nvSpPr>
            <p:spPr bwMode="auto">
              <a:xfrm>
                <a:off x="4623" y="1540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7" name="AutoShape 325"/>
              <p:cNvSpPr>
                <a:spLocks noChangeAspect="1" noChangeArrowheads="1"/>
              </p:cNvSpPr>
              <p:nvPr/>
            </p:nvSpPr>
            <p:spPr bwMode="auto">
              <a:xfrm>
                <a:off x="4488" y="1573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8" name="AutoShape 326"/>
              <p:cNvSpPr>
                <a:spLocks noChangeAspect="1" noChangeArrowheads="1"/>
              </p:cNvSpPr>
              <p:nvPr/>
            </p:nvSpPr>
            <p:spPr bwMode="auto">
              <a:xfrm>
                <a:off x="4858" y="1271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29" name="AutoShape 327"/>
              <p:cNvSpPr>
                <a:spLocks noChangeAspect="1" noChangeArrowheads="1"/>
              </p:cNvSpPr>
              <p:nvPr/>
            </p:nvSpPr>
            <p:spPr bwMode="auto">
              <a:xfrm>
                <a:off x="4757" y="1775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30" name="AutoShape 328"/>
              <p:cNvSpPr>
                <a:spLocks noChangeAspect="1" noChangeArrowheads="1"/>
              </p:cNvSpPr>
              <p:nvPr/>
            </p:nvSpPr>
            <p:spPr bwMode="auto">
              <a:xfrm>
                <a:off x="3951" y="1674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31" name="AutoShape 329"/>
              <p:cNvSpPr>
                <a:spLocks noChangeAspect="1" noChangeArrowheads="1"/>
              </p:cNvSpPr>
              <p:nvPr/>
            </p:nvSpPr>
            <p:spPr bwMode="auto">
              <a:xfrm>
                <a:off x="3682" y="1775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32" name="Line 330"/>
              <p:cNvSpPr>
                <a:spLocks noChangeAspect="1" noChangeShapeType="1"/>
              </p:cNvSpPr>
              <p:nvPr/>
            </p:nvSpPr>
            <p:spPr bwMode="auto">
              <a:xfrm>
                <a:off x="3413" y="1640"/>
                <a:ext cx="19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Line 331"/>
              <p:cNvSpPr>
                <a:spLocks noChangeAspect="1" noChangeShapeType="1"/>
              </p:cNvSpPr>
              <p:nvPr/>
            </p:nvSpPr>
            <p:spPr bwMode="auto">
              <a:xfrm flipV="1">
                <a:off x="3413" y="100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Line 332"/>
              <p:cNvSpPr>
                <a:spLocks noChangeAspect="1" noChangeShapeType="1"/>
              </p:cNvSpPr>
              <p:nvPr/>
            </p:nvSpPr>
            <p:spPr bwMode="auto">
              <a:xfrm>
                <a:off x="3413" y="2346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Text Box 333"/>
              <p:cNvSpPr txBox="1">
                <a:spLocks noChangeAspect="1" noChangeArrowheads="1"/>
              </p:cNvSpPr>
              <p:nvPr/>
            </p:nvSpPr>
            <p:spPr bwMode="auto">
              <a:xfrm>
                <a:off x="3279" y="1547"/>
                <a:ext cx="15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/>
                  <a:t>0</a:t>
                </a:r>
              </a:p>
            </p:txBody>
          </p:sp>
          <p:sp>
            <p:nvSpPr>
              <p:cNvPr id="29736" name="Text Box 334"/>
              <p:cNvSpPr txBox="1">
                <a:spLocks noChangeAspect="1" noChangeArrowheads="1"/>
              </p:cNvSpPr>
              <p:nvPr/>
            </p:nvSpPr>
            <p:spPr bwMode="auto">
              <a:xfrm>
                <a:off x="5059" y="2313"/>
                <a:ext cx="184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/>
                  <a:t>X</a:t>
                </a:r>
              </a:p>
            </p:txBody>
          </p:sp>
          <p:sp>
            <p:nvSpPr>
              <p:cNvPr id="29737" name="AutoShape 335"/>
              <p:cNvSpPr>
                <a:spLocks noChangeAspect="1" noChangeArrowheads="1"/>
              </p:cNvSpPr>
              <p:nvPr/>
            </p:nvSpPr>
            <p:spPr bwMode="auto">
              <a:xfrm>
                <a:off x="4085" y="1674"/>
                <a:ext cx="33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38" name="AutoShape 336"/>
              <p:cNvSpPr>
                <a:spLocks noChangeAspect="1" noChangeArrowheads="1"/>
              </p:cNvSpPr>
              <p:nvPr/>
            </p:nvSpPr>
            <p:spPr bwMode="auto">
              <a:xfrm>
                <a:off x="4153" y="1775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39" name="AutoShape 337"/>
              <p:cNvSpPr>
                <a:spLocks noChangeAspect="1" noChangeArrowheads="1"/>
              </p:cNvSpPr>
              <p:nvPr/>
            </p:nvSpPr>
            <p:spPr bwMode="auto">
              <a:xfrm>
                <a:off x="4757" y="1406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0" name="AutoShape 338"/>
              <p:cNvSpPr>
                <a:spLocks noChangeAspect="1" noChangeArrowheads="1"/>
              </p:cNvSpPr>
              <p:nvPr/>
            </p:nvSpPr>
            <p:spPr bwMode="auto">
              <a:xfrm>
                <a:off x="4421" y="1439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1" name="AutoShape 339"/>
              <p:cNvSpPr>
                <a:spLocks noChangeAspect="1" noChangeArrowheads="1"/>
              </p:cNvSpPr>
              <p:nvPr/>
            </p:nvSpPr>
            <p:spPr bwMode="auto">
              <a:xfrm>
                <a:off x="4824" y="1910"/>
                <a:ext cx="33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2" name="AutoShape 340"/>
              <p:cNvSpPr>
                <a:spLocks noChangeAspect="1" noChangeArrowheads="1"/>
              </p:cNvSpPr>
              <p:nvPr/>
            </p:nvSpPr>
            <p:spPr bwMode="auto">
              <a:xfrm>
                <a:off x="4555" y="1910"/>
                <a:ext cx="33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3" name="AutoShape 341"/>
              <p:cNvSpPr>
                <a:spLocks noChangeAspect="1" noChangeArrowheads="1"/>
              </p:cNvSpPr>
              <p:nvPr/>
            </p:nvSpPr>
            <p:spPr bwMode="auto">
              <a:xfrm>
                <a:off x="4455" y="1775"/>
                <a:ext cx="33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4" name="AutoShape 342"/>
              <p:cNvSpPr>
                <a:spLocks noChangeAspect="1" noChangeArrowheads="1"/>
              </p:cNvSpPr>
              <p:nvPr/>
            </p:nvSpPr>
            <p:spPr bwMode="auto">
              <a:xfrm>
                <a:off x="4555" y="1809"/>
                <a:ext cx="33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5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4690" y="1910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6" name="AutoShape 344"/>
              <p:cNvSpPr>
                <a:spLocks noChangeAspect="1" noChangeArrowheads="1"/>
              </p:cNvSpPr>
              <p:nvPr/>
            </p:nvSpPr>
            <p:spPr bwMode="auto">
              <a:xfrm>
                <a:off x="4927" y="1943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7" name="AutoShape 345"/>
              <p:cNvSpPr>
                <a:spLocks noChangeAspect="1" noChangeArrowheads="1"/>
              </p:cNvSpPr>
              <p:nvPr/>
            </p:nvSpPr>
            <p:spPr bwMode="auto">
              <a:xfrm>
                <a:off x="4220" y="1876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8" name="AutoShape 346"/>
              <p:cNvSpPr>
                <a:spLocks noChangeAspect="1" noChangeArrowheads="1"/>
              </p:cNvSpPr>
              <p:nvPr/>
            </p:nvSpPr>
            <p:spPr bwMode="auto">
              <a:xfrm>
                <a:off x="4421" y="1910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49" name="AutoShape 347"/>
              <p:cNvSpPr>
                <a:spLocks noChangeAspect="1" noChangeArrowheads="1"/>
              </p:cNvSpPr>
              <p:nvPr/>
            </p:nvSpPr>
            <p:spPr bwMode="auto">
              <a:xfrm>
                <a:off x="4220" y="1507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0" name="AutoShape 348"/>
              <p:cNvSpPr>
                <a:spLocks noChangeAspect="1" noChangeArrowheads="1"/>
              </p:cNvSpPr>
              <p:nvPr/>
            </p:nvSpPr>
            <p:spPr bwMode="auto">
              <a:xfrm>
                <a:off x="4555" y="1372"/>
                <a:ext cx="33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1" name="AutoShape 349"/>
              <p:cNvSpPr>
                <a:spLocks noChangeAspect="1" noChangeArrowheads="1"/>
              </p:cNvSpPr>
              <p:nvPr/>
            </p:nvSpPr>
            <p:spPr bwMode="auto">
              <a:xfrm>
                <a:off x="4690" y="1339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2" name="AutoShape 350"/>
              <p:cNvSpPr>
                <a:spLocks noChangeAspect="1" noChangeArrowheads="1"/>
              </p:cNvSpPr>
              <p:nvPr/>
            </p:nvSpPr>
            <p:spPr bwMode="auto">
              <a:xfrm>
                <a:off x="4927" y="1339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3" name="AutoShape 351"/>
              <p:cNvSpPr>
                <a:spLocks noChangeAspect="1" noChangeArrowheads="1"/>
              </p:cNvSpPr>
              <p:nvPr/>
            </p:nvSpPr>
            <p:spPr bwMode="auto">
              <a:xfrm>
                <a:off x="3749" y="1842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4" name="AutoShape 352"/>
              <p:cNvSpPr>
                <a:spLocks noChangeAspect="1" noChangeArrowheads="1"/>
              </p:cNvSpPr>
              <p:nvPr/>
            </p:nvSpPr>
            <p:spPr bwMode="auto">
              <a:xfrm>
                <a:off x="3816" y="1775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5" name="AutoShape 353"/>
              <p:cNvSpPr>
                <a:spLocks noChangeAspect="1" noChangeArrowheads="1"/>
              </p:cNvSpPr>
              <p:nvPr/>
            </p:nvSpPr>
            <p:spPr bwMode="auto">
              <a:xfrm>
                <a:off x="3749" y="1574"/>
                <a:ext cx="32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6" name="AutoShape 354"/>
              <p:cNvSpPr>
                <a:spLocks noChangeAspect="1" noChangeArrowheads="1"/>
              </p:cNvSpPr>
              <p:nvPr/>
            </p:nvSpPr>
            <p:spPr bwMode="auto">
              <a:xfrm>
                <a:off x="3951" y="1843"/>
                <a:ext cx="31" cy="31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7" name="AutoShape 355"/>
              <p:cNvSpPr>
                <a:spLocks noChangeAspect="1" noChangeArrowheads="1"/>
              </p:cNvSpPr>
              <p:nvPr/>
            </p:nvSpPr>
            <p:spPr bwMode="auto">
              <a:xfrm>
                <a:off x="3816" y="1473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8" name="AutoShape 356"/>
              <p:cNvSpPr>
                <a:spLocks noChangeAspect="1" noChangeArrowheads="1"/>
              </p:cNvSpPr>
              <p:nvPr/>
            </p:nvSpPr>
            <p:spPr bwMode="auto">
              <a:xfrm>
                <a:off x="3885" y="1708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59" name="AutoShape 357"/>
              <p:cNvSpPr>
                <a:spLocks noChangeAspect="1" noChangeArrowheads="1"/>
              </p:cNvSpPr>
              <p:nvPr/>
            </p:nvSpPr>
            <p:spPr bwMode="auto">
              <a:xfrm>
                <a:off x="3951" y="1775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60" name="AutoShape 358"/>
              <p:cNvSpPr>
                <a:spLocks noChangeAspect="1" noChangeArrowheads="1"/>
              </p:cNvSpPr>
              <p:nvPr/>
            </p:nvSpPr>
            <p:spPr bwMode="auto">
              <a:xfrm>
                <a:off x="4824" y="1439"/>
                <a:ext cx="33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61" name="AutoShape 359"/>
              <p:cNvSpPr>
                <a:spLocks noChangeAspect="1" noChangeArrowheads="1"/>
              </p:cNvSpPr>
              <p:nvPr/>
            </p:nvSpPr>
            <p:spPr bwMode="auto">
              <a:xfrm>
                <a:off x="4082" y="1775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62" name="AutoShape 360"/>
              <p:cNvSpPr>
                <a:spLocks noChangeAspect="1" noChangeArrowheads="1"/>
              </p:cNvSpPr>
              <p:nvPr/>
            </p:nvSpPr>
            <p:spPr bwMode="auto">
              <a:xfrm>
                <a:off x="4891" y="1977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63" name="AutoShape 361"/>
              <p:cNvSpPr>
                <a:spLocks noChangeAspect="1" noChangeArrowheads="1"/>
              </p:cNvSpPr>
              <p:nvPr/>
            </p:nvSpPr>
            <p:spPr bwMode="auto">
              <a:xfrm>
                <a:off x="4757" y="1977"/>
                <a:ext cx="31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764" name="AutoShape 362"/>
              <p:cNvSpPr>
                <a:spLocks noChangeAspect="1" noChangeArrowheads="1"/>
              </p:cNvSpPr>
              <p:nvPr/>
            </p:nvSpPr>
            <p:spPr bwMode="auto">
              <a:xfrm>
                <a:off x="4017" y="1473"/>
                <a:ext cx="32" cy="32"/>
              </a:xfrm>
              <a:prstGeom prst="flowChartConnector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29702" name="Text Box 363"/>
            <p:cNvSpPr txBox="1">
              <a:spLocks noChangeArrowheads="1"/>
            </p:cNvSpPr>
            <p:nvPr/>
          </p:nvSpPr>
          <p:spPr bwMode="auto">
            <a:xfrm>
              <a:off x="3606" y="1026"/>
              <a:ext cx="14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Variância Não Constante</a:t>
              </a:r>
            </a:p>
          </p:txBody>
        </p:sp>
        <p:sp>
          <p:nvSpPr>
            <p:cNvPr id="29703" name="Text Box 364"/>
            <p:cNvSpPr txBox="1">
              <a:spLocks noChangeAspect="1" noChangeArrowheads="1"/>
            </p:cNvSpPr>
            <p:nvPr/>
          </p:nvSpPr>
          <p:spPr bwMode="auto">
            <a:xfrm rot="-5400000">
              <a:off x="2861" y="1541"/>
              <a:ext cx="58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/>
                <a:t>Resíduo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PRESENÇA DE OUTLIERS</a:t>
            </a: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Gráfico resíduos padronizados vs. Valores Ajustados</a:t>
            </a:r>
            <a:endParaRPr lang="en-US" i="1">
              <a:solidFill>
                <a:srgbClr val="000090"/>
              </a:solidFill>
              <a:latin typeface="Candara" pitchFamily="34" charset="0"/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sp>
        <p:nvSpPr>
          <p:cNvPr id="1041" name="Rectangle 3"/>
          <p:cNvSpPr txBox="1">
            <a:spLocks noChangeArrowheads="1"/>
          </p:cNvSpPr>
          <p:nvPr/>
        </p:nvSpPr>
        <p:spPr bwMode="auto">
          <a:xfrm>
            <a:off x="369888" y="6021388"/>
            <a:ext cx="8432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Pontos Influentes: </a:t>
            </a: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DFFITS, DFBETA, Distância de Cook.</a:t>
            </a:r>
            <a:endParaRPr lang="pt-BR" i="1">
              <a:latin typeface="Arial" charset="0"/>
            </a:endParaRPr>
          </a:p>
        </p:txBody>
      </p:sp>
      <p:grpSp>
        <p:nvGrpSpPr>
          <p:cNvPr id="1042" name="Group 40"/>
          <p:cNvGrpSpPr>
            <a:grpSpLocks/>
          </p:cNvGrpSpPr>
          <p:nvPr/>
        </p:nvGrpSpPr>
        <p:grpSpPr bwMode="auto">
          <a:xfrm>
            <a:off x="2339975" y="2219325"/>
            <a:ext cx="4752975" cy="3321050"/>
            <a:chOff x="2928" y="1404"/>
            <a:chExt cx="2544" cy="1774"/>
          </a:xfrm>
        </p:grpSpPr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2928" y="1691"/>
            <a:ext cx="2544" cy="1487"/>
          </p:xfrm>
          <a:graphic>
            <a:graphicData uri="http://schemas.openxmlformats.org/presentationml/2006/ole">
              <p:oleObj spid="_x0000_s1038" name="Worksheet" r:id="rId4" imgW="5886429" imgH="3438483" progId="Excel.Sheet.8">
                <p:embed/>
              </p:oleObj>
            </a:graphicData>
          </a:graphic>
        </p:graphicFrame>
        <p:sp>
          <p:nvSpPr>
            <p:cNvPr id="1043" name="Text Box 42"/>
            <p:cNvSpPr txBox="1">
              <a:spLocks noChangeArrowheads="1"/>
            </p:cNvSpPr>
            <p:nvPr/>
          </p:nvSpPr>
          <p:spPr bwMode="auto">
            <a:xfrm>
              <a:off x="3651" y="1404"/>
              <a:ext cx="9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1600">
                <a:latin typeface="Arial" charset="0"/>
              </a:endParaRPr>
            </a:p>
          </p:txBody>
        </p:sp>
        <p:sp>
          <p:nvSpPr>
            <p:cNvPr id="1044" name="Oval 43"/>
            <p:cNvSpPr>
              <a:spLocks noChangeArrowheads="1"/>
            </p:cNvSpPr>
            <p:nvPr/>
          </p:nvSpPr>
          <p:spPr bwMode="auto">
            <a:xfrm>
              <a:off x="4673" y="1850"/>
              <a:ext cx="136" cy="12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INDEPENDÊNCIA</a:t>
            </a: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Gráfico resíduos padronizados vs. Valores Ajustados</a:t>
            </a:r>
            <a:endParaRPr lang="en-US" i="1">
              <a:solidFill>
                <a:srgbClr val="000090"/>
              </a:solidFill>
              <a:latin typeface="Candara" pitchFamily="34" charset="0"/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57188" y="5848350"/>
            <a:ext cx="8434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Outros Diagnósticos: </a:t>
            </a:r>
            <a:r>
              <a:rPr lang="en-US" sz="2400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Teste de Durbin-Watson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pt-BR" sz="2200" b="1">
                <a:solidFill>
                  <a:srgbClr val="FF0000"/>
                </a:solidFill>
                <a:latin typeface="Arial" charset="0"/>
              </a:rPr>
              <a:t>Autocorrelação espacial: Mapa dos resíduos, Índice de Moran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2200" i="1">
              <a:latin typeface="Arial" charset="0"/>
            </a:endParaRPr>
          </a:p>
        </p:txBody>
      </p:sp>
      <p:grpSp>
        <p:nvGrpSpPr>
          <p:cNvPr id="34820" name="Group 70"/>
          <p:cNvGrpSpPr>
            <a:grpSpLocks/>
          </p:cNvGrpSpPr>
          <p:nvPr/>
        </p:nvGrpSpPr>
        <p:grpSpPr bwMode="auto">
          <a:xfrm>
            <a:off x="2373313" y="2476500"/>
            <a:ext cx="4237037" cy="3240088"/>
            <a:chOff x="3062" y="2448"/>
            <a:chExt cx="2261" cy="1630"/>
          </a:xfrm>
        </p:grpSpPr>
        <p:sp>
          <p:nvSpPr>
            <p:cNvPr id="34821" name="Text Box 71"/>
            <p:cNvSpPr txBox="1">
              <a:spLocks noChangeAspect="1" noChangeArrowheads="1"/>
            </p:cNvSpPr>
            <p:nvPr/>
          </p:nvSpPr>
          <p:spPr bwMode="auto">
            <a:xfrm>
              <a:off x="5040" y="3744"/>
              <a:ext cx="18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X</a:t>
              </a:r>
            </a:p>
          </p:txBody>
        </p:sp>
        <p:sp>
          <p:nvSpPr>
            <p:cNvPr id="34822" name="Rectangle 72"/>
            <p:cNvSpPr>
              <a:spLocks noChangeAspect="1" noChangeArrowheads="1"/>
            </p:cNvSpPr>
            <p:nvPr/>
          </p:nvSpPr>
          <p:spPr bwMode="auto">
            <a:xfrm rot="-1664212">
              <a:off x="3552" y="2976"/>
              <a:ext cx="1657" cy="201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3" name="AutoShape 73"/>
            <p:cNvSpPr>
              <a:spLocks noChangeAspect="1" noChangeArrowheads="1"/>
            </p:cNvSpPr>
            <p:nvPr/>
          </p:nvSpPr>
          <p:spPr bwMode="auto">
            <a:xfrm>
              <a:off x="3888" y="3279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4" name="AutoShape 74"/>
            <p:cNvSpPr>
              <a:spLocks noChangeAspect="1" noChangeArrowheads="1"/>
            </p:cNvSpPr>
            <p:nvPr/>
          </p:nvSpPr>
          <p:spPr bwMode="auto">
            <a:xfrm>
              <a:off x="4224" y="3135"/>
              <a:ext cx="30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5" name="AutoShape 75"/>
            <p:cNvSpPr>
              <a:spLocks noChangeAspect="1" noChangeArrowheads="1"/>
            </p:cNvSpPr>
            <p:nvPr/>
          </p:nvSpPr>
          <p:spPr bwMode="auto">
            <a:xfrm>
              <a:off x="3792" y="3375"/>
              <a:ext cx="30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6" name="AutoShape 76"/>
            <p:cNvSpPr>
              <a:spLocks noChangeAspect="1" noChangeArrowheads="1"/>
            </p:cNvSpPr>
            <p:nvPr/>
          </p:nvSpPr>
          <p:spPr bwMode="auto">
            <a:xfrm>
              <a:off x="4224" y="3183"/>
              <a:ext cx="30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7" name="AutoShape 77"/>
            <p:cNvSpPr>
              <a:spLocks noChangeAspect="1" noChangeArrowheads="1"/>
            </p:cNvSpPr>
            <p:nvPr/>
          </p:nvSpPr>
          <p:spPr bwMode="auto">
            <a:xfrm>
              <a:off x="4992" y="2655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8" name="AutoShape 78"/>
            <p:cNvSpPr>
              <a:spLocks noChangeAspect="1" noChangeArrowheads="1"/>
            </p:cNvSpPr>
            <p:nvPr/>
          </p:nvSpPr>
          <p:spPr bwMode="auto">
            <a:xfrm>
              <a:off x="4608" y="2943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29" name="AutoShape 79"/>
            <p:cNvSpPr>
              <a:spLocks noChangeAspect="1" noChangeArrowheads="1"/>
            </p:cNvSpPr>
            <p:nvPr/>
          </p:nvSpPr>
          <p:spPr bwMode="auto">
            <a:xfrm>
              <a:off x="4140" y="3086"/>
              <a:ext cx="30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0" name="AutoShape 80"/>
            <p:cNvSpPr>
              <a:spLocks noChangeAspect="1" noChangeArrowheads="1"/>
            </p:cNvSpPr>
            <p:nvPr/>
          </p:nvSpPr>
          <p:spPr bwMode="auto">
            <a:xfrm>
              <a:off x="4275" y="3039"/>
              <a:ext cx="30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1" name="AutoShape 81"/>
            <p:cNvSpPr>
              <a:spLocks noChangeAspect="1" noChangeArrowheads="1"/>
            </p:cNvSpPr>
            <p:nvPr/>
          </p:nvSpPr>
          <p:spPr bwMode="auto">
            <a:xfrm>
              <a:off x="4308" y="3053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2" name="AutoShape 82"/>
            <p:cNvSpPr>
              <a:spLocks noChangeAspect="1" noChangeArrowheads="1"/>
            </p:cNvSpPr>
            <p:nvPr/>
          </p:nvSpPr>
          <p:spPr bwMode="auto">
            <a:xfrm>
              <a:off x="4375" y="2986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3" name="AutoShape 83"/>
            <p:cNvSpPr>
              <a:spLocks noChangeAspect="1" noChangeArrowheads="1"/>
            </p:cNvSpPr>
            <p:nvPr/>
          </p:nvSpPr>
          <p:spPr bwMode="auto">
            <a:xfrm>
              <a:off x="4752" y="2847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4" name="AutoShape 84"/>
            <p:cNvSpPr>
              <a:spLocks noChangeAspect="1" noChangeArrowheads="1"/>
            </p:cNvSpPr>
            <p:nvPr/>
          </p:nvSpPr>
          <p:spPr bwMode="auto">
            <a:xfrm>
              <a:off x="4032" y="3154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5" name="AutoShape 85"/>
            <p:cNvSpPr>
              <a:spLocks noChangeAspect="1" noChangeArrowheads="1"/>
            </p:cNvSpPr>
            <p:nvPr/>
          </p:nvSpPr>
          <p:spPr bwMode="auto">
            <a:xfrm>
              <a:off x="4812" y="2847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6" name="AutoShape 86"/>
            <p:cNvSpPr>
              <a:spLocks noChangeAspect="1" noChangeArrowheads="1"/>
            </p:cNvSpPr>
            <p:nvPr/>
          </p:nvSpPr>
          <p:spPr bwMode="auto">
            <a:xfrm>
              <a:off x="3792" y="3296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7" name="AutoShape 87"/>
            <p:cNvSpPr>
              <a:spLocks noChangeAspect="1" noChangeArrowheads="1"/>
            </p:cNvSpPr>
            <p:nvPr/>
          </p:nvSpPr>
          <p:spPr bwMode="auto">
            <a:xfrm>
              <a:off x="4432" y="2991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34838" name="AutoShape 88"/>
            <p:cNvSpPr>
              <a:spLocks noChangeAspect="1" noChangeArrowheads="1"/>
            </p:cNvSpPr>
            <p:nvPr/>
          </p:nvSpPr>
          <p:spPr bwMode="auto">
            <a:xfrm>
              <a:off x="4992" y="2799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39" name="AutoShape 89"/>
            <p:cNvSpPr>
              <a:spLocks noChangeAspect="1" noChangeArrowheads="1"/>
            </p:cNvSpPr>
            <p:nvPr/>
          </p:nvSpPr>
          <p:spPr bwMode="auto">
            <a:xfrm>
              <a:off x="5040" y="2751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0" name="AutoShape 90"/>
            <p:cNvSpPr>
              <a:spLocks noChangeAspect="1" noChangeArrowheads="1"/>
            </p:cNvSpPr>
            <p:nvPr/>
          </p:nvSpPr>
          <p:spPr bwMode="auto">
            <a:xfrm>
              <a:off x="5040" y="2655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1" name="AutoShape 91"/>
            <p:cNvSpPr>
              <a:spLocks noChangeAspect="1" noChangeArrowheads="1"/>
            </p:cNvSpPr>
            <p:nvPr/>
          </p:nvSpPr>
          <p:spPr bwMode="auto">
            <a:xfrm>
              <a:off x="4608" y="2943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2" name="AutoShape 92"/>
            <p:cNvSpPr>
              <a:spLocks noChangeAspect="1" noChangeArrowheads="1"/>
            </p:cNvSpPr>
            <p:nvPr/>
          </p:nvSpPr>
          <p:spPr bwMode="auto">
            <a:xfrm>
              <a:off x="4678" y="2847"/>
              <a:ext cx="30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3" name="AutoShape 93"/>
            <p:cNvSpPr>
              <a:spLocks noChangeAspect="1" noChangeArrowheads="1"/>
            </p:cNvSpPr>
            <p:nvPr/>
          </p:nvSpPr>
          <p:spPr bwMode="auto">
            <a:xfrm>
              <a:off x="4611" y="2986"/>
              <a:ext cx="30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4" name="AutoShape 94"/>
            <p:cNvSpPr>
              <a:spLocks noChangeAspect="1" noChangeArrowheads="1"/>
            </p:cNvSpPr>
            <p:nvPr/>
          </p:nvSpPr>
          <p:spPr bwMode="auto">
            <a:xfrm>
              <a:off x="4476" y="3019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5" name="AutoShape 95"/>
            <p:cNvSpPr>
              <a:spLocks noChangeAspect="1" noChangeArrowheads="1"/>
            </p:cNvSpPr>
            <p:nvPr/>
          </p:nvSpPr>
          <p:spPr bwMode="auto">
            <a:xfrm>
              <a:off x="3972" y="3221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6" name="AutoShape 96"/>
            <p:cNvSpPr>
              <a:spLocks noChangeAspect="1" noChangeArrowheads="1"/>
            </p:cNvSpPr>
            <p:nvPr/>
          </p:nvSpPr>
          <p:spPr bwMode="auto">
            <a:xfrm>
              <a:off x="4896" y="2799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7" name="AutoShape 97"/>
            <p:cNvSpPr>
              <a:spLocks noChangeAspect="1" noChangeArrowheads="1"/>
            </p:cNvSpPr>
            <p:nvPr/>
          </p:nvSpPr>
          <p:spPr bwMode="auto">
            <a:xfrm>
              <a:off x="3984" y="3327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8" name="AutoShape 98"/>
            <p:cNvSpPr>
              <a:spLocks noChangeAspect="1" noChangeArrowheads="1"/>
            </p:cNvSpPr>
            <p:nvPr/>
          </p:nvSpPr>
          <p:spPr bwMode="auto">
            <a:xfrm>
              <a:off x="3696" y="3471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849" name="Line 99"/>
            <p:cNvSpPr>
              <a:spLocks noChangeAspect="1" noChangeShapeType="1"/>
            </p:cNvSpPr>
            <p:nvPr/>
          </p:nvSpPr>
          <p:spPr bwMode="auto">
            <a:xfrm>
              <a:off x="3408" y="3087"/>
              <a:ext cx="1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00"/>
            <p:cNvSpPr>
              <a:spLocks noChangeAspect="1" noChangeShapeType="1"/>
            </p:cNvSpPr>
            <p:nvPr/>
          </p:nvSpPr>
          <p:spPr bwMode="auto">
            <a:xfrm flipV="1">
              <a:off x="3401" y="244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101"/>
            <p:cNvSpPr>
              <a:spLocks noChangeAspect="1" noChangeShapeType="1"/>
            </p:cNvSpPr>
            <p:nvPr/>
          </p:nvSpPr>
          <p:spPr bwMode="auto">
            <a:xfrm>
              <a:off x="3401" y="3792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Text Box 102"/>
            <p:cNvSpPr txBox="1">
              <a:spLocks noChangeAspect="1" noChangeArrowheads="1"/>
            </p:cNvSpPr>
            <p:nvPr/>
          </p:nvSpPr>
          <p:spPr bwMode="auto">
            <a:xfrm>
              <a:off x="3267" y="2993"/>
              <a:ext cx="15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0</a:t>
              </a:r>
            </a:p>
          </p:txBody>
        </p:sp>
        <p:sp>
          <p:nvSpPr>
            <p:cNvPr id="34853" name="Text Box 103"/>
            <p:cNvSpPr txBox="1">
              <a:spLocks noChangeArrowheads="1"/>
            </p:cNvSpPr>
            <p:nvPr/>
          </p:nvSpPr>
          <p:spPr bwMode="auto">
            <a:xfrm>
              <a:off x="3519" y="3878"/>
              <a:ext cx="13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Erros Correlacionados</a:t>
              </a:r>
            </a:p>
          </p:txBody>
        </p:sp>
        <p:sp>
          <p:nvSpPr>
            <p:cNvPr id="34854" name="Text Box 104"/>
            <p:cNvSpPr txBox="1">
              <a:spLocks noChangeAspect="1" noChangeArrowheads="1"/>
            </p:cNvSpPr>
            <p:nvPr/>
          </p:nvSpPr>
          <p:spPr bwMode="auto">
            <a:xfrm rot="-5400000">
              <a:off x="2866" y="3037"/>
              <a:ext cx="5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/>
                <a:t>Resíduo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271463" y="1028700"/>
            <a:ext cx="85201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MODELO ADEQUADO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dos Resíduos</a:t>
            </a:r>
          </a:p>
        </p:txBody>
      </p: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476375" y="2473325"/>
            <a:ext cx="5468938" cy="3443288"/>
            <a:chOff x="477" y="1014"/>
            <a:chExt cx="2232" cy="1467"/>
          </a:xfrm>
        </p:grpSpPr>
        <p:sp>
          <p:nvSpPr>
            <p:cNvPr id="36869" name="Rectangle 8"/>
            <p:cNvSpPr>
              <a:spLocks noChangeAspect="1" noChangeArrowheads="1"/>
            </p:cNvSpPr>
            <p:nvPr/>
          </p:nvSpPr>
          <p:spPr bwMode="auto">
            <a:xfrm>
              <a:off x="915" y="1472"/>
              <a:ext cx="1511" cy="37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0" name="AutoShape 9"/>
            <p:cNvSpPr>
              <a:spLocks noChangeAspect="1" noChangeArrowheads="1"/>
            </p:cNvSpPr>
            <p:nvPr/>
          </p:nvSpPr>
          <p:spPr bwMode="auto">
            <a:xfrm>
              <a:off x="1029" y="1552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1" name="AutoShape 10"/>
            <p:cNvSpPr>
              <a:spLocks noChangeAspect="1" noChangeArrowheads="1"/>
            </p:cNvSpPr>
            <p:nvPr/>
          </p:nvSpPr>
          <p:spPr bwMode="auto">
            <a:xfrm>
              <a:off x="1197" y="1619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2" name="AutoShape 11"/>
            <p:cNvSpPr>
              <a:spLocks noChangeAspect="1" noChangeArrowheads="1"/>
            </p:cNvSpPr>
            <p:nvPr/>
          </p:nvSpPr>
          <p:spPr bwMode="auto">
            <a:xfrm>
              <a:off x="1063" y="168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3" name="AutoShape 12"/>
            <p:cNvSpPr>
              <a:spLocks noChangeAspect="1" noChangeArrowheads="1"/>
            </p:cNvSpPr>
            <p:nvPr/>
          </p:nvSpPr>
          <p:spPr bwMode="auto">
            <a:xfrm>
              <a:off x="1231" y="1720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4" name="AutoShape 13"/>
            <p:cNvSpPr>
              <a:spLocks noChangeAspect="1" noChangeArrowheads="1"/>
            </p:cNvSpPr>
            <p:nvPr/>
          </p:nvSpPr>
          <p:spPr bwMode="auto">
            <a:xfrm>
              <a:off x="1399" y="1619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5" name="AutoShape 14"/>
            <p:cNvSpPr>
              <a:spLocks noChangeAspect="1" noChangeArrowheads="1"/>
            </p:cNvSpPr>
            <p:nvPr/>
          </p:nvSpPr>
          <p:spPr bwMode="auto">
            <a:xfrm>
              <a:off x="1533" y="1518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6" name="AutoShape 15"/>
            <p:cNvSpPr>
              <a:spLocks noChangeAspect="1" noChangeArrowheads="1"/>
            </p:cNvSpPr>
            <p:nvPr/>
          </p:nvSpPr>
          <p:spPr bwMode="auto">
            <a:xfrm>
              <a:off x="1533" y="1652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7" name="AutoShape 16"/>
            <p:cNvSpPr>
              <a:spLocks noChangeAspect="1" noChangeArrowheads="1"/>
            </p:cNvSpPr>
            <p:nvPr/>
          </p:nvSpPr>
          <p:spPr bwMode="auto">
            <a:xfrm>
              <a:off x="1668" y="1787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8" name="AutoShape 17"/>
            <p:cNvSpPr>
              <a:spLocks noChangeAspect="1" noChangeArrowheads="1"/>
            </p:cNvSpPr>
            <p:nvPr/>
          </p:nvSpPr>
          <p:spPr bwMode="auto">
            <a:xfrm>
              <a:off x="1701" y="1619"/>
              <a:ext cx="32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79" name="AutoShape 18"/>
            <p:cNvSpPr>
              <a:spLocks noChangeAspect="1" noChangeArrowheads="1"/>
            </p:cNvSpPr>
            <p:nvPr/>
          </p:nvSpPr>
          <p:spPr bwMode="auto">
            <a:xfrm>
              <a:off x="1768" y="1552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0" name="AutoShape 19"/>
            <p:cNvSpPr>
              <a:spLocks noChangeAspect="1" noChangeArrowheads="1"/>
            </p:cNvSpPr>
            <p:nvPr/>
          </p:nvSpPr>
          <p:spPr bwMode="auto">
            <a:xfrm>
              <a:off x="1970" y="168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1" name="AutoShape 20"/>
            <p:cNvSpPr>
              <a:spLocks noChangeAspect="1" noChangeArrowheads="1"/>
            </p:cNvSpPr>
            <p:nvPr/>
          </p:nvSpPr>
          <p:spPr bwMode="auto">
            <a:xfrm>
              <a:off x="1500" y="1720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2" name="AutoShape 21"/>
            <p:cNvSpPr>
              <a:spLocks noChangeAspect="1" noChangeArrowheads="1"/>
            </p:cNvSpPr>
            <p:nvPr/>
          </p:nvSpPr>
          <p:spPr bwMode="auto">
            <a:xfrm>
              <a:off x="2205" y="1552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3" name="AutoShape 22"/>
            <p:cNvSpPr>
              <a:spLocks noChangeAspect="1" noChangeArrowheads="1"/>
            </p:cNvSpPr>
            <p:nvPr/>
          </p:nvSpPr>
          <p:spPr bwMode="auto">
            <a:xfrm>
              <a:off x="1298" y="1552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4" name="AutoShape 23"/>
            <p:cNvSpPr>
              <a:spLocks noChangeAspect="1" noChangeArrowheads="1"/>
            </p:cNvSpPr>
            <p:nvPr/>
          </p:nvSpPr>
          <p:spPr bwMode="auto">
            <a:xfrm>
              <a:off x="1768" y="1720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36885" name="AutoShape 24"/>
            <p:cNvSpPr>
              <a:spLocks noChangeAspect="1" noChangeArrowheads="1"/>
            </p:cNvSpPr>
            <p:nvPr/>
          </p:nvSpPr>
          <p:spPr bwMode="auto">
            <a:xfrm>
              <a:off x="2172" y="168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6" name="AutoShape 25"/>
            <p:cNvSpPr>
              <a:spLocks noChangeAspect="1" noChangeArrowheads="1"/>
            </p:cNvSpPr>
            <p:nvPr/>
          </p:nvSpPr>
          <p:spPr bwMode="auto">
            <a:xfrm>
              <a:off x="2272" y="1652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7" name="AutoShape 26"/>
            <p:cNvSpPr>
              <a:spLocks noChangeAspect="1" noChangeArrowheads="1"/>
            </p:cNvSpPr>
            <p:nvPr/>
          </p:nvSpPr>
          <p:spPr bwMode="auto">
            <a:xfrm>
              <a:off x="2306" y="1753"/>
              <a:ext cx="31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8" name="AutoShape 27"/>
            <p:cNvSpPr>
              <a:spLocks noChangeAspect="1" noChangeArrowheads="1"/>
            </p:cNvSpPr>
            <p:nvPr/>
          </p:nvSpPr>
          <p:spPr bwMode="auto">
            <a:xfrm>
              <a:off x="2037" y="1787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89" name="AutoShape 28"/>
            <p:cNvSpPr>
              <a:spLocks noChangeAspect="1" noChangeArrowheads="1"/>
            </p:cNvSpPr>
            <p:nvPr/>
          </p:nvSpPr>
          <p:spPr bwMode="auto">
            <a:xfrm>
              <a:off x="2071" y="1619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0" name="AutoShape 29"/>
            <p:cNvSpPr>
              <a:spLocks noChangeAspect="1" noChangeArrowheads="1"/>
            </p:cNvSpPr>
            <p:nvPr/>
          </p:nvSpPr>
          <p:spPr bwMode="auto">
            <a:xfrm>
              <a:off x="2004" y="1552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1" name="AutoShape 30"/>
            <p:cNvSpPr>
              <a:spLocks noChangeAspect="1" noChangeArrowheads="1"/>
            </p:cNvSpPr>
            <p:nvPr/>
          </p:nvSpPr>
          <p:spPr bwMode="auto">
            <a:xfrm>
              <a:off x="1869" y="1585"/>
              <a:ext cx="32" cy="32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2" name="AutoShape 31"/>
            <p:cNvSpPr>
              <a:spLocks noChangeAspect="1" noChangeArrowheads="1"/>
            </p:cNvSpPr>
            <p:nvPr/>
          </p:nvSpPr>
          <p:spPr bwMode="auto">
            <a:xfrm>
              <a:off x="1365" y="1787"/>
              <a:ext cx="32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3" name="AutoShape 32"/>
            <p:cNvSpPr>
              <a:spLocks noChangeAspect="1" noChangeArrowheads="1"/>
            </p:cNvSpPr>
            <p:nvPr/>
          </p:nvSpPr>
          <p:spPr bwMode="auto">
            <a:xfrm>
              <a:off x="2138" y="1787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4" name="AutoShape 33"/>
            <p:cNvSpPr>
              <a:spLocks noChangeAspect="1" noChangeArrowheads="1"/>
            </p:cNvSpPr>
            <p:nvPr/>
          </p:nvSpPr>
          <p:spPr bwMode="auto">
            <a:xfrm>
              <a:off x="1332" y="1686"/>
              <a:ext cx="31" cy="30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5" name="AutoShape 34"/>
            <p:cNvSpPr>
              <a:spLocks noChangeAspect="1" noChangeArrowheads="1"/>
            </p:cNvSpPr>
            <p:nvPr/>
          </p:nvSpPr>
          <p:spPr bwMode="auto">
            <a:xfrm>
              <a:off x="1063" y="1787"/>
              <a:ext cx="31" cy="31"/>
            </a:xfrm>
            <a:prstGeom prst="flowChartConnector">
              <a:avLst/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6896" name="Line 35"/>
            <p:cNvSpPr>
              <a:spLocks noChangeAspect="1" noChangeShapeType="1"/>
            </p:cNvSpPr>
            <p:nvPr/>
          </p:nvSpPr>
          <p:spPr bwMode="auto">
            <a:xfrm>
              <a:off x="794" y="1652"/>
              <a:ext cx="1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36"/>
            <p:cNvSpPr>
              <a:spLocks noChangeAspect="1" noChangeShapeType="1"/>
            </p:cNvSpPr>
            <p:nvPr/>
          </p:nvSpPr>
          <p:spPr bwMode="auto">
            <a:xfrm flipV="1">
              <a:off x="794" y="101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37"/>
            <p:cNvSpPr>
              <a:spLocks noChangeAspect="1" noChangeShapeType="1"/>
            </p:cNvSpPr>
            <p:nvPr/>
          </p:nvSpPr>
          <p:spPr bwMode="auto">
            <a:xfrm>
              <a:off x="794" y="2358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Text Box 38"/>
            <p:cNvSpPr txBox="1">
              <a:spLocks noChangeAspect="1" noChangeArrowheads="1"/>
            </p:cNvSpPr>
            <p:nvPr/>
          </p:nvSpPr>
          <p:spPr bwMode="auto">
            <a:xfrm>
              <a:off x="660" y="1559"/>
              <a:ext cx="12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0</a:t>
              </a:r>
            </a:p>
          </p:txBody>
        </p:sp>
        <p:sp>
          <p:nvSpPr>
            <p:cNvPr id="36900" name="Text Box 39"/>
            <p:cNvSpPr txBox="1">
              <a:spLocks noChangeAspect="1" noChangeArrowheads="1"/>
            </p:cNvSpPr>
            <p:nvPr/>
          </p:nvSpPr>
          <p:spPr bwMode="auto">
            <a:xfrm rot="-5400000">
              <a:off x="350" y="1703"/>
              <a:ext cx="39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Resíduo</a:t>
              </a:r>
            </a:p>
          </p:txBody>
        </p:sp>
        <p:sp>
          <p:nvSpPr>
            <p:cNvPr id="36901" name="Text Box 40"/>
            <p:cNvSpPr txBox="1">
              <a:spLocks noChangeAspect="1" noChangeArrowheads="1"/>
            </p:cNvSpPr>
            <p:nvPr/>
          </p:nvSpPr>
          <p:spPr bwMode="auto">
            <a:xfrm>
              <a:off x="2440" y="2325"/>
              <a:ext cx="14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/>
                <a:t>X</a:t>
              </a:r>
            </a:p>
          </p:txBody>
        </p:sp>
        <p:sp>
          <p:nvSpPr>
            <p:cNvPr id="36902" name="Text Box 41"/>
            <p:cNvSpPr txBox="1">
              <a:spLocks noChangeArrowheads="1"/>
            </p:cNvSpPr>
            <p:nvPr/>
          </p:nvSpPr>
          <p:spPr bwMode="auto">
            <a:xfrm>
              <a:off x="1049" y="1037"/>
              <a:ext cx="7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868" name="Smiley Face 1"/>
          <p:cNvSpPr>
            <a:spLocks noChangeArrowheads="1"/>
          </p:cNvSpPr>
          <p:nvPr/>
        </p:nvSpPr>
        <p:spPr bwMode="auto">
          <a:xfrm>
            <a:off x="7235825" y="1824038"/>
            <a:ext cx="1152525" cy="10810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VIA2">
  <a:themeElements>
    <a:clrScheme name="FLAVIA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LAVIA2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FLAVIA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apresentação\FLAVIA2.pot</Template>
  <TotalTime>32720</TotalTime>
  <Words>2292</Words>
  <Application>Microsoft Macintosh PowerPoint</Application>
  <PresentationFormat>Apresentação na tela (4:3)</PresentationFormat>
  <Paragraphs>436</Paragraphs>
  <Slides>49</Slides>
  <Notes>49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Modelo de design</vt:lpstr>
      </vt:variant>
      <vt:variant>
        <vt:i4>2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66" baseType="lpstr">
      <vt:lpstr>Times New Roman</vt:lpstr>
      <vt:lpstr>ＭＳ Ｐゴシック</vt:lpstr>
      <vt:lpstr>Arial</vt:lpstr>
      <vt:lpstr>Calibri</vt:lpstr>
      <vt:lpstr>Wingdings</vt:lpstr>
      <vt:lpstr>Tahoma</vt:lpstr>
      <vt:lpstr>Verdana</vt:lpstr>
      <vt:lpstr>Palatino Linotype</vt:lpstr>
      <vt:lpstr>Candara</vt:lpstr>
      <vt:lpstr>Symbol</vt:lpstr>
      <vt:lpstr>Mathematica1</vt:lpstr>
      <vt:lpstr>Trebuchet MS</vt:lpstr>
      <vt:lpstr>FLAVIA2</vt:lpstr>
      <vt:lpstr>FLAVIA2</vt:lpstr>
      <vt:lpstr>Worksheet</vt:lpstr>
      <vt:lpstr>Imagem de Bitmap</vt:lpstr>
      <vt:lpstr>Document</vt:lpstr>
      <vt:lpstr>AULA 14:  REGRESSÃO ESPACIAL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Measurement  of Segregation</dc:title>
  <dc:creator>flavia</dc:creator>
  <cp:lastModifiedBy>miguel</cp:lastModifiedBy>
  <cp:revision>778</cp:revision>
  <dcterms:created xsi:type="dcterms:W3CDTF">2004-11-12T16:41:18Z</dcterms:created>
  <dcterms:modified xsi:type="dcterms:W3CDTF">2014-11-03T00:56:29Z</dcterms:modified>
</cp:coreProperties>
</file>