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51"/>
  </p:notesMasterIdLst>
  <p:handoutMasterIdLst>
    <p:handoutMasterId r:id="rId52"/>
  </p:handoutMasterIdLst>
  <p:sldIdLst>
    <p:sldId id="256" r:id="rId2"/>
    <p:sldId id="766" r:id="rId3"/>
    <p:sldId id="977" r:id="rId4"/>
    <p:sldId id="971" r:id="rId5"/>
    <p:sldId id="972" r:id="rId6"/>
    <p:sldId id="973" r:id="rId7"/>
    <p:sldId id="974" r:id="rId8"/>
    <p:sldId id="975" r:id="rId9"/>
    <p:sldId id="976" r:id="rId10"/>
    <p:sldId id="918" r:id="rId11"/>
    <p:sldId id="919" r:id="rId12"/>
    <p:sldId id="920" r:id="rId13"/>
    <p:sldId id="921" r:id="rId14"/>
    <p:sldId id="922" r:id="rId15"/>
    <p:sldId id="923" r:id="rId16"/>
    <p:sldId id="924" r:id="rId17"/>
    <p:sldId id="925" r:id="rId18"/>
    <p:sldId id="926" r:id="rId19"/>
    <p:sldId id="956" r:id="rId20"/>
    <p:sldId id="928" r:id="rId21"/>
    <p:sldId id="929" r:id="rId22"/>
    <p:sldId id="930" r:id="rId23"/>
    <p:sldId id="931" r:id="rId24"/>
    <p:sldId id="932" r:id="rId25"/>
    <p:sldId id="933" r:id="rId26"/>
    <p:sldId id="934" r:id="rId27"/>
    <p:sldId id="935" r:id="rId28"/>
    <p:sldId id="937" r:id="rId29"/>
    <p:sldId id="938" r:id="rId30"/>
    <p:sldId id="939" r:id="rId31"/>
    <p:sldId id="940" r:id="rId32"/>
    <p:sldId id="941" r:id="rId33"/>
    <p:sldId id="942" r:id="rId34"/>
    <p:sldId id="943" r:id="rId35"/>
    <p:sldId id="944" r:id="rId36"/>
    <p:sldId id="945" r:id="rId37"/>
    <p:sldId id="946" r:id="rId38"/>
    <p:sldId id="947" r:id="rId39"/>
    <p:sldId id="968" r:id="rId40"/>
    <p:sldId id="948" r:id="rId41"/>
    <p:sldId id="969" r:id="rId42"/>
    <p:sldId id="949" r:id="rId43"/>
    <p:sldId id="970" r:id="rId44"/>
    <p:sldId id="951" r:id="rId45"/>
    <p:sldId id="966" r:id="rId46"/>
    <p:sldId id="967" r:id="rId47"/>
    <p:sldId id="954" r:id="rId48"/>
    <p:sldId id="955" r:id="rId49"/>
    <p:sldId id="957" r:id="rId50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ＭＳ Ｐゴシック" pitchFamily="34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ＭＳ Ｐゴシック" pitchFamily="34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ＭＳ Ｐゴシック" pitchFamily="34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ＭＳ Ｐゴシック" pitchFamily="34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ＭＳ Ｐゴシック" pitchFamily="34" charset="-128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ＭＳ Ｐゴシック" pitchFamily="34" charset="-128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ＭＳ Ｐゴシック" pitchFamily="34" charset="-128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ＭＳ Ｐゴシック" pitchFamily="34" charset="-128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ＭＳ Ｐゴシック" pitchFamily="34" charset="-128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0202"/>
    <a:srgbClr val="003018"/>
    <a:srgbClr val="008040"/>
    <a:srgbClr val="008080"/>
    <a:srgbClr val="777777"/>
    <a:srgbClr val="C0C0C0"/>
    <a:srgbClr val="292929"/>
    <a:srgbClr val="4D4D4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15" autoAdjust="0"/>
    <p:restoredTop sz="92880" autoAdjust="0"/>
  </p:normalViewPr>
  <p:slideViewPr>
    <p:cSldViewPr snapToGrid="0">
      <p:cViewPr>
        <p:scale>
          <a:sx n="94" d="100"/>
          <a:sy n="94" d="100"/>
        </p:scale>
        <p:origin x="-1070" y="49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5" d="100"/>
        <a:sy n="145" d="100"/>
      </p:scale>
      <p:origin x="0" y="11376"/>
    </p:cViewPr>
  </p:sorterViewPr>
  <p:notesViewPr>
    <p:cSldViewPr snapToGrid="0">
      <p:cViewPr varScale="1">
        <p:scale>
          <a:sx n="61" d="100"/>
          <a:sy n="61" d="100"/>
        </p:scale>
        <p:origin x="-1680" y="-90"/>
      </p:cViewPr>
      <p:guideLst>
        <p:guide orient="horz" pos="3024"/>
        <p:guide pos="230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l" defTabSz="966788" eaLnBrk="1" hangingPunct="1">
              <a:defRPr sz="13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l" defTabSz="966788" eaLnBrk="1" hangingPunct="1">
              <a:defRPr sz="13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fld id="{53A95D76-2F4C-4070-AFB3-1360EB4B969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l" defTabSz="966788" eaLnBrk="0" hangingPunct="0">
              <a:defRPr sz="13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Clique para editar os estilos do texto mestre</a:t>
            </a:r>
          </a:p>
          <a:p>
            <a:pPr lvl="1"/>
            <a:r>
              <a:rPr lang="en-US" noProof="0" smtClean="0"/>
              <a:t>Segundo nível</a:t>
            </a:r>
          </a:p>
          <a:p>
            <a:pPr lvl="2"/>
            <a:r>
              <a:rPr lang="en-US" noProof="0" smtClean="0"/>
              <a:t>Terceiro nível</a:t>
            </a:r>
          </a:p>
          <a:p>
            <a:pPr lvl="3"/>
            <a:r>
              <a:rPr lang="en-US" noProof="0" smtClean="0"/>
              <a:t>Quarto nível</a:t>
            </a:r>
          </a:p>
          <a:p>
            <a:pPr lvl="4"/>
            <a:r>
              <a:rPr lang="en-US" noProof="0" smtClean="0"/>
              <a:t>Quinto nível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l" defTabSz="966788" eaLnBrk="0" hangingPunct="0">
              <a:defRPr sz="13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fld id="{69F8F0AE-2157-4E0B-A7D5-80D148BE074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Times New Roman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Times New Roman" charset="0"/>
        <a:cs typeface="Times New Roman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Times New Roman" charset="0"/>
        <a:cs typeface="Times New Roman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Times New Roman" charset="0"/>
        <a:cs typeface="Times New Roman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Times New Roman" charset="0"/>
        <a:cs typeface="Times New Roman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CE32CA7-75E9-4323-AB13-B8D1E472546F}" type="slidenum">
              <a:rPr lang="en-US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pPr/>
              <a:t>1</a:t>
            </a:fld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8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3993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98FCC98C-88D1-4E3B-81DA-3F1733F5F50F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10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868537FA-7B67-4BD1-A343-E32B40CF563C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11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7E269505-167E-48C2-8369-0AA23F841958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12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769FC56D-AA73-4DFE-A087-8E236AF07E46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13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95EE9E8E-D38B-4C84-8152-92471731E827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14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A2C71D75-6C4B-4AD8-B9B3-6E477DB18655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15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BB6C78DE-11E9-42C4-A145-A85D2C22AD01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16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83362EA0-28FE-4E4E-9255-0E35B3FE153A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17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5E5692D9-2DD1-4443-BFE8-AB313256BE7B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18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74A76BB8-1E4E-4AB4-A555-B480DB3165CB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19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7BD8E473-80C3-4DE4-9EE9-ABA22C199E6C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2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9EE1327B-1E4D-47D7-A8D4-3F38CE04AE0B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20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CB749626-2567-4713-A27C-8B45EC6B7E26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21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6246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8672C2F9-6EBF-4DAC-B813-DCAB54C12687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22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6451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66773493-99C2-44B7-93CE-97A5A05833BC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23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7AF989DC-26BE-4AA9-B029-6E457B282EF3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24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333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A98DC15E-FCF0-426E-8377-DCC61290A241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25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335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58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22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33792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71B82A05-93EA-4DA6-B30A-22C929CA4FB2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26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DA6A9DDE-0FD6-4796-909B-DEE93865A963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27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339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99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9982F4F2-F19F-44C3-A06C-B8990202BA1A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28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342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201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4066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34406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B473E4D2-AE98-4FB7-8A4A-7BF2A9A57395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29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A3D7F602-DA00-492D-841F-CE6CFAC6DCF1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3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611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3461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721C8069-0114-41B9-A4F8-602A7B29A970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30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55DE8DA7-A359-4A6F-A069-2D0D9026C46B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31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348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6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021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3502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447C39C7-CD44-4D50-9FF6-B22649E3F712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32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2258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35225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100A0105-CBE9-47E4-A806-70EE708AECCC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33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4306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35430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26ED753C-419D-4FED-AD13-B582941F201A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34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635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35635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34A79624-CCBB-46C3-AF03-DA169CE4D75A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35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0B1A6EBB-4350-47BD-803C-C78CA2297D27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36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358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7D625701-BAF7-4B11-853A-C4BFE2797BE1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37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360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045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2287BC92-CC7B-445A-A29F-FB9E14E4E484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38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362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249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7920633D-9827-4EED-A980-3A99E5FD1620}" type="slidenum">
              <a:rPr lang="pt-BR" smtClean="0">
                <a:latin typeface="Arial" charset="0"/>
                <a:ea typeface="ＭＳ Ｐゴシック" pitchFamily="34" charset="-128"/>
              </a:rPr>
              <a:pPr eaLnBrk="1" hangingPunct="1"/>
              <a:t>39</a:t>
            </a:fld>
            <a:endParaRPr lang="pt-BR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36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z="150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08DDF655-128C-4F3B-97A2-BA9D8D6B864E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4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36883C3D-5034-4779-ADC1-D0884710AA3E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40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366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659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ED275268-0FC7-4312-982A-7DF3715F6763}" type="slidenum">
              <a:rPr lang="pt-BR" smtClean="0">
                <a:latin typeface="Arial" charset="0"/>
                <a:ea typeface="ＭＳ Ｐゴシック" pitchFamily="34" charset="-128"/>
              </a:rPr>
              <a:pPr eaLnBrk="1" hangingPunct="1"/>
              <a:t>41</a:t>
            </a:fld>
            <a:endParaRPr lang="pt-BR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368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36864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z="150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F9516BDE-0EE4-4B1C-9F9D-A7DECFF3FE1F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42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371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171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7D7A52B6-4423-4290-90A7-5B3D48C5887E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43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373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376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5D7E744C-63C5-4F37-A435-A6C9CD090B55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44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CEB6075D-3C05-46E6-BEC2-A61F28BD901E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45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377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785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E677DFA3-9564-4040-9323-38F4555A95E3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46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379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99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6B734E95-EEAE-4FDE-B446-7FC4E6BF12FC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47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381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195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450ACD29-4AA1-464D-B4FC-27D5D377581B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48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384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40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8835FB97-D4EA-4C7F-9CBF-00248F4DAAB5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49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386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605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CAD9B794-E706-4EBC-845E-91FEC8EC0792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5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4309EC41-37BA-4044-9FC3-954ABEC5DA51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6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5AC2B121-E8D0-4BFC-84E4-F45C4518D25C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7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0A49A61F-B0E7-47AE-8268-883BA187E60E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8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C0C06D27-938A-42B0-94A4-7B0B9969DFE1}" type="slidenum">
              <a:rPr lang="en-US" smtClean="0">
                <a:latin typeface="Arial" charset="0"/>
                <a:ea typeface="ＭＳ Ｐゴシック" pitchFamily="34" charset="-128"/>
              </a:rPr>
              <a:pPr eaLnBrk="1" hangingPunct="1"/>
              <a:t>9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7"/>
          <p:cNvSpPr>
            <a:spLocks noChangeArrowheads="1"/>
          </p:cNvSpPr>
          <p:nvPr userDrawn="1"/>
        </p:nvSpPr>
        <p:spPr bwMode="auto">
          <a:xfrm>
            <a:off x="103188" y="1744663"/>
            <a:ext cx="9040812" cy="2886075"/>
          </a:xfrm>
          <a:prstGeom prst="rect">
            <a:avLst/>
          </a:prstGeom>
          <a:solidFill>
            <a:srgbClr val="008040">
              <a:alpha val="30196"/>
            </a:srgbClr>
          </a:solidFill>
          <a:ln>
            <a:noFill/>
          </a:ln>
          <a:extLst>
            <a:ext uri="{91240B29-F687-4f45-9708-019B960494DF}"/>
          </a:extLst>
        </p:spPr>
        <p:txBody>
          <a:bodyPr wrap="none" anchor="ctr"/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5" name="Rectangle 1030"/>
          <p:cNvSpPr>
            <a:spLocks noChangeArrowheads="1"/>
          </p:cNvSpPr>
          <p:nvPr/>
        </p:nvSpPr>
        <p:spPr bwMode="auto">
          <a:xfrm>
            <a:off x="0" y="0"/>
            <a:ext cx="9144000" cy="185738"/>
          </a:xfrm>
          <a:prstGeom prst="rect">
            <a:avLst/>
          </a:prstGeom>
          <a:solidFill>
            <a:srgbClr val="008040">
              <a:alpha val="50195"/>
            </a:srgbClr>
          </a:solidFill>
          <a:ln>
            <a:noFill/>
          </a:ln>
          <a:extLst>
            <a:ext uri="{91240B29-F687-4f45-9708-019B960494DF}"/>
          </a:extLst>
        </p:spPr>
        <p:txBody>
          <a:bodyPr wrap="none" anchor="ctr"/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6" name="Line 1031"/>
          <p:cNvSpPr>
            <a:spLocks noChangeShapeType="1"/>
          </p:cNvSpPr>
          <p:nvPr userDrawn="1"/>
        </p:nvSpPr>
        <p:spPr bwMode="auto">
          <a:xfrm>
            <a:off x="8839200" y="0"/>
            <a:ext cx="0" cy="1219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7" name="Line 1032"/>
          <p:cNvSpPr>
            <a:spLocks noChangeShapeType="1"/>
          </p:cNvSpPr>
          <p:nvPr/>
        </p:nvSpPr>
        <p:spPr bwMode="auto">
          <a:xfrm>
            <a:off x="392113" y="1625600"/>
            <a:ext cx="0" cy="335280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8" name="Line 1033"/>
          <p:cNvSpPr>
            <a:spLocks noChangeShapeType="1"/>
          </p:cNvSpPr>
          <p:nvPr/>
        </p:nvSpPr>
        <p:spPr bwMode="auto">
          <a:xfrm flipH="1">
            <a:off x="165100" y="1954213"/>
            <a:ext cx="60960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9" name="Rectangle 1034"/>
          <p:cNvSpPr>
            <a:spLocks noChangeArrowheads="1"/>
          </p:cNvSpPr>
          <p:nvPr/>
        </p:nvSpPr>
        <p:spPr bwMode="auto">
          <a:xfrm>
            <a:off x="0" y="4575175"/>
            <a:ext cx="9144000" cy="762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100000">
                <a:schemeClr val="tx1">
                  <a:gamma/>
                  <a:tint val="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anchor="ctr"/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10" name="Rectangle 1035"/>
          <p:cNvSpPr>
            <a:spLocks noChangeArrowheads="1"/>
          </p:cNvSpPr>
          <p:nvPr/>
        </p:nvSpPr>
        <p:spPr bwMode="auto">
          <a:xfrm>
            <a:off x="0" y="6627813"/>
            <a:ext cx="9144000" cy="230187"/>
          </a:xfrm>
          <a:prstGeom prst="rect">
            <a:avLst/>
          </a:prstGeom>
          <a:solidFill>
            <a:srgbClr val="008040">
              <a:alpha val="50195"/>
            </a:srgbClr>
          </a:solidFill>
          <a:ln>
            <a:noFill/>
          </a:ln>
          <a:extLst>
            <a:ext uri="{91240B29-F687-4f45-9708-019B960494DF}"/>
          </a:extLst>
        </p:spPr>
        <p:txBody>
          <a:bodyPr wrap="none" anchor="ctr"/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11" name="Line 1036"/>
          <p:cNvSpPr>
            <a:spLocks noChangeShapeType="1"/>
          </p:cNvSpPr>
          <p:nvPr/>
        </p:nvSpPr>
        <p:spPr bwMode="auto">
          <a:xfrm>
            <a:off x="0" y="6627813"/>
            <a:ext cx="9144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12" name="Line 1037"/>
          <p:cNvSpPr>
            <a:spLocks noChangeShapeType="1"/>
          </p:cNvSpPr>
          <p:nvPr/>
        </p:nvSpPr>
        <p:spPr bwMode="auto">
          <a:xfrm>
            <a:off x="8839200" y="5029200"/>
            <a:ext cx="0" cy="18272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pic>
        <p:nvPicPr>
          <p:cNvPr id="13" name="Picture 20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891338" y="236538"/>
            <a:ext cx="1809750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Rectangle 1028"/>
          <p:cNvSpPr>
            <a:spLocks noGrp="1" noChangeArrowheads="1"/>
          </p:cNvSpPr>
          <p:nvPr>
            <p:ph type="ctrTitle"/>
          </p:nvPr>
        </p:nvSpPr>
        <p:spPr>
          <a:xfrm>
            <a:off x="990600" y="21590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t-BR" noProof="0" dirty="0" smtClean="0"/>
              <a:t>Clique para editar o estilo do título mestre</a:t>
            </a:r>
          </a:p>
        </p:txBody>
      </p:sp>
      <p:sp>
        <p:nvSpPr>
          <p:cNvPr id="4101" name="Rectangle 1029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5257800"/>
            <a:ext cx="6400800" cy="1066800"/>
          </a:xfrm>
        </p:spPr>
        <p:txBody>
          <a:bodyPr/>
          <a:lstStyle>
            <a:lvl1pPr marL="0" indent="0" algn="r">
              <a:buFont typeface="Wingdings" charset="0"/>
              <a:buNone/>
              <a:defRPr sz="1400"/>
            </a:lvl1pPr>
          </a:lstStyle>
          <a:p>
            <a:pPr lvl="0"/>
            <a:r>
              <a:rPr lang="pt-BR" noProof="0" smtClean="0"/>
              <a:t>Clique para editar o estilo do subtítulo mestre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CB2DF-062D-4446-8002-CF78A6618AD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2750" y="220663"/>
            <a:ext cx="2076450" cy="5341937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0663"/>
            <a:ext cx="6076950" cy="5341937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7CF0B-1F59-420A-986F-8A6C2AD7C47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0663"/>
            <a:ext cx="8305800" cy="769937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447800"/>
            <a:ext cx="3810000" cy="41148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76800" y="1447800"/>
            <a:ext cx="3810000" cy="19812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76800" y="3581400"/>
            <a:ext cx="3810000" cy="19812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76059C-1865-4A49-BBFB-1DA8FC7C9DF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0663"/>
            <a:ext cx="8305800" cy="769937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447800"/>
            <a:ext cx="3810000" cy="41148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447800"/>
            <a:ext cx="3810000" cy="41148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6951E-F0FD-4977-99E3-93C088F5DAF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533400" y="220663"/>
            <a:ext cx="8305800" cy="769937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810000" cy="19812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76800" y="1447800"/>
            <a:ext cx="3810000" cy="19812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914400" y="3581400"/>
            <a:ext cx="3810000" cy="19812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6800" y="3581400"/>
            <a:ext cx="3810000" cy="19812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3B9A5A-D433-4888-B890-5AE20E657E1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0663"/>
            <a:ext cx="8305800" cy="769937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47800"/>
            <a:ext cx="3810000" cy="41148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76800" y="1447800"/>
            <a:ext cx="3810000" cy="19812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76800" y="3581400"/>
            <a:ext cx="3810000" cy="19812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E5CC2E-2AF1-4E2D-BDFB-5FE49C15276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8FD246-6AA5-4528-8212-8E5DC94304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E7D4F-9798-4D50-9B57-479546F3823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47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447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10F127-56DF-4565-A818-70479846AFC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D2D13-BE45-40AC-8C86-7E924AFD13A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BBFB6D-063C-4E2F-86F4-5EF32AFE7C1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B94059-2EE2-4124-864F-AA2D29428A6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F035B-C9EF-4A6D-8292-1326B65F8B9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1C2B25-B16A-42C4-975C-1567ACD93CD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008040">
                  <a:alpha val="30000"/>
                </a:srgbClr>
              </a:gs>
              <a:gs pos="100000">
                <a:schemeClr val="bg1">
                  <a:lumMod val="95000"/>
                  <a:alpha val="30000"/>
                </a:schemeClr>
              </a:gs>
            </a:gsLst>
            <a:lin ang="16200000" scaled="0"/>
            <a:tileRect/>
          </a:gradFill>
          <a:ln>
            <a:noFill/>
          </a:ln>
          <a:effectLst/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4478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400">
                <a:latin typeface="+mn-lt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fld id="{5353E80D-32B2-4DED-86A8-8608469A5CB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0663"/>
            <a:ext cx="8305800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/>
              <a:t>Clique para editar o estilo do título mestre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Calibri"/>
          <a:ea typeface="+mj-ea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Calibri" charset="0"/>
          <a:ea typeface="ＭＳ Ｐゴシック" charset="0"/>
          <a:cs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Calibri" charset="0"/>
          <a:ea typeface="ＭＳ Ｐゴシック" charset="0"/>
          <a:cs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Calibri" charset="0"/>
          <a:ea typeface="ＭＳ Ｐゴシック" charset="0"/>
          <a:cs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Calibri" charset="0"/>
          <a:ea typeface="ＭＳ Ｐゴシック" charset="0"/>
          <a:cs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Tahoma" charset="0"/>
          <a:ea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Tahoma" charset="0"/>
          <a:ea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Tahoma" charset="0"/>
          <a:ea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Tahoma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§"/>
        <a:defRPr sz="2800">
          <a:solidFill>
            <a:schemeClr val="tx1"/>
          </a:solidFill>
          <a:latin typeface="Calibri"/>
          <a:ea typeface="+mn-ea"/>
          <a:cs typeface="Calibri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§"/>
        <a:defRPr sz="2400">
          <a:solidFill>
            <a:schemeClr val="tx1"/>
          </a:solidFill>
          <a:latin typeface="Calibri"/>
          <a:ea typeface="+mn-ea"/>
          <a:cs typeface="Calibri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Calibri"/>
          <a:ea typeface="+mn-ea"/>
          <a:cs typeface="Calibri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o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o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charset="0"/>
        <a:buChar char="o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charset="0"/>
        <a:buChar char="o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charset="0"/>
        <a:buChar char="o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charset="0"/>
        <a:buChar char="o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package" Target="../embeddings/Microsoft_Word_Document222.docx"/><Relationship Id="rId4" Type="http://schemas.openxmlformats.org/officeDocument/2006/relationships/package" Target="../embeddings/Microsoft_Word_Document111.docx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1.png"/><Relationship Id="rId4" Type="http://schemas.openxmlformats.org/officeDocument/2006/relationships/package" Target="../embeddings/Microsoft_Word_Document333.docx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geodacenter.asu.edu/system/files/rex1.pdf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ek.lu.se/ryde/NordicEcont09/Papers/bivand.pdf" TargetMode="Externa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47750" y="1409700"/>
            <a:ext cx="6707188" cy="2936875"/>
          </a:xfrm>
        </p:spPr>
        <p:txBody>
          <a:bodyPr/>
          <a:lstStyle/>
          <a:p>
            <a:pPr algn="ctr" eaLnBrk="1" hangingPunct="1"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sz="4000" dirty="0" smtClean="0">
                <a:latin typeface="+mj-lt"/>
                <a:cs typeface="Verdana"/>
              </a:rPr>
              <a:t>AULA 14: </a:t>
            </a:r>
            <a:br>
              <a:rPr lang="en-US" sz="4000" dirty="0" smtClean="0">
                <a:latin typeface="+mj-lt"/>
                <a:cs typeface="Verdana"/>
              </a:rPr>
            </a:br>
            <a:r>
              <a:rPr lang="en-US" sz="4000" dirty="0" smtClean="0">
                <a:latin typeface="+mj-lt"/>
                <a:cs typeface="Verdana"/>
              </a:rPr>
              <a:t>REGRESSÃO ESPACIAL</a:t>
            </a:r>
            <a:br>
              <a:rPr lang="en-US" sz="4000" dirty="0" smtClean="0">
                <a:latin typeface="+mj-lt"/>
                <a:cs typeface="Verdana"/>
              </a:rPr>
            </a:br>
            <a:endParaRPr lang="en-US" sz="3600" b="0" i="1" dirty="0" smtClean="0">
              <a:latin typeface="Palatino Linotype"/>
              <a:cs typeface="Palatino Linotype"/>
            </a:endParaRPr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1963" y="4891088"/>
            <a:ext cx="8210550" cy="5715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280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Flávia F. Feitosa</a:t>
            </a:r>
          </a:p>
        </p:txBody>
      </p:sp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376238" y="5821363"/>
            <a:ext cx="8394700" cy="74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None/>
            </a:pPr>
            <a:r>
              <a:rPr lang="en-US" sz="1600" i="1">
                <a:solidFill>
                  <a:srgbClr val="4D4D4D"/>
                </a:solidFill>
                <a:latin typeface="Tahoma" pitchFamily="34" charset="0"/>
                <a:cs typeface="Times New Roman" pitchFamily="18" charset="0"/>
              </a:rPr>
              <a:t>BH1350 – </a:t>
            </a:r>
            <a:r>
              <a:rPr lang="en-US" sz="1600" b="1" i="1">
                <a:solidFill>
                  <a:srgbClr val="4D4D4D"/>
                </a:solidFill>
                <a:latin typeface="Tahoma" pitchFamily="34" charset="0"/>
                <a:cs typeface="Times New Roman" pitchFamily="18" charset="0"/>
              </a:rPr>
              <a:t>M</a:t>
            </a:r>
            <a:r>
              <a:rPr lang="en-US" sz="1600" i="1">
                <a:solidFill>
                  <a:srgbClr val="4D4D4D"/>
                </a:solidFill>
                <a:latin typeface="Tahoma" pitchFamily="34" charset="0"/>
                <a:cs typeface="Times New Roman" pitchFamily="18" charset="0"/>
              </a:rPr>
              <a:t>étodos e </a:t>
            </a:r>
            <a:r>
              <a:rPr lang="en-US" sz="1600" b="1" i="1">
                <a:solidFill>
                  <a:srgbClr val="4D4D4D"/>
                </a:solidFill>
                <a:latin typeface="Tahoma" pitchFamily="34" charset="0"/>
                <a:cs typeface="Times New Roman" pitchFamily="18" charset="0"/>
              </a:rPr>
              <a:t>T</a:t>
            </a:r>
            <a:r>
              <a:rPr lang="en-US" sz="1600" i="1">
                <a:solidFill>
                  <a:srgbClr val="4D4D4D"/>
                </a:solidFill>
                <a:latin typeface="Tahoma" pitchFamily="34" charset="0"/>
                <a:cs typeface="Times New Roman" pitchFamily="18" charset="0"/>
              </a:rPr>
              <a:t>écnicas de Análise da </a:t>
            </a:r>
            <a:r>
              <a:rPr lang="en-US" sz="1600" b="1" i="1">
                <a:solidFill>
                  <a:srgbClr val="4D4D4D"/>
                </a:solidFill>
                <a:latin typeface="Tahoma" pitchFamily="34" charset="0"/>
                <a:cs typeface="Times New Roman" pitchFamily="18" charset="0"/>
              </a:rPr>
              <a:t>I</a:t>
            </a:r>
            <a:r>
              <a:rPr lang="en-US" sz="1600" i="1">
                <a:solidFill>
                  <a:srgbClr val="4D4D4D"/>
                </a:solidFill>
                <a:latin typeface="Tahoma" pitchFamily="34" charset="0"/>
                <a:cs typeface="Times New Roman" pitchFamily="18" charset="0"/>
              </a:rPr>
              <a:t>nformação para o Planejamento</a:t>
            </a:r>
          </a:p>
          <a:p>
            <a:pPr algn="r"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None/>
            </a:pPr>
            <a:r>
              <a:rPr lang="en-US" sz="1600" i="1">
                <a:solidFill>
                  <a:srgbClr val="4D4D4D"/>
                </a:solidFill>
                <a:latin typeface="Tahoma" pitchFamily="34" charset="0"/>
                <a:cs typeface="Times New Roman" pitchFamily="18" charset="0"/>
              </a:rPr>
              <a:t>Agosto de 2014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ChangeArrowheads="1"/>
          </p:cNvSpPr>
          <p:nvPr/>
        </p:nvSpPr>
        <p:spPr bwMode="auto">
          <a:xfrm>
            <a:off x="536575" y="1804988"/>
            <a:ext cx="8178800" cy="390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3200" b="1">
                <a:solidFill>
                  <a:srgbClr val="000090"/>
                </a:solidFill>
                <a:latin typeface="Candara" pitchFamily="34" charset="0"/>
              </a:rPr>
              <a:t>DADOS ESPACIAIS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800">
                <a:solidFill>
                  <a:srgbClr val="000090"/>
                </a:solidFill>
                <a:latin typeface="Candara" pitchFamily="34" charset="0"/>
              </a:rPr>
              <a:t>Caso a hipótese de independência espacial das observações seja FALSA </a:t>
            </a:r>
            <a:r>
              <a:rPr lang="pt-BR" sz="2800">
                <a:solidFill>
                  <a:srgbClr val="000090"/>
                </a:solidFill>
                <a:latin typeface="Candara" pitchFamily="34" charset="0"/>
                <a:sym typeface="Wingdings" pitchFamily="2" charset="2"/>
              </a:rPr>
              <a:t> </a:t>
            </a:r>
            <a:r>
              <a:rPr lang="pt-BR" sz="2800" b="1" u="sng">
                <a:solidFill>
                  <a:srgbClr val="800000"/>
                </a:solidFill>
                <a:latin typeface="Candara" pitchFamily="34" charset="0"/>
                <a:sym typeface="Wingdings" pitchFamily="2" charset="2"/>
              </a:rPr>
              <a:t>DEPENDÊNCIA ESPACIAL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pt-BR" sz="2800">
              <a:solidFill>
                <a:srgbClr val="000090"/>
              </a:solidFill>
              <a:latin typeface="Candara" pitchFamily="34" charset="0"/>
              <a:sym typeface="Wingdings" pitchFamily="2" charset="2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800" b="1" i="1">
                <a:solidFill>
                  <a:srgbClr val="000090"/>
                </a:solidFill>
                <a:latin typeface="Candara" pitchFamily="34" charset="0"/>
                <a:sym typeface="Wingdings" pitchFamily="2" charset="2"/>
              </a:rPr>
              <a:t>EFEITOS ESPACIAIS</a:t>
            </a:r>
            <a:r>
              <a:rPr lang="pt-BR" sz="2800">
                <a:solidFill>
                  <a:srgbClr val="000090"/>
                </a:solidFill>
                <a:latin typeface="Candara" pitchFamily="34" charset="0"/>
                <a:sym typeface="Wingdings" pitchFamily="2" charset="2"/>
              </a:rPr>
              <a:t>: Se existir forte tendência ou correlação espacial, os resultados serão influenciados, apresentando associação estatística onde não existe (e vice-versa)</a:t>
            </a:r>
            <a:endParaRPr lang="pt-BR" sz="2800">
              <a:solidFill>
                <a:srgbClr val="000090"/>
              </a:solidFill>
              <a:latin typeface="Candara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184150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Análise dos Resíduos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284163" y="3567113"/>
            <a:ext cx="8512175" cy="32019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266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650" y="1196975"/>
            <a:ext cx="8050213" cy="4968875"/>
          </a:xfrm>
        </p:spPr>
        <p:txBody>
          <a:bodyPr/>
          <a:lstStyle/>
          <a:p>
            <a:pPr eaLnBrk="1" hangingPunct="1">
              <a:buFont typeface="Wingdings" charset="0"/>
              <a:buNone/>
              <a:defRPr/>
            </a:pPr>
            <a:r>
              <a:rPr lang="en-US" b="1" dirty="0" smtClean="0">
                <a:cs typeface="+mn-cs"/>
              </a:rPr>
              <a:t> </a:t>
            </a:r>
            <a:endParaRPr lang="pt-BR" sz="1800" dirty="0" smtClean="0">
              <a:cs typeface="+mn-cs"/>
              <a:sym typeface="Mathematica1" charset="0"/>
            </a:endParaRPr>
          </a:p>
        </p:txBody>
      </p:sp>
      <p:sp>
        <p:nvSpPr>
          <p:cNvPr id="266244" name="Rectangle 4"/>
          <p:cNvSpPr>
            <a:spLocks noChangeArrowheads="1"/>
          </p:cNvSpPr>
          <p:nvPr/>
        </p:nvSpPr>
        <p:spPr bwMode="auto">
          <a:xfrm>
            <a:off x="419100" y="1412875"/>
            <a:ext cx="8188325" cy="47529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285750" indent="-285750" algn="just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  <a:defRPr/>
            </a:pPr>
            <a:r>
              <a:rPr lang="en-US" sz="3200" b="1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cs typeface="+mn-cs"/>
              </a:rPr>
              <a:t>Como verificar?</a:t>
            </a:r>
            <a:r>
              <a:rPr lang="en-US" sz="3200" b="1">
                <a:solidFill>
                  <a:srgbClr val="000090"/>
                </a:solidFill>
                <a:latin typeface="Candara" pitchFamily="34" charset="0"/>
                <a:cs typeface="+mn-cs"/>
              </a:rPr>
              <a:t> </a:t>
            </a:r>
            <a:endParaRPr lang="en-US" sz="2800">
              <a:solidFill>
                <a:srgbClr val="000090"/>
              </a:solidFill>
              <a:latin typeface="Candara" pitchFamily="34" charset="0"/>
              <a:cs typeface="+mn-cs"/>
            </a:endParaRPr>
          </a:p>
          <a:p>
            <a:pPr marL="285750" indent="-285750" algn="just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None/>
              <a:defRPr/>
            </a:pPr>
            <a:r>
              <a:rPr lang="en-US" sz="2800">
                <a:solidFill>
                  <a:srgbClr val="000090"/>
                </a:solidFill>
                <a:latin typeface="Candara" pitchFamily="34" charset="0"/>
                <a:cs typeface="+mn-cs"/>
              </a:rPr>
              <a:t>Medir a </a:t>
            </a:r>
            <a:r>
              <a:rPr lang="en-US" sz="2800" b="1" i="1">
                <a:solidFill>
                  <a:srgbClr val="000090"/>
                </a:solidFill>
                <a:latin typeface="Candara" pitchFamily="34" charset="0"/>
                <a:cs typeface="+mn-cs"/>
              </a:rPr>
              <a:t>autocorrelação espacial</a:t>
            </a:r>
            <a:r>
              <a:rPr lang="en-US" sz="2800" b="1">
                <a:solidFill>
                  <a:srgbClr val="000090"/>
                </a:solidFill>
                <a:latin typeface="Candara" pitchFamily="34" charset="0"/>
                <a:cs typeface="+mn-cs"/>
              </a:rPr>
              <a:t> </a:t>
            </a:r>
            <a:r>
              <a:rPr lang="en-US" sz="2800">
                <a:solidFill>
                  <a:srgbClr val="000090"/>
                </a:solidFill>
                <a:latin typeface="Candara" pitchFamily="34" charset="0"/>
                <a:cs typeface="+mn-cs"/>
              </a:rPr>
              <a:t>dos </a:t>
            </a:r>
            <a:r>
              <a:rPr lang="en-US" sz="2800" b="1" i="1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cs typeface="+mn-cs"/>
              </a:rPr>
              <a:t>resíduos da regressão</a:t>
            </a:r>
            <a:r>
              <a:rPr lang="en-US" sz="2800">
                <a:solidFill>
                  <a:srgbClr val="000090"/>
                </a:solidFill>
                <a:latin typeface="Candara" pitchFamily="34" charset="0"/>
                <a:cs typeface="+mn-cs"/>
              </a:rPr>
              <a:t> (ex. Índice de Moran dos </a:t>
            </a:r>
            <a:r>
              <a:rPr lang="en-US" sz="2800" i="1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cs typeface="+mn-cs"/>
              </a:rPr>
              <a:t>resíduos</a:t>
            </a:r>
            <a:r>
              <a:rPr lang="en-US" sz="2800">
                <a:solidFill>
                  <a:srgbClr val="000090"/>
                </a:solidFill>
                <a:latin typeface="Candara" pitchFamily="34" charset="0"/>
                <a:cs typeface="+mn-cs"/>
              </a:rPr>
              <a:t>)</a:t>
            </a:r>
          </a:p>
          <a:p>
            <a:pPr marL="285750" indent="-285750" algn="just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None/>
              <a:defRPr/>
            </a:pPr>
            <a:endParaRPr lang="en-US" sz="4400">
              <a:solidFill>
                <a:srgbClr val="000090"/>
              </a:solidFill>
              <a:latin typeface="Candara" pitchFamily="34" charset="0"/>
              <a:cs typeface="+mn-cs"/>
            </a:endParaRPr>
          </a:p>
          <a:p>
            <a:pPr marL="285750" indent="-285750" algn="just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None/>
              <a:defRPr/>
            </a:pPr>
            <a:r>
              <a:rPr lang="en-US" sz="2100" b="1">
                <a:solidFill>
                  <a:srgbClr val="000090"/>
                </a:solidFill>
                <a:latin typeface="Candara" pitchFamily="34" charset="0"/>
                <a:cs typeface="+mn-cs"/>
              </a:rPr>
              <a:t>                      </a:t>
            </a:r>
            <a:r>
              <a:rPr lang="en-US" sz="2800" b="1">
                <a:solidFill>
                  <a:srgbClr val="000090"/>
                </a:solidFill>
                <a:latin typeface="Candara" pitchFamily="34" charset="0"/>
                <a:cs typeface="+mn-cs"/>
              </a:rPr>
              <a:t>Dica para o trabalho final do curso</a:t>
            </a:r>
          </a:p>
          <a:p>
            <a:pPr marL="285750" indent="-285750" algn="just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None/>
              <a:defRPr/>
            </a:pPr>
            <a:endParaRPr lang="en-US" sz="1600" b="1">
              <a:solidFill>
                <a:srgbClr val="000090"/>
              </a:solidFill>
              <a:latin typeface="Candara" pitchFamily="34" charset="0"/>
              <a:cs typeface="+mn-cs"/>
            </a:endParaRPr>
          </a:p>
          <a:p>
            <a:pPr marL="285750" indent="-285750" algn="just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Arial" charset="0"/>
              <a:buChar char="•"/>
              <a:defRPr/>
            </a:pPr>
            <a:r>
              <a:rPr lang="en-US" sz="2100">
                <a:solidFill>
                  <a:srgbClr val="000090"/>
                </a:solidFill>
                <a:latin typeface="Candara" pitchFamily="34" charset="0"/>
                <a:cs typeface="+mn-cs"/>
              </a:rPr>
              <a:t>Exportar tabela com os resíduos do modelo de regressão</a:t>
            </a:r>
          </a:p>
          <a:p>
            <a:pPr marL="285750" indent="-285750" algn="just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Arial" charset="0"/>
              <a:buChar char="•"/>
              <a:defRPr/>
            </a:pPr>
            <a:r>
              <a:rPr lang="en-US" sz="2100">
                <a:solidFill>
                  <a:srgbClr val="000090"/>
                </a:solidFill>
                <a:latin typeface="Candara" pitchFamily="34" charset="0"/>
                <a:cs typeface="+mn-cs"/>
              </a:rPr>
              <a:t>Unir esta tabela com o shapefile original e visualizar os resíduos </a:t>
            </a:r>
            <a:r>
              <a:rPr lang="en-US" sz="2100">
                <a:solidFill>
                  <a:srgbClr val="000090"/>
                </a:solidFill>
                <a:latin typeface="Candara" pitchFamily="34" charset="0"/>
                <a:cs typeface="+mn-cs"/>
                <a:sym typeface="Wingdings" pitchFamily="2" charset="2"/>
              </a:rPr>
              <a:t>(Mapa dos resíduos)</a:t>
            </a:r>
          </a:p>
          <a:p>
            <a:pPr marL="285750" indent="-285750" algn="just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Arial" charset="0"/>
              <a:buChar char="•"/>
              <a:defRPr/>
            </a:pPr>
            <a:r>
              <a:rPr lang="en-US" sz="2100">
                <a:solidFill>
                  <a:srgbClr val="000090"/>
                </a:solidFill>
                <a:latin typeface="Candara" pitchFamily="34" charset="0"/>
                <a:cs typeface="+mn-cs"/>
                <a:sym typeface="Wingdings" pitchFamily="2" charset="2"/>
              </a:rPr>
              <a:t>Os resíduos estão espacialmente correlacionados? Calcular o Índice de Moran dos Resíduos (com teste de pseudo-significância)</a:t>
            </a:r>
            <a:endParaRPr lang="en-US" sz="2100">
              <a:solidFill>
                <a:srgbClr val="000090"/>
              </a:solidFill>
              <a:latin typeface="Candara" pitchFamily="34" charset="0"/>
              <a:cs typeface="+mn-cs"/>
            </a:endParaRPr>
          </a:p>
          <a:p>
            <a:pPr marL="742950" lvl="1" indent="-285750" algn="just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  <a:defRPr/>
            </a:pPr>
            <a:endParaRPr lang="en-US" sz="2800" b="1"/>
          </a:p>
          <a:p>
            <a:pPr marL="285750" indent="-285750" algn="just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endParaRPr lang="en-US" sz="2800" b="1"/>
          </a:p>
          <a:p>
            <a:pPr marL="742950" lvl="1" indent="-285750" algn="just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  <a:defRPr/>
            </a:pPr>
            <a:endParaRPr lang="en-US" sz="2800"/>
          </a:p>
          <a:p>
            <a:pPr marL="742950" lvl="1" indent="-285750" algn="just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  <a:defRPr/>
            </a:pPr>
            <a:endParaRPr lang="en-US" sz="2800" baseline="30000"/>
          </a:p>
          <a:p>
            <a:pPr marL="285750" indent="-285750" algn="just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endParaRPr lang="en-US" sz="2800" b="1" baseline="30000"/>
          </a:p>
          <a:p>
            <a:pPr marL="285750" indent="-285750" algn="just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endParaRPr lang="en-US" sz="2800" i="1"/>
          </a:p>
          <a:p>
            <a:pPr marL="285750" indent="-285750" algn="just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endParaRPr lang="en-US" sz="2800" i="1"/>
          </a:p>
          <a:p>
            <a:pPr marL="285750" indent="-285750" algn="just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endParaRPr lang="en-US" sz="2800" i="1"/>
          </a:p>
          <a:p>
            <a:pPr marL="285750" indent="-285750" algn="just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endParaRPr lang="en-US" sz="2800" i="1"/>
          </a:p>
          <a:p>
            <a:pPr marL="285750" indent="-285750" algn="just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endParaRPr lang="en-US" sz="2800" b="1" i="1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184150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Análise dos Resíduos</a:t>
            </a:r>
          </a:p>
        </p:txBody>
      </p:sp>
      <p:pic>
        <p:nvPicPr>
          <p:cNvPr id="40965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3579813"/>
            <a:ext cx="1079500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4"/>
          <p:cNvSpPr>
            <a:spLocks noChangeArrowheads="1"/>
          </p:cNvSpPr>
          <p:nvPr/>
        </p:nvSpPr>
        <p:spPr bwMode="auto">
          <a:xfrm>
            <a:off x="620713" y="1138238"/>
            <a:ext cx="813276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n-US" sz="2400" b="1">
                <a:solidFill>
                  <a:srgbClr val="000090"/>
                </a:solidFill>
                <a:latin typeface="Candara" pitchFamily="34" charset="0"/>
              </a:rPr>
              <a:t>São José dos Campos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Crescimento Populacional 91-00 X Densidade Populacional 91</a:t>
            </a:r>
            <a:r>
              <a:rPr lang="pt-BR">
                <a:solidFill>
                  <a:srgbClr val="000090"/>
                </a:solidFill>
                <a:latin typeface="Candara" pitchFamily="34" charset="0"/>
              </a:rPr>
              <a:t> 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pt-BR" sz="1800">
              <a:solidFill>
                <a:srgbClr val="000090"/>
              </a:solidFill>
              <a:latin typeface="Candara" pitchFamily="34" charset="0"/>
            </a:endParaRPr>
          </a:p>
        </p:txBody>
      </p:sp>
      <p:pic>
        <p:nvPicPr>
          <p:cNvPr id="43010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08450" y="2170113"/>
            <a:ext cx="471170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43800" y="5959475"/>
            <a:ext cx="1447800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2" name="Rectangle 7"/>
          <p:cNvSpPr>
            <a:spLocks noChangeArrowheads="1"/>
          </p:cNvSpPr>
          <p:nvPr/>
        </p:nvSpPr>
        <p:spPr bwMode="auto">
          <a:xfrm>
            <a:off x="469900" y="2509838"/>
            <a:ext cx="3500438" cy="434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81000" indent="-381000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AutoNum type="arabicPeriod"/>
            </a:pPr>
            <a:r>
              <a:rPr lang="en-US" sz="2400">
                <a:solidFill>
                  <a:srgbClr val="000090"/>
                </a:solidFill>
                <a:latin typeface="Candara" pitchFamily="34" charset="0"/>
              </a:rPr>
              <a:t>Mapear os resíduos da regressão – índícios de correlação</a:t>
            </a:r>
          </a:p>
          <a:p>
            <a:pPr marL="381000" indent="-381000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AutoNum type="arabicPeriod"/>
            </a:pPr>
            <a:r>
              <a:rPr lang="en-US" sz="2400">
                <a:solidFill>
                  <a:srgbClr val="000090"/>
                </a:solidFill>
                <a:latin typeface="Candara" pitchFamily="34" charset="0"/>
              </a:rPr>
              <a:t>Índice de Moran sobre </a:t>
            </a:r>
            <a:r>
              <a:rPr lang="en-US" sz="2400" b="1">
                <a:solidFill>
                  <a:srgbClr val="000090"/>
                </a:solidFill>
                <a:latin typeface="Candara" pitchFamily="34" charset="0"/>
              </a:rPr>
              <a:t>mapa de resíduos </a:t>
            </a:r>
            <a:r>
              <a:rPr lang="pt-BR" sz="2400" b="1">
                <a:solidFill>
                  <a:srgbClr val="FF0000"/>
                </a:solidFill>
                <a:latin typeface="Candara" pitchFamily="34" charset="0"/>
              </a:rPr>
              <a:t>I=0,45</a:t>
            </a:r>
          </a:p>
          <a:p>
            <a:pPr marL="381000" indent="-381000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AutoNum type="arabicPeriod"/>
            </a:pPr>
            <a:r>
              <a:rPr lang="en-US" sz="2400">
                <a:solidFill>
                  <a:srgbClr val="000090"/>
                </a:solidFill>
                <a:latin typeface="Candara" pitchFamily="34" charset="0"/>
              </a:rPr>
              <a:t>Testes de</a:t>
            </a: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 pseudo-significância indicam autocorrelação espacial significativa </a:t>
            </a:r>
            <a:endParaRPr lang="en-US" i="1">
              <a:solidFill>
                <a:srgbClr val="000090"/>
              </a:solidFill>
              <a:latin typeface="Candara" pitchFamily="34" charset="0"/>
            </a:endParaRPr>
          </a:p>
          <a:p>
            <a:pPr marL="381000" indent="-381000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AutoNum type="arabicPeriod"/>
            </a:pPr>
            <a:endParaRPr lang="en-US" i="1">
              <a:solidFill>
                <a:srgbClr val="000090"/>
              </a:solidFill>
              <a:latin typeface="Trebuchet MS" pitchFamily="34" charset="0"/>
            </a:endParaRPr>
          </a:p>
          <a:p>
            <a:pPr marL="381000" indent="-381000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AutoNum type="arabicPeriod"/>
            </a:pPr>
            <a:endParaRPr lang="en-US" i="1">
              <a:solidFill>
                <a:srgbClr val="000090"/>
              </a:solidFill>
              <a:latin typeface="Trebuchet MS" pitchFamily="34" charset="0"/>
            </a:endParaRPr>
          </a:p>
          <a:p>
            <a:pPr marL="381000" indent="-381000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AutoNum type="arabicPeriod"/>
            </a:pPr>
            <a:endParaRPr lang="en-US" b="1" i="1">
              <a:solidFill>
                <a:srgbClr val="000090"/>
              </a:solidFill>
              <a:latin typeface="Trebuchet MS" pitchFamily="34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579438" y="184150"/>
            <a:ext cx="856456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Exemplo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57338"/>
            <a:ext cx="8229600" cy="5300662"/>
          </a:xfrm>
        </p:spPr>
        <p:txBody>
          <a:bodyPr/>
          <a:lstStyle/>
          <a:p>
            <a:pPr>
              <a:buFont typeface="Wingdings" charset="0"/>
              <a:buChar char="§"/>
              <a:defRPr/>
            </a:pP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As observações não são independentes espacialmente. </a:t>
            </a:r>
          </a:p>
          <a:p>
            <a:pPr>
              <a:buFont typeface="Wingdings" charset="0"/>
              <a:buNone/>
              <a:defRPr/>
            </a:pPr>
            <a:endParaRPr lang="en-US" sz="1400" dirty="0">
              <a:solidFill>
                <a:srgbClr val="000090"/>
              </a:solidFill>
              <a:latin typeface="Candara"/>
              <a:cs typeface="Candara"/>
            </a:endParaRPr>
          </a:p>
          <a:p>
            <a:pPr>
              <a:buFont typeface="Wingdings" charset="0"/>
              <a:buChar char="§"/>
              <a:defRPr/>
            </a:pP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Portanto... temos uma violação das nossas </a:t>
            </a:r>
            <a:r>
              <a:rPr lang="pt-BR" dirty="0" smtClean="0">
                <a:solidFill>
                  <a:srgbClr val="000090"/>
                </a:solidFill>
                <a:latin typeface="Candara"/>
                <a:cs typeface="Candara"/>
              </a:rPr>
              <a:t>premissas. </a:t>
            </a:r>
            <a:endParaRPr lang="pt-BR" dirty="0">
              <a:solidFill>
                <a:srgbClr val="000090"/>
              </a:solidFill>
              <a:latin typeface="Candara"/>
              <a:cs typeface="Candara"/>
            </a:endParaRPr>
          </a:p>
          <a:p>
            <a:pPr>
              <a:buFont typeface="Wingdings" charset="0"/>
              <a:buNone/>
              <a:defRPr/>
            </a:pPr>
            <a:endParaRPr lang="en-US" sz="1400" dirty="0">
              <a:solidFill>
                <a:srgbClr val="000090"/>
              </a:solidFill>
              <a:latin typeface="Candara"/>
              <a:cs typeface="Candara"/>
            </a:endParaRPr>
          </a:p>
          <a:p>
            <a:pPr>
              <a:buFont typeface="Wingdings" charset="0"/>
              <a:buChar char="§"/>
              <a:defRPr/>
            </a:pP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Dependendo da natureza da dependência, parâmetros estimados </a:t>
            </a:r>
            <a:r>
              <a:rPr lang="pt-BR" dirty="0" smtClean="0">
                <a:solidFill>
                  <a:srgbClr val="000090"/>
                </a:solidFill>
                <a:latin typeface="Candara"/>
                <a:cs typeface="Candara"/>
              </a:rPr>
              <a:t>pelo método dos </a:t>
            </a: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mínimos quadrados será ineficiente ou inconsistente. </a:t>
            </a:r>
          </a:p>
          <a:p>
            <a:pPr>
              <a:buFont typeface="Wingdings" charset="0"/>
              <a:buChar char="§"/>
              <a:defRPr/>
            </a:pPr>
            <a:endParaRPr lang="pt-BR" sz="2000" dirty="0">
              <a:solidFill>
                <a:srgbClr val="000090"/>
              </a:solidFill>
              <a:latin typeface="Candara"/>
              <a:cs typeface="Candara"/>
            </a:endParaRPr>
          </a:p>
          <a:p>
            <a:pPr algn="ctr">
              <a:buFont typeface="Wingdings" charset="0"/>
              <a:buNone/>
              <a:defRPr/>
            </a:pPr>
            <a:r>
              <a:rPr lang="pt-BR" sz="3200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4000" b="1" i="1" dirty="0">
                <a:solidFill>
                  <a:srgbClr val="D70202"/>
                </a:solidFill>
                <a:latin typeface="Candara"/>
                <a:cs typeface="Candara"/>
              </a:rPr>
              <a:t>E agora?</a:t>
            </a:r>
          </a:p>
          <a:p>
            <a:pPr>
              <a:buFont typeface="Wingdings" charset="0"/>
              <a:buNone/>
              <a:defRPr/>
            </a:pPr>
            <a:endParaRPr lang="en-US" sz="3200" dirty="0">
              <a:solidFill>
                <a:srgbClr val="000090"/>
              </a:solidFill>
              <a:latin typeface="Candara"/>
              <a:cs typeface="Candara"/>
            </a:endParaRPr>
          </a:p>
          <a:p>
            <a:pPr algn="ctr" eaLnBrk="1" hangingPunct="1">
              <a:buFont typeface="Wingdings" charset="0"/>
              <a:buNone/>
              <a:defRPr/>
            </a:pPr>
            <a:endParaRPr lang="en-US" sz="3200" b="1" dirty="0">
              <a:solidFill>
                <a:srgbClr val="000090"/>
              </a:solidFill>
              <a:latin typeface="Candara"/>
              <a:cs typeface="Candara"/>
            </a:endParaRPr>
          </a:p>
          <a:p>
            <a:pPr algn="ctr" eaLnBrk="1" hangingPunct="1">
              <a:buFont typeface="Wingdings" charset="0"/>
              <a:buNone/>
              <a:defRPr/>
            </a:pPr>
            <a:endParaRPr lang="pt-BR" sz="3200" dirty="0">
              <a:solidFill>
                <a:srgbClr val="000090"/>
              </a:solidFill>
              <a:latin typeface="Candara"/>
              <a:cs typeface="Candara"/>
            </a:endParaRPr>
          </a:p>
          <a:p>
            <a:pPr algn="ctr" eaLnBrk="1" hangingPunct="1">
              <a:buFont typeface="Wingdings" charset="0"/>
              <a:buNone/>
              <a:defRPr/>
            </a:pPr>
            <a:r>
              <a:rPr lang="pt-BR" sz="3200" dirty="0">
                <a:solidFill>
                  <a:srgbClr val="000090"/>
                </a:solidFill>
                <a:latin typeface="Candara"/>
                <a:cs typeface="Candara"/>
              </a:rPr>
              <a:t>Modelos de </a:t>
            </a:r>
            <a:r>
              <a:rPr lang="pt-BR" sz="3200" i="1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regressão que incorporam efeitos espaciais</a:t>
            </a:r>
            <a:endParaRPr lang="pt-BR" dirty="0">
              <a:solidFill>
                <a:srgbClr val="000090"/>
              </a:solidFill>
              <a:latin typeface="Candara"/>
              <a:cs typeface="Candara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20675"/>
            <a:ext cx="9144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2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Autocorrelação Espacial Constatada!!!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41438"/>
            <a:ext cx="8229600" cy="5334000"/>
          </a:xfrm>
        </p:spPr>
        <p:txBody>
          <a:bodyPr/>
          <a:lstStyle/>
          <a:p>
            <a:pPr marL="0" indent="0" algn="ctr" eaLnBrk="1" hangingPunct="1">
              <a:buFont typeface="Wingdings" charset="0"/>
              <a:buNone/>
              <a:defRPr/>
            </a:pPr>
            <a:r>
              <a:rPr lang="pt-BR" sz="3200" b="1" dirty="0">
                <a:solidFill>
                  <a:srgbClr val="000090"/>
                </a:solidFill>
                <a:latin typeface="Candara"/>
                <a:cs typeface="Candara"/>
              </a:rPr>
              <a:t>Incorpora a estrutura de dependência </a:t>
            </a:r>
            <a:endParaRPr lang="pt-BR" sz="3200" b="1" dirty="0" smtClean="0">
              <a:solidFill>
                <a:srgbClr val="000090"/>
              </a:solidFill>
              <a:latin typeface="Candara"/>
              <a:cs typeface="Candara"/>
            </a:endParaRPr>
          </a:p>
          <a:p>
            <a:pPr marL="0" indent="0" algn="ctr" eaLnBrk="1" hangingPunct="1">
              <a:buFont typeface="Wingdings" charset="0"/>
              <a:buNone/>
              <a:defRPr/>
            </a:pPr>
            <a:r>
              <a:rPr lang="pt-BR" sz="3200" b="1" dirty="0" smtClean="0">
                <a:solidFill>
                  <a:srgbClr val="000090"/>
                </a:solidFill>
                <a:latin typeface="Candara"/>
                <a:cs typeface="Candara"/>
              </a:rPr>
              <a:t>espacial </a:t>
            </a:r>
            <a:r>
              <a:rPr lang="pt-BR" sz="3200" b="1" dirty="0">
                <a:solidFill>
                  <a:srgbClr val="000090"/>
                </a:solidFill>
                <a:latin typeface="Candara"/>
                <a:cs typeface="Candara"/>
              </a:rPr>
              <a:t>no modelo</a:t>
            </a:r>
          </a:p>
          <a:p>
            <a:pPr eaLnBrk="1" hangingPunct="1">
              <a:buFont typeface="Wingdings" charset="0"/>
              <a:buChar char="§"/>
              <a:defRPr/>
            </a:pPr>
            <a:endParaRPr lang="pt-BR" sz="1800" dirty="0">
              <a:solidFill>
                <a:srgbClr val="000090"/>
              </a:solidFill>
              <a:latin typeface="Candara"/>
              <a:cs typeface="Candara"/>
            </a:endParaRPr>
          </a:p>
          <a:p>
            <a:pPr eaLnBrk="1" hangingPunct="1">
              <a:buFont typeface="Wingdings" charset="0"/>
              <a:buNone/>
              <a:defRPr/>
            </a:pPr>
            <a:r>
              <a:rPr lang="pt-BR" sz="2400" b="1" dirty="0">
                <a:solidFill>
                  <a:srgbClr val="000090"/>
                </a:solidFill>
                <a:latin typeface="Candara"/>
                <a:cs typeface="Candara"/>
              </a:rPr>
              <a:t>PREMISSA: </a:t>
            </a:r>
          </a:p>
          <a:p>
            <a:pPr>
              <a:buFont typeface="Wingdings" charset="0"/>
              <a:buChar char="§"/>
              <a:defRPr/>
            </a:pPr>
            <a:r>
              <a:rPr lang="pt-BR" sz="2400" dirty="0">
                <a:solidFill>
                  <a:srgbClr val="000090"/>
                </a:solidFill>
                <a:latin typeface="Candara"/>
                <a:cs typeface="Candara"/>
              </a:rPr>
              <a:t>Assumimos que conhecemos a estrutura de dependência espacial (ela não é estimada)</a:t>
            </a:r>
            <a:endParaRPr lang="en-US" sz="2400" dirty="0">
              <a:solidFill>
                <a:srgbClr val="000090"/>
              </a:solidFill>
              <a:latin typeface="Candara"/>
              <a:cs typeface="Candara"/>
            </a:endParaRPr>
          </a:p>
          <a:p>
            <a:pPr>
              <a:buFont typeface="Wingdings" charset="0"/>
              <a:buChar char="§"/>
              <a:defRPr/>
            </a:pPr>
            <a:r>
              <a:rPr lang="pt-BR" sz="2400" dirty="0">
                <a:solidFill>
                  <a:srgbClr val="000090"/>
                </a:solidFill>
                <a:latin typeface="Candara"/>
                <a:cs typeface="Candara"/>
              </a:rPr>
              <a:t>Premissa forte? Sim!</a:t>
            </a:r>
            <a:endParaRPr lang="en-US" sz="2400" dirty="0">
              <a:solidFill>
                <a:srgbClr val="000090"/>
              </a:solidFill>
              <a:latin typeface="Candara"/>
              <a:cs typeface="Candara"/>
            </a:endParaRPr>
          </a:p>
          <a:p>
            <a:pPr>
              <a:buFont typeface="Wingdings" charset="0"/>
              <a:buChar char="§"/>
              <a:defRPr/>
            </a:pPr>
            <a:r>
              <a:rPr lang="pt-BR" sz="2400" dirty="0">
                <a:solidFill>
                  <a:srgbClr val="000090"/>
                </a:solidFill>
                <a:latin typeface="Candara"/>
                <a:cs typeface="Candara"/>
              </a:rPr>
              <a:t>Porém não tão forte quanto assumir que todas as observações são independentes espacialmente</a:t>
            </a:r>
          </a:p>
          <a:p>
            <a:pPr>
              <a:buFont typeface="Wingdings" charset="0"/>
              <a:buChar char="§"/>
              <a:defRPr/>
            </a:pPr>
            <a:r>
              <a:rPr lang="pt-BR" sz="2400" dirty="0">
                <a:solidFill>
                  <a:srgbClr val="000090"/>
                </a:solidFill>
                <a:latin typeface="Candara"/>
                <a:cs typeface="Candara"/>
              </a:rPr>
              <a:t>Matrizes de ponderação tipicamente consideradas: contiguidade (</a:t>
            </a:r>
            <a:r>
              <a:rPr lang="pt-BR" sz="2400" dirty="0" err="1">
                <a:solidFill>
                  <a:srgbClr val="000090"/>
                </a:solidFill>
                <a:latin typeface="Candara"/>
                <a:cs typeface="Candara"/>
              </a:rPr>
              <a:t>queen</a:t>
            </a:r>
            <a:r>
              <a:rPr lang="pt-BR" sz="2400" dirty="0">
                <a:solidFill>
                  <a:srgbClr val="000090"/>
                </a:solidFill>
                <a:latin typeface="Candara"/>
                <a:cs typeface="Candara"/>
              </a:rPr>
              <a:t>, </a:t>
            </a:r>
            <a:r>
              <a:rPr lang="pt-BR" sz="2400" dirty="0" err="1">
                <a:solidFill>
                  <a:srgbClr val="000090"/>
                </a:solidFill>
                <a:latin typeface="Candara"/>
                <a:cs typeface="Candara"/>
              </a:rPr>
              <a:t>rook</a:t>
            </a:r>
            <a:r>
              <a:rPr lang="pt-BR" sz="2400" dirty="0">
                <a:solidFill>
                  <a:srgbClr val="000090"/>
                </a:solidFill>
                <a:latin typeface="Candara"/>
                <a:cs typeface="Candara"/>
              </a:rPr>
              <a:t>...) ou distância </a:t>
            </a:r>
            <a:r>
              <a:rPr lang="pt-BR" sz="2400" dirty="0" smtClean="0">
                <a:solidFill>
                  <a:srgbClr val="000090"/>
                </a:solidFill>
                <a:latin typeface="Candara"/>
                <a:cs typeface="Candara"/>
              </a:rPr>
              <a:t>(</a:t>
            </a:r>
            <a:r>
              <a:rPr lang="pt-BR" sz="2400" i="1" dirty="0" err="1" smtClean="0">
                <a:solidFill>
                  <a:srgbClr val="000090"/>
                </a:solidFill>
                <a:latin typeface="Candara"/>
                <a:cs typeface="Candara"/>
              </a:rPr>
              <a:t>n</a:t>
            </a:r>
            <a:r>
              <a:rPr lang="pt-BR" sz="2400" dirty="0" smtClean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pt-BR" sz="2400" dirty="0">
                <a:solidFill>
                  <a:srgbClr val="000090"/>
                </a:solidFill>
                <a:latin typeface="Candara"/>
                <a:cs typeface="Candara"/>
              </a:rPr>
              <a:t>vizinhos mais próximos...)</a:t>
            </a:r>
            <a:endParaRPr lang="en-US" sz="2400" dirty="0">
              <a:solidFill>
                <a:srgbClr val="000090"/>
              </a:solidFill>
              <a:latin typeface="Candara"/>
              <a:cs typeface="Candara"/>
            </a:endParaRPr>
          </a:p>
          <a:p>
            <a:pPr eaLnBrk="1" hangingPunct="1">
              <a:buFont typeface="Wingdings" charset="0"/>
              <a:buNone/>
              <a:defRPr/>
            </a:pPr>
            <a:endParaRPr lang="pt-BR" sz="1800" dirty="0">
              <a:solidFill>
                <a:srgbClr val="000090"/>
              </a:solidFill>
              <a:latin typeface="Candara"/>
              <a:cs typeface="Candara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184150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Regressão Espacial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5625" y="1646238"/>
            <a:ext cx="8229600" cy="5334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32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Podem ser </a:t>
            </a:r>
            <a:r>
              <a:rPr lang="en-US" sz="3200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globais</a:t>
            </a:r>
            <a:r>
              <a:rPr lang="en-US" sz="32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ou </a:t>
            </a:r>
            <a:r>
              <a:rPr lang="en-US" sz="3200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locais</a:t>
            </a:r>
          </a:p>
          <a:p>
            <a:pPr eaLnBrk="1" hangingPunct="1">
              <a:buFont typeface="Wingdings" pitchFamily="2" charset="2"/>
              <a:buNone/>
            </a:pPr>
            <a:endParaRPr lang="pt-BR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pt-BR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Globais</a:t>
            </a: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:</a:t>
            </a:r>
            <a:r>
              <a:rPr lang="pt-BR" i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</a:t>
            </a: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inclui no modelo de regressão um parâmetro para capturar a estrutura de autocorrelação espacial na área de estudo como um todo. </a:t>
            </a:r>
          </a:p>
          <a:p>
            <a:pPr lvl="1" eaLnBrk="1" hangingPunct="1">
              <a:buFont typeface="Wingdings" pitchFamily="2" charset="2"/>
              <a:buNone/>
            </a:pPr>
            <a:endParaRPr lang="pt-BR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lvl="1" eaLnBrk="1" hangingPunct="1">
              <a:buFont typeface="Wingdings" pitchFamily="2" charset="2"/>
              <a:buNone/>
            </a:pPr>
            <a:endParaRPr lang="pt-BR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pt-BR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Locais:</a:t>
            </a:r>
            <a:r>
              <a:rPr lang="pt-BR" i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</a:t>
            </a: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parâmetros variam continuamente no espaço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184150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Regressão Espacial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738188" y="1300163"/>
          <a:ext cx="7775575" cy="4657725"/>
        </p:xfrm>
        <a:graphic>
          <a:graphicData uri="http://schemas.openxmlformats.org/drawingml/2006/table">
            <a:tbl>
              <a:tblPr/>
              <a:tblGrid>
                <a:gridCol w="3887787"/>
                <a:gridCol w="3887788"/>
              </a:tblGrid>
              <a:tr h="7303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Global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Local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50000"/>
                      </a:schemeClr>
                    </a:solidFill>
                  </a:tcPr>
                </a:tc>
              </a:tr>
              <a:tr h="1005977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Estatísticas dizem respeito à região como um todo (1 valor)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Disagregações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locais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 das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estatísticas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globais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 (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Muitos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valores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)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FF"/>
                    </a:solidFill>
                  </a:tcPr>
                </a:tc>
              </a:tr>
              <a:tr h="73035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Estatísticas globais e não mapeáveis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Estatísticas locais e mapeáveis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</a:tr>
              <a:tr h="73035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Ênfase nas similaridades da região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Ênfase nas diferenças ao longo do espaço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FF"/>
                    </a:solidFill>
                  </a:tcPr>
                </a:tc>
              </a:tr>
              <a:tr h="73035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Procura regularidades ou “leis”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Procura por exceções ou “hot-spots” locais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</a:tr>
              <a:tr h="73035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Ex.: Regressão Clássica, Spatial Lag, Spatial Error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Ex.: GWR, Regimes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Espaciais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FF"/>
                    </a:solidFill>
                  </a:tcPr>
                </a:tc>
              </a:tr>
            </a:tbl>
          </a:graphicData>
        </a:graphic>
      </p:graphicFrame>
      <p:sp>
        <p:nvSpPr>
          <p:cNvPr id="51224" name="Text Box 4"/>
          <p:cNvSpPr txBox="1">
            <a:spLocks noChangeArrowheads="1"/>
          </p:cNvSpPr>
          <p:nvPr/>
        </p:nvSpPr>
        <p:spPr bwMode="auto">
          <a:xfrm>
            <a:off x="0" y="6296025"/>
            <a:ext cx="91440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solidFill>
                  <a:srgbClr val="000090"/>
                </a:solidFill>
                <a:latin typeface="Candara" pitchFamily="34" charset="0"/>
              </a:rPr>
              <a:t>Adaptado de: Fotheringham, A.S., Brunsdon, C., and Charlton, M.E., 2002, </a:t>
            </a:r>
            <a:r>
              <a:rPr lang="en-US" sz="1400" i="1">
                <a:solidFill>
                  <a:srgbClr val="000090"/>
                </a:solidFill>
                <a:latin typeface="Candara" pitchFamily="34" charset="0"/>
              </a:rPr>
              <a:t>Geographically Weighted Regression: The Analysis of Spatially Varying Relationships</a:t>
            </a:r>
            <a:r>
              <a:rPr lang="en-US" sz="1400">
                <a:solidFill>
                  <a:srgbClr val="000090"/>
                </a:solidFill>
                <a:latin typeface="Candara" pitchFamily="34" charset="0"/>
              </a:rPr>
              <a:t>, Chichester: Wiley. 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184150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Global vs. Local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1325" y="1619250"/>
            <a:ext cx="8394700" cy="4724400"/>
          </a:xfrm>
        </p:spPr>
        <p:txBody>
          <a:bodyPr/>
          <a:lstStyle/>
          <a:p>
            <a:pPr eaLnBrk="1" hangingPunct="1">
              <a:buFont typeface="Wingdings" charset="0"/>
              <a:buNone/>
              <a:defRPr/>
            </a:pPr>
            <a:r>
              <a:rPr lang="en-US" b="1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PREMISSA</a:t>
            </a:r>
            <a:endParaRPr lang="en-US" b="1" dirty="0">
              <a:solidFill>
                <a:srgbClr val="00009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cs typeface="Candara"/>
            </a:endParaRPr>
          </a:p>
          <a:p>
            <a:pPr lvl="1" eaLnBrk="1" hangingPunct="1">
              <a:buFont typeface="Wingdings" charset="0"/>
              <a:buNone/>
              <a:defRPr/>
            </a:pP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</a:rPr>
              <a:t>É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</a:rPr>
              <a:t>possível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</a:rPr>
              <a:t>capturar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</a:rPr>
              <a:t> a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</a:rPr>
              <a:t>estrutura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</a:rPr>
              <a:t> de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</a:rPr>
              <a:t>correlação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</a:rPr>
              <a:t>espacial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</a:rPr>
              <a:t>num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</a:rPr>
              <a:t>único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</a:rPr>
              <a:t>parâmetro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</a:rPr>
              <a:t> (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</a:rPr>
              <a:t>adicionado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</a:rPr>
              <a:t>ao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</a:rPr>
              <a:t>modelo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</a:rPr>
              <a:t> de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</a:rPr>
              <a:t>regressão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</a:rPr>
              <a:t>).</a:t>
            </a:r>
          </a:p>
          <a:p>
            <a:pPr lvl="1" eaLnBrk="1" hangingPunct="1">
              <a:buFont typeface="Wingdings" charset="0"/>
              <a:buNone/>
              <a:defRPr/>
            </a:pPr>
            <a:endParaRPr lang="en-US" b="1" dirty="0" smtClean="0">
              <a:solidFill>
                <a:srgbClr val="000090"/>
              </a:solidFill>
              <a:latin typeface="Candara"/>
              <a:cs typeface="Candara"/>
            </a:endParaRPr>
          </a:p>
          <a:p>
            <a:pPr lvl="1" eaLnBrk="1" hangingPunct="1">
              <a:buFont typeface="Wingdings" charset="0"/>
              <a:buNone/>
              <a:defRPr/>
            </a:pPr>
            <a:endParaRPr lang="en-US" sz="1400" b="1" dirty="0">
              <a:solidFill>
                <a:srgbClr val="000090"/>
              </a:solidFill>
              <a:latin typeface="Candara"/>
              <a:cs typeface="Candara"/>
            </a:endParaRPr>
          </a:p>
          <a:p>
            <a:pPr eaLnBrk="1" hangingPunct="1">
              <a:buFont typeface="Wingdings" charset="0"/>
              <a:buNone/>
              <a:defRPr/>
            </a:pPr>
            <a:r>
              <a:rPr lang="en-US" b="1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Alternativas</a:t>
            </a:r>
            <a:r>
              <a:rPr lang="en-US" b="1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 </a:t>
            </a:r>
            <a:endParaRPr lang="en-US" b="1" dirty="0">
              <a:solidFill>
                <a:srgbClr val="00009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cs typeface="Candara"/>
              <a:sym typeface="Symbol" charset="0"/>
            </a:endParaRPr>
          </a:p>
          <a:p>
            <a:pPr lvl="1" eaLnBrk="1" hangingPunct="1">
              <a:buFont typeface="Wingdings" charset="0"/>
              <a:buNone/>
              <a:defRPr/>
            </a:pPr>
            <a:r>
              <a:rPr lang="pt-BR" b="1" i="1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pt-BR" b="1" i="1" dirty="0" err="1">
                <a:solidFill>
                  <a:srgbClr val="000090"/>
                </a:solidFill>
                <a:latin typeface="Candara"/>
                <a:cs typeface="Candara"/>
              </a:rPr>
              <a:t>Spatial</a:t>
            </a:r>
            <a:r>
              <a:rPr lang="pt-BR" b="1" i="1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pt-BR" b="1" i="1" dirty="0" err="1">
                <a:solidFill>
                  <a:srgbClr val="000090"/>
                </a:solidFill>
                <a:latin typeface="Candara"/>
                <a:cs typeface="Candara"/>
              </a:rPr>
              <a:t>Lag</a:t>
            </a:r>
            <a:r>
              <a:rPr lang="pt-BR" b="1" i="1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pt-BR" b="1" i="1" dirty="0" err="1">
                <a:solidFill>
                  <a:srgbClr val="000090"/>
                </a:solidFill>
                <a:latin typeface="Candara"/>
                <a:cs typeface="Candara"/>
              </a:rPr>
              <a:t>Models</a:t>
            </a:r>
            <a:r>
              <a:rPr lang="pt-BR" b="1" i="1" dirty="0">
                <a:solidFill>
                  <a:srgbClr val="000090"/>
                </a:solidFill>
                <a:latin typeface="Candara"/>
                <a:cs typeface="Candara"/>
              </a:rPr>
              <a:t> (SAR)</a:t>
            </a:r>
            <a:r>
              <a:rPr lang="pt-BR" b="1" dirty="0">
                <a:solidFill>
                  <a:srgbClr val="000090"/>
                </a:solidFill>
                <a:latin typeface="Candara"/>
                <a:cs typeface="Candara"/>
              </a:rPr>
              <a:t>:</a:t>
            </a: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 atribuem a </a:t>
            </a:r>
            <a:r>
              <a:rPr lang="pt-BR" i="1" u="sng" dirty="0" err="1">
                <a:solidFill>
                  <a:srgbClr val="000090"/>
                </a:solidFill>
                <a:latin typeface="Candara"/>
                <a:cs typeface="Candara"/>
              </a:rPr>
              <a:t>autocorrelação</a:t>
            </a: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 espacial à variável resposta </a:t>
            </a:r>
            <a:r>
              <a:rPr lang="pt-BR" dirty="0" err="1">
                <a:solidFill>
                  <a:srgbClr val="000090"/>
                </a:solidFill>
                <a:latin typeface="Candara"/>
                <a:cs typeface="Candara"/>
              </a:rPr>
              <a:t>Y</a:t>
            </a: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. (</a:t>
            </a:r>
            <a:r>
              <a:rPr lang="pt-BR" sz="1800" i="1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Spatial</a:t>
            </a:r>
            <a:r>
              <a:rPr lang="pt-BR" sz="1800" i="1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 </a:t>
            </a:r>
            <a:r>
              <a:rPr lang="pt-BR" sz="1800" i="1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Autoregressive</a:t>
            </a:r>
            <a:r>
              <a:rPr lang="pt-BR" sz="1800" i="1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 </a:t>
            </a:r>
            <a:r>
              <a:rPr lang="pt-BR" sz="1800" i="1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Modeling</a:t>
            </a:r>
            <a:r>
              <a:rPr lang="pt-BR" dirty="0" smtClean="0">
                <a:solidFill>
                  <a:srgbClr val="000090"/>
                </a:solidFill>
                <a:latin typeface="Candara"/>
                <a:cs typeface="Candara"/>
              </a:rPr>
              <a:t>)</a:t>
            </a:r>
          </a:p>
          <a:p>
            <a:pPr lvl="1" eaLnBrk="1" hangingPunct="1">
              <a:buFont typeface="Wingdings" charset="0"/>
              <a:buNone/>
              <a:defRPr/>
            </a:pPr>
            <a:endParaRPr lang="pt-BR" sz="2000" dirty="0">
              <a:solidFill>
                <a:srgbClr val="000090"/>
              </a:solidFill>
              <a:latin typeface="Candara"/>
              <a:cs typeface="Candara"/>
            </a:endParaRPr>
          </a:p>
          <a:p>
            <a:pPr lvl="1" eaLnBrk="1" hangingPunct="1">
              <a:buFont typeface="Wingdings" charset="0"/>
              <a:buNone/>
              <a:defRPr/>
            </a:pPr>
            <a:r>
              <a:rPr lang="pt-BR" b="1" i="1" dirty="0" err="1">
                <a:solidFill>
                  <a:srgbClr val="000090"/>
                </a:solidFill>
                <a:latin typeface="Candara"/>
                <a:cs typeface="Candara"/>
              </a:rPr>
              <a:t>Spatial</a:t>
            </a:r>
            <a:r>
              <a:rPr lang="pt-BR" b="1" i="1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pt-BR" b="1" i="1" dirty="0" err="1">
                <a:solidFill>
                  <a:srgbClr val="000090"/>
                </a:solidFill>
                <a:latin typeface="Candara"/>
                <a:cs typeface="Candara"/>
              </a:rPr>
              <a:t>Error</a:t>
            </a:r>
            <a:r>
              <a:rPr lang="pt-BR" b="1" i="1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pt-BR" b="1" i="1" dirty="0" err="1">
                <a:solidFill>
                  <a:srgbClr val="000090"/>
                </a:solidFill>
                <a:latin typeface="Candara"/>
                <a:cs typeface="Candara"/>
              </a:rPr>
              <a:t>Models</a:t>
            </a:r>
            <a:r>
              <a:rPr lang="pt-BR" b="1" i="1" dirty="0">
                <a:solidFill>
                  <a:srgbClr val="000090"/>
                </a:solidFill>
                <a:latin typeface="Candara"/>
                <a:cs typeface="Candara"/>
              </a:rPr>
              <a:t> (CAR)</a:t>
            </a:r>
            <a:r>
              <a:rPr lang="pt-BR" b="1" dirty="0">
                <a:solidFill>
                  <a:srgbClr val="000090"/>
                </a:solidFill>
                <a:latin typeface="Candara"/>
                <a:cs typeface="Candara"/>
              </a:rPr>
              <a:t>:</a:t>
            </a:r>
            <a:r>
              <a:rPr lang="pt-BR" i="1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atribuem a </a:t>
            </a:r>
            <a:r>
              <a:rPr lang="pt-BR" i="1" u="sng" dirty="0" err="1">
                <a:solidFill>
                  <a:srgbClr val="000090"/>
                </a:solidFill>
                <a:latin typeface="Candara"/>
                <a:cs typeface="Candara"/>
              </a:rPr>
              <a:t>autocorrelação</a:t>
            </a: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 ao erro. (</a:t>
            </a:r>
            <a:r>
              <a:rPr lang="pt-BR" sz="1800" i="1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Conditional</a:t>
            </a:r>
            <a:r>
              <a:rPr lang="pt-BR" sz="1800" i="1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 </a:t>
            </a:r>
            <a:r>
              <a:rPr lang="pt-BR" sz="1800" i="1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Autoregressive</a:t>
            </a:r>
            <a:r>
              <a:rPr lang="pt-BR" sz="1800" i="1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 </a:t>
            </a:r>
            <a:r>
              <a:rPr lang="pt-BR" sz="1800" i="1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Modeling</a:t>
            </a:r>
            <a:r>
              <a:rPr lang="pt-BR" sz="1800" i="1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)</a:t>
            </a:r>
            <a:endParaRPr lang="en-US" i="1" dirty="0">
              <a:solidFill>
                <a:srgbClr val="000090"/>
              </a:solidFill>
              <a:latin typeface="Candara"/>
              <a:cs typeface="Candara"/>
              <a:sym typeface="Symbol" charset="0"/>
            </a:endParaRPr>
          </a:p>
          <a:p>
            <a:pPr lvl="1" eaLnBrk="1" hangingPunct="1">
              <a:buFont typeface="Wingdings" charset="0"/>
              <a:buNone/>
              <a:defRPr/>
            </a:pPr>
            <a:endParaRPr lang="en-US" i="1" dirty="0">
              <a:solidFill>
                <a:srgbClr val="000090"/>
              </a:solidFill>
              <a:latin typeface="Candara"/>
              <a:cs typeface="Candara"/>
              <a:sym typeface="Symbol" charset="0"/>
            </a:endParaRPr>
          </a:p>
          <a:p>
            <a:pPr lvl="1" eaLnBrk="1" hangingPunct="1">
              <a:buFont typeface="Wingdings" charset="0"/>
              <a:buNone/>
              <a:defRPr/>
            </a:pPr>
            <a:endParaRPr lang="en-US" i="1" dirty="0">
              <a:solidFill>
                <a:srgbClr val="000090"/>
              </a:solidFill>
              <a:latin typeface="Candara"/>
              <a:cs typeface="Candara"/>
              <a:sym typeface="Symbol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33375"/>
            <a:ext cx="9144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Modelos com Efeitos Espaciais Globais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3075" y="1516063"/>
            <a:ext cx="8199438" cy="51990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sz="3200" b="1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PREMISSA: </a:t>
            </a:r>
            <a:r>
              <a:rPr lang="en-US" sz="3200" dirty="0" smtClean="0">
                <a:solidFill>
                  <a:srgbClr val="000090"/>
                </a:solidFill>
                <a:latin typeface="Candara"/>
                <a:cs typeface="Candara"/>
              </a:rPr>
              <a:t>A</a:t>
            </a:r>
            <a:r>
              <a:rPr lang="en-US" dirty="0" smtClean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</a:rPr>
              <a:t>variável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i="1" dirty="0">
                <a:solidFill>
                  <a:srgbClr val="000090"/>
                </a:solidFill>
                <a:latin typeface="Candara"/>
                <a:cs typeface="Candara"/>
              </a:rPr>
              <a:t>Y</a:t>
            </a:r>
            <a:r>
              <a:rPr lang="en-US" i="1" baseline="-25000" dirty="0">
                <a:solidFill>
                  <a:srgbClr val="000090"/>
                </a:solidFill>
                <a:latin typeface="Candara"/>
                <a:cs typeface="Candara"/>
              </a:rPr>
              <a:t>i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</a:rPr>
              <a:t>é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</a:rPr>
              <a:t>afetada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</a:rPr>
              <a:t>pelos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</a:rPr>
              <a:t>valores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</a:rPr>
              <a:t> da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</a:rPr>
              <a:t>variável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</a:rPr>
              <a:t>resposta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</a:rPr>
              <a:t>nas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</a:rPr>
              <a:t>áreas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</a:rPr>
              <a:t>vizinhas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</a:rPr>
              <a:t> a </a:t>
            </a:r>
            <a:r>
              <a:rPr lang="en-US" i="1" dirty="0" err="1" smtClean="0">
                <a:solidFill>
                  <a:srgbClr val="000090"/>
                </a:solidFill>
                <a:latin typeface="Candara"/>
                <a:cs typeface="Candara"/>
              </a:rPr>
              <a:t>i</a:t>
            </a:r>
            <a:r>
              <a:rPr lang="en-US" dirty="0" smtClean="0">
                <a:solidFill>
                  <a:srgbClr val="000090"/>
                </a:solidFill>
                <a:latin typeface="Candara"/>
                <a:cs typeface="Candara"/>
              </a:rPr>
              <a:t>.</a:t>
            </a:r>
          </a:p>
          <a:p>
            <a:pPr algn="ctr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n-US" sz="3200" dirty="0">
              <a:solidFill>
                <a:srgbClr val="000090"/>
              </a:solidFill>
              <a:latin typeface="Candara"/>
              <a:cs typeface="Candara"/>
            </a:endParaRPr>
          </a:p>
          <a:p>
            <a:pPr algn="ctr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sz="3200" dirty="0" smtClean="0">
                <a:solidFill>
                  <a:srgbClr val="000090"/>
                </a:solidFill>
                <a:latin typeface="Candara"/>
                <a:cs typeface="Candara"/>
              </a:rPr>
              <a:t>Y  </a:t>
            </a:r>
            <a:r>
              <a:rPr lang="en-US" sz="3200" dirty="0">
                <a:solidFill>
                  <a:srgbClr val="000090"/>
                </a:solidFill>
                <a:latin typeface="Candara"/>
                <a:cs typeface="Candara"/>
              </a:rPr>
              <a:t>= </a:t>
            </a:r>
            <a:r>
              <a:rPr lang="en-US" sz="3200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WY + X + </a:t>
            </a:r>
            <a:endParaRPr lang="en-US" sz="3200" baseline="-25000" dirty="0">
              <a:solidFill>
                <a:srgbClr val="000090"/>
              </a:solidFill>
              <a:latin typeface="Candara"/>
              <a:cs typeface="Candara"/>
              <a:sym typeface="Symbol" charset="0"/>
            </a:endParaRPr>
          </a:p>
          <a:p>
            <a:pPr lvl="1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n-US" dirty="0">
              <a:solidFill>
                <a:srgbClr val="000090"/>
              </a:solidFill>
              <a:latin typeface="Candara"/>
              <a:cs typeface="Candara"/>
              <a:sym typeface="Symbol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sz="2400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 = </a:t>
            </a:r>
            <a:r>
              <a:rPr lang="en-US" sz="2400" i="1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coeficiente</a:t>
            </a:r>
            <a:r>
              <a:rPr lang="en-US" sz="2400" i="1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 </a:t>
            </a:r>
            <a:r>
              <a:rPr lang="en-US" sz="2400" i="1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espacial</a:t>
            </a:r>
            <a:r>
              <a:rPr lang="en-US" sz="2400" i="1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 </a:t>
            </a:r>
            <a:r>
              <a:rPr lang="en-US" sz="2400" i="1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autoregressivo</a:t>
            </a:r>
            <a:r>
              <a:rPr lang="en-US" sz="2400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- </a:t>
            </a:r>
            <a:r>
              <a:rPr lang="en-US" sz="2400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medida</a:t>
            </a:r>
            <a:r>
              <a:rPr lang="en-US" sz="2400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de </a:t>
            </a:r>
            <a:r>
              <a:rPr lang="en-US" sz="2400" dirty="0" err="1" smtClean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correlação</a:t>
            </a:r>
            <a:r>
              <a:rPr lang="en-US" sz="2400" dirty="0" smtClean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espacial</a:t>
            </a:r>
            <a:r>
              <a:rPr lang="en-US" sz="2400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</a:t>
            </a:r>
            <a:r>
              <a:rPr lang="en-US" sz="2400" dirty="0" smtClean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( </a:t>
            </a:r>
            <a:r>
              <a:rPr lang="en-US" sz="2400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= 0, se </a:t>
            </a:r>
            <a:r>
              <a:rPr lang="en-US" sz="2400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autocorrelação</a:t>
            </a:r>
            <a:r>
              <a:rPr lang="en-US" sz="2400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é</a:t>
            </a:r>
            <a:r>
              <a:rPr lang="en-US" sz="2400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nula</a:t>
            </a:r>
            <a:r>
              <a:rPr lang="en-US" sz="2400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</a:t>
            </a:r>
            <a:r>
              <a:rPr lang="en-US" sz="2400" dirty="0" smtClean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- </a:t>
            </a:r>
            <a:r>
              <a:rPr lang="en-US" sz="2400" dirty="0" err="1" smtClean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hipótese</a:t>
            </a:r>
            <a:r>
              <a:rPr lang="en-US" sz="2400" dirty="0" smtClean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nula</a:t>
            </a:r>
            <a:r>
              <a:rPr lang="en-US" sz="2400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)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sz="2400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W = </a:t>
            </a:r>
            <a:r>
              <a:rPr lang="en-US" sz="2400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matriz</a:t>
            </a:r>
            <a:r>
              <a:rPr lang="en-US" sz="2400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de </a:t>
            </a:r>
            <a:r>
              <a:rPr lang="en-US" sz="2400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proximidade</a:t>
            </a:r>
            <a:r>
              <a:rPr lang="en-US" sz="2400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espacial</a:t>
            </a:r>
            <a:endParaRPr lang="en-US" sz="2400" dirty="0">
              <a:solidFill>
                <a:srgbClr val="000090"/>
              </a:solidFill>
              <a:latin typeface="Candara"/>
              <a:cs typeface="Candara"/>
              <a:sym typeface="Symbol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sz="2400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WY </a:t>
            </a:r>
            <a:r>
              <a:rPr lang="en-US" sz="2400" u="sng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expressa</a:t>
            </a:r>
            <a:r>
              <a:rPr lang="en-US" sz="2400" u="sng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a </a:t>
            </a:r>
            <a:r>
              <a:rPr lang="en-US" sz="2400" u="sng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dependência</a:t>
            </a:r>
            <a:r>
              <a:rPr lang="en-US" sz="2400" u="sng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</a:t>
            </a:r>
            <a:r>
              <a:rPr lang="en-US" sz="2400" u="sng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espacial</a:t>
            </a:r>
            <a:r>
              <a:rPr lang="en-US" sz="2400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em</a:t>
            </a:r>
            <a:r>
              <a:rPr lang="en-US" sz="2400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Y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n-US" dirty="0">
              <a:solidFill>
                <a:srgbClr val="000090"/>
              </a:solidFill>
              <a:latin typeface="Candara"/>
              <a:cs typeface="Candara"/>
              <a:sym typeface="Symbol" charset="0"/>
            </a:endParaRPr>
          </a:p>
          <a:p>
            <a:pPr lvl="1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i="1" dirty="0" err="1">
                <a:solidFill>
                  <a:srgbClr val="000090"/>
                </a:solidFill>
                <a:latin typeface="Candara"/>
                <a:cs typeface="Candara"/>
                <a:sym typeface="Wingdings" charset="0"/>
              </a:rPr>
              <a:t>Exemplo</a:t>
            </a:r>
            <a:r>
              <a:rPr lang="en-US" i="1" dirty="0">
                <a:solidFill>
                  <a:srgbClr val="000090"/>
                </a:solidFill>
                <a:latin typeface="Candara"/>
                <a:cs typeface="Candara"/>
                <a:sym typeface="Wingdings" charset="0"/>
              </a:rPr>
              <a:t>: Valor dos </a:t>
            </a:r>
            <a:r>
              <a:rPr lang="en-US" i="1" dirty="0" err="1">
                <a:solidFill>
                  <a:srgbClr val="000090"/>
                </a:solidFill>
                <a:latin typeface="Candara"/>
                <a:cs typeface="Candara"/>
                <a:sym typeface="Wingdings" charset="0"/>
              </a:rPr>
              <a:t>imóveis</a:t>
            </a:r>
            <a:endParaRPr lang="en-US" i="1" baseline="-25000" dirty="0">
              <a:solidFill>
                <a:srgbClr val="000090"/>
              </a:solidFill>
              <a:latin typeface="Candara"/>
              <a:cs typeface="Candara"/>
              <a:sym typeface="Symbol" charset="0"/>
            </a:endParaRPr>
          </a:p>
          <a:p>
            <a:pPr lvl="1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n-US" i="1" dirty="0">
              <a:solidFill>
                <a:srgbClr val="000090"/>
              </a:solidFill>
              <a:latin typeface="Candara"/>
              <a:cs typeface="Candara"/>
              <a:sym typeface="Symbol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279400"/>
            <a:ext cx="9144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Modelo</a:t>
            </a:r>
            <a:r>
              <a:rPr lang="x-none" sz="4400" b="1" i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 Spatial Lag </a:t>
            </a:r>
            <a:endParaRPr lang="x-none" sz="4400" b="1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279400"/>
            <a:ext cx="9144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Modelo</a:t>
            </a:r>
            <a:r>
              <a:rPr lang="x-none" sz="4400" b="1" i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 Spatial Error</a:t>
            </a:r>
            <a:endParaRPr lang="x-none" sz="4400" b="1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85775" y="1447800"/>
            <a:ext cx="8201025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charset="0"/>
              <a:buChar char="§"/>
              <a:defRPr sz="28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charset="0"/>
              <a:buChar char="§"/>
              <a:defRPr sz="24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charset="0"/>
              <a:buChar char="§"/>
              <a:defRPr sz="20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charset="0"/>
              <a:buChar char="o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charset="0"/>
              <a:buChar char="o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charset="0"/>
              <a:buChar char="o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charset="0"/>
              <a:buChar char="o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charset="0"/>
              <a:buChar char="o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charset="0"/>
              <a:buChar char="o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sz="3200" b="1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PREMISSA: </a:t>
            </a:r>
            <a:r>
              <a:rPr lang="pt-BR" dirty="0" smtClean="0">
                <a:solidFill>
                  <a:srgbClr val="000090"/>
                </a:solidFill>
                <a:latin typeface="Candara"/>
                <a:cs typeface="Candara"/>
              </a:rPr>
              <a:t>As observações são interdependentes graças a variáveis não mensuradas, e que são espacialmente correlacionadas</a:t>
            </a:r>
          </a:p>
          <a:p>
            <a:pPr marL="0" indent="0">
              <a:buFont typeface="Wingdings" charset="0"/>
              <a:buNone/>
              <a:defRPr/>
            </a:pPr>
            <a:endParaRPr lang="pt-BR" sz="2300" dirty="0" smtClean="0">
              <a:solidFill>
                <a:srgbClr val="000090"/>
              </a:solidFill>
              <a:latin typeface="Candara"/>
              <a:cs typeface="Candara"/>
            </a:endParaRPr>
          </a:p>
          <a:p>
            <a:pPr marL="0" indent="0">
              <a:buFont typeface="Wingdings" charset="0"/>
              <a:buNone/>
              <a:defRPr/>
            </a:pPr>
            <a:r>
              <a:rPr lang="pt-BR" sz="2300" dirty="0" smtClean="0">
                <a:solidFill>
                  <a:srgbClr val="000090"/>
                </a:solidFill>
                <a:latin typeface="Candara"/>
                <a:cs typeface="Candara"/>
              </a:rPr>
              <a:t>Ou seja: </a:t>
            </a:r>
            <a:r>
              <a:rPr lang="pt-BR" sz="2300" b="1" dirty="0" smtClean="0">
                <a:solidFill>
                  <a:srgbClr val="000090"/>
                </a:solidFill>
                <a:latin typeface="Candara"/>
                <a:cs typeface="Candara"/>
              </a:rPr>
              <a:t>efeitos espaciais são um ruído!</a:t>
            </a:r>
            <a:endParaRPr lang="en-US" sz="2300" b="1" dirty="0" smtClean="0">
              <a:solidFill>
                <a:srgbClr val="000090"/>
              </a:solidFill>
              <a:latin typeface="Candara"/>
              <a:cs typeface="Candara"/>
            </a:endParaRPr>
          </a:p>
          <a:p>
            <a:pPr marL="0" indent="0">
              <a:buFont typeface="Wingdings" charset="0"/>
              <a:buNone/>
              <a:defRPr/>
            </a:pPr>
            <a:endParaRPr lang="pt-BR" sz="2300" dirty="0" smtClean="0">
              <a:solidFill>
                <a:srgbClr val="000090"/>
              </a:solidFill>
              <a:latin typeface="Candara"/>
              <a:cs typeface="Candara"/>
            </a:endParaRPr>
          </a:p>
          <a:p>
            <a:pPr marL="0" indent="0">
              <a:buFont typeface="Wingdings" charset="0"/>
              <a:buNone/>
              <a:defRPr/>
            </a:pPr>
            <a:r>
              <a:rPr lang="pt-BR" sz="2300" dirty="0" smtClean="0">
                <a:solidFill>
                  <a:srgbClr val="000090"/>
                </a:solidFill>
                <a:latin typeface="Candara"/>
                <a:cs typeface="Candara"/>
              </a:rPr>
              <a:t>Por que ele ocorre? Porque não conseguimos modelar todas as características de uma unidade geográfica que podem influenciar as regiões vizinhas. </a:t>
            </a:r>
            <a:endParaRPr lang="en-US" sz="2300" dirty="0" smtClean="0">
              <a:solidFill>
                <a:srgbClr val="000090"/>
              </a:solidFill>
              <a:latin typeface="Candara"/>
              <a:cs typeface="Candara"/>
            </a:endParaRPr>
          </a:p>
          <a:p>
            <a:pPr marL="0" indent="0">
              <a:buFont typeface="Wingdings" charset="0"/>
              <a:buNone/>
              <a:defRPr/>
            </a:pPr>
            <a:endParaRPr lang="pt-BR" sz="2300" dirty="0" smtClean="0">
              <a:solidFill>
                <a:srgbClr val="000090"/>
              </a:solidFill>
              <a:latin typeface="Candara"/>
              <a:cs typeface="Candara"/>
            </a:endParaRPr>
          </a:p>
          <a:p>
            <a:pPr marL="0" indent="0">
              <a:buFont typeface="Wingdings" charset="0"/>
              <a:buNone/>
              <a:defRPr/>
            </a:pPr>
            <a:r>
              <a:rPr lang="pt-BR" sz="2300" dirty="0" smtClean="0">
                <a:solidFill>
                  <a:srgbClr val="000090"/>
                </a:solidFill>
                <a:latin typeface="Candara"/>
                <a:cs typeface="Candara"/>
              </a:rPr>
              <a:t>Assume que, se pudéssemos adicionar as variáveis certas para remover o erro do modelo, o espaço não importaria mais. </a:t>
            </a:r>
            <a:endParaRPr lang="en-US" sz="2300" dirty="0" smtClean="0">
              <a:solidFill>
                <a:srgbClr val="000090"/>
              </a:solidFill>
              <a:latin typeface="Candara"/>
              <a:cs typeface="Candara"/>
            </a:endParaRPr>
          </a:p>
          <a:p>
            <a:pPr lvl="1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n-US" dirty="0" smtClean="0">
              <a:solidFill>
                <a:srgbClr val="000090"/>
              </a:solidFill>
              <a:latin typeface="Candara"/>
              <a:cs typeface="Candara"/>
              <a:sym typeface="Symbol" charset="0"/>
            </a:endParaRPr>
          </a:p>
          <a:p>
            <a:pPr lvl="1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n-US" i="1" dirty="0" smtClean="0">
              <a:solidFill>
                <a:srgbClr val="000090"/>
              </a:solidFill>
              <a:latin typeface="Candara"/>
              <a:cs typeface="Candara"/>
              <a:sym typeface="Symbol" charset="0"/>
            </a:endParaRPr>
          </a:p>
          <a:p>
            <a:pPr lvl="1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n-US" i="1" dirty="0">
              <a:solidFill>
                <a:srgbClr val="000090"/>
              </a:solidFill>
              <a:latin typeface="Candara"/>
              <a:cs typeface="Candara"/>
              <a:sym typeface="Symbo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3"/>
          <p:cNvSpPr>
            <a:spLocks noGrp="1" noChangeArrowheads="1"/>
          </p:cNvSpPr>
          <p:nvPr>
            <p:ph idx="1"/>
          </p:nvPr>
        </p:nvSpPr>
        <p:spPr>
          <a:xfrm>
            <a:off x="284163" y="1557338"/>
            <a:ext cx="8396287" cy="427355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pt-BR" sz="3200" b="1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Análise de regressão </a:t>
            </a:r>
            <a:r>
              <a:rPr lang="pt-BR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é uma ferramenta estatística que utiliza a </a:t>
            </a:r>
            <a:r>
              <a:rPr lang="pt-BR" b="1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relação</a:t>
            </a:r>
            <a:r>
              <a:rPr lang="pt-BR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 entre duas ou mais variáveis tal que uma variável possa ser explicada (</a:t>
            </a:r>
            <a:r>
              <a:rPr lang="pt-BR" b="1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Y</a:t>
            </a:r>
            <a:r>
              <a:rPr lang="pt-BR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 </a:t>
            </a:r>
            <a:r>
              <a:rPr lang="pt-BR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  <a:sym typeface="Wingdings" pitchFamily="2" charset="2"/>
              </a:rPr>
              <a:t> </a:t>
            </a:r>
            <a:r>
              <a:rPr lang="pt-BR" b="1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variável resposta/ saída/dependente</a:t>
            </a:r>
            <a:r>
              <a:rPr lang="pt-BR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) pela outra ou outras (</a:t>
            </a:r>
            <a:r>
              <a:rPr lang="pt-BR" b="1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X </a:t>
            </a:r>
            <a:r>
              <a:rPr lang="pt-BR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  <a:sym typeface="Wingdings" pitchFamily="2" charset="2"/>
              </a:rPr>
              <a:t> </a:t>
            </a:r>
            <a:r>
              <a:rPr lang="pt-BR" b="1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variáveis indicadoras/ preditoras/ explicativas/ independentes</a:t>
            </a:r>
            <a:r>
              <a:rPr lang="pt-BR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). 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pt-BR" smtClean="0">
              <a:solidFill>
                <a:srgbClr val="262673"/>
              </a:solidFill>
              <a:latin typeface="Candara" pitchFamily="34" charset="0"/>
              <a:cs typeface="Calibri" pitchFamily="34" charset="0"/>
            </a:endParaRPr>
          </a:p>
          <a:p>
            <a:pPr lvl="2" algn="just" eaLnBrk="1" hangingPunct="1">
              <a:buFont typeface="Wingdings" pitchFamily="2" charset="2"/>
              <a:buNone/>
            </a:pPr>
            <a:r>
              <a:rPr lang="en-US" sz="2400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		</a:t>
            </a:r>
            <a:endParaRPr lang="en-US" sz="1400" smtClean="0">
              <a:solidFill>
                <a:srgbClr val="262673"/>
              </a:solidFill>
              <a:latin typeface="Candara" pitchFamily="34" charset="0"/>
              <a:cs typeface="Calibri" pitchFamily="34" charset="0"/>
            </a:endParaRPr>
          </a:p>
          <a:p>
            <a:pPr lvl="2" algn="just" eaLnBrk="1" hangingPunct="1">
              <a:buFont typeface="Wingdings" pitchFamily="2" charset="2"/>
              <a:buNone/>
            </a:pPr>
            <a:r>
              <a:rPr lang="en-US" sz="1400" b="1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                                                      </a:t>
            </a:r>
            <a:r>
              <a:rPr lang="en-US" sz="4000" b="1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Y = aX + b</a:t>
            </a:r>
          </a:p>
          <a:p>
            <a:pPr lvl="2" algn="just" eaLnBrk="1" hangingPunct="1">
              <a:buFont typeface="Wingdings" pitchFamily="2" charset="2"/>
              <a:buNone/>
            </a:pPr>
            <a:endParaRPr lang="en-US" smtClean="0">
              <a:solidFill>
                <a:srgbClr val="262673"/>
              </a:solidFill>
              <a:latin typeface="Candara" pitchFamily="34" charset="0"/>
              <a:cs typeface="Calibri" pitchFamily="34" charset="0"/>
            </a:endParaRPr>
          </a:p>
          <a:p>
            <a:pPr lvl="2" algn="just" eaLnBrk="1" hangingPunct="1">
              <a:buFont typeface="Wingdings" pitchFamily="2" charset="2"/>
              <a:buNone/>
            </a:pPr>
            <a:r>
              <a:rPr lang="en-US" sz="3600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          </a:t>
            </a:r>
            <a:r>
              <a:rPr lang="en-US" sz="2800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         </a:t>
            </a:r>
            <a:endParaRPr lang="pt-BR" sz="3200" smtClean="0">
              <a:solidFill>
                <a:srgbClr val="262673"/>
              </a:solidFill>
              <a:latin typeface="Candara" pitchFamily="34" charset="0"/>
              <a:cs typeface="Calibri" pitchFamily="34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pt-BR" smtClean="0">
              <a:solidFill>
                <a:srgbClr val="262673"/>
              </a:solidFill>
              <a:latin typeface="Candara" pitchFamily="34" charset="0"/>
              <a:cs typeface="Calibri" pitchFamily="34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pt-BR" smtClean="0">
              <a:latin typeface="Arial" charset="0"/>
              <a:cs typeface="Calibri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pt-BR" smtClean="0">
              <a:latin typeface="Arial" charset="0"/>
              <a:cs typeface="Calibri" pitchFamily="34" charset="0"/>
            </a:endParaRPr>
          </a:p>
        </p:txBody>
      </p:sp>
      <p:sp>
        <p:nvSpPr>
          <p:cNvPr id="21506" name="Rectangle 3"/>
          <p:cNvSpPr txBox="1">
            <a:spLocks noChangeArrowheads="1"/>
          </p:cNvSpPr>
          <p:nvPr/>
        </p:nvSpPr>
        <p:spPr bwMode="auto">
          <a:xfrm>
            <a:off x="0" y="6105525"/>
            <a:ext cx="914400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pt-BR" sz="1700">
                <a:solidFill>
                  <a:srgbClr val="262673"/>
                </a:solidFill>
                <a:latin typeface="Candara" pitchFamily="34" charset="0"/>
              </a:rPr>
              <a:t>NETER J. et al. </a:t>
            </a:r>
            <a:r>
              <a:rPr lang="pt-BR" sz="1700" b="1">
                <a:solidFill>
                  <a:srgbClr val="262673"/>
                </a:solidFill>
                <a:latin typeface="Candara" pitchFamily="34" charset="0"/>
              </a:rPr>
              <a:t>Applied Linear Statistical Models</a:t>
            </a:r>
            <a:r>
              <a:rPr lang="pt-BR" sz="1700">
                <a:solidFill>
                  <a:srgbClr val="262673"/>
                </a:solidFill>
                <a:latin typeface="Candara" pitchFamily="34" charset="0"/>
              </a:rPr>
              <a:t>. Boston, MA: McGraw-Hill, 1996. 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pt-BR">
                <a:solidFill>
                  <a:schemeClr val="folHlink"/>
                </a:solidFill>
              </a:rPr>
              <a:t>http://leg.ufpr.br/~silvia/CE701/node71.html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61913"/>
            <a:ext cx="8878888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5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ANÁLISE DE REGRESSÃO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9288" y="1447800"/>
            <a:ext cx="8037512" cy="46450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sz="3200" b="1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MODELO: </a:t>
            </a:r>
            <a:endParaRPr lang="en-US" sz="3200" b="1" dirty="0">
              <a:solidFill>
                <a:srgbClr val="00009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cs typeface="Candara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dirty="0">
                <a:solidFill>
                  <a:srgbClr val="000090"/>
                </a:solidFill>
                <a:latin typeface="Candara"/>
                <a:cs typeface="Candara"/>
              </a:rPr>
              <a:t>    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                        </a:t>
            </a:r>
            <a:r>
              <a:rPr lang="en-US" sz="3200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Y = X + 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sz="3200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                      = </a:t>
            </a:r>
            <a:r>
              <a:rPr lang="en-US" sz="3200" dirty="0" smtClean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W </a:t>
            </a:r>
            <a:r>
              <a:rPr lang="en-US" sz="3200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+ </a:t>
            </a:r>
            <a:r>
              <a:rPr lang="en-US" sz="3200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ξ</a:t>
            </a:r>
            <a:endParaRPr lang="en-US" sz="3200" dirty="0">
              <a:solidFill>
                <a:srgbClr val="000090"/>
              </a:solidFill>
              <a:latin typeface="Candara"/>
              <a:cs typeface="Candara"/>
              <a:sym typeface="Symbol" charset="0"/>
            </a:endParaRPr>
          </a:p>
          <a:p>
            <a:pPr lvl="1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n-US" dirty="0">
              <a:solidFill>
                <a:srgbClr val="000090"/>
              </a:solidFill>
              <a:latin typeface="Candara"/>
              <a:cs typeface="Candara"/>
              <a:sym typeface="Symbol" charset="0"/>
            </a:endParaRPr>
          </a:p>
          <a:p>
            <a:pPr lvl="1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n-US" dirty="0" smtClean="0">
              <a:solidFill>
                <a:srgbClr val="000090"/>
              </a:solidFill>
              <a:latin typeface="Candara"/>
              <a:cs typeface="Candara"/>
              <a:sym typeface="Symbol" charset="0"/>
            </a:endParaRPr>
          </a:p>
          <a:p>
            <a:pPr lvl="1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dirty="0" smtClean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W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 = </a:t>
            </a:r>
            <a:r>
              <a:rPr lang="en-US" i="1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erro</a:t>
            </a:r>
            <a:r>
              <a:rPr lang="en-US" i="1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 com </a:t>
            </a:r>
            <a:r>
              <a:rPr lang="en-US" i="1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efeitos</a:t>
            </a:r>
            <a:r>
              <a:rPr lang="en-US" i="1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 </a:t>
            </a:r>
            <a:r>
              <a:rPr lang="en-US" i="1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espaciais</a:t>
            </a:r>
            <a:endParaRPr lang="en-US" i="1" dirty="0">
              <a:solidFill>
                <a:srgbClr val="00009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cs typeface="Candara"/>
              <a:sym typeface="Symbol" charset="0"/>
            </a:endParaRPr>
          </a:p>
          <a:p>
            <a:pPr lvl="1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 =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medida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de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correlação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espacial</a:t>
            </a:r>
            <a:endParaRPr lang="en-US" dirty="0">
              <a:solidFill>
                <a:srgbClr val="000090"/>
              </a:solidFill>
              <a:latin typeface="Candara"/>
              <a:cs typeface="Candara"/>
              <a:sym typeface="Symbol" charset="0"/>
            </a:endParaRPr>
          </a:p>
          <a:p>
            <a:pPr lvl="1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i="1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ξ</a:t>
            </a:r>
            <a:r>
              <a:rPr lang="en-US" i="1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=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componente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do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erro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com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variância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constante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e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não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correlacionada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.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n-US" dirty="0">
              <a:solidFill>
                <a:srgbClr val="000090"/>
              </a:solidFill>
              <a:latin typeface="Candara"/>
              <a:cs typeface="Candara"/>
              <a:sym typeface="Symbol" charset="0"/>
            </a:endParaRPr>
          </a:p>
          <a:p>
            <a:pPr lvl="1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n-US" i="1" dirty="0">
              <a:solidFill>
                <a:srgbClr val="000090"/>
              </a:solidFill>
              <a:latin typeface="Candara"/>
              <a:cs typeface="Candara"/>
              <a:sym typeface="Symbol" charset="0"/>
            </a:endParaRPr>
          </a:p>
          <a:p>
            <a:pPr lvl="1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n-US" i="1" dirty="0">
              <a:solidFill>
                <a:srgbClr val="000090"/>
              </a:solidFill>
              <a:latin typeface="Candara"/>
              <a:cs typeface="Candara"/>
              <a:sym typeface="Symbol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279400"/>
            <a:ext cx="9144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Modelo</a:t>
            </a:r>
            <a:r>
              <a:rPr lang="x-none" sz="4400" b="1" i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 Spatial Error</a:t>
            </a:r>
            <a:endParaRPr lang="x-none" sz="4400" b="1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1325" y="1219200"/>
            <a:ext cx="8286750" cy="4308475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pt-BR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DIAGNÓSTICO PARA AUXILIAR NA ESCOLHA </a:t>
            </a:r>
          </a:p>
          <a:p>
            <a:pPr algn="ctr">
              <a:buFont typeface="Wingdings" pitchFamily="2" charset="2"/>
              <a:buNone/>
            </a:pPr>
            <a:r>
              <a:rPr lang="pt-BR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DE UM MODELO OU OUTRO</a:t>
            </a:r>
          </a:p>
          <a:p>
            <a:pPr algn="ctr">
              <a:buFont typeface="Wingdings" pitchFamily="2" charset="2"/>
              <a:buNone/>
            </a:pPr>
            <a:endParaRPr lang="pt-BR" b="1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pt-BR" b="1" smtClean="0">
                <a:solidFill>
                  <a:srgbClr val="800000"/>
                </a:solidFill>
                <a:latin typeface="Candara" pitchFamily="34" charset="0"/>
                <a:cs typeface="Calibri" pitchFamily="34" charset="0"/>
              </a:rPr>
              <a:t>Testes Multiplicadores de Langrange </a:t>
            </a:r>
          </a:p>
          <a:p>
            <a:pPr>
              <a:buFont typeface="Wingdings" pitchFamily="2" charset="2"/>
              <a:buNone/>
            </a:pPr>
            <a:r>
              <a:rPr lang="pt-BR" sz="2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(</a:t>
            </a:r>
            <a:r>
              <a:rPr lang="pt-BR" sz="2000" i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Langrange Multiplier Tests</a:t>
            </a:r>
            <a:r>
              <a:rPr lang="pt-BR" sz="2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, Anselin et al. 1996)</a:t>
            </a:r>
          </a:p>
          <a:p>
            <a:pPr>
              <a:buFont typeface="Wingdings" pitchFamily="2" charset="2"/>
              <a:buNone/>
            </a:pPr>
            <a:endParaRPr lang="en-US" sz="1800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r>
              <a:rPr lang="pt-BR" sz="24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Executa regressão dos resíduos em relação às </a:t>
            </a:r>
            <a:r>
              <a:rPr lang="pt-BR" sz="2400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variáveis originais</a:t>
            </a:r>
            <a:r>
              <a:rPr lang="pt-BR" sz="24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e aos </a:t>
            </a:r>
            <a:r>
              <a:rPr lang="pt-BR" sz="2400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resíduos</a:t>
            </a:r>
            <a:r>
              <a:rPr lang="pt-BR" sz="24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das </a:t>
            </a:r>
            <a:r>
              <a:rPr lang="pt-BR" sz="2400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áreas vizinhas</a:t>
            </a:r>
            <a:endParaRPr lang="en-US" sz="3200" b="1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r>
              <a:rPr lang="pt-BR" sz="24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LM-</a:t>
            </a:r>
            <a:r>
              <a:rPr lang="pt-BR" sz="2400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Lag</a:t>
            </a:r>
            <a:r>
              <a:rPr lang="pt-BR" sz="24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: testes para dependência em relação às </a:t>
            </a:r>
            <a:r>
              <a:rPr lang="pt-BR" sz="2400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variáveis originais</a:t>
            </a:r>
            <a:r>
              <a:rPr lang="pt-BR" sz="24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nas áreas vizinhas – lag dependence </a:t>
            </a:r>
            <a:r>
              <a:rPr lang="en-US" sz="24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/missing error</a:t>
            </a:r>
            <a:endParaRPr lang="en-US" sz="3200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r>
              <a:rPr lang="en-US" sz="24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LM-</a:t>
            </a:r>
            <a:r>
              <a:rPr lang="en-US" sz="2400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Error</a:t>
            </a:r>
            <a:r>
              <a:rPr lang="en-US" sz="24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: </a:t>
            </a:r>
            <a:r>
              <a:rPr lang="pt-BR" sz="24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testes para dependência em relação aos </a:t>
            </a:r>
            <a:r>
              <a:rPr lang="pt-BR" sz="2400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resíduos</a:t>
            </a:r>
            <a:r>
              <a:rPr lang="pt-BR" sz="24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nas áreas vizinhas - </a:t>
            </a:r>
            <a:r>
              <a:rPr lang="en-US" sz="24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error dependence / missing lag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184150"/>
            <a:ext cx="9144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i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Spatial Lag </a:t>
            </a: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&amp;</a:t>
            </a:r>
            <a:r>
              <a:rPr lang="x-none" sz="4400" b="1" i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 Spatial Error</a:t>
            </a:r>
            <a:endParaRPr lang="x-none" sz="4400" b="1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1341438"/>
            <a:ext cx="8267700" cy="4895850"/>
          </a:xfrm>
        </p:spPr>
        <p:txBody>
          <a:bodyPr/>
          <a:lstStyle/>
          <a:p>
            <a:pPr eaLnBrk="1" hangingPunct="1">
              <a:buFont typeface="Wingdings" charset="0"/>
              <a:buNone/>
              <a:defRPr/>
            </a:pPr>
            <a:endParaRPr lang="en-US" dirty="0">
              <a:solidFill>
                <a:srgbClr val="000090"/>
              </a:solidFill>
              <a:latin typeface="Candara"/>
              <a:cs typeface="Candara"/>
            </a:endParaRPr>
          </a:p>
          <a:p>
            <a:pPr algn="ctr" eaLnBrk="1" hangingPunct="1">
              <a:buFont typeface="Wingdings" charset="0"/>
              <a:buNone/>
              <a:defRPr/>
            </a:pPr>
            <a:r>
              <a:rPr lang="en-US" sz="3200" dirty="0" err="1">
                <a:solidFill>
                  <a:srgbClr val="000090"/>
                </a:solidFill>
                <a:latin typeface="Candara"/>
                <a:cs typeface="Candara"/>
              </a:rPr>
              <a:t>Motivações</a:t>
            </a:r>
            <a:r>
              <a:rPr lang="en-US" sz="3200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3200" dirty="0" err="1">
                <a:solidFill>
                  <a:srgbClr val="000090"/>
                </a:solidFill>
                <a:latin typeface="Candara"/>
                <a:cs typeface="Candara"/>
              </a:rPr>
              <a:t>diferentes</a:t>
            </a:r>
            <a:r>
              <a:rPr lang="en-US" sz="3200" dirty="0">
                <a:solidFill>
                  <a:srgbClr val="000090"/>
                </a:solidFill>
                <a:latin typeface="Candara"/>
                <a:cs typeface="Candara"/>
              </a:rPr>
              <a:t>, </a:t>
            </a:r>
            <a:r>
              <a:rPr lang="en-US" sz="3200" dirty="0" err="1">
                <a:solidFill>
                  <a:srgbClr val="000090"/>
                </a:solidFill>
                <a:latin typeface="Candara"/>
                <a:cs typeface="Candara"/>
              </a:rPr>
              <a:t>porém</a:t>
            </a:r>
            <a:r>
              <a:rPr lang="en-US" sz="3200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3200" dirty="0" err="1">
                <a:solidFill>
                  <a:srgbClr val="000090"/>
                </a:solidFill>
                <a:latin typeface="Candara"/>
                <a:cs typeface="Candara"/>
              </a:rPr>
              <a:t>próximos</a:t>
            </a:r>
            <a:r>
              <a:rPr lang="en-US" sz="3200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endParaRPr lang="en-US" sz="3200" dirty="0" smtClean="0">
              <a:solidFill>
                <a:srgbClr val="000090"/>
              </a:solidFill>
              <a:latin typeface="Candara"/>
              <a:cs typeface="Candara"/>
            </a:endParaRPr>
          </a:p>
          <a:p>
            <a:pPr algn="ctr" eaLnBrk="1" hangingPunct="1">
              <a:buFont typeface="Wingdings" charset="0"/>
              <a:buNone/>
              <a:defRPr/>
            </a:pPr>
            <a:r>
              <a:rPr lang="en-US" sz="3200" dirty="0" err="1" smtClean="0">
                <a:solidFill>
                  <a:srgbClr val="000090"/>
                </a:solidFill>
                <a:latin typeface="Candara"/>
                <a:cs typeface="Candara"/>
              </a:rPr>
              <a:t>em</a:t>
            </a:r>
            <a:r>
              <a:rPr lang="en-US" sz="3200" dirty="0" smtClean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3200" dirty="0" err="1">
                <a:solidFill>
                  <a:srgbClr val="000090"/>
                </a:solidFill>
                <a:latin typeface="Candara"/>
                <a:cs typeface="Candara"/>
              </a:rPr>
              <a:t>termos</a:t>
            </a:r>
            <a:r>
              <a:rPr lang="en-US" sz="3200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3200" dirty="0" err="1">
                <a:solidFill>
                  <a:srgbClr val="000090"/>
                </a:solidFill>
                <a:latin typeface="Candara"/>
                <a:cs typeface="Candara"/>
              </a:rPr>
              <a:t>formais</a:t>
            </a:r>
            <a:r>
              <a:rPr lang="en-US" sz="3200" dirty="0">
                <a:solidFill>
                  <a:srgbClr val="000090"/>
                </a:solidFill>
                <a:latin typeface="Candara"/>
                <a:cs typeface="Candara"/>
              </a:rPr>
              <a:t>.</a:t>
            </a:r>
          </a:p>
          <a:p>
            <a:pPr eaLnBrk="1" hangingPunct="1">
              <a:buFont typeface="Wingdings" charset="0"/>
              <a:buNone/>
              <a:defRPr/>
            </a:pPr>
            <a:r>
              <a:rPr lang="en-US" sz="3200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</a:p>
          <a:p>
            <a:pPr eaLnBrk="1" hangingPunct="1">
              <a:buFont typeface="Wingdings" charset="0"/>
              <a:buNone/>
              <a:defRPr/>
            </a:pPr>
            <a:endParaRPr lang="en-US" sz="3200" dirty="0">
              <a:solidFill>
                <a:srgbClr val="000090"/>
              </a:solidFill>
              <a:latin typeface="Candara"/>
              <a:cs typeface="Candara"/>
            </a:endParaRPr>
          </a:p>
          <a:p>
            <a:pPr algn="ctr" eaLnBrk="1" hangingPunct="1">
              <a:buFont typeface="Wingdings" charset="0"/>
              <a:buNone/>
              <a:defRPr/>
            </a:pPr>
            <a:r>
              <a:rPr lang="en-US" sz="32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Ambos </a:t>
            </a:r>
            <a:r>
              <a:rPr lang="en-US" sz="3200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partem</a:t>
            </a:r>
            <a:r>
              <a:rPr lang="en-US" sz="32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 do </a:t>
            </a:r>
            <a:r>
              <a:rPr lang="en-US" sz="3200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pressuposto</a:t>
            </a:r>
            <a:r>
              <a:rPr lang="en-US" sz="32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 de </a:t>
            </a:r>
            <a:r>
              <a:rPr lang="en-US" sz="3200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que</a:t>
            </a:r>
            <a:r>
              <a:rPr lang="en-US" sz="32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 </a:t>
            </a:r>
          </a:p>
          <a:p>
            <a:pPr algn="ctr" eaLnBrk="1" hangingPunct="1">
              <a:buFont typeface="Wingdings" charset="0"/>
              <a:buNone/>
              <a:defRPr/>
            </a:pPr>
            <a:r>
              <a:rPr lang="en-US" sz="3200" b="1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o </a:t>
            </a:r>
            <a:r>
              <a:rPr lang="en-US" sz="3200" b="1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p</a:t>
            </a:r>
            <a:r>
              <a:rPr lang="en-US" sz="3200" b="1" dirty="0" err="1" smtClean="0">
                <a:solidFill>
                  <a:srgbClr val="000090"/>
                </a:solidFill>
                <a:latin typeface="Candara"/>
                <a:cs typeface="Candara"/>
              </a:rPr>
              <a:t>rocesso</a:t>
            </a:r>
            <a:r>
              <a:rPr lang="en-US" sz="3200" b="1" dirty="0" smtClean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3200" b="1" dirty="0" err="1">
                <a:solidFill>
                  <a:srgbClr val="000090"/>
                </a:solidFill>
                <a:latin typeface="Candara"/>
                <a:cs typeface="Candara"/>
              </a:rPr>
              <a:t>espacial</a:t>
            </a:r>
            <a:r>
              <a:rPr lang="en-US" sz="3200" b="1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3200" b="1" dirty="0" err="1">
                <a:solidFill>
                  <a:srgbClr val="000090"/>
                </a:solidFill>
                <a:latin typeface="Candara"/>
                <a:cs typeface="Candara"/>
              </a:rPr>
              <a:t>analisado</a:t>
            </a:r>
            <a:r>
              <a:rPr lang="en-US" sz="3200" b="1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3200" b="1" dirty="0" err="1">
                <a:solidFill>
                  <a:srgbClr val="000090"/>
                </a:solidFill>
                <a:latin typeface="Candara"/>
                <a:cs typeface="Candara"/>
              </a:rPr>
              <a:t>é</a:t>
            </a:r>
            <a:r>
              <a:rPr lang="en-US" sz="3200" b="1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3200" b="1" u="sng" dirty="0" err="1">
                <a:solidFill>
                  <a:srgbClr val="000090"/>
                </a:solidFill>
                <a:latin typeface="Candara"/>
                <a:cs typeface="Candara"/>
              </a:rPr>
              <a:t>estacionário</a:t>
            </a:r>
            <a:r>
              <a:rPr lang="en-US" sz="3200" b="1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</a:p>
          <a:p>
            <a:pPr algn="ctr" eaLnBrk="1" hangingPunct="1">
              <a:buFont typeface="Wingdings" charset="0"/>
              <a:buNone/>
              <a:defRPr/>
            </a:pPr>
            <a:r>
              <a:rPr lang="en-US" sz="3200" dirty="0" smtClean="0">
                <a:solidFill>
                  <a:srgbClr val="000090"/>
                </a:solidFill>
                <a:latin typeface="Candara"/>
                <a:cs typeface="Candara"/>
              </a:rPr>
              <a:t>e </a:t>
            </a:r>
            <a:r>
              <a:rPr lang="en-US" sz="3200" b="1" dirty="0" err="1">
                <a:solidFill>
                  <a:srgbClr val="000090"/>
                </a:solidFill>
                <a:latin typeface="Candara"/>
                <a:cs typeface="Candara"/>
              </a:rPr>
              <a:t>pode</a:t>
            </a:r>
            <a:r>
              <a:rPr lang="en-US" sz="3200" b="1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3200" b="1" dirty="0" err="1">
                <a:solidFill>
                  <a:srgbClr val="000090"/>
                </a:solidFill>
                <a:latin typeface="Candara"/>
                <a:cs typeface="Candara"/>
              </a:rPr>
              <a:t>ser</a:t>
            </a:r>
            <a:r>
              <a:rPr lang="en-US" sz="3200" b="1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3200" b="1" dirty="0" err="1">
                <a:solidFill>
                  <a:srgbClr val="000090"/>
                </a:solidFill>
                <a:latin typeface="Candara"/>
                <a:cs typeface="Candara"/>
              </a:rPr>
              <a:t>capturado</a:t>
            </a:r>
            <a:r>
              <a:rPr lang="en-US" sz="3200" b="1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3200" b="1" dirty="0" err="1">
                <a:solidFill>
                  <a:srgbClr val="000090"/>
                </a:solidFill>
                <a:latin typeface="Candara"/>
                <a:cs typeface="Candara"/>
              </a:rPr>
              <a:t>em</a:t>
            </a:r>
            <a:r>
              <a:rPr lang="en-US" sz="3200" b="1" dirty="0">
                <a:solidFill>
                  <a:srgbClr val="000090"/>
                </a:solidFill>
                <a:latin typeface="Candara"/>
                <a:cs typeface="Candara"/>
              </a:rPr>
              <a:t> um </a:t>
            </a:r>
            <a:r>
              <a:rPr lang="en-US" sz="3200" b="1" u="sng" dirty="0" err="1">
                <a:solidFill>
                  <a:srgbClr val="000090"/>
                </a:solidFill>
                <a:latin typeface="Candara"/>
                <a:cs typeface="Candara"/>
              </a:rPr>
              <a:t>único</a:t>
            </a:r>
            <a:r>
              <a:rPr lang="en-US" sz="3200" b="1" u="sng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3200" b="1" u="sng" dirty="0" err="1">
                <a:solidFill>
                  <a:srgbClr val="000090"/>
                </a:solidFill>
                <a:latin typeface="Candara"/>
                <a:cs typeface="Candara"/>
              </a:rPr>
              <a:t>parâmetro</a:t>
            </a:r>
            <a:r>
              <a:rPr lang="en-US" sz="3200" dirty="0">
                <a:solidFill>
                  <a:srgbClr val="000090"/>
                </a:solidFill>
                <a:latin typeface="Candara"/>
                <a:cs typeface="Candara"/>
              </a:rPr>
              <a:t>. </a:t>
            </a:r>
          </a:p>
          <a:p>
            <a:pPr algn="ctr" eaLnBrk="1" hangingPunct="1">
              <a:buFont typeface="Wingdings" charset="0"/>
              <a:buNone/>
              <a:defRPr/>
            </a:pPr>
            <a:endParaRPr lang="en-US" sz="3200" dirty="0">
              <a:solidFill>
                <a:srgbClr val="000090"/>
              </a:solidFill>
              <a:latin typeface="Candara"/>
              <a:cs typeface="Candara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212725"/>
            <a:ext cx="914400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i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Spatial Lag </a:t>
            </a: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&amp;</a:t>
            </a:r>
            <a:r>
              <a:rPr lang="x-none" sz="4400" b="1" i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 Spatial Error</a:t>
            </a:r>
            <a:endParaRPr lang="x-none" sz="4400" b="1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882650"/>
            <a:ext cx="8240712" cy="5170488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endParaRPr lang="en-US" sz="3200" smtClean="0">
              <a:latin typeface="Candara" pitchFamily="34" charset="0"/>
              <a:cs typeface="Calibri" pitchFamily="34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en-US" sz="3600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Porém isto nem sempre é verdade!</a:t>
            </a:r>
            <a:endParaRPr lang="en-US" sz="4000" b="1" smtClean="0">
              <a:solidFill>
                <a:srgbClr val="000090"/>
              </a:solidFill>
              <a:latin typeface="Candara" pitchFamily="34" charset="0"/>
              <a:cs typeface="Calibri" pitchFamily="34" charset="0"/>
              <a:sym typeface="Symbol" pitchFamily="18" charset="2"/>
            </a:endParaRPr>
          </a:p>
          <a:p>
            <a:pPr lvl="1" algn="ctr" eaLnBrk="1" hangingPunct="1"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en-US" sz="2800" smtClean="0">
              <a:solidFill>
                <a:srgbClr val="000090"/>
              </a:solidFill>
              <a:latin typeface="Candara" pitchFamily="34" charset="0"/>
              <a:cs typeface="Calibri" pitchFamily="34" charset="0"/>
              <a:sym typeface="Symbol" pitchFamily="18" charset="2"/>
            </a:endParaRPr>
          </a:p>
          <a:p>
            <a:pPr lvl="1" algn="ctr" eaLnBrk="1" hangingPunct="1"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n-US" sz="28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  <a:sym typeface="Symbol" pitchFamily="18" charset="2"/>
              </a:rPr>
              <a:t>É importante verificar se padrões diversos de associação espacial estão presentes.</a:t>
            </a:r>
            <a:r>
              <a:rPr lang="en-US" sz="32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  <a:sym typeface="Symbol" pitchFamily="18" charset="2"/>
              </a:rPr>
              <a:t> </a:t>
            </a:r>
          </a:p>
          <a:p>
            <a:pPr lvl="1" algn="ctr" eaLnBrk="1" hangingPunct="1"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en-US" sz="3200" smtClean="0">
              <a:solidFill>
                <a:srgbClr val="000090"/>
              </a:solidFill>
              <a:latin typeface="Candara" pitchFamily="34" charset="0"/>
              <a:cs typeface="Calibri" pitchFamily="34" charset="0"/>
              <a:sym typeface="Symbol" pitchFamily="18" charset="2"/>
            </a:endParaRPr>
          </a:p>
          <a:p>
            <a:pPr lvl="1" algn="ctr" eaLnBrk="1" hangingPunct="1"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en-US" sz="3200" smtClean="0">
              <a:solidFill>
                <a:srgbClr val="000090"/>
              </a:solidFill>
              <a:latin typeface="Candara" pitchFamily="34" charset="0"/>
              <a:cs typeface="Calibri" pitchFamily="34" charset="0"/>
              <a:sym typeface="Symbol" pitchFamily="18" charset="2"/>
            </a:endParaRPr>
          </a:p>
          <a:p>
            <a:pPr lvl="1" algn="ctr" eaLnBrk="1" hangingPunct="1"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n-US" i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  <a:sym typeface="Symbol" pitchFamily="18" charset="2"/>
              </a:rPr>
              <a:t>Uma Solução Exploratória: </a:t>
            </a:r>
          </a:p>
          <a:p>
            <a:pPr lvl="1" algn="ctr" eaLnBrk="1" hangingPunct="1"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n-US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  <a:sym typeface="Symbol" pitchFamily="18" charset="2"/>
              </a:rPr>
              <a:t>	</a:t>
            </a:r>
            <a:r>
              <a:rPr lang="en-US" sz="2800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  <a:sym typeface="Symbol" pitchFamily="18" charset="2"/>
              </a:rPr>
              <a:t>Indicadores Locais de Autocorrelação Espacial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83138" y="2165350"/>
            <a:ext cx="3836987" cy="1630363"/>
          </a:xfrm>
        </p:spPr>
        <p:txBody>
          <a:bodyPr/>
          <a:lstStyle/>
          <a:p>
            <a:pPr marL="0" indent="0" eaLnBrk="1" hangingPunct="1">
              <a:buFont typeface="Wingdings" charset="0"/>
              <a:buNone/>
              <a:defRPr/>
            </a:pPr>
            <a:r>
              <a:rPr lang="pt-BR" dirty="0" smtClean="0">
                <a:solidFill>
                  <a:srgbClr val="000090"/>
                </a:solidFill>
                <a:latin typeface="Candara"/>
                <a:cs typeface="Candara"/>
              </a:rPr>
              <a:t>Distribuição </a:t>
            </a: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dos valores de correlação local para o índice de exclusão</a:t>
            </a:r>
          </a:p>
          <a:p>
            <a:pPr eaLnBrk="1" hangingPunct="1">
              <a:buFont typeface="Wingdings" charset="0"/>
              <a:buChar char="§"/>
              <a:defRPr/>
            </a:pPr>
            <a:endParaRPr lang="pt-BR" sz="1800" dirty="0">
              <a:solidFill>
                <a:srgbClr val="000090"/>
              </a:solidFill>
              <a:latin typeface="Candara"/>
              <a:cs typeface="Candara"/>
            </a:endParaRPr>
          </a:p>
          <a:p>
            <a:pPr lvl="4" eaLnBrk="1" hangingPunct="1">
              <a:buFont typeface="Wingdings" charset="0"/>
              <a:buNone/>
              <a:defRPr/>
            </a:pPr>
            <a:r>
              <a:rPr lang="pt-BR" sz="1800" dirty="0">
                <a:solidFill>
                  <a:srgbClr val="000090"/>
                </a:solidFill>
                <a:latin typeface="Candara"/>
                <a:cs typeface="Candara"/>
              </a:rPr>
              <a:t>                         </a:t>
            </a:r>
          </a:p>
          <a:p>
            <a:pPr lvl="1" eaLnBrk="1" hangingPunct="1">
              <a:buFont typeface="Wingdings" charset="0"/>
              <a:buChar char="§"/>
              <a:defRPr/>
            </a:pPr>
            <a:endParaRPr lang="en-US" i="1" dirty="0">
              <a:solidFill>
                <a:srgbClr val="000090"/>
              </a:solidFill>
              <a:latin typeface="Candara"/>
              <a:cs typeface="Candara"/>
              <a:sym typeface="Symbol" charset="0"/>
            </a:endParaRPr>
          </a:p>
        </p:txBody>
      </p:sp>
      <p:grpSp>
        <p:nvGrpSpPr>
          <p:cNvPr id="332845" name="Group 17"/>
          <p:cNvGrpSpPr>
            <a:grpSpLocks/>
          </p:cNvGrpSpPr>
          <p:nvPr/>
        </p:nvGrpSpPr>
        <p:grpSpPr bwMode="auto">
          <a:xfrm>
            <a:off x="755650" y="1973263"/>
            <a:ext cx="3227388" cy="4283075"/>
            <a:chOff x="723" y="1217"/>
            <a:chExt cx="2033" cy="2698"/>
          </a:xfrm>
        </p:grpSpPr>
        <p:pic>
          <p:nvPicPr>
            <p:cNvPr id="332853" name="Picture 2" descr="Exso_LISA"/>
            <p:cNvPicPr>
              <a:picLocks noChangeAspect="1" noChangeArrowheads="1"/>
            </p:cNvPicPr>
            <p:nvPr/>
          </p:nvPicPr>
          <p:blipFill>
            <a:blip r:embed="rId4"/>
            <a:srcRect l="9520" t="1929" r="12865" b="3380"/>
            <a:stretch>
              <a:fillRect/>
            </a:stretch>
          </p:blipFill>
          <p:spPr bwMode="auto">
            <a:xfrm>
              <a:off x="723" y="1217"/>
              <a:ext cx="2018" cy="2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2854" name="Oval 11" descr="Confetes pequenos"/>
            <p:cNvSpPr>
              <a:spLocks noChangeArrowheads="1"/>
            </p:cNvSpPr>
            <p:nvPr/>
          </p:nvSpPr>
          <p:spPr bwMode="auto">
            <a:xfrm>
              <a:off x="2002" y="1612"/>
              <a:ext cx="754" cy="875"/>
            </a:xfrm>
            <a:prstGeom prst="ellipse">
              <a:avLst/>
            </a:prstGeom>
            <a:noFill/>
            <a:ln w="19050">
              <a:solidFill>
                <a:srgbClr val="996633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32855" name="Oval 12" descr="Confetes pequenos"/>
            <p:cNvSpPr>
              <a:spLocks noChangeArrowheads="1"/>
            </p:cNvSpPr>
            <p:nvPr/>
          </p:nvSpPr>
          <p:spPr bwMode="auto">
            <a:xfrm>
              <a:off x="839" y="2764"/>
              <a:ext cx="1055" cy="1047"/>
            </a:xfrm>
            <a:prstGeom prst="ellipse">
              <a:avLst/>
            </a:prstGeom>
            <a:noFill/>
            <a:ln w="19050">
              <a:solidFill>
                <a:srgbClr val="996633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32856" name="Oval 13" descr="Confetes pequenos"/>
            <p:cNvSpPr>
              <a:spLocks noChangeArrowheads="1"/>
            </p:cNvSpPr>
            <p:nvPr/>
          </p:nvSpPr>
          <p:spPr bwMode="auto">
            <a:xfrm>
              <a:off x="1213" y="1845"/>
              <a:ext cx="658" cy="737"/>
            </a:xfrm>
            <a:prstGeom prst="ellipse">
              <a:avLst/>
            </a:prstGeom>
            <a:noFill/>
            <a:ln w="19050">
              <a:solidFill>
                <a:srgbClr val="FF00FF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</p:grp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0" y="22225"/>
            <a:ext cx="9144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Indicadores Locais de Associação Espacial (LISA</a:t>
            </a:r>
            <a:r>
              <a:rPr lang="x-none" sz="4400" b="1" i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)</a:t>
            </a:r>
            <a:endParaRPr lang="x-none" sz="4400" b="1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  <p:grpSp>
        <p:nvGrpSpPr>
          <p:cNvPr id="332847" name="Group 4"/>
          <p:cNvGrpSpPr>
            <a:grpSpLocks/>
          </p:cNvGrpSpPr>
          <p:nvPr/>
        </p:nvGrpSpPr>
        <p:grpSpPr bwMode="auto">
          <a:xfrm>
            <a:off x="4102100" y="4308475"/>
            <a:ext cx="2744788" cy="1901825"/>
            <a:chOff x="2633" y="2442"/>
            <a:chExt cx="1729" cy="1198"/>
          </a:xfrm>
        </p:grpSpPr>
        <p:graphicFrame>
          <p:nvGraphicFramePr>
            <p:cNvPr id="332843" name="Object 43" descr="Confetes pequenos"/>
            <p:cNvGraphicFramePr>
              <a:graphicFrameLocks noChangeAspect="1"/>
            </p:cNvGraphicFramePr>
            <p:nvPr/>
          </p:nvGraphicFramePr>
          <p:xfrm>
            <a:off x="2633" y="2713"/>
            <a:ext cx="316" cy="927"/>
          </p:xfrm>
          <a:graphic>
            <a:graphicData uri="http://schemas.openxmlformats.org/presentationml/2006/ole">
              <p:oleObj spid="_x0000_s332843" name="Imagem de Bitmap" r:id="rId5" imgW="502960" imgH="906883" progId="PBrush">
                <p:embed/>
              </p:oleObj>
            </a:graphicData>
          </a:graphic>
        </p:graphicFrame>
        <p:sp>
          <p:nvSpPr>
            <p:cNvPr id="332848" name="Text Box 6" descr="Confetes pequenos"/>
            <p:cNvSpPr txBox="1">
              <a:spLocks noChangeArrowheads="1"/>
            </p:cNvSpPr>
            <p:nvPr/>
          </p:nvSpPr>
          <p:spPr bwMode="auto">
            <a:xfrm>
              <a:off x="2959" y="2747"/>
              <a:ext cx="139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0" hangingPunct="0"/>
              <a:r>
                <a:rPr lang="pt-BR" sz="1600" b="1">
                  <a:solidFill>
                    <a:srgbClr val="000090"/>
                  </a:solidFill>
                  <a:latin typeface="Candara" pitchFamily="34" charset="0"/>
                </a:rPr>
                <a:t>   Não significantes</a:t>
              </a:r>
            </a:p>
          </p:txBody>
        </p:sp>
        <p:sp>
          <p:nvSpPr>
            <p:cNvPr id="332849" name="Text Box 7" descr="Confetes pequenos"/>
            <p:cNvSpPr txBox="1">
              <a:spLocks noChangeArrowheads="1"/>
            </p:cNvSpPr>
            <p:nvPr/>
          </p:nvSpPr>
          <p:spPr bwMode="auto">
            <a:xfrm>
              <a:off x="3062" y="2934"/>
              <a:ext cx="127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pt-BR" sz="1600" b="1">
                  <a:solidFill>
                    <a:srgbClr val="000090"/>
                  </a:solidFill>
                  <a:latin typeface="Candara" pitchFamily="34" charset="0"/>
                </a:rPr>
                <a:t>p = 0.05   [</a:t>
              </a:r>
              <a:r>
                <a:rPr lang="pt-BR" sz="1400" b="1">
                  <a:solidFill>
                    <a:srgbClr val="000090"/>
                  </a:solidFill>
                  <a:latin typeface="Candara" pitchFamily="34" charset="0"/>
                </a:rPr>
                <a:t>95% (1,96</a:t>
              </a:r>
              <a:r>
                <a:rPr lang="pt-BR" sz="1600" b="1">
                  <a:solidFill>
                    <a:srgbClr val="000090"/>
                  </a:solidFill>
                  <a:latin typeface="Candara" pitchFamily="34" charset="0"/>
                </a:rPr>
                <a:t>s</a:t>
              </a:r>
              <a:r>
                <a:rPr lang="pt-BR" sz="1400" b="1">
                  <a:solidFill>
                    <a:srgbClr val="000090"/>
                  </a:solidFill>
                  <a:latin typeface="Candara" pitchFamily="34" charset="0"/>
                </a:rPr>
                <a:t>)</a:t>
              </a:r>
              <a:r>
                <a:rPr lang="pt-BR" b="1">
                  <a:solidFill>
                    <a:srgbClr val="000090"/>
                  </a:solidFill>
                  <a:latin typeface="Candara" pitchFamily="34" charset="0"/>
                </a:rPr>
                <a:t>]</a:t>
              </a:r>
            </a:p>
          </p:txBody>
        </p:sp>
        <p:sp>
          <p:nvSpPr>
            <p:cNvPr id="332850" name="Text Box 8" descr="Confetes pequenos"/>
            <p:cNvSpPr txBox="1">
              <a:spLocks noChangeArrowheads="1"/>
            </p:cNvSpPr>
            <p:nvPr/>
          </p:nvSpPr>
          <p:spPr bwMode="auto">
            <a:xfrm>
              <a:off x="3057" y="3148"/>
              <a:ext cx="127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pt-BR" sz="1600" b="1">
                  <a:solidFill>
                    <a:srgbClr val="000090"/>
                  </a:solidFill>
                  <a:latin typeface="Candara" pitchFamily="34" charset="0"/>
                </a:rPr>
                <a:t>p = 0.01    [</a:t>
              </a:r>
              <a:r>
                <a:rPr lang="pt-BR" sz="1400" b="1">
                  <a:solidFill>
                    <a:srgbClr val="000090"/>
                  </a:solidFill>
                  <a:latin typeface="Candara" pitchFamily="34" charset="0"/>
                </a:rPr>
                <a:t>99% (2,54</a:t>
              </a:r>
              <a:r>
                <a:rPr lang="pt-BR" sz="1600" b="1">
                  <a:solidFill>
                    <a:srgbClr val="000090"/>
                  </a:solidFill>
                  <a:latin typeface="Candara" pitchFamily="34" charset="0"/>
                </a:rPr>
                <a:t>s</a:t>
              </a:r>
              <a:r>
                <a:rPr lang="pt-BR" sz="1400" b="1">
                  <a:solidFill>
                    <a:srgbClr val="000090"/>
                  </a:solidFill>
                  <a:latin typeface="Candara" pitchFamily="34" charset="0"/>
                </a:rPr>
                <a:t>)</a:t>
              </a:r>
              <a:r>
                <a:rPr lang="pt-BR" b="1">
                  <a:solidFill>
                    <a:srgbClr val="000090"/>
                  </a:solidFill>
                  <a:latin typeface="Candara" pitchFamily="34" charset="0"/>
                </a:rPr>
                <a:t>]</a:t>
              </a:r>
            </a:p>
          </p:txBody>
        </p:sp>
        <p:sp>
          <p:nvSpPr>
            <p:cNvPr id="332851" name="Text Box 9" descr="Confetes pequenos"/>
            <p:cNvSpPr txBox="1">
              <a:spLocks noChangeArrowheads="1"/>
            </p:cNvSpPr>
            <p:nvPr/>
          </p:nvSpPr>
          <p:spPr bwMode="auto">
            <a:xfrm>
              <a:off x="3051" y="3362"/>
              <a:ext cx="131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pt-BR" sz="1600" b="1">
                  <a:solidFill>
                    <a:srgbClr val="000090"/>
                  </a:solidFill>
                  <a:latin typeface="Candara" pitchFamily="34" charset="0"/>
                </a:rPr>
                <a:t>p = 0.001  [</a:t>
              </a:r>
              <a:r>
                <a:rPr lang="pt-BR" sz="1400" b="1">
                  <a:solidFill>
                    <a:srgbClr val="000090"/>
                  </a:solidFill>
                  <a:latin typeface="Candara" pitchFamily="34" charset="0"/>
                </a:rPr>
                <a:t>99,9% (3,2</a:t>
              </a:r>
              <a:r>
                <a:rPr lang="pt-BR" sz="1600" b="1">
                  <a:solidFill>
                    <a:srgbClr val="000090"/>
                  </a:solidFill>
                  <a:latin typeface="Candara" pitchFamily="34" charset="0"/>
                </a:rPr>
                <a:t>s</a:t>
              </a:r>
              <a:r>
                <a:rPr lang="pt-BR" sz="1400" b="1">
                  <a:solidFill>
                    <a:srgbClr val="000090"/>
                  </a:solidFill>
                  <a:latin typeface="Candara" pitchFamily="34" charset="0"/>
                </a:rPr>
                <a:t>)</a:t>
              </a:r>
              <a:r>
                <a:rPr lang="pt-BR" b="1">
                  <a:solidFill>
                    <a:srgbClr val="000090"/>
                  </a:solidFill>
                  <a:latin typeface="Candara" pitchFamily="34" charset="0"/>
                </a:rPr>
                <a:t>]</a:t>
              </a:r>
            </a:p>
          </p:txBody>
        </p:sp>
        <p:sp>
          <p:nvSpPr>
            <p:cNvPr id="332852" name="Text Box 10" descr="Confetes pequenos"/>
            <p:cNvSpPr txBox="1">
              <a:spLocks noChangeArrowheads="1"/>
            </p:cNvSpPr>
            <p:nvPr/>
          </p:nvSpPr>
          <p:spPr bwMode="auto">
            <a:xfrm>
              <a:off x="2657" y="2442"/>
              <a:ext cx="69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sz="1600" b="1">
                  <a:solidFill>
                    <a:srgbClr val="000090"/>
                  </a:solidFill>
                  <a:latin typeface="Candara" pitchFamily="34" charset="0"/>
                </a:rPr>
                <a:t>% Exclusão</a:t>
              </a:r>
              <a:endParaRPr lang="pt-BR" sz="1600" b="1">
                <a:solidFill>
                  <a:srgbClr val="000090"/>
                </a:solidFill>
                <a:latin typeface="Candara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9225" y="1565275"/>
            <a:ext cx="8913813" cy="5005388"/>
          </a:xfrm>
        </p:spPr>
        <p:txBody>
          <a:bodyPr/>
          <a:lstStyle/>
          <a:p>
            <a:pPr marL="1257300" lvl="2" indent="-342900" eaLnBrk="1" hangingPunct="1">
              <a:buFont typeface="Wingdings" charset="0"/>
              <a:buAutoNum type="arabicPeriod"/>
              <a:defRPr/>
            </a:pPr>
            <a:endParaRPr lang="en-US" i="1" dirty="0">
              <a:solidFill>
                <a:srgbClr val="000090"/>
              </a:solidFill>
              <a:latin typeface="Candara"/>
              <a:cs typeface="Candara"/>
              <a:sym typeface="Symbol" charset="0"/>
            </a:endParaRPr>
          </a:p>
          <a:p>
            <a:pPr marL="457200" indent="-457200" eaLnBrk="1" hangingPunct="1">
              <a:buFont typeface="Wingdings" charset="0"/>
              <a:buNone/>
              <a:defRPr/>
            </a:pPr>
            <a:r>
              <a:rPr lang="pt-BR" b="1" dirty="0">
                <a:solidFill>
                  <a:srgbClr val="000090"/>
                </a:solidFill>
                <a:latin typeface="Candara"/>
                <a:cs typeface="Candara"/>
              </a:rPr>
              <a:t>Modelos de Regressão com Efeitos Espaciais </a:t>
            </a:r>
            <a:r>
              <a:rPr lang="pt-BR" b="1" dirty="0" smtClean="0">
                <a:solidFill>
                  <a:srgbClr val="000090"/>
                </a:solidFill>
                <a:latin typeface="Candara"/>
                <a:cs typeface="Candara"/>
              </a:rPr>
              <a:t>DISCRETOS</a:t>
            </a:r>
            <a:endParaRPr lang="pt-BR" b="1" dirty="0">
              <a:solidFill>
                <a:srgbClr val="000090"/>
              </a:solidFill>
              <a:latin typeface="Candara"/>
              <a:cs typeface="Candara"/>
            </a:endParaRPr>
          </a:p>
          <a:p>
            <a:pPr marL="838200" lvl="1" indent="-381000" eaLnBrk="1" hangingPunct="1">
              <a:buFont typeface="Wingdings" charset="0"/>
              <a:buNone/>
              <a:defRPr/>
            </a:pP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Variações espaciais modeladas de maneira </a:t>
            </a:r>
            <a:r>
              <a:rPr lang="pt-BR" dirty="0" smtClean="0">
                <a:solidFill>
                  <a:srgbClr val="000090"/>
                </a:solidFill>
                <a:latin typeface="Candara"/>
                <a:cs typeface="Candara"/>
              </a:rPr>
              <a:t>discreta.</a:t>
            </a:r>
          </a:p>
          <a:p>
            <a:pPr marL="838200" lvl="1" indent="-381000" eaLnBrk="1" hangingPunct="1">
              <a:buFont typeface="Wingdings" charset="0"/>
              <a:buNone/>
              <a:defRPr/>
            </a:pPr>
            <a:r>
              <a:rPr lang="pt-BR" dirty="0" smtClean="0">
                <a:solidFill>
                  <a:srgbClr val="000090"/>
                </a:solidFill>
                <a:latin typeface="Candara"/>
                <a:cs typeface="Candara"/>
                <a:sym typeface="Wingdings"/>
              </a:rPr>
              <a:t> </a:t>
            </a:r>
            <a:r>
              <a:rPr lang="pt-BR" sz="2800" i="1" dirty="0" smtClean="0">
                <a:solidFill>
                  <a:srgbClr val="000090"/>
                </a:solidFill>
                <a:latin typeface="Candara"/>
                <a:cs typeface="Candara"/>
              </a:rPr>
              <a:t>Regimes </a:t>
            </a:r>
            <a:r>
              <a:rPr lang="pt-BR" sz="2800" i="1" dirty="0">
                <a:solidFill>
                  <a:srgbClr val="000090"/>
                </a:solidFill>
                <a:latin typeface="Candara"/>
                <a:cs typeface="Candara"/>
              </a:rPr>
              <a:t>Espaciais</a:t>
            </a:r>
          </a:p>
          <a:p>
            <a:pPr marL="457200" lvl="1" indent="0" eaLnBrk="1" hangingPunct="1">
              <a:buFont typeface="Wingdings" charset="0"/>
              <a:buNone/>
              <a:defRPr/>
            </a:pPr>
            <a:endParaRPr lang="pt-BR" dirty="0">
              <a:solidFill>
                <a:srgbClr val="000090"/>
              </a:solidFill>
              <a:latin typeface="Candara"/>
              <a:cs typeface="Candara"/>
            </a:endParaRPr>
          </a:p>
          <a:p>
            <a:pPr marL="457200" indent="-457200" eaLnBrk="1" hangingPunct="1">
              <a:buFont typeface="Wingdings" charset="0"/>
              <a:buNone/>
              <a:defRPr/>
            </a:pPr>
            <a:r>
              <a:rPr lang="pt-BR" b="1" dirty="0">
                <a:solidFill>
                  <a:srgbClr val="000090"/>
                </a:solidFill>
                <a:latin typeface="Candara"/>
                <a:cs typeface="Candara"/>
              </a:rPr>
              <a:t>Modelos de Regressão com Efeitos Espaciais </a:t>
            </a:r>
            <a:r>
              <a:rPr lang="pt-BR" b="1" dirty="0" smtClean="0">
                <a:solidFill>
                  <a:srgbClr val="000090"/>
                </a:solidFill>
                <a:latin typeface="Candara"/>
                <a:cs typeface="Candara"/>
              </a:rPr>
              <a:t>CONTÍNUOS</a:t>
            </a:r>
            <a:endParaRPr lang="pt-BR" b="1" dirty="0">
              <a:solidFill>
                <a:srgbClr val="000090"/>
              </a:solidFill>
              <a:latin typeface="Candara"/>
              <a:cs typeface="Candara"/>
            </a:endParaRPr>
          </a:p>
          <a:p>
            <a:pPr marL="838200" lvl="1" indent="-381000" eaLnBrk="1" hangingPunct="1">
              <a:buFont typeface="Wingdings" charset="0"/>
              <a:buNone/>
              <a:defRPr/>
            </a:pP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Variações espaciais modeladas de forma contínua, </a:t>
            </a:r>
            <a:r>
              <a:rPr lang="pt-BR" dirty="0" smtClean="0">
                <a:solidFill>
                  <a:srgbClr val="000090"/>
                </a:solidFill>
                <a:latin typeface="Candara"/>
                <a:cs typeface="Candara"/>
              </a:rPr>
              <a:t>com parâmetros </a:t>
            </a: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variando no espaço. </a:t>
            </a:r>
          </a:p>
          <a:p>
            <a:pPr marL="857250" lvl="1" indent="-342900" eaLnBrk="1" hangingPunct="1">
              <a:buFont typeface="Wingdings" charset="0"/>
              <a:buNone/>
              <a:defRPr/>
            </a:pPr>
            <a:r>
              <a:rPr lang="pt-BR" altLang="ja-JP" sz="2800" dirty="0" smtClean="0">
                <a:solidFill>
                  <a:srgbClr val="000090"/>
                </a:solidFill>
                <a:latin typeface="Candara"/>
                <a:cs typeface="Candara"/>
                <a:sym typeface="Wingdings"/>
              </a:rPr>
              <a:t> </a:t>
            </a:r>
            <a:r>
              <a:rPr lang="pt-BR" altLang="ja-JP" sz="2800" i="1" dirty="0" err="1" smtClean="0">
                <a:solidFill>
                  <a:srgbClr val="000090"/>
                </a:solidFill>
                <a:latin typeface="Candara"/>
                <a:cs typeface="Candara"/>
              </a:rPr>
              <a:t>Geographically</a:t>
            </a:r>
            <a:r>
              <a:rPr lang="pt-BR" altLang="ja-JP" sz="2800" i="1" dirty="0" smtClean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pt-BR" altLang="ja-JP" sz="2800" i="1" dirty="0" err="1">
                <a:solidFill>
                  <a:srgbClr val="000090"/>
                </a:solidFill>
                <a:latin typeface="Candara"/>
                <a:cs typeface="Candara"/>
              </a:rPr>
              <a:t>Weighted</a:t>
            </a:r>
            <a:r>
              <a:rPr lang="pt-BR" altLang="ja-JP" sz="2800" i="1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pt-BR" altLang="ja-JP" sz="2800" i="1" dirty="0" err="1" smtClean="0">
                <a:solidFill>
                  <a:srgbClr val="000090"/>
                </a:solidFill>
                <a:latin typeface="Candara"/>
                <a:cs typeface="Candara"/>
              </a:rPr>
              <a:t>Regression</a:t>
            </a:r>
            <a:r>
              <a:rPr lang="pt-BR" altLang="ja-JP" sz="2800" i="1" dirty="0" smtClean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pt-BR" altLang="ja-JP" sz="2800" i="1" dirty="0">
                <a:solidFill>
                  <a:srgbClr val="000090"/>
                </a:solidFill>
                <a:latin typeface="Candara"/>
                <a:cs typeface="Candara"/>
              </a:rPr>
              <a:t>– GWR. </a:t>
            </a:r>
          </a:p>
          <a:p>
            <a:pPr marL="1257300" lvl="2" indent="-342900" eaLnBrk="1" hangingPunct="1">
              <a:buFont typeface="Wingdings" charset="0"/>
              <a:buNone/>
              <a:defRPr/>
            </a:pPr>
            <a:r>
              <a:rPr lang="en-US" sz="2400" i="1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[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Regressão</a:t>
            </a:r>
            <a:r>
              <a:rPr lang="en-US" sz="2400" i="1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Geograficamente</a:t>
            </a:r>
            <a:r>
              <a:rPr lang="en-US" sz="2400" i="1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Ponderada</a:t>
            </a:r>
            <a:r>
              <a:rPr lang="en-US" sz="2400" i="1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]</a:t>
            </a:r>
          </a:p>
          <a:p>
            <a:pPr marL="838200" lvl="1" indent="-381000" eaLnBrk="1" hangingPunct="1">
              <a:buFont typeface="Wingdings" charset="0"/>
              <a:buAutoNum type="arabicPeriod"/>
              <a:defRPr/>
            </a:pPr>
            <a:endParaRPr lang="en-US" i="1" dirty="0">
              <a:solidFill>
                <a:srgbClr val="000090"/>
              </a:solidFill>
              <a:latin typeface="Candara"/>
              <a:cs typeface="Candara"/>
              <a:sym typeface="Symbol" charset="0"/>
            </a:endParaRP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3055938" y="6583363"/>
            <a:ext cx="5946775" cy="2762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1200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</a:rPr>
              <a:t>Quantitative Geography; A. S. </a:t>
            </a:r>
            <a:r>
              <a:rPr lang="en-US" sz="1200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</a:rPr>
              <a:t>Fotheringham</a:t>
            </a:r>
            <a:r>
              <a:rPr lang="en-US" sz="1200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</a:rPr>
              <a:t>, C. </a:t>
            </a:r>
            <a:r>
              <a:rPr lang="en-US" sz="1200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</a:rPr>
              <a:t>Brunsdon</a:t>
            </a:r>
            <a:r>
              <a:rPr lang="en-US" sz="1200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</a:rPr>
              <a:t>, M. Charlton, 2000 (print 2004)</a:t>
            </a:r>
            <a:endParaRPr lang="pt-BR" sz="1200" dirty="0">
              <a:solidFill>
                <a:srgbClr val="00009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ea typeface="ＭＳ Ｐゴシック" charset="0"/>
              <a:cs typeface="Candara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7800" y="115888"/>
            <a:ext cx="8753475" cy="14478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x-none" sz="4400" b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  <a:sym typeface="Wingdings"/>
              </a:rPr>
              <a:t>Modelos com Efeitos Espaciais Locais</a:t>
            </a:r>
            <a:endParaRPr lang="en-US" sz="4400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46088" y="2128838"/>
            <a:ext cx="8389937" cy="2087562"/>
          </a:xfrm>
        </p:spPr>
        <p:txBody>
          <a:bodyPr/>
          <a:lstStyle/>
          <a:p>
            <a:pPr eaLnBrk="1" hangingPunct="1">
              <a:buFont typeface="Wingdings" charset="0"/>
              <a:buNone/>
              <a:defRPr/>
            </a:pPr>
            <a:r>
              <a:rPr lang="en-US" dirty="0">
                <a:solidFill>
                  <a:srgbClr val="000090"/>
                </a:solidFill>
                <a:latin typeface="Candara"/>
                <a:cs typeface="Candara"/>
              </a:rPr>
              <a:t>A </a:t>
            </a:r>
            <a:r>
              <a:rPr lang="en-US" dirty="0" err="1" smtClean="0">
                <a:solidFill>
                  <a:srgbClr val="000090"/>
                </a:solidFill>
                <a:latin typeface="Candara"/>
                <a:cs typeface="Candara"/>
              </a:rPr>
              <a:t>ideia</a:t>
            </a:r>
            <a:r>
              <a:rPr lang="en-US" dirty="0" smtClean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</a:rPr>
              <a:t>é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i="1" u="sng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regionalizar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 a área de estudo obtendo sub-regiões com seu padrão próprio</a:t>
            </a:r>
            <a:r>
              <a:rPr lang="pt-BR" dirty="0" smtClean="0">
                <a:solidFill>
                  <a:srgbClr val="000090"/>
                </a:solidFill>
                <a:latin typeface="Candara"/>
                <a:cs typeface="Candara"/>
              </a:rPr>
              <a:t>.</a:t>
            </a:r>
          </a:p>
          <a:p>
            <a:pPr eaLnBrk="1" hangingPunct="1">
              <a:buFont typeface="Wingdings" charset="0"/>
              <a:buNone/>
              <a:defRPr/>
            </a:pPr>
            <a:endParaRPr lang="pt-BR" dirty="0">
              <a:solidFill>
                <a:srgbClr val="000090"/>
              </a:solidFill>
              <a:latin typeface="Candara"/>
              <a:cs typeface="Candara"/>
            </a:endParaRPr>
          </a:p>
          <a:p>
            <a:pPr eaLnBrk="1" hangingPunct="1">
              <a:buFont typeface="Wingdings" charset="0"/>
              <a:buNone/>
              <a:defRPr/>
            </a:pPr>
            <a:endParaRPr lang="pt-BR" dirty="0">
              <a:solidFill>
                <a:srgbClr val="000090"/>
              </a:solidFill>
              <a:latin typeface="Candara"/>
              <a:cs typeface="Candara"/>
            </a:endParaRPr>
          </a:p>
          <a:p>
            <a:pPr eaLnBrk="1" hangingPunct="1">
              <a:buFont typeface="Wingdings" charset="0"/>
              <a:buNone/>
              <a:defRPr/>
            </a:pP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Realizar </a:t>
            </a:r>
            <a:r>
              <a:rPr lang="pt-BR" i="1" u="sng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regressões separadas</a:t>
            </a: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 para cada sub-região</a:t>
            </a:r>
            <a:r>
              <a:rPr lang="pt-BR" dirty="0" smtClean="0">
                <a:solidFill>
                  <a:srgbClr val="000090"/>
                </a:solidFill>
                <a:latin typeface="Candara"/>
                <a:cs typeface="Candara"/>
              </a:rPr>
              <a:t>.</a:t>
            </a:r>
            <a:endParaRPr lang="pt-BR" dirty="0">
              <a:solidFill>
                <a:srgbClr val="000090"/>
              </a:solidFill>
              <a:latin typeface="Candara"/>
              <a:cs typeface="Candara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7800" y="115888"/>
            <a:ext cx="8753475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x-none" sz="4800" b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  <a:sym typeface="Wingdings"/>
              </a:rPr>
              <a:t>Regimes Espaciais</a:t>
            </a:r>
            <a:endParaRPr lang="en-US" sz="4800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4163" y="1677988"/>
            <a:ext cx="4714875" cy="5084762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pt-BR" sz="2400" dirty="0">
                <a:solidFill>
                  <a:srgbClr val="000090"/>
                </a:solidFill>
                <a:latin typeface="Candara"/>
                <a:cs typeface="Candara"/>
              </a:rPr>
              <a:t>Regionalizações da área de estudo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pt-BR" sz="2400" dirty="0">
              <a:solidFill>
                <a:srgbClr val="000090"/>
              </a:solidFill>
              <a:latin typeface="Candara"/>
              <a:cs typeface="Candara"/>
            </a:endParaRPr>
          </a:p>
          <a:p>
            <a:pPr marL="0" indent="0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pt-BR" sz="2400" dirty="0">
                <a:solidFill>
                  <a:srgbClr val="000090"/>
                </a:solidFill>
                <a:latin typeface="Candara"/>
                <a:cs typeface="Candara"/>
              </a:rPr>
              <a:t>Diferentes tipos de variabilidade espacial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pt-BR" sz="2400" dirty="0">
              <a:solidFill>
                <a:srgbClr val="000090"/>
              </a:solidFill>
              <a:latin typeface="Candara"/>
              <a:cs typeface="Candara"/>
            </a:endParaRPr>
          </a:p>
          <a:p>
            <a:pPr marL="0" indent="0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pt-BR" sz="2400" dirty="0">
                <a:solidFill>
                  <a:srgbClr val="000090"/>
                </a:solidFill>
                <a:latin typeface="Candara"/>
                <a:cs typeface="Candara"/>
              </a:rPr>
              <a:t>Métricas: Diagrama de espalhamento e índices locais e globais – regionalização tipo </a:t>
            </a:r>
            <a:r>
              <a:rPr lang="pt-BR" sz="2400" dirty="0" err="1">
                <a:solidFill>
                  <a:srgbClr val="000090"/>
                </a:solidFill>
                <a:latin typeface="Candara"/>
                <a:cs typeface="Candara"/>
              </a:rPr>
              <a:t>k</a:t>
            </a:r>
            <a:r>
              <a:rPr lang="pt-BR" sz="2400" dirty="0">
                <a:solidFill>
                  <a:srgbClr val="000090"/>
                </a:solidFill>
                <a:latin typeface="Candara"/>
                <a:cs typeface="Candara"/>
              </a:rPr>
              <a:t>-medias espacial</a:t>
            </a:r>
          </a:p>
          <a:p>
            <a:pPr marL="0" indent="0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pt-BR" sz="2400" dirty="0" smtClean="0">
              <a:solidFill>
                <a:srgbClr val="000090"/>
              </a:solidFill>
              <a:latin typeface="Candara"/>
              <a:cs typeface="Candara"/>
            </a:endParaRPr>
          </a:p>
          <a:p>
            <a:pPr marL="0" indent="0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pt-BR" sz="2400" dirty="0" err="1" smtClean="0">
                <a:solidFill>
                  <a:srgbClr val="000090"/>
                </a:solidFill>
                <a:latin typeface="Candara"/>
                <a:cs typeface="Candara"/>
              </a:rPr>
              <a:t>Ex</a:t>
            </a:r>
            <a:r>
              <a:rPr lang="pt-BR" sz="2400" dirty="0">
                <a:solidFill>
                  <a:srgbClr val="000090"/>
                </a:solidFill>
                <a:latin typeface="Candara"/>
                <a:cs typeface="Candara"/>
              </a:rPr>
              <a:t>: Regimes espaciais para índice de exclusão</a:t>
            </a:r>
            <a:endParaRPr lang="en-US" sz="2400" dirty="0">
              <a:solidFill>
                <a:srgbClr val="000090"/>
              </a:solidFill>
              <a:latin typeface="Candara"/>
              <a:cs typeface="Candara"/>
            </a:endParaRPr>
          </a:p>
        </p:txBody>
      </p:sp>
      <p:pic>
        <p:nvPicPr>
          <p:cNvPr id="338946" name="Picture 4" descr="Regimes_Espaciais"/>
          <p:cNvPicPr>
            <a:picLocks noChangeAspect="1" noChangeArrowheads="1"/>
          </p:cNvPicPr>
          <p:nvPr/>
        </p:nvPicPr>
        <p:blipFill>
          <a:blip r:embed="rId3"/>
          <a:srcRect l="12875" t="3630" r="14453" b="3304"/>
          <a:stretch>
            <a:fillRect/>
          </a:stretch>
        </p:blipFill>
        <p:spPr bwMode="auto">
          <a:xfrm>
            <a:off x="5138738" y="1608138"/>
            <a:ext cx="3738562" cy="476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947" name="Picture 5" descr="Regimes_Espaciais_l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43800" y="4572000"/>
            <a:ext cx="1225550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177800" y="115888"/>
            <a:ext cx="8753475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x-none" sz="4800" b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  <a:sym typeface="Wingdings"/>
              </a:rPr>
              <a:t>Regimes Espaciais</a:t>
            </a:r>
            <a:endParaRPr lang="en-US" sz="4800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1325" y="1273175"/>
            <a:ext cx="8208963" cy="5400675"/>
          </a:xfrm>
        </p:spPr>
        <p:txBody>
          <a:bodyPr/>
          <a:lstStyle/>
          <a:p>
            <a:pPr algn="ctr" eaLnBrk="1" hangingPunct="1">
              <a:buFont typeface="Wingdings" charset="0"/>
              <a:buNone/>
              <a:defRPr/>
            </a:pPr>
            <a:r>
              <a:rPr lang="pt-BR" sz="2400" b="1" dirty="0">
                <a:solidFill>
                  <a:srgbClr val="000090"/>
                </a:solidFill>
                <a:latin typeface="Candara"/>
                <a:cs typeface="Candara"/>
              </a:rPr>
              <a:t>Análise de </a:t>
            </a:r>
            <a:r>
              <a:rPr lang="pt-BR" sz="2400" b="1" dirty="0" smtClean="0">
                <a:solidFill>
                  <a:srgbClr val="000090"/>
                </a:solidFill>
                <a:latin typeface="Candara"/>
                <a:cs typeface="Candara"/>
              </a:rPr>
              <a:t>Regressão: Idosos </a:t>
            </a:r>
            <a:r>
              <a:rPr lang="pt-BR" sz="2400" b="1" dirty="0">
                <a:solidFill>
                  <a:srgbClr val="000090"/>
                </a:solidFill>
                <a:latin typeface="Candara"/>
                <a:cs typeface="Candara"/>
              </a:rPr>
              <a:t>= </a:t>
            </a:r>
            <a:r>
              <a:rPr lang="pt-BR" sz="2400" b="1" dirty="0" err="1" smtClean="0">
                <a:solidFill>
                  <a:srgbClr val="000090"/>
                </a:solidFill>
                <a:latin typeface="Candara"/>
                <a:cs typeface="Candara"/>
              </a:rPr>
              <a:t>f</a:t>
            </a:r>
            <a:r>
              <a:rPr lang="pt-BR" sz="2400" b="1" dirty="0" smtClean="0">
                <a:solidFill>
                  <a:srgbClr val="000090"/>
                </a:solidFill>
                <a:latin typeface="Candara"/>
                <a:cs typeface="Candara"/>
              </a:rPr>
              <a:t> (Domicílios </a:t>
            </a:r>
            <a:r>
              <a:rPr lang="pt-BR" sz="2400" b="1" dirty="0">
                <a:solidFill>
                  <a:srgbClr val="000090"/>
                </a:solidFill>
                <a:latin typeface="Candara"/>
                <a:cs typeface="Candara"/>
              </a:rPr>
              <a:t>Sem Esgoto)</a:t>
            </a:r>
          </a:p>
          <a:p>
            <a:pPr lvl="1" eaLnBrk="1" hangingPunct="1">
              <a:buFont typeface="Wingdings" charset="0"/>
              <a:buNone/>
              <a:defRPr/>
            </a:pPr>
            <a:endParaRPr lang="pt-BR" sz="2200" dirty="0">
              <a:solidFill>
                <a:srgbClr val="000090"/>
              </a:solidFill>
              <a:latin typeface="Candara"/>
              <a:cs typeface="Candara"/>
            </a:endParaRPr>
          </a:p>
          <a:p>
            <a:pPr eaLnBrk="1" hangingPunct="1">
              <a:buFont typeface="Wingdings" charset="0"/>
              <a:buNone/>
              <a:defRPr/>
            </a:pPr>
            <a:r>
              <a:rPr lang="pt-BR" sz="2200" b="1" dirty="0">
                <a:solidFill>
                  <a:srgbClr val="000090"/>
                </a:solidFill>
                <a:latin typeface="Candara"/>
                <a:cs typeface="Candara"/>
              </a:rPr>
              <a:t>Regressão Linear</a:t>
            </a:r>
          </a:p>
          <a:p>
            <a:pPr lvl="1" eaLnBrk="1" hangingPunct="1">
              <a:buFont typeface="Wingdings" charset="0"/>
              <a:buNone/>
              <a:defRPr/>
            </a:pPr>
            <a:r>
              <a:rPr lang="pt-BR" sz="2200" dirty="0">
                <a:solidFill>
                  <a:srgbClr val="000090"/>
                </a:solidFill>
                <a:latin typeface="Candara"/>
                <a:cs typeface="Candara"/>
              </a:rPr>
              <a:t>R</a:t>
            </a:r>
            <a:r>
              <a:rPr lang="pt-BR" sz="2200" baseline="30000" dirty="0">
                <a:solidFill>
                  <a:srgbClr val="000090"/>
                </a:solidFill>
                <a:latin typeface="Candara"/>
                <a:cs typeface="Candara"/>
              </a:rPr>
              <a:t>2</a:t>
            </a:r>
            <a:r>
              <a:rPr lang="pt-BR" sz="2200" dirty="0">
                <a:solidFill>
                  <a:srgbClr val="000090"/>
                </a:solidFill>
                <a:latin typeface="Candara"/>
                <a:cs typeface="Candara"/>
              </a:rPr>
              <a:t> = 0,35</a:t>
            </a:r>
          </a:p>
          <a:p>
            <a:pPr lvl="1" eaLnBrk="1" hangingPunct="1">
              <a:buFont typeface="Wingdings" charset="0"/>
              <a:buNone/>
              <a:defRPr/>
            </a:pPr>
            <a:endParaRPr lang="pt-BR" sz="2200" dirty="0">
              <a:solidFill>
                <a:srgbClr val="000090"/>
              </a:solidFill>
              <a:latin typeface="Candara"/>
              <a:cs typeface="Candara"/>
            </a:endParaRPr>
          </a:p>
          <a:p>
            <a:pPr eaLnBrk="1" hangingPunct="1">
              <a:buFont typeface="Wingdings" charset="0"/>
              <a:buNone/>
              <a:defRPr/>
            </a:pPr>
            <a:r>
              <a:rPr lang="pt-BR" sz="2200" b="1" dirty="0">
                <a:solidFill>
                  <a:srgbClr val="000090"/>
                </a:solidFill>
                <a:latin typeface="Candara"/>
                <a:cs typeface="Candara"/>
              </a:rPr>
              <a:t>Regressão Espacial</a:t>
            </a:r>
          </a:p>
          <a:p>
            <a:pPr lvl="1" eaLnBrk="1" hangingPunct="1">
              <a:buFont typeface="Wingdings" charset="0"/>
              <a:buNone/>
              <a:defRPr/>
            </a:pPr>
            <a:r>
              <a:rPr lang="pt-BR" sz="2200" dirty="0">
                <a:solidFill>
                  <a:srgbClr val="000090"/>
                </a:solidFill>
                <a:latin typeface="Candara"/>
                <a:cs typeface="Candara"/>
              </a:rPr>
              <a:t>Regiões </a:t>
            </a:r>
            <a:r>
              <a:rPr lang="pt-BR" sz="2200" dirty="0" err="1">
                <a:solidFill>
                  <a:srgbClr val="000090"/>
                </a:solidFill>
                <a:latin typeface="Candara"/>
                <a:cs typeface="Candara"/>
              </a:rPr>
              <a:t>Adm</a:t>
            </a:r>
            <a:r>
              <a:rPr lang="pt-BR" sz="2200" dirty="0">
                <a:solidFill>
                  <a:srgbClr val="000090"/>
                </a:solidFill>
                <a:latin typeface="Candara"/>
                <a:cs typeface="Candara"/>
              </a:rPr>
              <a:t> (R</a:t>
            </a:r>
            <a:r>
              <a:rPr lang="pt-BR" sz="2200" baseline="30000" dirty="0">
                <a:solidFill>
                  <a:srgbClr val="000090"/>
                </a:solidFill>
                <a:latin typeface="Candara"/>
                <a:cs typeface="Candara"/>
              </a:rPr>
              <a:t>2</a:t>
            </a:r>
            <a:r>
              <a:rPr lang="pt-BR" sz="2200" dirty="0">
                <a:solidFill>
                  <a:srgbClr val="000090"/>
                </a:solidFill>
                <a:latin typeface="Candara"/>
                <a:cs typeface="Candara"/>
              </a:rPr>
              <a:t> = 0,72)</a:t>
            </a:r>
          </a:p>
          <a:p>
            <a:pPr lvl="1" eaLnBrk="1" hangingPunct="1">
              <a:buFont typeface="Wingdings" charset="0"/>
              <a:buNone/>
              <a:defRPr/>
            </a:pPr>
            <a:r>
              <a:rPr lang="pt-BR" sz="2200" dirty="0">
                <a:solidFill>
                  <a:srgbClr val="000090"/>
                </a:solidFill>
                <a:latin typeface="Candara"/>
                <a:cs typeface="Candara"/>
              </a:rPr>
              <a:t>Regimes Espaciais (R</a:t>
            </a:r>
            <a:r>
              <a:rPr lang="pt-BR" sz="2200" baseline="30000" dirty="0">
                <a:solidFill>
                  <a:srgbClr val="000090"/>
                </a:solidFill>
                <a:latin typeface="Candara"/>
                <a:cs typeface="Candara"/>
              </a:rPr>
              <a:t>2</a:t>
            </a:r>
            <a:r>
              <a:rPr lang="pt-BR" sz="2200" dirty="0">
                <a:solidFill>
                  <a:srgbClr val="000090"/>
                </a:solidFill>
                <a:latin typeface="Candara"/>
                <a:cs typeface="Candara"/>
              </a:rPr>
              <a:t>  = 0,83)</a:t>
            </a:r>
          </a:p>
          <a:p>
            <a:pPr lvl="1" eaLnBrk="1" hangingPunct="1">
              <a:buFont typeface="Wingdings" charset="0"/>
              <a:buNone/>
              <a:defRPr/>
            </a:pPr>
            <a:endParaRPr lang="pt-BR" sz="2200" dirty="0">
              <a:solidFill>
                <a:srgbClr val="000090"/>
              </a:solidFill>
              <a:latin typeface="Candara"/>
              <a:cs typeface="Candara"/>
            </a:endParaRPr>
          </a:p>
          <a:p>
            <a:pPr eaLnBrk="1" hangingPunct="1">
              <a:buFont typeface="Wingdings" charset="0"/>
              <a:buNone/>
              <a:defRPr/>
            </a:pPr>
            <a:r>
              <a:rPr lang="pt-BR" sz="2200" u="sng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Para dados socioeconômicos:</a:t>
            </a:r>
            <a:r>
              <a:rPr lang="pt-BR" sz="2200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</a:p>
          <a:p>
            <a:pPr lvl="1" algn="just" eaLnBrk="1" hangingPunct="1">
              <a:buFont typeface="Wingdings" charset="0"/>
              <a:buNone/>
              <a:defRPr/>
            </a:pPr>
            <a:r>
              <a:rPr lang="pt-BR" sz="2200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modelo de regimes espaciais tende a apresentar resultados melhores que os de regressão simples ou de regressão espacial com efeitos globais.</a:t>
            </a:r>
          </a:p>
        </p:txBody>
      </p:sp>
      <p:sp>
        <p:nvSpPr>
          <p:cNvPr id="5" name="Rectangle 4"/>
          <p:cNvSpPr/>
          <p:nvPr/>
        </p:nvSpPr>
        <p:spPr>
          <a:xfrm>
            <a:off x="177800" y="115888"/>
            <a:ext cx="8753475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x-none" sz="4800" b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  <a:sym typeface="Wingdings"/>
              </a:rPr>
              <a:t>Impacto de Regimes Espaciais</a:t>
            </a:r>
            <a:endParaRPr lang="en-US" sz="4800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4338" y="1285875"/>
            <a:ext cx="8274050" cy="5348288"/>
          </a:xfrm>
        </p:spPr>
        <p:txBody>
          <a:bodyPr/>
          <a:lstStyle/>
          <a:p>
            <a:pPr marL="457200" indent="-457200" algn="just" eaLnBrk="1" hangingPunct="1">
              <a:buFont typeface="Wingdings" charset="0"/>
              <a:buAutoNum type="arabicPeriod"/>
              <a:defRPr/>
            </a:pPr>
            <a:r>
              <a:rPr lang="en-US" sz="2600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Análise</a:t>
            </a:r>
            <a:r>
              <a:rPr lang="en-US" sz="2600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 </a:t>
            </a:r>
            <a:r>
              <a:rPr lang="en-US" sz="2600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gráfica</a:t>
            </a:r>
            <a:r>
              <a:rPr lang="en-US" sz="2600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 dos </a:t>
            </a:r>
            <a:r>
              <a:rPr lang="en-US" sz="2600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resíduos</a:t>
            </a:r>
            <a:endParaRPr lang="en-US" sz="2600" dirty="0">
              <a:solidFill>
                <a:srgbClr val="00009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cs typeface="Candara"/>
            </a:endParaRPr>
          </a:p>
          <a:p>
            <a:pPr marL="457200" indent="-457200" algn="just" eaLnBrk="1" hangingPunct="1">
              <a:buFont typeface="Wingdings" charset="0"/>
              <a:buAutoNum type="arabicPeriod"/>
              <a:defRPr/>
            </a:pPr>
            <a:r>
              <a:rPr lang="en-US" sz="2600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Mapear</a:t>
            </a:r>
            <a:r>
              <a:rPr lang="en-US" sz="2600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 </a:t>
            </a:r>
            <a:r>
              <a:rPr lang="en-US" sz="2600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os</a:t>
            </a:r>
            <a:r>
              <a:rPr lang="en-US" sz="2600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 </a:t>
            </a:r>
            <a:r>
              <a:rPr lang="en-US" sz="2600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resíduos</a:t>
            </a:r>
            <a:r>
              <a:rPr lang="en-US" sz="2600" dirty="0">
                <a:solidFill>
                  <a:srgbClr val="000090"/>
                </a:solidFill>
                <a:latin typeface="Candara"/>
                <a:cs typeface="Candara"/>
              </a:rPr>
              <a:t> – </a:t>
            </a:r>
            <a:r>
              <a:rPr lang="en-US" sz="2600" dirty="0" err="1">
                <a:solidFill>
                  <a:srgbClr val="000090"/>
                </a:solidFill>
                <a:latin typeface="Candara"/>
                <a:cs typeface="Candara"/>
              </a:rPr>
              <a:t>concentração</a:t>
            </a:r>
            <a:r>
              <a:rPr lang="en-US" sz="2600" dirty="0">
                <a:solidFill>
                  <a:srgbClr val="000090"/>
                </a:solidFill>
                <a:latin typeface="Candara"/>
                <a:cs typeface="Candara"/>
              </a:rPr>
              <a:t> de </a:t>
            </a:r>
            <a:r>
              <a:rPr lang="en-US" sz="2600" dirty="0" err="1">
                <a:solidFill>
                  <a:srgbClr val="000090"/>
                </a:solidFill>
                <a:latin typeface="Candara"/>
                <a:cs typeface="Candara"/>
              </a:rPr>
              <a:t>resíduos</a:t>
            </a:r>
            <a:r>
              <a:rPr lang="en-US" sz="2600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2600" dirty="0" err="1">
                <a:solidFill>
                  <a:srgbClr val="000090"/>
                </a:solidFill>
                <a:latin typeface="Candara"/>
                <a:cs typeface="Candara"/>
              </a:rPr>
              <a:t>negativos</a:t>
            </a:r>
            <a:r>
              <a:rPr lang="en-US" sz="2600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2600" dirty="0" err="1">
                <a:solidFill>
                  <a:srgbClr val="000090"/>
                </a:solidFill>
                <a:latin typeface="Candara"/>
                <a:cs typeface="Candara"/>
              </a:rPr>
              <a:t>ou</a:t>
            </a:r>
            <a:r>
              <a:rPr lang="en-US" sz="2600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2600" dirty="0" err="1">
                <a:solidFill>
                  <a:srgbClr val="000090"/>
                </a:solidFill>
                <a:latin typeface="Candara"/>
                <a:cs typeface="Candara"/>
              </a:rPr>
              <a:t>positivos</a:t>
            </a:r>
            <a:r>
              <a:rPr lang="en-US" sz="2600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2600" dirty="0" err="1">
                <a:solidFill>
                  <a:srgbClr val="000090"/>
                </a:solidFill>
                <a:latin typeface="Candara"/>
                <a:cs typeface="Candara"/>
              </a:rPr>
              <a:t>em</a:t>
            </a:r>
            <a:r>
              <a:rPr lang="en-US" sz="2600" dirty="0">
                <a:solidFill>
                  <a:srgbClr val="000090"/>
                </a:solidFill>
                <a:latin typeface="Candara"/>
                <a:cs typeface="Candara"/>
              </a:rPr>
              <a:t> parte do </a:t>
            </a:r>
            <a:r>
              <a:rPr lang="en-US" sz="2600" dirty="0" err="1">
                <a:solidFill>
                  <a:srgbClr val="000090"/>
                </a:solidFill>
                <a:latin typeface="Candara"/>
                <a:cs typeface="Candara"/>
              </a:rPr>
              <a:t>mapa</a:t>
            </a:r>
            <a:r>
              <a:rPr lang="en-US" sz="2600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2600" dirty="0" err="1">
                <a:solidFill>
                  <a:srgbClr val="000090"/>
                </a:solidFill>
                <a:latin typeface="Candara"/>
                <a:cs typeface="Candara"/>
              </a:rPr>
              <a:t>indica</a:t>
            </a:r>
            <a:r>
              <a:rPr lang="en-US" sz="2600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2600" dirty="0" err="1">
                <a:solidFill>
                  <a:srgbClr val="000090"/>
                </a:solidFill>
                <a:latin typeface="Candara"/>
                <a:cs typeface="Candara"/>
              </a:rPr>
              <a:t>presença</a:t>
            </a:r>
            <a:r>
              <a:rPr lang="en-US" sz="2600" dirty="0">
                <a:solidFill>
                  <a:srgbClr val="000090"/>
                </a:solidFill>
                <a:latin typeface="Candara"/>
                <a:cs typeface="Candara"/>
              </a:rPr>
              <a:t> de </a:t>
            </a:r>
            <a:r>
              <a:rPr lang="en-US" sz="2600" dirty="0" err="1">
                <a:solidFill>
                  <a:srgbClr val="000090"/>
                </a:solidFill>
                <a:latin typeface="Candara"/>
                <a:cs typeface="Candara"/>
              </a:rPr>
              <a:t>autocorrelação</a:t>
            </a:r>
            <a:r>
              <a:rPr lang="en-US" sz="2600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2600" dirty="0" err="1">
                <a:solidFill>
                  <a:srgbClr val="000090"/>
                </a:solidFill>
                <a:latin typeface="Candara"/>
                <a:cs typeface="Candara"/>
              </a:rPr>
              <a:t>espacial</a:t>
            </a:r>
            <a:endParaRPr lang="en-US" sz="2600" dirty="0">
              <a:solidFill>
                <a:srgbClr val="000090"/>
              </a:solidFill>
              <a:latin typeface="Candara"/>
              <a:cs typeface="Candara"/>
            </a:endParaRPr>
          </a:p>
          <a:p>
            <a:pPr marL="457200" indent="-457200" algn="just" eaLnBrk="1" hangingPunct="1">
              <a:buFont typeface="Wingdings" charset="0"/>
              <a:buAutoNum type="arabicPeriod"/>
              <a:defRPr/>
            </a:pPr>
            <a:r>
              <a:rPr lang="en-US" sz="2600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Índice</a:t>
            </a:r>
            <a:r>
              <a:rPr lang="en-US" sz="2600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 de Moran dos </a:t>
            </a:r>
            <a:r>
              <a:rPr lang="en-US" sz="2600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resíduos</a:t>
            </a:r>
            <a:endParaRPr lang="en-US" sz="2600" dirty="0">
              <a:solidFill>
                <a:srgbClr val="00009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cs typeface="Candara"/>
            </a:endParaRPr>
          </a:p>
          <a:p>
            <a:pPr marL="457200" indent="-457200" algn="just" eaLnBrk="1" hangingPunct="1">
              <a:buFont typeface="Wingdings" charset="0"/>
              <a:buAutoNum type="arabicPeriod"/>
              <a:defRPr/>
            </a:pPr>
            <a:r>
              <a:rPr lang="en-US" sz="2600" dirty="0" err="1">
                <a:solidFill>
                  <a:srgbClr val="000090"/>
                </a:solidFill>
                <a:latin typeface="Candara"/>
                <a:cs typeface="Candara"/>
              </a:rPr>
              <a:t>Indicadores</a:t>
            </a:r>
            <a:r>
              <a:rPr lang="en-US" sz="2600" dirty="0">
                <a:solidFill>
                  <a:srgbClr val="000090"/>
                </a:solidFill>
                <a:latin typeface="Candara"/>
                <a:cs typeface="Candara"/>
              </a:rPr>
              <a:t> de </a:t>
            </a:r>
            <a:r>
              <a:rPr lang="en-US" sz="2600" dirty="0" err="1">
                <a:solidFill>
                  <a:srgbClr val="000090"/>
                </a:solidFill>
                <a:latin typeface="Candara"/>
                <a:cs typeface="Candara"/>
              </a:rPr>
              <a:t>qualidade</a:t>
            </a:r>
            <a:r>
              <a:rPr lang="en-US" sz="2600" dirty="0">
                <a:solidFill>
                  <a:srgbClr val="000090"/>
                </a:solidFill>
                <a:latin typeface="Candara"/>
                <a:cs typeface="Candara"/>
              </a:rPr>
              <a:t> de </a:t>
            </a:r>
            <a:r>
              <a:rPr lang="en-US" sz="2600" dirty="0" err="1">
                <a:solidFill>
                  <a:srgbClr val="000090"/>
                </a:solidFill>
                <a:latin typeface="Candara"/>
                <a:cs typeface="Candara"/>
              </a:rPr>
              <a:t>ajuste</a:t>
            </a:r>
            <a:r>
              <a:rPr lang="en-US" sz="2600" dirty="0">
                <a:solidFill>
                  <a:srgbClr val="000090"/>
                </a:solidFill>
                <a:latin typeface="Candara"/>
                <a:cs typeface="Candara"/>
              </a:rPr>
              <a:t> dos </a:t>
            </a:r>
            <a:r>
              <a:rPr lang="en-US" sz="2600" dirty="0" err="1">
                <a:solidFill>
                  <a:srgbClr val="000090"/>
                </a:solidFill>
                <a:latin typeface="Candara"/>
                <a:cs typeface="Candara"/>
              </a:rPr>
              <a:t>modelos</a:t>
            </a:r>
            <a:r>
              <a:rPr lang="en-US" sz="2600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2600" dirty="0" err="1">
                <a:solidFill>
                  <a:srgbClr val="000090"/>
                </a:solidFill>
                <a:latin typeface="Candara"/>
                <a:cs typeface="Candara"/>
              </a:rPr>
              <a:t>baseados</a:t>
            </a:r>
            <a:r>
              <a:rPr lang="en-US" sz="2600" dirty="0">
                <a:solidFill>
                  <a:srgbClr val="000090"/>
                </a:solidFill>
                <a:latin typeface="Candara"/>
                <a:cs typeface="Candara"/>
              </a:rPr>
              <a:t> no </a:t>
            </a:r>
            <a:r>
              <a:rPr lang="en-US" sz="2600" i="1" dirty="0" err="1">
                <a:solidFill>
                  <a:srgbClr val="000090"/>
                </a:solidFill>
                <a:latin typeface="Candara"/>
                <a:cs typeface="Candara"/>
              </a:rPr>
              <a:t>coeficiente</a:t>
            </a:r>
            <a:r>
              <a:rPr lang="en-US" sz="2600" i="1" dirty="0">
                <a:solidFill>
                  <a:srgbClr val="000090"/>
                </a:solidFill>
                <a:latin typeface="Candara"/>
                <a:cs typeface="Candara"/>
              </a:rPr>
              <a:t> de </a:t>
            </a:r>
            <a:r>
              <a:rPr lang="en-US" sz="2600" i="1" dirty="0" err="1">
                <a:solidFill>
                  <a:srgbClr val="000090"/>
                </a:solidFill>
                <a:latin typeface="Candara"/>
                <a:cs typeface="Candara"/>
              </a:rPr>
              <a:t>determinação</a:t>
            </a:r>
            <a:r>
              <a:rPr lang="en-US" sz="2600" dirty="0">
                <a:solidFill>
                  <a:srgbClr val="000090"/>
                </a:solidFill>
                <a:latin typeface="Candara"/>
                <a:cs typeface="Candara"/>
              </a:rPr>
              <a:t> (R</a:t>
            </a:r>
            <a:r>
              <a:rPr lang="en-US" sz="2600" b="1" baseline="30000" dirty="0">
                <a:solidFill>
                  <a:srgbClr val="000090"/>
                </a:solidFill>
                <a:latin typeface="Candara"/>
                <a:cs typeface="Candara"/>
              </a:rPr>
              <a:t>2</a:t>
            </a:r>
            <a:r>
              <a:rPr lang="en-US" sz="2600" dirty="0">
                <a:solidFill>
                  <a:srgbClr val="000090"/>
                </a:solidFill>
                <a:latin typeface="Candara"/>
                <a:cs typeface="Candara"/>
              </a:rPr>
              <a:t>) </a:t>
            </a:r>
            <a:r>
              <a:rPr lang="en-US" sz="2600" dirty="0" err="1">
                <a:solidFill>
                  <a:srgbClr val="000090"/>
                </a:solidFill>
                <a:latin typeface="Candara"/>
                <a:cs typeface="Candara"/>
              </a:rPr>
              <a:t>serão</a:t>
            </a:r>
            <a:r>
              <a:rPr lang="en-US" sz="2600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2600" dirty="0" err="1">
                <a:solidFill>
                  <a:srgbClr val="000090"/>
                </a:solidFill>
                <a:latin typeface="Candara"/>
                <a:cs typeface="Candara"/>
              </a:rPr>
              <a:t>incorretos</a:t>
            </a:r>
            <a:r>
              <a:rPr lang="en-US" sz="2600" dirty="0">
                <a:solidFill>
                  <a:srgbClr val="000090"/>
                </a:solidFill>
                <a:latin typeface="Candara"/>
                <a:cs typeface="Candara"/>
              </a:rPr>
              <a:t>. </a:t>
            </a:r>
          </a:p>
          <a:p>
            <a:pPr marL="457200" indent="-457200" algn="just" eaLnBrk="1" hangingPunct="1">
              <a:buFont typeface="Wingdings" charset="0"/>
              <a:buAutoNum type="arabicPeriod"/>
              <a:defRPr/>
            </a:pPr>
            <a:r>
              <a:rPr lang="en-US" sz="2600" dirty="0" err="1">
                <a:solidFill>
                  <a:srgbClr val="000090"/>
                </a:solidFill>
                <a:latin typeface="Candara"/>
                <a:cs typeface="Candara"/>
              </a:rPr>
              <a:t>Utilização</a:t>
            </a:r>
            <a:r>
              <a:rPr lang="en-US" sz="2600" dirty="0">
                <a:solidFill>
                  <a:srgbClr val="000090"/>
                </a:solidFill>
                <a:latin typeface="Candara"/>
                <a:cs typeface="Candara"/>
              </a:rPr>
              <a:t> do </a:t>
            </a:r>
            <a:r>
              <a:rPr lang="en-US" sz="2600" b="1" u="sng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AIC – </a:t>
            </a:r>
            <a:r>
              <a:rPr lang="en-US" sz="2600" b="1" u="sng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critério</a:t>
            </a:r>
            <a:r>
              <a:rPr lang="en-US" sz="2600" b="1" u="sng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 de </a:t>
            </a:r>
            <a:r>
              <a:rPr lang="en-US" sz="2600" b="1" u="sng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informação</a:t>
            </a:r>
            <a:r>
              <a:rPr lang="en-US" sz="2600" b="1" u="sng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 de </a:t>
            </a:r>
            <a:r>
              <a:rPr lang="en-US" sz="2600" b="1" u="sng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Akaike</a:t>
            </a:r>
            <a:r>
              <a:rPr lang="en-US" sz="2600" dirty="0">
                <a:solidFill>
                  <a:srgbClr val="000090"/>
                </a:solidFill>
                <a:latin typeface="Candara"/>
                <a:cs typeface="Candara"/>
              </a:rPr>
              <a:t>, a </a:t>
            </a:r>
            <a:r>
              <a:rPr lang="en-US" sz="2600" dirty="0" err="1">
                <a:solidFill>
                  <a:srgbClr val="000090"/>
                </a:solidFill>
                <a:latin typeface="Candara"/>
                <a:cs typeface="Candara"/>
              </a:rPr>
              <a:t>avaliação</a:t>
            </a:r>
            <a:r>
              <a:rPr lang="en-US" sz="2600" dirty="0">
                <a:solidFill>
                  <a:srgbClr val="000090"/>
                </a:solidFill>
                <a:latin typeface="Candara"/>
                <a:cs typeface="Candara"/>
              </a:rPr>
              <a:t> do </a:t>
            </a:r>
            <a:r>
              <a:rPr lang="en-US" sz="2600" dirty="0" err="1">
                <a:solidFill>
                  <a:srgbClr val="000090"/>
                </a:solidFill>
                <a:latin typeface="Candara"/>
                <a:cs typeface="Candara"/>
              </a:rPr>
              <a:t>ajuste</a:t>
            </a:r>
            <a:r>
              <a:rPr lang="en-US" sz="2600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2600" dirty="0" err="1">
                <a:solidFill>
                  <a:srgbClr val="000090"/>
                </a:solidFill>
                <a:latin typeface="Candara"/>
                <a:cs typeface="Candara"/>
              </a:rPr>
              <a:t>é</a:t>
            </a:r>
            <a:r>
              <a:rPr lang="en-US" sz="2600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2600" dirty="0" err="1">
                <a:solidFill>
                  <a:srgbClr val="000090"/>
                </a:solidFill>
                <a:latin typeface="Candara"/>
                <a:cs typeface="Candara"/>
              </a:rPr>
              <a:t>penalizada</a:t>
            </a:r>
            <a:r>
              <a:rPr lang="en-US" sz="2600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2600" dirty="0" err="1">
                <a:solidFill>
                  <a:srgbClr val="000090"/>
                </a:solidFill>
                <a:latin typeface="Candara"/>
                <a:cs typeface="Candara"/>
              </a:rPr>
              <a:t>por</a:t>
            </a:r>
            <a:r>
              <a:rPr lang="en-US" sz="2600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2600" dirty="0" err="1">
                <a:solidFill>
                  <a:srgbClr val="000090"/>
                </a:solidFill>
                <a:latin typeface="Candara"/>
                <a:cs typeface="Candara"/>
              </a:rPr>
              <a:t>função</a:t>
            </a:r>
            <a:r>
              <a:rPr lang="en-US" sz="2600" dirty="0">
                <a:solidFill>
                  <a:srgbClr val="000090"/>
                </a:solidFill>
                <a:latin typeface="Candara"/>
                <a:cs typeface="Candara"/>
              </a:rPr>
              <a:t> do </a:t>
            </a:r>
            <a:r>
              <a:rPr lang="en-US" sz="2600" dirty="0" err="1" smtClean="0">
                <a:solidFill>
                  <a:srgbClr val="000090"/>
                </a:solidFill>
                <a:latin typeface="Candara"/>
                <a:cs typeface="Candara"/>
              </a:rPr>
              <a:t>número</a:t>
            </a:r>
            <a:r>
              <a:rPr lang="en-US" sz="2600" dirty="0" smtClean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2600" dirty="0">
                <a:solidFill>
                  <a:srgbClr val="000090"/>
                </a:solidFill>
                <a:latin typeface="Candara"/>
                <a:cs typeface="Candara"/>
              </a:rPr>
              <a:t>de </a:t>
            </a:r>
            <a:r>
              <a:rPr lang="en-US" sz="2600" dirty="0" err="1" smtClean="0">
                <a:solidFill>
                  <a:srgbClr val="000090"/>
                </a:solidFill>
                <a:latin typeface="Candara"/>
                <a:cs typeface="Candara"/>
              </a:rPr>
              <a:t>parâmetros</a:t>
            </a:r>
            <a:r>
              <a:rPr lang="en-US" sz="2600" dirty="0" smtClean="0">
                <a:solidFill>
                  <a:srgbClr val="000090"/>
                </a:solidFill>
                <a:latin typeface="Candara"/>
                <a:cs typeface="Candara"/>
              </a:rPr>
              <a:t>  (</a:t>
            </a:r>
            <a:r>
              <a:rPr lang="en-US" sz="2600" dirty="0" err="1" smtClean="0">
                <a:solidFill>
                  <a:srgbClr val="000090"/>
                </a:solidFill>
                <a:latin typeface="Candara"/>
                <a:cs typeface="Candara"/>
              </a:rPr>
              <a:t>é</a:t>
            </a:r>
            <a:r>
              <a:rPr lang="en-US" sz="2600" dirty="0" smtClean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2600" dirty="0" err="1" smtClean="0">
                <a:solidFill>
                  <a:srgbClr val="000090"/>
                </a:solidFill>
                <a:latin typeface="Candara"/>
                <a:cs typeface="Candara"/>
              </a:rPr>
              <a:t>preferível</a:t>
            </a:r>
            <a:r>
              <a:rPr lang="en-US" sz="2600" dirty="0" smtClean="0">
                <a:solidFill>
                  <a:srgbClr val="000090"/>
                </a:solidFill>
                <a:latin typeface="Candara"/>
                <a:cs typeface="Candara"/>
              </a:rPr>
              <a:t> o </a:t>
            </a:r>
            <a:r>
              <a:rPr lang="en-US" sz="2600" dirty="0" err="1" smtClean="0">
                <a:solidFill>
                  <a:srgbClr val="000090"/>
                </a:solidFill>
                <a:latin typeface="Candara"/>
                <a:cs typeface="Candara"/>
              </a:rPr>
              <a:t>modelo</a:t>
            </a:r>
            <a:r>
              <a:rPr lang="en-US" sz="2600" dirty="0" smtClean="0">
                <a:solidFill>
                  <a:srgbClr val="000090"/>
                </a:solidFill>
                <a:latin typeface="Candara"/>
                <a:cs typeface="Candara"/>
              </a:rPr>
              <a:t> com o </a:t>
            </a:r>
            <a:r>
              <a:rPr lang="en-US" sz="2600" dirty="0" err="1" smtClean="0">
                <a:solidFill>
                  <a:srgbClr val="000090"/>
                </a:solidFill>
                <a:latin typeface="Candara"/>
                <a:cs typeface="Candara"/>
              </a:rPr>
              <a:t>menor</a:t>
            </a:r>
            <a:r>
              <a:rPr lang="en-US" sz="2600" dirty="0" smtClean="0">
                <a:solidFill>
                  <a:srgbClr val="000090"/>
                </a:solidFill>
                <a:latin typeface="Candara"/>
                <a:cs typeface="Candara"/>
              </a:rPr>
              <a:t> valor AIC). </a:t>
            </a:r>
            <a:endParaRPr lang="en-US" sz="2600" dirty="0">
              <a:solidFill>
                <a:srgbClr val="000090"/>
              </a:solidFill>
              <a:latin typeface="Candara"/>
              <a:cs typeface="Candara"/>
            </a:endParaRPr>
          </a:p>
          <a:p>
            <a:pPr marL="457200" indent="-457200" algn="just" eaLnBrk="1" hangingPunct="1">
              <a:buFont typeface="Wingdings" charset="0"/>
              <a:buAutoNum type="arabicPeriod"/>
              <a:defRPr/>
            </a:pPr>
            <a:endParaRPr lang="en-US" dirty="0">
              <a:solidFill>
                <a:srgbClr val="000090"/>
              </a:solidFill>
              <a:latin typeface="Candara"/>
              <a:cs typeface="Candar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96850"/>
            <a:ext cx="9144000" cy="6778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x-none" sz="3800" b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  <a:sym typeface="Wingdings"/>
              </a:rPr>
              <a:t>Diagnóstico de Modelos de Efeitos Espaciais</a:t>
            </a:r>
            <a:endParaRPr lang="en-US" sz="3800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1463" y="1323975"/>
            <a:ext cx="8520112" cy="54054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marL="514350" indent="-514350" eaLnBrk="0" hangingPunct="0">
              <a:lnSpc>
                <a:spcPct val="120000"/>
              </a:lnSpc>
              <a:spcBef>
                <a:spcPct val="50000"/>
              </a:spcBef>
              <a:buFontTx/>
              <a:buAutoNum type="arabicPeriod"/>
              <a:defRPr/>
            </a:pPr>
            <a:r>
              <a:rPr lang="en-US" sz="2800" b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Seleção</a:t>
            </a:r>
            <a:r>
              <a:rPr lang="en-US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e </a:t>
            </a:r>
            <a:r>
              <a:rPr lang="en-US" sz="2800" b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Preparação</a:t>
            </a:r>
            <a:r>
              <a:rPr lang="en-US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das </a:t>
            </a:r>
            <a:r>
              <a:rPr lang="en-US" sz="2800" b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Variáveis</a:t>
            </a:r>
            <a:endParaRPr lang="en-US" sz="2300" b="1" dirty="0">
              <a:solidFill>
                <a:srgbClr val="000090"/>
              </a:solidFill>
              <a:latin typeface="Candara"/>
              <a:ea typeface="ＭＳ Ｐゴシック" charset="0"/>
              <a:cs typeface="Candara"/>
              <a:sym typeface="Symbol" charset="0"/>
            </a:endParaRPr>
          </a:p>
          <a:p>
            <a:pPr marL="514350" indent="-514350" eaLnBrk="0" hangingPunct="0">
              <a:lnSpc>
                <a:spcPct val="120000"/>
              </a:lnSpc>
              <a:spcBef>
                <a:spcPct val="50000"/>
              </a:spcBef>
              <a:buFontTx/>
              <a:buAutoNum type="arabicPeriod"/>
              <a:defRPr/>
            </a:pPr>
            <a:r>
              <a:rPr lang="en-US" sz="2800" b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Escolha</a:t>
            </a:r>
            <a:r>
              <a:rPr lang="en-US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e </a:t>
            </a:r>
            <a:r>
              <a:rPr lang="en-US" sz="2800" b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Ajuste</a:t>
            </a:r>
            <a:r>
              <a:rPr lang="en-US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do </a:t>
            </a:r>
            <a:r>
              <a:rPr lang="en-US" sz="2800" b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Modelo</a:t>
            </a:r>
            <a:r>
              <a:rPr lang="en-US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de </a:t>
            </a:r>
            <a:r>
              <a:rPr lang="en-US" sz="2800" b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Regressão</a:t>
            </a:r>
            <a:endParaRPr lang="en-US" sz="2800" b="1" dirty="0">
              <a:solidFill>
                <a:srgbClr val="000090"/>
              </a:solidFill>
              <a:latin typeface="Candara"/>
              <a:ea typeface="ＭＳ Ｐゴシック" charset="0"/>
              <a:cs typeface="Candara"/>
              <a:sym typeface="Symbol" charset="0"/>
            </a:endParaRPr>
          </a:p>
          <a:p>
            <a:pPr marL="514350" indent="-514350" eaLnBrk="0" hangingPunct="0">
              <a:lnSpc>
                <a:spcPct val="120000"/>
              </a:lnSpc>
              <a:spcBef>
                <a:spcPct val="50000"/>
              </a:spcBef>
              <a:buFontTx/>
              <a:buAutoNum type="arabicPeriod"/>
              <a:defRPr/>
            </a:pPr>
            <a:r>
              <a:rPr lang="en-US" sz="2800" b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Diagnóstico</a:t>
            </a:r>
            <a:r>
              <a:rPr lang="en-US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800" b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para</a:t>
            </a:r>
            <a:r>
              <a:rPr lang="en-US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800" b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verificar</a:t>
            </a:r>
            <a:r>
              <a:rPr lang="en-US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se o </a:t>
            </a:r>
            <a:r>
              <a:rPr lang="en-US" sz="2800" b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modelo</a:t>
            </a:r>
            <a:r>
              <a:rPr lang="en-US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800" b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ajustado</a:t>
            </a:r>
            <a:r>
              <a:rPr lang="en-US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800" b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é</a:t>
            </a:r>
            <a:r>
              <a:rPr lang="en-US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800" b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adequado</a:t>
            </a:r>
            <a:endParaRPr lang="en-US" sz="2800" b="1" dirty="0">
              <a:solidFill>
                <a:srgbClr val="000090"/>
              </a:solidFill>
              <a:latin typeface="Candara"/>
              <a:ea typeface="ＭＳ Ｐゴシック" charset="0"/>
              <a:cs typeface="Candara"/>
              <a:sym typeface="Symbol" charset="0"/>
            </a:endParaRPr>
          </a:p>
          <a:p>
            <a:pPr marL="914400" lvl="1" indent="-457200" eaLnBrk="0" hangingPunct="0">
              <a:lnSpc>
                <a:spcPct val="120000"/>
              </a:lnSpc>
              <a:spcBef>
                <a:spcPct val="50000"/>
              </a:spcBef>
              <a:buFont typeface="Wingdings" charset="2"/>
              <a:buChar char="§"/>
              <a:defRPr/>
            </a:pPr>
            <a:r>
              <a:rPr lang="en-US" sz="28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Ajuste</a:t>
            </a:r>
            <a:r>
              <a:rPr lang="en-US" sz="28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do </a:t>
            </a:r>
            <a:r>
              <a:rPr lang="en-US" sz="28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modelo</a:t>
            </a:r>
            <a:r>
              <a:rPr lang="en-US" sz="28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(R</a:t>
            </a:r>
            <a:r>
              <a:rPr lang="en-US" sz="2400" baseline="300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2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,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Teste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F, Testes t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para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coef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., etc.)</a:t>
            </a:r>
            <a:endParaRPr lang="en-US" sz="2800" dirty="0">
              <a:solidFill>
                <a:srgbClr val="000090"/>
              </a:solidFill>
              <a:latin typeface="Candara"/>
              <a:ea typeface="ＭＳ Ｐゴシック" charset="0"/>
              <a:cs typeface="Candara"/>
              <a:sym typeface="Symbol" charset="0"/>
            </a:endParaRPr>
          </a:p>
          <a:p>
            <a:pPr marL="914400" lvl="1" indent="-457200" eaLnBrk="0" hangingPunct="0">
              <a:lnSpc>
                <a:spcPct val="120000"/>
              </a:lnSpc>
              <a:spcBef>
                <a:spcPct val="50000"/>
              </a:spcBef>
              <a:buFont typeface="Wingdings" charset="2"/>
              <a:buChar char="§"/>
              <a:defRPr/>
            </a:pPr>
            <a:r>
              <a:rPr lang="en-US" sz="28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Multicolinearidade</a:t>
            </a:r>
            <a:r>
              <a:rPr lang="en-US" sz="28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(FIV)</a:t>
            </a:r>
          </a:p>
          <a:p>
            <a:pPr marL="914400" lvl="1" indent="-457200" eaLnBrk="0" hangingPunct="0">
              <a:lnSpc>
                <a:spcPct val="120000"/>
              </a:lnSpc>
              <a:spcBef>
                <a:spcPct val="50000"/>
              </a:spcBef>
              <a:buFont typeface="Wingdings" charset="2"/>
              <a:buChar char="§"/>
              <a:defRPr/>
            </a:pPr>
            <a:r>
              <a:rPr lang="en-US" sz="28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Análise</a:t>
            </a:r>
            <a:r>
              <a:rPr lang="en-US" sz="28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dos </a:t>
            </a:r>
            <a:r>
              <a:rPr lang="en-US" sz="28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Resíduos</a:t>
            </a:r>
            <a:endParaRPr lang="en-US" sz="2800" dirty="0">
              <a:solidFill>
                <a:srgbClr val="000090"/>
              </a:solidFill>
              <a:latin typeface="Candara"/>
              <a:ea typeface="ＭＳ Ｐゴシック" charset="0"/>
              <a:cs typeface="Candara"/>
              <a:sym typeface="Symbol" charset="0"/>
            </a:endParaRPr>
          </a:p>
          <a:p>
            <a:pPr eaLnBrk="0" hangingPunct="0">
              <a:lnSpc>
                <a:spcPct val="120000"/>
              </a:lnSpc>
              <a:spcBef>
                <a:spcPct val="50000"/>
              </a:spcBef>
              <a:defRPr/>
            </a:pPr>
            <a:endParaRPr lang="en-US" sz="2400" b="1" dirty="0">
              <a:solidFill>
                <a:srgbClr val="000090"/>
              </a:solidFill>
              <a:latin typeface="Candara"/>
              <a:ea typeface="ＭＳ Ｐゴシック" charset="0"/>
              <a:cs typeface="Candara"/>
              <a:sym typeface="Symbol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85725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Etapas da Análise de Regressão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8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752725" y="1298575"/>
            <a:ext cx="3810000" cy="6064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Longevidade X Renda</a:t>
            </a:r>
          </a:p>
        </p:txBody>
      </p:sp>
      <p:graphicFrame>
        <p:nvGraphicFramePr>
          <p:cNvPr id="246827" name="Group 43"/>
          <p:cNvGraphicFramePr>
            <a:graphicFrameLocks noGrp="1"/>
          </p:cNvGraphicFramePr>
          <p:nvPr>
            <p:ph sz="half" idx="2"/>
          </p:nvPr>
        </p:nvGraphicFramePr>
        <p:xfrm>
          <a:off x="444500" y="2543175"/>
          <a:ext cx="8299450" cy="3232150"/>
        </p:xfrm>
        <a:graphic>
          <a:graphicData uri="http://schemas.openxmlformats.org/drawingml/2006/table">
            <a:tbl>
              <a:tblPr/>
              <a:tblGrid>
                <a:gridCol w="2808288"/>
                <a:gridCol w="1944687"/>
                <a:gridCol w="1871663"/>
                <a:gridCol w="1674812"/>
              </a:tblGrid>
              <a:tr h="8080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90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9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Regressão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Simples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90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Spatial Lag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 Regimes   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Espaciais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90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0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R</a:t>
                      </a:r>
                      <a:r>
                        <a:rPr kumimoji="0" lang="en-US" sz="24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9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2 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9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ajustado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90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400" b="1" i="0" u="none" strike="noStrike" cap="none" normalizeH="0" baseline="30000" dirty="0">
                        <a:ln>
                          <a:noFill/>
                        </a:ln>
                        <a:solidFill>
                          <a:srgbClr val="000090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  0.280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0.586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9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0.80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0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AIC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9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379.84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306.51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260.09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0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9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Indice Moran dos resíduos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0.620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0.01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90"/>
                        </a:solidFill>
                        <a:effectLst/>
                        <a:latin typeface="Candara"/>
                        <a:ea typeface="ＭＳ Ｐゴシック" charset="0"/>
                        <a:cs typeface="Candar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0"/>
                          </a:solidFill>
                          <a:effectLst/>
                          <a:latin typeface="Candara"/>
                          <a:ea typeface="ＭＳ Ｐゴシック" charset="0"/>
                          <a:cs typeface="Candara"/>
                        </a:rPr>
                        <a:t>0.020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196850"/>
            <a:ext cx="9144000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x-none" sz="4800" b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  <a:sym typeface="Wingdings"/>
              </a:rPr>
              <a:t>Comparação das Regressões</a:t>
            </a:r>
            <a:endParaRPr lang="en-US" sz="4800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4338" y="1628775"/>
            <a:ext cx="8462962" cy="4537075"/>
          </a:xfrm>
        </p:spPr>
        <p:txBody>
          <a:bodyPr/>
          <a:lstStyle/>
          <a:p>
            <a:pPr eaLnBrk="1" hangingPunct="1">
              <a:buFont typeface="Wingdings" charset="0"/>
              <a:buNone/>
              <a:defRPr/>
            </a:pPr>
            <a:r>
              <a:rPr lang="pt-BR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Ajusta um modelo de regressão a cada ponto observado, ponderando todas as demais observações como função da distância a este ponto.</a:t>
            </a: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</a:p>
          <a:p>
            <a:pPr eaLnBrk="1" hangingPunct="1">
              <a:buFont typeface="Wingdings" charset="0"/>
              <a:buNone/>
              <a:defRPr/>
            </a:pPr>
            <a:endParaRPr lang="pt-BR" dirty="0">
              <a:solidFill>
                <a:srgbClr val="000090"/>
              </a:solidFill>
              <a:latin typeface="Candara"/>
              <a:cs typeface="Candara"/>
            </a:endParaRPr>
          </a:p>
          <a:p>
            <a:pPr algn="ctr" eaLnBrk="1" hangingPunct="1">
              <a:buFont typeface="Wingdings" charset="0"/>
              <a:buNone/>
              <a:defRPr/>
            </a:pPr>
            <a:r>
              <a:rPr lang="en-US" sz="3200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Y</a:t>
            </a:r>
            <a:r>
              <a:rPr lang="en-US" sz="3200" dirty="0" smtClean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(</a:t>
            </a:r>
            <a:r>
              <a:rPr lang="en-US" sz="3200" dirty="0" err="1" smtClean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i</a:t>
            </a:r>
            <a:r>
              <a:rPr lang="en-US" sz="3200" dirty="0" smtClean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) </a:t>
            </a:r>
            <a:r>
              <a:rPr lang="en-US" sz="3200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= </a:t>
            </a:r>
            <a:r>
              <a:rPr lang="en-US" sz="3200" dirty="0" smtClean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(</a:t>
            </a:r>
            <a:r>
              <a:rPr lang="en-US" sz="3200" dirty="0" err="1" smtClean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i</a:t>
            </a:r>
            <a:r>
              <a:rPr lang="en-US" sz="3200" dirty="0" smtClean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)</a:t>
            </a:r>
            <a:r>
              <a:rPr lang="en-US" sz="3200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X + </a:t>
            </a:r>
          </a:p>
          <a:p>
            <a:pPr eaLnBrk="1" hangingPunct="1">
              <a:buFont typeface="Wingdings" charset="0"/>
              <a:buNone/>
              <a:defRPr/>
            </a:pPr>
            <a:endParaRPr lang="en-US" dirty="0">
              <a:solidFill>
                <a:srgbClr val="000090"/>
              </a:solidFill>
              <a:latin typeface="Candara"/>
              <a:cs typeface="Candara"/>
              <a:sym typeface="Symbol" charset="0"/>
            </a:endParaRPr>
          </a:p>
          <a:p>
            <a:pPr eaLnBrk="1" hangingPunct="1">
              <a:buFont typeface="Wingdings" charset="0"/>
              <a:buNone/>
              <a:defRPr/>
            </a:pPr>
            <a:r>
              <a:rPr lang="en-US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Y</a:t>
            </a:r>
            <a:r>
              <a:rPr lang="en-US" dirty="0" smtClean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(</a:t>
            </a:r>
            <a:r>
              <a:rPr lang="en-US" dirty="0" err="1" smtClean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i</a:t>
            </a:r>
            <a:r>
              <a:rPr lang="en-US" dirty="0" smtClean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)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: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variável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que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representa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o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processo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no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ponto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</a:t>
            </a:r>
            <a:r>
              <a:rPr lang="en-US" dirty="0" err="1" smtClean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i</a:t>
            </a:r>
            <a:r>
              <a:rPr lang="en-US" dirty="0" smtClean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.</a:t>
            </a:r>
            <a:endParaRPr lang="en-US" dirty="0">
              <a:solidFill>
                <a:srgbClr val="000090"/>
              </a:solidFill>
              <a:latin typeface="Candara"/>
              <a:cs typeface="Candara"/>
              <a:sym typeface="Symbol" charset="0"/>
            </a:endParaRPr>
          </a:p>
          <a:p>
            <a:pPr eaLnBrk="1" hangingPunct="1">
              <a:buFont typeface="Wingdings" charset="0"/>
              <a:buNone/>
              <a:defRPr/>
            </a:pPr>
            <a:r>
              <a:rPr lang="en-US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</a:t>
            </a:r>
            <a:r>
              <a:rPr lang="en-US" dirty="0" smtClean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(</a:t>
            </a:r>
            <a:r>
              <a:rPr lang="en-US" dirty="0" err="1" smtClean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i</a:t>
            </a:r>
            <a:r>
              <a:rPr lang="en-US" dirty="0" smtClean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)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: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parâmetros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estimados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no </a:t>
            </a:r>
            <a:r>
              <a:rPr lang="en-US" dirty="0" err="1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ponto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 </a:t>
            </a:r>
            <a:r>
              <a:rPr lang="en-US" dirty="0" err="1" smtClean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i</a:t>
            </a:r>
            <a:r>
              <a:rPr lang="en-US" dirty="0" smtClean="0">
                <a:solidFill>
                  <a:srgbClr val="000090"/>
                </a:solidFill>
                <a:latin typeface="Candara"/>
                <a:cs typeface="Candara"/>
                <a:sym typeface="Symbol" charset="0"/>
              </a:rPr>
              <a:t>. </a:t>
            </a:r>
            <a:endParaRPr lang="en-US" dirty="0">
              <a:solidFill>
                <a:srgbClr val="000090"/>
              </a:solidFill>
              <a:latin typeface="Candara"/>
              <a:cs typeface="Candara"/>
              <a:sym typeface="Symbol" charset="0"/>
            </a:endParaRPr>
          </a:p>
          <a:p>
            <a:pPr eaLnBrk="1" hangingPunct="1">
              <a:buFont typeface="Wingdings" charset="0"/>
              <a:buNone/>
              <a:defRPr/>
            </a:pPr>
            <a:endParaRPr lang="pt-BR" dirty="0">
              <a:solidFill>
                <a:srgbClr val="000090"/>
              </a:solidFill>
              <a:latin typeface="Candara"/>
              <a:cs typeface="Candara"/>
            </a:endParaRPr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3055938" y="6583363"/>
            <a:ext cx="5946775" cy="2762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1200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</a:rPr>
              <a:t>Quantitative Geography; A. S. </a:t>
            </a:r>
            <a:r>
              <a:rPr lang="en-US" sz="1200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</a:rPr>
              <a:t>Fotheringham</a:t>
            </a:r>
            <a:r>
              <a:rPr lang="en-US" sz="1200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</a:rPr>
              <a:t>, C. </a:t>
            </a:r>
            <a:r>
              <a:rPr lang="en-US" sz="1200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</a:rPr>
              <a:t>Brunsdon</a:t>
            </a:r>
            <a:r>
              <a:rPr lang="en-US" sz="1200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</a:rPr>
              <a:t>, M. Charlton, 2000 (print 2004)</a:t>
            </a:r>
            <a:endParaRPr lang="pt-BR" sz="1200" dirty="0">
              <a:solidFill>
                <a:srgbClr val="00009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ea typeface="ＭＳ Ｐゴシック" charset="0"/>
              <a:cs typeface="Candar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414338"/>
            <a:ext cx="9144000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x-none" sz="3600" b="1" i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  <a:sym typeface="Wingdings"/>
              </a:rPr>
              <a:t>GWR – Geographically Weighted Regression</a:t>
            </a:r>
            <a:endParaRPr lang="en-US" sz="3600" i="1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6400" y="1820863"/>
            <a:ext cx="8534400" cy="47244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32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y</a:t>
            </a:r>
            <a:r>
              <a:rPr lang="pt-BR" sz="32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= b</a:t>
            </a:r>
            <a:r>
              <a:rPr lang="pt-BR" sz="3200" baseline="-25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0</a:t>
            </a:r>
            <a:r>
              <a:rPr lang="pt-BR" sz="32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+ b</a:t>
            </a:r>
            <a:r>
              <a:rPr lang="pt-BR" sz="3200" baseline="-25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1</a:t>
            </a:r>
            <a:r>
              <a:rPr lang="en-US" sz="32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x</a:t>
            </a:r>
            <a:r>
              <a:rPr lang="pt-BR" sz="3200" baseline="-25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1</a:t>
            </a:r>
            <a:r>
              <a:rPr lang="pt-BR" sz="32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+ e</a:t>
            </a: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   </a:t>
            </a: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  <a:sym typeface="Wingdings" pitchFamily="2" charset="2"/>
              </a:rPr>
              <a:t> </a:t>
            </a:r>
            <a:r>
              <a:rPr lang="pt-BR" sz="2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regressão “clássica”simples com um preditor</a:t>
            </a:r>
          </a:p>
          <a:p>
            <a:pPr eaLnBrk="1" hangingPunct="1">
              <a:buFont typeface="Wingdings" pitchFamily="2" charset="2"/>
              <a:buNone/>
            </a:pP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	</a:t>
            </a:r>
          </a:p>
          <a:p>
            <a:pPr eaLnBrk="1" hangingPunct="1">
              <a:buFont typeface="Wingdings" pitchFamily="2" charset="2"/>
              <a:buNone/>
            </a:pP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b</a:t>
            </a:r>
            <a:r>
              <a:rPr lang="pt-BR" baseline="-25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0 </a:t>
            </a: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,</a:t>
            </a:r>
            <a:r>
              <a:rPr lang="pt-BR" baseline="-25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</a:t>
            </a: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b</a:t>
            </a:r>
            <a:r>
              <a:rPr lang="pt-BR" baseline="-25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1 </a:t>
            </a: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é o mesmo para toda área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     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Se existe alguma variação geográfica na relação essa variação fica incluída como erro.</a:t>
            </a:r>
          </a:p>
          <a:p>
            <a:pPr eaLnBrk="1" hangingPunct="1">
              <a:buFont typeface="Wingdings" pitchFamily="2" charset="2"/>
              <a:buNone/>
            </a:pPr>
            <a:endParaRPr lang="pt-BR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                                   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414338"/>
            <a:ext cx="9144000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x-none" sz="3600" b="1" i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  <a:sym typeface="Wingdings"/>
              </a:rPr>
              <a:t>GWR – Geographically Weighted Regression</a:t>
            </a:r>
            <a:endParaRPr lang="en-US" sz="3600" i="1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98450" y="1401763"/>
            <a:ext cx="8229600" cy="5073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pt-BR" sz="1800" dirty="0">
              <a:solidFill>
                <a:srgbClr val="000090"/>
              </a:solidFill>
              <a:latin typeface="Candara"/>
              <a:cs typeface="Candara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en-US" dirty="0">
                <a:solidFill>
                  <a:srgbClr val="000090"/>
                </a:solidFill>
                <a:latin typeface="Candara"/>
                <a:cs typeface="Candara"/>
              </a:rPr>
              <a:t>y</a:t>
            </a:r>
            <a:r>
              <a:rPr lang="en-US" dirty="0" smtClean="0">
                <a:solidFill>
                  <a:srgbClr val="000090"/>
                </a:solidFill>
                <a:latin typeface="Candara"/>
                <a:cs typeface="Candara"/>
              </a:rPr>
              <a:t>(</a:t>
            </a:r>
            <a:r>
              <a:rPr lang="en-US" dirty="0" err="1" smtClean="0">
                <a:solidFill>
                  <a:srgbClr val="000090"/>
                </a:solidFill>
                <a:latin typeface="Candara"/>
                <a:cs typeface="Candara"/>
              </a:rPr>
              <a:t>i</a:t>
            </a:r>
            <a:r>
              <a:rPr lang="en-US" dirty="0" smtClean="0">
                <a:solidFill>
                  <a:srgbClr val="000090"/>
                </a:solidFill>
                <a:latin typeface="Candara"/>
                <a:cs typeface="Candara"/>
              </a:rPr>
              <a:t>)</a:t>
            </a:r>
            <a:r>
              <a:rPr lang="pt-BR" dirty="0" smtClean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= b</a:t>
            </a:r>
            <a:r>
              <a:rPr lang="pt-BR" baseline="-25000" dirty="0">
                <a:solidFill>
                  <a:srgbClr val="000090"/>
                </a:solidFill>
                <a:latin typeface="Candara"/>
                <a:cs typeface="Candara"/>
              </a:rPr>
              <a:t>0</a:t>
            </a:r>
            <a:r>
              <a:rPr lang="en-US" dirty="0" smtClean="0">
                <a:solidFill>
                  <a:srgbClr val="000090"/>
                </a:solidFill>
                <a:latin typeface="Candara"/>
                <a:cs typeface="Candara"/>
              </a:rPr>
              <a:t>(</a:t>
            </a:r>
            <a:r>
              <a:rPr lang="en-US" dirty="0" err="1" smtClean="0">
                <a:solidFill>
                  <a:srgbClr val="000090"/>
                </a:solidFill>
                <a:latin typeface="Candara"/>
                <a:cs typeface="Candara"/>
              </a:rPr>
              <a:t>i</a:t>
            </a:r>
            <a:r>
              <a:rPr lang="en-US" dirty="0" smtClean="0">
                <a:solidFill>
                  <a:srgbClr val="000090"/>
                </a:solidFill>
                <a:latin typeface="Candara"/>
                <a:cs typeface="Candara"/>
              </a:rPr>
              <a:t>)</a:t>
            </a:r>
            <a:r>
              <a:rPr lang="pt-BR" dirty="0" smtClean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+ b</a:t>
            </a:r>
            <a:r>
              <a:rPr lang="pt-BR" baseline="-25000" dirty="0">
                <a:solidFill>
                  <a:srgbClr val="000090"/>
                </a:solidFill>
                <a:latin typeface="Candara"/>
                <a:cs typeface="Candara"/>
              </a:rPr>
              <a:t>1</a:t>
            </a:r>
            <a:r>
              <a:rPr lang="en-US" dirty="0" smtClean="0">
                <a:solidFill>
                  <a:srgbClr val="000090"/>
                </a:solidFill>
                <a:latin typeface="Candara"/>
                <a:cs typeface="Candara"/>
              </a:rPr>
              <a:t>(</a:t>
            </a:r>
            <a:r>
              <a:rPr lang="en-US" dirty="0" err="1" smtClean="0">
                <a:solidFill>
                  <a:srgbClr val="000090"/>
                </a:solidFill>
                <a:latin typeface="Candara"/>
                <a:cs typeface="Candara"/>
              </a:rPr>
              <a:t>i</a:t>
            </a:r>
            <a:r>
              <a:rPr lang="en-US" dirty="0" smtClean="0">
                <a:solidFill>
                  <a:srgbClr val="000090"/>
                </a:solidFill>
                <a:latin typeface="Candara"/>
                <a:cs typeface="Candara"/>
              </a:rPr>
              <a:t>) </a:t>
            </a:r>
            <a:r>
              <a:rPr lang="en-US" dirty="0">
                <a:solidFill>
                  <a:srgbClr val="000090"/>
                </a:solidFill>
                <a:latin typeface="Candara"/>
                <a:cs typeface="Candara"/>
              </a:rPr>
              <a:t>x</a:t>
            </a:r>
            <a:r>
              <a:rPr lang="pt-BR" baseline="-25000" dirty="0">
                <a:solidFill>
                  <a:srgbClr val="000090"/>
                </a:solidFill>
                <a:latin typeface="Candara"/>
                <a:cs typeface="Candara"/>
              </a:rPr>
              <a:t>1</a:t>
            </a:r>
            <a:r>
              <a:rPr lang="pt-BR" dirty="0">
                <a:solidFill>
                  <a:srgbClr val="000090"/>
                </a:solidFill>
                <a:latin typeface="Candara"/>
                <a:cs typeface="Candara"/>
              </a:rPr>
              <a:t>  + e</a:t>
            </a:r>
            <a:r>
              <a:rPr lang="en-US" dirty="0" smtClean="0">
                <a:solidFill>
                  <a:srgbClr val="000090"/>
                </a:solidFill>
                <a:latin typeface="Candara"/>
                <a:cs typeface="Candara"/>
              </a:rPr>
              <a:t>(</a:t>
            </a:r>
            <a:r>
              <a:rPr lang="en-US" dirty="0" err="1" smtClean="0">
                <a:solidFill>
                  <a:srgbClr val="000090"/>
                </a:solidFill>
                <a:latin typeface="Candara"/>
                <a:cs typeface="Candara"/>
              </a:rPr>
              <a:t>i</a:t>
            </a:r>
            <a:r>
              <a:rPr lang="en-US" dirty="0" smtClean="0">
                <a:solidFill>
                  <a:srgbClr val="000090"/>
                </a:solidFill>
                <a:latin typeface="Candara"/>
                <a:cs typeface="Candara"/>
              </a:rPr>
              <a:t>)</a:t>
            </a:r>
            <a:r>
              <a:rPr lang="en-US" sz="1800" dirty="0" smtClean="0">
                <a:solidFill>
                  <a:srgbClr val="000090"/>
                </a:solidFill>
                <a:latin typeface="Candara"/>
                <a:cs typeface="Candara"/>
              </a:rPr>
              <a:t>  </a:t>
            </a:r>
            <a:r>
              <a:rPr lang="en-US" sz="1800" dirty="0">
                <a:solidFill>
                  <a:srgbClr val="000090"/>
                </a:solidFill>
                <a:latin typeface="Candara"/>
                <a:cs typeface="Candara"/>
                <a:sym typeface="Wingdings" charset="0"/>
              </a:rPr>
              <a:t></a:t>
            </a:r>
            <a:r>
              <a:rPr lang="en-US" sz="1800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1800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GWR</a:t>
            </a: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en-US" sz="1800" dirty="0">
              <a:solidFill>
                <a:srgbClr val="000090"/>
              </a:solidFill>
              <a:latin typeface="Candara"/>
              <a:cs typeface="Candara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pt-BR" sz="1800" dirty="0">
                <a:solidFill>
                  <a:srgbClr val="000090"/>
                </a:solidFill>
                <a:latin typeface="Candara"/>
                <a:cs typeface="Candara"/>
              </a:rPr>
              <a:t>      </a:t>
            </a:r>
            <a:r>
              <a:rPr lang="pt-BR" sz="2000" dirty="0">
                <a:solidFill>
                  <a:srgbClr val="000090"/>
                </a:solidFill>
                <a:latin typeface="Candara"/>
                <a:cs typeface="Candara"/>
              </a:rPr>
              <a:t>b</a:t>
            </a:r>
            <a:r>
              <a:rPr lang="pt-BR" sz="2000" baseline="-25000" dirty="0">
                <a:solidFill>
                  <a:srgbClr val="000090"/>
                </a:solidFill>
                <a:latin typeface="Candara"/>
                <a:cs typeface="Candara"/>
              </a:rPr>
              <a:t>0</a:t>
            </a:r>
            <a:r>
              <a:rPr lang="en-US" sz="2000" dirty="0" smtClean="0">
                <a:solidFill>
                  <a:srgbClr val="000090"/>
                </a:solidFill>
                <a:latin typeface="Candara"/>
                <a:cs typeface="Candara"/>
              </a:rPr>
              <a:t>(</a:t>
            </a:r>
            <a:r>
              <a:rPr lang="en-US" sz="2000" dirty="0" err="1" smtClean="0">
                <a:solidFill>
                  <a:srgbClr val="000090"/>
                </a:solidFill>
                <a:latin typeface="Candara"/>
                <a:cs typeface="Candara"/>
              </a:rPr>
              <a:t>i</a:t>
            </a:r>
            <a:r>
              <a:rPr lang="en-US" sz="2000" dirty="0" smtClean="0">
                <a:solidFill>
                  <a:srgbClr val="000090"/>
                </a:solidFill>
                <a:latin typeface="Candara"/>
                <a:cs typeface="Candara"/>
              </a:rPr>
              <a:t>)</a:t>
            </a:r>
            <a:r>
              <a:rPr lang="pt-BR" sz="2000" dirty="0">
                <a:solidFill>
                  <a:srgbClr val="000090"/>
                </a:solidFill>
                <a:latin typeface="Candara"/>
                <a:cs typeface="Candara"/>
              </a:rPr>
              <a:t>, b</a:t>
            </a:r>
            <a:r>
              <a:rPr lang="pt-BR" sz="2000" baseline="-25000" dirty="0">
                <a:solidFill>
                  <a:srgbClr val="000090"/>
                </a:solidFill>
                <a:latin typeface="Candara"/>
                <a:cs typeface="Candara"/>
              </a:rPr>
              <a:t>1</a:t>
            </a:r>
            <a:r>
              <a:rPr lang="en-US" sz="2000" dirty="0" smtClean="0">
                <a:solidFill>
                  <a:srgbClr val="000090"/>
                </a:solidFill>
                <a:latin typeface="Candara"/>
                <a:cs typeface="Candara"/>
              </a:rPr>
              <a:t>(</a:t>
            </a:r>
            <a:r>
              <a:rPr lang="en-US" sz="2000" dirty="0" err="1" smtClean="0">
                <a:solidFill>
                  <a:srgbClr val="000090"/>
                </a:solidFill>
                <a:latin typeface="Candara"/>
                <a:cs typeface="Candara"/>
              </a:rPr>
              <a:t>i</a:t>
            </a:r>
            <a:r>
              <a:rPr lang="en-US" sz="2000" dirty="0" smtClean="0">
                <a:solidFill>
                  <a:srgbClr val="000090"/>
                </a:solidFill>
                <a:latin typeface="Candara"/>
                <a:cs typeface="Candara"/>
              </a:rPr>
              <a:t>)</a:t>
            </a:r>
            <a:r>
              <a:rPr lang="en-US" sz="1800" dirty="0" smtClean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1800" dirty="0">
                <a:solidFill>
                  <a:srgbClr val="000090"/>
                </a:solidFill>
                <a:latin typeface="Candara"/>
                <a:cs typeface="Candara"/>
                <a:sym typeface="Wingdings" charset="0"/>
              </a:rPr>
              <a:t> </a:t>
            </a:r>
            <a:r>
              <a:rPr lang="en-US" sz="1800" dirty="0" err="1">
                <a:solidFill>
                  <a:srgbClr val="000090"/>
                </a:solidFill>
                <a:latin typeface="Candara"/>
                <a:cs typeface="Candara"/>
              </a:rPr>
              <a:t>para</a:t>
            </a:r>
            <a:r>
              <a:rPr lang="en-US" sz="1800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1800" dirty="0" err="1">
                <a:solidFill>
                  <a:srgbClr val="000090"/>
                </a:solidFill>
                <a:latin typeface="Candara"/>
                <a:cs typeface="Candara"/>
              </a:rPr>
              <a:t>cada</a:t>
            </a:r>
            <a:r>
              <a:rPr lang="en-US" sz="1800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1800" dirty="0" err="1" smtClean="0">
                <a:solidFill>
                  <a:srgbClr val="000090"/>
                </a:solidFill>
                <a:latin typeface="Candara"/>
                <a:cs typeface="Candara"/>
              </a:rPr>
              <a:t>ponto</a:t>
            </a:r>
            <a:r>
              <a:rPr lang="en-US" sz="1800" dirty="0" smtClean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1800" dirty="0" err="1" smtClean="0">
                <a:solidFill>
                  <a:srgbClr val="000090"/>
                </a:solidFill>
                <a:latin typeface="Candara"/>
                <a:cs typeface="Candara"/>
              </a:rPr>
              <a:t>i</a:t>
            </a:r>
            <a:r>
              <a:rPr lang="en-US" sz="1800" dirty="0" smtClean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1800" dirty="0">
                <a:solidFill>
                  <a:srgbClr val="000090"/>
                </a:solidFill>
                <a:latin typeface="Candara"/>
                <a:cs typeface="Candara"/>
              </a:rPr>
              <a:t>do </a:t>
            </a:r>
            <a:r>
              <a:rPr lang="en-US" sz="1800" dirty="0" err="1">
                <a:solidFill>
                  <a:srgbClr val="000090"/>
                </a:solidFill>
                <a:latin typeface="Candara"/>
                <a:cs typeface="Candara"/>
              </a:rPr>
              <a:t>espaço</a:t>
            </a:r>
            <a:r>
              <a:rPr lang="en-US" sz="1800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en-US" sz="1800" dirty="0" err="1">
                <a:solidFill>
                  <a:srgbClr val="000090"/>
                </a:solidFill>
                <a:latin typeface="Candara"/>
                <a:cs typeface="Candara"/>
              </a:rPr>
              <a:t>há</a:t>
            </a:r>
            <a:r>
              <a:rPr lang="en-US" sz="1800" dirty="0">
                <a:solidFill>
                  <a:srgbClr val="000090"/>
                </a:solidFill>
                <a:latin typeface="Candara"/>
                <a:cs typeface="Candara"/>
              </a:rPr>
              <a:t> um </a:t>
            </a:r>
            <a:r>
              <a:rPr lang="pt-BR" sz="1800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pt-BR" sz="2000" dirty="0">
                <a:solidFill>
                  <a:srgbClr val="000090"/>
                </a:solidFill>
                <a:latin typeface="Candara"/>
                <a:cs typeface="Candara"/>
              </a:rPr>
              <a:t>b</a:t>
            </a:r>
            <a:r>
              <a:rPr lang="pt-BR" sz="2000" baseline="-25000" dirty="0">
                <a:solidFill>
                  <a:srgbClr val="000090"/>
                </a:solidFill>
                <a:latin typeface="Candara"/>
                <a:cs typeface="Candara"/>
              </a:rPr>
              <a:t>0</a:t>
            </a:r>
            <a:r>
              <a:rPr lang="pt-BR" sz="1800" baseline="-25000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  <a:r>
              <a:rPr lang="pt-BR" sz="1800" dirty="0">
                <a:solidFill>
                  <a:srgbClr val="000090"/>
                </a:solidFill>
                <a:latin typeface="Candara"/>
                <a:cs typeface="Candara"/>
              </a:rPr>
              <a:t>e  </a:t>
            </a:r>
            <a:r>
              <a:rPr lang="pt-BR" sz="2000" dirty="0">
                <a:solidFill>
                  <a:srgbClr val="000090"/>
                </a:solidFill>
                <a:latin typeface="Candara"/>
                <a:cs typeface="Candara"/>
              </a:rPr>
              <a:t>b</a:t>
            </a:r>
            <a:r>
              <a:rPr lang="pt-BR" sz="2000" baseline="-25000" dirty="0">
                <a:solidFill>
                  <a:srgbClr val="000090"/>
                </a:solidFill>
                <a:latin typeface="Candara"/>
                <a:cs typeface="Candara"/>
              </a:rPr>
              <a:t>1 </a:t>
            </a:r>
            <a:r>
              <a:rPr lang="pt-BR" sz="1800" dirty="0">
                <a:solidFill>
                  <a:srgbClr val="000090"/>
                </a:solidFill>
                <a:latin typeface="Candara"/>
                <a:cs typeface="Candara"/>
              </a:rPr>
              <a:t>diferentes </a:t>
            </a:r>
            <a:endParaRPr lang="pt-BR" sz="1800" dirty="0" smtClean="0">
              <a:solidFill>
                <a:srgbClr val="000090"/>
              </a:solidFill>
              <a:latin typeface="Candara"/>
              <a:cs typeface="Candara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pt-BR" sz="1800" dirty="0">
              <a:solidFill>
                <a:srgbClr val="000090"/>
              </a:solidFill>
              <a:latin typeface="Candara"/>
              <a:cs typeface="Candara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pt-BR" sz="1800" dirty="0">
              <a:solidFill>
                <a:srgbClr val="000090"/>
              </a:solidFill>
              <a:latin typeface="Candara"/>
              <a:cs typeface="Candara"/>
            </a:endParaRPr>
          </a:p>
          <a:p>
            <a:pPr algn="just"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pt-BR" dirty="0">
              <a:solidFill>
                <a:srgbClr val="000090"/>
              </a:solidFill>
              <a:latin typeface="Candara"/>
              <a:cs typeface="Candara"/>
            </a:endParaRPr>
          </a:p>
          <a:p>
            <a:pPr algn="just"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pt-BR" sz="2700" dirty="0">
                <a:solidFill>
                  <a:srgbClr val="000090"/>
                </a:solidFill>
                <a:latin typeface="Candara"/>
                <a:cs typeface="Candara"/>
              </a:rPr>
              <a:t>Existe uma função (</a:t>
            </a:r>
            <a:r>
              <a:rPr lang="pt-BR" sz="2700" i="1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kernel</a:t>
            </a:r>
            <a:r>
              <a:rPr lang="pt-BR" sz="2700" i="1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)</a:t>
            </a:r>
            <a:r>
              <a:rPr lang="pt-BR" sz="2700" dirty="0">
                <a:solidFill>
                  <a:srgbClr val="000090"/>
                </a:solidFill>
                <a:latin typeface="Candara"/>
                <a:cs typeface="Candara"/>
              </a:rPr>
              <a:t> sobre cada ponto do espaço que determina todos os pontos da regressão local que é </a:t>
            </a:r>
            <a:r>
              <a:rPr lang="pt-BR" sz="2700" dirty="0" err="1">
                <a:solidFill>
                  <a:srgbClr val="000090"/>
                </a:solidFill>
                <a:latin typeface="Candara"/>
                <a:cs typeface="Candara"/>
              </a:rPr>
              <a:t>poderada</a:t>
            </a:r>
            <a:r>
              <a:rPr lang="pt-BR" sz="2700" dirty="0">
                <a:solidFill>
                  <a:srgbClr val="000090"/>
                </a:solidFill>
                <a:latin typeface="Candara"/>
                <a:cs typeface="Candara"/>
              </a:rPr>
              <a:t> pela distância. Pontos mais próximos do ponto central tem maior peso.</a:t>
            </a: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pt-BR" sz="2700" dirty="0">
              <a:solidFill>
                <a:srgbClr val="000090"/>
              </a:solidFill>
              <a:latin typeface="Candara"/>
              <a:cs typeface="Candara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pt-BR" sz="2700" dirty="0">
                <a:solidFill>
                  <a:srgbClr val="000090"/>
                </a:solidFill>
                <a:latin typeface="Candara"/>
                <a:cs typeface="Candara"/>
              </a:rPr>
              <a:t>Assim como no </a:t>
            </a:r>
            <a:r>
              <a:rPr lang="pt-BR" sz="2700" i="1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kernel</a:t>
            </a:r>
            <a:r>
              <a:rPr lang="pt-BR" sz="2700" dirty="0">
                <a:solidFill>
                  <a:srgbClr val="000090"/>
                </a:solidFill>
                <a:latin typeface="Candara"/>
                <a:cs typeface="Candara"/>
              </a:rPr>
              <a:t> – a escolha da largura da banda é importante (pode ser fixa ou adaptável à densidade dos dados)</a:t>
            </a: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pt-BR" dirty="0">
              <a:solidFill>
                <a:srgbClr val="000090"/>
              </a:solidFill>
              <a:latin typeface="Candara"/>
              <a:cs typeface="Candara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pt-BR" sz="1800" dirty="0">
                <a:solidFill>
                  <a:srgbClr val="000090"/>
                </a:solidFill>
                <a:latin typeface="Candara"/>
                <a:cs typeface="Candara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en-US" sz="1800" dirty="0">
                <a:solidFill>
                  <a:srgbClr val="000090"/>
                </a:solidFill>
                <a:latin typeface="Candara"/>
                <a:cs typeface="Candara"/>
              </a:rPr>
              <a:t>                                    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414338"/>
            <a:ext cx="9144000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x-none" sz="3600" b="1" i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  <a:sym typeface="Wingdings"/>
              </a:rPr>
              <a:t>GWR – Geographically Weighted Regression</a:t>
            </a:r>
            <a:endParaRPr lang="en-US" sz="3600" i="1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1" name="Text Box 4"/>
          <p:cNvSpPr txBox="1">
            <a:spLocks noChangeArrowheads="1"/>
          </p:cNvSpPr>
          <p:nvPr/>
        </p:nvSpPr>
        <p:spPr bwMode="auto">
          <a:xfrm>
            <a:off x="269875" y="6296025"/>
            <a:ext cx="869473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solidFill>
                  <a:srgbClr val="000090"/>
                </a:solidFill>
                <a:latin typeface="Candara" pitchFamily="34" charset="0"/>
              </a:rPr>
              <a:t>Adaptado de: Fotheringham, A.S., Brunsdon, C., and Charlton, M.E., 2002, </a:t>
            </a:r>
            <a:r>
              <a:rPr lang="en-US" sz="1400" i="1">
                <a:solidFill>
                  <a:srgbClr val="000090"/>
                </a:solidFill>
                <a:latin typeface="Candara" pitchFamily="34" charset="0"/>
              </a:rPr>
              <a:t>Geographically Weighted Regression: The Analysis of Spatially Varying Relationships</a:t>
            </a:r>
            <a:r>
              <a:rPr lang="en-US" sz="1400">
                <a:solidFill>
                  <a:srgbClr val="000090"/>
                </a:solidFill>
                <a:latin typeface="Candara" pitchFamily="34" charset="0"/>
              </a:rPr>
              <a:t>, Chichester: Wiley. </a:t>
            </a:r>
          </a:p>
        </p:txBody>
      </p:sp>
      <p:pic>
        <p:nvPicPr>
          <p:cNvPr id="353282" name="Picture 3" descr="D:\MyDocs\My Pictures\Dissertation\GISDay\bdwidthad.e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73063" y="44450"/>
            <a:ext cx="10058401" cy="77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3283" name="Line 4"/>
          <p:cNvSpPr>
            <a:spLocks noChangeShapeType="1"/>
          </p:cNvSpPr>
          <p:nvPr/>
        </p:nvSpPr>
        <p:spPr bwMode="auto">
          <a:xfrm flipV="1">
            <a:off x="2770188" y="3460750"/>
            <a:ext cx="1000125" cy="47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3284" name="Line 5"/>
          <p:cNvSpPr>
            <a:spLocks noChangeShapeType="1"/>
          </p:cNvSpPr>
          <p:nvPr/>
        </p:nvSpPr>
        <p:spPr bwMode="auto">
          <a:xfrm flipV="1">
            <a:off x="5894388" y="4913313"/>
            <a:ext cx="1785937" cy="142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3285" name="Line 6"/>
          <p:cNvSpPr>
            <a:spLocks noChangeShapeType="1"/>
          </p:cNvSpPr>
          <p:nvPr/>
        </p:nvSpPr>
        <p:spPr bwMode="auto">
          <a:xfrm>
            <a:off x="3208338" y="3475038"/>
            <a:ext cx="1295400" cy="2209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53286" name="Line 7"/>
          <p:cNvSpPr>
            <a:spLocks noChangeShapeType="1"/>
          </p:cNvSpPr>
          <p:nvPr/>
        </p:nvSpPr>
        <p:spPr bwMode="auto">
          <a:xfrm flipH="1">
            <a:off x="4732338" y="4922838"/>
            <a:ext cx="17526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53287" name="Text Box 8"/>
          <p:cNvSpPr txBox="1">
            <a:spLocks noChangeArrowheads="1"/>
          </p:cNvSpPr>
          <p:nvPr/>
        </p:nvSpPr>
        <p:spPr bwMode="auto">
          <a:xfrm>
            <a:off x="3817938" y="5608638"/>
            <a:ext cx="21113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b="1">
                <a:solidFill>
                  <a:srgbClr val="000090"/>
                </a:solidFill>
                <a:latin typeface="Arial" charset="0"/>
              </a:rPr>
              <a:t>LARGURA DE BANDA</a:t>
            </a:r>
          </a:p>
        </p:txBody>
      </p:sp>
      <p:sp>
        <p:nvSpPr>
          <p:cNvPr id="353288" name="Line 9"/>
          <p:cNvSpPr>
            <a:spLocks noChangeShapeType="1"/>
          </p:cNvSpPr>
          <p:nvPr/>
        </p:nvSpPr>
        <p:spPr bwMode="auto">
          <a:xfrm flipV="1">
            <a:off x="3208338" y="1722438"/>
            <a:ext cx="1219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53289" name="Line 10"/>
          <p:cNvSpPr>
            <a:spLocks noChangeShapeType="1"/>
          </p:cNvSpPr>
          <p:nvPr/>
        </p:nvSpPr>
        <p:spPr bwMode="auto">
          <a:xfrm flipH="1" flipV="1">
            <a:off x="4732338" y="1798638"/>
            <a:ext cx="91440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53290" name="Text Box 11"/>
          <p:cNvSpPr txBox="1">
            <a:spLocks noChangeArrowheads="1"/>
          </p:cNvSpPr>
          <p:nvPr/>
        </p:nvSpPr>
        <p:spPr bwMode="auto">
          <a:xfrm>
            <a:off x="4046538" y="1417638"/>
            <a:ext cx="28956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b="1">
                <a:solidFill>
                  <a:srgbClr val="000090"/>
                </a:solidFill>
                <a:latin typeface="Arial" charset="0"/>
              </a:rPr>
              <a:t>FUNÇÃO DE PONDERAÇÃO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304800"/>
            <a:ext cx="9144000" cy="6477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x-none" sz="3600" b="1" i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  <a:sym typeface="Wingdings"/>
              </a:rPr>
              <a:t>GWR – Geographically Weighted Regression</a:t>
            </a:r>
            <a:endParaRPr lang="en-US" sz="3600" i="1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2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69875" y="1592263"/>
            <a:ext cx="8501063" cy="507365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pt-BR" sz="3200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Modelos Locais vs. Modelos Globais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pt-BR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Mesmas técnicas de análise do ajuste do modelo, porém comparação é problemática</a:t>
            </a:r>
          </a:p>
          <a:p>
            <a:pPr algn="just" eaLnBrk="1" hangingPunct="1">
              <a:lnSpc>
                <a:spcPct val="80000"/>
              </a:lnSpc>
            </a:pPr>
            <a:endParaRPr lang="pt-BR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GWR apresentará sempre melhores ajustes pois envolve o ajuste de muito mais parâmetros</a:t>
            </a:r>
          </a:p>
          <a:p>
            <a:pPr algn="just" eaLnBrk="1" hangingPunct="1">
              <a:lnSpc>
                <a:spcPct val="80000"/>
              </a:lnSpc>
            </a:pPr>
            <a:endParaRPr lang="pt-BR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Sugestão: medida AIC, que leva em consideração a complexidade do modelo. 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pt-BR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pt-BR" sz="1800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pt-BR" sz="1800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                                   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238125"/>
            <a:ext cx="9144000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x-none" sz="4800" b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  <a:sym typeface="Wingdings"/>
              </a:rPr>
              <a:t>Ajuste do Modelo GWR</a:t>
            </a:r>
            <a:endParaRPr lang="en-US" sz="4800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8138" y="1143000"/>
            <a:ext cx="8593137" cy="4800600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pt-BR" sz="24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Os parâmetros podem ser apresentados visualmente para identificar como se comportam espacialmente os relacionamentos entre as variáveis.</a:t>
            </a:r>
            <a:r>
              <a:rPr lang="pt-BR" sz="16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pt-BR" sz="16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    </a:t>
            </a:r>
            <a:r>
              <a:rPr lang="pt-BR" sz="18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Ex: </a:t>
            </a:r>
            <a:r>
              <a:rPr lang="pt-BR" sz="16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Crescimento Pop. (resposta) X Densidade Pop. (preditora)</a:t>
            </a:r>
            <a:endParaRPr lang="en-US" sz="1600" i="1" smtClean="0">
              <a:solidFill>
                <a:srgbClr val="000090"/>
              </a:solidFill>
              <a:latin typeface="Candara" pitchFamily="34" charset="0"/>
              <a:cs typeface="Calibri" pitchFamily="34" charset="0"/>
              <a:sym typeface="Symbol" pitchFamily="18" charset="2"/>
            </a:endParaRPr>
          </a:p>
          <a:p>
            <a:pPr eaLnBrk="1" hangingPunct="1">
              <a:buFont typeface="Wingdings" pitchFamily="2" charset="2"/>
              <a:buNone/>
            </a:pPr>
            <a:endParaRPr lang="pt-BR" sz="1800" smtClean="0">
              <a:latin typeface="Candara" pitchFamily="34" charset="0"/>
              <a:cs typeface="Calibri" pitchFamily="34" charset="0"/>
            </a:endParaRPr>
          </a:p>
        </p:txBody>
      </p:sp>
      <p:pic>
        <p:nvPicPr>
          <p:cNvPr id="35737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8538" y="2635250"/>
            <a:ext cx="4343400" cy="422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737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3200" y="5592763"/>
            <a:ext cx="1600200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0" y="304800"/>
            <a:ext cx="9144000" cy="6477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x-none" sz="3600" b="1" i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  <a:sym typeface="Wingdings"/>
              </a:rPr>
              <a:t>GWR – Geographically Weighted Regression</a:t>
            </a:r>
            <a:endParaRPr lang="en-US" sz="3600" i="1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7050" y="1074738"/>
            <a:ext cx="8413750" cy="4800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pt-BR" sz="1800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Ex: </a:t>
            </a:r>
            <a:r>
              <a:rPr lang="pt-BR" sz="2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Crescimento Pop. (resposta) X Densidade Pop. (preditora)</a:t>
            </a:r>
          </a:p>
          <a:p>
            <a:pPr eaLnBrk="1" hangingPunct="1">
              <a:buFont typeface="Wingdings" pitchFamily="2" charset="2"/>
              <a:buNone/>
            </a:pPr>
            <a:r>
              <a:rPr lang="pt-BR" sz="2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Mapa de resíduos (I = 0,04) :</a:t>
            </a:r>
          </a:p>
        </p:txBody>
      </p:sp>
      <p:pic>
        <p:nvPicPr>
          <p:cNvPr id="35942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0" y="2414588"/>
            <a:ext cx="4419600" cy="428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942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13500" y="5556250"/>
            <a:ext cx="1511300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0" y="304800"/>
            <a:ext cx="9144000" cy="6477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x-none" sz="3600" b="1" i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  <a:sym typeface="Wingdings"/>
              </a:rPr>
              <a:t>GWR – Geographically Weighted Regression</a:t>
            </a:r>
            <a:endParaRPr lang="en-US" sz="3600" i="1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3" name="Rectangle 3"/>
          <p:cNvSpPr txBox="1">
            <a:spLocks noChangeArrowheads="1"/>
          </p:cNvSpPr>
          <p:nvPr/>
        </p:nvSpPr>
        <p:spPr bwMode="auto">
          <a:xfrm>
            <a:off x="0" y="358775"/>
            <a:ext cx="9144000" cy="448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None/>
            </a:pPr>
            <a:endParaRPr lang="pt-BR" sz="1800">
              <a:solidFill>
                <a:srgbClr val="000090"/>
              </a:solidFill>
              <a:latin typeface="Candara" pitchFamily="34" charset="0"/>
            </a:endParaRPr>
          </a:p>
          <a:p>
            <a:pPr marL="342900" indent="-342900" algn="ctr"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None/>
            </a:pPr>
            <a:endParaRPr lang="pt-BR" sz="1800" b="1">
              <a:solidFill>
                <a:srgbClr val="000090"/>
              </a:solidFill>
              <a:latin typeface="Candara" pitchFamily="34" charset="0"/>
            </a:endParaRPr>
          </a:p>
          <a:p>
            <a:pPr marL="342900" indent="-342900" algn="ctr"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None/>
            </a:pPr>
            <a:r>
              <a:rPr lang="pt-BR" sz="2200" b="1">
                <a:solidFill>
                  <a:srgbClr val="000090"/>
                </a:solidFill>
                <a:latin typeface="Candara" pitchFamily="34" charset="0"/>
              </a:rPr>
              <a:t>Consumo de Água </a:t>
            </a:r>
            <a:r>
              <a:rPr lang="pt-BR" sz="2200">
                <a:solidFill>
                  <a:srgbClr val="000090"/>
                </a:solidFill>
                <a:latin typeface="Candara" pitchFamily="34" charset="0"/>
              </a:rPr>
              <a:t>per Capita (resposta) X </a:t>
            </a:r>
            <a:r>
              <a:rPr lang="pt-BR" sz="2200" b="1">
                <a:solidFill>
                  <a:srgbClr val="000090"/>
                </a:solidFill>
                <a:latin typeface="Candara" pitchFamily="34" charset="0"/>
              </a:rPr>
              <a:t>Renda</a:t>
            </a:r>
            <a:r>
              <a:rPr lang="pt-BR" sz="2200">
                <a:solidFill>
                  <a:srgbClr val="000090"/>
                </a:solidFill>
                <a:latin typeface="Candara" pitchFamily="34" charset="0"/>
              </a:rPr>
              <a:t> per capita (preditora)</a:t>
            </a:r>
          </a:p>
        </p:txBody>
      </p:sp>
      <p:pic>
        <p:nvPicPr>
          <p:cNvPr id="361474" name="Picture 2" descr="Screen Shot 2013-10-12 at 4.31.40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" y="1484313"/>
            <a:ext cx="8043863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1475" name="Rectangle 3"/>
          <p:cNvSpPr>
            <a:spLocks noChangeArrowheads="1"/>
          </p:cNvSpPr>
          <p:nvPr/>
        </p:nvSpPr>
        <p:spPr bwMode="auto">
          <a:xfrm>
            <a:off x="395288" y="6457950"/>
            <a:ext cx="87487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000">
                <a:solidFill>
                  <a:srgbClr val="000090"/>
                </a:solidFill>
                <a:latin typeface="Candara" pitchFamily="34" charset="0"/>
              </a:rPr>
              <a:t>CARMO, Roberto Luiz do; DAGNINO, Ricardo Sampaio; FEITOSA, Flávia da Fonseca; JOHANSEN, Igor Cavallini; CRAICE, Carla. População, Renda e Consumo Urbano de Água no Brasil: Interfaces e Desafios. XX Simpósio Brasileiro de Recursos Hídricos. 17 a 22 de novembro de 2013. Bento Gonçalves, RS.</a:t>
            </a:r>
          </a:p>
        </p:txBody>
      </p:sp>
      <p:sp>
        <p:nvSpPr>
          <p:cNvPr id="361476" name="Rectangle 4"/>
          <p:cNvSpPr>
            <a:spLocks noChangeArrowheads="1"/>
          </p:cNvSpPr>
          <p:nvPr/>
        </p:nvSpPr>
        <p:spPr bwMode="auto">
          <a:xfrm>
            <a:off x="115888" y="5732463"/>
            <a:ext cx="8940800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i="1">
                <a:solidFill>
                  <a:srgbClr val="000090"/>
                </a:solidFill>
                <a:latin typeface="Candara" pitchFamily="34" charset="0"/>
              </a:rPr>
              <a:t>Distribuição espacial de consumo residencial de água e renda da população em 2010. </a:t>
            </a:r>
          </a:p>
          <a:p>
            <a:pPr algn="ctr" eaLnBrk="0" hangingPunct="0"/>
            <a:r>
              <a:rPr lang="pt-BR" sz="1800">
                <a:solidFill>
                  <a:srgbClr val="000090"/>
                </a:solidFill>
                <a:latin typeface="Candara" pitchFamily="34" charset="0"/>
              </a:rPr>
              <a:t>Fonte: SNIS (2010) e IBGE (2010).</a:t>
            </a:r>
            <a:endParaRPr lang="en-US" sz="1800">
              <a:solidFill>
                <a:srgbClr val="000090"/>
              </a:solidFill>
              <a:latin typeface="Candara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88900"/>
            <a:ext cx="9144000" cy="769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x-none" sz="4400" b="1" i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  <a:sym typeface="Wingdings"/>
              </a:rPr>
              <a:t>EXEMPLO</a:t>
            </a:r>
            <a:endParaRPr lang="en-US" sz="4400" i="1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521" name="Picture 1" descr="Screen Shot 2014-05-16 at 11.20.41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81138" y="838200"/>
            <a:ext cx="6456362" cy="551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3522" name="Rectangle 2"/>
          <p:cNvSpPr>
            <a:spLocks noChangeArrowheads="1"/>
          </p:cNvSpPr>
          <p:nvPr/>
        </p:nvSpPr>
        <p:spPr bwMode="auto">
          <a:xfrm rot="-5400000">
            <a:off x="-717549" y="3194050"/>
            <a:ext cx="3429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b="1">
                <a:latin typeface="Candara" pitchFamily="34" charset="0"/>
              </a:rPr>
              <a:t>Consumo de Água </a:t>
            </a:r>
            <a:r>
              <a:rPr lang="pt-BR">
                <a:latin typeface="Candara" pitchFamily="34" charset="0"/>
              </a:rPr>
              <a:t>per Capita (m3/dia/ano)</a:t>
            </a:r>
            <a:endParaRPr lang="en-US">
              <a:latin typeface="Candara" pitchFamily="34" charset="0"/>
            </a:endParaRPr>
          </a:p>
        </p:txBody>
      </p:sp>
      <p:sp>
        <p:nvSpPr>
          <p:cNvPr id="363523" name="Rectangle 4"/>
          <p:cNvSpPr>
            <a:spLocks noChangeArrowheads="1"/>
          </p:cNvSpPr>
          <p:nvPr/>
        </p:nvSpPr>
        <p:spPr bwMode="auto">
          <a:xfrm>
            <a:off x="2663825" y="6321425"/>
            <a:ext cx="45847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b="1">
                <a:latin typeface="Candara" pitchFamily="34" charset="0"/>
              </a:rPr>
              <a:t>Renda </a:t>
            </a:r>
            <a:r>
              <a:rPr lang="pt-BR">
                <a:latin typeface="Candara" pitchFamily="34" charset="0"/>
              </a:rPr>
              <a:t>per Capita (R$)</a:t>
            </a:r>
            <a:endParaRPr lang="en-US">
              <a:latin typeface="Candar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35138" y="57150"/>
            <a:ext cx="5480050" cy="769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de-DE" sz="4400" b="1" dirty="0" err="1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</a:rPr>
              <a:t>Análise</a:t>
            </a:r>
            <a:r>
              <a:rPr lang="de-DE" sz="4400" b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</a:rPr>
              <a:t> </a:t>
            </a:r>
            <a:r>
              <a:rPr lang="de-DE" sz="4400" b="1" dirty="0" err="1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</a:rPr>
              <a:t>Exploratória</a:t>
            </a:r>
            <a:endParaRPr lang="en-US" sz="4400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ChangeArrowheads="1"/>
          </p:cNvSpPr>
          <p:nvPr/>
        </p:nvSpPr>
        <p:spPr bwMode="auto">
          <a:xfrm>
            <a:off x="271463" y="1028700"/>
            <a:ext cx="8520112" cy="169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24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Se modelo for adequado, resíduos devem refletir as propriedades impostas pelo termo de erro do modelo.</a:t>
            </a:r>
            <a:endParaRPr lang="en-US" sz="2400" i="1">
              <a:solidFill>
                <a:srgbClr val="000090"/>
              </a:solidFill>
              <a:latin typeface="Candara" pitchFamily="34" charset="0"/>
              <a:sym typeface="Symbol" pitchFamily="18" charset="2"/>
            </a:endParaRPr>
          </a:p>
          <a:p>
            <a:pPr algn="ctr"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2800" b="1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LINEARIDADE DO MODELO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85725"/>
            <a:ext cx="9144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Análise dos Resíduos</a:t>
            </a:r>
          </a:p>
        </p:txBody>
      </p:sp>
      <p:grpSp>
        <p:nvGrpSpPr>
          <p:cNvPr id="25603" name="Group 84"/>
          <p:cNvGrpSpPr>
            <a:grpSpLocks/>
          </p:cNvGrpSpPr>
          <p:nvPr/>
        </p:nvGrpSpPr>
        <p:grpSpPr bwMode="auto">
          <a:xfrm>
            <a:off x="2365375" y="3092450"/>
            <a:ext cx="4173538" cy="3225800"/>
            <a:chOff x="522" y="2442"/>
            <a:chExt cx="2208" cy="1670"/>
          </a:xfrm>
        </p:grpSpPr>
        <p:sp>
          <p:nvSpPr>
            <p:cNvPr id="25604" name="Text Box 85"/>
            <p:cNvSpPr txBox="1">
              <a:spLocks noChangeArrowheads="1"/>
            </p:cNvSpPr>
            <p:nvPr/>
          </p:nvSpPr>
          <p:spPr bwMode="auto">
            <a:xfrm>
              <a:off x="1066" y="3906"/>
              <a:ext cx="996" cy="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/>
                <a:t>Não Linearidade</a:t>
              </a:r>
            </a:p>
          </p:txBody>
        </p:sp>
        <p:sp>
          <p:nvSpPr>
            <p:cNvPr id="25605" name="AutoShape 86"/>
            <p:cNvSpPr>
              <a:spLocks noChangeAspect="1" noChangeArrowheads="1"/>
            </p:cNvSpPr>
            <p:nvPr/>
          </p:nvSpPr>
          <p:spPr bwMode="auto">
            <a:xfrm>
              <a:off x="1148" y="2704"/>
              <a:ext cx="1209" cy="114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11 w 21600"/>
                <a:gd name="T13" fmla="*/ 0 h 21600"/>
                <a:gd name="T14" fmla="*/ 21189 w 21600"/>
                <a:gd name="T15" fmla="*/ 1298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802" y="10706"/>
                  </a:moveTo>
                  <a:cubicBezTo>
                    <a:pt x="2854" y="6325"/>
                    <a:pt x="6419" y="2801"/>
                    <a:pt x="10800" y="2801"/>
                  </a:cubicBezTo>
                  <a:cubicBezTo>
                    <a:pt x="15180" y="2801"/>
                    <a:pt x="18745" y="6325"/>
                    <a:pt x="18797" y="10706"/>
                  </a:cubicBezTo>
                  <a:lnTo>
                    <a:pt x="21599" y="10673"/>
                  </a:lnTo>
                  <a:cubicBezTo>
                    <a:pt x="21529" y="4758"/>
                    <a:pt x="16715" y="0"/>
                    <a:pt x="10799" y="0"/>
                  </a:cubicBezTo>
                  <a:cubicBezTo>
                    <a:pt x="4884" y="0"/>
                    <a:pt x="70" y="4758"/>
                    <a:pt x="0" y="10673"/>
                  </a:cubicBezTo>
                  <a:lnTo>
                    <a:pt x="2802" y="10706"/>
                  </a:lnTo>
                  <a:close/>
                </a:path>
              </a:pathLst>
            </a:custGeom>
            <a:solidFill>
              <a:srgbClr val="C0C0C0">
                <a:alpha val="50195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6" name="AutoShape 87"/>
            <p:cNvSpPr>
              <a:spLocks noChangeAspect="1" noChangeArrowheads="1"/>
            </p:cNvSpPr>
            <p:nvPr/>
          </p:nvSpPr>
          <p:spPr bwMode="auto">
            <a:xfrm>
              <a:off x="1484" y="2879"/>
              <a:ext cx="34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07" name="AutoShape 88"/>
            <p:cNvSpPr>
              <a:spLocks noChangeAspect="1" noChangeArrowheads="1"/>
            </p:cNvSpPr>
            <p:nvPr/>
          </p:nvSpPr>
          <p:spPr bwMode="auto">
            <a:xfrm>
              <a:off x="1218" y="3047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08" name="AutoShape 89"/>
            <p:cNvSpPr>
              <a:spLocks noChangeAspect="1" noChangeArrowheads="1"/>
            </p:cNvSpPr>
            <p:nvPr/>
          </p:nvSpPr>
          <p:spPr bwMode="auto">
            <a:xfrm>
              <a:off x="1182" y="3115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09" name="AutoShape 90"/>
            <p:cNvSpPr>
              <a:spLocks noChangeAspect="1" noChangeArrowheads="1"/>
            </p:cNvSpPr>
            <p:nvPr/>
          </p:nvSpPr>
          <p:spPr bwMode="auto">
            <a:xfrm>
              <a:off x="2025" y="2879"/>
              <a:ext cx="29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10" name="AutoShape 91"/>
            <p:cNvSpPr>
              <a:spLocks noChangeAspect="1" noChangeArrowheads="1"/>
            </p:cNvSpPr>
            <p:nvPr/>
          </p:nvSpPr>
          <p:spPr bwMode="auto">
            <a:xfrm>
              <a:off x="1383" y="2947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11" name="AutoShape 92"/>
            <p:cNvSpPr>
              <a:spLocks noChangeAspect="1" noChangeArrowheads="1"/>
            </p:cNvSpPr>
            <p:nvPr/>
          </p:nvSpPr>
          <p:spPr bwMode="auto">
            <a:xfrm>
              <a:off x="1451" y="2812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12" name="AutoShape 93"/>
            <p:cNvSpPr>
              <a:spLocks noChangeAspect="1" noChangeArrowheads="1"/>
            </p:cNvSpPr>
            <p:nvPr/>
          </p:nvSpPr>
          <p:spPr bwMode="auto">
            <a:xfrm>
              <a:off x="1619" y="2812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13" name="AutoShape 94"/>
            <p:cNvSpPr>
              <a:spLocks noChangeAspect="1" noChangeArrowheads="1"/>
            </p:cNvSpPr>
            <p:nvPr/>
          </p:nvSpPr>
          <p:spPr bwMode="auto">
            <a:xfrm>
              <a:off x="2257" y="3115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14" name="AutoShape 95"/>
            <p:cNvSpPr>
              <a:spLocks noChangeAspect="1" noChangeArrowheads="1"/>
            </p:cNvSpPr>
            <p:nvPr/>
          </p:nvSpPr>
          <p:spPr bwMode="auto">
            <a:xfrm>
              <a:off x="1753" y="2730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15" name="AutoShape 96"/>
            <p:cNvSpPr>
              <a:spLocks noChangeAspect="1" noChangeArrowheads="1"/>
            </p:cNvSpPr>
            <p:nvPr/>
          </p:nvSpPr>
          <p:spPr bwMode="auto">
            <a:xfrm>
              <a:off x="1854" y="2779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16" name="AutoShape 97"/>
            <p:cNvSpPr>
              <a:spLocks noChangeAspect="1" noChangeArrowheads="1"/>
            </p:cNvSpPr>
            <p:nvPr/>
          </p:nvSpPr>
          <p:spPr bwMode="auto">
            <a:xfrm>
              <a:off x="1820" y="2745"/>
              <a:ext cx="34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17" name="AutoShape 98"/>
            <p:cNvSpPr>
              <a:spLocks noChangeAspect="1" noChangeArrowheads="1"/>
            </p:cNvSpPr>
            <p:nvPr/>
          </p:nvSpPr>
          <p:spPr bwMode="auto">
            <a:xfrm>
              <a:off x="1551" y="2812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 sz="1800"/>
            </a:p>
          </p:txBody>
        </p:sp>
        <p:sp>
          <p:nvSpPr>
            <p:cNvPr id="25618" name="AutoShape 99"/>
            <p:cNvSpPr>
              <a:spLocks noChangeAspect="1" noChangeArrowheads="1"/>
            </p:cNvSpPr>
            <p:nvPr/>
          </p:nvSpPr>
          <p:spPr bwMode="auto">
            <a:xfrm>
              <a:off x="2226" y="2980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19" name="AutoShape 100"/>
            <p:cNvSpPr>
              <a:spLocks noChangeAspect="1" noChangeArrowheads="1"/>
            </p:cNvSpPr>
            <p:nvPr/>
          </p:nvSpPr>
          <p:spPr bwMode="auto">
            <a:xfrm>
              <a:off x="1319" y="2980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20" name="AutoShape 101"/>
            <p:cNvSpPr>
              <a:spLocks noChangeAspect="1" noChangeArrowheads="1"/>
            </p:cNvSpPr>
            <p:nvPr/>
          </p:nvSpPr>
          <p:spPr bwMode="auto">
            <a:xfrm>
              <a:off x="1719" y="2745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 sz="1800"/>
            </a:p>
          </p:txBody>
        </p:sp>
        <p:sp>
          <p:nvSpPr>
            <p:cNvPr id="25621" name="AutoShape 102"/>
            <p:cNvSpPr>
              <a:spLocks noChangeAspect="1" noChangeArrowheads="1"/>
            </p:cNvSpPr>
            <p:nvPr/>
          </p:nvSpPr>
          <p:spPr bwMode="auto">
            <a:xfrm>
              <a:off x="2193" y="3114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22" name="AutoShape 103"/>
            <p:cNvSpPr>
              <a:spLocks noChangeAspect="1" noChangeArrowheads="1"/>
            </p:cNvSpPr>
            <p:nvPr/>
          </p:nvSpPr>
          <p:spPr bwMode="auto">
            <a:xfrm>
              <a:off x="2293" y="3080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23" name="AutoShape 104"/>
            <p:cNvSpPr>
              <a:spLocks noChangeAspect="1" noChangeArrowheads="1"/>
            </p:cNvSpPr>
            <p:nvPr/>
          </p:nvSpPr>
          <p:spPr bwMode="auto">
            <a:xfrm>
              <a:off x="2290" y="3181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24" name="AutoShape 105"/>
            <p:cNvSpPr>
              <a:spLocks noChangeAspect="1" noChangeArrowheads="1"/>
            </p:cNvSpPr>
            <p:nvPr/>
          </p:nvSpPr>
          <p:spPr bwMode="auto">
            <a:xfrm>
              <a:off x="2190" y="3047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25" name="AutoShape 106"/>
            <p:cNvSpPr>
              <a:spLocks noChangeAspect="1" noChangeArrowheads="1"/>
            </p:cNvSpPr>
            <p:nvPr/>
          </p:nvSpPr>
          <p:spPr bwMode="auto">
            <a:xfrm>
              <a:off x="2190" y="2913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26" name="AutoShape 107"/>
            <p:cNvSpPr>
              <a:spLocks noChangeAspect="1" noChangeArrowheads="1"/>
            </p:cNvSpPr>
            <p:nvPr/>
          </p:nvSpPr>
          <p:spPr bwMode="auto">
            <a:xfrm>
              <a:off x="2123" y="2980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27" name="AutoShape 108"/>
            <p:cNvSpPr>
              <a:spLocks noChangeAspect="1" noChangeArrowheads="1"/>
            </p:cNvSpPr>
            <p:nvPr/>
          </p:nvSpPr>
          <p:spPr bwMode="auto">
            <a:xfrm>
              <a:off x="1854" y="2846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28" name="AutoShape 109"/>
            <p:cNvSpPr>
              <a:spLocks noChangeAspect="1" noChangeArrowheads="1"/>
            </p:cNvSpPr>
            <p:nvPr/>
          </p:nvSpPr>
          <p:spPr bwMode="auto">
            <a:xfrm>
              <a:off x="2089" y="2913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29" name="AutoShape 110"/>
            <p:cNvSpPr>
              <a:spLocks noChangeAspect="1" noChangeArrowheads="1"/>
            </p:cNvSpPr>
            <p:nvPr/>
          </p:nvSpPr>
          <p:spPr bwMode="auto">
            <a:xfrm>
              <a:off x="2257" y="3047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30" name="AutoShape 111"/>
            <p:cNvSpPr>
              <a:spLocks noChangeAspect="1" noChangeArrowheads="1"/>
            </p:cNvSpPr>
            <p:nvPr/>
          </p:nvSpPr>
          <p:spPr bwMode="auto">
            <a:xfrm>
              <a:off x="1283" y="3047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31" name="AutoShape 112"/>
            <p:cNvSpPr>
              <a:spLocks noChangeAspect="1" noChangeArrowheads="1"/>
            </p:cNvSpPr>
            <p:nvPr/>
          </p:nvSpPr>
          <p:spPr bwMode="auto">
            <a:xfrm>
              <a:off x="1215" y="3115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32" name="Line 113"/>
            <p:cNvSpPr>
              <a:spLocks noChangeAspect="1" noChangeShapeType="1"/>
            </p:cNvSpPr>
            <p:nvPr/>
          </p:nvSpPr>
          <p:spPr bwMode="auto">
            <a:xfrm>
              <a:off x="815" y="3080"/>
              <a:ext cx="191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33" name="Line 114"/>
            <p:cNvSpPr>
              <a:spLocks noChangeAspect="1" noChangeShapeType="1"/>
            </p:cNvSpPr>
            <p:nvPr/>
          </p:nvSpPr>
          <p:spPr bwMode="auto">
            <a:xfrm flipV="1">
              <a:off x="815" y="2442"/>
              <a:ext cx="0" cy="13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34" name="Line 115"/>
            <p:cNvSpPr>
              <a:spLocks noChangeAspect="1" noChangeShapeType="1"/>
            </p:cNvSpPr>
            <p:nvPr/>
          </p:nvSpPr>
          <p:spPr bwMode="auto">
            <a:xfrm>
              <a:off x="815" y="3786"/>
              <a:ext cx="181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35" name="Text Box 116"/>
            <p:cNvSpPr txBox="1">
              <a:spLocks noChangeAspect="1" noChangeArrowheads="1"/>
            </p:cNvSpPr>
            <p:nvPr/>
          </p:nvSpPr>
          <p:spPr bwMode="auto">
            <a:xfrm>
              <a:off x="681" y="2987"/>
              <a:ext cx="158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800"/>
                <a:t>0</a:t>
              </a:r>
            </a:p>
          </p:txBody>
        </p:sp>
        <p:sp>
          <p:nvSpPr>
            <p:cNvPr id="25636" name="Text Box 117"/>
            <p:cNvSpPr txBox="1">
              <a:spLocks noChangeAspect="1" noChangeArrowheads="1"/>
            </p:cNvSpPr>
            <p:nvPr/>
          </p:nvSpPr>
          <p:spPr bwMode="auto">
            <a:xfrm>
              <a:off x="2461" y="3753"/>
              <a:ext cx="185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800"/>
                <a:t>X</a:t>
              </a:r>
            </a:p>
          </p:txBody>
        </p:sp>
        <p:sp>
          <p:nvSpPr>
            <p:cNvPr id="25637" name="AutoShape 118"/>
            <p:cNvSpPr>
              <a:spLocks noChangeAspect="1" noChangeArrowheads="1"/>
            </p:cNvSpPr>
            <p:nvPr/>
          </p:nvSpPr>
          <p:spPr bwMode="auto">
            <a:xfrm>
              <a:off x="1551" y="2846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38" name="AutoShape 119"/>
            <p:cNvSpPr>
              <a:spLocks noChangeAspect="1" noChangeArrowheads="1"/>
            </p:cNvSpPr>
            <p:nvPr/>
          </p:nvSpPr>
          <p:spPr bwMode="auto">
            <a:xfrm>
              <a:off x="2123" y="2879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39" name="AutoShape 120"/>
            <p:cNvSpPr>
              <a:spLocks noChangeAspect="1" noChangeArrowheads="1"/>
            </p:cNvSpPr>
            <p:nvPr/>
          </p:nvSpPr>
          <p:spPr bwMode="auto">
            <a:xfrm>
              <a:off x="1619" y="2745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40" name="AutoShape 121"/>
            <p:cNvSpPr>
              <a:spLocks noChangeAspect="1" noChangeArrowheads="1"/>
            </p:cNvSpPr>
            <p:nvPr/>
          </p:nvSpPr>
          <p:spPr bwMode="auto">
            <a:xfrm>
              <a:off x="2290" y="3215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41" name="AutoShape 122"/>
            <p:cNvSpPr>
              <a:spLocks noChangeAspect="1" noChangeArrowheads="1"/>
            </p:cNvSpPr>
            <p:nvPr/>
          </p:nvSpPr>
          <p:spPr bwMode="auto">
            <a:xfrm>
              <a:off x="1787" y="2812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42" name="AutoShape 123"/>
            <p:cNvSpPr>
              <a:spLocks noChangeAspect="1" noChangeArrowheads="1"/>
            </p:cNvSpPr>
            <p:nvPr/>
          </p:nvSpPr>
          <p:spPr bwMode="auto">
            <a:xfrm>
              <a:off x="1686" y="2812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43" name="AutoShape 124"/>
            <p:cNvSpPr>
              <a:spLocks noChangeAspect="1" noChangeArrowheads="1"/>
            </p:cNvSpPr>
            <p:nvPr/>
          </p:nvSpPr>
          <p:spPr bwMode="auto">
            <a:xfrm>
              <a:off x="1686" y="2745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44" name="AutoShape 125"/>
            <p:cNvSpPr>
              <a:spLocks noChangeAspect="1" noChangeArrowheads="1"/>
            </p:cNvSpPr>
            <p:nvPr/>
          </p:nvSpPr>
          <p:spPr bwMode="auto">
            <a:xfrm>
              <a:off x="1921" y="2846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45" name="AutoShape 126"/>
            <p:cNvSpPr>
              <a:spLocks noChangeAspect="1" noChangeArrowheads="1"/>
            </p:cNvSpPr>
            <p:nvPr/>
          </p:nvSpPr>
          <p:spPr bwMode="auto">
            <a:xfrm>
              <a:off x="2223" y="3215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46" name="AutoShape 127"/>
            <p:cNvSpPr>
              <a:spLocks noChangeAspect="1" noChangeArrowheads="1"/>
            </p:cNvSpPr>
            <p:nvPr/>
          </p:nvSpPr>
          <p:spPr bwMode="auto">
            <a:xfrm>
              <a:off x="1736" y="2798"/>
              <a:ext cx="34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47" name="AutoShape 128"/>
            <p:cNvSpPr>
              <a:spLocks noChangeAspect="1" noChangeArrowheads="1"/>
            </p:cNvSpPr>
            <p:nvPr/>
          </p:nvSpPr>
          <p:spPr bwMode="auto">
            <a:xfrm>
              <a:off x="1518" y="2779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48" name="AutoShape 129"/>
            <p:cNvSpPr>
              <a:spLocks noChangeAspect="1" noChangeArrowheads="1"/>
            </p:cNvSpPr>
            <p:nvPr/>
          </p:nvSpPr>
          <p:spPr bwMode="auto">
            <a:xfrm>
              <a:off x="1957" y="2812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49" name="AutoShape 130"/>
            <p:cNvSpPr>
              <a:spLocks noChangeAspect="1" noChangeArrowheads="1"/>
            </p:cNvSpPr>
            <p:nvPr/>
          </p:nvSpPr>
          <p:spPr bwMode="auto">
            <a:xfrm>
              <a:off x="2055" y="2846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50" name="AutoShape 131"/>
            <p:cNvSpPr>
              <a:spLocks noChangeAspect="1" noChangeArrowheads="1"/>
            </p:cNvSpPr>
            <p:nvPr/>
          </p:nvSpPr>
          <p:spPr bwMode="auto">
            <a:xfrm>
              <a:off x="2022" y="2812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51" name="AutoShape 132"/>
            <p:cNvSpPr>
              <a:spLocks noChangeAspect="1" noChangeArrowheads="1"/>
            </p:cNvSpPr>
            <p:nvPr/>
          </p:nvSpPr>
          <p:spPr bwMode="auto">
            <a:xfrm>
              <a:off x="1249" y="3215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52" name="AutoShape 133"/>
            <p:cNvSpPr>
              <a:spLocks noChangeAspect="1" noChangeArrowheads="1"/>
            </p:cNvSpPr>
            <p:nvPr/>
          </p:nvSpPr>
          <p:spPr bwMode="auto">
            <a:xfrm>
              <a:off x="1218" y="3215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53" name="AutoShape 134"/>
            <p:cNvSpPr>
              <a:spLocks noChangeAspect="1" noChangeArrowheads="1"/>
            </p:cNvSpPr>
            <p:nvPr/>
          </p:nvSpPr>
          <p:spPr bwMode="auto">
            <a:xfrm>
              <a:off x="1249" y="3014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54" name="AutoShape 135"/>
            <p:cNvSpPr>
              <a:spLocks noChangeAspect="1" noChangeArrowheads="1"/>
            </p:cNvSpPr>
            <p:nvPr/>
          </p:nvSpPr>
          <p:spPr bwMode="auto">
            <a:xfrm>
              <a:off x="1283" y="3115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55" name="AutoShape 136"/>
            <p:cNvSpPr>
              <a:spLocks noChangeAspect="1" noChangeArrowheads="1"/>
            </p:cNvSpPr>
            <p:nvPr/>
          </p:nvSpPr>
          <p:spPr bwMode="auto">
            <a:xfrm>
              <a:off x="1316" y="2913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56" name="AutoShape 137"/>
            <p:cNvSpPr>
              <a:spLocks noChangeAspect="1" noChangeArrowheads="1"/>
            </p:cNvSpPr>
            <p:nvPr/>
          </p:nvSpPr>
          <p:spPr bwMode="auto">
            <a:xfrm>
              <a:off x="1249" y="3148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57" name="AutoShape 138"/>
            <p:cNvSpPr>
              <a:spLocks noChangeAspect="1" noChangeArrowheads="1"/>
            </p:cNvSpPr>
            <p:nvPr/>
          </p:nvSpPr>
          <p:spPr bwMode="auto">
            <a:xfrm>
              <a:off x="1182" y="3215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58" name="AutoShape 139"/>
            <p:cNvSpPr>
              <a:spLocks noChangeAspect="1" noChangeArrowheads="1"/>
            </p:cNvSpPr>
            <p:nvPr/>
          </p:nvSpPr>
          <p:spPr bwMode="auto">
            <a:xfrm>
              <a:off x="2156" y="2980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59" name="AutoShape 140"/>
            <p:cNvSpPr>
              <a:spLocks noChangeAspect="1" noChangeArrowheads="1"/>
            </p:cNvSpPr>
            <p:nvPr/>
          </p:nvSpPr>
          <p:spPr bwMode="auto">
            <a:xfrm>
              <a:off x="1417" y="2846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60" name="AutoShape 141"/>
            <p:cNvSpPr>
              <a:spLocks noChangeAspect="1" noChangeArrowheads="1"/>
            </p:cNvSpPr>
            <p:nvPr/>
          </p:nvSpPr>
          <p:spPr bwMode="auto">
            <a:xfrm>
              <a:off x="2257" y="3148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61" name="AutoShape 142"/>
            <p:cNvSpPr>
              <a:spLocks noChangeAspect="1" noChangeArrowheads="1"/>
            </p:cNvSpPr>
            <p:nvPr/>
          </p:nvSpPr>
          <p:spPr bwMode="auto">
            <a:xfrm>
              <a:off x="1921" y="2745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62" name="AutoShape 143"/>
            <p:cNvSpPr>
              <a:spLocks noChangeAspect="1" noChangeArrowheads="1"/>
            </p:cNvSpPr>
            <p:nvPr/>
          </p:nvSpPr>
          <p:spPr bwMode="auto">
            <a:xfrm>
              <a:off x="1419" y="2913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5663" name="Text Box 144"/>
            <p:cNvSpPr txBox="1">
              <a:spLocks noChangeAspect="1" noChangeArrowheads="1"/>
            </p:cNvSpPr>
            <p:nvPr/>
          </p:nvSpPr>
          <p:spPr bwMode="auto">
            <a:xfrm rot="-5400000">
              <a:off x="377" y="3044"/>
              <a:ext cx="483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800"/>
                <a:t>Resíduo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6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1800" y="1171575"/>
            <a:ext cx="8353425" cy="4800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endParaRPr lang="pt-BR" sz="1800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pt-BR" sz="2000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Consumo de Água </a:t>
            </a:r>
            <a:r>
              <a:rPr lang="pt-BR" sz="2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per Capita (resposta) X </a:t>
            </a:r>
            <a:r>
              <a:rPr lang="pt-BR" sz="2000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Renda</a:t>
            </a:r>
            <a:r>
              <a:rPr lang="pt-BR" sz="20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per capita(preditora)</a:t>
            </a:r>
          </a:p>
          <a:p>
            <a:pPr algn="ctr" eaLnBrk="1" hangingPunct="1">
              <a:buFont typeface="Wingdings" pitchFamily="2" charset="2"/>
              <a:buNone/>
            </a:pPr>
            <a:endParaRPr lang="pt-BR" sz="2000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365651" name="Rectangle 3"/>
          <p:cNvSpPr>
            <a:spLocks noChangeArrowheads="1"/>
          </p:cNvSpPr>
          <p:nvPr/>
        </p:nvSpPr>
        <p:spPr bwMode="auto">
          <a:xfrm>
            <a:off x="647700" y="6516688"/>
            <a:ext cx="87487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900">
                <a:solidFill>
                  <a:srgbClr val="000090"/>
                </a:solidFill>
                <a:latin typeface="Candara" pitchFamily="34" charset="0"/>
              </a:rPr>
              <a:t>CARMO, Roberto Luiz do; DAGNINO, Ricardo Sampaio; FEITOSA, Flávia da Fonseca; JOHANSEN, Igor Cavallini; CRAICE, Carla. População, Renda e Consumo Urbano de Água no Brasil: Interfaces e Desafios. XX Simpósio Brasileiro de Recursos Hídricos. 17 a 22 de novembro de 2013. Bento Gonçalves, RS.</a:t>
            </a:r>
          </a:p>
        </p:txBody>
      </p:sp>
      <p:graphicFrame>
        <p:nvGraphicFramePr>
          <p:cNvPr id="365648" name="Object 80"/>
          <p:cNvGraphicFramePr>
            <a:graphicFrameLocks noChangeAspect="1"/>
          </p:cNvGraphicFramePr>
          <p:nvPr/>
        </p:nvGraphicFramePr>
        <p:xfrm>
          <a:off x="900113" y="2627313"/>
          <a:ext cx="7343775" cy="392112"/>
        </p:xfrm>
        <a:graphic>
          <a:graphicData uri="http://schemas.openxmlformats.org/presentationml/2006/ole">
            <p:oleObj spid="_x0000_s365648" name="Document" r:id="rId4" imgW="6107400" imgH="319680" progId="">
              <p:embed/>
            </p:oleObj>
          </a:graphicData>
        </a:graphic>
      </p:graphicFrame>
      <p:graphicFrame>
        <p:nvGraphicFramePr>
          <p:cNvPr id="365649" name="Object 81"/>
          <p:cNvGraphicFramePr>
            <a:graphicFrameLocks noChangeAspect="1"/>
          </p:cNvGraphicFramePr>
          <p:nvPr/>
        </p:nvGraphicFramePr>
        <p:xfrm>
          <a:off x="796925" y="3481388"/>
          <a:ext cx="7951788" cy="2251075"/>
        </p:xfrm>
        <a:graphic>
          <a:graphicData uri="http://schemas.openxmlformats.org/presentationml/2006/ole">
            <p:oleObj spid="_x0000_s365649" name="Document" r:id="rId5" imgW="6262560" imgH="1764360" progId="">
              <p:embed/>
            </p:oleObj>
          </a:graphicData>
        </a:graphic>
      </p:graphicFrame>
      <p:sp>
        <p:nvSpPr>
          <p:cNvPr id="8" name="Rectangle 7"/>
          <p:cNvSpPr/>
          <p:nvPr/>
        </p:nvSpPr>
        <p:spPr>
          <a:xfrm>
            <a:off x="0" y="304800"/>
            <a:ext cx="9144000" cy="6477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x-none" sz="3600" b="1" i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  <a:sym typeface="Wingdings"/>
              </a:rPr>
              <a:t>MODELO DE REGRESSÃO LINEAR GLOBAL</a:t>
            </a:r>
            <a:endParaRPr lang="en-US" sz="3600" i="1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608013" y="1279525"/>
            <a:ext cx="7870825" cy="303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defRPr/>
            </a:pPr>
            <a:r>
              <a:rPr lang="de-DE" sz="4600" b="1" i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+mn-ea"/>
                <a:cs typeface="Calibri"/>
              </a:rPr>
              <a:t>Mas </a:t>
            </a:r>
            <a:r>
              <a:rPr lang="de-DE" sz="4600" b="1" i="1" dirty="0" err="1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+mn-ea"/>
                <a:cs typeface="Calibri"/>
              </a:rPr>
              <a:t>será</a:t>
            </a:r>
            <a:r>
              <a:rPr lang="de-DE" sz="4600" b="1" i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+mn-ea"/>
                <a:cs typeface="Calibri"/>
              </a:rPr>
              <a:t> </a:t>
            </a:r>
            <a:r>
              <a:rPr lang="de-DE" sz="4600" b="1" i="1" dirty="0" err="1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+mn-ea"/>
                <a:cs typeface="Calibri"/>
              </a:rPr>
              <a:t>que</a:t>
            </a:r>
            <a:r>
              <a:rPr lang="de-DE" sz="4600" b="1" i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+mn-ea"/>
                <a:cs typeface="Calibri"/>
              </a:rPr>
              <a:t> </a:t>
            </a:r>
            <a:r>
              <a:rPr lang="de-DE" sz="4600" b="1" i="1" dirty="0" err="1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+mn-ea"/>
                <a:cs typeface="Calibri"/>
              </a:rPr>
              <a:t>esta</a:t>
            </a:r>
            <a:r>
              <a:rPr lang="de-DE" sz="4600" b="1" i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+mn-ea"/>
                <a:cs typeface="Calibri"/>
              </a:rPr>
              <a:t> </a:t>
            </a:r>
            <a:r>
              <a:rPr lang="de-DE" sz="4600" b="1" i="1" dirty="0" err="1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+mn-ea"/>
                <a:cs typeface="Calibri"/>
              </a:rPr>
              <a:t>relação</a:t>
            </a:r>
            <a:r>
              <a:rPr lang="de-DE" sz="4600" b="1" i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+mn-ea"/>
                <a:cs typeface="Calibri"/>
              </a:rPr>
              <a:t>, entre </a:t>
            </a:r>
            <a:r>
              <a:rPr lang="de-DE" sz="4600" b="1" i="1" dirty="0" err="1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+mn-ea"/>
                <a:cs typeface="Calibri"/>
              </a:rPr>
              <a:t>consumo</a:t>
            </a:r>
            <a:r>
              <a:rPr lang="de-DE" sz="4600" b="1" i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+mn-ea"/>
                <a:cs typeface="Calibri"/>
              </a:rPr>
              <a:t> de </a:t>
            </a:r>
            <a:r>
              <a:rPr lang="de-DE" sz="4600" b="1" i="1" dirty="0" err="1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+mn-ea"/>
                <a:cs typeface="Calibri"/>
              </a:rPr>
              <a:t>água</a:t>
            </a:r>
            <a:r>
              <a:rPr lang="de-DE" sz="4600" b="1" i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+mn-ea"/>
                <a:cs typeface="Calibri"/>
              </a:rPr>
              <a:t> </a:t>
            </a:r>
            <a:r>
              <a:rPr lang="de-DE" sz="4600" b="1" i="1" dirty="0" err="1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+mn-ea"/>
                <a:cs typeface="Calibri"/>
              </a:rPr>
              <a:t>e</a:t>
            </a:r>
            <a:r>
              <a:rPr lang="de-DE" sz="4600" b="1" i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+mn-ea"/>
                <a:cs typeface="Calibri"/>
              </a:rPr>
              <a:t> </a:t>
            </a:r>
            <a:r>
              <a:rPr lang="de-DE" sz="4600" b="1" i="1" dirty="0" err="1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+mn-ea"/>
                <a:cs typeface="Calibri"/>
              </a:rPr>
              <a:t>renda</a:t>
            </a:r>
            <a:r>
              <a:rPr lang="de-DE" sz="4600" b="1" i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+mn-ea"/>
                <a:cs typeface="Calibri"/>
              </a:rPr>
              <a:t>, </a:t>
            </a:r>
            <a:r>
              <a:rPr lang="de-DE" sz="4600" b="1" i="1" dirty="0" err="1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+mn-ea"/>
                <a:cs typeface="Calibri"/>
              </a:rPr>
              <a:t>ocorre</a:t>
            </a:r>
            <a:r>
              <a:rPr lang="de-DE" sz="4600" b="1" i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+mn-ea"/>
                <a:cs typeface="Calibri"/>
              </a:rPr>
              <a:t> da </a:t>
            </a:r>
            <a:r>
              <a:rPr lang="de-DE" sz="4600" b="1" i="1" dirty="0" err="1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+mn-ea"/>
                <a:cs typeface="Calibri"/>
              </a:rPr>
              <a:t>mesma</a:t>
            </a:r>
            <a:r>
              <a:rPr lang="de-DE" sz="4600" b="1" i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+mn-ea"/>
                <a:cs typeface="Calibri"/>
              </a:rPr>
              <a:t> </a:t>
            </a:r>
            <a:r>
              <a:rPr lang="de-DE" sz="4600" b="1" i="1" dirty="0" err="1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+mn-ea"/>
                <a:cs typeface="Calibri"/>
              </a:rPr>
              <a:t>maneira</a:t>
            </a:r>
            <a:r>
              <a:rPr lang="de-DE" sz="4600" b="1" i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+mn-ea"/>
                <a:cs typeface="Calibri"/>
              </a:rPr>
              <a:t> </a:t>
            </a:r>
            <a:r>
              <a:rPr lang="de-DE" sz="4600" b="1" i="1" dirty="0" err="1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+mn-ea"/>
                <a:cs typeface="Calibri"/>
              </a:rPr>
              <a:t>em</a:t>
            </a:r>
            <a:r>
              <a:rPr lang="de-DE" sz="4600" b="1" i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+mn-ea"/>
                <a:cs typeface="Calibri"/>
              </a:rPr>
              <a:t> </a:t>
            </a:r>
            <a:r>
              <a:rPr lang="de-DE" sz="4600" b="1" i="1" dirty="0" err="1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+mn-ea"/>
                <a:cs typeface="Calibri"/>
              </a:rPr>
              <a:t>todo</a:t>
            </a:r>
            <a:r>
              <a:rPr lang="de-DE" sz="4600" b="1" i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+mn-ea"/>
                <a:cs typeface="Calibri"/>
              </a:rPr>
              <a:t> o </a:t>
            </a:r>
            <a:r>
              <a:rPr lang="de-DE" sz="4600" b="1" i="1" dirty="0" err="1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+mn-ea"/>
                <a:cs typeface="Calibri"/>
              </a:rPr>
              <a:t>país</a:t>
            </a:r>
            <a:r>
              <a:rPr lang="de-DE" sz="4600" b="1" i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+mn-ea"/>
                <a:cs typeface="Calibri"/>
              </a:rPr>
              <a:t>???</a:t>
            </a:r>
          </a:p>
          <a:p>
            <a:pPr algn="ctr" eaLnBrk="0" hangingPunct="0">
              <a:defRPr/>
            </a:pPr>
            <a:endParaRPr lang="de-DE" sz="4600" b="1" i="1" dirty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ea typeface="+mn-ea"/>
              <a:cs typeface="Calibri"/>
            </a:endParaRPr>
          </a:p>
          <a:p>
            <a:pPr algn="ctr" eaLnBrk="0" hangingPunct="0">
              <a:defRPr/>
            </a:pPr>
            <a:r>
              <a:rPr lang="de-DE" sz="4600" b="1" i="1" dirty="0">
                <a:solidFill>
                  <a:srgbClr val="00808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+mn-ea"/>
                <a:cs typeface="Calibri"/>
              </a:rPr>
              <a:t>O ESPAÇO IMPORTA!!!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860425"/>
            <a:ext cx="8353425" cy="4800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endParaRPr lang="pt-BR" sz="1800" smtClean="0">
              <a:solidFill>
                <a:srgbClr val="000090"/>
              </a:solidFill>
              <a:latin typeface="Arial" charset="0"/>
              <a:cs typeface="Calibri" pitchFamily="34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pt-BR" sz="2000" b="1" smtClean="0">
                <a:solidFill>
                  <a:srgbClr val="000090"/>
                </a:solidFill>
                <a:latin typeface="Arial" charset="0"/>
                <a:cs typeface="Calibri" pitchFamily="34" charset="0"/>
              </a:rPr>
              <a:t>Consumo de Água </a:t>
            </a:r>
            <a:r>
              <a:rPr lang="pt-BR" sz="2000" smtClean="0">
                <a:solidFill>
                  <a:srgbClr val="000090"/>
                </a:solidFill>
                <a:latin typeface="Arial" charset="0"/>
                <a:cs typeface="Calibri" pitchFamily="34" charset="0"/>
              </a:rPr>
              <a:t>per Capita (resposta) X </a:t>
            </a:r>
            <a:r>
              <a:rPr lang="pt-BR" sz="2000" b="1" smtClean="0">
                <a:solidFill>
                  <a:srgbClr val="000090"/>
                </a:solidFill>
                <a:latin typeface="Arial" charset="0"/>
                <a:cs typeface="Calibri" pitchFamily="34" charset="0"/>
              </a:rPr>
              <a:t>Renda</a:t>
            </a:r>
            <a:r>
              <a:rPr lang="pt-BR" sz="2000" smtClean="0">
                <a:solidFill>
                  <a:srgbClr val="000090"/>
                </a:solidFill>
                <a:latin typeface="Arial" charset="0"/>
                <a:cs typeface="Calibri" pitchFamily="34" charset="0"/>
              </a:rPr>
              <a:t> per capita(preditora)</a:t>
            </a:r>
          </a:p>
          <a:p>
            <a:pPr eaLnBrk="1" hangingPunct="1">
              <a:buFont typeface="Wingdings" pitchFamily="2" charset="2"/>
              <a:buNone/>
            </a:pPr>
            <a:r>
              <a:rPr lang="pt-BR" sz="2000" b="1" smtClean="0">
                <a:solidFill>
                  <a:srgbClr val="000090"/>
                </a:solidFill>
                <a:latin typeface="Arial" charset="0"/>
                <a:cs typeface="Calibri" pitchFamily="34" charset="0"/>
              </a:rPr>
              <a:t>GWR: </a:t>
            </a:r>
          </a:p>
        </p:txBody>
      </p:sp>
      <p:sp>
        <p:nvSpPr>
          <p:cNvPr id="367661" name="Rectangle 3"/>
          <p:cNvSpPr>
            <a:spLocks noChangeArrowheads="1"/>
          </p:cNvSpPr>
          <p:nvPr/>
        </p:nvSpPr>
        <p:spPr bwMode="auto">
          <a:xfrm>
            <a:off x="647700" y="6516688"/>
            <a:ext cx="87487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900"/>
              <a:t>CARMO, Roberto Luiz do; DAGNINO, Ricardo Sampaio; FEITOSA, Flávia da Fonseca; JOHANSEN, Igor Cavallini; CRAICE, Carla. População, Renda e Consumo Urbano de Água no Brasil: Interfaces e Desafios. XX Simpósio Brasileiro de Recursos Hídricos. 17 a 22 de novembro de 2013. Bento Gonçalves, RS.</a:t>
            </a:r>
          </a:p>
        </p:txBody>
      </p:sp>
      <p:graphicFrame>
        <p:nvGraphicFramePr>
          <p:cNvPr id="367659" name="Object 43"/>
          <p:cNvGraphicFramePr>
            <a:graphicFrameLocks noChangeAspect="1"/>
          </p:cNvGraphicFramePr>
          <p:nvPr/>
        </p:nvGraphicFramePr>
        <p:xfrm>
          <a:off x="1547813" y="1628775"/>
          <a:ext cx="7037387" cy="379413"/>
        </p:xfrm>
        <a:graphic>
          <a:graphicData uri="http://schemas.openxmlformats.org/presentationml/2006/ole">
            <p:oleObj spid="_x0000_s367659" name="Document" r:id="rId4" imgW="6107400" imgH="319680" progId="">
              <p:embed/>
            </p:oleObj>
          </a:graphicData>
        </a:graphic>
      </p:graphicFrame>
      <p:pic>
        <p:nvPicPr>
          <p:cNvPr id="367662" name="Picture 6" descr="Screen Shot 2013-10-12 at 4.42.31 PM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9750" y="2070100"/>
            <a:ext cx="8504238" cy="445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0" y="304800"/>
            <a:ext cx="9144000" cy="6477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x-none" sz="3600" b="1" i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  <a:sym typeface="Wingdings"/>
              </a:rPr>
              <a:t>GWR – Geographically Weighted Regression</a:t>
            </a:r>
            <a:endParaRPr lang="en-US" sz="3600" i="1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60425"/>
            <a:ext cx="9144000" cy="839788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endParaRPr lang="pt-BR" sz="1800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pt-BR" sz="2200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Consumo de Água </a:t>
            </a:r>
            <a:r>
              <a:rPr lang="pt-BR" sz="22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per Capita (resposta) X </a:t>
            </a:r>
            <a:r>
              <a:rPr lang="pt-BR" sz="2200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Renda</a:t>
            </a:r>
            <a:r>
              <a:rPr lang="pt-BR" sz="2200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 per capita(preditora)</a:t>
            </a:r>
          </a:p>
        </p:txBody>
      </p:sp>
      <p:sp>
        <p:nvSpPr>
          <p:cNvPr id="372738" name="Rectangle 3"/>
          <p:cNvSpPr>
            <a:spLocks noChangeArrowheads="1"/>
          </p:cNvSpPr>
          <p:nvPr/>
        </p:nvSpPr>
        <p:spPr bwMode="auto">
          <a:xfrm>
            <a:off x="647700" y="6516688"/>
            <a:ext cx="87487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900">
                <a:solidFill>
                  <a:srgbClr val="000090"/>
                </a:solidFill>
              </a:rPr>
              <a:t>CARMO, Roberto Luiz do; DAGNINO, Ricardo Sampaio; FEITOSA, Flávia da Fonseca; JOHANSEN, Igor Cavallini; CRAICE, Carla. População, Renda e Consumo Urbano de Água no Brasil: Interfaces e Desafios. XX Simpósio Brasileiro de Recursos Hídricos. 17 a 22 de novembro de 2013. Bento Gonçalves, RS.</a:t>
            </a:r>
          </a:p>
        </p:txBody>
      </p:sp>
      <p:sp>
        <p:nvSpPr>
          <p:cNvPr id="372739" name="Rectangle 1"/>
          <p:cNvSpPr>
            <a:spLocks noChangeArrowheads="1"/>
          </p:cNvSpPr>
          <p:nvPr/>
        </p:nvSpPr>
        <p:spPr bwMode="auto">
          <a:xfrm>
            <a:off x="260350" y="2449513"/>
            <a:ext cx="365125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>
                <a:solidFill>
                  <a:srgbClr val="000090"/>
                </a:solidFill>
                <a:latin typeface="Candara" pitchFamily="34" charset="0"/>
              </a:rPr>
              <a:t>Os </a:t>
            </a:r>
            <a:r>
              <a:rPr lang="pt-BR" b="1">
                <a:solidFill>
                  <a:srgbClr val="000090"/>
                </a:solidFill>
                <a:latin typeface="Candara" pitchFamily="34" charset="0"/>
              </a:rPr>
              <a:t>menores</a:t>
            </a:r>
            <a:r>
              <a:rPr lang="pt-BR">
                <a:solidFill>
                  <a:srgbClr val="000090"/>
                </a:solidFill>
                <a:latin typeface="Candara" pitchFamily="34" charset="0"/>
              </a:rPr>
              <a:t> coeficientes estimados para a variável RENDA foram observados em municípios do Estado do Rio Grande do Sul ...</a:t>
            </a:r>
          </a:p>
          <a:p>
            <a:pPr eaLnBrk="0" hangingPunct="0"/>
            <a:endParaRPr lang="pt-BR">
              <a:solidFill>
                <a:srgbClr val="000090"/>
              </a:solidFill>
              <a:latin typeface="Candara" pitchFamily="34" charset="0"/>
            </a:endParaRPr>
          </a:p>
          <a:p>
            <a:pPr eaLnBrk="0" hangingPunct="0"/>
            <a:endParaRPr lang="pt-BR">
              <a:solidFill>
                <a:srgbClr val="000090"/>
              </a:solidFill>
              <a:latin typeface="Candara" pitchFamily="34" charset="0"/>
            </a:endParaRPr>
          </a:p>
          <a:p>
            <a:pPr eaLnBrk="0" hangingPunct="0"/>
            <a:r>
              <a:rPr lang="pt-BR">
                <a:solidFill>
                  <a:srgbClr val="000090"/>
                </a:solidFill>
                <a:latin typeface="Candara" pitchFamily="34" charset="0"/>
              </a:rPr>
              <a:t>....e os </a:t>
            </a:r>
            <a:r>
              <a:rPr lang="pt-BR" b="1">
                <a:solidFill>
                  <a:srgbClr val="000090"/>
                </a:solidFill>
                <a:latin typeface="Candara" pitchFamily="34" charset="0"/>
              </a:rPr>
              <a:t>maiores</a:t>
            </a:r>
            <a:r>
              <a:rPr lang="pt-BR">
                <a:solidFill>
                  <a:srgbClr val="000090"/>
                </a:solidFill>
                <a:latin typeface="Candara" pitchFamily="34" charset="0"/>
              </a:rPr>
              <a:t> em Alagoas. </a:t>
            </a:r>
          </a:p>
          <a:p>
            <a:pPr eaLnBrk="0" hangingPunct="0"/>
            <a:endParaRPr lang="pt-BR">
              <a:solidFill>
                <a:srgbClr val="000090"/>
              </a:solidFill>
              <a:latin typeface="Candara" pitchFamily="34" charset="0"/>
            </a:endParaRPr>
          </a:p>
        </p:txBody>
      </p:sp>
      <p:pic>
        <p:nvPicPr>
          <p:cNvPr id="372740" name="Picture 6" descr="Screen Shot 2013-10-12 at 4.42.31 PM.png"/>
          <p:cNvPicPr>
            <a:picLocks noChangeAspect="1"/>
          </p:cNvPicPr>
          <p:nvPr/>
        </p:nvPicPr>
        <p:blipFill>
          <a:blip r:embed="rId3"/>
          <a:srcRect r="50984"/>
          <a:stretch>
            <a:fillRect/>
          </a:stretch>
        </p:blipFill>
        <p:spPr bwMode="auto">
          <a:xfrm>
            <a:off x="4460875" y="1882775"/>
            <a:ext cx="4168775" cy="445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2741" name="Oval 1"/>
          <p:cNvSpPr>
            <a:spLocks noChangeArrowheads="1"/>
          </p:cNvSpPr>
          <p:nvPr/>
        </p:nvSpPr>
        <p:spPr bwMode="auto">
          <a:xfrm>
            <a:off x="6307138" y="5411788"/>
            <a:ext cx="836612" cy="749300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endParaRPr lang="en-US">
              <a:cs typeface="Times New Roman" pitchFamily="18" charset="0"/>
            </a:endParaRPr>
          </a:p>
        </p:txBody>
      </p:sp>
      <p:sp>
        <p:nvSpPr>
          <p:cNvPr id="372742" name="Oval 7"/>
          <p:cNvSpPr>
            <a:spLocks noChangeArrowheads="1"/>
          </p:cNvSpPr>
          <p:nvPr/>
        </p:nvSpPr>
        <p:spPr bwMode="auto">
          <a:xfrm>
            <a:off x="8061325" y="3722688"/>
            <a:ext cx="496888" cy="563562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endParaRPr lang="en-US">
              <a:solidFill>
                <a:srgbClr val="000090"/>
              </a:solidFill>
              <a:latin typeface="Candara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304800"/>
            <a:ext cx="9144000" cy="6477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x-none" sz="3600" b="1" i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  <a:sym typeface="Wingdings"/>
              </a:rPr>
              <a:t>GWR – Geographically Weighted Regression</a:t>
            </a:r>
            <a:endParaRPr lang="en-US" sz="3600" i="1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04800"/>
            <a:ext cx="9144000" cy="6477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x-none" sz="3600" b="1" i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  <a:sym typeface="Wingdings"/>
              </a:rPr>
              <a:t>GWR – Geographically Weighted Regression</a:t>
            </a:r>
            <a:endParaRPr lang="en-US" sz="3600" i="1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4786" name="Rectangle 3"/>
          <p:cNvSpPr txBox="1">
            <a:spLocks noChangeArrowheads="1"/>
          </p:cNvSpPr>
          <p:nvPr/>
        </p:nvSpPr>
        <p:spPr bwMode="auto">
          <a:xfrm>
            <a:off x="0" y="1171575"/>
            <a:ext cx="914400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None/>
            </a:pPr>
            <a:r>
              <a:rPr lang="pt-BR" sz="2400" b="1">
                <a:solidFill>
                  <a:srgbClr val="000090"/>
                </a:solidFill>
                <a:latin typeface="Candara" pitchFamily="34" charset="0"/>
              </a:rPr>
              <a:t>Consumo de Água </a:t>
            </a: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per Capita (resposta) </a:t>
            </a:r>
          </a:p>
          <a:p>
            <a:pPr marL="342900" indent="-342900" algn="ctr"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None/>
            </a:pP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X </a:t>
            </a:r>
            <a:r>
              <a:rPr lang="pt-BR" sz="2400" b="1">
                <a:solidFill>
                  <a:srgbClr val="000090"/>
                </a:solidFill>
                <a:latin typeface="Candara" pitchFamily="34" charset="0"/>
              </a:rPr>
              <a:t>Renda</a:t>
            </a: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 per capita(preditora)</a:t>
            </a:r>
          </a:p>
        </p:txBody>
      </p:sp>
      <p:sp>
        <p:nvSpPr>
          <p:cNvPr id="374787" name="Rectangle 3"/>
          <p:cNvSpPr>
            <a:spLocks noChangeArrowheads="1"/>
          </p:cNvSpPr>
          <p:nvPr/>
        </p:nvSpPr>
        <p:spPr bwMode="auto">
          <a:xfrm>
            <a:off x="647700" y="6516688"/>
            <a:ext cx="87487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900">
                <a:solidFill>
                  <a:srgbClr val="000090"/>
                </a:solidFill>
              </a:rPr>
              <a:t>CARMO, Roberto Luiz do; DAGNINO, Ricardo Sampaio; FEITOSA, Flávia da Fonseca; JOHANSEN, Igor Cavallini; CRAICE, Carla. População, Renda e Consumo Urbano de Água no Brasil: Interfaces e Desafios. XX Simpósio Brasileiro de Recursos Hídricos. 17 a 22 de novembro de 2013. Bento Gonçalves, RS.</a:t>
            </a:r>
          </a:p>
        </p:txBody>
      </p:sp>
      <p:sp>
        <p:nvSpPr>
          <p:cNvPr id="374788" name="Rectangle 1"/>
          <p:cNvSpPr>
            <a:spLocks noChangeArrowheads="1"/>
          </p:cNvSpPr>
          <p:nvPr/>
        </p:nvSpPr>
        <p:spPr bwMode="auto">
          <a:xfrm>
            <a:off x="193675" y="2443163"/>
            <a:ext cx="8689975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b="1">
                <a:solidFill>
                  <a:srgbClr val="000090"/>
                </a:solidFill>
                <a:latin typeface="Candara" pitchFamily="34" charset="0"/>
              </a:rPr>
              <a:t>Região do Município de Traipu (AL) </a:t>
            </a:r>
            <a:r>
              <a:rPr lang="pt-BR">
                <a:solidFill>
                  <a:srgbClr val="000090"/>
                </a:solidFill>
                <a:latin typeface="Candara" pitchFamily="34" charset="0"/>
                <a:sym typeface="Wingdings" pitchFamily="2" charset="2"/>
              </a:rPr>
              <a:t> </a:t>
            </a:r>
            <a:r>
              <a:rPr lang="pt-BR">
                <a:solidFill>
                  <a:srgbClr val="000090"/>
                </a:solidFill>
                <a:latin typeface="Candara" pitchFamily="34" charset="0"/>
              </a:rPr>
              <a:t>maior coeficiente estimado</a:t>
            </a:r>
          </a:p>
          <a:p>
            <a:pPr eaLnBrk="0" hangingPunct="0"/>
            <a:r>
              <a:rPr lang="pt-BR">
                <a:solidFill>
                  <a:srgbClr val="000090"/>
                </a:solidFill>
                <a:latin typeface="Candara" pitchFamily="34" charset="0"/>
              </a:rPr>
              <a:t>Um aumento de R$ 1 na renda per capita da população está associado a um incremento do consumo de água de 100,3 ml/dia/hab. </a:t>
            </a:r>
          </a:p>
          <a:p>
            <a:pPr eaLnBrk="0" hangingPunct="0"/>
            <a:endParaRPr lang="pt-BR">
              <a:solidFill>
                <a:srgbClr val="000090"/>
              </a:solidFill>
              <a:latin typeface="Candara" pitchFamily="34" charset="0"/>
            </a:endParaRPr>
          </a:p>
          <a:p>
            <a:pPr eaLnBrk="0" hangingPunct="0"/>
            <a:endParaRPr lang="pt-BR" b="1">
              <a:solidFill>
                <a:srgbClr val="000090"/>
              </a:solidFill>
              <a:latin typeface="Candara" pitchFamily="34" charset="0"/>
            </a:endParaRPr>
          </a:p>
          <a:p>
            <a:pPr eaLnBrk="0" hangingPunct="0"/>
            <a:r>
              <a:rPr lang="pt-BR" b="1">
                <a:solidFill>
                  <a:srgbClr val="000090"/>
                </a:solidFill>
                <a:latin typeface="Candara" pitchFamily="34" charset="0"/>
              </a:rPr>
              <a:t>Região do município de Floriano Peixoto (RS) </a:t>
            </a:r>
            <a:r>
              <a:rPr lang="pt-BR">
                <a:solidFill>
                  <a:srgbClr val="000090"/>
                </a:solidFill>
                <a:latin typeface="Candara" pitchFamily="34" charset="0"/>
                <a:sym typeface="Wingdings" pitchFamily="2" charset="2"/>
              </a:rPr>
              <a:t> </a:t>
            </a:r>
            <a:r>
              <a:rPr lang="pt-BR">
                <a:solidFill>
                  <a:srgbClr val="000090"/>
                </a:solidFill>
                <a:latin typeface="Candara" pitchFamily="34" charset="0"/>
              </a:rPr>
              <a:t>um dos menores coeficientes significativos (t-valor &gt; 1,96): </a:t>
            </a:r>
          </a:p>
          <a:p>
            <a:pPr eaLnBrk="0" hangingPunct="0"/>
            <a:r>
              <a:rPr lang="pt-BR">
                <a:solidFill>
                  <a:srgbClr val="000090"/>
                </a:solidFill>
                <a:latin typeface="Candara" pitchFamily="34" charset="0"/>
              </a:rPr>
              <a:t>Um aumento de R$ 1 na renda per capita da população está associado a um aumento do consumo de 10,22 ml/dia/hab. </a:t>
            </a:r>
          </a:p>
          <a:p>
            <a:pPr algn="ctr" eaLnBrk="0" hangingPunct="0"/>
            <a:endParaRPr lang="pt-BR" sz="3200">
              <a:solidFill>
                <a:srgbClr val="000090"/>
              </a:solidFill>
              <a:latin typeface="Candara" pitchFamily="34" charset="0"/>
            </a:endParaRPr>
          </a:p>
          <a:p>
            <a:pPr algn="ctr" eaLnBrk="0" hangingPunct="0"/>
            <a:r>
              <a:rPr lang="pt-BR" sz="3200" b="1">
                <a:solidFill>
                  <a:srgbClr val="800000"/>
                </a:solidFill>
                <a:latin typeface="Candara" pitchFamily="34" charset="0"/>
              </a:rPr>
              <a:t>Hipóteses???</a:t>
            </a:r>
            <a:endParaRPr lang="en-US" sz="3200" b="1">
              <a:solidFill>
                <a:srgbClr val="800000"/>
              </a:solidFill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3" name="Rectangle 3"/>
          <p:cNvSpPr>
            <a:spLocks noChangeArrowheads="1"/>
          </p:cNvSpPr>
          <p:nvPr/>
        </p:nvSpPr>
        <p:spPr bwMode="auto">
          <a:xfrm>
            <a:off x="228600" y="6518275"/>
            <a:ext cx="87487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900"/>
              <a:t>CARMO, Roberto Luiz do; DAGNINO, Ricardo Sampaio; FEITOSA, Flávia da Fonseca; JOHANSEN, Igor Cavallini; CRAICE, Carla. População, Renda e Consumo Urbano de Água no Brasil: Interfaces e Desafios. XX Simpósio Brasileiro de Recursos Hídricos. 17 a 22 de novembro de 2013. Bento Gonçalves, RS.</a:t>
            </a:r>
          </a:p>
        </p:txBody>
      </p:sp>
      <p:sp>
        <p:nvSpPr>
          <p:cNvPr id="376834" name="Rectangle 1"/>
          <p:cNvSpPr>
            <a:spLocks noChangeArrowheads="1"/>
          </p:cNvSpPr>
          <p:nvPr/>
        </p:nvSpPr>
        <p:spPr bwMode="auto">
          <a:xfrm>
            <a:off x="490538" y="1895475"/>
            <a:ext cx="8101012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r>
              <a:rPr lang="pt-BR" sz="2800">
                <a:solidFill>
                  <a:srgbClr val="000090"/>
                </a:solidFill>
                <a:latin typeface="Candara" pitchFamily="34" charset="0"/>
              </a:rPr>
              <a:t>De maneira geral, as regiões apresentadas como aquelas onde a elevação da renda está relacionada a um maior incremento do consumo (áreas mais escuras) tendem a coincidir com as áreas onde </a:t>
            </a:r>
            <a:r>
              <a:rPr lang="pt-BR" sz="2800" u="sng">
                <a:solidFill>
                  <a:srgbClr val="000090"/>
                </a:solidFill>
                <a:latin typeface="Candara" pitchFamily="34" charset="0"/>
              </a:rPr>
              <a:t>o aumento do poder de consumo </a:t>
            </a:r>
            <a:r>
              <a:rPr lang="pt-BR" sz="2800">
                <a:solidFill>
                  <a:srgbClr val="000090"/>
                </a:solidFill>
                <a:latin typeface="Candara" pitchFamily="34" charset="0"/>
              </a:rPr>
              <a:t>– que acompanhou o recente processo de estabilização econômica, crescimento econômico e ampliação dos programas redistributivos – </a:t>
            </a:r>
            <a:r>
              <a:rPr lang="pt-BR" sz="2800" u="sng">
                <a:solidFill>
                  <a:srgbClr val="000090"/>
                </a:solidFill>
                <a:latin typeface="Candara" pitchFamily="34" charset="0"/>
              </a:rPr>
              <a:t>apresentou os maiores impactos na redução da pobreza e extrema pobreza do país</a:t>
            </a:r>
            <a:r>
              <a:rPr lang="pt-BR" sz="2800">
                <a:solidFill>
                  <a:srgbClr val="000090"/>
                </a:solidFill>
                <a:latin typeface="Candara" pitchFamily="34" charset="0"/>
              </a:rPr>
              <a:t>. </a:t>
            </a:r>
          </a:p>
        </p:txBody>
      </p:sp>
      <p:sp>
        <p:nvSpPr>
          <p:cNvPr id="8" name="Rectangle 7"/>
          <p:cNvSpPr/>
          <p:nvPr/>
        </p:nvSpPr>
        <p:spPr>
          <a:xfrm>
            <a:off x="260350" y="447675"/>
            <a:ext cx="8542338" cy="7683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de-DE" sz="4400" b="1" dirty="0" err="1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</a:rPr>
              <a:t>Considerações</a:t>
            </a:r>
            <a:r>
              <a:rPr lang="de-DE" sz="4400" b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</a:rPr>
              <a:t> </a:t>
            </a:r>
            <a:r>
              <a:rPr lang="de-DE" sz="4400" b="1" dirty="0" err="1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</a:rPr>
              <a:t>sobre</a:t>
            </a:r>
            <a:r>
              <a:rPr lang="de-DE" sz="4400" b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</a:rPr>
              <a:t> </a:t>
            </a:r>
            <a:r>
              <a:rPr lang="de-DE" sz="4400" b="1" dirty="0" err="1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</a:rPr>
              <a:t>os</a:t>
            </a:r>
            <a:r>
              <a:rPr lang="de-DE" sz="4400" b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</a:rPr>
              <a:t> </a:t>
            </a:r>
            <a:r>
              <a:rPr lang="de-DE" sz="4400" b="1" dirty="0" err="1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</a:rPr>
              <a:t>Resultados</a:t>
            </a:r>
            <a:endParaRPr lang="en-US" sz="4400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1" name="Rectangle 3"/>
          <p:cNvSpPr>
            <a:spLocks noChangeArrowheads="1"/>
          </p:cNvSpPr>
          <p:nvPr/>
        </p:nvSpPr>
        <p:spPr bwMode="auto">
          <a:xfrm>
            <a:off x="228600" y="6518275"/>
            <a:ext cx="87487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900"/>
              <a:t>CARMO, Roberto Luiz do; DAGNINO, Ricardo Sampaio; FEITOSA, Flávia da Fonseca; JOHANSEN, Igor Cavallini; CRAICE, Carla. População, Renda e Consumo Urbano de Água no Brasil: Interfaces e Desafios. XX Simpósio Brasileiro de Recursos Hídricos. 17 a 22 de novembro de 2013. Bento Gonçalves, RS.</a:t>
            </a:r>
          </a:p>
        </p:txBody>
      </p:sp>
      <p:sp>
        <p:nvSpPr>
          <p:cNvPr id="378882" name="Rectangle 1"/>
          <p:cNvSpPr>
            <a:spLocks noChangeArrowheads="1"/>
          </p:cNvSpPr>
          <p:nvPr/>
        </p:nvSpPr>
        <p:spPr bwMode="auto">
          <a:xfrm>
            <a:off x="366713" y="1708150"/>
            <a:ext cx="8281987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r>
              <a:rPr lang="pt-BR" sz="2800">
                <a:solidFill>
                  <a:srgbClr val="000090"/>
                </a:solidFill>
                <a:latin typeface="Candara" pitchFamily="34" charset="0"/>
              </a:rPr>
              <a:t>São regiões onde a redução da pobreza ampliou de maneira expressiva o acesso a recursos básicos para a manutenção de vida desta população, entre eles a água potável. </a:t>
            </a:r>
          </a:p>
          <a:p>
            <a:pPr algn="just" eaLnBrk="0" hangingPunct="0"/>
            <a:endParaRPr lang="pt-BR" sz="2800">
              <a:solidFill>
                <a:srgbClr val="000090"/>
              </a:solidFill>
              <a:latin typeface="Candara" pitchFamily="34" charset="0"/>
            </a:endParaRPr>
          </a:p>
          <a:p>
            <a:pPr algn="just" eaLnBrk="0" hangingPunct="0"/>
            <a:r>
              <a:rPr lang="pt-BR" sz="2800">
                <a:solidFill>
                  <a:srgbClr val="000090"/>
                </a:solidFill>
                <a:latin typeface="Candara" pitchFamily="34" charset="0"/>
              </a:rPr>
              <a:t>Já em regiões como a Sul, caracterizada por níveis mais elevados de renda, um aumento na renda tende a gerar um impacto menor no aumento do consumo de bens essenciais como a água e, provavelmente, maior no consumo de bens de outra natureza.</a:t>
            </a:r>
            <a:r>
              <a:rPr lang="en-US" sz="2800">
                <a:solidFill>
                  <a:srgbClr val="000090"/>
                </a:solidFill>
                <a:latin typeface="Candara" pitchFamily="34" charset="0"/>
              </a:rPr>
              <a:t> </a:t>
            </a:r>
            <a:endParaRPr lang="pt-BR" sz="2800">
              <a:solidFill>
                <a:srgbClr val="000090"/>
              </a:solidFill>
              <a:latin typeface="Candar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0350" y="447675"/>
            <a:ext cx="8542338" cy="7683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de-DE" sz="4400" b="1" dirty="0" err="1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</a:rPr>
              <a:t>Considerações</a:t>
            </a:r>
            <a:r>
              <a:rPr lang="de-DE" sz="4400" b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</a:rPr>
              <a:t> </a:t>
            </a:r>
            <a:r>
              <a:rPr lang="de-DE" sz="4400" b="1" dirty="0" err="1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</a:rPr>
              <a:t>sobre</a:t>
            </a:r>
            <a:r>
              <a:rPr lang="de-DE" sz="4400" b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</a:rPr>
              <a:t> </a:t>
            </a:r>
            <a:r>
              <a:rPr lang="de-DE" sz="4400" b="1" dirty="0" err="1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</a:rPr>
              <a:t>os</a:t>
            </a:r>
            <a:r>
              <a:rPr lang="de-DE" sz="4400" b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</a:rPr>
              <a:t> </a:t>
            </a:r>
            <a:r>
              <a:rPr lang="de-DE" sz="4400" b="1" dirty="0" err="1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</a:rPr>
              <a:t>Resultados</a:t>
            </a:r>
            <a:endParaRPr lang="en-US" sz="4400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2763" y="1341438"/>
            <a:ext cx="8086725" cy="551973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pt-BR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/>
                <a:cs typeface="Candara"/>
              </a:rPr>
              <a:t>Spatial</a:t>
            </a:r>
            <a:r>
              <a:rPr lang="pt-BR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/>
                <a:cs typeface="Candara"/>
              </a:rPr>
              <a:t> </a:t>
            </a:r>
            <a:r>
              <a:rPr lang="pt-BR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/>
                <a:cs typeface="Candara"/>
              </a:rPr>
              <a:t>Regression</a:t>
            </a:r>
            <a:r>
              <a:rPr lang="pt-BR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/>
                <a:cs typeface="Candara"/>
              </a:rPr>
              <a:t> </a:t>
            </a:r>
            <a:r>
              <a:rPr lang="pt-BR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/>
                <a:cs typeface="Candara"/>
              </a:rPr>
              <a:t>Analysis</a:t>
            </a:r>
            <a:r>
              <a:rPr lang="pt-BR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/>
                <a:cs typeface="Candara"/>
              </a:rPr>
              <a:t>: A </a:t>
            </a:r>
            <a:r>
              <a:rPr lang="pt-BR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/>
                <a:cs typeface="Candara"/>
              </a:rPr>
              <a:t>Workbook</a:t>
            </a:r>
            <a:r>
              <a:rPr lang="pt-BR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/>
                <a:cs typeface="Candara"/>
              </a:rPr>
              <a:t> (Luc </a:t>
            </a:r>
            <a:r>
              <a:rPr lang="pt-BR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/>
                <a:cs typeface="Candara"/>
              </a:rPr>
              <a:t>Anselin</a:t>
            </a:r>
            <a:r>
              <a:rPr lang="pt-BR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/>
                <a:cs typeface="Candara"/>
              </a:rPr>
              <a:t>): </a:t>
            </a:r>
            <a:r>
              <a:rPr lang="pt-BR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/>
                <a:cs typeface="Candara"/>
                <a:hlinkClick r:id="rId3"/>
              </a:rPr>
              <a:t>http://geodacenter.asu.edu/system/files/rex1.pdf</a:t>
            </a:r>
            <a:endParaRPr lang="pt-BR" dirty="0" smtClean="0">
              <a:solidFill>
                <a:srgbClr val="00009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ndara"/>
              <a:cs typeface="Candara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pt-BR" sz="1600" dirty="0" smtClean="0">
              <a:solidFill>
                <a:srgbClr val="00009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ndara"/>
              <a:cs typeface="Candara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/>
                <a:cs typeface="Candara"/>
              </a:rPr>
              <a:t>Fitting</a:t>
            </a:r>
            <a:r>
              <a:rPr lang="pt-BR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/>
                <a:cs typeface="Candara"/>
              </a:rPr>
              <a:t> </a:t>
            </a:r>
            <a:r>
              <a:rPr lang="pt-BR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/>
                <a:cs typeface="Candara"/>
              </a:rPr>
              <a:t>and</a:t>
            </a:r>
            <a:r>
              <a:rPr lang="pt-BR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/>
                <a:cs typeface="Candara"/>
              </a:rPr>
              <a:t> </a:t>
            </a:r>
            <a:r>
              <a:rPr lang="pt-BR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/>
                <a:cs typeface="Candara"/>
              </a:rPr>
              <a:t>Interpreting</a:t>
            </a:r>
            <a:r>
              <a:rPr lang="pt-BR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/>
                <a:cs typeface="Candara"/>
              </a:rPr>
              <a:t> </a:t>
            </a:r>
            <a:r>
              <a:rPr lang="pt-BR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/>
                <a:cs typeface="Candara"/>
              </a:rPr>
              <a:t>Spatial</a:t>
            </a:r>
            <a:r>
              <a:rPr lang="pt-BR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/>
                <a:cs typeface="Candara"/>
              </a:rPr>
              <a:t> </a:t>
            </a:r>
            <a:r>
              <a:rPr lang="pt-BR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/>
                <a:cs typeface="Candara"/>
              </a:rPr>
              <a:t>Regression</a:t>
            </a:r>
            <a:r>
              <a:rPr lang="pt-BR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/>
                <a:cs typeface="Candara"/>
              </a:rPr>
              <a:t> </a:t>
            </a:r>
            <a:r>
              <a:rPr lang="pt-BR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/>
                <a:cs typeface="Candara"/>
              </a:rPr>
              <a:t>Models</a:t>
            </a:r>
            <a:r>
              <a:rPr lang="pt-BR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/>
                <a:cs typeface="Candara"/>
              </a:rPr>
              <a:t>: </a:t>
            </a:r>
            <a:r>
              <a:rPr lang="pt-BR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/>
                <a:cs typeface="Candara"/>
              </a:rPr>
              <a:t>An</a:t>
            </a:r>
            <a:r>
              <a:rPr lang="pt-BR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/>
                <a:cs typeface="Candara"/>
              </a:rPr>
              <a:t> </a:t>
            </a:r>
            <a:r>
              <a:rPr lang="pt-BR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/>
                <a:cs typeface="Candara"/>
              </a:rPr>
              <a:t>Applied</a:t>
            </a:r>
            <a:r>
              <a:rPr lang="pt-BR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/>
                <a:cs typeface="Candara"/>
              </a:rPr>
              <a:t> </a:t>
            </a:r>
            <a:r>
              <a:rPr lang="pt-BR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/>
                <a:cs typeface="Candara"/>
              </a:rPr>
              <a:t>Survey</a:t>
            </a:r>
            <a:r>
              <a:rPr lang="pt-BR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/>
                <a:cs typeface="Candara"/>
              </a:rPr>
              <a:t> (Roger </a:t>
            </a:r>
            <a:r>
              <a:rPr lang="pt-BR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/>
                <a:cs typeface="Candara"/>
              </a:rPr>
              <a:t>Bivand</a:t>
            </a:r>
            <a:r>
              <a:rPr lang="pt-BR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/>
                <a:cs typeface="Candara"/>
              </a:rPr>
              <a:t>): </a:t>
            </a:r>
            <a:r>
              <a:rPr lang="pt-BR" sz="20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/>
                <a:cs typeface="Candara"/>
                <a:hlinkClick r:id="rId4"/>
              </a:rPr>
              <a:t>http://www.nek.lu.se/ryde/NordicEcont09/Papers/bivand.pdf</a:t>
            </a:r>
            <a:endParaRPr lang="pt-BR" sz="2000" dirty="0" smtClean="0">
              <a:solidFill>
                <a:srgbClr val="00009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ndara"/>
              <a:cs typeface="Candara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pt-BR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pt-BR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pt-BR" sz="3200" b="1" dirty="0" smtClean="0"/>
          </a:p>
          <a:p>
            <a:pPr lvl="1" eaLnBrk="1" hangingPunct="1">
              <a:buFont typeface="Wingdings" pitchFamily="2" charset="2"/>
              <a:buNone/>
              <a:defRPr/>
            </a:pPr>
            <a:endParaRPr lang="pt-BR" sz="3200" b="1" dirty="0" smtClean="0"/>
          </a:p>
        </p:txBody>
      </p:sp>
      <p:sp>
        <p:nvSpPr>
          <p:cNvPr id="5" name="Rectangle 4"/>
          <p:cNvSpPr/>
          <p:nvPr/>
        </p:nvSpPr>
        <p:spPr>
          <a:xfrm>
            <a:off x="0" y="142875"/>
            <a:ext cx="9144000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x-none" sz="4800" b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  <a:sym typeface="Wingdings"/>
              </a:rPr>
              <a:t>Tutoriais</a:t>
            </a:r>
            <a:endParaRPr lang="en-US" sz="4800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7238" y="1223963"/>
            <a:ext cx="7380287" cy="4800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pt-BR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GeoDa </a:t>
            </a:r>
          </a:p>
          <a:p>
            <a:pPr eaLnBrk="1" hangingPunct="1">
              <a:buFont typeface="Wingdings" pitchFamily="2" charset="2"/>
              <a:buNone/>
            </a:pP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	Índice de Moran, LISA maps, Regressão Clássica e Espacial (Spatial Lag &amp; Spatial Error)</a:t>
            </a:r>
          </a:p>
          <a:p>
            <a:pPr eaLnBrk="1" hangingPunct="1">
              <a:buFont typeface="Wingdings" pitchFamily="2" charset="2"/>
              <a:buNone/>
            </a:pPr>
            <a:endParaRPr lang="pt-BR" b="1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pt-BR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SPRING e Terraview</a:t>
            </a:r>
          </a:p>
          <a:p>
            <a:pPr eaLnBrk="1" hangingPunct="1">
              <a:buFont typeface="Wingdings" pitchFamily="2" charset="2"/>
              <a:buNone/>
            </a:pP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	Índice de Moran, LISA map</a:t>
            </a:r>
            <a:b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</a:br>
            <a:endParaRPr lang="pt-BR" smtClean="0">
              <a:solidFill>
                <a:srgbClr val="000090"/>
              </a:solidFill>
              <a:latin typeface="Candara" pitchFamily="34" charset="0"/>
              <a:cs typeface="Calibri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pt-BR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GWR 4.0</a:t>
            </a:r>
          </a:p>
          <a:p>
            <a:pPr eaLnBrk="1" hangingPunct="1">
              <a:buFont typeface="Wingdings" pitchFamily="2" charset="2"/>
              <a:buNone/>
            </a:pPr>
            <a:r>
              <a:rPr lang="pt-BR" b="1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	</a:t>
            </a: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GWR</a:t>
            </a:r>
          </a:p>
          <a:p>
            <a:pPr eaLnBrk="1" hangingPunct="1">
              <a:buFont typeface="Wingdings" pitchFamily="2" charset="2"/>
              <a:buNone/>
            </a:pPr>
            <a:r>
              <a:rPr lang="pt-BR" smtClean="0">
                <a:solidFill>
                  <a:srgbClr val="000090"/>
                </a:solidFill>
                <a:latin typeface="Candara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304800"/>
            <a:ext cx="9144000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x-none" sz="4800" b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  <a:sym typeface="Wingdings"/>
              </a:rPr>
              <a:t>Softwares</a:t>
            </a:r>
            <a:endParaRPr lang="en-US" sz="4800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655763"/>
            <a:ext cx="9144000" cy="44021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x-none" sz="4800" b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ea typeface="ＭＳ Ｐゴシック" charset="0"/>
                <a:cs typeface="Calibri"/>
                <a:sym typeface="Wingdings"/>
              </a:rPr>
              <a:t>PRÁTICA</a:t>
            </a:r>
          </a:p>
          <a:p>
            <a:pPr algn="ctr" eaLnBrk="0" hangingPunct="0">
              <a:defRPr/>
            </a:pPr>
            <a:r>
              <a:rPr lang="pt-BR" sz="44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Regressão Espacial</a:t>
            </a:r>
          </a:p>
          <a:p>
            <a:pPr algn="ctr" eaLnBrk="0" hangingPunct="0">
              <a:defRPr/>
            </a:pPr>
            <a:endParaRPr lang="pt-BR" sz="4400" b="1" dirty="0">
              <a:solidFill>
                <a:srgbClr val="000090"/>
              </a:solidFill>
              <a:latin typeface="Candara"/>
              <a:ea typeface="ＭＳ Ｐゴシック" charset="0"/>
              <a:cs typeface="Candara"/>
            </a:endParaRPr>
          </a:p>
          <a:p>
            <a:pPr algn="ctr" eaLnBrk="0" hangingPunct="0">
              <a:defRPr/>
            </a:pPr>
            <a:endParaRPr lang="pt-BR" sz="4400" b="1" dirty="0">
              <a:solidFill>
                <a:srgbClr val="000090"/>
              </a:solidFill>
              <a:latin typeface="Candara"/>
              <a:ea typeface="ＭＳ Ｐゴシック" charset="0"/>
              <a:cs typeface="Candara"/>
            </a:endParaRPr>
          </a:p>
          <a:p>
            <a:pPr marL="1028700" lvl="1" indent="-571500" eaLnBrk="0" hangingPunct="0">
              <a:buFont typeface="Wingdings" charset="2"/>
              <a:buChar char="§"/>
              <a:defRPr/>
            </a:pPr>
            <a:r>
              <a:rPr lang="pt-BR" sz="28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Spatial</a:t>
            </a:r>
            <a:r>
              <a:rPr lang="pt-BR" sz="28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 </a:t>
            </a:r>
            <a:r>
              <a:rPr lang="pt-BR" sz="28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Lag</a:t>
            </a:r>
            <a:r>
              <a:rPr lang="pt-BR" sz="28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 e </a:t>
            </a:r>
            <a:r>
              <a:rPr lang="pt-BR" sz="28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Spatial</a:t>
            </a:r>
            <a:r>
              <a:rPr lang="pt-BR" sz="28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 </a:t>
            </a:r>
            <a:r>
              <a:rPr lang="pt-BR" sz="28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Error</a:t>
            </a:r>
            <a:r>
              <a:rPr lang="pt-BR" sz="28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 com o Software </a:t>
            </a:r>
            <a:r>
              <a:rPr lang="pt-BR" sz="28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GeoDa</a:t>
            </a:r>
            <a:endParaRPr lang="pt-BR" sz="2800" dirty="0">
              <a:solidFill>
                <a:srgbClr val="000090"/>
              </a:solidFill>
              <a:latin typeface="Candara"/>
              <a:ea typeface="ＭＳ Ｐゴシック" charset="0"/>
              <a:cs typeface="Candara"/>
            </a:endParaRPr>
          </a:p>
          <a:p>
            <a:pPr marL="1028700" lvl="1" indent="-571500" eaLnBrk="0" hangingPunct="0">
              <a:buFont typeface="Wingdings" charset="2"/>
              <a:buChar char="§"/>
              <a:defRPr/>
            </a:pPr>
            <a:r>
              <a:rPr lang="pt-BR" sz="28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GWR com o Software GWR 4.0</a:t>
            </a:r>
          </a:p>
          <a:p>
            <a:pPr algn="ctr" eaLnBrk="0" hangingPunct="0">
              <a:defRPr/>
            </a:pPr>
            <a:endParaRPr lang="pt-BR" sz="4400" dirty="0">
              <a:solidFill>
                <a:srgbClr val="000090"/>
              </a:solidFill>
              <a:latin typeface="Candara"/>
              <a:ea typeface="ＭＳ Ｐゴシック" charset="0"/>
              <a:cs typeface="Candar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ChangeArrowheads="1"/>
          </p:cNvSpPr>
          <p:nvPr/>
        </p:nvSpPr>
        <p:spPr bwMode="auto">
          <a:xfrm>
            <a:off x="271463" y="1028700"/>
            <a:ext cx="8520112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2800" b="1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NORMALIDADE DOS RESÍDUOS: </a:t>
            </a:r>
            <a:r>
              <a:rPr lang="en-US" sz="24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Suposição essencial para que os resultados do ajuste do modelo sejam confiáveis.</a:t>
            </a:r>
            <a:endParaRPr lang="en-US" sz="2400" b="1" i="1">
              <a:solidFill>
                <a:srgbClr val="000090"/>
              </a:solidFill>
              <a:latin typeface="Candara" pitchFamily="34" charset="0"/>
              <a:sym typeface="Symbol" pitchFamily="18" charset="2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85725"/>
            <a:ext cx="9144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Análise dos Resíduos</a:t>
            </a:r>
          </a:p>
        </p:txBody>
      </p:sp>
      <p:pic>
        <p:nvPicPr>
          <p:cNvPr id="27651" name="Picture 9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2208213" y="2149475"/>
            <a:ext cx="4679950" cy="3327400"/>
          </a:xfrm>
        </p:spPr>
      </p:pic>
      <p:sp>
        <p:nvSpPr>
          <p:cNvPr id="27652" name="Rectangle 3"/>
          <p:cNvSpPr txBox="1">
            <a:spLocks noChangeArrowheads="1"/>
          </p:cNvSpPr>
          <p:nvPr/>
        </p:nvSpPr>
        <p:spPr bwMode="auto">
          <a:xfrm>
            <a:off x="1042988" y="6021388"/>
            <a:ext cx="7535862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n-US" sz="24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Outros diagnósticos: </a:t>
            </a:r>
            <a:r>
              <a:rPr lang="en-US" sz="2400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Shapiro-Wilk, Anderson-Darling, Kolmogorov-Smirnov</a:t>
            </a:r>
            <a:endParaRPr lang="pt-BR" i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ChangeArrowheads="1"/>
          </p:cNvSpPr>
          <p:nvPr/>
        </p:nvSpPr>
        <p:spPr bwMode="auto">
          <a:xfrm>
            <a:off x="271463" y="1028700"/>
            <a:ext cx="8520112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2800" b="1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HOMOCEDASTICIDADE </a:t>
            </a:r>
            <a:r>
              <a:rPr lang="en-US" sz="2400" b="1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(Variância Constante)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85725"/>
            <a:ext cx="9144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Análise dos Resíduos</a:t>
            </a:r>
          </a:p>
        </p:txBody>
      </p:sp>
      <p:sp>
        <p:nvSpPr>
          <p:cNvPr id="29699" name="Rectangle 3"/>
          <p:cNvSpPr txBox="1">
            <a:spLocks noChangeArrowheads="1"/>
          </p:cNvSpPr>
          <p:nvPr/>
        </p:nvSpPr>
        <p:spPr bwMode="auto">
          <a:xfrm>
            <a:off x="369888" y="6021388"/>
            <a:ext cx="84328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n-US" sz="24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Outros diagnósticos: </a:t>
            </a:r>
            <a:r>
              <a:rPr lang="en-US" sz="2400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Teste de Breush-Pagan, Goldfeld-Quandt</a:t>
            </a:r>
            <a:endParaRPr lang="pt-BR" i="1">
              <a:latin typeface="Arial" charset="0"/>
            </a:endParaRPr>
          </a:p>
        </p:txBody>
      </p:sp>
      <p:grpSp>
        <p:nvGrpSpPr>
          <p:cNvPr id="29700" name="Group 300"/>
          <p:cNvGrpSpPr>
            <a:grpSpLocks/>
          </p:cNvGrpSpPr>
          <p:nvPr/>
        </p:nvGrpSpPr>
        <p:grpSpPr bwMode="auto">
          <a:xfrm>
            <a:off x="2157413" y="2473325"/>
            <a:ext cx="4316412" cy="2938463"/>
            <a:chOff x="3058" y="1002"/>
            <a:chExt cx="2270" cy="1498"/>
          </a:xfrm>
        </p:grpSpPr>
        <p:grpSp>
          <p:nvGrpSpPr>
            <p:cNvPr id="29701" name="Group 301"/>
            <p:cNvGrpSpPr>
              <a:grpSpLocks/>
            </p:cNvGrpSpPr>
            <p:nvPr/>
          </p:nvGrpSpPr>
          <p:grpSpPr bwMode="auto">
            <a:xfrm>
              <a:off x="3279" y="1002"/>
              <a:ext cx="2049" cy="1498"/>
              <a:chOff x="3279" y="1002"/>
              <a:chExt cx="2049" cy="1498"/>
            </a:xfrm>
          </p:grpSpPr>
          <p:sp>
            <p:nvSpPr>
              <p:cNvPr id="29704" name="AutoShape 302"/>
              <p:cNvSpPr>
                <a:spLocks noChangeAspect="1" noChangeArrowheads="1"/>
              </p:cNvSpPr>
              <p:nvPr/>
            </p:nvSpPr>
            <p:spPr bwMode="auto">
              <a:xfrm>
                <a:off x="4289" y="1843"/>
                <a:ext cx="31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05" name="AutoShape 303"/>
              <p:cNvSpPr>
                <a:spLocks noChangeAspect="1" noChangeArrowheads="1"/>
              </p:cNvSpPr>
              <p:nvPr/>
            </p:nvSpPr>
            <p:spPr bwMode="auto">
              <a:xfrm rot="5400000">
                <a:off x="3914" y="979"/>
                <a:ext cx="773" cy="134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99 w 21600"/>
                  <a:gd name="T13" fmla="*/ 4494 h 21600"/>
                  <a:gd name="T14" fmla="*/ 17101 w 21600"/>
                  <a:gd name="T15" fmla="*/ 1710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C0C0">
                  <a:alpha val="50195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06" name="AutoShape 304"/>
              <p:cNvSpPr>
                <a:spLocks noChangeAspect="1" noChangeArrowheads="1"/>
              </p:cNvSpPr>
              <p:nvPr/>
            </p:nvSpPr>
            <p:spPr bwMode="auto">
              <a:xfrm>
                <a:off x="3648" y="1540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07" name="AutoShape 305"/>
              <p:cNvSpPr>
                <a:spLocks noChangeAspect="1" noChangeArrowheads="1"/>
              </p:cNvSpPr>
              <p:nvPr/>
            </p:nvSpPr>
            <p:spPr bwMode="auto">
              <a:xfrm>
                <a:off x="3816" y="1607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08" name="AutoShape 306"/>
              <p:cNvSpPr>
                <a:spLocks noChangeAspect="1" noChangeArrowheads="1"/>
              </p:cNvSpPr>
              <p:nvPr/>
            </p:nvSpPr>
            <p:spPr bwMode="auto">
              <a:xfrm>
                <a:off x="3682" y="1674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09" name="AutoShape 307"/>
              <p:cNvSpPr>
                <a:spLocks noChangeAspect="1" noChangeArrowheads="1"/>
              </p:cNvSpPr>
              <p:nvPr/>
            </p:nvSpPr>
            <p:spPr bwMode="auto">
              <a:xfrm>
                <a:off x="4623" y="1439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10" name="AutoShape 308"/>
              <p:cNvSpPr>
                <a:spLocks noChangeAspect="1" noChangeArrowheads="1"/>
              </p:cNvSpPr>
              <p:nvPr/>
            </p:nvSpPr>
            <p:spPr bwMode="auto">
              <a:xfrm>
                <a:off x="4018" y="1607"/>
                <a:ext cx="31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11" name="AutoShape 309"/>
              <p:cNvSpPr>
                <a:spLocks noChangeAspect="1" noChangeArrowheads="1"/>
              </p:cNvSpPr>
              <p:nvPr/>
            </p:nvSpPr>
            <p:spPr bwMode="auto">
              <a:xfrm>
                <a:off x="4153" y="1506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12" name="AutoShape 310"/>
              <p:cNvSpPr>
                <a:spLocks noChangeAspect="1" noChangeArrowheads="1"/>
              </p:cNvSpPr>
              <p:nvPr/>
            </p:nvSpPr>
            <p:spPr bwMode="auto">
              <a:xfrm>
                <a:off x="4153" y="1640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13" name="AutoShape 311"/>
              <p:cNvSpPr>
                <a:spLocks noChangeAspect="1" noChangeArrowheads="1"/>
              </p:cNvSpPr>
              <p:nvPr/>
            </p:nvSpPr>
            <p:spPr bwMode="auto">
              <a:xfrm>
                <a:off x="4287" y="1775"/>
                <a:ext cx="31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14" name="AutoShape 312"/>
              <p:cNvSpPr>
                <a:spLocks noChangeAspect="1" noChangeArrowheads="1"/>
              </p:cNvSpPr>
              <p:nvPr/>
            </p:nvSpPr>
            <p:spPr bwMode="auto">
              <a:xfrm>
                <a:off x="4320" y="1607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15" name="AutoShape 313"/>
              <p:cNvSpPr>
                <a:spLocks noChangeAspect="1" noChangeArrowheads="1"/>
              </p:cNvSpPr>
              <p:nvPr/>
            </p:nvSpPr>
            <p:spPr bwMode="auto">
              <a:xfrm>
                <a:off x="4387" y="1540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16" name="AutoShape 314"/>
              <p:cNvSpPr>
                <a:spLocks noChangeAspect="1" noChangeArrowheads="1"/>
              </p:cNvSpPr>
              <p:nvPr/>
            </p:nvSpPr>
            <p:spPr bwMode="auto">
              <a:xfrm>
                <a:off x="4589" y="1674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17" name="AutoShape 315"/>
              <p:cNvSpPr>
                <a:spLocks noChangeAspect="1" noChangeArrowheads="1"/>
              </p:cNvSpPr>
              <p:nvPr/>
            </p:nvSpPr>
            <p:spPr bwMode="auto">
              <a:xfrm>
                <a:off x="4254" y="1439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 sz="1800"/>
              </a:p>
            </p:txBody>
          </p:sp>
          <p:sp>
            <p:nvSpPr>
              <p:cNvPr id="29718" name="AutoShape 316"/>
              <p:cNvSpPr>
                <a:spLocks noChangeAspect="1" noChangeArrowheads="1"/>
              </p:cNvSpPr>
              <p:nvPr/>
            </p:nvSpPr>
            <p:spPr bwMode="auto">
              <a:xfrm>
                <a:off x="4824" y="1540"/>
                <a:ext cx="33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19" name="AutoShape 317"/>
              <p:cNvSpPr>
                <a:spLocks noChangeAspect="1" noChangeArrowheads="1"/>
              </p:cNvSpPr>
              <p:nvPr/>
            </p:nvSpPr>
            <p:spPr bwMode="auto">
              <a:xfrm>
                <a:off x="3917" y="1540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20" name="AutoShape 318"/>
              <p:cNvSpPr>
                <a:spLocks noChangeAspect="1" noChangeArrowheads="1"/>
              </p:cNvSpPr>
              <p:nvPr/>
            </p:nvSpPr>
            <p:spPr bwMode="auto">
              <a:xfrm>
                <a:off x="4387" y="1708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 sz="1800"/>
              </a:p>
            </p:txBody>
          </p:sp>
          <p:sp>
            <p:nvSpPr>
              <p:cNvPr id="29721" name="AutoShape 319"/>
              <p:cNvSpPr>
                <a:spLocks noChangeAspect="1" noChangeArrowheads="1"/>
              </p:cNvSpPr>
              <p:nvPr/>
            </p:nvSpPr>
            <p:spPr bwMode="auto">
              <a:xfrm>
                <a:off x="4791" y="1674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22" name="AutoShape 320"/>
              <p:cNvSpPr>
                <a:spLocks noChangeAspect="1" noChangeArrowheads="1"/>
              </p:cNvSpPr>
              <p:nvPr/>
            </p:nvSpPr>
            <p:spPr bwMode="auto">
              <a:xfrm>
                <a:off x="4891" y="1640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23" name="AutoShape 321"/>
              <p:cNvSpPr>
                <a:spLocks noChangeAspect="1" noChangeArrowheads="1"/>
              </p:cNvSpPr>
              <p:nvPr/>
            </p:nvSpPr>
            <p:spPr bwMode="auto">
              <a:xfrm>
                <a:off x="4925" y="1741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24" name="AutoShape 322"/>
              <p:cNvSpPr>
                <a:spLocks noChangeAspect="1" noChangeArrowheads="1"/>
              </p:cNvSpPr>
              <p:nvPr/>
            </p:nvSpPr>
            <p:spPr bwMode="auto">
              <a:xfrm>
                <a:off x="4656" y="1775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25" name="AutoShape 323"/>
              <p:cNvSpPr>
                <a:spLocks noChangeAspect="1" noChangeArrowheads="1"/>
              </p:cNvSpPr>
              <p:nvPr/>
            </p:nvSpPr>
            <p:spPr bwMode="auto">
              <a:xfrm>
                <a:off x="4690" y="1607"/>
                <a:ext cx="31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26" name="AutoShape 324"/>
              <p:cNvSpPr>
                <a:spLocks noChangeAspect="1" noChangeArrowheads="1"/>
              </p:cNvSpPr>
              <p:nvPr/>
            </p:nvSpPr>
            <p:spPr bwMode="auto">
              <a:xfrm>
                <a:off x="4623" y="1540"/>
                <a:ext cx="31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27" name="AutoShape 325"/>
              <p:cNvSpPr>
                <a:spLocks noChangeAspect="1" noChangeArrowheads="1"/>
              </p:cNvSpPr>
              <p:nvPr/>
            </p:nvSpPr>
            <p:spPr bwMode="auto">
              <a:xfrm>
                <a:off x="4488" y="1573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28" name="AutoShape 326"/>
              <p:cNvSpPr>
                <a:spLocks noChangeAspect="1" noChangeArrowheads="1"/>
              </p:cNvSpPr>
              <p:nvPr/>
            </p:nvSpPr>
            <p:spPr bwMode="auto">
              <a:xfrm>
                <a:off x="4858" y="1271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29" name="AutoShape 327"/>
              <p:cNvSpPr>
                <a:spLocks noChangeAspect="1" noChangeArrowheads="1"/>
              </p:cNvSpPr>
              <p:nvPr/>
            </p:nvSpPr>
            <p:spPr bwMode="auto">
              <a:xfrm>
                <a:off x="4757" y="1775"/>
                <a:ext cx="31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30" name="AutoShape 328"/>
              <p:cNvSpPr>
                <a:spLocks noChangeAspect="1" noChangeArrowheads="1"/>
              </p:cNvSpPr>
              <p:nvPr/>
            </p:nvSpPr>
            <p:spPr bwMode="auto">
              <a:xfrm>
                <a:off x="3951" y="1674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31" name="AutoShape 329"/>
              <p:cNvSpPr>
                <a:spLocks noChangeAspect="1" noChangeArrowheads="1"/>
              </p:cNvSpPr>
              <p:nvPr/>
            </p:nvSpPr>
            <p:spPr bwMode="auto">
              <a:xfrm>
                <a:off x="3682" y="1775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32" name="Line 330"/>
              <p:cNvSpPr>
                <a:spLocks noChangeAspect="1" noChangeShapeType="1"/>
              </p:cNvSpPr>
              <p:nvPr/>
            </p:nvSpPr>
            <p:spPr bwMode="auto">
              <a:xfrm>
                <a:off x="3413" y="1640"/>
                <a:ext cx="19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33" name="Line 331"/>
              <p:cNvSpPr>
                <a:spLocks noChangeAspect="1" noChangeShapeType="1"/>
              </p:cNvSpPr>
              <p:nvPr/>
            </p:nvSpPr>
            <p:spPr bwMode="auto">
              <a:xfrm flipV="1">
                <a:off x="3413" y="1002"/>
                <a:ext cx="0" cy="13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34" name="Line 332"/>
              <p:cNvSpPr>
                <a:spLocks noChangeAspect="1" noChangeShapeType="1"/>
              </p:cNvSpPr>
              <p:nvPr/>
            </p:nvSpPr>
            <p:spPr bwMode="auto">
              <a:xfrm>
                <a:off x="3413" y="2346"/>
                <a:ext cx="181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35" name="Text Box 333"/>
              <p:cNvSpPr txBox="1">
                <a:spLocks noChangeAspect="1" noChangeArrowheads="1"/>
              </p:cNvSpPr>
              <p:nvPr/>
            </p:nvSpPr>
            <p:spPr bwMode="auto">
              <a:xfrm>
                <a:off x="3279" y="1547"/>
                <a:ext cx="157" cy="1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1800"/>
                  <a:t>0</a:t>
                </a:r>
              </a:p>
            </p:txBody>
          </p:sp>
          <p:sp>
            <p:nvSpPr>
              <p:cNvPr id="29736" name="Text Box 334"/>
              <p:cNvSpPr txBox="1">
                <a:spLocks noChangeAspect="1" noChangeArrowheads="1"/>
              </p:cNvSpPr>
              <p:nvPr/>
            </p:nvSpPr>
            <p:spPr bwMode="auto">
              <a:xfrm>
                <a:off x="5059" y="2313"/>
                <a:ext cx="184" cy="1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1800"/>
                  <a:t>X</a:t>
                </a:r>
              </a:p>
            </p:txBody>
          </p:sp>
          <p:sp>
            <p:nvSpPr>
              <p:cNvPr id="29737" name="AutoShape 335"/>
              <p:cNvSpPr>
                <a:spLocks noChangeAspect="1" noChangeArrowheads="1"/>
              </p:cNvSpPr>
              <p:nvPr/>
            </p:nvSpPr>
            <p:spPr bwMode="auto">
              <a:xfrm>
                <a:off x="4085" y="1674"/>
                <a:ext cx="33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38" name="AutoShape 336"/>
              <p:cNvSpPr>
                <a:spLocks noChangeAspect="1" noChangeArrowheads="1"/>
              </p:cNvSpPr>
              <p:nvPr/>
            </p:nvSpPr>
            <p:spPr bwMode="auto">
              <a:xfrm>
                <a:off x="4153" y="1775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39" name="AutoShape 337"/>
              <p:cNvSpPr>
                <a:spLocks noChangeAspect="1" noChangeArrowheads="1"/>
              </p:cNvSpPr>
              <p:nvPr/>
            </p:nvSpPr>
            <p:spPr bwMode="auto">
              <a:xfrm>
                <a:off x="4757" y="1406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40" name="AutoShape 338"/>
              <p:cNvSpPr>
                <a:spLocks noChangeAspect="1" noChangeArrowheads="1"/>
              </p:cNvSpPr>
              <p:nvPr/>
            </p:nvSpPr>
            <p:spPr bwMode="auto">
              <a:xfrm>
                <a:off x="4421" y="1439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41" name="AutoShape 339"/>
              <p:cNvSpPr>
                <a:spLocks noChangeAspect="1" noChangeArrowheads="1"/>
              </p:cNvSpPr>
              <p:nvPr/>
            </p:nvSpPr>
            <p:spPr bwMode="auto">
              <a:xfrm>
                <a:off x="4824" y="1910"/>
                <a:ext cx="33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42" name="AutoShape 340"/>
              <p:cNvSpPr>
                <a:spLocks noChangeAspect="1" noChangeArrowheads="1"/>
              </p:cNvSpPr>
              <p:nvPr/>
            </p:nvSpPr>
            <p:spPr bwMode="auto">
              <a:xfrm>
                <a:off x="4555" y="1910"/>
                <a:ext cx="33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43" name="AutoShape 341"/>
              <p:cNvSpPr>
                <a:spLocks noChangeAspect="1" noChangeArrowheads="1"/>
              </p:cNvSpPr>
              <p:nvPr/>
            </p:nvSpPr>
            <p:spPr bwMode="auto">
              <a:xfrm>
                <a:off x="4455" y="1775"/>
                <a:ext cx="33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44" name="AutoShape 342"/>
              <p:cNvSpPr>
                <a:spLocks noChangeAspect="1" noChangeArrowheads="1"/>
              </p:cNvSpPr>
              <p:nvPr/>
            </p:nvSpPr>
            <p:spPr bwMode="auto">
              <a:xfrm>
                <a:off x="4555" y="1809"/>
                <a:ext cx="33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45" name="AutoShape 343"/>
              <p:cNvSpPr>
                <a:spLocks noChangeAspect="1" noChangeArrowheads="1"/>
              </p:cNvSpPr>
              <p:nvPr/>
            </p:nvSpPr>
            <p:spPr bwMode="auto">
              <a:xfrm>
                <a:off x="4690" y="1910"/>
                <a:ext cx="31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46" name="AutoShape 344"/>
              <p:cNvSpPr>
                <a:spLocks noChangeAspect="1" noChangeArrowheads="1"/>
              </p:cNvSpPr>
              <p:nvPr/>
            </p:nvSpPr>
            <p:spPr bwMode="auto">
              <a:xfrm>
                <a:off x="4927" y="1943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47" name="AutoShape 345"/>
              <p:cNvSpPr>
                <a:spLocks noChangeAspect="1" noChangeArrowheads="1"/>
              </p:cNvSpPr>
              <p:nvPr/>
            </p:nvSpPr>
            <p:spPr bwMode="auto">
              <a:xfrm>
                <a:off x="4220" y="1876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48" name="AutoShape 346"/>
              <p:cNvSpPr>
                <a:spLocks noChangeAspect="1" noChangeArrowheads="1"/>
              </p:cNvSpPr>
              <p:nvPr/>
            </p:nvSpPr>
            <p:spPr bwMode="auto">
              <a:xfrm>
                <a:off x="4421" y="1910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49" name="AutoShape 347"/>
              <p:cNvSpPr>
                <a:spLocks noChangeAspect="1" noChangeArrowheads="1"/>
              </p:cNvSpPr>
              <p:nvPr/>
            </p:nvSpPr>
            <p:spPr bwMode="auto">
              <a:xfrm>
                <a:off x="4220" y="1507"/>
                <a:ext cx="31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50" name="AutoShape 348"/>
              <p:cNvSpPr>
                <a:spLocks noChangeAspect="1" noChangeArrowheads="1"/>
              </p:cNvSpPr>
              <p:nvPr/>
            </p:nvSpPr>
            <p:spPr bwMode="auto">
              <a:xfrm>
                <a:off x="4555" y="1372"/>
                <a:ext cx="33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51" name="AutoShape 349"/>
              <p:cNvSpPr>
                <a:spLocks noChangeAspect="1" noChangeArrowheads="1"/>
              </p:cNvSpPr>
              <p:nvPr/>
            </p:nvSpPr>
            <p:spPr bwMode="auto">
              <a:xfrm>
                <a:off x="4690" y="1339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52" name="AutoShape 350"/>
              <p:cNvSpPr>
                <a:spLocks noChangeAspect="1" noChangeArrowheads="1"/>
              </p:cNvSpPr>
              <p:nvPr/>
            </p:nvSpPr>
            <p:spPr bwMode="auto">
              <a:xfrm>
                <a:off x="4927" y="1339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53" name="AutoShape 351"/>
              <p:cNvSpPr>
                <a:spLocks noChangeAspect="1" noChangeArrowheads="1"/>
              </p:cNvSpPr>
              <p:nvPr/>
            </p:nvSpPr>
            <p:spPr bwMode="auto">
              <a:xfrm>
                <a:off x="3749" y="1842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54" name="AutoShape 352"/>
              <p:cNvSpPr>
                <a:spLocks noChangeAspect="1" noChangeArrowheads="1"/>
              </p:cNvSpPr>
              <p:nvPr/>
            </p:nvSpPr>
            <p:spPr bwMode="auto">
              <a:xfrm>
                <a:off x="3816" y="1775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55" name="AutoShape 353"/>
              <p:cNvSpPr>
                <a:spLocks noChangeAspect="1" noChangeArrowheads="1"/>
              </p:cNvSpPr>
              <p:nvPr/>
            </p:nvSpPr>
            <p:spPr bwMode="auto">
              <a:xfrm>
                <a:off x="3749" y="1574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56" name="AutoShape 354"/>
              <p:cNvSpPr>
                <a:spLocks noChangeAspect="1" noChangeArrowheads="1"/>
              </p:cNvSpPr>
              <p:nvPr/>
            </p:nvSpPr>
            <p:spPr bwMode="auto">
              <a:xfrm>
                <a:off x="3951" y="1843"/>
                <a:ext cx="31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57" name="AutoShape 355"/>
              <p:cNvSpPr>
                <a:spLocks noChangeAspect="1" noChangeArrowheads="1"/>
              </p:cNvSpPr>
              <p:nvPr/>
            </p:nvSpPr>
            <p:spPr bwMode="auto">
              <a:xfrm>
                <a:off x="3816" y="1473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58" name="AutoShape 356"/>
              <p:cNvSpPr>
                <a:spLocks noChangeAspect="1" noChangeArrowheads="1"/>
              </p:cNvSpPr>
              <p:nvPr/>
            </p:nvSpPr>
            <p:spPr bwMode="auto">
              <a:xfrm>
                <a:off x="3885" y="1708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59" name="AutoShape 357"/>
              <p:cNvSpPr>
                <a:spLocks noChangeAspect="1" noChangeArrowheads="1"/>
              </p:cNvSpPr>
              <p:nvPr/>
            </p:nvSpPr>
            <p:spPr bwMode="auto">
              <a:xfrm>
                <a:off x="3951" y="1775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60" name="AutoShape 358"/>
              <p:cNvSpPr>
                <a:spLocks noChangeAspect="1" noChangeArrowheads="1"/>
              </p:cNvSpPr>
              <p:nvPr/>
            </p:nvSpPr>
            <p:spPr bwMode="auto">
              <a:xfrm>
                <a:off x="4824" y="1439"/>
                <a:ext cx="33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61" name="AutoShape 359"/>
              <p:cNvSpPr>
                <a:spLocks noChangeAspect="1" noChangeArrowheads="1"/>
              </p:cNvSpPr>
              <p:nvPr/>
            </p:nvSpPr>
            <p:spPr bwMode="auto">
              <a:xfrm>
                <a:off x="4082" y="1775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62" name="AutoShape 360"/>
              <p:cNvSpPr>
                <a:spLocks noChangeAspect="1" noChangeArrowheads="1"/>
              </p:cNvSpPr>
              <p:nvPr/>
            </p:nvSpPr>
            <p:spPr bwMode="auto">
              <a:xfrm>
                <a:off x="4891" y="1977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63" name="AutoShape 361"/>
              <p:cNvSpPr>
                <a:spLocks noChangeAspect="1" noChangeArrowheads="1"/>
              </p:cNvSpPr>
              <p:nvPr/>
            </p:nvSpPr>
            <p:spPr bwMode="auto">
              <a:xfrm>
                <a:off x="4757" y="1977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9764" name="AutoShape 362"/>
              <p:cNvSpPr>
                <a:spLocks noChangeAspect="1" noChangeArrowheads="1"/>
              </p:cNvSpPr>
              <p:nvPr/>
            </p:nvSpPr>
            <p:spPr bwMode="auto">
              <a:xfrm>
                <a:off x="4017" y="1473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</p:grpSp>
        <p:sp>
          <p:nvSpPr>
            <p:cNvPr id="29702" name="Text Box 363"/>
            <p:cNvSpPr txBox="1">
              <a:spLocks noChangeArrowheads="1"/>
            </p:cNvSpPr>
            <p:nvPr/>
          </p:nvSpPr>
          <p:spPr bwMode="auto">
            <a:xfrm>
              <a:off x="3606" y="1026"/>
              <a:ext cx="1438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/>
                <a:t>Variância Não Constante</a:t>
              </a:r>
            </a:p>
          </p:txBody>
        </p:sp>
        <p:sp>
          <p:nvSpPr>
            <p:cNvPr id="29703" name="Text Box 364"/>
            <p:cNvSpPr txBox="1">
              <a:spLocks noChangeAspect="1" noChangeArrowheads="1"/>
            </p:cNvSpPr>
            <p:nvPr/>
          </p:nvSpPr>
          <p:spPr bwMode="auto">
            <a:xfrm rot="-5400000">
              <a:off x="2861" y="1541"/>
              <a:ext cx="587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1800"/>
                <a:t>Resíduo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2"/>
          <p:cNvSpPr>
            <a:spLocks noChangeArrowheads="1"/>
          </p:cNvSpPr>
          <p:nvPr/>
        </p:nvSpPr>
        <p:spPr bwMode="auto">
          <a:xfrm>
            <a:off x="271463" y="1028700"/>
            <a:ext cx="8520112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2800" b="1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PRESENÇA DE OUTLIERS</a:t>
            </a:r>
          </a:p>
          <a:p>
            <a:pPr algn="ctr"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2400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Gráfico resíduos padronizados vs. Valores Ajustados</a:t>
            </a:r>
            <a:endParaRPr lang="en-US" i="1">
              <a:solidFill>
                <a:srgbClr val="000090"/>
              </a:solidFill>
              <a:latin typeface="Candara" pitchFamily="34" charset="0"/>
              <a:sym typeface="Symbol" pitchFamily="18" charset="2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85725"/>
            <a:ext cx="9144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Análise dos Resíduos</a:t>
            </a:r>
          </a:p>
        </p:txBody>
      </p:sp>
      <p:sp>
        <p:nvSpPr>
          <p:cNvPr id="1041" name="Rectangle 3"/>
          <p:cNvSpPr txBox="1">
            <a:spLocks noChangeArrowheads="1"/>
          </p:cNvSpPr>
          <p:nvPr/>
        </p:nvSpPr>
        <p:spPr bwMode="auto">
          <a:xfrm>
            <a:off x="369888" y="6021388"/>
            <a:ext cx="84328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n-US" sz="24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Pontos Influentes: </a:t>
            </a:r>
            <a:r>
              <a:rPr lang="en-US" sz="2400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DFFITS, DFBETA, Distância de Cook.</a:t>
            </a:r>
            <a:endParaRPr lang="pt-BR" i="1">
              <a:latin typeface="Arial" charset="0"/>
            </a:endParaRPr>
          </a:p>
        </p:txBody>
      </p:sp>
      <p:grpSp>
        <p:nvGrpSpPr>
          <p:cNvPr id="1042" name="Group 40"/>
          <p:cNvGrpSpPr>
            <a:grpSpLocks/>
          </p:cNvGrpSpPr>
          <p:nvPr/>
        </p:nvGrpSpPr>
        <p:grpSpPr bwMode="auto">
          <a:xfrm>
            <a:off x="2339975" y="2219325"/>
            <a:ext cx="4752975" cy="3321050"/>
            <a:chOff x="2928" y="1404"/>
            <a:chExt cx="2544" cy="1774"/>
          </a:xfrm>
        </p:grpSpPr>
        <p:graphicFrame>
          <p:nvGraphicFramePr>
            <p:cNvPr id="1038" name="Object 14"/>
            <p:cNvGraphicFramePr>
              <a:graphicFrameLocks noChangeAspect="1"/>
            </p:cNvGraphicFramePr>
            <p:nvPr/>
          </p:nvGraphicFramePr>
          <p:xfrm>
            <a:off x="2928" y="1691"/>
            <a:ext cx="2544" cy="1487"/>
          </p:xfrm>
          <a:graphic>
            <a:graphicData uri="http://schemas.openxmlformats.org/presentationml/2006/ole">
              <p:oleObj spid="_x0000_s1038" name="Worksheet" r:id="rId4" imgW="5886429" imgH="3438483" progId="Excel.Sheet.8">
                <p:embed/>
              </p:oleObj>
            </a:graphicData>
          </a:graphic>
        </p:graphicFrame>
        <p:sp>
          <p:nvSpPr>
            <p:cNvPr id="1043" name="Text Box 42"/>
            <p:cNvSpPr txBox="1">
              <a:spLocks noChangeArrowheads="1"/>
            </p:cNvSpPr>
            <p:nvPr/>
          </p:nvSpPr>
          <p:spPr bwMode="auto">
            <a:xfrm>
              <a:off x="3651" y="1404"/>
              <a:ext cx="99" cy="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en-US" sz="1600">
                <a:latin typeface="Arial" charset="0"/>
              </a:endParaRPr>
            </a:p>
          </p:txBody>
        </p:sp>
        <p:sp>
          <p:nvSpPr>
            <p:cNvPr id="1044" name="Oval 43"/>
            <p:cNvSpPr>
              <a:spLocks noChangeArrowheads="1"/>
            </p:cNvSpPr>
            <p:nvPr/>
          </p:nvSpPr>
          <p:spPr bwMode="auto">
            <a:xfrm>
              <a:off x="4673" y="1850"/>
              <a:ext cx="136" cy="123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ChangeArrowheads="1"/>
          </p:cNvSpPr>
          <p:nvPr/>
        </p:nvSpPr>
        <p:spPr bwMode="auto">
          <a:xfrm>
            <a:off x="271463" y="1028700"/>
            <a:ext cx="8520112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2800" b="1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INDEPENDÊNCIA</a:t>
            </a:r>
          </a:p>
          <a:p>
            <a:pPr algn="ctr"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2400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Gráfico resíduos padronizados vs. Valores Ajustados</a:t>
            </a:r>
            <a:endParaRPr lang="en-US" i="1">
              <a:solidFill>
                <a:srgbClr val="000090"/>
              </a:solidFill>
              <a:latin typeface="Candara" pitchFamily="34" charset="0"/>
              <a:sym typeface="Symbol" pitchFamily="18" charset="2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85725"/>
            <a:ext cx="9144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Análise dos Resíduos</a:t>
            </a:r>
          </a:p>
        </p:txBody>
      </p:sp>
      <p:sp>
        <p:nvSpPr>
          <p:cNvPr id="34819" name="Rectangle 3"/>
          <p:cNvSpPr txBox="1">
            <a:spLocks noChangeArrowheads="1"/>
          </p:cNvSpPr>
          <p:nvPr/>
        </p:nvSpPr>
        <p:spPr bwMode="auto">
          <a:xfrm>
            <a:off x="357188" y="5848350"/>
            <a:ext cx="8434387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n-US" sz="24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Outros Diagnósticos: </a:t>
            </a:r>
            <a:r>
              <a:rPr lang="en-US" sz="2400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Teste de Durbin-Watson</a:t>
            </a:r>
          </a:p>
          <a:p>
            <a:pPr algn="ctr">
              <a:spcBef>
                <a:spcPct val="50000"/>
              </a:spcBef>
              <a:buClr>
                <a:schemeClr val="bg2"/>
              </a:buClr>
              <a:buSzPct val="75000"/>
            </a:pPr>
            <a:r>
              <a:rPr lang="pt-BR" sz="2200" b="1">
                <a:solidFill>
                  <a:srgbClr val="FF0000"/>
                </a:solidFill>
                <a:latin typeface="Arial" charset="0"/>
              </a:rPr>
              <a:t>Autocorrelação espacial: Mapa dos resíduos, Índice de Moran</a:t>
            </a:r>
          </a:p>
          <a:p>
            <a:pPr algn="ctr">
              <a:spcBef>
                <a:spcPct val="5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pt-BR" sz="2200" i="1">
              <a:latin typeface="Arial" charset="0"/>
            </a:endParaRPr>
          </a:p>
        </p:txBody>
      </p:sp>
      <p:grpSp>
        <p:nvGrpSpPr>
          <p:cNvPr id="34820" name="Group 70"/>
          <p:cNvGrpSpPr>
            <a:grpSpLocks/>
          </p:cNvGrpSpPr>
          <p:nvPr/>
        </p:nvGrpSpPr>
        <p:grpSpPr bwMode="auto">
          <a:xfrm>
            <a:off x="2373313" y="2476500"/>
            <a:ext cx="4237037" cy="3240088"/>
            <a:chOff x="3062" y="2448"/>
            <a:chExt cx="2261" cy="1630"/>
          </a:xfrm>
        </p:grpSpPr>
        <p:sp>
          <p:nvSpPr>
            <p:cNvPr id="34821" name="Text Box 71"/>
            <p:cNvSpPr txBox="1">
              <a:spLocks noChangeAspect="1" noChangeArrowheads="1"/>
            </p:cNvSpPr>
            <p:nvPr/>
          </p:nvSpPr>
          <p:spPr bwMode="auto">
            <a:xfrm>
              <a:off x="5040" y="3744"/>
              <a:ext cx="186" cy="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800"/>
                <a:t>X</a:t>
              </a:r>
            </a:p>
          </p:txBody>
        </p:sp>
        <p:sp>
          <p:nvSpPr>
            <p:cNvPr id="34822" name="Rectangle 72"/>
            <p:cNvSpPr>
              <a:spLocks noChangeAspect="1" noChangeArrowheads="1"/>
            </p:cNvSpPr>
            <p:nvPr/>
          </p:nvSpPr>
          <p:spPr bwMode="auto">
            <a:xfrm rot="-1664212">
              <a:off x="3552" y="2976"/>
              <a:ext cx="1657" cy="201"/>
            </a:xfrm>
            <a:prstGeom prst="rect">
              <a:avLst/>
            </a:prstGeom>
            <a:solidFill>
              <a:srgbClr val="C0C0C0">
                <a:alpha val="5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4823" name="AutoShape 73"/>
            <p:cNvSpPr>
              <a:spLocks noChangeAspect="1" noChangeArrowheads="1"/>
            </p:cNvSpPr>
            <p:nvPr/>
          </p:nvSpPr>
          <p:spPr bwMode="auto">
            <a:xfrm>
              <a:off x="3888" y="3279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4824" name="AutoShape 74"/>
            <p:cNvSpPr>
              <a:spLocks noChangeAspect="1" noChangeArrowheads="1"/>
            </p:cNvSpPr>
            <p:nvPr/>
          </p:nvSpPr>
          <p:spPr bwMode="auto">
            <a:xfrm>
              <a:off x="4224" y="3135"/>
              <a:ext cx="30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4825" name="AutoShape 75"/>
            <p:cNvSpPr>
              <a:spLocks noChangeAspect="1" noChangeArrowheads="1"/>
            </p:cNvSpPr>
            <p:nvPr/>
          </p:nvSpPr>
          <p:spPr bwMode="auto">
            <a:xfrm>
              <a:off x="3792" y="3375"/>
              <a:ext cx="30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4826" name="AutoShape 76"/>
            <p:cNvSpPr>
              <a:spLocks noChangeAspect="1" noChangeArrowheads="1"/>
            </p:cNvSpPr>
            <p:nvPr/>
          </p:nvSpPr>
          <p:spPr bwMode="auto">
            <a:xfrm>
              <a:off x="4224" y="3183"/>
              <a:ext cx="30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4827" name="AutoShape 77"/>
            <p:cNvSpPr>
              <a:spLocks noChangeAspect="1" noChangeArrowheads="1"/>
            </p:cNvSpPr>
            <p:nvPr/>
          </p:nvSpPr>
          <p:spPr bwMode="auto">
            <a:xfrm>
              <a:off x="4992" y="2655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4828" name="AutoShape 78"/>
            <p:cNvSpPr>
              <a:spLocks noChangeAspect="1" noChangeArrowheads="1"/>
            </p:cNvSpPr>
            <p:nvPr/>
          </p:nvSpPr>
          <p:spPr bwMode="auto">
            <a:xfrm>
              <a:off x="4608" y="2943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4829" name="AutoShape 79"/>
            <p:cNvSpPr>
              <a:spLocks noChangeAspect="1" noChangeArrowheads="1"/>
            </p:cNvSpPr>
            <p:nvPr/>
          </p:nvSpPr>
          <p:spPr bwMode="auto">
            <a:xfrm>
              <a:off x="4140" y="3086"/>
              <a:ext cx="30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4830" name="AutoShape 80"/>
            <p:cNvSpPr>
              <a:spLocks noChangeAspect="1" noChangeArrowheads="1"/>
            </p:cNvSpPr>
            <p:nvPr/>
          </p:nvSpPr>
          <p:spPr bwMode="auto">
            <a:xfrm>
              <a:off x="4275" y="3039"/>
              <a:ext cx="30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4831" name="AutoShape 81"/>
            <p:cNvSpPr>
              <a:spLocks noChangeAspect="1" noChangeArrowheads="1"/>
            </p:cNvSpPr>
            <p:nvPr/>
          </p:nvSpPr>
          <p:spPr bwMode="auto">
            <a:xfrm>
              <a:off x="4308" y="3053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4832" name="AutoShape 82"/>
            <p:cNvSpPr>
              <a:spLocks noChangeAspect="1" noChangeArrowheads="1"/>
            </p:cNvSpPr>
            <p:nvPr/>
          </p:nvSpPr>
          <p:spPr bwMode="auto">
            <a:xfrm>
              <a:off x="4375" y="2986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4833" name="AutoShape 83"/>
            <p:cNvSpPr>
              <a:spLocks noChangeAspect="1" noChangeArrowheads="1"/>
            </p:cNvSpPr>
            <p:nvPr/>
          </p:nvSpPr>
          <p:spPr bwMode="auto">
            <a:xfrm>
              <a:off x="4752" y="2847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4834" name="AutoShape 84"/>
            <p:cNvSpPr>
              <a:spLocks noChangeAspect="1" noChangeArrowheads="1"/>
            </p:cNvSpPr>
            <p:nvPr/>
          </p:nvSpPr>
          <p:spPr bwMode="auto">
            <a:xfrm>
              <a:off x="4032" y="3154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4835" name="AutoShape 85"/>
            <p:cNvSpPr>
              <a:spLocks noChangeAspect="1" noChangeArrowheads="1"/>
            </p:cNvSpPr>
            <p:nvPr/>
          </p:nvSpPr>
          <p:spPr bwMode="auto">
            <a:xfrm>
              <a:off x="4812" y="2847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4836" name="AutoShape 86"/>
            <p:cNvSpPr>
              <a:spLocks noChangeAspect="1" noChangeArrowheads="1"/>
            </p:cNvSpPr>
            <p:nvPr/>
          </p:nvSpPr>
          <p:spPr bwMode="auto">
            <a:xfrm>
              <a:off x="3792" y="3296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4837" name="AutoShape 87"/>
            <p:cNvSpPr>
              <a:spLocks noChangeAspect="1" noChangeArrowheads="1"/>
            </p:cNvSpPr>
            <p:nvPr/>
          </p:nvSpPr>
          <p:spPr bwMode="auto">
            <a:xfrm>
              <a:off x="4432" y="2991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 sz="1800"/>
            </a:p>
          </p:txBody>
        </p:sp>
        <p:sp>
          <p:nvSpPr>
            <p:cNvPr id="34838" name="AutoShape 88"/>
            <p:cNvSpPr>
              <a:spLocks noChangeAspect="1" noChangeArrowheads="1"/>
            </p:cNvSpPr>
            <p:nvPr/>
          </p:nvSpPr>
          <p:spPr bwMode="auto">
            <a:xfrm>
              <a:off x="4992" y="2799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4839" name="AutoShape 89"/>
            <p:cNvSpPr>
              <a:spLocks noChangeAspect="1" noChangeArrowheads="1"/>
            </p:cNvSpPr>
            <p:nvPr/>
          </p:nvSpPr>
          <p:spPr bwMode="auto">
            <a:xfrm>
              <a:off x="5040" y="2751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4840" name="AutoShape 90"/>
            <p:cNvSpPr>
              <a:spLocks noChangeAspect="1" noChangeArrowheads="1"/>
            </p:cNvSpPr>
            <p:nvPr/>
          </p:nvSpPr>
          <p:spPr bwMode="auto">
            <a:xfrm>
              <a:off x="5040" y="2655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4841" name="AutoShape 91"/>
            <p:cNvSpPr>
              <a:spLocks noChangeAspect="1" noChangeArrowheads="1"/>
            </p:cNvSpPr>
            <p:nvPr/>
          </p:nvSpPr>
          <p:spPr bwMode="auto">
            <a:xfrm>
              <a:off x="4608" y="2943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4842" name="AutoShape 92"/>
            <p:cNvSpPr>
              <a:spLocks noChangeAspect="1" noChangeArrowheads="1"/>
            </p:cNvSpPr>
            <p:nvPr/>
          </p:nvSpPr>
          <p:spPr bwMode="auto">
            <a:xfrm>
              <a:off x="4678" y="2847"/>
              <a:ext cx="30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4843" name="AutoShape 93"/>
            <p:cNvSpPr>
              <a:spLocks noChangeAspect="1" noChangeArrowheads="1"/>
            </p:cNvSpPr>
            <p:nvPr/>
          </p:nvSpPr>
          <p:spPr bwMode="auto">
            <a:xfrm>
              <a:off x="4611" y="2986"/>
              <a:ext cx="30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4844" name="AutoShape 94"/>
            <p:cNvSpPr>
              <a:spLocks noChangeAspect="1" noChangeArrowheads="1"/>
            </p:cNvSpPr>
            <p:nvPr/>
          </p:nvSpPr>
          <p:spPr bwMode="auto">
            <a:xfrm>
              <a:off x="4476" y="3019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4845" name="AutoShape 95"/>
            <p:cNvSpPr>
              <a:spLocks noChangeAspect="1" noChangeArrowheads="1"/>
            </p:cNvSpPr>
            <p:nvPr/>
          </p:nvSpPr>
          <p:spPr bwMode="auto">
            <a:xfrm>
              <a:off x="3972" y="3221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4846" name="AutoShape 96"/>
            <p:cNvSpPr>
              <a:spLocks noChangeAspect="1" noChangeArrowheads="1"/>
            </p:cNvSpPr>
            <p:nvPr/>
          </p:nvSpPr>
          <p:spPr bwMode="auto">
            <a:xfrm>
              <a:off x="4896" y="2799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4847" name="AutoShape 97"/>
            <p:cNvSpPr>
              <a:spLocks noChangeAspect="1" noChangeArrowheads="1"/>
            </p:cNvSpPr>
            <p:nvPr/>
          </p:nvSpPr>
          <p:spPr bwMode="auto">
            <a:xfrm>
              <a:off x="3984" y="3327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4848" name="AutoShape 98"/>
            <p:cNvSpPr>
              <a:spLocks noChangeAspect="1" noChangeArrowheads="1"/>
            </p:cNvSpPr>
            <p:nvPr/>
          </p:nvSpPr>
          <p:spPr bwMode="auto">
            <a:xfrm>
              <a:off x="3696" y="3471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4849" name="Line 99"/>
            <p:cNvSpPr>
              <a:spLocks noChangeAspect="1" noChangeShapeType="1"/>
            </p:cNvSpPr>
            <p:nvPr/>
          </p:nvSpPr>
          <p:spPr bwMode="auto">
            <a:xfrm>
              <a:off x="3408" y="3087"/>
              <a:ext cx="191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850" name="Line 100"/>
            <p:cNvSpPr>
              <a:spLocks noChangeAspect="1" noChangeShapeType="1"/>
            </p:cNvSpPr>
            <p:nvPr/>
          </p:nvSpPr>
          <p:spPr bwMode="auto">
            <a:xfrm flipV="1">
              <a:off x="3401" y="2448"/>
              <a:ext cx="0" cy="13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851" name="Line 101"/>
            <p:cNvSpPr>
              <a:spLocks noChangeAspect="1" noChangeShapeType="1"/>
            </p:cNvSpPr>
            <p:nvPr/>
          </p:nvSpPr>
          <p:spPr bwMode="auto">
            <a:xfrm>
              <a:off x="3401" y="3792"/>
              <a:ext cx="181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852" name="Text Box 102"/>
            <p:cNvSpPr txBox="1">
              <a:spLocks noChangeAspect="1" noChangeArrowheads="1"/>
            </p:cNvSpPr>
            <p:nvPr/>
          </p:nvSpPr>
          <p:spPr bwMode="auto">
            <a:xfrm>
              <a:off x="3267" y="2993"/>
              <a:ext cx="159" cy="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800"/>
                <a:t>0</a:t>
              </a:r>
            </a:p>
          </p:txBody>
        </p:sp>
        <p:sp>
          <p:nvSpPr>
            <p:cNvPr id="34853" name="Text Box 103"/>
            <p:cNvSpPr txBox="1">
              <a:spLocks noChangeArrowheads="1"/>
            </p:cNvSpPr>
            <p:nvPr/>
          </p:nvSpPr>
          <p:spPr bwMode="auto">
            <a:xfrm>
              <a:off x="3519" y="3878"/>
              <a:ext cx="1312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/>
                <a:t>Erros Correlacionados</a:t>
              </a:r>
            </a:p>
          </p:txBody>
        </p:sp>
        <p:sp>
          <p:nvSpPr>
            <p:cNvPr id="34854" name="Text Box 104"/>
            <p:cNvSpPr txBox="1">
              <a:spLocks noChangeAspect="1" noChangeArrowheads="1"/>
            </p:cNvSpPr>
            <p:nvPr/>
          </p:nvSpPr>
          <p:spPr bwMode="auto">
            <a:xfrm rot="-5400000">
              <a:off x="2866" y="3037"/>
              <a:ext cx="588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1800"/>
                <a:t>Resíduo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ChangeArrowheads="1"/>
          </p:cNvSpPr>
          <p:nvPr/>
        </p:nvSpPr>
        <p:spPr bwMode="auto">
          <a:xfrm>
            <a:off x="271463" y="1028700"/>
            <a:ext cx="8520112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2800" b="1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MODELO ADEQUADO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85725"/>
            <a:ext cx="9144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Análise dos Resíduos</a:t>
            </a:r>
          </a:p>
        </p:txBody>
      </p:sp>
      <p:grpSp>
        <p:nvGrpSpPr>
          <p:cNvPr id="36867" name="Group 7"/>
          <p:cNvGrpSpPr>
            <a:grpSpLocks/>
          </p:cNvGrpSpPr>
          <p:nvPr/>
        </p:nvGrpSpPr>
        <p:grpSpPr bwMode="auto">
          <a:xfrm>
            <a:off x="1476375" y="2473325"/>
            <a:ext cx="5468938" cy="3443288"/>
            <a:chOff x="477" y="1014"/>
            <a:chExt cx="2232" cy="1467"/>
          </a:xfrm>
        </p:grpSpPr>
        <p:sp>
          <p:nvSpPr>
            <p:cNvPr id="36869" name="Rectangle 8"/>
            <p:cNvSpPr>
              <a:spLocks noChangeAspect="1" noChangeArrowheads="1"/>
            </p:cNvSpPr>
            <p:nvPr/>
          </p:nvSpPr>
          <p:spPr bwMode="auto">
            <a:xfrm>
              <a:off x="915" y="1472"/>
              <a:ext cx="1511" cy="370"/>
            </a:xfrm>
            <a:prstGeom prst="rect">
              <a:avLst/>
            </a:prstGeom>
            <a:solidFill>
              <a:srgbClr val="C0C0C0">
                <a:alpha val="5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6870" name="AutoShape 9"/>
            <p:cNvSpPr>
              <a:spLocks noChangeAspect="1" noChangeArrowheads="1"/>
            </p:cNvSpPr>
            <p:nvPr/>
          </p:nvSpPr>
          <p:spPr bwMode="auto">
            <a:xfrm>
              <a:off x="1029" y="1552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6871" name="AutoShape 10"/>
            <p:cNvSpPr>
              <a:spLocks noChangeAspect="1" noChangeArrowheads="1"/>
            </p:cNvSpPr>
            <p:nvPr/>
          </p:nvSpPr>
          <p:spPr bwMode="auto">
            <a:xfrm>
              <a:off x="1197" y="1619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6872" name="AutoShape 11"/>
            <p:cNvSpPr>
              <a:spLocks noChangeAspect="1" noChangeArrowheads="1"/>
            </p:cNvSpPr>
            <p:nvPr/>
          </p:nvSpPr>
          <p:spPr bwMode="auto">
            <a:xfrm>
              <a:off x="1063" y="1686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6873" name="AutoShape 12"/>
            <p:cNvSpPr>
              <a:spLocks noChangeAspect="1" noChangeArrowheads="1"/>
            </p:cNvSpPr>
            <p:nvPr/>
          </p:nvSpPr>
          <p:spPr bwMode="auto">
            <a:xfrm>
              <a:off x="1231" y="1720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6874" name="AutoShape 13"/>
            <p:cNvSpPr>
              <a:spLocks noChangeAspect="1" noChangeArrowheads="1"/>
            </p:cNvSpPr>
            <p:nvPr/>
          </p:nvSpPr>
          <p:spPr bwMode="auto">
            <a:xfrm>
              <a:off x="1399" y="1619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6875" name="AutoShape 14"/>
            <p:cNvSpPr>
              <a:spLocks noChangeAspect="1" noChangeArrowheads="1"/>
            </p:cNvSpPr>
            <p:nvPr/>
          </p:nvSpPr>
          <p:spPr bwMode="auto">
            <a:xfrm>
              <a:off x="1533" y="1518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6876" name="AutoShape 15"/>
            <p:cNvSpPr>
              <a:spLocks noChangeAspect="1" noChangeArrowheads="1"/>
            </p:cNvSpPr>
            <p:nvPr/>
          </p:nvSpPr>
          <p:spPr bwMode="auto">
            <a:xfrm>
              <a:off x="1533" y="1652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6877" name="AutoShape 16"/>
            <p:cNvSpPr>
              <a:spLocks noChangeAspect="1" noChangeArrowheads="1"/>
            </p:cNvSpPr>
            <p:nvPr/>
          </p:nvSpPr>
          <p:spPr bwMode="auto">
            <a:xfrm>
              <a:off x="1668" y="1787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6878" name="AutoShape 17"/>
            <p:cNvSpPr>
              <a:spLocks noChangeAspect="1" noChangeArrowheads="1"/>
            </p:cNvSpPr>
            <p:nvPr/>
          </p:nvSpPr>
          <p:spPr bwMode="auto">
            <a:xfrm>
              <a:off x="1701" y="1619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6879" name="AutoShape 18"/>
            <p:cNvSpPr>
              <a:spLocks noChangeAspect="1" noChangeArrowheads="1"/>
            </p:cNvSpPr>
            <p:nvPr/>
          </p:nvSpPr>
          <p:spPr bwMode="auto">
            <a:xfrm>
              <a:off x="1768" y="1552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6880" name="AutoShape 19"/>
            <p:cNvSpPr>
              <a:spLocks noChangeAspect="1" noChangeArrowheads="1"/>
            </p:cNvSpPr>
            <p:nvPr/>
          </p:nvSpPr>
          <p:spPr bwMode="auto">
            <a:xfrm>
              <a:off x="1970" y="1686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6881" name="AutoShape 20"/>
            <p:cNvSpPr>
              <a:spLocks noChangeAspect="1" noChangeArrowheads="1"/>
            </p:cNvSpPr>
            <p:nvPr/>
          </p:nvSpPr>
          <p:spPr bwMode="auto">
            <a:xfrm>
              <a:off x="1500" y="1720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6882" name="AutoShape 21"/>
            <p:cNvSpPr>
              <a:spLocks noChangeAspect="1" noChangeArrowheads="1"/>
            </p:cNvSpPr>
            <p:nvPr/>
          </p:nvSpPr>
          <p:spPr bwMode="auto">
            <a:xfrm>
              <a:off x="2205" y="1552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6883" name="AutoShape 22"/>
            <p:cNvSpPr>
              <a:spLocks noChangeAspect="1" noChangeArrowheads="1"/>
            </p:cNvSpPr>
            <p:nvPr/>
          </p:nvSpPr>
          <p:spPr bwMode="auto">
            <a:xfrm>
              <a:off x="1298" y="1552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6884" name="AutoShape 23"/>
            <p:cNvSpPr>
              <a:spLocks noChangeAspect="1" noChangeArrowheads="1"/>
            </p:cNvSpPr>
            <p:nvPr/>
          </p:nvSpPr>
          <p:spPr bwMode="auto">
            <a:xfrm>
              <a:off x="1768" y="1720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 sz="1800"/>
            </a:p>
          </p:txBody>
        </p:sp>
        <p:sp>
          <p:nvSpPr>
            <p:cNvPr id="36885" name="AutoShape 24"/>
            <p:cNvSpPr>
              <a:spLocks noChangeAspect="1" noChangeArrowheads="1"/>
            </p:cNvSpPr>
            <p:nvPr/>
          </p:nvSpPr>
          <p:spPr bwMode="auto">
            <a:xfrm>
              <a:off x="2172" y="1686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6886" name="AutoShape 25"/>
            <p:cNvSpPr>
              <a:spLocks noChangeAspect="1" noChangeArrowheads="1"/>
            </p:cNvSpPr>
            <p:nvPr/>
          </p:nvSpPr>
          <p:spPr bwMode="auto">
            <a:xfrm>
              <a:off x="2272" y="1652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6887" name="AutoShape 26"/>
            <p:cNvSpPr>
              <a:spLocks noChangeAspect="1" noChangeArrowheads="1"/>
            </p:cNvSpPr>
            <p:nvPr/>
          </p:nvSpPr>
          <p:spPr bwMode="auto">
            <a:xfrm>
              <a:off x="2306" y="1753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6888" name="AutoShape 27"/>
            <p:cNvSpPr>
              <a:spLocks noChangeAspect="1" noChangeArrowheads="1"/>
            </p:cNvSpPr>
            <p:nvPr/>
          </p:nvSpPr>
          <p:spPr bwMode="auto">
            <a:xfrm>
              <a:off x="2037" y="1787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6889" name="AutoShape 28"/>
            <p:cNvSpPr>
              <a:spLocks noChangeAspect="1" noChangeArrowheads="1"/>
            </p:cNvSpPr>
            <p:nvPr/>
          </p:nvSpPr>
          <p:spPr bwMode="auto">
            <a:xfrm>
              <a:off x="2071" y="1619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6890" name="AutoShape 29"/>
            <p:cNvSpPr>
              <a:spLocks noChangeAspect="1" noChangeArrowheads="1"/>
            </p:cNvSpPr>
            <p:nvPr/>
          </p:nvSpPr>
          <p:spPr bwMode="auto">
            <a:xfrm>
              <a:off x="2004" y="1552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6891" name="AutoShape 30"/>
            <p:cNvSpPr>
              <a:spLocks noChangeAspect="1" noChangeArrowheads="1"/>
            </p:cNvSpPr>
            <p:nvPr/>
          </p:nvSpPr>
          <p:spPr bwMode="auto">
            <a:xfrm>
              <a:off x="1869" y="1585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6892" name="AutoShape 31"/>
            <p:cNvSpPr>
              <a:spLocks noChangeAspect="1" noChangeArrowheads="1"/>
            </p:cNvSpPr>
            <p:nvPr/>
          </p:nvSpPr>
          <p:spPr bwMode="auto">
            <a:xfrm>
              <a:off x="1365" y="1787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6893" name="AutoShape 32"/>
            <p:cNvSpPr>
              <a:spLocks noChangeAspect="1" noChangeArrowheads="1"/>
            </p:cNvSpPr>
            <p:nvPr/>
          </p:nvSpPr>
          <p:spPr bwMode="auto">
            <a:xfrm>
              <a:off x="2138" y="1787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6894" name="AutoShape 33"/>
            <p:cNvSpPr>
              <a:spLocks noChangeAspect="1" noChangeArrowheads="1"/>
            </p:cNvSpPr>
            <p:nvPr/>
          </p:nvSpPr>
          <p:spPr bwMode="auto">
            <a:xfrm>
              <a:off x="1332" y="1686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6895" name="AutoShape 34"/>
            <p:cNvSpPr>
              <a:spLocks noChangeAspect="1" noChangeArrowheads="1"/>
            </p:cNvSpPr>
            <p:nvPr/>
          </p:nvSpPr>
          <p:spPr bwMode="auto">
            <a:xfrm>
              <a:off x="1063" y="1787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6896" name="Line 35"/>
            <p:cNvSpPr>
              <a:spLocks noChangeAspect="1" noChangeShapeType="1"/>
            </p:cNvSpPr>
            <p:nvPr/>
          </p:nvSpPr>
          <p:spPr bwMode="auto">
            <a:xfrm>
              <a:off x="794" y="1652"/>
              <a:ext cx="191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897" name="Line 36"/>
            <p:cNvSpPr>
              <a:spLocks noChangeAspect="1" noChangeShapeType="1"/>
            </p:cNvSpPr>
            <p:nvPr/>
          </p:nvSpPr>
          <p:spPr bwMode="auto">
            <a:xfrm flipV="1">
              <a:off x="794" y="1014"/>
              <a:ext cx="0" cy="13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898" name="Line 37"/>
            <p:cNvSpPr>
              <a:spLocks noChangeAspect="1" noChangeShapeType="1"/>
            </p:cNvSpPr>
            <p:nvPr/>
          </p:nvSpPr>
          <p:spPr bwMode="auto">
            <a:xfrm>
              <a:off x="794" y="2358"/>
              <a:ext cx="181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899" name="Text Box 38"/>
            <p:cNvSpPr txBox="1">
              <a:spLocks noChangeAspect="1" noChangeArrowheads="1"/>
            </p:cNvSpPr>
            <p:nvPr/>
          </p:nvSpPr>
          <p:spPr bwMode="auto">
            <a:xfrm>
              <a:off x="660" y="1559"/>
              <a:ext cx="122" cy="1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800"/>
                <a:t>0</a:t>
              </a:r>
            </a:p>
          </p:txBody>
        </p:sp>
        <p:sp>
          <p:nvSpPr>
            <p:cNvPr id="36900" name="Text Box 39"/>
            <p:cNvSpPr txBox="1">
              <a:spLocks noChangeAspect="1" noChangeArrowheads="1"/>
            </p:cNvSpPr>
            <p:nvPr/>
          </p:nvSpPr>
          <p:spPr bwMode="auto">
            <a:xfrm rot="-5400000">
              <a:off x="350" y="1703"/>
              <a:ext cx="398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800"/>
                <a:t>Resíduo</a:t>
              </a:r>
            </a:p>
          </p:txBody>
        </p:sp>
        <p:sp>
          <p:nvSpPr>
            <p:cNvPr id="36901" name="Text Box 40"/>
            <p:cNvSpPr txBox="1">
              <a:spLocks noChangeAspect="1" noChangeArrowheads="1"/>
            </p:cNvSpPr>
            <p:nvPr/>
          </p:nvSpPr>
          <p:spPr bwMode="auto">
            <a:xfrm>
              <a:off x="2440" y="2325"/>
              <a:ext cx="143" cy="1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800"/>
                <a:t>X</a:t>
              </a:r>
            </a:p>
          </p:txBody>
        </p:sp>
        <p:sp>
          <p:nvSpPr>
            <p:cNvPr id="36902" name="Text Box 41"/>
            <p:cNvSpPr txBox="1">
              <a:spLocks noChangeArrowheads="1"/>
            </p:cNvSpPr>
            <p:nvPr/>
          </p:nvSpPr>
          <p:spPr bwMode="auto">
            <a:xfrm>
              <a:off x="1049" y="1037"/>
              <a:ext cx="75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6868" name="Smiley Face 1"/>
          <p:cNvSpPr>
            <a:spLocks noChangeArrowheads="1"/>
          </p:cNvSpPr>
          <p:nvPr/>
        </p:nvSpPr>
        <p:spPr bwMode="auto">
          <a:xfrm>
            <a:off x="7235825" y="1824038"/>
            <a:ext cx="1152525" cy="1081087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 algn="ctr" eaLnBrk="0" hangingPunct="0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LAVIA2">
  <a:themeElements>
    <a:clrScheme name="FLAVIA2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FLAVIA2">
      <a:majorFont>
        <a:latin typeface="Tahoma"/>
        <a:ea typeface="ＭＳ Ｐゴシック"/>
        <a:cs typeface=""/>
      </a:majorFont>
      <a:minorFont>
        <a:latin typeface="Tahom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ＭＳ Ｐゴシック" charset="0"/>
            <a:cs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ＭＳ Ｐゴシック" charset="0"/>
            <a:cs typeface="Times New Roman" charset="0"/>
          </a:defRPr>
        </a:defPPr>
      </a:lstStyle>
    </a:lnDef>
  </a:objectDefaults>
  <a:extraClrSchemeLst>
    <a:extraClrScheme>
      <a:clrScheme name="FLAVIA2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AVIA2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LAVIA2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LAVIA2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AVIA2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LAVIA2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LAVIA2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Office\Templates\Estruturas de apresentação\FLAVIA2.pot</Template>
  <TotalTime>32720</TotalTime>
  <Words>2292</Words>
  <Application>Microsoft Macintosh PowerPoint</Application>
  <PresentationFormat>Apresentação na tela (4:3)</PresentationFormat>
  <Paragraphs>436</Paragraphs>
  <Slides>49</Slides>
  <Notes>49</Notes>
  <HiddenSlides>0</HiddenSlides>
  <MMClips>0</MMClips>
  <ScaleCrop>false</ScaleCrop>
  <HeadingPairs>
    <vt:vector size="8" baseType="variant">
      <vt:variant>
        <vt:lpstr>Fontes usadas</vt:lpstr>
      </vt:variant>
      <vt:variant>
        <vt:i4>12</vt:i4>
      </vt:variant>
      <vt:variant>
        <vt:lpstr>Modelo de design</vt:lpstr>
      </vt:variant>
      <vt:variant>
        <vt:i4>2</vt:i4>
      </vt:variant>
      <vt:variant>
        <vt:lpstr>Servidores OLE incorporados</vt:lpstr>
      </vt:variant>
      <vt:variant>
        <vt:i4>3</vt:i4>
      </vt:variant>
      <vt:variant>
        <vt:lpstr>Títulos de slides</vt:lpstr>
      </vt:variant>
      <vt:variant>
        <vt:i4>49</vt:i4>
      </vt:variant>
    </vt:vector>
  </HeadingPairs>
  <TitlesOfParts>
    <vt:vector size="66" baseType="lpstr">
      <vt:lpstr>Times New Roman</vt:lpstr>
      <vt:lpstr>ＭＳ Ｐゴシック</vt:lpstr>
      <vt:lpstr>Arial</vt:lpstr>
      <vt:lpstr>Calibri</vt:lpstr>
      <vt:lpstr>Wingdings</vt:lpstr>
      <vt:lpstr>Tahoma</vt:lpstr>
      <vt:lpstr>Verdana</vt:lpstr>
      <vt:lpstr>Palatino Linotype</vt:lpstr>
      <vt:lpstr>Candara</vt:lpstr>
      <vt:lpstr>Symbol</vt:lpstr>
      <vt:lpstr>Mathematica1</vt:lpstr>
      <vt:lpstr>Trebuchet MS</vt:lpstr>
      <vt:lpstr>FLAVIA2</vt:lpstr>
      <vt:lpstr>FLAVIA2</vt:lpstr>
      <vt:lpstr>Worksheet</vt:lpstr>
      <vt:lpstr>Imagem de Bitmap</vt:lpstr>
      <vt:lpstr>Document</vt:lpstr>
      <vt:lpstr>AULA 14:  REGRESSÃO ESPACIAL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</vt:vector>
  </TitlesOfParts>
  <Company>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Spatial Measurement  of Segregation</dc:title>
  <dc:creator>flavia</dc:creator>
  <cp:lastModifiedBy>miguel</cp:lastModifiedBy>
  <cp:revision>778</cp:revision>
  <dcterms:created xsi:type="dcterms:W3CDTF">2004-11-12T16:41:18Z</dcterms:created>
  <dcterms:modified xsi:type="dcterms:W3CDTF">2014-11-03T00:56:29Z</dcterms:modified>
</cp:coreProperties>
</file>