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0.jpg" ContentType="image/png"/>
  <Override PartName="/ppt/media/image21.jpg" ContentType="image/png"/>
  <Override PartName="/ppt/media/image22.jpg" ContentType="image/png"/>
  <Override PartName="/ppt/media/image26.jpg" ContentType="image/png"/>
  <Override PartName="/ppt/media/image27.jpg" ContentType="image/png"/>
  <Override PartName="/ppt/media/image28.jpg" ContentType="image/png"/>
  <Override PartName="/ppt/media/image29.jpg" ContentType="image/png"/>
  <Override PartName="/ppt/media/image30.jpg" ContentType="image/png"/>
  <Override PartName="/ppt/media/image31.jpg" ContentType="image/png"/>
  <Override PartName="/ppt/media/image32.jpg" ContentType="image/png"/>
  <Override PartName="/ppt/media/image33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7" r:id="rId8"/>
    <p:sldId id="281" r:id="rId9"/>
    <p:sldId id="282" r:id="rId10"/>
    <p:sldId id="283" r:id="rId11"/>
    <p:sldId id="264" r:id="rId12"/>
    <p:sldId id="262" r:id="rId13"/>
    <p:sldId id="270" r:id="rId14"/>
    <p:sldId id="284" r:id="rId15"/>
    <p:sldId id="285" r:id="rId16"/>
    <p:sldId id="286" r:id="rId17"/>
    <p:sldId id="271" r:id="rId18"/>
    <p:sldId id="272" r:id="rId19"/>
    <p:sldId id="287" r:id="rId20"/>
    <p:sldId id="288" r:id="rId21"/>
    <p:sldId id="289" r:id="rId22"/>
    <p:sldId id="273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28D15-F2D1-4304-B44C-1DE31614155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1F5F98E2-C7D4-4AC2-8A0D-FAADE5730B61}">
      <dgm:prSet phldrT="[Texto]"/>
      <dgm:spPr/>
      <dgm:t>
        <a:bodyPr/>
        <a:lstStyle/>
        <a:p>
          <a:r>
            <a:rPr lang="pt-BR" dirty="0"/>
            <a:t>MDE</a:t>
          </a:r>
        </a:p>
      </dgm:t>
    </dgm:pt>
    <dgm:pt modelId="{C083CB50-1678-42C9-9BD6-51282AC88457}" type="parTrans" cxnId="{A861C353-31AA-47D9-9D06-036DE5F45994}">
      <dgm:prSet/>
      <dgm:spPr/>
      <dgm:t>
        <a:bodyPr/>
        <a:lstStyle/>
        <a:p>
          <a:endParaRPr lang="pt-BR"/>
        </a:p>
      </dgm:t>
    </dgm:pt>
    <dgm:pt modelId="{7FF0F875-217F-46D5-9B6D-1194FE19D0C6}" type="sibTrans" cxnId="{A861C353-31AA-47D9-9D06-036DE5F45994}">
      <dgm:prSet/>
      <dgm:spPr/>
      <dgm:t>
        <a:bodyPr/>
        <a:lstStyle/>
        <a:p>
          <a:endParaRPr lang="pt-BR"/>
        </a:p>
      </dgm:t>
    </dgm:pt>
    <dgm:pt modelId="{94E9D1A8-3853-43A9-8DE9-0FBB30F5B1BD}">
      <dgm:prSet phldrT="[Texto]"/>
      <dgm:spPr/>
      <dgm:t>
        <a:bodyPr/>
        <a:lstStyle/>
        <a:p>
          <a:r>
            <a:rPr lang="pt-BR" dirty="0"/>
            <a:t>Área de contribuição</a:t>
          </a:r>
        </a:p>
      </dgm:t>
    </dgm:pt>
    <dgm:pt modelId="{69720F47-7535-4ED6-9F14-EBF1E77D4759}" type="parTrans" cxnId="{77616E7D-307A-46B5-87F9-C8B379E69987}">
      <dgm:prSet/>
      <dgm:spPr/>
      <dgm:t>
        <a:bodyPr/>
        <a:lstStyle/>
        <a:p>
          <a:endParaRPr lang="pt-BR"/>
        </a:p>
      </dgm:t>
    </dgm:pt>
    <dgm:pt modelId="{EB75CDDD-A4E3-4E5D-AF1F-F349F72597A6}" type="sibTrans" cxnId="{77616E7D-307A-46B5-87F9-C8B379E69987}">
      <dgm:prSet/>
      <dgm:spPr/>
      <dgm:t>
        <a:bodyPr/>
        <a:lstStyle/>
        <a:p>
          <a:endParaRPr lang="pt-BR"/>
        </a:p>
      </dgm:t>
    </dgm:pt>
    <dgm:pt modelId="{18968B62-0B3B-415D-AD70-74047046E7DD}">
      <dgm:prSet phldrT="[Texto]"/>
      <dgm:spPr/>
      <dgm:t>
        <a:bodyPr/>
        <a:lstStyle/>
        <a:p>
          <a:r>
            <a:rPr lang="pt-BR" dirty="0"/>
            <a:t>Extração da hidrografia</a:t>
          </a:r>
        </a:p>
      </dgm:t>
    </dgm:pt>
    <dgm:pt modelId="{98E997FF-E4CE-4CD4-99A3-51B5DDE230AF}" type="parTrans" cxnId="{156101C5-8DE3-475C-AAEE-6D57043D90AA}">
      <dgm:prSet/>
      <dgm:spPr/>
      <dgm:t>
        <a:bodyPr/>
        <a:lstStyle/>
        <a:p>
          <a:endParaRPr lang="pt-BR"/>
        </a:p>
      </dgm:t>
    </dgm:pt>
    <dgm:pt modelId="{168920C0-5538-4F4C-BD21-58F4FB1BA390}" type="sibTrans" cxnId="{156101C5-8DE3-475C-AAEE-6D57043D90AA}">
      <dgm:prSet/>
      <dgm:spPr/>
      <dgm:t>
        <a:bodyPr/>
        <a:lstStyle/>
        <a:p>
          <a:endParaRPr lang="pt-BR"/>
        </a:p>
      </dgm:t>
    </dgm:pt>
    <dgm:pt modelId="{8865DA71-08B6-484B-9589-FA8938C2DB74}">
      <dgm:prSet phldrT="[Texto]"/>
      <dgm:spPr/>
      <dgm:t>
        <a:bodyPr/>
        <a:lstStyle/>
        <a:p>
          <a:r>
            <a:rPr lang="pt-BR" dirty="0"/>
            <a:t>Distância Vertical</a:t>
          </a:r>
        </a:p>
      </dgm:t>
    </dgm:pt>
    <dgm:pt modelId="{F8B405E5-0929-4405-BA08-86A95F0A37EF}" type="parTrans" cxnId="{C9E64736-7D6D-4FF0-BED7-A519F3C003C8}">
      <dgm:prSet/>
      <dgm:spPr/>
      <dgm:t>
        <a:bodyPr/>
        <a:lstStyle/>
        <a:p>
          <a:endParaRPr lang="pt-BR"/>
        </a:p>
      </dgm:t>
    </dgm:pt>
    <dgm:pt modelId="{BBC3FBBB-6F7A-4ABC-9699-F753528CD9E5}" type="sibTrans" cxnId="{C9E64736-7D6D-4FF0-BED7-A519F3C003C8}">
      <dgm:prSet/>
      <dgm:spPr/>
      <dgm:t>
        <a:bodyPr/>
        <a:lstStyle/>
        <a:p>
          <a:endParaRPr lang="pt-BR"/>
        </a:p>
      </dgm:t>
    </dgm:pt>
    <dgm:pt modelId="{ED01F197-470B-4BEE-AD81-C090E74A756D}" type="pres">
      <dgm:prSet presAssocID="{EAA28D15-F2D1-4304-B44C-1DE316141559}" presName="Name0" presStyleCnt="0">
        <dgm:presLayoutVars>
          <dgm:dir/>
          <dgm:resizeHandles val="exact"/>
        </dgm:presLayoutVars>
      </dgm:prSet>
      <dgm:spPr/>
    </dgm:pt>
    <dgm:pt modelId="{5074C64E-422F-4FCD-9B0B-B70D7DE8D553}" type="pres">
      <dgm:prSet presAssocID="{1F5F98E2-C7D4-4AC2-8A0D-FAADE5730B61}" presName="node" presStyleLbl="node1" presStyleIdx="0" presStyleCnt="4">
        <dgm:presLayoutVars>
          <dgm:bulletEnabled val="1"/>
        </dgm:presLayoutVars>
      </dgm:prSet>
      <dgm:spPr/>
    </dgm:pt>
    <dgm:pt modelId="{3E4A1189-1FC3-431B-B121-7C50E0C90C1B}" type="pres">
      <dgm:prSet presAssocID="{7FF0F875-217F-46D5-9B6D-1194FE19D0C6}" presName="sibTrans" presStyleLbl="sibTrans2D1" presStyleIdx="0" presStyleCnt="3"/>
      <dgm:spPr/>
    </dgm:pt>
    <dgm:pt modelId="{FD40D07D-278E-4B25-A45E-5876393248CE}" type="pres">
      <dgm:prSet presAssocID="{7FF0F875-217F-46D5-9B6D-1194FE19D0C6}" presName="connectorText" presStyleLbl="sibTrans2D1" presStyleIdx="0" presStyleCnt="3"/>
      <dgm:spPr/>
    </dgm:pt>
    <dgm:pt modelId="{64B16649-CB61-4A64-B718-BD86C05B59AE}" type="pres">
      <dgm:prSet presAssocID="{94E9D1A8-3853-43A9-8DE9-0FBB30F5B1BD}" presName="node" presStyleLbl="node1" presStyleIdx="1" presStyleCnt="4">
        <dgm:presLayoutVars>
          <dgm:bulletEnabled val="1"/>
        </dgm:presLayoutVars>
      </dgm:prSet>
      <dgm:spPr/>
    </dgm:pt>
    <dgm:pt modelId="{5F72B4B5-C78B-426F-B243-C0DB5A63D4D5}" type="pres">
      <dgm:prSet presAssocID="{EB75CDDD-A4E3-4E5D-AF1F-F349F72597A6}" presName="sibTrans" presStyleLbl="sibTrans2D1" presStyleIdx="1" presStyleCnt="3"/>
      <dgm:spPr/>
    </dgm:pt>
    <dgm:pt modelId="{30579216-B0ED-4B56-A7DD-29D842EFB199}" type="pres">
      <dgm:prSet presAssocID="{EB75CDDD-A4E3-4E5D-AF1F-F349F72597A6}" presName="connectorText" presStyleLbl="sibTrans2D1" presStyleIdx="1" presStyleCnt="3"/>
      <dgm:spPr/>
    </dgm:pt>
    <dgm:pt modelId="{49EAEED5-2345-4E53-9F2C-9C5E0B5A69A3}" type="pres">
      <dgm:prSet presAssocID="{18968B62-0B3B-415D-AD70-74047046E7DD}" presName="node" presStyleLbl="node1" presStyleIdx="2" presStyleCnt="4">
        <dgm:presLayoutVars>
          <dgm:bulletEnabled val="1"/>
        </dgm:presLayoutVars>
      </dgm:prSet>
      <dgm:spPr/>
    </dgm:pt>
    <dgm:pt modelId="{A9F19A0B-1047-48E6-B01C-E9BF18EBCD98}" type="pres">
      <dgm:prSet presAssocID="{168920C0-5538-4F4C-BD21-58F4FB1BA390}" presName="sibTrans" presStyleLbl="sibTrans2D1" presStyleIdx="2" presStyleCnt="3"/>
      <dgm:spPr/>
    </dgm:pt>
    <dgm:pt modelId="{A3F300DF-2E27-4AAB-8BAD-F102E3569394}" type="pres">
      <dgm:prSet presAssocID="{168920C0-5538-4F4C-BD21-58F4FB1BA390}" presName="connectorText" presStyleLbl="sibTrans2D1" presStyleIdx="2" presStyleCnt="3"/>
      <dgm:spPr/>
    </dgm:pt>
    <dgm:pt modelId="{CEAF0498-BD56-4FE6-8FBA-5FA438848E11}" type="pres">
      <dgm:prSet presAssocID="{8865DA71-08B6-484B-9589-FA8938C2DB74}" presName="node" presStyleLbl="node1" presStyleIdx="3" presStyleCnt="4">
        <dgm:presLayoutVars>
          <dgm:bulletEnabled val="1"/>
        </dgm:presLayoutVars>
      </dgm:prSet>
      <dgm:spPr/>
    </dgm:pt>
  </dgm:ptLst>
  <dgm:cxnLst>
    <dgm:cxn modelId="{E061CF05-3695-4EE1-9EC5-C2690040FEB5}" type="presOf" srcId="{7FF0F875-217F-46D5-9B6D-1194FE19D0C6}" destId="{FD40D07D-278E-4B25-A45E-5876393248CE}" srcOrd="1" destOrd="0" presId="urn:microsoft.com/office/officeart/2005/8/layout/process1"/>
    <dgm:cxn modelId="{5846200B-7FA2-4A20-A42E-99CDABD9A87D}" type="presOf" srcId="{94E9D1A8-3853-43A9-8DE9-0FBB30F5B1BD}" destId="{64B16649-CB61-4A64-B718-BD86C05B59AE}" srcOrd="0" destOrd="0" presId="urn:microsoft.com/office/officeart/2005/8/layout/process1"/>
    <dgm:cxn modelId="{ED2CCD0E-488B-49CC-B120-002A7D13D3C3}" type="presOf" srcId="{1F5F98E2-C7D4-4AC2-8A0D-FAADE5730B61}" destId="{5074C64E-422F-4FCD-9B0B-B70D7DE8D553}" srcOrd="0" destOrd="0" presId="urn:microsoft.com/office/officeart/2005/8/layout/process1"/>
    <dgm:cxn modelId="{9E4C9D0F-DE59-471C-BF8A-742374DD1DA7}" type="presOf" srcId="{18968B62-0B3B-415D-AD70-74047046E7DD}" destId="{49EAEED5-2345-4E53-9F2C-9C5E0B5A69A3}" srcOrd="0" destOrd="0" presId="urn:microsoft.com/office/officeart/2005/8/layout/process1"/>
    <dgm:cxn modelId="{FF76F513-3F44-402B-B393-2997AF70D5EC}" type="presOf" srcId="{168920C0-5538-4F4C-BD21-58F4FB1BA390}" destId="{A9F19A0B-1047-48E6-B01C-E9BF18EBCD98}" srcOrd="0" destOrd="0" presId="urn:microsoft.com/office/officeart/2005/8/layout/process1"/>
    <dgm:cxn modelId="{0AD1EB1F-31D0-40FB-A098-3DB0DE7E6667}" type="presOf" srcId="{7FF0F875-217F-46D5-9B6D-1194FE19D0C6}" destId="{3E4A1189-1FC3-431B-B121-7C50E0C90C1B}" srcOrd="0" destOrd="0" presId="urn:microsoft.com/office/officeart/2005/8/layout/process1"/>
    <dgm:cxn modelId="{9D9E6022-02FA-4657-BB94-96983BCC2B89}" type="presOf" srcId="{EB75CDDD-A4E3-4E5D-AF1F-F349F72597A6}" destId="{30579216-B0ED-4B56-A7DD-29D842EFB199}" srcOrd="1" destOrd="0" presId="urn:microsoft.com/office/officeart/2005/8/layout/process1"/>
    <dgm:cxn modelId="{C9E64736-7D6D-4FF0-BED7-A519F3C003C8}" srcId="{EAA28D15-F2D1-4304-B44C-1DE316141559}" destId="{8865DA71-08B6-484B-9589-FA8938C2DB74}" srcOrd="3" destOrd="0" parTransId="{F8B405E5-0929-4405-BA08-86A95F0A37EF}" sibTransId="{BBC3FBBB-6F7A-4ABC-9699-F753528CD9E5}"/>
    <dgm:cxn modelId="{52D76041-861F-4905-AD5D-796BC7C2EB5E}" type="presOf" srcId="{EAA28D15-F2D1-4304-B44C-1DE316141559}" destId="{ED01F197-470B-4BEE-AD81-C090E74A756D}" srcOrd="0" destOrd="0" presId="urn:microsoft.com/office/officeart/2005/8/layout/process1"/>
    <dgm:cxn modelId="{A861C353-31AA-47D9-9D06-036DE5F45994}" srcId="{EAA28D15-F2D1-4304-B44C-1DE316141559}" destId="{1F5F98E2-C7D4-4AC2-8A0D-FAADE5730B61}" srcOrd="0" destOrd="0" parTransId="{C083CB50-1678-42C9-9BD6-51282AC88457}" sibTransId="{7FF0F875-217F-46D5-9B6D-1194FE19D0C6}"/>
    <dgm:cxn modelId="{77616E7D-307A-46B5-87F9-C8B379E69987}" srcId="{EAA28D15-F2D1-4304-B44C-1DE316141559}" destId="{94E9D1A8-3853-43A9-8DE9-0FBB30F5B1BD}" srcOrd="1" destOrd="0" parTransId="{69720F47-7535-4ED6-9F14-EBF1E77D4759}" sibTransId="{EB75CDDD-A4E3-4E5D-AF1F-F349F72597A6}"/>
    <dgm:cxn modelId="{2E6E7E89-59B6-4B26-A5CF-4DE89B31816B}" type="presOf" srcId="{8865DA71-08B6-484B-9589-FA8938C2DB74}" destId="{CEAF0498-BD56-4FE6-8FBA-5FA438848E11}" srcOrd="0" destOrd="0" presId="urn:microsoft.com/office/officeart/2005/8/layout/process1"/>
    <dgm:cxn modelId="{1244C98E-79C4-4570-893F-06C8222EB5C7}" type="presOf" srcId="{168920C0-5538-4F4C-BD21-58F4FB1BA390}" destId="{A3F300DF-2E27-4AAB-8BAD-F102E3569394}" srcOrd="1" destOrd="0" presId="urn:microsoft.com/office/officeart/2005/8/layout/process1"/>
    <dgm:cxn modelId="{EB872E91-F77C-44E2-9FA9-2E1CAB945B52}" type="presOf" srcId="{EB75CDDD-A4E3-4E5D-AF1F-F349F72597A6}" destId="{5F72B4B5-C78B-426F-B243-C0DB5A63D4D5}" srcOrd="0" destOrd="0" presId="urn:microsoft.com/office/officeart/2005/8/layout/process1"/>
    <dgm:cxn modelId="{156101C5-8DE3-475C-AAEE-6D57043D90AA}" srcId="{EAA28D15-F2D1-4304-B44C-1DE316141559}" destId="{18968B62-0B3B-415D-AD70-74047046E7DD}" srcOrd="2" destOrd="0" parTransId="{98E997FF-E4CE-4CD4-99A3-51B5DDE230AF}" sibTransId="{168920C0-5538-4F4C-BD21-58F4FB1BA390}"/>
    <dgm:cxn modelId="{7D17C02D-1F44-4B64-9176-B656969807AD}" type="presParOf" srcId="{ED01F197-470B-4BEE-AD81-C090E74A756D}" destId="{5074C64E-422F-4FCD-9B0B-B70D7DE8D553}" srcOrd="0" destOrd="0" presId="urn:microsoft.com/office/officeart/2005/8/layout/process1"/>
    <dgm:cxn modelId="{3F526F0A-486D-4D90-8AAB-4840A6FEF4B3}" type="presParOf" srcId="{ED01F197-470B-4BEE-AD81-C090E74A756D}" destId="{3E4A1189-1FC3-431B-B121-7C50E0C90C1B}" srcOrd="1" destOrd="0" presId="urn:microsoft.com/office/officeart/2005/8/layout/process1"/>
    <dgm:cxn modelId="{6340ACA9-6361-48E6-ACD9-F2A1ACD49880}" type="presParOf" srcId="{3E4A1189-1FC3-431B-B121-7C50E0C90C1B}" destId="{FD40D07D-278E-4B25-A45E-5876393248CE}" srcOrd="0" destOrd="0" presId="urn:microsoft.com/office/officeart/2005/8/layout/process1"/>
    <dgm:cxn modelId="{D2A4079C-7FAD-4874-98F2-9B9A91F38384}" type="presParOf" srcId="{ED01F197-470B-4BEE-AD81-C090E74A756D}" destId="{64B16649-CB61-4A64-B718-BD86C05B59AE}" srcOrd="2" destOrd="0" presId="urn:microsoft.com/office/officeart/2005/8/layout/process1"/>
    <dgm:cxn modelId="{F711BFE9-E776-4108-B0DB-8C8934BEF042}" type="presParOf" srcId="{ED01F197-470B-4BEE-AD81-C090E74A756D}" destId="{5F72B4B5-C78B-426F-B243-C0DB5A63D4D5}" srcOrd="3" destOrd="0" presId="urn:microsoft.com/office/officeart/2005/8/layout/process1"/>
    <dgm:cxn modelId="{13408D3B-627C-424B-9471-766FE4D0987F}" type="presParOf" srcId="{5F72B4B5-C78B-426F-B243-C0DB5A63D4D5}" destId="{30579216-B0ED-4B56-A7DD-29D842EFB199}" srcOrd="0" destOrd="0" presId="urn:microsoft.com/office/officeart/2005/8/layout/process1"/>
    <dgm:cxn modelId="{C778B39F-8368-4E17-9055-821FF9FCD9F7}" type="presParOf" srcId="{ED01F197-470B-4BEE-AD81-C090E74A756D}" destId="{49EAEED5-2345-4E53-9F2C-9C5E0B5A69A3}" srcOrd="4" destOrd="0" presId="urn:microsoft.com/office/officeart/2005/8/layout/process1"/>
    <dgm:cxn modelId="{3A96B941-3DD8-4C71-A7F7-B6F7243DDB1E}" type="presParOf" srcId="{ED01F197-470B-4BEE-AD81-C090E74A756D}" destId="{A9F19A0B-1047-48E6-B01C-E9BF18EBCD98}" srcOrd="5" destOrd="0" presId="urn:microsoft.com/office/officeart/2005/8/layout/process1"/>
    <dgm:cxn modelId="{85078C7A-5D6E-47C3-8950-0E56B57371E7}" type="presParOf" srcId="{A9F19A0B-1047-48E6-B01C-E9BF18EBCD98}" destId="{A3F300DF-2E27-4AAB-8BAD-F102E3569394}" srcOrd="0" destOrd="0" presId="urn:microsoft.com/office/officeart/2005/8/layout/process1"/>
    <dgm:cxn modelId="{54D9D3A4-EE59-4CDC-BB62-E275A622C686}" type="presParOf" srcId="{ED01F197-470B-4BEE-AD81-C090E74A756D}" destId="{CEAF0498-BD56-4FE6-8FBA-5FA438848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64E-422F-4FCD-9B0B-B70D7DE8D553}">
      <dsp:nvSpPr>
        <dsp:cNvPr id="0" name=""/>
        <dsp:cNvSpPr/>
      </dsp:nvSpPr>
      <dsp:spPr>
        <a:xfrm>
          <a:off x="4358" y="408551"/>
          <a:ext cx="1905765" cy="1143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MDE</a:t>
          </a:r>
        </a:p>
      </dsp:txBody>
      <dsp:txXfrm>
        <a:off x="37849" y="442042"/>
        <a:ext cx="1838783" cy="1076477"/>
      </dsp:txXfrm>
    </dsp:sp>
    <dsp:sp modelId="{3E4A1189-1FC3-431B-B121-7C50E0C90C1B}">
      <dsp:nvSpPr>
        <dsp:cNvPr id="0" name=""/>
        <dsp:cNvSpPr/>
      </dsp:nvSpPr>
      <dsp:spPr>
        <a:xfrm>
          <a:off x="2100701" y="743966"/>
          <a:ext cx="404022" cy="4726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2100701" y="838492"/>
        <a:ext cx="282815" cy="283577"/>
      </dsp:txXfrm>
    </dsp:sp>
    <dsp:sp modelId="{64B16649-CB61-4A64-B718-BD86C05B59AE}">
      <dsp:nvSpPr>
        <dsp:cNvPr id="0" name=""/>
        <dsp:cNvSpPr/>
      </dsp:nvSpPr>
      <dsp:spPr>
        <a:xfrm>
          <a:off x="2672430" y="408551"/>
          <a:ext cx="1905765" cy="1143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Área de contribuição</a:t>
          </a:r>
        </a:p>
      </dsp:txBody>
      <dsp:txXfrm>
        <a:off x="2705921" y="442042"/>
        <a:ext cx="1838783" cy="1076477"/>
      </dsp:txXfrm>
    </dsp:sp>
    <dsp:sp modelId="{5F72B4B5-C78B-426F-B243-C0DB5A63D4D5}">
      <dsp:nvSpPr>
        <dsp:cNvPr id="0" name=""/>
        <dsp:cNvSpPr/>
      </dsp:nvSpPr>
      <dsp:spPr>
        <a:xfrm>
          <a:off x="4768773" y="743966"/>
          <a:ext cx="404022" cy="4726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4768773" y="838492"/>
        <a:ext cx="282815" cy="283577"/>
      </dsp:txXfrm>
    </dsp:sp>
    <dsp:sp modelId="{49EAEED5-2345-4E53-9F2C-9C5E0B5A69A3}">
      <dsp:nvSpPr>
        <dsp:cNvPr id="0" name=""/>
        <dsp:cNvSpPr/>
      </dsp:nvSpPr>
      <dsp:spPr>
        <a:xfrm>
          <a:off x="5340503" y="408551"/>
          <a:ext cx="1905765" cy="1143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Extração da hidrografia</a:t>
          </a:r>
        </a:p>
      </dsp:txBody>
      <dsp:txXfrm>
        <a:off x="5373994" y="442042"/>
        <a:ext cx="1838783" cy="1076477"/>
      </dsp:txXfrm>
    </dsp:sp>
    <dsp:sp modelId="{A9F19A0B-1047-48E6-B01C-E9BF18EBCD98}">
      <dsp:nvSpPr>
        <dsp:cNvPr id="0" name=""/>
        <dsp:cNvSpPr/>
      </dsp:nvSpPr>
      <dsp:spPr>
        <a:xfrm>
          <a:off x="7436845" y="743966"/>
          <a:ext cx="404022" cy="4726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7436845" y="838492"/>
        <a:ext cx="282815" cy="283577"/>
      </dsp:txXfrm>
    </dsp:sp>
    <dsp:sp modelId="{CEAF0498-BD56-4FE6-8FBA-5FA438848E11}">
      <dsp:nvSpPr>
        <dsp:cNvPr id="0" name=""/>
        <dsp:cNvSpPr/>
      </dsp:nvSpPr>
      <dsp:spPr>
        <a:xfrm>
          <a:off x="8008575" y="408551"/>
          <a:ext cx="1905765" cy="1143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Distância Vertical</a:t>
          </a:r>
        </a:p>
      </dsp:txBody>
      <dsp:txXfrm>
        <a:off x="8042066" y="442042"/>
        <a:ext cx="1838783" cy="1076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6287-C539-47C8-BC2F-40318750B89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678D-6135-4E3D-9D2F-654BDFABDEF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 descr="Resultado de imagem para caatinga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7"/>
          <a:stretch/>
        </p:blipFill>
        <p:spPr bwMode="auto">
          <a:xfrm>
            <a:off x="0" y="6045201"/>
            <a:ext cx="12192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097" y="1996660"/>
            <a:ext cx="11052312" cy="2387600"/>
          </a:xfrm>
        </p:spPr>
        <p:txBody>
          <a:bodyPr>
            <a:noAutofit/>
          </a:bodyPr>
          <a:lstStyle/>
          <a:p>
            <a:r>
              <a:rPr lang="pt-BR" sz="4400" dirty="0"/>
              <a:t>Análise espacial da densidade da Caatinga em relação a disponibilidade hídrica na Bacia Hidrográfica do Rio </a:t>
            </a:r>
            <a:r>
              <a:rPr lang="pt-BR" sz="4400" dirty="0" err="1"/>
              <a:t>Moxotó</a:t>
            </a:r>
            <a:r>
              <a:rPr lang="pt-BR" sz="4400" dirty="0"/>
              <a:t> - PE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4784035"/>
            <a:ext cx="9144000" cy="1574386"/>
          </a:xfrm>
        </p:spPr>
        <p:txBody>
          <a:bodyPr/>
          <a:lstStyle/>
          <a:p>
            <a:pPr algn="r"/>
            <a:endParaRPr lang="en-US" b="1" dirty="0"/>
          </a:p>
          <a:p>
            <a:pPr algn="r"/>
            <a:r>
              <a:rPr lang="en-US" b="1" dirty="0"/>
              <a:t>Andeise </a:t>
            </a:r>
            <a:r>
              <a:rPr lang="en-US" b="1" dirty="0" err="1"/>
              <a:t>Cerqueira</a:t>
            </a:r>
            <a:r>
              <a:rPr lang="en-US" b="1" dirty="0"/>
              <a:t> Dutra</a:t>
            </a:r>
          </a:p>
          <a:p>
            <a:pPr algn="r"/>
            <a:r>
              <a:rPr lang="en-US" b="1" dirty="0"/>
              <a:t>Rennan Andres Paloschi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40584E6-8C6E-4FCE-89A0-34E3B793208A}"/>
              </a:ext>
            </a:extLst>
          </p:cNvPr>
          <p:cNvSpPr txBox="1">
            <a:spLocks/>
          </p:cNvSpPr>
          <p:nvPr/>
        </p:nvSpPr>
        <p:spPr>
          <a:xfrm>
            <a:off x="1649896" y="1505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INSTITUTO NACIONAL DE PESQUISAS ESPACIAIS</a:t>
            </a:r>
          </a:p>
          <a:p>
            <a:r>
              <a:rPr lang="en-US" sz="2000" b="1" dirty="0"/>
              <a:t>INTRODUÇÃO AO GEOPROCESSAMENTO – SER 300</a:t>
            </a:r>
          </a:p>
        </p:txBody>
      </p:sp>
    </p:spTree>
    <p:extLst>
      <p:ext uri="{BB962C8B-B14F-4D97-AF65-F5344CB8AC3E}">
        <p14:creationId xmlns:p14="http://schemas.microsoft.com/office/powerpoint/2010/main" val="227034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554" y="2673610"/>
            <a:ext cx="10515600" cy="1325563"/>
          </a:xfrm>
        </p:spPr>
        <p:txBody>
          <a:bodyPr/>
          <a:lstStyle/>
          <a:p>
            <a:r>
              <a:rPr lang="pt-BR" sz="4000" dirty="0"/>
              <a:t>Fluxograma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822E3D-85C1-4D7A-8C24-8B3A4B1FF67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4594" t="19038" r="22359" b="11520"/>
          <a:stretch/>
        </p:blipFill>
        <p:spPr bwMode="auto">
          <a:xfrm>
            <a:off x="4015409" y="1"/>
            <a:ext cx="8011699" cy="601648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CD7404-8969-404E-BD65-444AF6B4EADF}"/>
              </a:ext>
            </a:extLst>
          </p:cNvPr>
          <p:cNvPicPr/>
          <p:nvPr/>
        </p:nvPicPr>
        <p:blipFill rotWithShape="1">
          <a:blip r:embed="rId4"/>
          <a:srcRect l="13740" t="19688" r="31004" b="43359"/>
          <a:stretch/>
        </p:blipFill>
        <p:spPr bwMode="auto">
          <a:xfrm>
            <a:off x="298554" y="965200"/>
            <a:ext cx="11564454" cy="455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761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 - HAND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807238"/>
              </p:ext>
            </p:extLst>
          </p:nvPr>
        </p:nvGraphicFramePr>
        <p:xfrm>
          <a:off x="987425" y="2813279"/>
          <a:ext cx="9918700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38200" y="1487716"/>
            <a:ext cx="1021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HAND - </a:t>
            </a:r>
            <a:r>
              <a:rPr lang="pt-BR" sz="2800" dirty="0" err="1"/>
              <a:t>Height</a:t>
            </a:r>
            <a:r>
              <a:rPr lang="pt-BR" sz="2800" dirty="0"/>
              <a:t> Above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Nearest</a:t>
            </a:r>
            <a:r>
              <a:rPr lang="pt-BR" sz="2800" dirty="0"/>
              <a:t> </a:t>
            </a:r>
            <a:r>
              <a:rPr lang="pt-BR" sz="2800" dirty="0" err="1"/>
              <a:t>Drainage</a:t>
            </a:r>
            <a:r>
              <a:rPr lang="pt-BR" sz="2800" dirty="0"/>
              <a:t> ou Altura Acima da Drenagem Mais Próxima;</a:t>
            </a:r>
          </a:p>
        </p:txBody>
      </p:sp>
    </p:spTree>
    <p:extLst>
      <p:ext uri="{BB962C8B-B14F-4D97-AF65-F5344CB8AC3E}">
        <p14:creationId xmlns:p14="http://schemas.microsoft.com/office/powerpoint/2010/main" val="407933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217864"/>
            <a:ext cx="10808510" cy="55668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50626" y="1943100"/>
            <a:ext cx="4038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Total da bacia do </a:t>
            </a:r>
            <a:r>
              <a:rPr lang="pt-BR" dirty="0" err="1"/>
              <a:t>Moxotó</a:t>
            </a:r>
            <a:r>
              <a:rPr lang="pt-BR" dirty="0"/>
              <a:t> em PE: 8772km</a:t>
            </a:r>
          </a:p>
          <a:p>
            <a:r>
              <a:rPr lang="pt-BR" dirty="0"/>
              <a:t>Área da bacia extraída: 6095km²</a:t>
            </a:r>
          </a:p>
          <a:p>
            <a:r>
              <a:rPr lang="pt-BR" dirty="0"/>
              <a:t>Área de vegetação: 5140km²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46CCDE4-C0CB-4FA0-B992-5EDC0386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739"/>
          </a:xfrm>
        </p:spPr>
        <p:txBody>
          <a:bodyPr>
            <a:normAutofit/>
          </a:bodyPr>
          <a:lstStyle/>
          <a:p>
            <a:r>
              <a:rPr lang="pt-BR" sz="4000" dirty="0"/>
              <a:t>Materiais e métodos - Seleção da área de estudo</a:t>
            </a:r>
          </a:p>
        </p:txBody>
      </p:sp>
    </p:spTree>
    <p:extLst>
      <p:ext uri="{BB962C8B-B14F-4D97-AF65-F5344CB8AC3E}">
        <p14:creationId xmlns:p14="http://schemas.microsoft.com/office/powerpoint/2010/main" val="115205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Multicritério – Regressão Multivariada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66213" y="1373277"/>
            <a:ext cx="1790700" cy="87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HAND</a:t>
            </a:r>
            <a:endParaRPr lang="pt-BR" dirty="0"/>
          </a:p>
        </p:txBody>
      </p:sp>
      <p:pic>
        <p:nvPicPr>
          <p:cNvPr id="1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" y="2014218"/>
            <a:ext cx="2416612" cy="2125852"/>
          </a:xfr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48" y="2004210"/>
            <a:ext cx="2406776" cy="20955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86" y="2014218"/>
            <a:ext cx="2405236" cy="211584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98" y="2014218"/>
            <a:ext cx="2416613" cy="212585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68" y="2014218"/>
            <a:ext cx="2405236" cy="2115844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2774819" y="1373277"/>
            <a:ext cx="1790700" cy="87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Altitude</a:t>
            </a:r>
            <a:endParaRPr lang="pt-BR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4586632" y="1373853"/>
            <a:ext cx="2760892" cy="87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A. Contribuição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416427" y="1363269"/>
            <a:ext cx="2160816" cy="87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Declividade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9654759" y="1363269"/>
            <a:ext cx="2192923" cy="87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Precipitação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9A231D-6E4A-4883-9DCF-11D85ED72B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3"/>
          <a:stretch/>
        </p:blipFill>
        <p:spPr>
          <a:xfrm>
            <a:off x="231968" y="4071528"/>
            <a:ext cx="1942628" cy="17945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B8FFCF-CA9B-42A8-95C7-FBCF667165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1"/>
          <a:stretch/>
        </p:blipFill>
        <p:spPr>
          <a:xfrm>
            <a:off x="2435256" y="4140414"/>
            <a:ext cx="2121641" cy="17382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E61874C-305E-4A02-B91F-CE8A5A029D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3"/>
          <a:stretch/>
        </p:blipFill>
        <p:spPr>
          <a:xfrm>
            <a:off x="4877740" y="4043206"/>
            <a:ext cx="2208274" cy="17707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807225-D280-4E01-96BF-04A0547942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5"/>
          <a:stretch/>
        </p:blipFill>
        <p:spPr>
          <a:xfrm>
            <a:off x="7431135" y="4099710"/>
            <a:ext cx="2062497" cy="16577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A2D8DD3-0681-4536-AAC3-A4A8604AEE3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5"/>
          <a:stretch/>
        </p:blipFill>
        <p:spPr>
          <a:xfrm>
            <a:off x="9577243" y="4025241"/>
            <a:ext cx="2347956" cy="18871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FCFD46-B7A8-43F4-BD74-C6AD3BB208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82" y="455573"/>
            <a:ext cx="7172885" cy="6245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3306953-1AE1-4D03-9FA4-1521C3F54B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5" y="366259"/>
            <a:ext cx="7200900" cy="63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DCF37A8-1614-42E5-9BD5-EDA346662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101"/>
            <a:ext cx="5163491" cy="45422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D8F6DA-2D36-422D-9B08-D5BC90EF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disponibilidade hídrica pela AHP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E49B0A6-E0EA-4D68-B458-E9E6C015B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" y="1580547"/>
            <a:ext cx="5176253" cy="5176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6681B7-D6B6-4881-A7B4-CD657FCF5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" y="1522341"/>
            <a:ext cx="5234459" cy="5234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B0D9889-D0A9-4008-B3E1-DACAEE864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5" y="1561345"/>
            <a:ext cx="5195455" cy="5195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1F25E7-3004-4EC3-9B76-82C4DCE19987}"/>
              </a:ext>
            </a:extLst>
          </p:cNvPr>
          <p:cNvSpPr txBox="1"/>
          <p:nvPr/>
        </p:nvSpPr>
        <p:spPr>
          <a:xfrm>
            <a:off x="0" y="1534492"/>
            <a:ext cx="546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Declividade (baseado em Rita Vieira, 2015)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FD4D6D3-FB72-4717-8B1D-AC06335CF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434" y="1950100"/>
            <a:ext cx="5682928" cy="37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09A47-EFFC-43BB-AF1B-9A2665F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disponibilidade hídrica pela AHP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D0A504D-CA3E-45F1-959D-F0BE0C32E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979543"/>
              </p:ext>
            </p:extLst>
          </p:nvPr>
        </p:nvGraphicFramePr>
        <p:xfrm>
          <a:off x="450274" y="1552143"/>
          <a:ext cx="5604162" cy="2728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773">
                  <a:extLst>
                    <a:ext uri="{9D8B030D-6E8A-4147-A177-3AD203B41FA5}">
                      <a16:colId xmlns:a16="http://schemas.microsoft.com/office/drawing/2014/main" val="4069021709"/>
                    </a:ext>
                  </a:extLst>
                </a:gridCol>
                <a:gridCol w="2345480">
                  <a:extLst>
                    <a:ext uri="{9D8B030D-6E8A-4147-A177-3AD203B41FA5}">
                      <a16:colId xmlns:a16="http://schemas.microsoft.com/office/drawing/2014/main" val="99268565"/>
                    </a:ext>
                  </a:extLst>
                </a:gridCol>
                <a:gridCol w="1139097">
                  <a:extLst>
                    <a:ext uri="{9D8B030D-6E8A-4147-A177-3AD203B41FA5}">
                      <a16:colId xmlns:a16="http://schemas.microsoft.com/office/drawing/2014/main" val="3020841619"/>
                    </a:ext>
                  </a:extLst>
                </a:gridCol>
                <a:gridCol w="922812">
                  <a:extLst>
                    <a:ext uri="{9D8B030D-6E8A-4147-A177-3AD203B41FA5}">
                      <a16:colId xmlns:a16="http://schemas.microsoft.com/office/drawing/2014/main" val="3728341788"/>
                    </a:ext>
                  </a:extLst>
                </a:gridCol>
              </a:tblGrid>
              <a:tr h="3121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Variável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 contribui em relação à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Variável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Peso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5980572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Precipitação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moderadamente melhor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>
                          <a:effectLst/>
                        </a:rPr>
                        <a:t>HAND</a:t>
                      </a: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3005178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Precipitação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melhor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>
                          <a:effectLst/>
                        </a:rPr>
                        <a:t>Altitude</a:t>
                      </a: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2235033"/>
                  </a:ext>
                </a:extLst>
              </a:tr>
              <a:tr h="4934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Precipitação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bem melhor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Declividade*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6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961676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Altitude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um pouco melhor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HAND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76545302"/>
                  </a:ext>
                </a:extLst>
              </a:tr>
              <a:tr h="4934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HAND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algo melhor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Declividade*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3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68341651"/>
                  </a:ext>
                </a:extLst>
              </a:tr>
              <a:tr h="4934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noProof="0" dirty="0">
                          <a:effectLst/>
                        </a:rPr>
                        <a:t>altitude</a:t>
                      </a:r>
                      <a:endParaRPr lang="pt-B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>
                          <a:effectLst/>
                        </a:rPr>
                        <a:t>um pouco melhor</a:t>
                      </a: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Declividade*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noProof="0" dirty="0">
                          <a:effectLst/>
                        </a:rPr>
                        <a:t>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288108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080C7DF4-9C33-46B6-BA58-C82591F6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15" y="1552143"/>
            <a:ext cx="5978585" cy="1800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9C49D25-846A-4D26-956D-7D633275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24" y="3684658"/>
            <a:ext cx="4731676" cy="2235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823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72649F5-EFBC-4B98-AC76-0479B24F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66" y="890193"/>
            <a:ext cx="5951034" cy="5951034"/>
          </a:xfrm>
          <a:prstGeom prst="rect">
            <a:avLst/>
          </a:prstGeom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FA52DB4-2CB7-4ACB-884B-72CCEC0B3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35"/>
            <a:ext cx="5815991" cy="581599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FD965B-E432-4569-8E12-EDB18C67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362453"/>
            <a:ext cx="11506200" cy="1325563"/>
          </a:xfrm>
        </p:spPr>
        <p:txBody>
          <a:bodyPr>
            <a:normAutofit/>
          </a:bodyPr>
          <a:lstStyle/>
          <a:p>
            <a:r>
              <a:rPr lang="pt-BR" sz="2800" dirty="0"/>
              <a:t>Disponibilidade hídrica relativa 			Biomassa (Sampaio et al., 2015)</a:t>
            </a:r>
          </a:p>
        </p:txBody>
      </p:sp>
    </p:spTree>
    <p:extLst>
      <p:ext uri="{BB962C8B-B14F-4D97-AF65-F5344CB8AC3E}">
        <p14:creationId xmlns:p14="http://schemas.microsoft.com/office/powerpoint/2010/main" val="88928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83CAE-C0EB-4E79-A81D-82B8EAF1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das variáveis e regressão múltipla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28D2DF-6258-47FC-B5C3-1CFE3A41EF7B}"/>
              </a:ext>
            </a:extLst>
          </p:cNvPr>
          <p:cNvSpPr txBox="1"/>
          <p:nvPr/>
        </p:nvSpPr>
        <p:spPr>
          <a:xfrm>
            <a:off x="734292" y="1690688"/>
            <a:ext cx="10501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Regressão encontrada (R² = 0,2031), modelo linear aditivo:</a:t>
            </a:r>
          </a:p>
          <a:p>
            <a:endParaRPr lang="pt-BR" sz="2000" dirty="0"/>
          </a:p>
          <a:p>
            <a:r>
              <a:rPr lang="pt-BR" sz="2000" dirty="0"/>
              <a:t>B = -17.92 + </a:t>
            </a:r>
            <a:r>
              <a:rPr lang="pt-BR" sz="2000" dirty="0">
                <a:solidFill>
                  <a:srgbClr val="FF0000"/>
                </a:solidFill>
              </a:rPr>
              <a:t>-1.315e-03 * A </a:t>
            </a:r>
            <a:r>
              <a:rPr lang="pt-BR" sz="2000" dirty="0"/>
              <a:t>+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3.159e-02 * H </a:t>
            </a:r>
            <a:r>
              <a:rPr lang="pt-BR" sz="2000" dirty="0">
                <a:solidFill>
                  <a:srgbClr val="00B050"/>
                </a:solidFill>
              </a:rPr>
              <a:t>+ 5.159 * D </a:t>
            </a:r>
            <a:r>
              <a:rPr lang="pt-BR" sz="2000" dirty="0"/>
              <a:t>+ </a:t>
            </a:r>
            <a:r>
              <a:rPr lang="pt-BR" sz="2000" dirty="0">
                <a:solidFill>
                  <a:srgbClr val="7030A0"/>
                </a:solidFill>
              </a:rPr>
              <a:t>5.155e-02 * P</a:t>
            </a:r>
          </a:p>
          <a:p>
            <a:endParaRPr lang="pt-BR" sz="2000" dirty="0">
              <a:solidFill>
                <a:srgbClr val="7030A0"/>
              </a:solidFill>
            </a:endParaRPr>
          </a:p>
          <a:p>
            <a:r>
              <a:rPr lang="pt-BR" sz="2000" dirty="0"/>
              <a:t>B = Biomassa (Mg/Ha)</a:t>
            </a:r>
          </a:p>
          <a:p>
            <a:r>
              <a:rPr lang="pt-BR" sz="2000" dirty="0">
                <a:solidFill>
                  <a:srgbClr val="FF0000"/>
                </a:solidFill>
              </a:rPr>
              <a:t>A = Altitude (m)</a:t>
            </a:r>
          </a:p>
          <a:p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H = HAND (m)</a:t>
            </a:r>
          </a:p>
          <a:p>
            <a:r>
              <a:rPr lang="pt-BR" sz="2000" dirty="0">
                <a:solidFill>
                  <a:srgbClr val="00B050"/>
                </a:solidFill>
              </a:rPr>
              <a:t>D = Declividade (%)</a:t>
            </a:r>
          </a:p>
          <a:p>
            <a:r>
              <a:rPr lang="pt-BR" sz="2000" dirty="0">
                <a:solidFill>
                  <a:srgbClr val="7030A0"/>
                </a:solidFill>
              </a:rPr>
              <a:t>P = Precipitação (mm/ano)</a:t>
            </a:r>
          </a:p>
          <a:p>
            <a:endParaRPr lang="en-US" sz="2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C6B2168-F62B-4357-80CA-C019863C3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722603"/>
              </p:ext>
            </p:extLst>
          </p:nvPr>
        </p:nvGraphicFramePr>
        <p:xfrm>
          <a:off x="5126181" y="3016251"/>
          <a:ext cx="6545697" cy="1999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70">
                  <a:extLst>
                    <a:ext uri="{9D8B030D-6E8A-4147-A177-3AD203B41FA5}">
                      <a16:colId xmlns:a16="http://schemas.microsoft.com/office/drawing/2014/main" val="3889923293"/>
                    </a:ext>
                  </a:extLst>
                </a:gridCol>
                <a:gridCol w="726039">
                  <a:extLst>
                    <a:ext uri="{9D8B030D-6E8A-4147-A177-3AD203B41FA5}">
                      <a16:colId xmlns:a16="http://schemas.microsoft.com/office/drawing/2014/main" val="57261643"/>
                    </a:ext>
                  </a:extLst>
                </a:gridCol>
                <a:gridCol w="907548">
                  <a:extLst>
                    <a:ext uri="{9D8B030D-6E8A-4147-A177-3AD203B41FA5}">
                      <a16:colId xmlns:a16="http://schemas.microsoft.com/office/drawing/2014/main" val="2567604450"/>
                    </a:ext>
                  </a:extLst>
                </a:gridCol>
                <a:gridCol w="1168470">
                  <a:extLst>
                    <a:ext uri="{9D8B030D-6E8A-4147-A177-3AD203B41FA5}">
                      <a16:colId xmlns:a16="http://schemas.microsoft.com/office/drawing/2014/main" val="725492971"/>
                    </a:ext>
                  </a:extLst>
                </a:gridCol>
                <a:gridCol w="726039">
                  <a:extLst>
                    <a:ext uri="{9D8B030D-6E8A-4147-A177-3AD203B41FA5}">
                      <a16:colId xmlns:a16="http://schemas.microsoft.com/office/drawing/2014/main" val="669482600"/>
                    </a:ext>
                  </a:extLst>
                </a:gridCol>
                <a:gridCol w="907548">
                  <a:extLst>
                    <a:ext uri="{9D8B030D-6E8A-4147-A177-3AD203B41FA5}">
                      <a16:colId xmlns:a16="http://schemas.microsoft.com/office/drawing/2014/main" val="965010249"/>
                    </a:ext>
                  </a:extLst>
                </a:gridCol>
                <a:gridCol w="941583">
                  <a:extLst>
                    <a:ext uri="{9D8B030D-6E8A-4147-A177-3AD203B41FA5}">
                      <a16:colId xmlns:a16="http://schemas.microsoft.com/office/drawing/2014/main" val="319885359"/>
                    </a:ext>
                  </a:extLst>
                </a:gridCol>
              </a:tblGrid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Correlação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Biomassa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Altitude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A. Contribuição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HAND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Declividade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Precipitação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33075758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Biomassa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0.269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-0.002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0.230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0.223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0.375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004787889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Altitude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-0.025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0.681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0.426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0.286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73828089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A. Contribuição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0.018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0.013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0.012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63569487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HAND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0.468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0.037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92333527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>
                          <a:effectLst/>
                        </a:rPr>
                        <a:t>Declividade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>
                          <a:effectLst/>
                        </a:rPr>
                        <a:t>0.181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10766092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noProof="0" dirty="0">
                          <a:effectLst/>
                        </a:rPr>
                        <a:t>Precipitação</a:t>
                      </a:r>
                      <a:endParaRPr lang="pt-B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noProof="0" dirty="0">
                          <a:effectLst/>
                        </a:rPr>
                        <a:t>1</a:t>
                      </a:r>
                      <a:endParaRPr lang="pt-B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93592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60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419350A-8BCD-4DF6-A9B8-D5BAF068B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5964"/>
            <a:ext cx="5902036" cy="5902036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B8DC0F-8441-4A5E-B467-FEB06DFDE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3" y="858983"/>
            <a:ext cx="5999017" cy="5999017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1ADD26D-CEF4-46EC-A76D-C57ACA987398}"/>
              </a:ext>
            </a:extLst>
          </p:cNvPr>
          <p:cNvSpPr txBox="1"/>
          <p:nvPr/>
        </p:nvSpPr>
        <p:spPr>
          <a:xfrm>
            <a:off x="7440922" y="951657"/>
            <a:ext cx="350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Biomassa (Sampaio et al., 2015)</a:t>
            </a:r>
            <a:endParaRPr lang="en-US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14E8B8D-1213-434C-B637-9712F438FA19}"/>
              </a:ext>
            </a:extLst>
          </p:cNvPr>
          <p:cNvSpPr/>
          <p:nvPr/>
        </p:nvSpPr>
        <p:spPr>
          <a:xfrm>
            <a:off x="1634023" y="951657"/>
            <a:ext cx="263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Biomassa regredida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94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20E8649-4C9A-49C6-A2FB-C5D6A5A25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50" y="-1"/>
            <a:ext cx="6903749" cy="690374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8A8635-B480-4BDF-896F-41D674C6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0" y="2581852"/>
            <a:ext cx="6654368" cy="1325563"/>
          </a:xfrm>
        </p:spPr>
        <p:txBody>
          <a:bodyPr>
            <a:noAutofit/>
          </a:bodyPr>
          <a:lstStyle/>
          <a:p>
            <a:r>
              <a:rPr lang="pt-BR" sz="3200" dirty="0" err="1"/>
              <a:t>Disp</a:t>
            </a:r>
            <a:r>
              <a:rPr lang="pt-BR" sz="3200" dirty="0"/>
              <a:t>. hídrica – Biom. Normalizada  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B0EEF1-ED74-4F0A-AECE-908EBCCE6CEE}"/>
              </a:ext>
            </a:extLst>
          </p:cNvPr>
          <p:cNvSpPr txBox="1"/>
          <p:nvPr/>
        </p:nvSpPr>
        <p:spPr>
          <a:xfrm>
            <a:off x="2341803" y="223058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Módulo da</a:t>
            </a:r>
          </a:p>
        </p:txBody>
      </p:sp>
    </p:spTree>
    <p:extLst>
      <p:ext uri="{BB962C8B-B14F-4D97-AF65-F5344CB8AC3E}">
        <p14:creationId xmlns:p14="http://schemas.microsoft.com/office/powerpoint/2010/main" val="171975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– Caatinga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Caatinga é a única grande região natural exclusivamente brasileira;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Este bioma está comparativamente atrasado em esforços de programas de conservação e pesquisa científica.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746C4D-ACDC-41C7-A359-B6F25B247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13855"/>
            <a:ext cx="6844145" cy="684414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7DAFEB-E81F-474F-A8FE-7F6D45DE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5273"/>
            <a:ext cx="6227618" cy="1316615"/>
          </a:xfrm>
        </p:spPr>
        <p:txBody>
          <a:bodyPr>
            <a:normAutofit/>
          </a:bodyPr>
          <a:lstStyle/>
          <a:p>
            <a:r>
              <a:rPr lang="pt-BR" sz="3200" dirty="0"/>
              <a:t>Biom. Estimada Normalizada – Biom. Normalizada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BD382C-E64B-4915-A632-186DAECC1CC4}"/>
              </a:ext>
            </a:extLst>
          </p:cNvPr>
          <p:cNvSpPr txBox="1"/>
          <p:nvPr/>
        </p:nvSpPr>
        <p:spPr>
          <a:xfrm>
            <a:off x="2341803" y="223058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Módulo da</a:t>
            </a:r>
          </a:p>
        </p:txBody>
      </p:sp>
    </p:spTree>
    <p:extLst>
      <p:ext uri="{BB962C8B-B14F-4D97-AF65-F5344CB8AC3E}">
        <p14:creationId xmlns:p14="http://schemas.microsoft.com/office/powerpoint/2010/main" val="44971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A2724DB-8B40-4E61-BFAA-5F21802F0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AEF590C-59F8-43AC-B587-F5D90C27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1414"/>
            <a:ext cx="6227618" cy="1316615"/>
          </a:xfrm>
        </p:spPr>
        <p:txBody>
          <a:bodyPr>
            <a:normAutofit/>
          </a:bodyPr>
          <a:lstStyle/>
          <a:p>
            <a:r>
              <a:rPr lang="pt-BR" sz="3200" dirty="0" err="1"/>
              <a:t>Disp</a:t>
            </a:r>
            <a:r>
              <a:rPr lang="pt-BR" sz="3200" dirty="0"/>
              <a:t>. hídrica – Biom. Estimada Normalizada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3CB0324-E9FC-4E64-ADE5-44CD71A5DBA2}"/>
              </a:ext>
            </a:extLst>
          </p:cNvPr>
          <p:cNvSpPr txBox="1"/>
          <p:nvPr/>
        </p:nvSpPr>
        <p:spPr>
          <a:xfrm>
            <a:off x="2341803" y="223058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Módulo da</a:t>
            </a:r>
          </a:p>
        </p:txBody>
      </p:sp>
    </p:spTree>
    <p:extLst>
      <p:ext uri="{BB962C8B-B14F-4D97-AF65-F5344CB8AC3E}">
        <p14:creationId xmlns:p14="http://schemas.microsoft.com/office/powerpoint/2010/main" val="115203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4C39604-62C9-4BE3-934C-8EB4866C6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" y="1299655"/>
            <a:ext cx="4572000" cy="4572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36A149-5C6C-4EB3-B2A0-B32D56EA7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54" y="1354821"/>
            <a:ext cx="4572000" cy="446166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DA5814-3C9A-4DF1-9F91-EE415C576921}"/>
              </a:ext>
            </a:extLst>
          </p:cNvPr>
          <p:cNvSpPr txBox="1"/>
          <p:nvPr/>
        </p:nvSpPr>
        <p:spPr>
          <a:xfrm>
            <a:off x="251441" y="1431106"/>
            <a:ext cx="408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Simulação Disponibilidade hídrica relativa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5B2601-A600-4110-9647-5FDD0FE44C9B}"/>
              </a:ext>
            </a:extLst>
          </p:cNvPr>
          <p:cNvSpPr txBox="1"/>
          <p:nvPr/>
        </p:nvSpPr>
        <p:spPr>
          <a:xfrm>
            <a:off x="4532354" y="1431106"/>
            <a:ext cx="465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Simulação pela regressão multivariada (Mg/HÁ)</a:t>
            </a:r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66BC9F-DC03-48A9-94D5-60CBD4D9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4"/>
          <a:stretch/>
        </p:blipFill>
        <p:spPr>
          <a:xfrm>
            <a:off x="9104354" y="3110059"/>
            <a:ext cx="3017868" cy="24508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36F264A-0639-42A9-8907-861AA4A2E0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7"/>
          <a:stretch/>
        </p:blipFill>
        <p:spPr>
          <a:xfrm>
            <a:off x="9203372" y="1027906"/>
            <a:ext cx="2819832" cy="22418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C4B135-DD3D-4EAB-814B-A6E2F746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Simulação – 40% menos de Precipitação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2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90017-5ED8-4E6B-B656-31D5F950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7FC583-35FD-4A97-887D-DCB30DD7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 variável </a:t>
            </a:r>
            <a:r>
              <a:rPr lang="pt-BR" sz="2400" b="1" i="1" dirty="0"/>
              <a:t>área de contribuição </a:t>
            </a:r>
            <a:r>
              <a:rPr lang="pt-BR" sz="2400" dirty="0"/>
              <a:t>foi importante pra determinação da rede de drenagem e cálculo do HAND, mas não teve correlação direta com a biomassa e contribuiu muito pouco ao modelo;</a:t>
            </a:r>
          </a:p>
          <a:p>
            <a:pPr algn="just"/>
            <a:r>
              <a:rPr lang="pt-BR" sz="2400" dirty="0"/>
              <a:t>As variáveis </a:t>
            </a:r>
            <a:r>
              <a:rPr lang="pt-BR" sz="2400" b="1" i="1" dirty="0"/>
              <a:t>altitude</a:t>
            </a:r>
            <a:r>
              <a:rPr lang="pt-BR" sz="2400" dirty="0"/>
              <a:t>,</a:t>
            </a:r>
            <a:r>
              <a:rPr lang="pt-BR" sz="2400" i="1" dirty="0"/>
              <a:t> </a:t>
            </a:r>
            <a:r>
              <a:rPr lang="pt-BR" sz="2400" b="1" i="1" dirty="0"/>
              <a:t>HAND</a:t>
            </a:r>
            <a:r>
              <a:rPr lang="pt-BR" sz="2400" dirty="0"/>
              <a:t> e </a:t>
            </a:r>
            <a:r>
              <a:rPr lang="pt-BR" sz="2400" b="1" i="1" dirty="0"/>
              <a:t>declividade</a:t>
            </a:r>
            <a:r>
              <a:rPr lang="pt-BR" sz="2400" dirty="0"/>
              <a:t> contribuíram para melhorar a explicação do modelo porém o fato de não serem independentes causa muita redundância e por isso a importância (peso) acaba sendo diluída entre elas;</a:t>
            </a:r>
          </a:p>
          <a:p>
            <a:pPr algn="just"/>
            <a:r>
              <a:rPr lang="pt-BR" sz="2400" dirty="0"/>
              <a:t>A </a:t>
            </a:r>
            <a:r>
              <a:rPr lang="pt-BR" sz="2400" b="1" i="1" dirty="0"/>
              <a:t>precipitação</a:t>
            </a:r>
            <a:r>
              <a:rPr lang="pt-BR" sz="2400" dirty="0"/>
              <a:t>, apesar da resolução espacial baixa, apresentou maior correlação com a biomassa e foi a variável que mais contribuiu pra explicação do modelo</a:t>
            </a:r>
            <a:r>
              <a:rPr lang="pt-BR" dirty="0"/>
              <a:t>.</a:t>
            </a:r>
          </a:p>
          <a:p>
            <a:pPr algn="just"/>
            <a:r>
              <a:rPr lang="pt-BR" sz="2400" dirty="0"/>
              <a:t>A técnica AHP apresentou um resultado mais interessante que a regressão pois permitiu impor conhecimentos prévios na estimativa dos parâmetros e gerar um novo índice de disponibilidade hídrica relativa.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953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C882D-6FDA-4BB2-9A05-4968B1A0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60DE2A-3D7F-4922-9591-A902A86E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Melhora do mapeamento da caatinga;</a:t>
            </a:r>
          </a:p>
          <a:p>
            <a:r>
              <a:rPr lang="pt-BR" dirty="0"/>
              <a:t>Melhora da estimativa de biomassa em campo;</a:t>
            </a:r>
          </a:p>
          <a:p>
            <a:r>
              <a:rPr lang="pt-BR" dirty="0"/>
              <a:t>Análise de relacionamento linear entre as variáveis;</a:t>
            </a:r>
          </a:p>
          <a:p>
            <a:r>
              <a:rPr lang="pt-BR" dirty="0"/>
              <a:t>Adicionar variáveis antrópicas (densidade populacional, proximidade com regiões agrícolas, </a:t>
            </a:r>
            <a:r>
              <a:rPr lang="pt-BR" dirty="0" err="1"/>
              <a:t>etc</a:t>
            </a:r>
            <a:r>
              <a:rPr lang="pt-BR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34223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7990B-BAA0-436B-BAAB-1A378323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Obrigado!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C2AFB-5F1D-470F-A162-C382EC98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Duvidas?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0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– Caatinga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t-BR" dirty="0"/>
              <a:t>Clima semiárido; 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Irregularidade incomum nos padrões de precipitação;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Frequente períodos de estiagem;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Compreende várias formas de vegetação decídua com grande variabilidade espacial e temporal;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Possui graus de diversidade variados em função das condições ambientais;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1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  <a:r>
              <a:rPr lang="en-US" dirty="0"/>
              <a:t> </a:t>
            </a:r>
            <a:r>
              <a:rPr lang="pt-BR" dirty="0"/>
              <a:t>– Mudanças climáticas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água é um dos fenômenos mais importantes na dinâmica dos ecossistemas, sendo o principal recurso limitante em regiões semiáridas (</a:t>
            </a:r>
            <a:r>
              <a:rPr lang="pt-BR" dirty="0" err="1"/>
              <a:t>Weltzin</a:t>
            </a:r>
            <a:r>
              <a:rPr lang="pt-BR" dirty="0"/>
              <a:t> et al., 2003);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Até o final do século XXI poderá ocorrer uma redução de até 40% nas chuvas no nordeste do Brasil (</a:t>
            </a:r>
            <a:r>
              <a:rPr lang="pt-BR" dirty="0" err="1"/>
              <a:t>Marengo</a:t>
            </a:r>
            <a:r>
              <a:rPr lang="pt-BR" dirty="0"/>
              <a:t> et al., 2009);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Foi demonstrado que existe uma correlação 50% em relação a produtividade e a variabilidade da chuva (</a:t>
            </a:r>
            <a:r>
              <a:rPr lang="pt-BR" dirty="0" err="1"/>
              <a:t>Salimon</a:t>
            </a:r>
            <a:r>
              <a:rPr lang="pt-BR" dirty="0"/>
              <a:t> e Anderson, 2017);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06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Avaliar a correlação existente entre a biomassa e variáveis relacionadas a disponibilidade hídrica:</a:t>
            </a:r>
          </a:p>
          <a:p>
            <a:endParaRPr lang="pt-BR" dirty="0"/>
          </a:p>
          <a:p>
            <a:pPr lvl="1"/>
            <a:r>
              <a:rPr lang="pt-BR" dirty="0"/>
              <a:t>Precipitação;</a:t>
            </a:r>
          </a:p>
          <a:p>
            <a:pPr lvl="1"/>
            <a:r>
              <a:rPr lang="pt-BR" dirty="0"/>
              <a:t>Altitude;</a:t>
            </a:r>
          </a:p>
          <a:p>
            <a:pPr lvl="1"/>
            <a:r>
              <a:rPr lang="pt-BR" dirty="0"/>
              <a:t>Declividade;</a:t>
            </a:r>
          </a:p>
          <a:p>
            <a:pPr lvl="1"/>
            <a:r>
              <a:rPr lang="pt-BR" dirty="0"/>
              <a:t>Distancia vertical à drenagem mais próxima (HAND);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7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 – Planos de informação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64026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Altimetria: </a:t>
            </a:r>
            <a:r>
              <a:rPr lang="pt-BR" dirty="0" err="1"/>
              <a:t>TopoData</a:t>
            </a:r>
            <a:r>
              <a:rPr lang="pt-BR" dirty="0"/>
              <a:t> (Banco de dados </a:t>
            </a:r>
            <a:r>
              <a:rPr lang="pt-BR" dirty="0" err="1"/>
              <a:t>Geomorfologicos</a:t>
            </a:r>
            <a:r>
              <a:rPr lang="pt-BR" dirty="0"/>
              <a:t> do Brasil):</a:t>
            </a:r>
          </a:p>
          <a:p>
            <a:pPr lvl="1"/>
            <a:r>
              <a:rPr lang="pt-BR" dirty="0"/>
              <a:t>Resolução espacial de ~0° 0’ 1’’ (~30m)</a:t>
            </a:r>
          </a:p>
          <a:p>
            <a:r>
              <a:rPr lang="pt-BR" dirty="0"/>
              <a:t>Malha hidrográfica: Bacia Atlântico trecho Norte-Nordeste (ANA):</a:t>
            </a:r>
          </a:p>
          <a:p>
            <a:pPr lvl="1"/>
            <a:r>
              <a:rPr lang="pt-BR" dirty="0"/>
              <a:t>Escala: 1:1000000;</a:t>
            </a:r>
          </a:p>
          <a:p>
            <a:r>
              <a:rPr lang="pt-BR" dirty="0"/>
              <a:t>Mapeamento de vegetação da Caatinga (vetorização visual 2011-2013):</a:t>
            </a:r>
          </a:p>
          <a:p>
            <a:pPr lvl="1"/>
            <a:r>
              <a:rPr lang="pt-BR" dirty="0"/>
              <a:t>Escala: 1:100000</a:t>
            </a:r>
          </a:p>
          <a:p>
            <a:r>
              <a:rPr lang="pt-BR" dirty="0"/>
              <a:t>Estimativa de biomassa da Caatinga (Sampaio et al., 2015);</a:t>
            </a:r>
          </a:p>
          <a:p>
            <a:pPr lvl="1"/>
            <a:r>
              <a:rPr lang="pt-BR" dirty="0"/>
              <a:t>Resolução: ~23m (sensor LISS III)</a:t>
            </a:r>
          </a:p>
          <a:p>
            <a:r>
              <a:rPr lang="pt-BR" dirty="0"/>
              <a:t>Precipitação: TRMM Produto 3b43 V(7) (</a:t>
            </a:r>
            <a:r>
              <a:rPr lang="pt-BR" dirty="0" err="1"/>
              <a:t>EarthData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Série mensal de 2002 – 2012;</a:t>
            </a:r>
          </a:p>
          <a:p>
            <a:pPr lvl="1"/>
            <a:r>
              <a:rPr lang="pt-BR" dirty="0"/>
              <a:t>Resolução espacial de 0.25° (~25km)</a:t>
            </a:r>
          </a:p>
          <a:p>
            <a:pPr marL="0" indent="0">
              <a:buNone/>
            </a:pPr>
            <a:endParaRPr lang="pt-BR" dirty="0"/>
          </a:p>
          <a:p>
            <a:pPr lvl="1"/>
            <a:endParaRPr lang="pt-BR" dirty="0"/>
          </a:p>
          <a:p>
            <a:pPr lvl="8"/>
            <a:endParaRPr lang="pt-BR" dirty="0"/>
          </a:p>
          <a:p>
            <a:pPr marL="457200" lvl="1" indent="0">
              <a:buNone/>
            </a:pPr>
            <a:r>
              <a:rPr lang="pt-BR" dirty="0"/>
              <a:t> 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7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554" y="2673610"/>
            <a:ext cx="10515600" cy="1325563"/>
          </a:xfrm>
        </p:spPr>
        <p:txBody>
          <a:bodyPr/>
          <a:lstStyle/>
          <a:p>
            <a:r>
              <a:rPr lang="pt-BR" sz="4000" dirty="0"/>
              <a:t>Fluxograma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421839-67EC-412D-B671-6844D82650CD}"/>
              </a:ext>
            </a:extLst>
          </p:cNvPr>
          <p:cNvPicPr/>
          <p:nvPr/>
        </p:nvPicPr>
        <p:blipFill rotWithShape="1">
          <a:blip r:embed="rId2"/>
          <a:srcRect l="13740" t="19688" r="22054" b="11097"/>
          <a:stretch/>
        </p:blipFill>
        <p:spPr bwMode="auto">
          <a:xfrm>
            <a:off x="3263900" y="96462"/>
            <a:ext cx="8928101" cy="5885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6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554" y="2673610"/>
            <a:ext cx="10515600" cy="1325563"/>
          </a:xfrm>
        </p:spPr>
        <p:txBody>
          <a:bodyPr/>
          <a:lstStyle/>
          <a:p>
            <a:r>
              <a:rPr lang="pt-BR" sz="4000" dirty="0"/>
              <a:t>Fluxograma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822E3D-85C1-4D7A-8C24-8B3A4B1FF67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4594" t="19038" r="22359" b="11520"/>
          <a:stretch/>
        </p:blipFill>
        <p:spPr bwMode="auto">
          <a:xfrm>
            <a:off x="4015409" y="1"/>
            <a:ext cx="8011699" cy="601648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CD7404-8969-404E-BD65-444AF6B4EADF}"/>
              </a:ext>
            </a:extLst>
          </p:cNvPr>
          <p:cNvPicPr/>
          <p:nvPr/>
        </p:nvPicPr>
        <p:blipFill rotWithShape="1">
          <a:blip r:embed="rId4"/>
          <a:srcRect l="13740" t="19688" r="31004" b="43359"/>
          <a:stretch/>
        </p:blipFill>
        <p:spPr bwMode="auto">
          <a:xfrm>
            <a:off x="298554" y="965200"/>
            <a:ext cx="11564454" cy="455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364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554" y="2673610"/>
            <a:ext cx="10515600" cy="1325563"/>
          </a:xfrm>
        </p:spPr>
        <p:txBody>
          <a:bodyPr/>
          <a:lstStyle/>
          <a:p>
            <a:r>
              <a:rPr lang="pt-BR" sz="4000" dirty="0"/>
              <a:t>Fluxograma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822E3D-85C1-4D7A-8C24-8B3A4B1FF67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4594" t="19038" r="22359" b="11520"/>
          <a:stretch/>
        </p:blipFill>
        <p:spPr bwMode="auto">
          <a:xfrm>
            <a:off x="4015409" y="1"/>
            <a:ext cx="8011699" cy="601648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CD7404-8969-404E-BD65-444AF6B4EADF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3740" t="19688" r="31004" b="43359"/>
          <a:stretch/>
        </p:blipFill>
        <p:spPr bwMode="auto">
          <a:xfrm>
            <a:off x="298554" y="965200"/>
            <a:ext cx="11564454" cy="455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 descr="Uma imagem contendo quebra-cabeça, texto&#10;&#10;Descrição gerada com muito alta confiança">
            <a:extLst>
              <a:ext uri="{FF2B5EF4-FFF2-40B4-BE49-F238E27FC236}">
                <a16:creationId xmlns:a16="http://schemas.microsoft.com/office/drawing/2014/main" id="{EA6922DB-B609-41A7-9CD5-F83A9D9A32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6"/>
          <a:stretch/>
        </p:blipFill>
        <p:spPr>
          <a:xfrm>
            <a:off x="2774630" y="1803400"/>
            <a:ext cx="8563951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7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807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Análise espacial da densidade da Caatinga em relação a disponibilidade hídrica na Bacia Hidrográfica do Rio Moxotó - PE</vt:lpstr>
      <vt:lpstr>Introdução – Caatinga </vt:lpstr>
      <vt:lpstr>Introdução – Caatinga </vt:lpstr>
      <vt:lpstr>Justificativa – Mudanças climáticas</vt:lpstr>
      <vt:lpstr>Objetivos</vt:lpstr>
      <vt:lpstr>Materiais e métodos – Planos de informação</vt:lpstr>
      <vt:lpstr>Fluxograma</vt:lpstr>
      <vt:lpstr>Fluxograma</vt:lpstr>
      <vt:lpstr>Fluxograma</vt:lpstr>
      <vt:lpstr>Fluxograma</vt:lpstr>
      <vt:lpstr>Materiais e métodos - HAND</vt:lpstr>
      <vt:lpstr>Materiais e métodos - Seleção da área de estudo</vt:lpstr>
      <vt:lpstr>Análise Multicritério – Regressão Multivariada</vt:lpstr>
      <vt:lpstr>Análise da disponibilidade hídrica pela AHP</vt:lpstr>
      <vt:lpstr>Análise da disponibilidade hídrica pela AHP</vt:lpstr>
      <vt:lpstr>Disponibilidade hídrica relativa    Biomassa (Sampaio et al., 2015)</vt:lpstr>
      <vt:lpstr>Análise das variáveis e regressão múltipla</vt:lpstr>
      <vt:lpstr>Apresentação do PowerPoint</vt:lpstr>
      <vt:lpstr>Disp. hídrica – Biom. Normalizada   </vt:lpstr>
      <vt:lpstr>Biom. Estimada Normalizada – Biom. Normalizada</vt:lpstr>
      <vt:lpstr>Disp. hídrica – Biom. Estimada Normalizada</vt:lpstr>
      <vt:lpstr>Simulação – 40% menos de Precipitação</vt:lpstr>
      <vt:lpstr>Conclusões</vt:lpstr>
      <vt:lpstr>Considerações Finais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espacial da densidade da Caatinga em relação a disponibilidade hídrica no Estado de Pernambuco</dc:title>
  <dc:creator>Rennan Paloschi</dc:creator>
  <cp:lastModifiedBy>Deise Dutra</cp:lastModifiedBy>
  <cp:revision>58</cp:revision>
  <dcterms:created xsi:type="dcterms:W3CDTF">2017-06-09T17:38:14Z</dcterms:created>
  <dcterms:modified xsi:type="dcterms:W3CDTF">2017-06-13T10:45:12Z</dcterms:modified>
</cp:coreProperties>
</file>