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F75B490-D27C-491F-9509-E955417379F5}">
  <a:tblStyle styleId="{9F75B490-D27C-491F-9509-E955417379F5}" styleName="Table_0">
    <a:wholeTbl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4354" autoAdjust="0"/>
  </p:normalViewPr>
  <p:slideViewPr>
    <p:cSldViewPr snapToGrid="0">
      <p:cViewPr varScale="1">
        <p:scale>
          <a:sx n="69" d="100"/>
          <a:sy n="69" d="100"/>
        </p:scale>
        <p:origin x="13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Linear_regression_model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est.ips.pt/" TargetMode="External"/><Relationship Id="rId5" Type="http://schemas.openxmlformats.org/officeDocument/2006/relationships/hyperlink" Target="http://www.est.ips.pt/departamentos/sam/index.htm" TargetMode="External"/><Relationship Id="rId4" Type="http://schemas.openxmlformats.org/officeDocument/2006/relationships/hyperlink" Target="https://en.wikipedia.org/wiki/Dataset" TargetMode="Externa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/>
              <a:t>Apesar disso tudo pequenos erros são esperados e ignorados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/>
              <a:t>Apesar disso tudo pequenos erros são esperados e ignorados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/>
              <a:t>Apesar disso tudo pequenos erros são esperados e ignorados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/>
              <a:t>Apesar disso tudo pequenos erros são esperados e ignorados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/>
              <a:t>Apesar disso tudo pequenos erros são esperados e ignorados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Shape 2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/>
              <a:t>Apesar disso tudo pequenos erros são esperados e ignorados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Shape 3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sz="1300">
                <a:solidFill>
                  <a:schemeClr val="dk1"/>
                </a:solidFill>
                <a:highlight>
                  <a:srgbClr val="CFCFCF"/>
                </a:highlight>
              </a:rPr>
              <a:t>em que Y</a:t>
            </a:r>
            <a:r>
              <a:rPr lang="pt-BR" sz="900">
                <a:solidFill>
                  <a:schemeClr val="dk1"/>
                </a:solidFill>
                <a:highlight>
                  <a:srgbClr val="CFCFCF"/>
                </a:highlight>
              </a:rPr>
              <a:t>t </a:t>
            </a:r>
            <a:r>
              <a:rPr lang="pt-BR" sz="1300">
                <a:solidFill>
                  <a:schemeClr val="dk1"/>
                </a:solidFill>
                <a:highlight>
                  <a:srgbClr val="CFCFCF"/>
                </a:highlight>
              </a:rPr>
              <a:t>é o dado observado no tempo t, T</a:t>
            </a:r>
            <a:r>
              <a:rPr lang="pt-BR" sz="900">
                <a:solidFill>
                  <a:schemeClr val="dk1"/>
                </a:solidFill>
                <a:highlight>
                  <a:srgbClr val="CFCFCF"/>
                </a:highlight>
              </a:rPr>
              <a:t>t </a:t>
            </a:r>
            <a:r>
              <a:rPr lang="pt-BR" sz="1300">
                <a:solidFill>
                  <a:schemeClr val="dk1"/>
                </a:solidFill>
                <a:highlight>
                  <a:srgbClr val="CFCFCF"/>
                </a:highlight>
              </a:rPr>
              <a:t>é a componente de tendência, S</a:t>
            </a:r>
            <a:r>
              <a:rPr lang="pt-BR" sz="900">
                <a:solidFill>
                  <a:schemeClr val="dk1"/>
                </a:solidFill>
                <a:highlight>
                  <a:srgbClr val="CFCFCF"/>
                </a:highlight>
              </a:rPr>
              <a:t>t </a:t>
            </a:r>
            <a:r>
              <a:rPr lang="pt-BR" sz="1300">
                <a:solidFill>
                  <a:schemeClr val="dk1"/>
                </a:solidFill>
                <a:highlight>
                  <a:srgbClr val="CFCFCF"/>
                </a:highlight>
              </a:rPr>
              <a:t>é a componente de sazonalidade e e</a:t>
            </a:r>
            <a:r>
              <a:rPr lang="pt-BR" sz="900">
                <a:solidFill>
                  <a:schemeClr val="dk1"/>
                </a:solidFill>
                <a:highlight>
                  <a:srgbClr val="CFCFCF"/>
                </a:highlight>
              </a:rPr>
              <a:t>t </a:t>
            </a:r>
            <a:r>
              <a:rPr lang="pt-BR" sz="1300">
                <a:solidFill>
                  <a:schemeClr val="dk1"/>
                </a:solidFill>
                <a:highlight>
                  <a:srgbClr val="CFCFCF"/>
                </a:highlight>
              </a:rPr>
              <a:t>é a componente residual (VERBESSELT et al., 2010a; WATTS; LAFFAN, 2013)</a:t>
            </a:r>
          </a:p>
          <a:p>
            <a:pPr lvl="0">
              <a:spcBef>
                <a:spcPts val="0"/>
              </a:spcBef>
              <a:buNone/>
            </a:pPr>
            <a:endParaRPr sz="1300">
              <a:solidFill>
                <a:schemeClr val="dk1"/>
              </a:solidFill>
              <a:highlight>
                <a:srgbClr val="CFCFCF"/>
              </a:highlight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lang="pt-BR" sz="1300">
                <a:solidFill>
                  <a:schemeClr val="dk1"/>
                </a:solidFill>
                <a:highlight>
                  <a:srgbClr val="CFCFCF"/>
                </a:highlight>
              </a:rPr>
              <a:t>As observações de mudanças na componente tendência indicam alterações graduais (oriundas de variações climáticas inter-anuais), ou abruptas (desmatamento, urbanização, fogo e inundações). Mudanças na componente de sazonalidade indicam mudanças fenológicas (alteração na quantidade de folhas ou do vigor vegetativo). Componente residual refere-se a ruídos e demais componentes, que em imagens orbitais podem se referir a elementos originados por geometria de aquisição, efeitos indesejados causados por nuvens e espalhamento atmosférico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Shape 3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lang="pt-BR" sz="1300">
                <a:solidFill>
                  <a:schemeClr val="dk1"/>
                </a:solidFill>
                <a:highlight>
                  <a:srgbClr val="CFCFCF"/>
                </a:highlight>
              </a:rPr>
              <a:t>em que Y</a:t>
            </a:r>
            <a:r>
              <a:rPr lang="pt-BR" sz="900">
                <a:solidFill>
                  <a:schemeClr val="dk1"/>
                </a:solidFill>
                <a:highlight>
                  <a:srgbClr val="CFCFCF"/>
                </a:highlight>
              </a:rPr>
              <a:t>t </a:t>
            </a:r>
            <a:r>
              <a:rPr lang="pt-BR" sz="1300">
                <a:solidFill>
                  <a:schemeClr val="dk1"/>
                </a:solidFill>
                <a:highlight>
                  <a:srgbClr val="CFCFCF"/>
                </a:highlight>
              </a:rPr>
              <a:t>é o dado observado no tempo t, T</a:t>
            </a:r>
            <a:r>
              <a:rPr lang="pt-BR" sz="900">
                <a:solidFill>
                  <a:schemeClr val="dk1"/>
                </a:solidFill>
                <a:highlight>
                  <a:srgbClr val="CFCFCF"/>
                </a:highlight>
              </a:rPr>
              <a:t>t </a:t>
            </a:r>
            <a:r>
              <a:rPr lang="pt-BR" sz="1300">
                <a:solidFill>
                  <a:schemeClr val="dk1"/>
                </a:solidFill>
                <a:highlight>
                  <a:srgbClr val="CFCFCF"/>
                </a:highlight>
              </a:rPr>
              <a:t>é a componente de tendência, S</a:t>
            </a:r>
            <a:r>
              <a:rPr lang="pt-BR" sz="900">
                <a:solidFill>
                  <a:schemeClr val="dk1"/>
                </a:solidFill>
                <a:highlight>
                  <a:srgbClr val="CFCFCF"/>
                </a:highlight>
              </a:rPr>
              <a:t>t </a:t>
            </a:r>
            <a:r>
              <a:rPr lang="pt-BR" sz="1300">
                <a:solidFill>
                  <a:schemeClr val="dk1"/>
                </a:solidFill>
                <a:highlight>
                  <a:srgbClr val="CFCFCF"/>
                </a:highlight>
              </a:rPr>
              <a:t>é a componente de sazonalidade e e</a:t>
            </a:r>
            <a:r>
              <a:rPr lang="pt-BR" sz="900">
                <a:solidFill>
                  <a:schemeClr val="dk1"/>
                </a:solidFill>
                <a:highlight>
                  <a:srgbClr val="CFCFCF"/>
                </a:highlight>
              </a:rPr>
              <a:t>t </a:t>
            </a:r>
            <a:r>
              <a:rPr lang="pt-BR" sz="1300">
                <a:solidFill>
                  <a:schemeClr val="dk1"/>
                </a:solidFill>
                <a:highlight>
                  <a:srgbClr val="CFCFCF"/>
                </a:highlight>
              </a:rPr>
              <a:t>é a componente residual (VERBESSELT et al., 2010a; WATTS; LAFFAN, 2013)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endParaRPr sz="1300">
              <a:solidFill>
                <a:schemeClr val="dk1"/>
              </a:solidFill>
              <a:highlight>
                <a:srgbClr val="CFCFCF"/>
              </a:highlight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lang="pt-BR" sz="1300">
                <a:solidFill>
                  <a:schemeClr val="dk1"/>
                </a:solidFill>
                <a:highlight>
                  <a:srgbClr val="CFCFCF"/>
                </a:highlight>
              </a:rPr>
              <a:t>As observações de mudanças na componente tendência indicam alterações graduais (oriundas de variações climáticas inter-anuais), ou abruptas (desmatamento, urbanização, fogo e inundações). Mudanças na componente de sazonalidade indicam mudanças fenológicas (alteração na quantidade de folhas ou do vigor vegetativo). Componente residual refere-se a ruídos e demais componentes, que em imagens orbitais podem se referir a elementos originados por geometria de aquisição, efeitos indesejados causados por nuvens e espalhamento atmosférico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300">
                <a:solidFill>
                  <a:schemeClr val="dk1"/>
                </a:solidFill>
                <a:highlight>
                  <a:srgbClr val="CFCFCF"/>
                </a:highlight>
              </a:rPr>
              <a:t>Uma série temporal é um conjunto de observações sequenciais e dependente. A análise de uma série temporal possibilita a verificação de tendências, de periodicidades e predições (EHLERS, 2009).</a:t>
            </a:r>
          </a:p>
          <a:p>
            <a:pPr lvl="0" rtl="0">
              <a:spcBef>
                <a:spcPts val="0"/>
              </a:spcBef>
              <a:buNone/>
            </a:pPr>
            <a:endParaRPr sz="1300">
              <a:solidFill>
                <a:schemeClr val="dk1"/>
              </a:solidFill>
              <a:highlight>
                <a:srgbClr val="CFCFCF"/>
              </a:highlight>
            </a:endParaRPr>
          </a:p>
          <a:p>
            <a:pPr lvl="0" rtl="0">
              <a:spcBef>
                <a:spcPts val="0"/>
              </a:spcBef>
              <a:buNone/>
            </a:pPr>
            <a:r>
              <a:rPr lang="pt-BR" sz="1300">
                <a:solidFill>
                  <a:schemeClr val="dk1"/>
                </a:solidFill>
                <a:highlight>
                  <a:srgbClr val="CFCFCF"/>
                </a:highlight>
              </a:rPr>
              <a:t>Séries temporais são coleções de observações feitas de maneira cronológica, cujas características incluem: grande quantidade de dados, alta dimensionalidade e atualização continua (FU, 2011).</a:t>
            </a:r>
          </a:p>
          <a:p>
            <a:pPr lvl="0" rtl="0">
              <a:spcBef>
                <a:spcPts val="0"/>
              </a:spcBef>
              <a:buNone/>
            </a:pPr>
            <a:endParaRPr sz="1300">
              <a:solidFill>
                <a:schemeClr val="dk1"/>
              </a:solidFill>
              <a:highlight>
                <a:srgbClr val="CFCFCF"/>
              </a:highlight>
            </a:endParaRPr>
          </a:p>
          <a:p>
            <a:pPr lvl="0" rtl="0">
              <a:spcBef>
                <a:spcPts val="0"/>
              </a:spcBef>
              <a:buNone/>
            </a:pPr>
            <a:r>
              <a:rPr lang="pt-BR" sz="1300">
                <a:solidFill>
                  <a:schemeClr val="dk1"/>
                </a:solidFill>
                <a:highlight>
                  <a:srgbClr val="CFCFCF"/>
                </a:highlight>
              </a:rPr>
              <a:t>Como exemplo das componentes de uma série temporal em análise de dados de sensoriamento remoto, podemos considerar a observação de uma região de savana.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300">
                <a:solidFill>
                  <a:schemeClr val="dk1"/>
                </a:solidFill>
                <a:highlight>
                  <a:srgbClr val="CFCFCF"/>
                </a:highlight>
              </a:rPr>
              <a:t>A sazonalidade dessa região seria o vigor da vegetação dependo da estão seca ou chuvosa; a tendência observada durante muitos anos poderia ser crescimento da quantidade de vegetação ou degradação ou ainda a estabilidade da vegetação; as irregularidades podem ser queimadas, mudanças atmosféricas durante a aquisição dos dados, mudança na anisotropia da superfície, diferenças de iluminação, defeito dos sensores (KÜNZER et al., 2015)</a:t>
            </a:r>
          </a:p>
          <a:p>
            <a:pPr lvl="0" rtl="0">
              <a:spcBef>
                <a:spcPts val="0"/>
              </a:spcBef>
              <a:buNone/>
            </a:pPr>
            <a:endParaRPr sz="1300">
              <a:solidFill>
                <a:schemeClr val="dk1"/>
              </a:solidFill>
              <a:highlight>
                <a:srgbClr val="CFCFCF"/>
              </a:highlight>
            </a:endParaRPr>
          </a:p>
          <a:p>
            <a:pPr lvl="0" rtl="0">
              <a:spcBef>
                <a:spcPts val="0"/>
              </a:spcBef>
              <a:buNone/>
            </a:pPr>
            <a:endParaRPr sz="1300">
              <a:solidFill>
                <a:schemeClr val="dk1"/>
              </a:solidFill>
              <a:highlight>
                <a:srgbClr val="CFCFCF"/>
              </a:highlight>
            </a:endParaRPr>
          </a:p>
          <a:p>
            <a:pPr lvl="0" rtl="0">
              <a:spcBef>
                <a:spcPts val="0"/>
              </a:spcBef>
              <a:buNone/>
            </a:pPr>
            <a:endParaRPr sz="1300">
              <a:solidFill>
                <a:schemeClr val="dk1"/>
              </a:solidFill>
              <a:highlight>
                <a:srgbClr val="CFCFCF"/>
              </a:highlight>
            </a:endParaRP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Shape 4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Shape 4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Shape 4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Shape 5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Shape 6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4" name="Shape 6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Shape 7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" name="Shape 7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Shape 7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8" name="Shape 7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Shape 7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1" name="Shape 7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endParaRPr sz="1300">
              <a:solidFill>
                <a:schemeClr val="dk1"/>
              </a:solidFill>
              <a:highlight>
                <a:srgbClr val="CFCFCF"/>
              </a:highlight>
            </a:endParaRP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Shape 7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8" name="Shape 7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lang="pt-BR" sz="1300">
                <a:solidFill>
                  <a:schemeClr val="dk1"/>
                </a:solidFill>
                <a:highlight>
                  <a:srgbClr val="CFCFCF"/>
                </a:highlight>
              </a:rPr>
              <a:t>Aditive seasonal effects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Shape 8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5" name="Shape 8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50">
                <a:solidFill>
                  <a:srgbClr val="252525"/>
                </a:solidFill>
                <a:highlight>
                  <a:srgbClr val="FFFFFF"/>
                </a:highlight>
              </a:rPr>
              <a:t>determina tamanho do segmento e numero máximo de pontos de quebra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Terra está em constante mudança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importante compreender os processos atuantes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INPE pioneiro na disponibilização de dados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Coppin et al. (2004) mostram que maioria dos métodos de detecção de mudanças utilizam séries curtas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Shape 8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8" name="Shape 8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50">
                <a:solidFill>
                  <a:srgbClr val="252525"/>
                </a:solidFill>
                <a:highlight>
                  <a:srgbClr val="FFFFFF"/>
                </a:highlight>
              </a:rPr>
              <a:t>determina tamanho do segmento e numero máximo de pontos de quebra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Shape 8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0" name="Shape 8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50">
                <a:solidFill>
                  <a:srgbClr val="252525"/>
                </a:solidFill>
                <a:highlight>
                  <a:srgbClr val="FFFFFF"/>
                </a:highlight>
              </a:rPr>
              <a:t>determina tamanho do segmento e numero máximo de pontos de quebra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Shape 8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5" name="Shape 8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buClr>
                <a:schemeClr val="dk1"/>
              </a:buClr>
              <a:buChar char="❖"/>
            </a:pPr>
            <a:r>
              <a:rPr lang="pt-BR" sz="1400">
                <a:solidFill>
                  <a:schemeClr val="dk1"/>
                </a:solidFill>
              </a:rPr>
              <a:t>Etapa 1:	Se o teste de OLS-MOSUM indicar que os pontos de quebra estão ocorrendo na componente de tendência, o número e posição dos pontos de quebra é estimado por meio do OLS dos dados sem sazonalidade;</a:t>
            </a:r>
          </a:p>
          <a:p>
            <a:pPr marL="457200" lvl="0" indent="-228600" rtl="0">
              <a:spcBef>
                <a:spcPts val="0"/>
              </a:spcBef>
              <a:buClr>
                <a:schemeClr val="dk1"/>
              </a:buClr>
              <a:buChar char="❖"/>
            </a:pPr>
            <a:r>
              <a:rPr lang="pt-BR" sz="1400">
                <a:solidFill>
                  <a:schemeClr val="dk1"/>
                </a:solidFill>
              </a:rPr>
              <a:t>Etapa 2:	Estimam-se as componentes de tendência para cada segmento por meio de regressão;</a:t>
            </a:r>
          </a:p>
          <a:p>
            <a:pPr marL="457200" lvl="0" indent="-228600" rtl="0">
              <a:spcBef>
                <a:spcPts val="0"/>
              </a:spcBef>
              <a:buClr>
                <a:schemeClr val="dk1"/>
              </a:buClr>
              <a:buChar char="❖"/>
            </a:pPr>
            <a:r>
              <a:rPr lang="pt-BR" sz="1400">
                <a:solidFill>
                  <a:schemeClr val="dk1"/>
                </a:solidFill>
              </a:rPr>
              <a:t>Etapa 3:	Se o teste de OLS-MOSUM indicar que os pontos de quebra estão ocorrendo na componente sazonal, o número e a posição dos pontos de quebra sazonais são estimados pelo OLS dos dados sem tendência;</a:t>
            </a:r>
          </a:p>
          <a:p>
            <a:pPr marL="457200" lvl="0" indent="-228600" rtl="0">
              <a:spcBef>
                <a:spcPts val="0"/>
              </a:spcBef>
              <a:buClr>
                <a:schemeClr val="dk1"/>
              </a:buClr>
              <a:buChar char="❖"/>
            </a:pPr>
            <a:r>
              <a:rPr lang="pt-BR" sz="1400">
                <a:solidFill>
                  <a:schemeClr val="dk1"/>
                </a:solidFill>
              </a:rPr>
              <a:t>Etapa 4:	Os coeficientes sazonais são estimados para cada segmento por meio de regressão</a:t>
            </a:r>
          </a:p>
          <a:p>
            <a:pPr lvl="0">
              <a:spcBef>
                <a:spcPts val="0"/>
              </a:spcBef>
              <a:buNone/>
            </a:pPr>
            <a:r>
              <a:rPr lang="pt-BR" sz="1300">
                <a:solidFill>
                  <a:schemeClr val="dk1"/>
                </a:solidFill>
                <a:highlight>
                  <a:srgbClr val="CFCFCF"/>
                </a:highlight>
              </a:rPr>
              <a:t>inclinação e intercepto</a:t>
            </a:r>
          </a:p>
          <a:p>
            <a:pPr lvl="0">
              <a:spcBef>
                <a:spcPts val="0"/>
              </a:spcBef>
              <a:buNone/>
            </a:pPr>
            <a:r>
              <a:rPr lang="pt-BR" sz="1300">
                <a:solidFill>
                  <a:schemeClr val="dk1"/>
                </a:solidFill>
              </a:rPr>
              <a:t>os coeficientes sazonais (amplitude e fase) são estimados para cada segmento por meio de regressão robusta baseada em estimadores M</a:t>
            </a:r>
          </a:p>
          <a:p>
            <a:pPr lvl="0">
              <a:spcBef>
                <a:spcPts val="0"/>
              </a:spcBef>
              <a:buNone/>
            </a:pPr>
            <a:endParaRPr sz="13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pt-BR" sz="1400">
                <a:solidFill>
                  <a:schemeClr val="dk1"/>
                </a:solidFill>
              </a:rPr>
              <a:t>Moving Sum - MOSUM 	Manter elementos recentes torna-os mais sensíveis a variação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pt-BR" sz="1400">
                <a:solidFill>
                  <a:schemeClr val="dk1"/>
                </a:solidFill>
              </a:rPr>
              <a:t>Ordinary Least Squares (OLS)	Determina parâmetros desconhecidos em um modelo de regressão linear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pt-BR" sz="1400">
                <a:solidFill>
                  <a:schemeClr val="dk1"/>
                </a:solidFill>
              </a:rPr>
              <a:t>OLS-MOSUM é um teste utilizado para verificar a constância de parâmetros em uma série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pt-BR" sz="1400">
                <a:solidFill>
                  <a:schemeClr val="dk1"/>
                </a:solidFill>
              </a:rPr>
              <a:t>Estimadores M para modelos de regressão, generalização máxima verossimilhança (Huber, 1964)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050">
              <a:solidFill>
                <a:srgbClr val="252525"/>
              </a:solidFill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pt-BR" sz="1050">
                <a:solidFill>
                  <a:srgbClr val="252525"/>
                </a:solidFill>
              </a:rPr>
              <a:t>estimating the unknown parameters in a </a:t>
            </a:r>
            <a:r>
              <a:rPr lang="pt-BR" sz="1050">
                <a:solidFill>
                  <a:srgbClr val="0B0080"/>
                </a:solidFill>
                <a:hlinkClick r:id="rId3"/>
              </a:rPr>
              <a:t>linear regression model</a:t>
            </a:r>
            <a:r>
              <a:rPr lang="pt-BR" sz="1050">
                <a:solidFill>
                  <a:srgbClr val="252525"/>
                </a:solidFill>
              </a:rPr>
              <a:t>, with the goal of minimizing the sum of the squares of the differences between the observed responses in the given </a:t>
            </a:r>
            <a:r>
              <a:rPr lang="pt-BR" sz="1050">
                <a:solidFill>
                  <a:srgbClr val="0B0080"/>
                </a:solidFill>
                <a:hlinkClick r:id="rId4"/>
              </a:rPr>
              <a:t>dataset</a:t>
            </a:r>
            <a:r>
              <a:rPr lang="pt-BR" sz="1050">
                <a:solidFill>
                  <a:srgbClr val="252525"/>
                </a:solidFill>
              </a:rPr>
              <a:t> and those predicted by a linear function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050">
              <a:solidFill>
                <a:srgbClr val="252525"/>
              </a:solidFill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pt-BR" sz="1400">
                <a:solidFill>
                  <a:schemeClr val="dk1"/>
                </a:solidFill>
              </a:rPr>
              <a:t>José António C. Palma Professor no </a:t>
            </a:r>
            <a:r>
              <a:rPr lang="pt-BR" sz="1400" u="sng">
                <a:solidFill>
                  <a:schemeClr val="accent5"/>
                </a:solidFill>
                <a:hlinkClick r:id="rId5"/>
              </a:rPr>
              <a:t>Departamento de Matemática</a:t>
            </a:r>
            <a:r>
              <a:rPr lang="pt-BR" sz="1400">
                <a:solidFill>
                  <a:schemeClr val="dk1"/>
                </a:solidFill>
              </a:rPr>
              <a:t> da </a:t>
            </a:r>
            <a:r>
              <a:rPr lang="pt-BR" sz="1400" u="sng">
                <a:solidFill>
                  <a:schemeClr val="accent5"/>
                </a:solidFill>
                <a:hlinkClick r:id="rId6"/>
              </a:rPr>
              <a:t>Escola Superior de Tecnologia</a:t>
            </a:r>
            <a:r>
              <a:rPr lang="pt-BR" sz="1400">
                <a:solidFill>
                  <a:schemeClr val="dk1"/>
                </a:solidFill>
              </a:rPr>
              <a:t> do Instituto Politécnico de Setúbal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pt-BR" sz="1400">
                <a:solidFill>
                  <a:schemeClr val="dk1"/>
                </a:solidFill>
              </a:rPr>
              <a:t>Cap. 3</a:t>
            </a:r>
          </a:p>
          <a:p>
            <a:pPr lvl="0">
              <a:spcBef>
                <a:spcPts val="0"/>
              </a:spcBef>
              <a:buNone/>
            </a:pPr>
            <a:r>
              <a:rPr lang="pt-BR" sz="1300">
                <a:solidFill>
                  <a:schemeClr val="dk1"/>
                </a:solidFill>
              </a:rPr>
              <a:t>.</a:t>
            </a:r>
          </a:p>
          <a:p>
            <a:pPr lvl="0" rtl="0">
              <a:spcBef>
                <a:spcPts val="0"/>
              </a:spcBef>
              <a:buNone/>
            </a:pPr>
            <a:endParaRPr sz="14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Shape 8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Shape 8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Shape 8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Shape 8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Shape 9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Shape 9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É uma técnica de classificação supervisionada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Shape 9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7" name="Shape 9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Um dado é visto como um ponto num espaço de p dimensões.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pt-BR">
                <a:solidFill>
                  <a:schemeClr val="dk1"/>
                </a:solidFill>
              </a:rPr>
              <a:t>Trata-se de um classificador linear binário.</a:t>
            </a:r>
          </a:p>
          <a:p>
            <a:pPr lvl="0">
              <a:spcBef>
                <a:spcPts val="0"/>
              </a:spcBef>
              <a:buNone/>
            </a:pPr>
            <a:endParaRPr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rPr lang="pt-BR">
                <a:solidFill>
                  <a:schemeClr val="dk1"/>
                </a:solidFill>
              </a:rPr>
              <a:t>SVM</a:t>
            </a:r>
          </a:p>
          <a:p>
            <a:pPr marL="457200" lvl="0" indent="-228600" rtl="0">
              <a:spcBef>
                <a:spcPts val="0"/>
              </a:spcBef>
              <a:buClr>
                <a:schemeClr val="dk1"/>
              </a:buClr>
              <a:buChar char="●"/>
            </a:pPr>
            <a:r>
              <a:rPr lang="pt-BR">
                <a:solidFill>
                  <a:schemeClr val="dk1"/>
                </a:solidFill>
              </a:rPr>
              <a:t>Linear - Margens Rígidas e Suaves</a:t>
            </a:r>
          </a:p>
          <a:p>
            <a:pPr marL="457200" lvl="0" indent="-228600" rtl="0">
              <a:spcBef>
                <a:spcPts val="0"/>
              </a:spcBef>
              <a:buClr>
                <a:schemeClr val="dk1"/>
              </a:buClr>
              <a:buChar char="●"/>
            </a:pPr>
            <a:r>
              <a:rPr lang="pt-BR">
                <a:solidFill>
                  <a:schemeClr val="dk1"/>
                </a:solidFill>
              </a:rPr>
              <a:t>Não Linear</a:t>
            </a:r>
          </a:p>
          <a:p>
            <a:pPr marL="457200" lvl="0" indent="-228600" rtl="0">
              <a:spcBef>
                <a:spcPts val="0"/>
              </a:spcBef>
              <a:buClr>
                <a:schemeClr val="dk1"/>
              </a:buClr>
              <a:buChar char="●"/>
            </a:pPr>
            <a:r>
              <a:rPr lang="pt-BR">
                <a:solidFill>
                  <a:schemeClr val="dk1"/>
                </a:solidFill>
              </a:rPr>
              <a:t>Multi-Classes</a:t>
            </a: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Shape 9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3" name="Shape 9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Existem infinitas linhas (hiperplanos) separando duas classes. 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Shape 9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3" name="Shape 9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Define uma fronteira linear a partir de dados linearmente separáveis 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pt-BR"/>
              <a:t>O alvo é achar o melhor hiperplano que minimize o erro da classificação. 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pt-BR"/>
              <a:t>SVM busca o hiperplano com a maior margem.</a:t>
            </a: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Shape 9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8" name="Shape 9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200">
                <a:solidFill>
                  <a:schemeClr val="dk1"/>
                </a:solidFill>
                <a:highlight>
                  <a:srgbClr val="CFCFCF"/>
                </a:highlight>
              </a:rPr>
              <a:t>Relação entre resolução espacial e tempo de revisita entre os satélites para sensoriamento remoto.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200">
                <a:solidFill>
                  <a:schemeClr val="dk1"/>
                </a:solidFill>
                <a:highlight>
                  <a:srgbClr val="CFCFCF"/>
                </a:highlight>
              </a:rPr>
              <a:t>Fonte: Adaptado de ITC (2016)</a:t>
            </a:r>
          </a:p>
          <a:p>
            <a:pPr lvl="0">
              <a:spcBef>
                <a:spcPts val="0"/>
              </a:spcBef>
              <a:buNone/>
            </a:pPr>
            <a:endParaRPr sz="1300">
              <a:solidFill>
                <a:schemeClr val="dk1"/>
              </a:solidFill>
              <a:highlight>
                <a:srgbClr val="CFCFCF"/>
              </a:highlight>
            </a:endParaRPr>
          </a:p>
          <a:p>
            <a:pPr lvl="0">
              <a:spcBef>
                <a:spcPts val="0"/>
              </a:spcBef>
              <a:buNone/>
            </a:pPr>
            <a:r>
              <a:rPr lang="pt-BR" sz="1200">
                <a:solidFill>
                  <a:schemeClr val="dk1"/>
                </a:solidFill>
                <a:highlight>
                  <a:srgbClr val="CFCFCF"/>
                </a:highlight>
              </a:rPr>
              <a:t>ariáveis comumente utilizadas em sensoriamento remoto para análise de série</a:t>
            </a:r>
          </a:p>
          <a:p>
            <a:pPr lvl="0">
              <a:spcBef>
                <a:spcPts val="0"/>
              </a:spcBef>
              <a:buNone/>
            </a:pPr>
            <a:r>
              <a:rPr lang="pt-BR" sz="1200">
                <a:solidFill>
                  <a:schemeClr val="dk1"/>
                </a:solidFill>
                <a:highlight>
                  <a:srgbClr val="CFCFCF"/>
                </a:highlight>
              </a:rPr>
              <a:t>temporal.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200">
                <a:solidFill>
                  <a:schemeClr val="dk1"/>
                </a:solidFill>
                <a:highlight>
                  <a:srgbClr val="CFCFCF"/>
                </a:highlight>
              </a:rPr>
              <a:t>Fonte: Adaptado de Künzer et al. (2015)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Shape 9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3" name="Shape 9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Shape 10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" name="Shape 10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Shape 10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2" name="Shape 10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Shape 10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2" name="Shape 10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Shape 10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7" name="Shape 10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Shape 10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0" name="Shape 10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Shape 10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Shape 10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Shape 10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9" name="Shape 10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Shape 1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6" name="Shape 1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Shape 11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4" name="Shape 1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200">
                <a:solidFill>
                  <a:schemeClr val="dk1"/>
                </a:solidFill>
                <a:highlight>
                  <a:srgbClr val="CFCFCF"/>
                </a:highlight>
              </a:rPr>
              <a:t>Relação entre resolução espacial e tempo de revisita entre os satélites para sensoriamento remoto.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200">
                <a:solidFill>
                  <a:schemeClr val="dk1"/>
                </a:solidFill>
                <a:highlight>
                  <a:srgbClr val="CFCFCF"/>
                </a:highlight>
              </a:rPr>
              <a:t>Fonte: Adaptado de ITC (2016)</a:t>
            </a:r>
          </a:p>
          <a:p>
            <a:pPr lvl="0" rtl="0">
              <a:spcBef>
                <a:spcPts val="0"/>
              </a:spcBef>
              <a:buNone/>
            </a:pPr>
            <a:endParaRPr sz="1300">
              <a:solidFill>
                <a:schemeClr val="dk1"/>
              </a:solidFill>
              <a:highlight>
                <a:srgbClr val="CFCFCF"/>
              </a:highlight>
            </a:endParaRPr>
          </a:p>
          <a:p>
            <a:pPr lvl="0" rtl="0">
              <a:spcBef>
                <a:spcPts val="0"/>
              </a:spcBef>
              <a:buNone/>
            </a:pPr>
            <a:r>
              <a:rPr lang="pt-BR" sz="1200">
                <a:solidFill>
                  <a:schemeClr val="dk1"/>
                </a:solidFill>
                <a:highlight>
                  <a:srgbClr val="CFCFCF"/>
                </a:highlight>
              </a:rPr>
              <a:t>ariáveis comumente utilizadas em sensoriamento remoto para análise de série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200">
                <a:solidFill>
                  <a:schemeClr val="dk1"/>
                </a:solidFill>
                <a:highlight>
                  <a:srgbClr val="CFCFCF"/>
                </a:highlight>
              </a:rPr>
              <a:t>temporal.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200">
                <a:solidFill>
                  <a:schemeClr val="dk1"/>
                </a:solidFill>
                <a:highlight>
                  <a:srgbClr val="CFCFCF"/>
                </a:highlight>
              </a:rPr>
              <a:t>Fonte: Adaptado de Künzer et al. (2015)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Shape 11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3" name="Shape 1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Shape 1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3" name="Shape 1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Shape 11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4" name="Shape 1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pt-BR" sz="1150">
                <a:solidFill>
                  <a:schemeClr val="dk1"/>
                </a:solidFill>
                <a:highlight>
                  <a:srgbClr val="CFCFCF"/>
                </a:highlight>
              </a:rPr>
              <a:t>A adoção de politicas públicas, por algumas agências, para disponibilização gratuita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pt-BR" sz="1150">
                <a:solidFill>
                  <a:schemeClr val="dk1"/>
                </a:solidFill>
                <a:highlight>
                  <a:srgbClr val="CFCFCF"/>
                </a:highlight>
              </a:rPr>
              <a:t>de imagens orbitais, tem possibilitado a pesquisadores o acesso sem precedentes à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pt-BR" sz="1150">
                <a:solidFill>
                  <a:schemeClr val="dk1"/>
                </a:solidFill>
                <a:highlight>
                  <a:srgbClr val="CFCFCF"/>
                </a:highlight>
              </a:rPr>
              <a:t>grandes bases de dados orbitais (MAUS et al., 2016a). Assim, torna-se importante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pt-BR" sz="1150">
                <a:solidFill>
                  <a:schemeClr val="dk1"/>
                </a:solidFill>
                <a:highlight>
                  <a:srgbClr val="CFCFCF"/>
                </a:highlight>
              </a:rPr>
              <a:t>que informações sejam extraídas utilizando o contexto que um conjunto de imagens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pt-BR" sz="1150">
                <a:solidFill>
                  <a:schemeClr val="dk1"/>
                </a:solidFill>
                <a:highlight>
                  <a:srgbClr val="CFCFCF"/>
                </a:highlight>
              </a:rPr>
              <a:t>(séries temporais) pode oferecer. Por isso, é necessário que hajam métodos eficientes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pt-BR" sz="1150">
                <a:solidFill>
                  <a:schemeClr val="dk1"/>
                </a:solidFill>
                <a:highlight>
                  <a:srgbClr val="CFCFCF"/>
                </a:highlight>
              </a:rPr>
              <a:t>e eficazes para a manipulação de séries temporais e que sejam acessíveis para vários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pt-BR" sz="1150">
                <a:solidFill>
                  <a:schemeClr val="dk1"/>
                </a:solidFill>
                <a:highlight>
                  <a:srgbClr val="CFCFCF"/>
                </a:highlight>
              </a:rPr>
              <a:t>pesquisadores. Com isso, é interessante que esses métodos sejam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pt-BR" sz="1150">
                <a:solidFill>
                  <a:schemeClr val="dk1"/>
                </a:solidFill>
                <a:highlight>
                  <a:srgbClr val="CFCFCF"/>
                </a:highlight>
              </a:rPr>
              <a:t>open-source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pt-BR" sz="1150">
                <a:solidFill>
                  <a:schemeClr val="dk1"/>
                </a:solidFill>
                <a:highlight>
                  <a:srgbClr val="CFCFCF"/>
                </a:highlight>
              </a:rPr>
              <a:t>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pt-BR" sz="1150">
                <a:solidFill>
                  <a:schemeClr val="dk1"/>
                </a:solidFill>
                <a:highlight>
                  <a:srgbClr val="CFCFCF"/>
                </a:highlight>
              </a:rPr>
              <a:t>Dentre os métodos apresentados neste trabalho, percebe-se que o STARFM foi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pt-BR" sz="1150">
                <a:solidFill>
                  <a:schemeClr val="dk1"/>
                </a:solidFill>
                <a:highlight>
                  <a:srgbClr val="CFCFCF"/>
                </a:highlight>
              </a:rPr>
              <a:t>útil para melhorar a qualidade das imagens e compor uma série temporal; a extração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pt-BR" sz="1150">
                <a:solidFill>
                  <a:schemeClr val="dk1"/>
                </a:solidFill>
                <a:highlight>
                  <a:srgbClr val="CFCFCF"/>
                </a:highlight>
              </a:rPr>
              <a:t>das componentes de tendência, sazonalidade, remoção da componente residual, bem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pt-BR" sz="1150">
                <a:solidFill>
                  <a:schemeClr val="dk1"/>
                </a:solidFill>
                <a:highlight>
                  <a:srgbClr val="CFCFCF"/>
                </a:highlight>
              </a:rPr>
              <a:t>como definição das componentes de quebra em uma série foi efetivamente feita pelo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pt-BR" sz="1150">
                <a:solidFill>
                  <a:schemeClr val="dk1"/>
                </a:solidFill>
                <a:highlight>
                  <a:srgbClr val="CFCFCF"/>
                </a:highlight>
              </a:rPr>
              <a:t>algoritmo BFAST; o uso de algoritmos de classificação tradicionais, como o SVM,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pt-BR" sz="1150">
                <a:solidFill>
                  <a:schemeClr val="dk1"/>
                </a:solidFill>
                <a:highlight>
                  <a:srgbClr val="CFCFCF"/>
                </a:highlight>
              </a:rPr>
              <a:t>tem permitido a utilização de parâmetros extraídos de séries temporais, para clas-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pt-BR" sz="1150">
                <a:solidFill>
                  <a:schemeClr val="dk1"/>
                </a:solidFill>
                <a:highlight>
                  <a:srgbClr val="CFCFCF"/>
                </a:highlight>
              </a:rPr>
              <a:t>sificar áreas, considerando mais efetivamente as alterações no espaço-tempo. Hoje o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pt-BR" sz="1150">
                <a:solidFill>
                  <a:schemeClr val="dk1"/>
                </a:solidFill>
                <a:highlight>
                  <a:srgbClr val="CFCFCF"/>
                </a:highlight>
              </a:rPr>
              <a:t>assunto de séries temporais em imagens orbitais continua recente, de modo a existi-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pt-BR" sz="1150">
                <a:solidFill>
                  <a:schemeClr val="dk1"/>
                </a:solidFill>
                <a:highlight>
                  <a:srgbClr val="CFCFCF"/>
                </a:highlight>
              </a:rPr>
              <a:t>rem novos métodos como DWDTW na tentativa de obter melhores resultados.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pt-BR" sz="1150">
                <a:solidFill>
                  <a:schemeClr val="dk1"/>
                </a:solidFill>
                <a:highlight>
                  <a:srgbClr val="CFCFCF"/>
                </a:highlight>
              </a:rPr>
              <a:t>Todos os métodos abordados neste texto possuem implementações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pt-BR" sz="1150">
                <a:solidFill>
                  <a:schemeClr val="dk1"/>
                </a:solidFill>
                <a:highlight>
                  <a:srgbClr val="CFCFCF"/>
                </a:highlight>
              </a:rPr>
              <a:t>open-source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pt-BR" sz="1150">
                <a:solidFill>
                  <a:schemeClr val="dk1"/>
                </a:solidFill>
                <a:highlight>
                  <a:srgbClr val="CFCFCF"/>
                </a:highlight>
              </a:rPr>
              <a:t>,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pt-BR" sz="1150">
                <a:solidFill>
                  <a:schemeClr val="dk1"/>
                </a:solidFill>
                <a:highlight>
                  <a:srgbClr val="CFCFCF"/>
                </a:highlight>
              </a:rPr>
              <a:t>por isso, são alternativas acessíveis a pesquisadores. Também, são métodos recentes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pt-BR" sz="1150">
                <a:solidFill>
                  <a:schemeClr val="dk1"/>
                </a:solidFill>
                <a:highlight>
                  <a:srgbClr val="CFCFCF"/>
                </a:highlight>
              </a:rPr>
              <a:t>e que apresentaram bons resultados na literatura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Shape 12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5" name="Shape 1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Shape 12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8" name="Shape 12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Shape 12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1" name="Shape 12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" name="Shape 12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4" name="Shape 1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Shape 12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6" name="Shape 12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300">
              <a:solidFill>
                <a:schemeClr val="dk1"/>
              </a:solidFill>
              <a:highlight>
                <a:srgbClr val="CFCFCF"/>
              </a:highlight>
            </a:endParaRP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A análise de uma série temporal possibilita a verificação de tendências, periodicidade e predições (EHLERS, 2009)</a:t>
            </a: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Shape 12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1" name="Shape 12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Shape 12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8" name="Shape 12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300">
              <a:solidFill>
                <a:schemeClr val="dk1"/>
              </a:solidFill>
              <a:highlight>
                <a:srgbClr val="CFCFCF"/>
              </a:highlight>
            </a:endParaRP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A análise de uma série temporal possibilita a verificação de tendências, periodicidade e predições (EHLERS, 2009)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sz="1200">
                <a:solidFill>
                  <a:schemeClr val="dk1"/>
                </a:solidFill>
                <a:highlight>
                  <a:srgbClr val="CFCFCF"/>
                </a:highlight>
              </a:rPr>
              <a:t>Relação entre resolução espacial e tempo de revisita entre os satélites para sensoriamento remoto.</a:t>
            </a:r>
          </a:p>
          <a:p>
            <a:pPr lvl="0">
              <a:spcBef>
                <a:spcPts val="0"/>
              </a:spcBef>
              <a:buNone/>
            </a:pPr>
            <a:r>
              <a:rPr lang="pt-BR" sz="1200">
                <a:solidFill>
                  <a:schemeClr val="dk1"/>
                </a:solidFill>
                <a:highlight>
                  <a:srgbClr val="CFCFCF"/>
                </a:highlight>
              </a:rPr>
              <a:t>Fonte: Adaptado de ITC (2016)</a:t>
            </a:r>
          </a:p>
          <a:p>
            <a:pPr lvl="0" rtl="0">
              <a:spcBef>
                <a:spcPts val="0"/>
              </a:spcBef>
              <a:buNone/>
            </a:pPr>
            <a:endParaRPr sz="1300">
              <a:solidFill>
                <a:schemeClr val="dk1"/>
              </a:solidFill>
              <a:highlight>
                <a:srgbClr val="CFCFCF"/>
              </a:highlight>
            </a:endParaRP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300">
                <a:solidFill>
                  <a:schemeClr val="dk1"/>
                </a:solidFill>
                <a:highlight>
                  <a:srgbClr val="CFCFCF"/>
                </a:highlight>
              </a:rPr>
              <a:t> Os métodos STARFM e BFAST foram selecionados devido as suas relevâncias na literatura. O SVM foi escolhido por ser uma abordagem conhecida e bastante difundida na literatura. O método TWDTW foi selecionado por ser recente e por ser uma variação do \emph{Dynamic Time Warping} (DTW), um método consolidado em mineração de dados. 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6096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har char="❖"/>
              <a:defRPr/>
            </a:lvl1pPr>
            <a:lvl2pPr lvl="1">
              <a:spcBef>
                <a:spcPts val="0"/>
              </a:spcBef>
              <a:buChar char="➢"/>
              <a:defRPr/>
            </a:lvl2pPr>
            <a:lvl3pPr lvl="2">
              <a:spcBef>
                <a:spcPts val="0"/>
              </a:spcBef>
              <a:buChar char="■"/>
              <a:defRPr/>
            </a:lvl3pPr>
            <a:lvl4pPr lvl="3">
              <a:spcBef>
                <a:spcPts val="0"/>
              </a:spcBef>
              <a:buChar char="●"/>
              <a:defRPr/>
            </a:lvl4pPr>
            <a:lvl5pPr lvl="4">
              <a:spcBef>
                <a:spcPts val="0"/>
              </a:spcBef>
              <a:buChar char="◆"/>
              <a:defRPr/>
            </a:lvl5pPr>
            <a:lvl6pPr lvl="5">
              <a:spcBef>
                <a:spcPts val="0"/>
              </a:spcBef>
              <a:buChar char="➢"/>
              <a:defRPr/>
            </a:lvl6pPr>
            <a:lvl7pPr lvl="6">
              <a:spcBef>
                <a:spcPts val="0"/>
              </a:spcBef>
              <a:buChar char="■"/>
              <a:defRPr/>
            </a:lvl7pPr>
            <a:lvl8pPr lvl="7">
              <a:spcBef>
                <a:spcPts val="0"/>
              </a:spcBef>
              <a:buChar char="●"/>
              <a:defRPr/>
            </a:lvl8pPr>
            <a:lvl9pPr lvl="8">
              <a:spcBef>
                <a:spcPts val="0"/>
              </a:spcBef>
              <a:buChar char="◆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❖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➢"/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◆"/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➢"/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◆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pt-BR" sz="1000">
                <a:solidFill>
                  <a:schemeClr val="dk2"/>
                </a:solidFill>
              </a:rPr>
              <a:t>‹nº›</a:t>
            </a:fld>
            <a:endParaRPr lang="pt-BR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mc.usp.br/pessoas/ehlers/stemp/" TargetMode="Externa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sp.edu.pe/sibgrapi2013/eproceedings/wtd/114683.pdf" TargetMode="Externa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https://www.mql5.com/pt/articles/584" TargetMode="External"/><Relationship Id="rId4" Type="http://schemas.openxmlformats.org/officeDocument/2006/relationships/hyperlink" Target="https://www.cise.ufl.edu/class/cis4930sp11dtm/notes/intro_svm_new.pdf" TargetMode="Externa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" name="Shape 55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" name="Shape 56"/>
          <p:cNvSpPr txBox="1"/>
          <p:nvPr/>
        </p:nvSpPr>
        <p:spPr>
          <a:xfrm>
            <a:off x="561450" y="1816812"/>
            <a:ext cx="8320500" cy="838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3000"/>
              <a:t>Uma introdução sobre métodos para séries temporais</a:t>
            </a:r>
          </a:p>
        </p:txBody>
      </p:sp>
      <p:pic>
        <p:nvPicPr>
          <p:cNvPr id="57" name="Shape 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Shape 58"/>
          <p:cNvSpPr txBox="1"/>
          <p:nvPr/>
        </p:nvSpPr>
        <p:spPr>
          <a:xfrm>
            <a:off x="311150" y="3631425"/>
            <a:ext cx="4068300" cy="838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dirty="0"/>
              <a:t>Alunos: </a:t>
            </a:r>
          </a:p>
          <a:p>
            <a:pPr lvl="0" indent="457200" rtl="0">
              <a:spcBef>
                <a:spcPts val="0"/>
              </a:spcBef>
              <a:buNone/>
            </a:pPr>
            <a:r>
              <a:rPr lang="pt-BR" dirty="0"/>
              <a:t> Guilherme Oliveira Chagas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dirty="0"/>
              <a:t>          Mikhail José Pires Pedrosa de Oliveira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dirty="0"/>
              <a:t>          </a:t>
            </a:r>
            <a:r>
              <a:rPr lang="pt-BR" dirty="0" err="1"/>
              <a:t>Naiallen</a:t>
            </a:r>
            <a:r>
              <a:rPr lang="pt-BR" dirty="0"/>
              <a:t> </a:t>
            </a:r>
            <a:r>
              <a:rPr lang="pt-BR" dirty="0" err="1"/>
              <a:t>Carolyne</a:t>
            </a:r>
            <a:r>
              <a:rPr lang="pt-BR" dirty="0"/>
              <a:t> Rodrigues Lima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dirty="0"/>
              <a:t>          </a:t>
            </a:r>
            <a:r>
              <a:rPr lang="pt-BR" dirty="0" err="1"/>
              <a:t>Rennan</a:t>
            </a:r>
            <a:r>
              <a:rPr lang="pt-BR" dirty="0"/>
              <a:t> de Freitas Bezerra Marujo</a:t>
            </a:r>
          </a:p>
        </p:txBody>
      </p:sp>
      <p:sp>
        <p:nvSpPr>
          <p:cNvPr id="59" name="Shape 59"/>
          <p:cNvSpPr txBox="1"/>
          <p:nvPr/>
        </p:nvSpPr>
        <p:spPr>
          <a:xfrm>
            <a:off x="5453600" y="3602325"/>
            <a:ext cx="358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>
                <a:solidFill>
                  <a:schemeClr val="dk1"/>
                </a:solidFill>
              </a:rPr>
              <a:t>Professores:</a:t>
            </a:r>
          </a:p>
          <a:p>
            <a:pPr lvl="0" indent="457200" rtl="0">
              <a:spcBef>
                <a:spcPts val="0"/>
              </a:spcBef>
              <a:buNone/>
            </a:pPr>
            <a:r>
              <a:rPr lang="pt-BR">
                <a:solidFill>
                  <a:schemeClr val="dk1"/>
                </a:solidFill>
              </a:rPr>
              <a:t>Dr. Antônio Miguel Vieira Monteiro</a:t>
            </a:r>
          </a:p>
          <a:p>
            <a:pPr lvl="0" indent="457200" rtl="0">
              <a:spcBef>
                <a:spcPts val="0"/>
              </a:spcBef>
              <a:buNone/>
            </a:pPr>
            <a:r>
              <a:rPr lang="pt-BR">
                <a:solidFill>
                  <a:schemeClr val="dk1"/>
                </a:solidFill>
              </a:rPr>
              <a:t>Dr. Sergio Rosim</a:t>
            </a:r>
          </a:p>
        </p:txBody>
      </p:sp>
      <p:sp>
        <p:nvSpPr>
          <p:cNvPr id="60" name="Shape 60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1" name="Shape 61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2" name="Shape 62"/>
          <p:cNvSpPr txBox="1"/>
          <p:nvPr/>
        </p:nvSpPr>
        <p:spPr>
          <a:xfrm>
            <a:off x="4566000" y="-10700"/>
            <a:ext cx="3765900" cy="28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200" b="1"/>
          </a:p>
        </p:txBody>
      </p:sp>
      <p:sp>
        <p:nvSpPr>
          <p:cNvPr id="63" name="Shape 63"/>
          <p:cNvSpPr txBox="1"/>
          <p:nvPr/>
        </p:nvSpPr>
        <p:spPr>
          <a:xfrm>
            <a:off x="1492350" y="2816050"/>
            <a:ext cx="6159300" cy="394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1600">
                <a:solidFill>
                  <a:schemeClr val="dk1"/>
                </a:solidFill>
              </a:rPr>
              <a:t>CAP- 378 - Tópicos em observação da Terra</a:t>
            </a:r>
          </a:p>
        </p:txBody>
      </p:sp>
      <p:sp>
        <p:nvSpPr>
          <p:cNvPr id="64" name="Shape 64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endParaRPr lang="pt-BR" dirty="0">
              <a:solidFill>
                <a:srgbClr val="000000"/>
              </a:solidFill>
            </a:endParaRPr>
          </a:p>
          <a:p>
            <a:pPr marL="457200" lvl="0" indent="-2286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r>
              <a:rPr lang="pt-BR" dirty="0">
                <a:solidFill>
                  <a:srgbClr val="000000"/>
                </a:solidFill>
              </a:rPr>
              <a:t>Artigo: </a:t>
            </a:r>
            <a:r>
              <a:rPr lang="pt-BR" i="1" dirty="0" err="1">
                <a:solidFill>
                  <a:srgbClr val="000000"/>
                </a:solidFill>
              </a:rPr>
              <a:t>On</a:t>
            </a:r>
            <a:r>
              <a:rPr lang="pt-BR" i="1" dirty="0">
                <a:solidFill>
                  <a:srgbClr val="000000"/>
                </a:solidFill>
              </a:rPr>
              <a:t> </a:t>
            </a:r>
            <a:r>
              <a:rPr lang="pt-BR" i="1" dirty="0" err="1">
                <a:solidFill>
                  <a:srgbClr val="000000"/>
                </a:solidFill>
              </a:rPr>
              <a:t>the</a:t>
            </a:r>
            <a:r>
              <a:rPr lang="pt-BR" i="1" dirty="0">
                <a:solidFill>
                  <a:srgbClr val="000000"/>
                </a:solidFill>
              </a:rPr>
              <a:t> </a:t>
            </a:r>
            <a:r>
              <a:rPr lang="pt-BR" i="1" dirty="0" err="1">
                <a:solidFill>
                  <a:srgbClr val="000000"/>
                </a:solidFill>
              </a:rPr>
              <a:t>blending</a:t>
            </a:r>
            <a:r>
              <a:rPr lang="pt-BR" i="1" dirty="0">
                <a:solidFill>
                  <a:srgbClr val="000000"/>
                </a:solidFill>
              </a:rPr>
              <a:t> </a:t>
            </a:r>
            <a:r>
              <a:rPr lang="pt-BR" i="1" dirty="0" err="1">
                <a:solidFill>
                  <a:srgbClr val="000000"/>
                </a:solidFill>
              </a:rPr>
              <a:t>of</a:t>
            </a:r>
            <a:r>
              <a:rPr lang="pt-BR" i="1" dirty="0">
                <a:solidFill>
                  <a:srgbClr val="000000"/>
                </a:solidFill>
              </a:rPr>
              <a:t> </a:t>
            </a:r>
            <a:r>
              <a:rPr lang="pt-BR" i="1" dirty="0" err="1">
                <a:solidFill>
                  <a:srgbClr val="000000"/>
                </a:solidFill>
              </a:rPr>
              <a:t>the</a:t>
            </a:r>
            <a:r>
              <a:rPr lang="pt-BR" i="1" dirty="0">
                <a:solidFill>
                  <a:srgbClr val="000000"/>
                </a:solidFill>
              </a:rPr>
              <a:t> </a:t>
            </a:r>
            <a:r>
              <a:rPr lang="pt-BR" i="1" dirty="0" err="1">
                <a:solidFill>
                  <a:srgbClr val="000000"/>
                </a:solidFill>
              </a:rPr>
              <a:t>Landsat</a:t>
            </a:r>
            <a:r>
              <a:rPr lang="pt-BR" i="1" dirty="0">
                <a:solidFill>
                  <a:srgbClr val="000000"/>
                </a:solidFill>
              </a:rPr>
              <a:t> </a:t>
            </a:r>
            <a:r>
              <a:rPr lang="pt-BR" i="1" dirty="0" err="1">
                <a:solidFill>
                  <a:srgbClr val="000000"/>
                </a:solidFill>
              </a:rPr>
              <a:t>and</a:t>
            </a:r>
            <a:r>
              <a:rPr lang="pt-BR" i="1" dirty="0">
                <a:solidFill>
                  <a:srgbClr val="000000"/>
                </a:solidFill>
              </a:rPr>
              <a:t> MODIS </a:t>
            </a:r>
            <a:r>
              <a:rPr lang="pt-BR" i="1" dirty="0" err="1">
                <a:solidFill>
                  <a:srgbClr val="000000"/>
                </a:solidFill>
              </a:rPr>
              <a:t>surface</a:t>
            </a:r>
            <a:r>
              <a:rPr lang="pt-BR" i="1" dirty="0">
                <a:solidFill>
                  <a:srgbClr val="000000"/>
                </a:solidFill>
              </a:rPr>
              <a:t> </a:t>
            </a:r>
            <a:r>
              <a:rPr lang="pt-BR" i="1" dirty="0" err="1">
                <a:solidFill>
                  <a:srgbClr val="000000"/>
                </a:solidFill>
              </a:rPr>
              <a:t>reflectance</a:t>
            </a:r>
            <a:r>
              <a:rPr lang="pt-BR" i="1" dirty="0">
                <a:solidFill>
                  <a:srgbClr val="000000"/>
                </a:solidFill>
              </a:rPr>
              <a:t>: </a:t>
            </a:r>
            <a:r>
              <a:rPr lang="pt-BR" i="1" dirty="0" err="1">
                <a:solidFill>
                  <a:srgbClr val="000000"/>
                </a:solidFill>
              </a:rPr>
              <a:t>Predicting</a:t>
            </a:r>
            <a:r>
              <a:rPr lang="pt-BR" i="1" dirty="0">
                <a:solidFill>
                  <a:srgbClr val="000000"/>
                </a:solidFill>
              </a:rPr>
              <a:t> </a:t>
            </a:r>
            <a:r>
              <a:rPr lang="pt-BR" i="1" dirty="0" err="1">
                <a:solidFill>
                  <a:srgbClr val="000000"/>
                </a:solidFill>
              </a:rPr>
              <a:t>daily</a:t>
            </a:r>
            <a:r>
              <a:rPr lang="pt-BR" i="1" dirty="0">
                <a:solidFill>
                  <a:srgbClr val="000000"/>
                </a:solidFill>
              </a:rPr>
              <a:t> </a:t>
            </a:r>
            <a:r>
              <a:rPr lang="pt-BR" i="1" dirty="0" err="1">
                <a:solidFill>
                  <a:srgbClr val="000000"/>
                </a:solidFill>
              </a:rPr>
              <a:t>Landsat</a:t>
            </a:r>
            <a:r>
              <a:rPr lang="pt-BR" i="1" dirty="0">
                <a:solidFill>
                  <a:srgbClr val="000000"/>
                </a:solidFill>
              </a:rPr>
              <a:t> </a:t>
            </a:r>
            <a:r>
              <a:rPr lang="pt-BR" i="1" dirty="0" err="1">
                <a:solidFill>
                  <a:srgbClr val="000000"/>
                </a:solidFill>
              </a:rPr>
              <a:t>surface</a:t>
            </a:r>
            <a:r>
              <a:rPr lang="pt-BR" i="1" dirty="0">
                <a:solidFill>
                  <a:srgbClr val="000000"/>
                </a:solidFill>
              </a:rPr>
              <a:t> </a:t>
            </a:r>
            <a:r>
              <a:rPr lang="pt-BR" i="1" dirty="0" err="1">
                <a:solidFill>
                  <a:srgbClr val="000000"/>
                </a:solidFill>
              </a:rPr>
              <a:t>reflectance</a:t>
            </a:r>
            <a:r>
              <a:rPr lang="pt-BR" i="1" dirty="0">
                <a:solidFill>
                  <a:srgbClr val="000000"/>
                </a:solidFill>
              </a:rPr>
              <a:t>;</a:t>
            </a:r>
          </a:p>
          <a:p>
            <a:pPr marL="457200" lvl="0" indent="-2286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r>
              <a:rPr lang="pt-BR" dirty="0">
                <a:solidFill>
                  <a:srgbClr val="000000"/>
                </a:solidFill>
              </a:rPr>
              <a:t>Método: </a:t>
            </a:r>
            <a:r>
              <a:rPr lang="pt-BR" i="1" dirty="0" err="1">
                <a:solidFill>
                  <a:srgbClr val="000000"/>
                </a:solidFill>
              </a:rPr>
              <a:t>Spatial</a:t>
            </a:r>
            <a:r>
              <a:rPr lang="pt-BR" i="1" dirty="0">
                <a:solidFill>
                  <a:srgbClr val="000000"/>
                </a:solidFill>
              </a:rPr>
              <a:t> </a:t>
            </a:r>
            <a:r>
              <a:rPr lang="pt-BR" i="1" dirty="0" err="1">
                <a:solidFill>
                  <a:srgbClr val="000000"/>
                </a:solidFill>
              </a:rPr>
              <a:t>and</a:t>
            </a:r>
            <a:r>
              <a:rPr lang="pt-BR" i="1" dirty="0">
                <a:solidFill>
                  <a:srgbClr val="000000"/>
                </a:solidFill>
              </a:rPr>
              <a:t> Temporal </a:t>
            </a:r>
            <a:r>
              <a:rPr lang="pt-BR" i="1" dirty="0" err="1">
                <a:solidFill>
                  <a:srgbClr val="000000"/>
                </a:solidFill>
              </a:rPr>
              <a:t>Adaptive</a:t>
            </a:r>
            <a:r>
              <a:rPr lang="pt-BR" i="1" dirty="0">
                <a:solidFill>
                  <a:srgbClr val="000000"/>
                </a:solidFill>
              </a:rPr>
              <a:t> </a:t>
            </a:r>
            <a:r>
              <a:rPr lang="pt-BR" i="1" dirty="0" err="1">
                <a:solidFill>
                  <a:srgbClr val="000000"/>
                </a:solidFill>
              </a:rPr>
              <a:t>Reflectance</a:t>
            </a:r>
            <a:r>
              <a:rPr lang="pt-BR" i="1" dirty="0">
                <a:solidFill>
                  <a:srgbClr val="000000"/>
                </a:solidFill>
              </a:rPr>
              <a:t> </a:t>
            </a:r>
            <a:r>
              <a:rPr lang="pt-BR" i="1" dirty="0" err="1">
                <a:solidFill>
                  <a:srgbClr val="000000"/>
                </a:solidFill>
              </a:rPr>
              <a:t>Fusion</a:t>
            </a:r>
            <a:r>
              <a:rPr lang="pt-BR" i="1" dirty="0">
                <a:solidFill>
                  <a:srgbClr val="000000"/>
                </a:solidFill>
              </a:rPr>
              <a:t> </a:t>
            </a:r>
            <a:r>
              <a:rPr lang="pt-BR" i="1" dirty="0" err="1">
                <a:solidFill>
                  <a:srgbClr val="000000"/>
                </a:solidFill>
              </a:rPr>
              <a:t>Model</a:t>
            </a:r>
            <a:r>
              <a:rPr lang="pt-BR" i="1" dirty="0">
                <a:solidFill>
                  <a:srgbClr val="000000"/>
                </a:solidFill>
              </a:rPr>
              <a:t> </a:t>
            </a:r>
            <a:r>
              <a:rPr lang="pt-BR" dirty="0">
                <a:solidFill>
                  <a:srgbClr val="000000"/>
                </a:solidFill>
              </a:rPr>
              <a:t>(STARFM)</a:t>
            </a:r>
          </a:p>
          <a:p>
            <a:pPr marL="457200" lvl="0" indent="-2286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r>
              <a:rPr lang="pt-BR" dirty="0">
                <a:solidFill>
                  <a:srgbClr val="000000"/>
                </a:solidFill>
              </a:rPr>
              <a:t>Autores: </a:t>
            </a:r>
            <a:r>
              <a:rPr lang="pt-BR" dirty="0" err="1">
                <a:solidFill>
                  <a:srgbClr val="000000"/>
                </a:solidFill>
              </a:rPr>
              <a:t>Feng</a:t>
            </a:r>
            <a:r>
              <a:rPr lang="pt-BR" dirty="0">
                <a:solidFill>
                  <a:srgbClr val="000000"/>
                </a:solidFill>
              </a:rPr>
              <a:t> Gao, Jeff </a:t>
            </a:r>
            <a:r>
              <a:rPr lang="pt-BR" dirty="0" err="1">
                <a:solidFill>
                  <a:srgbClr val="000000"/>
                </a:solidFill>
              </a:rPr>
              <a:t>Masek</a:t>
            </a:r>
            <a:r>
              <a:rPr lang="pt-BR" dirty="0">
                <a:solidFill>
                  <a:srgbClr val="000000"/>
                </a:solidFill>
              </a:rPr>
              <a:t> e </a:t>
            </a:r>
            <a:r>
              <a:rPr lang="pt-BR" dirty="0" err="1">
                <a:solidFill>
                  <a:srgbClr val="000000"/>
                </a:solidFill>
              </a:rPr>
              <a:t>Forrest</a:t>
            </a:r>
            <a:r>
              <a:rPr lang="pt-BR" dirty="0">
                <a:solidFill>
                  <a:srgbClr val="000000"/>
                </a:solidFill>
              </a:rPr>
              <a:t> Hall;</a:t>
            </a:r>
          </a:p>
          <a:p>
            <a:pPr marL="457200" lvl="0" indent="-2286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r>
              <a:rPr lang="pt-BR" dirty="0">
                <a:solidFill>
                  <a:srgbClr val="000000"/>
                </a:solidFill>
              </a:rPr>
              <a:t>Motivação: </a:t>
            </a:r>
          </a:p>
          <a:p>
            <a:pPr marL="914400" lvl="1" indent="-2286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r>
              <a:rPr lang="pt-BR" dirty="0">
                <a:solidFill>
                  <a:srgbClr val="000000"/>
                </a:solidFill>
              </a:rPr>
              <a:t>Necessidade de obter imagens com resolução espacial média e resolução temporal diária;</a:t>
            </a:r>
          </a:p>
          <a:p>
            <a:pPr marL="914400" lvl="1" indent="-2286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r>
              <a:rPr lang="pt-BR" dirty="0">
                <a:solidFill>
                  <a:srgbClr val="000000"/>
                </a:solidFill>
              </a:rPr>
              <a:t>Ter imagens para estudos relacionados à fenologia de vegetação que tenha ciclo de vida rápido;</a:t>
            </a:r>
          </a:p>
        </p:txBody>
      </p:sp>
      <p:sp>
        <p:nvSpPr>
          <p:cNvPr id="182" name="Shape 182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3" name="Shape 183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4" name="Shape 184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5" name="Shape 185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86" name="Shape 1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Shape 187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188" name="Shape 188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Considerações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/>
              <a:t>Abordagem</a:t>
            </a:r>
          </a:p>
          <a:p>
            <a:pPr lvl="0">
              <a:spcBef>
                <a:spcPts val="0"/>
              </a:spcBef>
              <a:buNone/>
            </a:pPr>
            <a:r>
              <a:rPr lang="pt-BR" sz="1000" b="1"/>
              <a:t>Fluxograma</a:t>
            </a:r>
          </a:p>
          <a:p>
            <a:pPr lvl="0">
              <a:spcBef>
                <a:spcPts val="0"/>
              </a:spcBef>
              <a:buNone/>
            </a:pPr>
            <a:r>
              <a:rPr lang="pt-BR" sz="1000" b="1"/>
              <a:t>Exemplo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Desvantagens</a:t>
            </a:r>
          </a:p>
        </p:txBody>
      </p:sp>
      <p:sp>
        <p:nvSpPr>
          <p:cNvPr id="10" name="Shape 308"/>
          <p:cNvSpPr txBox="1">
            <a:spLocks noGrp="1"/>
          </p:cNvSpPr>
          <p:nvPr>
            <p:ph type="title"/>
          </p:nvPr>
        </p:nvSpPr>
        <p:spPr>
          <a:xfrm>
            <a:off x="311700" y="9022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STARFM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311700" y="10762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ct val="100000"/>
              <a:buFont typeface="Arial"/>
            </a:pPr>
            <a:r>
              <a:rPr lang="pt-BR" dirty="0">
                <a:solidFill>
                  <a:srgbClr val="000000"/>
                </a:solidFill>
              </a:rPr>
              <a:t>Abordagem </a:t>
            </a:r>
            <a:r>
              <a:rPr lang="pt-BR" dirty="0" err="1">
                <a:solidFill>
                  <a:srgbClr val="000000"/>
                </a:solidFill>
              </a:rPr>
              <a:t>multi-temporal</a:t>
            </a:r>
            <a:r>
              <a:rPr lang="pt-BR" dirty="0">
                <a:solidFill>
                  <a:srgbClr val="000000"/>
                </a:solidFill>
              </a:rPr>
              <a:t>, </a:t>
            </a:r>
            <a:r>
              <a:rPr lang="pt-BR" dirty="0" err="1">
                <a:solidFill>
                  <a:srgbClr val="000000"/>
                </a:solidFill>
              </a:rPr>
              <a:t>multi-sensor</a:t>
            </a:r>
            <a:r>
              <a:rPr lang="pt-BR" dirty="0">
                <a:solidFill>
                  <a:srgbClr val="000000"/>
                </a:solidFill>
              </a:rPr>
              <a:t> e </a:t>
            </a:r>
            <a:r>
              <a:rPr lang="pt-BR" dirty="0" err="1">
                <a:solidFill>
                  <a:srgbClr val="000000"/>
                </a:solidFill>
              </a:rPr>
              <a:t>multi-espacial</a:t>
            </a:r>
            <a:r>
              <a:rPr lang="pt-BR" dirty="0">
                <a:solidFill>
                  <a:srgbClr val="000000"/>
                </a:solidFill>
              </a:rPr>
              <a:t>;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ct val="100000"/>
              <a:buFont typeface="Arial"/>
            </a:pPr>
            <a:r>
              <a:rPr lang="pt-BR" dirty="0">
                <a:solidFill>
                  <a:srgbClr val="000000"/>
                </a:solidFill>
              </a:rPr>
              <a:t>Requisitos:</a:t>
            </a:r>
          </a:p>
          <a:p>
            <a: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</a:pPr>
            <a:r>
              <a:rPr lang="pt-BR" dirty="0">
                <a:solidFill>
                  <a:srgbClr val="000000"/>
                </a:solidFill>
              </a:rPr>
              <a:t>Utilizar sensores com correspondências de bandas espectrais;</a:t>
            </a:r>
          </a:p>
          <a:p>
            <a: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</a:pPr>
            <a:r>
              <a:rPr lang="pt-BR" dirty="0">
                <a:solidFill>
                  <a:srgbClr val="000000"/>
                </a:solidFill>
              </a:rPr>
              <a:t>Plataformas com  órbitas similares;</a:t>
            </a:r>
          </a:p>
          <a:p>
            <a: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</a:pPr>
            <a:r>
              <a:rPr lang="pt-BR" dirty="0">
                <a:solidFill>
                  <a:srgbClr val="000000"/>
                </a:solidFill>
              </a:rPr>
              <a:t>As imagens tem que estar:</a:t>
            </a:r>
          </a:p>
          <a:p>
            <a: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</a:pPr>
            <a:r>
              <a:rPr lang="pt-BR" dirty="0">
                <a:solidFill>
                  <a:srgbClr val="000000"/>
                </a:solidFill>
              </a:rPr>
              <a:t>mesmo tamanho de imagem e </a:t>
            </a:r>
            <a:r>
              <a:rPr lang="pt-BR" dirty="0" err="1">
                <a:solidFill>
                  <a:srgbClr val="000000"/>
                </a:solidFill>
              </a:rPr>
              <a:t>píxel</a:t>
            </a:r>
            <a:r>
              <a:rPr lang="pt-BR" dirty="0">
                <a:solidFill>
                  <a:srgbClr val="000000"/>
                </a:solidFill>
              </a:rPr>
              <a:t>;</a:t>
            </a:r>
          </a:p>
          <a:p>
            <a: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</a:pPr>
            <a:r>
              <a:rPr lang="pt-BR" dirty="0">
                <a:solidFill>
                  <a:srgbClr val="000000"/>
                </a:solidFill>
              </a:rPr>
              <a:t>mesma projeção;</a:t>
            </a:r>
          </a:p>
          <a:p>
            <a: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</a:pPr>
            <a:r>
              <a:rPr lang="pt-BR" dirty="0">
                <a:solidFill>
                  <a:srgbClr val="000000"/>
                </a:solidFill>
              </a:rPr>
              <a:t>mesmo fator de escala de </a:t>
            </a:r>
            <a:r>
              <a:rPr lang="pt-BR" dirty="0" err="1">
                <a:solidFill>
                  <a:srgbClr val="000000"/>
                </a:solidFill>
              </a:rPr>
              <a:t>reflectância</a:t>
            </a:r>
            <a:r>
              <a:rPr lang="pt-BR" dirty="0">
                <a:solidFill>
                  <a:srgbClr val="000000"/>
                </a:solidFill>
              </a:rPr>
              <a:t>;</a:t>
            </a:r>
          </a:p>
          <a:p>
            <a: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</a:pPr>
            <a:r>
              <a:rPr lang="pt-BR" dirty="0">
                <a:solidFill>
                  <a:srgbClr val="000000"/>
                </a:solidFill>
              </a:rPr>
              <a:t>mesma resolução </a:t>
            </a:r>
            <a:r>
              <a:rPr lang="pt-BR" dirty="0" err="1">
                <a:solidFill>
                  <a:srgbClr val="000000"/>
                </a:solidFill>
              </a:rPr>
              <a:t>radiométrica</a:t>
            </a:r>
            <a:r>
              <a:rPr lang="pt-BR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94" name="Shape 194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5" name="Shape 195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6" name="Shape 196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7" name="Shape 197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98" name="Shape 1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Shape 199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200" name="Shape 200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Considerações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Abordagem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Fluxograma</a:t>
            </a:r>
          </a:p>
          <a:p>
            <a:pPr lvl="0">
              <a:spcBef>
                <a:spcPts val="0"/>
              </a:spcBef>
              <a:buNone/>
            </a:pPr>
            <a:r>
              <a:rPr lang="pt-BR" sz="1000" b="1"/>
              <a:t>Exemplo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Desvantagens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ct val="100000"/>
              <a:buFont typeface="Arial"/>
            </a:pPr>
            <a:r>
              <a:rPr lang="pt-BR">
                <a:solidFill>
                  <a:srgbClr val="000000"/>
                </a:solidFill>
              </a:rPr>
              <a:t>Intervalo entre as imagens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ct val="100000"/>
              <a:buFont typeface="Arial"/>
            </a:pPr>
            <a:r>
              <a:rPr lang="pt-BR">
                <a:solidFill>
                  <a:srgbClr val="000000"/>
                </a:solidFill>
              </a:rPr>
              <a:t>Considerando uma região homogênea de um píxel MODIS e Landsat no dia </a:t>
            </a:r>
            <a:r>
              <a:rPr lang="pt-BR" i="1">
                <a:solidFill>
                  <a:srgbClr val="000000"/>
                </a:solidFill>
              </a:rPr>
              <a:t>t</a:t>
            </a:r>
            <a:r>
              <a:rPr lang="pt-BR" i="1" baseline="-25000">
                <a:solidFill>
                  <a:srgbClr val="000000"/>
                </a:solidFill>
              </a:rPr>
              <a:t>k</a:t>
            </a:r>
            <a:r>
              <a:rPr lang="pt-BR">
                <a:solidFill>
                  <a:srgbClr val="000000"/>
                </a:solidFill>
              </a:rPr>
              <a:t>:</a:t>
            </a:r>
          </a:p>
          <a:p>
            <a:pPr marL="457200" lvl="0" indent="-228600" rtl="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</a:pPr>
            <a:r>
              <a:rPr lang="pt-BR">
                <a:solidFill>
                  <a:schemeClr val="dk1"/>
                </a:solidFill>
              </a:rPr>
              <a:t>Considerando que no dia </a:t>
            </a:r>
            <a:r>
              <a:rPr lang="pt-BR" i="1">
                <a:solidFill>
                  <a:schemeClr val="dk1"/>
                </a:solidFill>
              </a:rPr>
              <a:t>t</a:t>
            </a:r>
            <a:r>
              <a:rPr lang="pt-BR" i="1" baseline="-25000">
                <a:solidFill>
                  <a:schemeClr val="dk1"/>
                </a:solidFill>
              </a:rPr>
              <a:t>0</a:t>
            </a:r>
            <a:r>
              <a:rPr lang="pt-BR">
                <a:solidFill>
                  <a:schemeClr val="dk1"/>
                </a:solidFill>
              </a:rPr>
              <a:t> não houve nenhuma mudança naquela região: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206" name="Shape 206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7" name="Shape 207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8" name="Shape 208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9" name="Shape 209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10" name="Shape 2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Shape 211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212" name="Shape 212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Abordagem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Fluxograma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Exemplo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Desvantagens</a:t>
            </a:r>
          </a:p>
        </p:txBody>
      </p:sp>
      <p:cxnSp>
        <p:nvCxnSpPr>
          <p:cNvPr id="213" name="Shape 213"/>
          <p:cNvCxnSpPr/>
          <p:nvPr/>
        </p:nvCxnSpPr>
        <p:spPr>
          <a:xfrm rot="10800000" flipH="1">
            <a:off x="2768250" y="1794300"/>
            <a:ext cx="3376200" cy="9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214" name="Shape 2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95550" y="3053774"/>
            <a:ext cx="4284181" cy="42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Shape 2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4600" y="4257966"/>
            <a:ext cx="7123360" cy="42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Shape 216"/>
          <p:cNvSpPr txBox="1"/>
          <p:nvPr/>
        </p:nvSpPr>
        <p:spPr>
          <a:xfrm>
            <a:off x="2314625" y="1551225"/>
            <a:ext cx="623100" cy="42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b="1"/>
              <a:t>. . .</a:t>
            </a:r>
          </a:p>
        </p:txBody>
      </p:sp>
      <p:sp>
        <p:nvSpPr>
          <p:cNvPr id="217" name="Shape 217"/>
          <p:cNvSpPr txBox="1"/>
          <p:nvPr/>
        </p:nvSpPr>
        <p:spPr>
          <a:xfrm>
            <a:off x="6277025" y="1551225"/>
            <a:ext cx="623100" cy="42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b="1"/>
              <a:t>. . .</a:t>
            </a:r>
          </a:p>
        </p:txBody>
      </p:sp>
      <p:cxnSp>
        <p:nvCxnSpPr>
          <p:cNvPr id="218" name="Shape 218"/>
          <p:cNvCxnSpPr/>
          <p:nvPr/>
        </p:nvCxnSpPr>
        <p:spPr>
          <a:xfrm>
            <a:off x="3041175" y="1719900"/>
            <a:ext cx="0" cy="158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19" name="Shape 219"/>
          <p:cNvCxnSpPr/>
          <p:nvPr/>
        </p:nvCxnSpPr>
        <p:spPr>
          <a:xfrm>
            <a:off x="5803400" y="1714075"/>
            <a:ext cx="0" cy="158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20" name="Shape 220"/>
          <p:cNvSpPr/>
          <p:nvPr/>
        </p:nvSpPr>
        <p:spPr>
          <a:xfrm>
            <a:off x="3357375" y="1778400"/>
            <a:ext cx="33600" cy="411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1" name="Shape 221"/>
          <p:cNvSpPr/>
          <p:nvPr/>
        </p:nvSpPr>
        <p:spPr>
          <a:xfrm>
            <a:off x="3662175" y="1778400"/>
            <a:ext cx="33600" cy="411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2" name="Shape 222"/>
          <p:cNvSpPr/>
          <p:nvPr/>
        </p:nvSpPr>
        <p:spPr>
          <a:xfrm>
            <a:off x="3966975" y="1778400"/>
            <a:ext cx="33600" cy="411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3" name="Shape 223"/>
          <p:cNvSpPr/>
          <p:nvPr/>
        </p:nvSpPr>
        <p:spPr>
          <a:xfrm>
            <a:off x="4881375" y="1778400"/>
            <a:ext cx="33600" cy="411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4" name="Shape 224"/>
          <p:cNvSpPr/>
          <p:nvPr/>
        </p:nvSpPr>
        <p:spPr>
          <a:xfrm>
            <a:off x="5186175" y="1778400"/>
            <a:ext cx="33600" cy="411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5" name="Shape 225"/>
          <p:cNvSpPr/>
          <p:nvPr/>
        </p:nvSpPr>
        <p:spPr>
          <a:xfrm>
            <a:off x="5490975" y="1778400"/>
            <a:ext cx="33600" cy="411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6" name="Shape 226"/>
          <p:cNvSpPr txBox="1"/>
          <p:nvPr/>
        </p:nvSpPr>
        <p:spPr>
          <a:xfrm>
            <a:off x="4219425" y="1549501"/>
            <a:ext cx="443100" cy="29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b="1">
                <a:solidFill>
                  <a:srgbClr val="666666"/>
                </a:solidFill>
              </a:rPr>
              <a:t>. . .</a:t>
            </a:r>
          </a:p>
        </p:txBody>
      </p:sp>
      <p:sp>
        <p:nvSpPr>
          <p:cNvPr id="227" name="Shape 227"/>
          <p:cNvSpPr txBox="1"/>
          <p:nvPr/>
        </p:nvSpPr>
        <p:spPr>
          <a:xfrm>
            <a:off x="2920275" y="1770700"/>
            <a:ext cx="623100" cy="42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pt-BR" sz="1800" i="1">
                <a:solidFill>
                  <a:schemeClr val="dk1"/>
                </a:solidFill>
              </a:rPr>
              <a:t>t</a:t>
            </a:r>
            <a:r>
              <a:rPr lang="pt-BR" sz="1800" i="1" baseline="-25000">
                <a:solidFill>
                  <a:schemeClr val="dk1"/>
                </a:solidFill>
              </a:rPr>
              <a:t>k</a:t>
            </a:r>
          </a:p>
        </p:txBody>
      </p:sp>
      <p:sp>
        <p:nvSpPr>
          <p:cNvPr id="228" name="Shape 228"/>
          <p:cNvSpPr txBox="1"/>
          <p:nvPr/>
        </p:nvSpPr>
        <p:spPr>
          <a:xfrm>
            <a:off x="5665450" y="1813296"/>
            <a:ext cx="623100" cy="42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pt-BR" sz="1800" i="1">
                <a:solidFill>
                  <a:schemeClr val="dk1"/>
                </a:solidFill>
              </a:rPr>
              <a:t>t</a:t>
            </a:r>
            <a:r>
              <a:rPr lang="pt-BR" sz="1800" i="1" baseline="-25000">
                <a:solidFill>
                  <a:schemeClr val="dk1"/>
                </a:solidFill>
              </a:rPr>
              <a:t>k+1</a:t>
            </a:r>
          </a:p>
        </p:txBody>
      </p:sp>
      <p:sp>
        <p:nvSpPr>
          <p:cNvPr id="229" name="Shape 229"/>
          <p:cNvSpPr txBox="1"/>
          <p:nvPr/>
        </p:nvSpPr>
        <p:spPr>
          <a:xfrm>
            <a:off x="3193575" y="1801325"/>
            <a:ext cx="623100" cy="42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pt-BR" sz="1800" i="1">
                <a:solidFill>
                  <a:schemeClr val="dk1"/>
                </a:solidFill>
              </a:rPr>
              <a:t>t</a:t>
            </a:r>
            <a:r>
              <a:rPr lang="pt-BR" sz="1800" i="1" baseline="-25000">
                <a:solidFill>
                  <a:schemeClr val="dk1"/>
                </a:solidFill>
              </a:rPr>
              <a:t>0</a:t>
            </a:r>
          </a:p>
        </p:txBody>
      </p:sp>
      <p:sp>
        <p:nvSpPr>
          <p:cNvPr id="230" name="Shape 230"/>
          <p:cNvSpPr txBox="1"/>
          <p:nvPr/>
        </p:nvSpPr>
        <p:spPr>
          <a:xfrm>
            <a:off x="3529875" y="1801325"/>
            <a:ext cx="623100" cy="42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pt-BR" sz="1800" i="1">
                <a:solidFill>
                  <a:schemeClr val="dk1"/>
                </a:solidFill>
              </a:rPr>
              <a:t>t</a:t>
            </a:r>
            <a:r>
              <a:rPr lang="pt-BR" sz="1800" i="1" baseline="-25000">
                <a:solidFill>
                  <a:schemeClr val="dk1"/>
                </a:solidFill>
              </a:rPr>
              <a:t>1</a:t>
            </a:r>
          </a:p>
        </p:txBody>
      </p:sp>
      <p:sp>
        <p:nvSpPr>
          <p:cNvPr id="231" name="Shape 231"/>
          <p:cNvSpPr txBox="1"/>
          <p:nvPr/>
        </p:nvSpPr>
        <p:spPr>
          <a:xfrm>
            <a:off x="3834675" y="1801325"/>
            <a:ext cx="623100" cy="42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pt-BR" sz="1800" i="1">
                <a:solidFill>
                  <a:schemeClr val="dk1"/>
                </a:solidFill>
              </a:rPr>
              <a:t>t</a:t>
            </a:r>
            <a:r>
              <a:rPr lang="pt-BR" sz="1800" i="1" baseline="-25000">
                <a:solidFill>
                  <a:schemeClr val="dk1"/>
                </a:solidFill>
              </a:rPr>
              <a:t>2</a:t>
            </a:r>
          </a:p>
        </p:txBody>
      </p:sp>
      <p:sp>
        <p:nvSpPr>
          <p:cNvPr id="232" name="Shape 232"/>
          <p:cNvSpPr txBox="1"/>
          <p:nvPr/>
        </p:nvSpPr>
        <p:spPr>
          <a:xfrm>
            <a:off x="5358675" y="1801325"/>
            <a:ext cx="623100" cy="42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pt-BR" sz="1800" i="1">
                <a:solidFill>
                  <a:schemeClr val="dk1"/>
                </a:solidFill>
              </a:rPr>
              <a:t>t</a:t>
            </a:r>
            <a:r>
              <a:rPr lang="pt-BR" sz="1800" i="1" baseline="-25000">
                <a:solidFill>
                  <a:schemeClr val="dk1"/>
                </a:solidFill>
              </a:rPr>
              <a:t>15</a:t>
            </a:r>
          </a:p>
        </p:txBody>
      </p:sp>
      <p:sp>
        <p:nvSpPr>
          <p:cNvPr id="233" name="Shape 233"/>
          <p:cNvSpPr txBox="1"/>
          <p:nvPr/>
        </p:nvSpPr>
        <p:spPr>
          <a:xfrm>
            <a:off x="5053875" y="1801325"/>
            <a:ext cx="623100" cy="42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pt-BR" sz="1800" i="1">
                <a:solidFill>
                  <a:schemeClr val="dk1"/>
                </a:solidFill>
              </a:rPr>
              <a:t>t</a:t>
            </a:r>
            <a:r>
              <a:rPr lang="pt-BR" sz="1800" i="1" baseline="-25000">
                <a:solidFill>
                  <a:schemeClr val="dk1"/>
                </a:solidFill>
              </a:rPr>
              <a:t>14</a:t>
            </a:r>
          </a:p>
        </p:txBody>
      </p:sp>
      <p:sp>
        <p:nvSpPr>
          <p:cNvPr id="234" name="Shape 234"/>
          <p:cNvSpPr txBox="1"/>
          <p:nvPr/>
        </p:nvSpPr>
        <p:spPr>
          <a:xfrm>
            <a:off x="4749075" y="1801325"/>
            <a:ext cx="623100" cy="42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pt-BR" sz="1800" i="1">
                <a:solidFill>
                  <a:schemeClr val="dk1"/>
                </a:solidFill>
              </a:rPr>
              <a:t>t</a:t>
            </a:r>
            <a:r>
              <a:rPr lang="pt-BR" sz="1800" i="1" baseline="-25000">
                <a:solidFill>
                  <a:schemeClr val="dk1"/>
                </a:solidFill>
              </a:rPr>
              <a:t>13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/>
          <p:nvPr/>
        </p:nvSpPr>
        <p:spPr>
          <a:xfrm>
            <a:off x="2915350" y="4851025"/>
            <a:ext cx="4251900" cy="281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/>
              <a:t>Fonte: adaptado de Gao et al. (2006).</a:t>
            </a:r>
          </a:p>
        </p:txBody>
      </p:sp>
      <p:sp>
        <p:nvSpPr>
          <p:cNvPr id="240" name="Shape 240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1" name="Shape 241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2" name="Shape 242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3" name="Shape 243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44" name="Shape 2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Shape 245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246" name="Shape 246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Abordagem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Fluxograma</a:t>
            </a:r>
          </a:p>
          <a:p>
            <a:pPr lvl="0">
              <a:spcBef>
                <a:spcPts val="0"/>
              </a:spcBef>
              <a:buNone/>
            </a:pPr>
            <a:r>
              <a:rPr lang="pt-BR" sz="1000" b="1"/>
              <a:t>Exemplo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Desvantagens</a:t>
            </a:r>
          </a:p>
        </p:txBody>
      </p:sp>
      <p:pic>
        <p:nvPicPr>
          <p:cNvPr id="247" name="Shape 2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1000" y="1129950"/>
            <a:ext cx="8299077" cy="3549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Shape 248"/>
          <p:cNvSpPr txBox="1"/>
          <p:nvPr/>
        </p:nvSpPr>
        <p:spPr>
          <a:xfrm>
            <a:off x="4572025" y="4890800"/>
            <a:ext cx="2348700" cy="22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Fonte: adaptado de Gao et al. (2006)</a:t>
            </a:r>
          </a:p>
        </p:txBody>
      </p:sp>
      <p:sp>
        <p:nvSpPr>
          <p:cNvPr id="249" name="Shape 249"/>
          <p:cNvSpPr/>
          <p:nvPr/>
        </p:nvSpPr>
        <p:spPr>
          <a:xfrm>
            <a:off x="381000" y="952025"/>
            <a:ext cx="1887600" cy="26043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311700" y="8476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ct val="100000"/>
              <a:buFont typeface="Arial"/>
            </a:pPr>
            <a:r>
              <a:rPr lang="pt-BR">
                <a:solidFill>
                  <a:srgbClr val="000000"/>
                </a:solidFill>
              </a:rPr>
              <a:t>Região utilizada para o teste do algoritmo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  <p:pic>
        <p:nvPicPr>
          <p:cNvPr id="255" name="Shape 255" descr="canad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275" y="1410075"/>
            <a:ext cx="4155449" cy="300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Shape 256" descr="conj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67225" y="1223475"/>
            <a:ext cx="3377999" cy="3607499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pic>
      <p:cxnSp>
        <p:nvCxnSpPr>
          <p:cNvPr id="257" name="Shape 257"/>
          <p:cNvCxnSpPr/>
          <p:nvPr/>
        </p:nvCxnSpPr>
        <p:spPr>
          <a:xfrm rot="10800000" flipH="1">
            <a:off x="1989425" y="1212300"/>
            <a:ext cx="3589500" cy="19968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dash"/>
            <a:round/>
            <a:headEnd type="none" w="lg" len="lg"/>
            <a:tailEnd type="none" w="lg" len="lg"/>
          </a:ln>
        </p:spPr>
      </p:cxnSp>
      <p:cxnSp>
        <p:nvCxnSpPr>
          <p:cNvPr id="258" name="Shape 258"/>
          <p:cNvCxnSpPr/>
          <p:nvPr/>
        </p:nvCxnSpPr>
        <p:spPr>
          <a:xfrm>
            <a:off x="1980125" y="3246300"/>
            <a:ext cx="3580800" cy="16002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dash"/>
            <a:round/>
            <a:headEnd type="none" w="lg" len="lg"/>
            <a:tailEnd type="none" w="lg" len="lg"/>
          </a:ln>
        </p:spPr>
      </p:cxnSp>
      <p:sp>
        <p:nvSpPr>
          <p:cNvPr id="259" name="Shape 259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0" name="Shape 260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61" name="Shape 2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Shape 262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263" name="Shape 263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Abordagem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Fluxograma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Exemplo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Desvantagens</a:t>
            </a:r>
          </a:p>
        </p:txBody>
      </p:sp>
      <p:sp>
        <p:nvSpPr>
          <p:cNvPr id="264" name="Shape 264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5" name="Shape 265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6" name="Shape 266"/>
          <p:cNvSpPr txBox="1"/>
          <p:nvPr/>
        </p:nvSpPr>
        <p:spPr>
          <a:xfrm>
            <a:off x="4572025" y="4890800"/>
            <a:ext cx="2348700" cy="22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Fonte: adaptado de Boreas. (2016)</a:t>
            </a:r>
          </a:p>
        </p:txBody>
      </p:sp>
      <p:sp>
        <p:nvSpPr>
          <p:cNvPr id="267" name="Shape 267"/>
          <p:cNvSpPr txBox="1"/>
          <p:nvPr/>
        </p:nvSpPr>
        <p:spPr>
          <a:xfrm>
            <a:off x="683700" y="4358375"/>
            <a:ext cx="5357400" cy="62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Latitude: 54</a:t>
            </a:r>
            <a:r>
              <a:rPr lang="pt-BR" baseline="30000"/>
              <a:t>o</a:t>
            </a:r>
            <a:r>
              <a:rPr lang="pt-BR"/>
              <a:t> N;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Longitude: -104</a:t>
            </a:r>
            <a:r>
              <a:rPr lang="pt-BR" baseline="30000"/>
              <a:t>o</a:t>
            </a:r>
            <a:r>
              <a:rPr lang="pt-BR"/>
              <a:t> W;</a:t>
            </a:r>
          </a:p>
        </p:txBody>
      </p:sp>
      <p:sp>
        <p:nvSpPr>
          <p:cNvPr id="268" name="Shape 268"/>
          <p:cNvSpPr txBox="1"/>
          <p:nvPr/>
        </p:nvSpPr>
        <p:spPr>
          <a:xfrm>
            <a:off x="5616850" y="1223475"/>
            <a:ext cx="1683600" cy="177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sz="800"/>
              <a:t>ETM+ - Vermelho (11/07/2001)</a:t>
            </a:r>
          </a:p>
        </p:txBody>
      </p:sp>
      <p:sp>
        <p:nvSpPr>
          <p:cNvPr id="269" name="Shape 269"/>
          <p:cNvSpPr txBox="1"/>
          <p:nvPr/>
        </p:nvSpPr>
        <p:spPr>
          <a:xfrm>
            <a:off x="7394100" y="1232775"/>
            <a:ext cx="1419600" cy="125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800"/>
              <a:t>ETM+ - IPV (11/07/2001)</a:t>
            </a:r>
          </a:p>
        </p:txBody>
      </p:sp>
      <p:sp>
        <p:nvSpPr>
          <p:cNvPr id="270" name="Shape 270"/>
          <p:cNvSpPr txBox="1"/>
          <p:nvPr/>
        </p:nvSpPr>
        <p:spPr>
          <a:xfrm>
            <a:off x="5616850" y="3049787"/>
            <a:ext cx="1683600" cy="201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800"/>
              <a:t>MODIS - Vermelho (11/07/2001)</a:t>
            </a:r>
          </a:p>
        </p:txBody>
      </p:sp>
      <p:sp>
        <p:nvSpPr>
          <p:cNvPr id="271" name="Shape 271"/>
          <p:cNvSpPr txBox="1"/>
          <p:nvPr/>
        </p:nvSpPr>
        <p:spPr>
          <a:xfrm>
            <a:off x="7394100" y="3059087"/>
            <a:ext cx="1419600" cy="177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800"/>
              <a:t>MODIS  - IPV (11/07/2001)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Shape 276" descr="conj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725" y="953625"/>
            <a:ext cx="4906173" cy="377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Shape 277" descr="grafhco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14212" y="1029825"/>
            <a:ext cx="3166311" cy="3775899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Shape 278"/>
          <p:cNvSpPr/>
          <p:nvPr/>
        </p:nvSpPr>
        <p:spPr>
          <a:xfrm>
            <a:off x="5215068" y="2846081"/>
            <a:ext cx="401700" cy="234600"/>
          </a:xfrm>
          <a:prstGeom prst="rightArrow">
            <a:avLst>
              <a:gd name="adj1" fmla="val 50000"/>
              <a:gd name="adj2" fmla="val 50000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9" name="Shape 279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0" name="Shape 280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81" name="Shape 28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Shape 282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283" name="Shape 283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Abordagem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Fluxograma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Exemplo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Desvantagens</a:t>
            </a:r>
          </a:p>
        </p:txBody>
      </p:sp>
      <p:sp>
        <p:nvSpPr>
          <p:cNvPr id="284" name="Shape 284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5" name="Shape 285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6" name="Shape 286"/>
          <p:cNvSpPr txBox="1"/>
          <p:nvPr/>
        </p:nvSpPr>
        <p:spPr>
          <a:xfrm>
            <a:off x="223725" y="915662"/>
            <a:ext cx="1683600" cy="201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800"/>
              <a:t>MODIS - Vermelho (12/08/2001)</a:t>
            </a:r>
          </a:p>
        </p:txBody>
      </p:sp>
      <p:sp>
        <p:nvSpPr>
          <p:cNvPr id="287" name="Shape 287"/>
          <p:cNvSpPr txBox="1"/>
          <p:nvPr/>
        </p:nvSpPr>
        <p:spPr>
          <a:xfrm>
            <a:off x="3522500" y="2846075"/>
            <a:ext cx="1683600" cy="125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800"/>
              <a:t>ETM+ - IPV(12/08/2001)</a:t>
            </a:r>
          </a:p>
        </p:txBody>
      </p:sp>
      <p:sp>
        <p:nvSpPr>
          <p:cNvPr id="288" name="Shape 288"/>
          <p:cNvSpPr txBox="1"/>
          <p:nvPr/>
        </p:nvSpPr>
        <p:spPr>
          <a:xfrm>
            <a:off x="223725" y="2808112"/>
            <a:ext cx="1683600" cy="201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800"/>
              <a:t>MODIS - IPV(12/08/2001)</a:t>
            </a:r>
          </a:p>
        </p:txBody>
      </p:sp>
      <p:sp>
        <p:nvSpPr>
          <p:cNvPr id="289" name="Shape 289"/>
          <p:cNvSpPr txBox="1"/>
          <p:nvPr/>
        </p:nvSpPr>
        <p:spPr>
          <a:xfrm>
            <a:off x="1917450" y="2808112"/>
            <a:ext cx="1683600" cy="201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800"/>
              <a:t>Sintética - IPV(12/08/2001)</a:t>
            </a:r>
          </a:p>
        </p:txBody>
      </p:sp>
      <p:sp>
        <p:nvSpPr>
          <p:cNvPr id="290" name="Shape 290"/>
          <p:cNvSpPr txBox="1"/>
          <p:nvPr/>
        </p:nvSpPr>
        <p:spPr>
          <a:xfrm>
            <a:off x="1872350" y="915675"/>
            <a:ext cx="1872300" cy="201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800"/>
              <a:t>Sintética - Vermelho (12/08/2001)</a:t>
            </a:r>
          </a:p>
        </p:txBody>
      </p:sp>
      <p:sp>
        <p:nvSpPr>
          <p:cNvPr id="291" name="Shape 291"/>
          <p:cNvSpPr txBox="1"/>
          <p:nvPr/>
        </p:nvSpPr>
        <p:spPr>
          <a:xfrm>
            <a:off x="3504450" y="953625"/>
            <a:ext cx="1683600" cy="125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800"/>
              <a:t>ETM+ - Vermelho(12/08/2001)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311700" y="1641625"/>
            <a:ext cx="8520600" cy="2927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</a:pPr>
            <a:r>
              <a:rPr lang="pt-BR">
                <a:solidFill>
                  <a:srgbClr val="000000"/>
                </a:solidFill>
              </a:rPr>
              <a:t>O tamanho da janela depende da área de estudo e precisa ser ajustada a cada caso; </a:t>
            </a:r>
          </a:p>
          <a:p>
            <a: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</a:pPr>
            <a:r>
              <a:rPr lang="pt-BR">
                <a:solidFill>
                  <a:srgbClr val="000000"/>
                </a:solidFill>
              </a:rPr>
              <a:t>Nem sempre similaridades espectrais são encontradas; </a:t>
            </a:r>
          </a:p>
          <a:p>
            <a: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</a:pPr>
            <a:r>
              <a:rPr lang="pt-BR">
                <a:solidFill>
                  <a:srgbClr val="000000"/>
                </a:solidFill>
              </a:rPr>
              <a:t>Não tem bom resultado quando aplicadas a áreas heterogêneas.</a:t>
            </a:r>
          </a:p>
        </p:txBody>
      </p:sp>
      <p:sp>
        <p:nvSpPr>
          <p:cNvPr id="297" name="Shape 297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8" name="Shape 298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9" name="Shape 299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0" name="Shape 300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01" name="Shape 3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Shape 302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303" name="Shape 303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Abordagem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Fluxograma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Exemplo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Desvantagens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>
            <a:spLocks noGrp="1"/>
          </p:cNvSpPr>
          <p:nvPr>
            <p:ph type="title"/>
          </p:nvPr>
        </p:nvSpPr>
        <p:spPr>
          <a:xfrm>
            <a:off x="311700" y="9022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BFAST</a:t>
            </a:r>
          </a:p>
        </p:txBody>
      </p:sp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311700" y="16096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pt-BR">
                <a:solidFill>
                  <a:srgbClr val="000000"/>
                </a:solidFill>
              </a:rPr>
              <a:t>Artigo: </a:t>
            </a:r>
            <a:r>
              <a:rPr lang="pt-BR" i="1">
                <a:solidFill>
                  <a:srgbClr val="000000"/>
                </a:solidFill>
              </a:rPr>
              <a:t>Detecting trend and seasonal changes in satellite image time series</a:t>
            </a:r>
            <a:r>
              <a:rPr lang="pt-BR">
                <a:solidFill>
                  <a:srgbClr val="000000"/>
                </a:solidFill>
              </a:rPr>
              <a:t>;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pt-BR">
                <a:solidFill>
                  <a:srgbClr val="000000"/>
                </a:solidFill>
              </a:rPr>
              <a:t>Autores: </a:t>
            </a:r>
            <a:r>
              <a:rPr lang="pt-BR">
                <a:solidFill>
                  <a:schemeClr val="dk1"/>
                </a:solidFill>
              </a:rPr>
              <a:t>Jan </a:t>
            </a:r>
            <a:r>
              <a:rPr lang="pt-BR">
                <a:solidFill>
                  <a:srgbClr val="000000"/>
                </a:solidFill>
              </a:rPr>
              <a:t>Verbesselt, Rob </a:t>
            </a:r>
            <a:r>
              <a:rPr lang="pt-BR">
                <a:solidFill>
                  <a:schemeClr val="dk1"/>
                </a:solidFill>
              </a:rPr>
              <a:t>Hyndman,</a:t>
            </a:r>
            <a:r>
              <a:rPr lang="pt-BR">
                <a:solidFill>
                  <a:srgbClr val="000000"/>
                </a:solidFill>
              </a:rPr>
              <a:t> </a:t>
            </a:r>
            <a:r>
              <a:rPr lang="pt-BR">
                <a:solidFill>
                  <a:schemeClr val="dk1"/>
                </a:solidFill>
              </a:rPr>
              <a:t>Glenn </a:t>
            </a:r>
            <a:r>
              <a:rPr lang="pt-BR">
                <a:solidFill>
                  <a:srgbClr val="000000"/>
                </a:solidFill>
              </a:rPr>
              <a:t>Newnham, Darius </a:t>
            </a:r>
            <a:r>
              <a:rPr lang="pt-BR">
                <a:solidFill>
                  <a:schemeClr val="dk1"/>
                </a:solidFill>
              </a:rPr>
              <a:t>Culvenor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pt-BR">
                <a:solidFill>
                  <a:srgbClr val="000000"/>
                </a:solidFill>
              </a:rPr>
              <a:t>Motivação: </a:t>
            </a:r>
          </a:p>
          <a:p>
            <a:pPr marL="914400" lvl="1" indent="-2286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pt-BR">
                <a:solidFill>
                  <a:srgbClr val="000000"/>
                </a:solidFill>
              </a:rPr>
              <a:t>Necessidade de obter as componentes de tendência, sazonalidade e residual de uma série temporal;</a:t>
            </a:r>
          </a:p>
          <a:p>
            <a:pPr marL="914400" lvl="1" indent="-2286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pt-BR">
                <a:solidFill>
                  <a:srgbClr val="000000"/>
                </a:solidFill>
              </a:rPr>
              <a:t>Necessidade de obter pontos de quebra (mudanças) em séries temporais; 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310" name="Shape 310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1" name="Shape 311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12" name="Shape 3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Shape 313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4" name="Shape 314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5" name="Shape 315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316" name="Shape 316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Considerações</a:t>
            </a:r>
          </a:p>
          <a:p>
            <a:pPr lvl="0">
              <a:spcBef>
                <a:spcPts val="0"/>
              </a:spcBef>
              <a:buNone/>
            </a:pPr>
            <a:r>
              <a:rPr lang="pt-BR" sz="1000" b="1"/>
              <a:t>STL</a:t>
            </a:r>
          </a:p>
          <a:p>
            <a:pPr lvl="0">
              <a:spcBef>
                <a:spcPts val="0"/>
              </a:spcBef>
              <a:buNone/>
            </a:pPr>
            <a:r>
              <a:rPr lang="pt-BR" sz="1000" b="1"/>
              <a:t>Break points</a:t>
            </a:r>
          </a:p>
          <a:p>
            <a:pPr lvl="0">
              <a:spcBef>
                <a:spcPts val="0"/>
              </a:spcBef>
              <a:buNone/>
            </a:pPr>
            <a:r>
              <a:rPr lang="pt-BR" sz="1000" b="1"/>
              <a:t>Experimento</a:t>
            </a:r>
          </a:p>
          <a:p>
            <a:pPr lvl="0" rtl="0">
              <a:spcBef>
                <a:spcPts val="0"/>
              </a:spcBef>
              <a:buNone/>
            </a:pPr>
            <a:endParaRPr sz="1000" b="1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 txBox="1"/>
          <p:nvPr/>
        </p:nvSpPr>
        <p:spPr>
          <a:xfrm>
            <a:off x="666125" y="1588275"/>
            <a:ext cx="7762500" cy="25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000"/>
              <a:t>Breaks for additive seasonal and Trend (Verbesselt et al., 2010)</a:t>
            </a:r>
          </a:p>
          <a:p>
            <a:pPr lvl="0" rtl="0">
              <a:spcBef>
                <a:spcPts val="0"/>
              </a:spcBef>
              <a:buNone/>
            </a:pPr>
            <a:endParaRPr sz="2000"/>
          </a:p>
        </p:txBody>
      </p:sp>
      <p:pic>
        <p:nvPicPr>
          <p:cNvPr id="322" name="Shape 3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91900" y="3274575"/>
            <a:ext cx="2137074" cy="309649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Shape 323"/>
          <p:cNvSpPr txBox="1">
            <a:spLocks noGrp="1"/>
          </p:cNvSpPr>
          <p:nvPr>
            <p:ph type="title" idx="4294967295"/>
          </p:nvPr>
        </p:nvSpPr>
        <p:spPr>
          <a:xfrm>
            <a:off x="311700" y="9022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/>
              <a:t>BFAST</a:t>
            </a:r>
          </a:p>
        </p:txBody>
      </p:sp>
      <p:sp>
        <p:nvSpPr>
          <p:cNvPr id="324" name="Shape 324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5" name="Shape 325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26" name="Shape 3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Shape 327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328" name="Shape 328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STL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Break points</a:t>
            </a:r>
          </a:p>
          <a:p>
            <a:pPr lvl="0">
              <a:spcBef>
                <a:spcPts val="0"/>
              </a:spcBef>
              <a:buNone/>
            </a:pPr>
            <a:r>
              <a:rPr lang="pt-BR" sz="1000" b="1"/>
              <a:t>Experimento</a:t>
            </a:r>
          </a:p>
          <a:p>
            <a:pPr lvl="0" rtl="0">
              <a:spcBef>
                <a:spcPts val="0"/>
              </a:spcBef>
              <a:buNone/>
            </a:pPr>
            <a:endParaRPr sz="1000" b="1"/>
          </a:p>
        </p:txBody>
      </p:sp>
      <p:sp>
        <p:nvSpPr>
          <p:cNvPr id="329" name="Shape 329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0" name="Shape 330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6" name="Shape 336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Fonte: adaptado de Cleveland et al.(1990).</a:t>
            </a:r>
          </a:p>
        </p:txBody>
      </p:sp>
      <p:pic>
        <p:nvPicPr>
          <p:cNvPr id="337" name="Shape 3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8297" y="846425"/>
            <a:ext cx="3328675" cy="4004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Shape 338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9" name="Shape 339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40" name="Shape 3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Shape 341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342" name="Shape 342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Considerações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rgbClr val="FFFFFF"/>
                </a:solidFill>
              </a:rPr>
              <a:t>STL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Break points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Experimento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/>
        </p:nvSpPr>
        <p:spPr>
          <a:xfrm>
            <a:off x="503925" y="1003701"/>
            <a:ext cx="8082000" cy="3634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457200" lvl="0" indent="-35560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Char char="❖"/>
            </a:pPr>
            <a:r>
              <a:rPr lang="pt-BR" sz="2000"/>
              <a:t>Série temporais:</a:t>
            </a:r>
          </a:p>
          <a:p>
            <a:pPr marL="914400" lvl="1" indent="-35560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Char char="➢"/>
            </a:pPr>
            <a:r>
              <a:rPr lang="pt-BR" sz="2000"/>
              <a:t>Conjunto de </a:t>
            </a:r>
            <a:r>
              <a:rPr lang="pt-BR" sz="2000">
                <a:solidFill>
                  <a:schemeClr val="dk1"/>
                </a:solidFill>
              </a:rPr>
              <a:t>observações sequenciais e dependentes (KUNZER et al., 2015);</a:t>
            </a:r>
          </a:p>
          <a:p>
            <a:pPr marL="914400" lvl="1" indent="-35560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Char char="➢"/>
            </a:pPr>
            <a:r>
              <a:rPr lang="pt-BR" sz="2000">
                <a:solidFill>
                  <a:schemeClr val="dk1"/>
                </a:solidFill>
              </a:rPr>
              <a:t>Feitas de maneira cronológica e com atualização contínua (FU, 2011);</a:t>
            </a:r>
          </a:p>
          <a:p>
            <a:pPr marL="914400" lvl="1" indent="-35560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Char char="➢"/>
            </a:pPr>
            <a:r>
              <a:rPr lang="pt-BR" sz="2000">
                <a:solidFill>
                  <a:schemeClr val="dk1"/>
                </a:solidFill>
              </a:rPr>
              <a:t>Grande quantidade de dados;</a:t>
            </a:r>
          </a:p>
        </p:txBody>
      </p:sp>
      <p:sp>
        <p:nvSpPr>
          <p:cNvPr id="70" name="Shape 70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" name="Shape 71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" name="Shape 72"/>
          <p:cNvSpPr txBox="1"/>
          <p:nvPr/>
        </p:nvSpPr>
        <p:spPr>
          <a:xfrm>
            <a:off x="876300" y="-10700"/>
            <a:ext cx="3765900" cy="28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200" b="1">
                <a:solidFill>
                  <a:srgbClr val="FFFFFF"/>
                </a:solidFill>
              </a:rPr>
              <a:t>Introdução</a:t>
            </a:r>
          </a:p>
        </p:txBody>
      </p:sp>
      <p:sp>
        <p:nvSpPr>
          <p:cNvPr id="73" name="Shape 73"/>
          <p:cNvSpPr txBox="1"/>
          <p:nvPr/>
        </p:nvSpPr>
        <p:spPr>
          <a:xfrm>
            <a:off x="4566000" y="-10700"/>
            <a:ext cx="3765900" cy="28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200" b="1">
                <a:solidFill>
                  <a:srgbClr val="FFFFFF"/>
                </a:solidFill>
              </a:rPr>
              <a:t>Definições</a:t>
            </a:r>
          </a:p>
        </p:txBody>
      </p:sp>
      <p:sp>
        <p:nvSpPr>
          <p:cNvPr id="74" name="Shape 74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5" name="Shape 75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76" name="Shape 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Shape 77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78" name="Shape 78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Definições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chemeClr val="dk1"/>
                </a:solidFill>
              </a:rPr>
              <a:t>Variáveis</a:t>
            </a:r>
          </a:p>
          <a:p>
            <a:pPr lvl="0">
              <a:spcBef>
                <a:spcPts val="0"/>
              </a:spcBef>
              <a:buNone/>
            </a:pPr>
            <a:r>
              <a:rPr lang="pt-BR" sz="1000" b="1">
                <a:solidFill>
                  <a:schemeClr val="dk1"/>
                </a:solidFill>
              </a:rPr>
              <a:t>Extração da série temporal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/>
              <a:t>Métodos de Análise de Séries Temporais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chemeClr val="dk1"/>
                </a:solidFill>
              </a:rPr>
              <a:t>Sistemas imageadores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7" name="Shape 347"/>
          <p:cNvCxnSpPr/>
          <p:nvPr/>
        </p:nvCxnSpPr>
        <p:spPr>
          <a:xfrm>
            <a:off x="1999850" y="1486175"/>
            <a:ext cx="0" cy="26271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48" name="Shape 348"/>
          <p:cNvCxnSpPr/>
          <p:nvPr/>
        </p:nvCxnSpPr>
        <p:spPr>
          <a:xfrm rot="10800000" flipH="1">
            <a:off x="1999850" y="4113275"/>
            <a:ext cx="5357400" cy="75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49" name="Shape 349"/>
          <p:cNvCxnSpPr/>
          <p:nvPr/>
        </p:nvCxnSpPr>
        <p:spPr>
          <a:xfrm>
            <a:off x="2243375" y="2784950"/>
            <a:ext cx="88500" cy="1025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50" name="Shape 350"/>
          <p:cNvCxnSpPr/>
          <p:nvPr/>
        </p:nvCxnSpPr>
        <p:spPr>
          <a:xfrm>
            <a:off x="2331925" y="3808850"/>
            <a:ext cx="81300" cy="178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51" name="Shape 351"/>
          <p:cNvCxnSpPr/>
          <p:nvPr/>
        </p:nvCxnSpPr>
        <p:spPr>
          <a:xfrm rot="10800000" flipH="1">
            <a:off x="2413100" y="2991800"/>
            <a:ext cx="59100" cy="996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52" name="Shape 352"/>
          <p:cNvCxnSpPr/>
          <p:nvPr/>
        </p:nvCxnSpPr>
        <p:spPr>
          <a:xfrm rot="10800000" flipH="1">
            <a:off x="2472125" y="2650175"/>
            <a:ext cx="73800" cy="341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53" name="Shape 353"/>
          <p:cNvCxnSpPr/>
          <p:nvPr/>
        </p:nvCxnSpPr>
        <p:spPr>
          <a:xfrm>
            <a:off x="2545925" y="2644750"/>
            <a:ext cx="66300" cy="1114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54" name="Shape 354"/>
          <p:cNvCxnSpPr/>
          <p:nvPr/>
        </p:nvCxnSpPr>
        <p:spPr>
          <a:xfrm>
            <a:off x="2612350" y="3756275"/>
            <a:ext cx="97800" cy="63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55" name="Shape 355"/>
          <p:cNvCxnSpPr/>
          <p:nvPr/>
        </p:nvCxnSpPr>
        <p:spPr>
          <a:xfrm rot="10800000" flipH="1">
            <a:off x="2707350" y="2652275"/>
            <a:ext cx="67200" cy="1165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56" name="Shape 356"/>
          <p:cNvCxnSpPr/>
          <p:nvPr/>
        </p:nvCxnSpPr>
        <p:spPr>
          <a:xfrm rot="10800000" flipH="1">
            <a:off x="2773775" y="2371775"/>
            <a:ext cx="89400" cy="28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57" name="Shape 357"/>
          <p:cNvCxnSpPr/>
          <p:nvPr/>
        </p:nvCxnSpPr>
        <p:spPr>
          <a:xfrm>
            <a:off x="2863475" y="2371775"/>
            <a:ext cx="60600" cy="1147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58" name="Shape 358"/>
          <p:cNvCxnSpPr/>
          <p:nvPr/>
        </p:nvCxnSpPr>
        <p:spPr>
          <a:xfrm>
            <a:off x="2922275" y="3515525"/>
            <a:ext cx="66300" cy="103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59" name="Shape 359"/>
          <p:cNvCxnSpPr/>
          <p:nvPr/>
        </p:nvCxnSpPr>
        <p:spPr>
          <a:xfrm rot="10800000" flipH="1">
            <a:off x="2987775" y="2674125"/>
            <a:ext cx="82200" cy="944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60" name="Shape 360"/>
          <p:cNvCxnSpPr/>
          <p:nvPr/>
        </p:nvCxnSpPr>
        <p:spPr>
          <a:xfrm rot="10800000" flipH="1">
            <a:off x="3070800" y="2410325"/>
            <a:ext cx="86700" cy="266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61" name="Shape 361"/>
          <p:cNvCxnSpPr/>
          <p:nvPr/>
        </p:nvCxnSpPr>
        <p:spPr>
          <a:xfrm>
            <a:off x="3158425" y="2408600"/>
            <a:ext cx="66300" cy="1165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62" name="Shape 362"/>
          <p:cNvCxnSpPr/>
          <p:nvPr/>
        </p:nvCxnSpPr>
        <p:spPr>
          <a:xfrm>
            <a:off x="3223000" y="3568100"/>
            <a:ext cx="85800" cy="81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63" name="Shape 363"/>
          <p:cNvCxnSpPr/>
          <p:nvPr/>
        </p:nvCxnSpPr>
        <p:spPr>
          <a:xfrm rot="10800000" flipH="1">
            <a:off x="3306025" y="2024750"/>
            <a:ext cx="140100" cy="1623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64" name="Shape 364"/>
          <p:cNvCxnSpPr/>
          <p:nvPr/>
        </p:nvCxnSpPr>
        <p:spPr>
          <a:xfrm>
            <a:off x="3446225" y="2030400"/>
            <a:ext cx="81300" cy="156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65" name="Shape 365"/>
          <p:cNvCxnSpPr/>
          <p:nvPr/>
        </p:nvCxnSpPr>
        <p:spPr>
          <a:xfrm>
            <a:off x="3528325" y="3591175"/>
            <a:ext cx="75600" cy="11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66" name="Shape 366"/>
          <p:cNvCxnSpPr/>
          <p:nvPr/>
        </p:nvCxnSpPr>
        <p:spPr>
          <a:xfrm rot="10800000" flipH="1">
            <a:off x="3601200" y="2002675"/>
            <a:ext cx="147600" cy="1601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67" name="Shape 367"/>
          <p:cNvCxnSpPr/>
          <p:nvPr/>
        </p:nvCxnSpPr>
        <p:spPr>
          <a:xfrm>
            <a:off x="3748775" y="2007350"/>
            <a:ext cx="81300" cy="1522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68" name="Shape 368"/>
          <p:cNvCxnSpPr/>
          <p:nvPr/>
        </p:nvCxnSpPr>
        <p:spPr>
          <a:xfrm>
            <a:off x="3829950" y="3528450"/>
            <a:ext cx="91200" cy="81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69" name="Shape 369"/>
          <p:cNvCxnSpPr/>
          <p:nvPr/>
        </p:nvCxnSpPr>
        <p:spPr>
          <a:xfrm rot="10800000" flipH="1">
            <a:off x="3918500" y="2430650"/>
            <a:ext cx="44400" cy="1180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70" name="Shape 370"/>
          <p:cNvCxnSpPr/>
          <p:nvPr/>
        </p:nvCxnSpPr>
        <p:spPr>
          <a:xfrm rot="10800000" flipH="1">
            <a:off x="3961875" y="2094850"/>
            <a:ext cx="91200" cy="34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71" name="Shape 371"/>
          <p:cNvCxnSpPr/>
          <p:nvPr/>
        </p:nvCxnSpPr>
        <p:spPr>
          <a:xfrm>
            <a:off x="4051350" y="2091275"/>
            <a:ext cx="73800" cy="127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72" name="Shape 372"/>
          <p:cNvCxnSpPr/>
          <p:nvPr/>
        </p:nvCxnSpPr>
        <p:spPr>
          <a:xfrm>
            <a:off x="4126050" y="3365175"/>
            <a:ext cx="90300" cy="62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73" name="Shape 373"/>
          <p:cNvCxnSpPr/>
          <p:nvPr/>
        </p:nvCxnSpPr>
        <p:spPr>
          <a:xfrm rot="10800000" flipH="1">
            <a:off x="4213700" y="2371575"/>
            <a:ext cx="73800" cy="1055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74" name="Shape 374"/>
          <p:cNvCxnSpPr/>
          <p:nvPr/>
        </p:nvCxnSpPr>
        <p:spPr>
          <a:xfrm rot="10800000" flipH="1">
            <a:off x="4286550" y="2034900"/>
            <a:ext cx="60900" cy="34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75" name="Shape 375"/>
          <p:cNvCxnSpPr/>
          <p:nvPr/>
        </p:nvCxnSpPr>
        <p:spPr>
          <a:xfrm>
            <a:off x="4346525" y="2032250"/>
            <a:ext cx="88500" cy="1313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76" name="Shape 376"/>
          <p:cNvCxnSpPr/>
          <p:nvPr/>
        </p:nvCxnSpPr>
        <p:spPr>
          <a:xfrm>
            <a:off x="4436000" y="3342100"/>
            <a:ext cx="65400" cy="216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77" name="Shape 377"/>
          <p:cNvCxnSpPr/>
          <p:nvPr/>
        </p:nvCxnSpPr>
        <p:spPr>
          <a:xfrm rot="10800000" flipH="1">
            <a:off x="4501500" y="2354100"/>
            <a:ext cx="89400" cy="1205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78" name="Shape 378"/>
          <p:cNvCxnSpPr/>
          <p:nvPr/>
        </p:nvCxnSpPr>
        <p:spPr>
          <a:xfrm rot="10800000" flipH="1">
            <a:off x="4590050" y="1809150"/>
            <a:ext cx="60900" cy="547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79" name="Shape 379"/>
          <p:cNvCxnSpPr/>
          <p:nvPr/>
        </p:nvCxnSpPr>
        <p:spPr>
          <a:xfrm>
            <a:off x="4649075" y="1803475"/>
            <a:ext cx="59100" cy="1439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80" name="Shape 380"/>
          <p:cNvCxnSpPr/>
          <p:nvPr/>
        </p:nvCxnSpPr>
        <p:spPr>
          <a:xfrm>
            <a:off x="4708125" y="3242475"/>
            <a:ext cx="125400" cy="254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81" name="Shape 381"/>
          <p:cNvCxnSpPr/>
          <p:nvPr/>
        </p:nvCxnSpPr>
        <p:spPr>
          <a:xfrm rot="10800000" flipH="1">
            <a:off x="4833575" y="2427975"/>
            <a:ext cx="37800" cy="1072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82" name="Shape 382"/>
          <p:cNvCxnSpPr/>
          <p:nvPr/>
        </p:nvCxnSpPr>
        <p:spPr>
          <a:xfrm rot="10800000" flipH="1">
            <a:off x="4870475" y="1926150"/>
            <a:ext cx="110700" cy="504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83" name="Shape 383"/>
          <p:cNvCxnSpPr/>
          <p:nvPr/>
        </p:nvCxnSpPr>
        <p:spPr>
          <a:xfrm>
            <a:off x="4981150" y="1921550"/>
            <a:ext cx="59100" cy="1365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84" name="Shape 384"/>
          <p:cNvCxnSpPr/>
          <p:nvPr/>
        </p:nvCxnSpPr>
        <p:spPr>
          <a:xfrm>
            <a:off x="5041125" y="3284000"/>
            <a:ext cx="88500" cy="372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85" name="Shape 385"/>
          <p:cNvCxnSpPr/>
          <p:nvPr/>
        </p:nvCxnSpPr>
        <p:spPr>
          <a:xfrm rot="10800000" flipH="1">
            <a:off x="5128750" y="1620725"/>
            <a:ext cx="133800" cy="2042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86" name="Shape 386"/>
          <p:cNvCxnSpPr/>
          <p:nvPr/>
        </p:nvCxnSpPr>
        <p:spPr>
          <a:xfrm>
            <a:off x="5261575" y="1619000"/>
            <a:ext cx="81300" cy="1896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87" name="Shape 387"/>
          <p:cNvCxnSpPr/>
          <p:nvPr/>
        </p:nvCxnSpPr>
        <p:spPr>
          <a:xfrm>
            <a:off x="5342750" y="3513675"/>
            <a:ext cx="89400" cy="177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88" name="Shape 388"/>
          <p:cNvCxnSpPr/>
          <p:nvPr/>
        </p:nvCxnSpPr>
        <p:spPr>
          <a:xfrm rot="10800000" flipH="1">
            <a:off x="5431300" y="2602425"/>
            <a:ext cx="53400" cy="1090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89" name="Shape 389"/>
          <p:cNvCxnSpPr/>
          <p:nvPr/>
        </p:nvCxnSpPr>
        <p:spPr>
          <a:xfrm rot="10800000" flipH="1">
            <a:off x="5482950" y="2316250"/>
            <a:ext cx="88500" cy="291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90" name="Shape 390"/>
          <p:cNvCxnSpPr/>
          <p:nvPr/>
        </p:nvCxnSpPr>
        <p:spPr>
          <a:xfrm>
            <a:off x="5571525" y="2312675"/>
            <a:ext cx="66300" cy="1232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91" name="Shape 391"/>
          <p:cNvCxnSpPr/>
          <p:nvPr/>
        </p:nvCxnSpPr>
        <p:spPr>
          <a:xfrm>
            <a:off x="5637000" y="3544125"/>
            <a:ext cx="96900" cy="108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92" name="Shape 392"/>
          <p:cNvCxnSpPr/>
          <p:nvPr/>
        </p:nvCxnSpPr>
        <p:spPr>
          <a:xfrm rot="10800000" flipH="1">
            <a:off x="5733875" y="2644725"/>
            <a:ext cx="53400" cy="1011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93" name="Shape 393"/>
          <p:cNvCxnSpPr/>
          <p:nvPr/>
        </p:nvCxnSpPr>
        <p:spPr>
          <a:xfrm rot="10800000" flipH="1">
            <a:off x="5785525" y="2371750"/>
            <a:ext cx="88500" cy="273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94" name="Shape 394"/>
          <p:cNvCxnSpPr/>
          <p:nvPr/>
        </p:nvCxnSpPr>
        <p:spPr>
          <a:xfrm>
            <a:off x="5874075" y="2377250"/>
            <a:ext cx="73800" cy="1256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95" name="Shape 395"/>
          <p:cNvCxnSpPr/>
          <p:nvPr/>
        </p:nvCxnSpPr>
        <p:spPr>
          <a:xfrm>
            <a:off x="5946950" y="3628050"/>
            <a:ext cx="76500" cy="127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96" name="Shape 396"/>
          <p:cNvCxnSpPr/>
          <p:nvPr/>
        </p:nvCxnSpPr>
        <p:spPr>
          <a:xfrm rot="10800000" flipH="1">
            <a:off x="6021675" y="2733350"/>
            <a:ext cx="59100" cy="1025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97" name="Shape 397"/>
          <p:cNvCxnSpPr/>
          <p:nvPr/>
        </p:nvCxnSpPr>
        <p:spPr>
          <a:xfrm rot="10800000" flipH="1">
            <a:off x="6080700" y="2370700"/>
            <a:ext cx="74700" cy="36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98" name="Shape 398"/>
          <p:cNvCxnSpPr/>
          <p:nvPr/>
        </p:nvCxnSpPr>
        <p:spPr>
          <a:xfrm>
            <a:off x="6154500" y="2364325"/>
            <a:ext cx="88500" cy="1365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399" name="Shape 399"/>
          <p:cNvCxnSpPr/>
          <p:nvPr/>
        </p:nvCxnSpPr>
        <p:spPr>
          <a:xfrm>
            <a:off x="6243975" y="3726750"/>
            <a:ext cx="89400" cy="13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00" name="Shape 400"/>
          <p:cNvCxnSpPr/>
          <p:nvPr/>
        </p:nvCxnSpPr>
        <p:spPr>
          <a:xfrm rot="10800000" flipH="1">
            <a:off x="6331600" y="2714850"/>
            <a:ext cx="53400" cy="1147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01" name="Shape 401"/>
          <p:cNvCxnSpPr/>
          <p:nvPr/>
        </p:nvCxnSpPr>
        <p:spPr>
          <a:xfrm rot="10800000" flipH="1">
            <a:off x="6383250" y="2374450"/>
            <a:ext cx="95100" cy="344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02" name="Shape 402"/>
          <p:cNvCxnSpPr/>
          <p:nvPr/>
        </p:nvCxnSpPr>
        <p:spPr>
          <a:xfrm>
            <a:off x="6479200" y="2371700"/>
            <a:ext cx="73800" cy="1402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03" name="Shape 403"/>
          <p:cNvCxnSpPr/>
          <p:nvPr/>
        </p:nvCxnSpPr>
        <p:spPr>
          <a:xfrm>
            <a:off x="6554825" y="3772875"/>
            <a:ext cx="64500" cy="20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04" name="Shape 404"/>
          <p:cNvCxnSpPr/>
          <p:nvPr/>
        </p:nvCxnSpPr>
        <p:spPr>
          <a:xfrm rot="10800000" flipH="1">
            <a:off x="6618475" y="1914275"/>
            <a:ext cx="156000" cy="2063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05" name="Shape 405"/>
          <p:cNvCxnSpPr/>
          <p:nvPr/>
        </p:nvCxnSpPr>
        <p:spPr>
          <a:xfrm>
            <a:off x="6771600" y="1916950"/>
            <a:ext cx="84000" cy="1782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06" name="Shape 406"/>
          <p:cNvCxnSpPr/>
          <p:nvPr/>
        </p:nvCxnSpPr>
        <p:spPr>
          <a:xfrm>
            <a:off x="6855550" y="3692625"/>
            <a:ext cx="73800" cy="22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07" name="Shape 407"/>
          <p:cNvCxnSpPr/>
          <p:nvPr/>
        </p:nvCxnSpPr>
        <p:spPr>
          <a:xfrm rot="10800000" flipH="1">
            <a:off x="6929350" y="2445400"/>
            <a:ext cx="59100" cy="1476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08" name="Shape 408"/>
          <p:cNvCxnSpPr/>
          <p:nvPr/>
        </p:nvCxnSpPr>
        <p:spPr>
          <a:xfrm rot="10800000" flipH="1">
            <a:off x="6988375" y="1626375"/>
            <a:ext cx="73800" cy="82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09" name="Shape 409"/>
          <p:cNvCxnSpPr/>
          <p:nvPr/>
        </p:nvCxnSpPr>
        <p:spPr>
          <a:xfrm>
            <a:off x="7062175" y="1631900"/>
            <a:ext cx="81300" cy="1920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410" name="Shape 410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1" name="Shape 411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412" name="Shape 4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Shape 413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414" name="Shape 414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Considerações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rgbClr val="FFFFFF"/>
                </a:solidFill>
              </a:rPr>
              <a:t>STL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Break points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Experimento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 b="1">
              <a:solidFill>
                <a:schemeClr val="dk1"/>
              </a:solidFill>
            </a:endParaRPr>
          </a:p>
        </p:txBody>
      </p:sp>
      <p:sp>
        <p:nvSpPr>
          <p:cNvPr id="415" name="Shape 415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6" name="Shape 416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1" name="Shape 421"/>
          <p:cNvCxnSpPr/>
          <p:nvPr/>
        </p:nvCxnSpPr>
        <p:spPr>
          <a:xfrm>
            <a:off x="1999850" y="1486175"/>
            <a:ext cx="0" cy="26271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22" name="Shape 422"/>
          <p:cNvCxnSpPr/>
          <p:nvPr/>
        </p:nvCxnSpPr>
        <p:spPr>
          <a:xfrm rot="10800000" flipH="1">
            <a:off x="1999850" y="4113275"/>
            <a:ext cx="5357400" cy="75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23" name="Shape 423"/>
          <p:cNvCxnSpPr/>
          <p:nvPr/>
        </p:nvCxnSpPr>
        <p:spPr>
          <a:xfrm>
            <a:off x="2243375" y="2784950"/>
            <a:ext cx="88500" cy="10257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24" name="Shape 424"/>
          <p:cNvCxnSpPr/>
          <p:nvPr/>
        </p:nvCxnSpPr>
        <p:spPr>
          <a:xfrm>
            <a:off x="2331925" y="3808850"/>
            <a:ext cx="81300" cy="1788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25" name="Shape 425"/>
          <p:cNvCxnSpPr/>
          <p:nvPr/>
        </p:nvCxnSpPr>
        <p:spPr>
          <a:xfrm rot="10800000" flipH="1">
            <a:off x="2413100" y="2991800"/>
            <a:ext cx="59100" cy="9960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26" name="Shape 426"/>
          <p:cNvCxnSpPr/>
          <p:nvPr/>
        </p:nvCxnSpPr>
        <p:spPr>
          <a:xfrm rot="10800000" flipH="1">
            <a:off x="2472125" y="2650175"/>
            <a:ext cx="73800" cy="3414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27" name="Shape 427"/>
          <p:cNvCxnSpPr/>
          <p:nvPr/>
        </p:nvCxnSpPr>
        <p:spPr>
          <a:xfrm>
            <a:off x="2545925" y="2644750"/>
            <a:ext cx="66300" cy="1114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28" name="Shape 428"/>
          <p:cNvCxnSpPr/>
          <p:nvPr/>
        </p:nvCxnSpPr>
        <p:spPr>
          <a:xfrm>
            <a:off x="2612350" y="3756275"/>
            <a:ext cx="97800" cy="63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29" name="Shape 429"/>
          <p:cNvCxnSpPr/>
          <p:nvPr/>
        </p:nvCxnSpPr>
        <p:spPr>
          <a:xfrm rot="10800000" flipH="1">
            <a:off x="2707350" y="2652275"/>
            <a:ext cx="67200" cy="1165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30" name="Shape 430"/>
          <p:cNvCxnSpPr/>
          <p:nvPr/>
        </p:nvCxnSpPr>
        <p:spPr>
          <a:xfrm rot="10800000" flipH="1">
            <a:off x="2773775" y="2371775"/>
            <a:ext cx="89400" cy="28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31" name="Shape 431"/>
          <p:cNvCxnSpPr/>
          <p:nvPr/>
        </p:nvCxnSpPr>
        <p:spPr>
          <a:xfrm>
            <a:off x="2863475" y="2371775"/>
            <a:ext cx="60600" cy="1147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32" name="Shape 432"/>
          <p:cNvCxnSpPr/>
          <p:nvPr/>
        </p:nvCxnSpPr>
        <p:spPr>
          <a:xfrm>
            <a:off x="2922275" y="3515525"/>
            <a:ext cx="66300" cy="103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33" name="Shape 433"/>
          <p:cNvCxnSpPr/>
          <p:nvPr/>
        </p:nvCxnSpPr>
        <p:spPr>
          <a:xfrm rot="10800000" flipH="1">
            <a:off x="2987775" y="2674125"/>
            <a:ext cx="82200" cy="944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34" name="Shape 434"/>
          <p:cNvCxnSpPr/>
          <p:nvPr/>
        </p:nvCxnSpPr>
        <p:spPr>
          <a:xfrm rot="10800000" flipH="1">
            <a:off x="3070800" y="2410325"/>
            <a:ext cx="86700" cy="266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35" name="Shape 435"/>
          <p:cNvCxnSpPr/>
          <p:nvPr/>
        </p:nvCxnSpPr>
        <p:spPr>
          <a:xfrm>
            <a:off x="3158425" y="2408600"/>
            <a:ext cx="66300" cy="1165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36" name="Shape 436"/>
          <p:cNvCxnSpPr/>
          <p:nvPr/>
        </p:nvCxnSpPr>
        <p:spPr>
          <a:xfrm>
            <a:off x="3223000" y="3568100"/>
            <a:ext cx="85800" cy="81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37" name="Shape 437"/>
          <p:cNvCxnSpPr/>
          <p:nvPr/>
        </p:nvCxnSpPr>
        <p:spPr>
          <a:xfrm rot="10800000" flipH="1">
            <a:off x="3306025" y="2024750"/>
            <a:ext cx="140100" cy="1623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38" name="Shape 438"/>
          <p:cNvCxnSpPr/>
          <p:nvPr/>
        </p:nvCxnSpPr>
        <p:spPr>
          <a:xfrm>
            <a:off x="3446225" y="2030400"/>
            <a:ext cx="81300" cy="156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39" name="Shape 439"/>
          <p:cNvCxnSpPr/>
          <p:nvPr/>
        </p:nvCxnSpPr>
        <p:spPr>
          <a:xfrm>
            <a:off x="3528325" y="3591175"/>
            <a:ext cx="75600" cy="11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40" name="Shape 440"/>
          <p:cNvCxnSpPr/>
          <p:nvPr/>
        </p:nvCxnSpPr>
        <p:spPr>
          <a:xfrm rot="10800000" flipH="1">
            <a:off x="3601200" y="2002675"/>
            <a:ext cx="147600" cy="1601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41" name="Shape 441"/>
          <p:cNvCxnSpPr/>
          <p:nvPr/>
        </p:nvCxnSpPr>
        <p:spPr>
          <a:xfrm>
            <a:off x="3748775" y="2007350"/>
            <a:ext cx="81300" cy="1522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42" name="Shape 442"/>
          <p:cNvCxnSpPr/>
          <p:nvPr/>
        </p:nvCxnSpPr>
        <p:spPr>
          <a:xfrm>
            <a:off x="3829950" y="3528450"/>
            <a:ext cx="91200" cy="81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43" name="Shape 443"/>
          <p:cNvCxnSpPr/>
          <p:nvPr/>
        </p:nvCxnSpPr>
        <p:spPr>
          <a:xfrm rot="10800000" flipH="1">
            <a:off x="3918500" y="2430650"/>
            <a:ext cx="44400" cy="1180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44" name="Shape 444"/>
          <p:cNvCxnSpPr/>
          <p:nvPr/>
        </p:nvCxnSpPr>
        <p:spPr>
          <a:xfrm rot="10800000" flipH="1">
            <a:off x="3961875" y="2094850"/>
            <a:ext cx="91200" cy="34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45" name="Shape 445"/>
          <p:cNvCxnSpPr/>
          <p:nvPr/>
        </p:nvCxnSpPr>
        <p:spPr>
          <a:xfrm>
            <a:off x="4051350" y="2091275"/>
            <a:ext cx="73800" cy="127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46" name="Shape 446"/>
          <p:cNvCxnSpPr/>
          <p:nvPr/>
        </p:nvCxnSpPr>
        <p:spPr>
          <a:xfrm>
            <a:off x="4126050" y="3365175"/>
            <a:ext cx="90300" cy="62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47" name="Shape 447"/>
          <p:cNvCxnSpPr/>
          <p:nvPr/>
        </p:nvCxnSpPr>
        <p:spPr>
          <a:xfrm rot="10800000" flipH="1">
            <a:off x="4213700" y="2371575"/>
            <a:ext cx="73800" cy="1055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48" name="Shape 448"/>
          <p:cNvCxnSpPr/>
          <p:nvPr/>
        </p:nvCxnSpPr>
        <p:spPr>
          <a:xfrm rot="10800000" flipH="1">
            <a:off x="4286550" y="2034900"/>
            <a:ext cx="60900" cy="34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49" name="Shape 449"/>
          <p:cNvCxnSpPr/>
          <p:nvPr/>
        </p:nvCxnSpPr>
        <p:spPr>
          <a:xfrm>
            <a:off x="4346525" y="2032250"/>
            <a:ext cx="88500" cy="1313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50" name="Shape 450"/>
          <p:cNvCxnSpPr/>
          <p:nvPr/>
        </p:nvCxnSpPr>
        <p:spPr>
          <a:xfrm>
            <a:off x="4436000" y="3342100"/>
            <a:ext cx="65400" cy="216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51" name="Shape 451"/>
          <p:cNvCxnSpPr/>
          <p:nvPr/>
        </p:nvCxnSpPr>
        <p:spPr>
          <a:xfrm rot="10800000" flipH="1">
            <a:off x="4501500" y="2354100"/>
            <a:ext cx="89400" cy="1205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52" name="Shape 452"/>
          <p:cNvCxnSpPr/>
          <p:nvPr/>
        </p:nvCxnSpPr>
        <p:spPr>
          <a:xfrm rot="10800000" flipH="1">
            <a:off x="4590050" y="1809150"/>
            <a:ext cx="60900" cy="547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53" name="Shape 453"/>
          <p:cNvCxnSpPr/>
          <p:nvPr/>
        </p:nvCxnSpPr>
        <p:spPr>
          <a:xfrm>
            <a:off x="4649075" y="1803475"/>
            <a:ext cx="59100" cy="1439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54" name="Shape 454"/>
          <p:cNvCxnSpPr/>
          <p:nvPr/>
        </p:nvCxnSpPr>
        <p:spPr>
          <a:xfrm>
            <a:off x="4708125" y="3242475"/>
            <a:ext cx="125400" cy="254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55" name="Shape 455"/>
          <p:cNvCxnSpPr/>
          <p:nvPr/>
        </p:nvCxnSpPr>
        <p:spPr>
          <a:xfrm rot="10800000" flipH="1">
            <a:off x="4833575" y="2427975"/>
            <a:ext cx="37800" cy="1072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56" name="Shape 456"/>
          <p:cNvCxnSpPr/>
          <p:nvPr/>
        </p:nvCxnSpPr>
        <p:spPr>
          <a:xfrm rot="10800000" flipH="1">
            <a:off x="4870475" y="1926150"/>
            <a:ext cx="110700" cy="504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57" name="Shape 457"/>
          <p:cNvCxnSpPr/>
          <p:nvPr/>
        </p:nvCxnSpPr>
        <p:spPr>
          <a:xfrm>
            <a:off x="4981150" y="1921550"/>
            <a:ext cx="59100" cy="1365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58" name="Shape 458"/>
          <p:cNvCxnSpPr/>
          <p:nvPr/>
        </p:nvCxnSpPr>
        <p:spPr>
          <a:xfrm>
            <a:off x="5041125" y="3284000"/>
            <a:ext cx="88500" cy="372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59" name="Shape 459"/>
          <p:cNvCxnSpPr/>
          <p:nvPr/>
        </p:nvCxnSpPr>
        <p:spPr>
          <a:xfrm rot="10800000" flipH="1">
            <a:off x="5128750" y="1620725"/>
            <a:ext cx="133800" cy="2042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60" name="Shape 460"/>
          <p:cNvCxnSpPr/>
          <p:nvPr/>
        </p:nvCxnSpPr>
        <p:spPr>
          <a:xfrm>
            <a:off x="5261575" y="1619000"/>
            <a:ext cx="81300" cy="1896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61" name="Shape 461"/>
          <p:cNvCxnSpPr/>
          <p:nvPr/>
        </p:nvCxnSpPr>
        <p:spPr>
          <a:xfrm>
            <a:off x="5342750" y="3513675"/>
            <a:ext cx="89400" cy="177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62" name="Shape 462"/>
          <p:cNvCxnSpPr/>
          <p:nvPr/>
        </p:nvCxnSpPr>
        <p:spPr>
          <a:xfrm rot="10800000" flipH="1">
            <a:off x="5431300" y="2602425"/>
            <a:ext cx="53400" cy="1090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63" name="Shape 463"/>
          <p:cNvCxnSpPr/>
          <p:nvPr/>
        </p:nvCxnSpPr>
        <p:spPr>
          <a:xfrm rot="10800000" flipH="1">
            <a:off x="5482950" y="2316250"/>
            <a:ext cx="88500" cy="291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64" name="Shape 464"/>
          <p:cNvCxnSpPr/>
          <p:nvPr/>
        </p:nvCxnSpPr>
        <p:spPr>
          <a:xfrm>
            <a:off x="5571525" y="2312675"/>
            <a:ext cx="66300" cy="1232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65" name="Shape 465"/>
          <p:cNvCxnSpPr/>
          <p:nvPr/>
        </p:nvCxnSpPr>
        <p:spPr>
          <a:xfrm>
            <a:off x="5637000" y="3544125"/>
            <a:ext cx="96900" cy="108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66" name="Shape 466"/>
          <p:cNvCxnSpPr/>
          <p:nvPr/>
        </p:nvCxnSpPr>
        <p:spPr>
          <a:xfrm rot="10800000" flipH="1">
            <a:off x="5733875" y="2644725"/>
            <a:ext cx="53400" cy="1011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67" name="Shape 467"/>
          <p:cNvCxnSpPr/>
          <p:nvPr/>
        </p:nvCxnSpPr>
        <p:spPr>
          <a:xfrm rot="10800000" flipH="1">
            <a:off x="5785525" y="2371750"/>
            <a:ext cx="88500" cy="273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68" name="Shape 468"/>
          <p:cNvCxnSpPr/>
          <p:nvPr/>
        </p:nvCxnSpPr>
        <p:spPr>
          <a:xfrm>
            <a:off x="5874075" y="2377250"/>
            <a:ext cx="73800" cy="1256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69" name="Shape 469"/>
          <p:cNvCxnSpPr/>
          <p:nvPr/>
        </p:nvCxnSpPr>
        <p:spPr>
          <a:xfrm>
            <a:off x="5946950" y="3628050"/>
            <a:ext cx="76500" cy="127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70" name="Shape 470"/>
          <p:cNvCxnSpPr/>
          <p:nvPr/>
        </p:nvCxnSpPr>
        <p:spPr>
          <a:xfrm rot="10800000" flipH="1">
            <a:off x="6021675" y="2733350"/>
            <a:ext cx="59100" cy="1025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71" name="Shape 471"/>
          <p:cNvCxnSpPr/>
          <p:nvPr/>
        </p:nvCxnSpPr>
        <p:spPr>
          <a:xfrm rot="10800000" flipH="1">
            <a:off x="6080700" y="2370700"/>
            <a:ext cx="74700" cy="36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72" name="Shape 472"/>
          <p:cNvCxnSpPr/>
          <p:nvPr/>
        </p:nvCxnSpPr>
        <p:spPr>
          <a:xfrm>
            <a:off x="6154500" y="2364325"/>
            <a:ext cx="88500" cy="1365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73" name="Shape 473"/>
          <p:cNvCxnSpPr/>
          <p:nvPr/>
        </p:nvCxnSpPr>
        <p:spPr>
          <a:xfrm>
            <a:off x="6243975" y="3726750"/>
            <a:ext cx="89400" cy="13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74" name="Shape 474"/>
          <p:cNvCxnSpPr/>
          <p:nvPr/>
        </p:nvCxnSpPr>
        <p:spPr>
          <a:xfrm rot="10800000" flipH="1">
            <a:off x="6331600" y="2714850"/>
            <a:ext cx="53400" cy="1147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75" name="Shape 475"/>
          <p:cNvCxnSpPr/>
          <p:nvPr/>
        </p:nvCxnSpPr>
        <p:spPr>
          <a:xfrm rot="10800000" flipH="1">
            <a:off x="6383250" y="2374450"/>
            <a:ext cx="95100" cy="344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76" name="Shape 476"/>
          <p:cNvCxnSpPr/>
          <p:nvPr/>
        </p:nvCxnSpPr>
        <p:spPr>
          <a:xfrm>
            <a:off x="6479200" y="2371700"/>
            <a:ext cx="73800" cy="1402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77" name="Shape 477"/>
          <p:cNvCxnSpPr/>
          <p:nvPr/>
        </p:nvCxnSpPr>
        <p:spPr>
          <a:xfrm>
            <a:off x="6554825" y="3772875"/>
            <a:ext cx="64500" cy="20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78" name="Shape 478"/>
          <p:cNvCxnSpPr/>
          <p:nvPr/>
        </p:nvCxnSpPr>
        <p:spPr>
          <a:xfrm rot="10800000" flipH="1">
            <a:off x="6618475" y="1914275"/>
            <a:ext cx="156000" cy="2063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79" name="Shape 479"/>
          <p:cNvCxnSpPr/>
          <p:nvPr/>
        </p:nvCxnSpPr>
        <p:spPr>
          <a:xfrm>
            <a:off x="6771600" y="1916950"/>
            <a:ext cx="84000" cy="1782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80" name="Shape 480"/>
          <p:cNvCxnSpPr/>
          <p:nvPr/>
        </p:nvCxnSpPr>
        <p:spPr>
          <a:xfrm>
            <a:off x="6855550" y="3692625"/>
            <a:ext cx="73800" cy="22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81" name="Shape 481"/>
          <p:cNvCxnSpPr/>
          <p:nvPr/>
        </p:nvCxnSpPr>
        <p:spPr>
          <a:xfrm rot="10800000" flipH="1">
            <a:off x="6929350" y="2445400"/>
            <a:ext cx="59100" cy="1476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82" name="Shape 482"/>
          <p:cNvCxnSpPr/>
          <p:nvPr/>
        </p:nvCxnSpPr>
        <p:spPr>
          <a:xfrm rot="10800000" flipH="1">
            <a:off x="6988375" y="1626375"/>
            <a:ext cx="73800" cy="82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83" name="Shape 483"/>
          <p:cNvCxnSpPr/>
          <p:nvPr/>
        </p:nvCxnSpPr>
        <p:spPr>
          <a:xfrm>
            <a:off x="7062175" y="1631900"/>
            <a:ext cx="81300" cy="1920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484" name="Shape 484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85" name="Shape 485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486" name="Shape 4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Shape 487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488" name="Shape 488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Considerações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rgbClr val="FFFFFF"/>
                </a:solidFill>
              </a:rPr>
              <a:t>STL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Break points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Experimento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 b="1">
              <a:solidFill>
                <a:schemeClr val="dk1"/>
              </a:solidFill>
            </a:endParaRPr>
          </a:p>
        </p:txBody>
      </p:sp>
      <p:sp>
        <p:nvSpPr>
          <p:cNvPr id="489" name="Shape 489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0" name="Shape 490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491" name="Shape 491"/>
          <p:cNvCxnSpPr/>
          <p:nvPr/>
        </p:nvCxnSpPr>
        <p:spPr>
          <a:xfrm>
            <a:off x="2241925" y="4017075"/>
            <a:ext cx="26130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6" name="Shape 496"/>
          <p:cNvCxnSpPr/>
          <p:nvPr/>
        </p:nvCxnSpPr>
        <p:spPr>
          <a:xfrm>
            <a:off x="1999850" y="1486175"/>
            <a:ext cx="0" cy="26271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97" name="Shape 497"/>
          <p:cNvCxnSpPr/>
          <p:nvPr/>
        </p:nvCxnSpPr>
        <p:spPr>
          <a:xfrm rot="10800000" flipH="1">
            <a:off x="1999850" y="4113275"/>
            <a:ext cx="5357400" cy="75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98" name="Shape 498"/>
          <p:cNvCxnSpPr/>
          <p:nvPr/>
        </p:nvCxnSpPr>
        <p:spPr>
          <a:xfrm>
            <a:off x="2243375" y="2784950"/>
            <a:ext cx="88500" cy="1025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499" name="Shape 499"/>
          <p:cNvCxnSpPr/>
          <p:nvPr/>
        </p:nvCxnSpPr>
        <p:spPr>
          <a:xfrm>
            <a:off x="2331925" y="3808850"/>
            <a:ext cx="81300" cy="178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00" name="Shape 500"/>
          <p:cNvCxnSpPr/>
          <p:nvPr/>
        </p:nvCxnSpPr>
        <p:spPr>
          <a:xfrm rot="10800000" flipH="1">
            <a:off x="2413100" y="2991800"/>
            <a:ext cx="59100" cy="9960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01" name="Shape 501"/>
          <p:cNvCxnSpPr/>
          <p:nvPr/>
        </p:nvCxnSpPr>
        <p:spPr>
          <a:xfrm rot="10800000" flipH="1">
            <a:off x="2472125" y="2650175"/>
            <a:ext cx="73800" cy="3414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02" name="Shape 502"/>
          <p:cNvCxnSpPr/>
          <p:nvPr/>
        </p:nvCxnSpPr>
        <p:spPr>
          <a:xfrm>
            <a:off x="2545925" y="2644750"/>
            <a:ext cx="66300" cy="11142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03" name="Shape 503"/>
          <p:cNvCxnSpPr/>
          <p:nvPr/>
        </p:nvCxnSpPr>
        <p:spPr>
          <a:xfrm>
            <a:off x="2612350" y="3756275"/>
            <a:ext cx="97800" cy="63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04" name="Shape 504"/>
          <p:cNvCxnSpPr/>
          <p:nvPr/>
        </p:nvCxnSpPr>
        <p:spPr>
          <a:xfrm rot="10800000" flipH="1">
            <a:off x="2707350" y="2652275"/>
            <a:ext cx="67200" cy="1165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05" name="Shape 505"/>
          <p:cNvCxnSpPr/>
          <p:nvPr/>
        </p:nvCxnSpPr>
        <p:spPr>
          <a:xfrm rot="10800000" flipH="1">
            <a:off x="2773775" y="2371775"/>
            <a:ext cx="89400" cy="28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06" name="Shape 506"/>
          <p:cNvCxnSpPr/>
          <p:nvPr/>
        </p:nvCxnSpPr>
        <p:spPr>
          <a:xfrm>
            <a:off x="2863475" y="2371775"/>
            <a:ext cx="60600" cy="1147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07" name="Shape 507"/>
          <p:cNvCxnSpPr/>
          <p:nvPr/>
        </p:nvCxnSpPr>
        <p:spPr>
          <a:xfrm>
            <a:off x="2922275" y="3515525"/>
            <a:ext cx="66300" cy="103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08" name="Shape 508"/>
          <p:cNvCxnSpPr/>
          <p:nvPr/>
        </p:nvCxnSpPr>
        <p:spPr>
          <a:xfrm rot="10800000" flipH="1">
            <a:off x="2987775" y="2674125"/>
            <a:ext cx="82200" cy="944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09" name="Shape 509"/>
          <p:cNvCxnSpPr/>
          <p:nvPr/>
        </p:nvCxnSpPr>
        <p:spPr>
          <a:xfrm rot="10800000" flipH="1">
            <a:off x="3070800" y="2410325"/>
            <a:ext cx="86700" cy="266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10" name="Shape 510"/>
          <p:cNvCxnSpPr/>
          <p:nvPr/>
        </p:nvCxnSpPr>
        <p:spPr>
          <a:xfrm>
            <a:off x="3158425" y="2408600"/>
            <a:ext cx="66300" cy="1165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11" name="Shape 511"/>
          <p:cNvCxnSpPr/>
          <p:nvPr/>
        </p:nvCxnSpPr>
        <p:spPr>
          <a:xfrm>
            <a:off x="3223000" y="3568100"/>
            <a:ext cx="85800" cy="81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12" name="Shape 512"/>
          <p:cNvCxnSpPr/>
          <p:nvPr/>
        </p:nvCxnSpPr>
        <p:spPr>
          <a:xfrm rot="10800000" flipH="1">
            <a:off x="3306025" y="2024750"/>
            <a:ext cx="140100" cy="1623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13" name="Shape 513"/>
          <p:cNvCxnSpPr/>
          <p:nvPr/>
        </p:nvCxnSpPr>
        <p:spPr>
          <a:xfrm>
            <a:off x="3446225" y="2030400"/>
            <a:ext cx="81300" cy="156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14" name="Shape 514"/>
          <p:cNvCxnSpPr/>
          <p:nvPr/>
        </p:nvCxnSpPr>
        <p:spPr>
          <a:xfrm>
            <a:off x="3528325" y="3591175"/>
            <a:ext cx="75600" cy="11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15" name="Shape 515"/>
          <p:cNvCxnSpPr/>
          <p:nvPr/>
        </p:nvCxnSpPr>
        <p:spPr>
          <a:xfrm rot="10800000" flipH="1">
            <a:off x="3601200" y="2002675"/>
            <a:ext cx="147600" cy="1601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16" name="Shape 516"/>
          <p:cNvCxnSpPr/>
          <p:nvPr/>
        </p:nvCxnSpPr>
        <p:spPr>
          <a:xfrm>
            <a:off x="3748775" y="2007350"/>
            <a:ext cx="81300" cy="1522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17" name="Shape 517"/>
          <p:cNvCxnSpPr/>
          <p:nvPr/>
        </p:nvCxnSpPr>
        <p:spPr>
          <a:xfrm>
            <a:off x="3829950" y="3528450"/>
            <a:ext cx="91200" cy="81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18" name="Shape 518"/>
          <p:cNvCxnSpPr/>
          <p:nvPr/>
        </p:nvCxnSpPr>
        <p:spPr>
          <a:xfrm rot="10800000" flipH="1">
            <a:off x="3918500" y="2430650"/>
            <a:ext cx="44400" cy="1180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19" name="Shape 519"/>
          <p:cNvCxnSpPr/>
          <p:nvPr/>
        </p:nvCxnSpPr>
        <p:spPr>
          <a:xfrm rot="10800000" flipH="1">
            <a:off x="3961875" y="2094850"/>
            <a:ext cx="91200" cy="34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20" name="Shape 520"/>
          <p:cNvCxnSpPr/>
          <p:nvPr/>
        </p:nvCxnSpPr>
        <p:spPr>
          <a:xfrm>
            <a:off x="4051350" y="2091275"/>
            <a:ext cx="73800" cy="127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21" name="Shape 521"/>
          <p:cNvCxnSpPr/>
          <p:nvPr/>
        </p:nvCxnSpPr>
        <p:spPr>
          <a:xfrm>
            <a:off x="4126050" y="3365175"/>
            <a:ext cx="90300" cy="62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22" name="Shape 522"/>
          <p:cNvCxnSpPr/>
          <p:nvPr/>
        </p:nvCxnSpPr>
        <p:spPr>
          <a:xfrm rot="10800000" flipH="1">
            <a:off x="4213700" y="2371575"/>
            <a:ext cx="73800" cy="1055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23" name="Shape 523"/>
          <p:cNvCxnSpPr/>
          <p:nvPr/>
        </p:nvCxnSpPr>
        <p:spPr>
          <a:xfrm rot="10800000" flipH="1">
            <a:off x="4286550" y="2034900"/>
            <a:ext cx="60900" cy="34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24" name="Shape 524"/>
          <p:cNvCxnSpPr/>
          <p:nvPr/>
        </p:nvCxnSpPr>
        <p:spPr>
          <a:xfrm>
            <a:off x="4346525" y="2032250"/>
            <a:ext cx="88500" cy="1313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25" name="Shape 525"/>
          <p:cNvCxnSpPr/>
          <p:nvPr/>
        </p:nvCxnSpPr>
        <p:spPr>
          <a:xfrm>
            <a:off x="4436000" y="3342100"/>
            <a:ext cx="65400" cy="216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26" name="Shape 526"/>
          <p:cNvCxnSpPr/>
          <p:nvPr/>
        </p:nvCxnSpPr>
        <p:spPr>
          <a:xfrm rot="10800000" flipH="1">
            <a:off x="4501500" y="2354100"/>
            <a:ext cx="89400" cy="1205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27" name="Shape 527"/>
          <p:cNvCxnSpPr/>
          <p:nvPr/>
        </p:nvCxnSpPr>
        <p:spPr>
          <a:xfrm rot="10800000" flipH="1">
            <a:off x="4590050" y="1809150"/>
            <a:ext cx="60900" cy="547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28" name="Shape 528"/>
          <p:cNvCxnSpPr/>
          <p:nvPr/>
        </p:nvCxnSpPr>
        <p:spPr>
          <a:xfrm>
            <a:off x="4649075" y="1803475"/>
            <a:ext cx="59100" cy="1439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29" name="Shape 529"/>
          <p:cNvCxnSpPr/>
          <p:nvPr/>
        </p:nvCxnSpPr>
        <p:spPr>
          <a:xfrm>
            <a:off x="4708125" y="3242475"/>
            <a:ext cx="125400" cy="254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30" name="Shape 530"/>
          <p:cNvCxnSpPr/>
          <p:nvPr/>
        </p:nvCxnSpPr>
        <p:spPr>
          <a:xfrm rot="10800000" flipH="1">
            <a:off x="4833575" y="2427975"/>
            <a:ext cx="37800" cy="1072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31" name="Shape 531"/>
          <p:cNvCxnSpPr/>
          <p:nvPr/>
        </p:nvCxnSpPr>
        <p:spPr>
          <a:xfrm rot="10800000" flipH="1">
            <a:off x="4870475" y="1926150"/>
            <a:ext cx="110700" cy="504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32" name="Shape 532"/>
          <p:cNvCxnSpPr/>
          <p:nvPr/>
        </p:nvCxnSpPr>
        <p:spPr>
          <a:xfrm>
            <a:off x="4981150" y="1921550"/>
            <a:ext cx="59100" cy="1365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33" name="Shape 533"/>
          <p:cNvCxnSpPr/>
          <p:nvPr/>
        </p:nvCxnSpPr>
        <p:spPr>
          <a:xfrm>
            <a:off x="5041125" y="3284000"/>
            <a:ext cx="88500" cy="372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34" name="Shape 534"/>
          <p:cNvCxnSpPr/>
          <p:nvPr/>
        </p:nvCxnSpPr>
        <p:spPr>
          <a:xfrm rot="10800000" flipH="1">
            <a:off x="5128750" y="1620725"/>
            <a:ext cx="133800" cy="2042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35" name="Shape 535"/>
          <p:cNvCxnSpPr/>
          <p:nvPr/>
        </p:nvCxnSpPr>
        <p:spPr>
          <a:xfrm>
            <a:off x="5261575" y="1619000"/>
            <a:ext cx="81300" cy="1896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36" name="Shape 536"/>
          <p:cNvCxnSpPr/>
          <p:nvPr/>
        </p:nvCxnSpPr>
        <p:spPr>
          <a:xfrm>
            <a:off x="5342750" y="3513675"/>
            <a:ext cx="89400" cy="177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37" name="Shape 537"/>
          <p:cNvCxnSpPr/>
          <p:nvPr/>
        </p:nvCxnSpPr>
        <p:spPr>
          <a:xfrm rot="10800000" flipH="1">
            <a:off x="5431300" y="2602425"/>
            <a:ext cx="53400" cy="1090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38" name="Shape 538"/>
          <p:cNvCxnSpPr/>
          <p:nvPr/>
        </p:nvCxnSpPr>
        <p:spPr>
          <a:xfrm rot="10800000" flipH="1">
            <a:off x="5482950" y="2316250"/>
            <a:ext cx="88500" cy="291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39" name="Shape 539"/>
          <p:cNvCxnSpPr/>
          <p:nvPr/>
        </p:nvCxnSpPr>
        <p:spPr>
          <a:xfrm>
            <a:off x="5571525" y="2312675"/>
            <a:ext cx="66300" cy="1232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40" name="Shape 540"/>
          <p:cNvCxnSpPr/>
          <p:nvPr/>
        </p:nvCxnSpPr>
        <p:spPr>
          <a:xfrm>
            <a:off x="5637000" y="3544125"/>
            <a:ext cx="96900" cy="108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41" name="Shape 541"/>
          <p:cNvCxnSpPr/>
          <p:nvPr/>
        </p:nvCxnSpPr>
        <p:spPr>
          <a:xfrm rot="10800000" flipH="1">
            <a:off x="5733875" y="2644725"/>
            <a:ext cx="53400" cy="1011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42" name="Shape 542"/>
          <p:cNvCxnSpPr/>
          <p:nvPr/>
        </p:nvCxnSpPr>
        <p:spPr>
          <a:xfrm rot="10800000" flipH="1">
            <a:off x="5785525" y="2371750"/>
            <a:ext cx="88500" cy="273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43" name="Shape 543"/>
          <p:cNvCxnSpPr/>
          <p:nvPr/>
        </p:nvCxnSpPr>
        <p:spPr>
          <a:xfrm>
            <a:off x="5874075" y="2377250"/>
            <a:ext cx="73800" cy="1256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44" name="Shape 544"/>
          <p:cNvCxnSpPr/>
          <p:nvPr/>
        </p:nvCxnSpPr>
        <p:spPr>
          <a:xfrm>
            <a:off x="5946950" y="3628050"/>
            <a:ext cx="76500" cy="127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45" name="Shape 545"/>
          <p:cNvCxnSpPr/>
          <p:nvPr/>
        </p:nvCxnSpPr>
        <p:spPr>
          <a:xfrm rot="10800000" flipH="1">
            <a:off x="6021675" y="2733350"/>
            <a:ext cx="59100" cy="1025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46" name="Shape 546"/>
          <p:cNvCxnSpPr/>
          <p:nvPr/>
        </p:nvCxnSpPr>
        <p:spPr>
          <a:xfrm rot="10800000" flipH="1">
            <a:off x="6080700" y="2370700"/>
            <a:ext cx="74700" cy="36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47" name="Shape 547"/>
          <p:cNvCxnSpPr/>
          <p:nvPr/>
        </p:nvCxnSpPr>
        <p:spPr>
          <a:xfrm>
            <a:off x="6154500" y="2364325"/>
            <a:ext cx="88500" cy="1365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48" name="Shape 548"/>
          <p:cNvCxnSpPr/>
          <p:nvPr/>
        </p:nvCxnSpPr>
        <p:spPr>
          <a:xfrm>
            <a:off x="6243975" y="3726750"/>
            <a:ext cx="89400" cy="13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49" name="Shape 549"/>
          <p:cNvCxnSpPr/>
          <p:nvPr/>
        </p:nvCxnSpPr>
        <p:spPr>
          <a:xfrm rot="10800000" flipH="1">
            <a:off x="6331600" y="2714850"/>
            <a:ext cx="53400" cy="1147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50" name="Shape 550"/>
          <p:cNvCxnSpPr/>
          <p:nvPr/>
        </p:nvCxnSpPr>
        <p:spPr>
          <a:xfrm rot="10800000" flipH="1">
            <a:off x="6383250" y="2374450"/>
            <a:ext cx="95100" cy="344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51" name="Shape 551"/>
          <p:cNvCxnSpPr/>
          <p:nvPr/>
        </p:nvCxnSpPr>
        <p:spPr>
          <a:xfrm>
            <a:off x="6479200" y="2371700"/>
            <a:ext cx="73800" cy="1402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52" name="Shape 552"/>
          <p:cNvCxnSpPr/>
          <p:nvPr/>
        </p:nvCxnSpPr>
        <p:spPr>
          <a:xfrm>
            <a:off x="6554825" y="3772875"/>
            <a:ext cx="64500" cy="20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53" name="Shape 553"/>
          <p:cNvCxnSpPr/>
          <p:nvPr/>
        </p:nvCxnSpPr>
        <p:spPr>
          <a:xfrm rot="10800000" flipH="1">
            <a:off x="6618475" y="1914275"/>
            <a:ext cx="156000" cy="2063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54" name="Shape 554"/>
          <p:cNvCxnSpPr/>
          <p:nvPr/>
        </p:nvCxnSpPr>
        <p:spPr>
          <a:xfrm>
            <a:off x="6771600" y="1916950"/>
            <a:ext cx="84000" cy="1782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55" name="Shape 555"/>
          <p:cNvCxnSpPr/>
          <p:nvPr/>
        </p:nvCxnSpPr>
        <p:spPr>
          <a:xfrm>
            <a:off x="6855550" y="3692625"/>
            <a:ext cx="73800" cy="22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56" name="Shape 556"/>
          <p:cNvCxnSpPr/>
          <p:nvPr/>
        </p:nvCxnSpPr>
        <p:spPr>
          <a:xfrm rot="10800000" flipH="1">
            <a:off x="6929350" y="2445400"/>
            <a:ext cx="59100" cy="1476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57" name="Shape 557"/>
          <p:cNvCxnSpPr/>
          <p:nvPr/>
        </p:nvCxnSpPr>
        <p:spPr>
          <a:xfrm rot="10800000" flipH="1">
            <a:off x="6988375" y="1626375"/>
            <a:ext cx="73800" cy="82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58" name="Shape 558"/>
          <p:cNvCxnSpPr/>
          <p:nvPr/>
        </p:nvCxnSpPr>
        <p:spPr>
          <a:xfrm>
            <a:off x="7062175" y="1631900"/>
            <a:ext cx="81300" cy="1920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59" name="Shape 559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0" name="Shape 560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561" name="Shape 5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2" name="Shape 562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563" name="Shape 563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Considerações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rgbClr val="FFFFFF"/>
                </a:solidFill>
              </a:rPr>
              <a:t>STL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Break points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Experimento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 b="1">
              <a:solidFill>
                <a:schemeClr val="dk1"/>
              </a:solidFill>
            </a:endParaRPr>
          </a:p>
        </p:txBody>
      </p:sp>
      <p:sp>
        <p:nvSpPr>
          <p:cNvPr id="564" name="Shape 564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5" name="Shape 565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566" name="Shape 566"/>
          <p:cNvCxnSpPr/>
          <p:nvPr/>
        </p:nvCxnSpPr>
        <p:spPr>
          <a:xfrm>
            <a:off x="2378375" y="4017075"/>
            <a:ext cx="26130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1" name="Shape 571"/>
          <p:cNvCxnSpPr/>
          <p:nvPr/>
        </p:nvCxnSpPr>
        <p:spPr>
          <a:xfrm>
            <a:off x="1999850" y="1486175"/>
            <a:ext cx="0" cy="26271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72" name="Shape 572"/>
          <p:cNvCxnSpPr/>
          <p:nvPr/>
        </p:nvCxnSpPr>
        <p:spPr>
          <a:xfrm rot="10800000" flipH="1">
            <a:off x="1999850" y="4113275"/>
            <a:ext cx="5357400" cy="75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73" name="Shape 573"/>
          <p:cNvCxnSpPr/>
          <p:nvPr/>
        </p:nvCxnSpPr>
        <p:spPr>
          <a:xfrm>
            <a:off x="2243375" y="2784950"/>
            <a:ext cx="88500" cy="1025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74" name="Shape 574"/>
          <p:cNvCxnSpPr/>
          <p:nvPr/>
        </p:nvCxnSpPr>
        <p:spPr>
          <a:xfrm>
            <a:off x="2331925" y="3808850"/>
            <a:ext cx="81300" cy="178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75" name="Shape 575"/>
          <p:cNvCxnSpPr/>
          <p:nvPr/>
        </p:nvCxnSpPr>
        <p:spPr>
          <a:xfrm rot="10800000" flipH="1">
            <a:off x="2413100" y="2991800"/>
            <a:ext cx="59100" cy="996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76" name="Shape 576"/>
          <p:cNvCxnSpPr/>
          <p:nvPr/>
        </p:nvCxnSpPr>
        <p:spPr>
          <a:xfrm rot="10800000" flipH="1">
            <a:off x="2472125" y="2650175"/>
            <a:ext cx="73800" cy="341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77" name="Shape 577"/>
          <p:cNvCxnSpPr/>
          <p:nvPr/>
        </p:nvCxnSpPr>
        <p:spPr>
          <a:xfrm>
            <a:off x="2545925" y="2644750"/>
            <a:ext cx="66300" cy="1114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78" name="Shape 578"/>
          <p:cNvCxnSpPr/>
          <p:nvPr/>
        </p:nvCxnSpPr>
        <p:spPr>
          <a:xfrm>
            <a:off x="2612350" y="3756275"/>
            <a:ext cx="97800" cy="63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79" name="Shape 579"/>
          <p:cNvCxnSpPr/>
          <p:nvPr/>
        </p:nvCxnSpPr>
        <p:spPr>
          <a:xfrm rot="10800000" flipH="1">
            <a:off x="2707350" y="2652275"/>
            <a:ext cx="67200" cy="1165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80" name="Shape 580"/>
          <p:cNvCxnSpPr/>
          <p:nvPr/>
        </p:nvCxnSpPr>
        <p:spPr>
          <a:xfrm rot="10800000" flipH="1">
            <a:off x="2773775" y="2371775"/>
            <a:ext cx="89400" cy="28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81" name="Shape 581"/>
          <p:cNvCxnSpPr/>
          <p:nvPr/>
        </p:nvCxnSpPr>
        <p:spPr>
          <a:xfrm>
            <a:off x="2863475" y="2371775"/>
            <a:ext cx="60600" cy="1147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82" name="Shape 582"/>
          <p:cNvCxnSpPr/>
          <p:nvPr/>
        </p:nvCxnSpPr>
        <p:spPr>
          <a:xfrm>
            <a:off x="2922275" y="3515525"/>
            <a:ext cx="66300" cy="103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83" name="Shape 583"/>
          <p:cNvCxnSpPr/>
          <p:nvPr/>
        </p:nvCxnSpPr>
        <p:spPr>
          <a:xfrm rot="10800000" flipH="1">
            <a:off x="2987775" y="2674125"/>
            <a:ext cx="82200" cy="944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84" name="Shape 584"/>
          <p:cNvCxnSpPr/>
          <p:nvPr/>
        </p:nvCxnSpPr>
        <p:spPr>
          <a:xfrm rot="10800000" flipH="1">
            <a:off x="3070800" y="2410325"/>
            <a:ext cx="86700" cy="266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85" name="Shape 585"/>
          <p:cNvCxnSpPr/>
          <p:nvPr/>
        </p:nvCxnSpPr>
        <p:spPr>
          <a:xfrm>
            <a:off x="3158425" y="2408600"/>
            <a:ext cx="66300" cy="1165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86" name="Shape 586"/>
          <p:cNvCxnSpPr/>
          <p:nvPr/>
        </p:nvCxnSpPr>
        <p:spPr>
          <a:xfrm>
            <a:off x="3223000" y="3568100"/>
            <a:ext cx="85800" cy="81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87" name="Shape 587"/>
          <p:cNvCxnSpPr/>
          <p:nvPr/>
        </p:nvCxnSpPr>
        <p:spPr>
          <a:xfrm rot="10800000" flipH="1">
            <a:off x="3306025" y="2024750"/>
            <a:ext cx="140100" cy="1623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88" name="Shape 588"/>
          <p:cNvCxnSpPr/>
          <p:nvPr/>
        </p:nvCxnSpPr>
        <p:spPr>
          <a:xfrm>
            <a:off x="3446225" y="2030400"/>
            <a:ext cx="81300" cy="156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89" name="Shape 589"/>
          <p:cNvCxnSpPr/>
          <p:nvPr/>
        </p:nvCxnSpPr>
        <p:spPr>
          <a:xfrm>
            <a:off x="3528325" y="3591175"/>
            <a:ext cx="75600" cy="11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90" name="Shape 590"/>
          <p:cNvCxnSpPr/>
          <p:nvPr/>
        </p:nvCxnSpPr>
        <p:spPr>
          <a:xfrm rot="10800000" flipH="1">
            <a:off x="3601200" y="2002675"/>
            <a:ext cx="147600" cy="1601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91" name="Shape 591"/>
          <p:cNvCxnSpPr/>
          <p:nvPr/>
        </p:nvCxnSpPr>
        <p:spPr>
          <a:xfrm>
            <a:off x="3748775" y="2007350"/>
            <a:ext cx="81300" cy="1522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92" name="Shape 592"/>
          <p:cNvCxnSpPr/>
          <p:nvPr/>
        </p:nvCxnSpPr>
        <p:spPr>
          <a:xfrm>
            <a:off x="3829950" y="3528450"/>
            <a:ext cx="91200" cy="81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93" name="Shape 593"/>
          <p:cNvCxnSpPr/>
          <p:nvPr/>
        </p:nvCxnSpPr>
        <p:spPr>
          <a:xfrm rot="10800000" flipH="1">
            <a:off x="3918500" y="2430650"/>
            <a:ext cx="44400" cy="1180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94" name="Shape 594"/>
          <p:cNvCxnSpPr/>
          <p:nvPr/>
        </p:nvCxnSpPr>
        <p:spPr>
          <a:xfrm rot="10800000" flipH="1">
            <a:off x="3961875" y="2094850"/>
            <a:ext cx="91200" cy="34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95" name="Shape 595"/>
          <p:cNvCxnSpPr/>
          <p:nvPr/>
        </p:nvCxnSpPr>
        <p:spPr>
          <a:xfrm>
            <a:off x="4051350" y="2091275"/>
            <a:ext cx="73800" cy="127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96" name="Shape 596"/>
          <p:cNvCxnSpPr/>
          <p:nvPr/>
        </p:nvCxnSpPr>
        <p:spPr>
          <a:xfrm>
            <a:off x="4126050" y="3365175"/>
            <a:ext cx="90300" cy="62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97" name="Shape 597"/>
          <p:cNvCxnSpPr/>
          <p:nvPr/>
        </p:nvCxnSpPr>
        <p:spPr>
          <a:xfrm rot="10800000" flipH="1">
            <a:off x="4213700" y="2371575"/>
            <a:ext cx="73800" cy="1055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98" name="Shape 598"/>
          <p:cNvCxnSpPr/>
          <p:nvPr/>
        </p:nvCxnSpPr>
        <p:spPr>
          <a:xfrm rot="10800000" flipH="1">
            <a:off x="4286550" y="2034900"/>
            <a:ext cx="60900" cy="34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99" name="Shape 599"/>
          <p:cNvCxnSpPr/>
          <p:nvPr/>
        </p:nvCxnSpPr>
        <p:spPr>
          <a:xfrm>
            <a:off x="4346525" y="2032250"/>
            <a:ext cx="88500" cy="1313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00" name="Shape 600"/>
          <p:cNvCxnSpPr/>
          <p:nvPr/>
        </p:nvCxnSpPr>
        <p:spPr>
          <a:xfrm>
            <a:off x="4436000" y="3342100"/>
            <a:ext cx="65400" cy="216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01" name="Shape 601"/>
          <p:cNvCxnSpPr/>
          <p:nvPr/>
        </p:nvCxnSpPr>
        <p:spPr>
          <a:xfrm rot="10800000" flipH="1">
            <a:off x="4501500" y="2354100"/>
            <a:ext cx="89400" cy="1205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02" name="Shape 602"/>
          <p:cNvCxnSpPr/>
          <p:nvPr/>
        </p:nvCxnSpPr>
        <p:spPr>
          <a:xfrm rot="10800000" flipH="1">
            <a:off x="4590050" y="1809150"/>
            <a:ext cx="60900" cy="547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03" name="Shape 603"/>
          <p:cNvCxnSpPr/>
          <p:nvPr/>
        </p:nvCxnSpPr>
        <p:spPr>
          <a:xfrm>
            <a:off x="4649075" y="1803475"/>
            <a:ext cx="59100" cy="1439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04" name="Shape 604"/>
          <p:cNvCxnSpPr/>
          <p:nvPr/>
        </p:nvCxnSpPr>
        <p:spPr>
          <a:xfrm>
            <a:off x="4708125" y="3242475"/>
            <a:ext cx="125400" cy="254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05" name="Shape 605"/>
          <p:cNvCxnSpPr/>
          <p:nvPr/>
        </p:nvCxnSpPr>
        <p:spPr>
          <a:xfrm rot="10800000" flipH="1">
            <a:off x="4833575" y="2427975"/>
            <a:ext cx="37800" cy="1072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06" name="Shape 606"/>
          <p:cNvCxnSpPr/>
          <p:nvPr/>
        </p:nvCxnSpPr>
        <p:spPr>
          <a:xfrm rot="10800000" flipH="1">
            <a:off x="4870475" y="1926150"/>
            <a:ext cx="110700" cy="504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07" name="Shape 607"/>
          <p:cNvCxnSpPr/>
          <p:nvPr/>
        </p:nvCxnSpPr>
        <p:spPr>
          <a:xfrm>
            <a:off x="4981150" y="1921550"/>
            <a:ext cx="59100" cy="1365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08" name="Shape 608"/>
          <p:cNvCxnSpPr/>
          <p:nvPr/>
        </p:nvCxnSpPr>
        <p:spPr>
          <a:xfrm>
            <a:off x="5041125" y="3284000"/>
            <a:ext cx="88500" cy="372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09" name="Shape 609"/>
          <p:cNvCxnSpPr/>
          <p:nvPr/>
        </p:nvCxnSpPr>
        <p:spPr>
          <a:xfrm rot="10800000" flipH="1">
            <a:off x="5128750" y="1620725"/>
            <a:ext cx="133800" cy="2042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10" name="Shape 610"/>
          <p:cNvCxnSpPr/>
          <p:nvPr/>
        </p:nvCxnSpPr>
        <p:spPr>
          <a:xfrm>
            <a:off x="5261575" y="1619000"/>
            <a:ext cx="81300" cy="1896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11" name="Shape 611"/>
          <p:cNvCxnSpPr/>
          <p:nvPr/>
        </p:nvCxnSpPr>
        <p:spPr>
          <a:xfrm>
            <a:off x="5342750" y="3513675"/>
            <a:ext cx="89400" cy="177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12" name="Shape 612"/>
          <p:cNvCxnSpPr/>
          <p:nvPr/>
        </p:nvCxnSpPr>
        <p:spPr>
          <a:xfrm rot="10800000" flipH="1">
            <a:off x="5431300" y="2602425"/>
            <a:ext cx="53400" cy="1090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13" name="Shape 613"/>
          <p:cNvCxnSpPr/>
          <p:nvPr/>
        </p:nvCxnSpPr>
        <p:spPr>
          <a:xfrm rot="10800000" flipH="1">
            <a:off x="5482950" y="2316250"/>
            <a:ext cx="88500" cy="291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14" name="Shape 614"/>
          <p:cNvCxnSpPr/>
          <p:nvPr/>
        </p:nvCxnSpPr>
        <p:spPr>
          <a:xfrm>
            <a:off x="5571525" y="2312675"/>
            <a:ext cx="66300" cy="1232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15" name="Shape 615"/>
          <p:cNvCxnSpPr/>
          <p:nvPr/>
        </p:nvCxnSpPr>
        <p:spPr>
          <a:xfrm>
            <a:off x="5637000" y="3544125"/>
            <a:ext cx="96900" cy="108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16" name="Shape 616"/>
          <p:cNvCxnSpPr/>
          <p:nvPr/>
        </p:nvCxnSpPr>
        <p:spPr>
          <a:xfrm rot="10800000" flipH="1">
            <a:off x="5733875" y="2644725"/>
            <a:ext cx="53400" cy="1011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17" name="Shape 617"/>
          <p:cNvCxnSpPr/>
          <p:nvPr/>
        </p:nvCxnSpPr>
        <p:spPr>
          <a:xfrm rot="10800000" flipH="1">
            <a:off x="5785525" y="2371750"/>
            <a:ext cx="88500" cy="273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18" name="Shape 618"/>
          <p:cNvCxnSpPr/>
          <p:nvPr/>
        </p:nvCxnSpPr>
        <p:spPr>
          <a:xfrm>
            <a:off x="5874075" y="2377250"/>
            <a:ext cx="73800" cy="1256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19" name="Shape 619"/>
          <p:cNvCxnSpPr/>
          <p:nvPr/>
        </p:nvCxnSpPr>
        <p:spPr>
          <a:xfrm>
            <a:off x="5946950" y="3628050"/>
            <a:ext cx="76500" cy="127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20" name="Shape 620"/>
          <p:cNvCxnSpPr/>
          <p:nvPr/>
        </p:nvCxnSpPr>
        <p:spPr>
          <a:xfrm rot="10800000" flipH="1">
            <a:off x="6021675" y="2733350"/>
            <a:ext cx="59100" cy="1025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21" name="Shape 621"/>
          <p:cNvCxnSpPr/>
          <p:nvPr/>
        </p:nvCxnSpPr>
        <p:spPr>
          <a:xfrm rot="10800000" flipH="1">
            <a:off x="6080700" y="2370700"/>
            <a:ext cx="74700" cy="36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22" name="Shape 622"/>
          <p:cNvCxnSpPr/>
          <p:nvPr/>
        </p:nvCxnSpPr>
        <p:spPr>
          <a:xfrm>
            <a:off x="6154500" y="2364325"/>
            <a:ext cx="88500" cy="1365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23" name="Shape 623"/>
          <p:cNvCxnSpPr/>
          <p:nvPr/>
        </p:nvCxnSpPr>
        <p:spPr>
          <a:xfrm>
            <a:off x="6243975" y="3726750"/>
            <a:ext cx="89400" cy="13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24" name="Shape 624"/>
          <p:cNvCxnSpPr/>
          <p:nvPr/>
        </p:nvCxnSpPr>
        <p:spPr>
          <a:xfrm rot="10800000" flipH="1">
            <a:off x="6331600" y="2714850"/>
            <a:ext cx="53400" cy="1147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25" name="Shape 625"/>
          <p:cNvCxnSpPr/>
          <p:nvPr/>
        </p:nvCxnSpPr>
        <p:spPr>
          <a:xfrm rot="10800000" flipH="1">
            <a:off x="6383250" y="2374450"/>
            <a:ext cx="95100" cy="344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26" name="Shape 626"/>
          <p:cNvCxnSpPr/>
          <p:nvPr/>
        </p:nvCxnSpPr>
        <p:spPr>
          <a:xfrm>
            <a:off x="6479200" y="2371700"/>
            <a:ext cx="73800" cy="1402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27" name="Shape 627"/>
          <p:cNvCxnSpPr/>
          <p:nvPr/>
        </p:nvCxnSpPr>
        <p:spPr>
          <a:xfrm>
            <a:off x="6554825" y="3772875"/>
            <a:ext cx="64500" cy="20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28" name="Shape 628"/>
          <p:cNvCxnSpPr/>
          <p:nvPr/>
        </p:nvCxnSpPr>
        <p:spPr>
          <a:xfrm rot="10800000" flipH="1">
            <a:off x="6618475" y="1914275"/>
            <a:ext cx="156000" cy="2063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29" name="Shape 629"/>
          <p:cNvCxnSpPr/>
          <p:nvPr/>
        </p:nvCxnSpPr>
        <p:spPr>
          <a:xfrm>
            <a:off x="6771600" y="1916950"/>
            <a:ext cx="84000" cy="1782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30" name="Shape 630"/>
          <p:cNvCxnSpPr/>
          <p:nvPr/>
        </p:nvCxnSpPr>
        <p:spPr>
          <a:xfrm>
            <a:off x="6855550" y="3692625"/>
            <a:ext cx="73800" cy="22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31" name="Shape 631"/>
          <p:cNvCxnSpPr/>
          <p:nvPr/>
        </p:nvCxnSpPr>
        <p:spPr>
          <a:xfrm rot="10800000" flipH="1">
            <a:off x="6929350" y="2445400"/>
            <a:ext cx="59100" cy="1476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32" name="Shape 632"/>
          <p:cNvCxnSpPr/>
          <p:nvPr/>
        </p:nvCxnSpPr>
        <p:spPr>
          <a:xfrm rot="10800000" flipH="1">
            <a:off x="6988375" y="1626375"/>
            <a:ext cx="73800" cy="82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33" name="Shape 633"/>
          <p:cNvCxnSpPr/>
          <p:nvPr/>
        </p:nvCxnSpPr>
        <p:spPr>
          <a:xfrm>
            <a:off x="7062175" y="1631900"/>
            <a:ext cx="81300" cy="1920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634" name="Shape 634"/>
          <p:cNvSpPr/>
          <p:nvPr/>
        </p:nvSpPr>
        <p:spPr>
          <a:xfrm>
            <a:off x="2154800" y="2761564"/>
            <a:ext cx="5054950" cy="670225"/>
          </a:xfrm>
          <a:custGeom>
            <a:avLst/>
            <a:gdLst/>
            <a:ahLst/>
            <a:cxnLst/>
            <a:rect l="0" t="0" r="0" b="0"/>
            <a:pathLst>
              <a:path w="202198" h="26809" extrusionOk="0">
                <a:moveTo>
                  <a:pt x="0" y="26809"/>
                </a:moveTo>
                <a:cubicBezTo>
                  <a:pt x="11610" y="22873"/>
                  <a:pt x="53969" y="7523"/>
                  <a:pt x="69663" y="3194"/>
                </a:cubicBezTo>
                <a:cubicBezTo>
                  <a:pt x="85356" y="-1135"/>
                  <a:pt x="84717" y="-3"/>
                  <a:pt x="94163" y="833"/>
                </a:cubicBezTo>
                <a:cubicBezTo>
                  <a:pt x="103608" y="1669"/>
                  <a:pt x="113841" y="5063"/>
                  <a:pt x="126337" y="8212"/>
                </a:cubicBezTo>
                <a:cubicBezTo>
                  <a:pt x="138832" y="11360"/>
                  <a:pt x="157921" y="19281"/>
                  <a:pt x="169138" y="19724"/>
                </a:cubicBezTo>
                <a:cubicBezTo>
                  <a:pt x="180354" y="20166"/>
                  <a:pt x="188128" y="13230"/>
                  <a:pt x="193638" y="10869"/>
                </a:cubicBezTo>
                <a:cubicBezTo>
                  <a:pt x="199148" y="8507"/>
                  <a:pt x="200771" y="6441"/>
                  <a:pt x="202198" y="5556"/>
                </a:cubicBezTo>
              </a:path>
            </a:pathLst>
          </a:cu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sp>
      <p:sp>
        <p:nvSpPr>
          <p:cNvPr id="635" name="Shape 635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36" name="Shape 636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637" name="Shape 6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38" name="Shape 638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639" name="Shape 639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Considerações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rgbClr val="FFFFFF"/>
                </a:solidFill>
              </a:rPr>
              <a:t>STL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Break points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Experimento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 b="1">
              <a:solidFill>
                <a:schemeClr val="dk1"/>
              </a:solidFill>
            </a:endParaRPr>
          </a:p>
        </p:txBody>
      </p:sp>
      <p:sp>
        <p:nvSpPr>
          <p:cNvPr id="640" name="Shape 640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41" name="Shape 641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6" name="Shape 646"/>
          <p:cNvCxnSpPr/>
          <p:nvPr/>
        </p:nvCxnSpPr>
        <p:spPr>
          <a:xfrm>
            <a:off x="1999850" y="1486175"/>
            <a:ext cx="0" cy="26271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47" name="Shape 647"/>
          <p:cNvCxnSpPr/>
          <p:nvPr/>
        </p:nvCxnSpPr>
        <p:spPr>
          <a:xfrm rot="10800000" flipH="1">
            <a:off x="1999850" y="4113275"/>
            <a:ext cx="5357400" cy="75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48" name="Shape 648"/>
          <p:cNvCxnSpPr/>
          <p:nvPr/>
        </p:nvCxnSpPr>
        <p:spPr>
          <a:xfrm>
            <a:off x="2243375" y="2784950"/>
            <a:ext cx="88500" cy="1025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49" name="Shape 649"/>
          <p:cNvCxnSpPr/>
          <p:nvPr/>
        </p:nvCxnSpPr>
        <p:spPr>
          <a:xfrm>
            <a:off x="2331925" y="3808850"/>
            <a:ext cx="81300" cy="178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50" name="Shape 650"/>
          <p:cNvCxnSpPr/>
          <p:nvPr/>
        </p:nvCxnSpPr>
        <p:spPr>
          <a:xfrm rot="10800000" flipH="1">
            <a:off x="2413100" y="2991800"/>
            <a:ext cx="59100" cy="996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51" name="Shape 651"/>
          <p:cNvCxnSpPr/>
          <p:nvPr/>
        </p:nvCxnSpPr>
        <p:spPr>
          <a:xfrm rot="10800000" flipH="1">
            <a:off x="2472125" y="2650175"/>
            <a:ext cx="73800" cy="341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52" name="Shape 652"/>
          <p:cNvCxnSpPr/>
          <p:nvPr/>
        </p:nvCxnSpPr>
        <p:spPr>
          <a:xfrm>
            <a:off x="2545925" y="2644750"/>
            <a:ext cx="66300" cy="1114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53" name="Shape 653"/>
          <p:cNvCxnSpPr/>
          <p:nvPr/>
        </p:nvCxnSpPr>
        <p:spPr>
          <a:xfrm>
            <a:off x="2612350" y="3756275"/>
            <a:ext cx="97800" cy="63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54" name="Shape 654"/>
          <p:cNvCxnSpPr/>
          <p:nvPr/>
        </p:nvCxnSpPr>
        <p:spPr>
          <a:xfrm rot="10800000" flipH="1">
            <a:off x="2707350" y="2652275"/>
            <a:ext cx="67200" cy="1165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55" name="Shape 655"/>
          <p:cNvCxnSpPr/>
          <p:nvPr/>
        </p:nvCxnSpPr>
        <p:spPr>
          <a:xfrm rot="10800000" flipH="1">
            <a:off x="2773775" y="2371775"/>
            <a:ext cx="89400" cy="28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56" name="Shape 656"/>
          <p:cNvCxnSpPr/>
          <p:nvPr/>
        </p:nvCxnSpPr>
        <p:spPr>
          <a:xfrm>
            <a:off x="2863475" y="2371775"/>
            <a:ext cx="60600" cy="1147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57" name="Shape 657"/>
          <p:cNvCxnSpPr/>
          <p:nvPr/>
        </p:nvCxnSpPr>
        <p:spPr>
          <a:xfrm>
            <a:off x="2922275" y="3515525"/>
            <a:ext cx="66300" cy="103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58" name="Shape 658"/>
          <p:cNvCxnSpPr/>
          <p:nvPr/>
        </p:nvCxnSpPr>
        <p:spPr>
          <a:xfrm rot="10800000" flipH="1">
            <a:off x="2987775" y="2674125"/>
            <a:ext cx="82200" cy="944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59" name="Shape 659"/>
          <p:cNvCxnSpPr/>
          <p:nvPr/>
        </p:nvCxnSpPr>
        <p:spPr>
          <a:xfrm rot="10800000" flipH="1">
            <a:off x="3070800" y="2410325"/>
            <a:ext cx="86700" cy="266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60" name="Shape 660"/>
          <p:cNvCxnSpPr/>
          <p:nvPr/>
        </p:nvCxnSpPr>
        <p:spPr>
          <a:xfrm>
            <a:off x="3158425" y="2408600"/>
            <a:ext cx="66300" cy="1165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61" name="Shape 661"/>
          <p:cNvCxnSpPr/>
          <p:nvPr/>
        </p:nvCxnSpPr>
        <p:spPr>
          <a:xfrm>
            <a:off x="3223000" y="3568100"/>
            <a:ext cx="85800" cy="81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62" name="Shape 662"/>
          <p:cNvCxnSpPr/>
          <p:nvPr/>
        </p:nvCxnSpPr>
        <p:spPr>
          <a:xfrm rot="10800000" flipH="1">
            <a:off x="3306025" y="2024750"/>
            <a:ext cx="140100" cy="1623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63" name="Shape 663"/>
          <p:cNvCxnSpPr/>
          <p:nvPr/>
        </p:nvCxnSpPr>
        <p:spPr>
          <a:xfrm>
            <a:off x="3446225" y="2030400"/>
            <a:ext cx="81300" cy="156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64" name="Shape 664"/>
          <p:cNvCxnSpPr/>
          <p:nvPr/>
        </p:nvCxnSpPr>
        <p:spPr>
          <a:xfrm>
            <a:off x="3528325" y="3591175"/>
            <a:ext cx="75600" cy="11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65" name="Shape 665"/>
          <p:cNvCxnSpPr/>
          <p:nvPr/>
        </p:nvCxnSpPr>
        <p:spPr>
          <a:xfrm rot="10800000" flipH="1">
            <a:off x="3601200" y="2002675"/>
            <a:ext cx="147600" cy="1601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66" name="Shape 666"/>
          <p:cNvCxnSpPr/>
          <p:nvPr/>
        </p:nvCxnSpPr>
        <p:spPr>
          <a:xfrm>
            <a:off x="3748775" y="2007350"/>
            <a:ext cx="81300" cy="1522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67" name="Shape 667"/>
          <p:cNvCxnSpPr/>
          <p:nvPr/>
        </p:nvCxnSpPr>
        <p:spPr>
          <a:xfrm>
            <a:off x="3829950" y="3528450"/>
            <a:ext cx="91200" cy="81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68" name="Shape 668"/>
          <p:cNvCxnSpPr/>
          <p:nvPr/>
        </p:nvCxnSpPr>
        <p:spPr>
          <a:xfrm rot="10800000" flipH="1">
            <a:off x="3918500" y="2430650"/>
            <a:ext cx="44400" cy="1180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69" name="Shape 669"/>
          <p:cNvCxnSpPr/>
          <p:nvPr/>
        </p:nvCxnSpPr>
        <p:spPr>
          <a:xfrm rot="10800000" flipH="1">
            <a:off x="3961875" y="2094850"/>
            <a:ext cx="91200" cy="34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70" name="Shape 670"/>
          <p:cNvCxnSpPr/>
          <p:nvPr/>
        </p:nvCxnSpPr>
        <p:spPr>
          <a:xfrm>
            <a:off x="4051350" y="2091275"/>
            <a:ext cx="73800" cy="127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71" name="Shape 671"/>
          <p:cNvCxnSpPr/>
          <p:nvPr/>
        </p:nvCxnSpPr>
        <p:spPr>
          <a:xfrm>
            <a:off x="4126050" y="3365175"/>
            <a:ext cx="90300" cy="62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72" name="Shape 672"/>
          <p:cNvCxnSpPr/>
          <p:nvPr/>
        </p:nvCxnSpPr>
        <p:spPr>
          <a:xfrm rot="10800000" flipH="1">
            <a:off x="4213700" y="2371575"/>
            <a:ext cx="73800" cy="1055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73" name="Shape 673"/>
          <p:cNvCxnSpPr/>
          <p:nvPr/>
        </p:nvCxnSpPr>
        <p:spPr>
          <a:xfrm rot="10800000" flipH="1">
            <a:off x="4286550" y="2034900"/>
            <a:ext cx="60900" cy="34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74" name="Shape 674"/>
          <p:cNvCxnSpPr/>
          <p:nvPr/>
        </p:nvCxnSpPr>
        <p:spPr>
          <a:xfrm>
            <a:off x="4346525" y="2032250"/>
            <a:ext cx="88500" cy="1313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75" name="Shape 675"/>
          <p:cNvCxnSpPr/>
          <p:nvPr/>
        </p:nvCxnSpPr>
        <p:spPr>
          <a:xfrm>
            <a:off x="4436000" y="3342100"/>
            <a:ext cx="65400" cy="216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76" name="Shape 676"/>
          <p:cNvCxnSpPr/>
          <p:nvPr/>
        </p:nvCxnSpPr>
        <p:spPr>
          <a:xfrm rot="10800000" flipH="1">
            <a:off x="4501500" y="2354100"/>
            <a:ext cx="89400" cy="1205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77" name="Shape 677"/>
          <p:cNvCxnSpPr/>
          <p:nvPr/>
        </p:nvCxnSpPr>
        <p:spPr>
          <a:xfrm rot="10800000" flipH="1">
            <a:off x="4590050" y="1809150"/>
            <a:ext cx="60900" cy="547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78" name="Shape 678"/>
          <p:cNvCxnSpPr/>
          <p:nvPr/>
        </p:nvCxnSpPr>
        <p:spPr>
          <a:xfrm>
            <a:off x="4649075" y="1803475"/>
            <a:ext cx="59100" cy="1439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79" name="Shape 679"/>
          <p:cNvCxnSpPr/>
          <p:nvPr/>
        </p:nvCxnSpPr>
        <p:spPr>
          <a:xfrm>
            <a:off x="4708125" y="3242475"/>
            <a:ext cx="125400" cy="254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80" name="Shape 680"/>
          <p:cNvCxnSpPr/>
          <p:nvPr/>
        </p:nvCxnSpPr>
        <p:spPr>
          <a:xfrm rot="10800000" flipH="1">
            <a:off x="4833575" y="2427975"/>
            <a:ext cx="37800" cy="1072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81" name="Shape 681"/>
          <p:cNvCxnSpPr/>
          <p:nvPr/>
        </p:nvCxnSpPr>
        <p:spPr>
          <a:xfrm rot="10800000" flipH="1">
            <a:off x="4870475" y="1926150"/>
            <a:ext cx="110700" cy="504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82" name="Shape 682"/>
          <p:cNvCxnSpPr/>
          <p:nvPr/>
        </p:nvCxnSpPr>
        <p:spPr>
          <a:xfrm>
            <a:off x="4981150" y="1921550"/>
            <a:ext cx="59100" cy="1365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83" name="Shape 683"/>
          <p:cNvCxnSpPr/>
          <p:nvPr/>
        </p:nvCxnSpPr>
        <p:spPr>
          <a:xfrm>
            <a:off x="5041125" y="3284000"/>
            <a:ext cx="88500" cy="372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84" name="Shape 684"/>
          <p:cNvCxnSpPr/>
          <p:nvPr/>
        </p:nvCxnSpPr>
        <p:spPr>
          <a:xfrm rot="10800000" flipH="1">
            <a:off x="5128750" y="1620725"/>
            <a:ext cx="133800" cy="2042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85" name="Shape 685"/>
          <p:cNvCxnSpPr/>
          <p:nvPr/>
        </p:nvCxnSpPr>
        <p:spPr>
          <a:xfrm>
            <a:off x="5261575" y="1619000"/>
            <a:ext cx="81300" cy="1896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86" name="Shape 686"/>
          <p:cNvCxnSpPr/>
          <p:nvPr/>
        </p:nvCxnSpPr>
        <p:spPr>
          <a:xfrm>
            <a:off x="5342750" y="3513675"/>
            <a:ext cx="89400" cy="177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87" name="Shape 687"/>
          <p:cNvCxnSpPr/>
          <p:nvPr/>
        </p:nvCxnSpPr>
        <p:spPr>
          <a:xfrm rot="10800000" flipH="1">
            <a:off x="5431300" y="2602425"/>
            <a:ext cx="53400" cy="1090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88" name="Shape 688"/>
          <p:cNvCxnSpPr/>
          <p:nvPr/>
        </p:nvCxnSpPr>
        <p:spPr>
          <a:xfrm rot="10800000" flipH="1">
            <a:off x="5482950" y="2316250"/>
            <a:ext cx="88500" cy="291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89" name="Shape 689"/>
          <p:cNvCxnSpPr/>
          <p:nvPr/>
        </p:nvCxnSpPr>
        <p:spPr>
          <a:xfrm>
            <a:off x="5571525" y="2312675"/>
            <a:ext cx="66300" cy="1232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90" name="Shape 690"/>
          <p:cNvCxnSpPr/>
          <p:nvPr/>
        </p:nvCxnSpPr>
        <p:spPr>
          <a:xfrm>
            <a:off x="5637000" y="3544125"/>
            <a:ext cx="96900" cy="108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91" name="Shape 691"/>
          <p:cNvCxnSpPr/>
          <p:nvPr/>
        </p:nvCxnSpPr>
        <p:spPr>
          <a:xfrm rot="10800000" flipH="1">
            <a:off x="5733875" y="2644725"/>
            <a:ext cx="53400" cy="1011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92" name="Shape 692"/>
          <p:cNvCxnSpPr/>
          <p:nvPr/>
        </p:nvCxnSpPr>
        <p:spPr>
          <a:xfrm rot="10800000" flipH="1">
            <a:off x="5785525" y="2371750"/>
            <a:ext cx="88500" cy="273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93" name="Shape 693"/>
          <p:cNvCxnSpPr/>
          <p:nvPr/>
        </p:nvCxnSpPr>
        <p:spPr>
          <a:xfrm>
            <a:off x="5874075" y="2377250"/>
            <a:ext cx="73800" cy="1256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94" name="Shape 694"/>
          <p:cNvCxnSpPr/>
          <p:nvPr/>
        </p:nvCxnSpPr>
        <p:spPr>
          <a:xfrm>
            <a:off x="5946950" y="3628050"/>
            <a:ext cx="76500" cy="127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95" name="Shape 695"/>
          <p:cNvCxnSpPr/>
          <p:nvPr/>
        </p:nvCxnSpPr>
        <p:spPr>
          <a:xfrm rot="10800000" flipH="1">
            <a:off x="6021675" y="2733350"/>
            <a:ext cx="59100" cy="1025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96" name="Shape 696"/>
          <p:cNvCxnSpPr/>
          <p:nvPr/>
        </p:nvCxnSpPr>
        <p:spPr>
          <a:xfrm rot="10800000" flipH="1">
            <a:off x="6080700" y="2370700"/>
            <a:ext cx="74700" cy="36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97" name="Shape 697"/>
          <p:cNvCxnSpPr/>
          <p:nvPr/>
        </p:nvCxnSpPr>
        <p:spPr>
          <a:xfrm>
            <a:off x="6154500" y="2364325"/>
            <a:ext cx="88500" cy="1365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98" name="Shape 698"/>
          <p:cNvCxnSpPr/>
          <p:nvPr/>
        </p:nvCxnSpPr>
        <p:spPr>
          <a:xfrm>
            <a:off x="6243975" y="3726750"/>
            <a:ext cx="89400" cy="13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99" name="Shape 699"/>
          <p:cNvCxnSpPr/>
          <p:nvPr/>
        </p:nvCxnSpPr>
        <p:spPr>
          <a:xfrm rot="10800000" flipH="1">
            <a:off x="6331600" y="2714850"/>
            <a:ext cx="53400" cy="1147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00" name="Shape 700"/>
          <p:cNvCxnSpPr/>
          <p:nvPr/>
        </p:nvCxnSpPr>
        <p:spPr>
          <a:xfrm rot="10800000" flipH="1">
            <a:off x="6383250" y="2374450"/>
            <a:ext cx="95100" cy="344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01" name="Shape 701"/>
          <p:cNvCxnSpPr/>
          <p:nvPr/>
        </p:nvCxnSpPr>
        <p:spPr>
          <a:xfrm>
            <a:off x="6479200" y="2371700"/>
            <a:ext cx="73800" cy="1402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02" name="Shape 702"/>
          <p:cNvCxnSpPr/>
          <p:nvPr/>
        </p:nvCxnSpPr>
        <p:spPr>
          <a:xfrm>
            <a:off x="6554825" y="3772875"/>
            <a:ext cx="64500" cy="20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03" name="Shape 703"/>
          <p:cNvCxnSpPr/>
          <p:nvPr/>
        </p:nvCxnSpPr>
        <p:spPr>
          <a:xfrm rot="10800000" flipH="1">
            <a:off x="6618475" y="1914275"/>
            <a:ext cx="156000" cy="2063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04" name="Shape 704"/>
          <p:cNvCxnSpPr/>
          <p:nvPr/>
        </p:nvCxnSpPr>
        <p:spPr>
          <a:xfrm>
            <a:off x="6771600" y="1916950"/>
            <a:ext cx="84000" cy="1782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05" name="Shape 705"/>
          <p:cNvCxnSpPr/>
          <p:nvPr/>
        </p:nvCxnSpPr>
        <p:spPr>
          <a:xfrm>
            <a:off x="6855550" y="3692625"/>
            <a:ext cx="73800" cy="22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06" name="Shape 706"/>
          <p:cNvCxnSpPr/>
          <p:nvPr/>
        </p:nvCxnSpPr>
        <p:spPr>
          <a:xfrm rot="10800000" flipH="1">
            <a:off x="6929350" y="2445400"/>
            <a:ext cx="59100" cy="1476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07" name="Shape 707"/>
          <p:cNvCxnSpPr/>
          <p:nvPr/>
        </p:nvCxnSpPr>
        <p:spPr>
          <a:xfrm rot="10800000" flipH="1">
            <a:off x="6988375" y="1626375"/>
            <a:ext cx="73800" cy="82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08" name="Shape 708"/>
          <p:cNvCxnSpPr/>
          <p:nvPr/>
        </p:nvCxnSpPr>
        <p:spPr>
          <a:xfrm>
            <a:off x="7062175" y="1631900"/>
            <a:ext cx="81300" cy="1920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709" name="Shape 709"/>
          <p:cNvSpPr/>
          <p:nvPr/>
        </p:nvSpPr>
        <p:spPr>
          <a:xfrm>
            <a:off x="2154800" y="2761564"/>
            <a:ext cx="5054950" cy="670225"/>
          </a:xfrm>
          <a:custGeom>
            <a:avLst/>
            <a:gdLst/>
            <a:ahLst/>
            <a:cxnLst/>
            <a:rect l="0" t="0" r="0" b="0"/>
            <a:pathLst>
              <a:path w="202198" h="26809" extrusionOk="0">
                <a:moveTo>
                  <a:pt x="0" y="26809"/>
                </a:moveTo>
                <a:cubicBezTo>
                  <a:pt x="11610" y="22873"/>
                  <a:pt x="53969" y="7523"/>
                  <a:pt x="69663" y="3194"/>
                </a:cubicBezTo>
                <a:cubicBezTo>
                  <a:pt x="85356" y="-1135"/>
                  <a:pt x="84717" y="-3"/>
                  <a:pt x="94163" y="833"/>
                </a:cubicBezTo>
                <a:cubicBezTo>
                  <a:pt x="103608" y="1669"/>
                  <a:pt x="113841" y="5063"/>
                  <a:pt x="126337" y="8212"/>
                </a:cubicBezTo>
                <a:cubicBezTo>
                  <a:pt x="138832" y="11360"/>
                  <a:pt x="157921" y="19281"/>
                  <a:pt x="169138" y="19724"/>
                </a:cubicBezTo>
                <a:cubicBezTo>
                  <a:pt x="180354" y="20166"/>
                  <a:pt x="188128" y="13230"/>
                  <a:pt x="193638" y="10869"/>
                </a:cubicBezTo>
                <a:cubicBezTo>
                  <a:pt x="199148" y="8507"/>
                  <a:pt x="200771" y="6441"/>
                  <a:pt x="202198" y="5556"/>
                </a:cubicBezTo>
              </a:path>
            </a:pathLst>
          </a:cu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sp>
      <p:sp>
        <p:nvSpPr>
          <p:cNvPr id="710" name="Shape 710"/>
          <p:cNvSpPr/>
          <p:nvPr/>
        </p:nvSpPr>
        <p:spPr>
          <a:xfrm>
            <a:off x="2176550" y="2868550"/>
            <a:ext cx="369300" cy="1165800"/>
          </a:xfrm>
          <a:prstGeom prst="ellipse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1" name="Shape 711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2" name="Shape 712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713" name="Shape 7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14" name="Shape 714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715" name="Shape 715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Considerações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rgbClr val="FFFFFF"/>
                </a:solidFill>
              </a:rPr>
              <a:t>STL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Break points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Experimento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 b="1">
              <a:solidFill>
                <a:schemeClr val="dk1"/>
              </a:solidFill>
            </a:endParaRPr>
          </a:p>
        </p:txBody>
      </p:sp>
      <p:sp>
        <p:nvSpPr>
          <p:cNvPr id="716" name="Shape 716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7" name="Shape 717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22" name="Shape 722"/>
          <p:cNvCxnSpPr/>
          <p:nvPr/>
        </p:nvCxnSpPr>
        <p:spPr>
          <a:xfrm>
            <a:off x="2243375" y="2784950"/>
            <a:ext cx="88500" cy="1025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23" name="Shape 723"/>
          <p:cNvCxnSpPr/>
          <p:nvPr/>
        </p:nvCxnSpPr>
        <p:spPr>
          <a:xfrm>
            <a:off x="2331925" y="3808850"/>
            <a:ext cx="81300" cy="178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24" name="Shape 724"/>
          <p:cNvCxnSpPr/>
          <p:nvPr/>
        </p:nvCxnSpPr>
        <p:spPr>
          <a:xfrm rot="10800000" flipH="1">
            <a:off x="2413100" y="2991800"/>
            <a:ext cx="59100" cy="996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25" name="Shape 725"/>
          <p:cNvCxnSpPr/>
          <p:nvPr/>
        </p:nvCxnSpPr>
        <p:spPr>
          <a:xfrm>
            <a:off x="1999850" y="1486175"/>
            <a:ext cx="0" cy="26271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26" name="Shape 726"/>
          <p:cNvCxnSpPr/>
          <p:nvPr/>
        </p:nvCxnSpPr>
        <p:spPr>
          <a:xfrm rot="10800000" flipH="1">
            <a:off x="1999850" y="4113275"/>
            <a:ext cx="5357400" cy="75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27" name="Shape 727"/>
          <p:cNvCxnSpPr/>
          <p:nvPr/>
        </p:nvCxnSpPr>
        <p:spPr>
          <a:xfrm rot="10800000" flipH="1">
            <a:off x="2156650" y="3221575"/>
            <a:ext cx="594000" cy="2139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728" name="Shape 728"/>
          <p:cNvSpPr/>
          <p:nvPr/>
        </p:nvSpPr>
        <p:spPr>
          <a:xfrm>
            <a:off x="2176550" y="2868550"/>
            <a:ext cx="369300" cy="1165800"/>
          </a:xfrm>
          <a:prstGeom prst="ellipse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9" name="Shape 729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30" name="Shape 730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731" name="Shape 7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2" name="Shape 732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733" name="Shape 733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Considerações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rgbClr val="FFFFFF"/>
                </a:solidFill>
              </a:rPr>
              <a:t>STL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Break points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Experimento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 b="1">
              <a:solidFill>
                <a:schemeClr val="dk1"/>
              </a:solidFill>
            </a:endParaRPr>
          </a:p>
        </p:txBody>
      </p:sp>
      <p:sp>
        <p:nvSpPr>
          <p:cNvPr id="734" name="Shape 734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35" name="Shape 735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0" name="Shape 740"/>
          <p:cNvCxnSpPr/>
          <p:nvPr/>
        </p:nvCxnSpPr>
        <p:spPr>
          <a:xfrm>
            <a:off x="1923650" y="1638575"/>
            <a:ext cx="0" cy="26271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41" name="Shape 741"/>
          <p:cNvCxnSpPr/>
          <p:nvPr/>
        </p:nvCxnSpPr>
        <p:spPr>
          <a:xfrm rot="10800000" flipH="1">
            <a:off x="1923650" y="4265675"/>
            <a:ext cx="5357400" cy="75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42" name="Shape 742"/>
          <p:cNvCxnSpPr/>
          <p:nvPr/>
        </p:nvCxnSpPr>
        <p:spPr>
          <a:xfrm>
            <a:off x="3335700" y="2310100"/>
            <a:ext cx="841200" cy="1059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43" name="Shape 743"/>
          <p:cNvCxnSpPr/>
          <p:nvPr/>
        </p:nvCxnSpPr>
        <p:spPr>
          <a:xfrm>
            <a:off x="4176950" y="3372750"/>
            <a:ext cx="769200" cy="166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44" name="Shape 744"/>
          <p:cNvCxnSpPr/>
          <p:nvPr/>
        </p:nvCxnSpPr>
        <p:spPr>
          <a:xfrm rot="10800000" flipH="1">
            <a:off x="4937050" y="2583075"/>
            <a:ext cx="789600" cy="959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745" name="Shape 745"/>
          <p:cNvSpPr/>
          <p:nvPr/>
        </p:nvSpPr>
        <p:spPr>
          <a:xfrm>
            <a:off x="3247125" y="2232625"/>
            <a:ext cx="127200" cy="129900"/>
          </a:xfrm>
          <a:prstGeom prst="ellipse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746" name="Shape 746"/>
          <p:cNvCxnSpPr/>
          <p:nvPr/>
        </p:nvCxnSpPr>
        <p:spPr>
          <a:xfrm>
            <a:off x="3320925" y="1431950"/>
            <a:ext cx="0" cy="2715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lg" len="lg"/>
            <a:tailEnd type="none" w="lg" len="lg"/>
          </a:ln>
        </p:spPr>
      </p:cxnSp>
      <p:cxnSp>
        <p:nvCxnSpPr>
          <p:cNvPr id="747" name="Shape 747"/>
          <p:cNvCxnSpPr/>
          <p:nvPr/>
        </p:nvCxnSpPr>
        <p:spPr>
          <a:xfrm>
            <a:off x="5683125" y="1431950"/>
            <a:ext cx="0" cy="2715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lg" len="lg"/>
            <a:tailEnd type="none" w="lg" len="lg"/>
          </a:ln>
        </p:spPr>
      </p:cxnSp>
      <p:sp>
        <p:nvSpPr>
          <p:cNvPr id="748" name="Shape 748"/>
          <p:cNvSpPr/>
          <p:nvPr/>
        </p:nvSpPr>
        <p:spPr>
          <a:xfrm>
            <a:off x="4117175" y="3300100"/>
            <a:ext cx="127200" cy="129900"/>
          </a:xfrm>
          <a:prstGeom prst="ellipse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49" name="Shape 749"/>
          <p:cNvSpPr/>
          <p:nvPr/>
        </p:nvSpPr>
        <p:spPr>
          <a:xfrm>
            <a:off x="4872850" y="3476450"/>
            <a:ext cx="127200" cy="129900"/>
          </a:xfrm>
          <a:prstGeom prst="ellipse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50" name="Shape 750"/>
          <p:cNvSpPr/>
          <p:nvPr/>
        </p:nvSpPr>
        <p:spPr>
          <a:xfrm>
            <a:off x="5619525" y="2576750"/>
            <a:ext cx="127200" cy="129900"/>
          </a:xfrm>
          <a:prstGeom prst="ellipse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751" name="Shape 751"/>
          <p:cNvCxnSpPr/>
          <p:nvPr/>
        </p:nvCxnSpPr>
        <p:spPr>
          <a:xfrm rot="10800000" flipH="1">
            <a:off x="3325750" y="2937375"/>
            <a:ext cx="2378700" cy="1965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752" name="Shape 752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53" name="Shape 753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754" name="Shape 7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55" name="Shape 755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756" name="Shape 756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Considerações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rgbClr val="FFFFFF"/>
                </a:solidFill>
              </a:rPr>
              <a:t>STL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Break points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Experimento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 b="1">
              <a:solidFill>
                <a:schemeClr val="dk1"/>
              </a:solidFill>
            </a:endParaRPr>
          </a:p>
        </p:txBody>
      </p:sp>
      <p:sp>
        <p:nvSpPr>
          <p:cNvPr id="757" name="Shape 757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58" name="Shape 758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3" name="Shape 763"/>
          <p:cNvCxnSpPr/>
          <p:nvPr/>
        </p:nvCxnSpPr>
        <p:spPr>
          <a:xfrm>
            <a:off x="1923650" y="1638575"/>
            <a:ext cx="0" cy="26271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64" name="Shape 764"/>
          <p:cNvCxnSpPr/>
          <p:nvPr/>
        </p:nvCxnSpPr>
        <p:spPr>
          <a:xfrm rot="10800000" flipH="1">
            <a:off x="1923650" y="4265675"/>
            <a:ext cx="5357400" cy="75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65" name="Shape 765"/>
          <p:cNvCxnSpPr/>
          <p:nvPr/>
        </p:nvCxnSpPr>
        <p:spPr>
          <a:xfrm>
            <a:off x="3335700" y="2310100"/>
            <a:ext cx="841200" cy="1059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66" name="Shape 766"/>
          <p:cNvCxnSpPr/>
          <p:nvPr/>
        </p:nvCxnSpPr>
        <p:spPr>
          <a:xfrm>
            <a:off x="4176950" y="3372750"/>
            <a:ext cx="769200" cy="166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67" name="Shape 767"/>
          <p:cNvCxnSpPr/>
          <p:nvPr/>
        </p:nvCxnSpPr>
        <p:spPr>
          <a:xfrm rot="10800000" flipH="1">
            <a:off x="4937050" y="2583075"/>
            <a:ext cx="789600" cy="959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768" name="Shape 768"/>
          <p:cNvSpPr/>
          <p:nvPr/>
        </p:nvSpPr>
        <p:spPr>
          <a:xfrm>
            <a:off x="3247125" y="2232625"/>
            <a:ext cx="127200" cy="129900"/>
          </a:xfrm>
          <a:prstGeom prst="ellipse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769" name="Shape 769"/>
          <p:cNvCxnSpPr/>
          <p:nvPr/>
        </p:nvCxnSpPr>
        <p:spPr>
          <a:xfrm>
            <a:off x="3320925" y="1431950"/>
            <a:ext cx="0" cy="2715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lg" len="lg"/>
            <a:tailEnd type="none" w="lg" len="lg"/>
          </a:ln>
        </p:spPr>
      </p:cxnSp>
      <p:cxnSp>
        <p:nvCxnSpPr>
          <p:cNvPr id="770" name="Shape 770"/>
          <p:cNvCxnSpPr/>
          <p:nvPr/>
        </p:nvCxnSpPr>
        <p:spPr>
          <a:xfrm>
            <a:off x="5683125" y="1431950"/>
            <a:ext cx="0" cy="2715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lg" len="lg"/>
            <a:tailEnd type="none" w="lg" len="lg"/>
          </a:ln>
        </p:spPr>
      </p:cxnSp>
      <p:sp>
        <p:nvSpPr>
          <p:cNvPr id="771" name="Shape 771"/>
          <p:cNvSpPr/>
          <p:nvPr/>
        </p:nvSpPr>
        <p:spPr>
          <a:xfrm>
            <a:off x="4117175" y="3300100"/>
            <a:ext cx="127200" cy="129900"/>
          </a:xfrm>
          <a:prstGeom prst="ellipse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72" name="Shape 772"/>
          <p:cNvSpPr/>
          <p:nvPr/>
        </p:nvSpPr>
        <p:spPr>
          <a:xfrm>
            <a:off x="4872850" y="3476450"/>
            <a:ext cx="127200" cy="129900"/>
          </a:xfrm>
          <a:prstGeom prst="ellipse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73" name="Shape 773"/>
          <p:cNvSpPr/>
          <p:nvPr/>
        </p:nvSpPr>
        <p:spPr>
          <a:xfrm>
            <a:off x="5619525" y="2576750"/>
            <a:ext cx="127200" cy="129900"/>
          </a:xfrm>
          <a:prstGeom prst="ellipse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774" name="Shape 774"/>
          <p:cNvCxnSpPr/>
          <p:nvPr/>
        </p:nvCxnSpPr>
        <p:spPr>
          <a:xfrm rot="10800000" flipH="1">
            <a:off x="3325750" y="2937375"/>
            <a:ext cx="2378700" cy="1965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75" name="Shape 775"/>
          <p:cNvCxnSpPr/>
          <p:nvPr/>
        </p:nvCxnSpPr>
        <p:spPr>
          <a:xfrm rot="10800000">
            <a:off x="3310725" y="2308825"/>
            <a:ext cx="10200" cy="82410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776" name="Shape 776"/>
          <p:cNvCxnSpPr/>
          <p:nvPr/>
        </p:nvCxnSpPr>
        <p:spPr>
          <a:xfrm flipH="1">
            <a:off x="4933450" y="3000100"/>
            <a:ext cx="3600" cy="53880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777" name="Shape 777"/>
          <p:cNvCxnSpPr/>
          <p:nvPr/>
        </p:nvCxnSpPr>
        <p:spPr>
          <a:xfrm rot="10800000" flipH="1">
            <a:off x="5682375" y="2630375"/>
            <a:ext cx="900" cy="30330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778" name="Shape 778"/>
          <p:cNvCxnSpPr/>
          <p:nvPr/>
        </p:nvCxnSpPr>
        <p:spPr>
          <a:xfrm flipH="1">
            <a:off x="4177050" y="3070200"/>
            <a:ext cx="3600" cy="30270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779" name="Shape 779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80" name="Shape 780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781" name="Shape 7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82" name="Shape 782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783" name="Shape 783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Considerações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rgbClr val="FFFFFF"/>
                </a:solidFill>
              </a:rPr>
              <a:t>STL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Break points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Experimento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 b="1">
              <a:solidFill>
                <a:schemeClr val="dk1"/>
              </a:solidFill>
            </a:endParaRPr>
          </a:p>
        </p:txBody>
      </p:sp>
      <p:sp>
        <p:nvSpPr>
          <p:cNvPr id="784" name="Shape 784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85" name="Shape 785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90" name="Shape 790"/>
          <p:cNvCxnSpPr/>
          <p:nvPr/>
        </p:nvCxnSpPr>
        <p:spPr>
          <a:xfrm>
            <a:off x="1923650" y="1638575"/>
            <a:ext cx="0" cy="26271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91" name="Shape 791"/>
          <p:cNvCxnSpPr/>
          <p:nvPr/>
        </p:nvCxnSpPr>
        <p:spPr>
          <a:xfrm>
            <a:off x="3306175" y="3048050"/>
            <a:ext cx="238350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92" name="Shape 792"/>
          <p:cNvCxnSpPr/>
          <p:nvPr/>
        </p:nvCxnSpPr>
        <p:spPr>
          <a:xfrm>
            <a:off x="3324625" y="2217875"/>
            <a:ext cx="856200" cy="1143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93" name="Shape 793"/>
          <p:cNvCxnSpPr/>
          <p:nvPr/>
        </p:nvCxnSpPr>
        <p:spPr>
          <a:xfrm>
            <a:off x="4178800" y="3361675"/>
            <a:ext cx="754500" cy="225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794" name="Shape 794"/>
          <p:cNvCxnSpPr/>
          <p:nvPr/>
        </p:nvCxnSpPr>
        <p:spPr>
          <a:xfrm rot="10800000" flipH="1">
            <a:off x="4931500" y="2747350"/>
            <a:ext cx="756300" cy="839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795" name="Shape 795"/>
          <p:cNvSpPr/>
          <p:nvPr/>
        </p:nvSpPr>
        <p:spPr>
          <a:xfrm>
            <a:off x="3247125" y="2156425"/>
            <a:ext cx="127200" cy="129900"/>
          </a:xfrm>
          <a:prstGeom prst="ellipse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796" name="Shape 796"/>
          <p:cNvCxnSpPr/>
          <p:nvPr/>
        </p:nvCxnSpPr>
        <p:spPr>
          <a:xfrm>
            <a:off x="3320925" y="1431950"/>
            <a:ext cx="0" cy="2715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lg" len="lg"/>
            <a:tailEnd type="none" w="lg" len="lg"/>
          </a:ln>
        </p:spPr>
      </p:cxnSp>
      <p:cxnSp>
        <p:nvCxnSpPr>
          <p:cNvPr id="797" name="Shape 797"/>
          <p:cNvCxnSpPr/>
          <p:nvPr/>
        </p:nvCxnSpPr>
        <p:spPr>
          <a:xfrm>
            <a:off x="5683125" y="1431950"/>
            <a:ext cx="0" cy="2715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lg" len="lg"/>
            <a:tailEnd type="none" w="lg" len="lg"/>
          </a:ln>
        </p:spPr>
      </p:cxnSp>
      <p:sp>
        <p:nvSpPr>
          <p:cNvPr id="798" name="Shape 798"/>
          <p:cNvSpPr/>
          <p:nvPr/>
        </p:nvSpPr>
        <p:spPr>
          <a:xfrm>
            <a:off x="4117175" y="3286625"/>
            <a:ext cx="127200" cy="129900"/>
          </a:xfrm>
          <a:prstGeom prst="ellipse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99" name="Shape 799"/>
          <p:cNvSpPr/>
          <p:nvPr/>
        </p:nvSpPr>
        <p:spPr>
          <a:xfrm>
            <a:off x="4868287" y="3524400"/>
            <a:ext cx="127200" cy="129900"/>
          </a:xfrm>
          <a:prstGeom prst="ellipse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00" name="Shape 800"/>
          <p:cNvSpPr/>
          <p:nvPr/>
        </p:nvSpPr>
        <p:spPr>
          <a:xfrm>
            <a:off x="5619525" y="2691125"/>
            <a:ext cx="127200" cy="129900"/>
          </a:xfrm>
          <a:prstGeom prst="ellipse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801" name="Shape 801"/>
          <p:cNvCxnSpPr/>
          <p:nvPr/>
        </p:nvCxnSpPr>
        <p:spPr>
          <a:xfrm rot="10800000">
            <a:off x="3320925" y="2214175"/>
            <a:ext cx="0" cy="82650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802" name="Shape 802"/>
          <p:cNvCxnSpPr/>
          <p:nvPr/>
        </p:nvCxnSpPr>
        <p:spPr>
          <a:xfrm flipH="1">
            <a:off x="4928887" y="3048050"/>
            <a:ext cx="3600" cy="53880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803" name="Shape 803"/>
          <p:cNvCxnSpPr/>
          <p:nvPr/>
        </p:nvCxnSpPr>
        <p:spPr>
          <a:xfrm rot="10800000" flipH="1">
            <a:off x="5682375" y="2744750"/>
            <a:ext cx="900" cy="30330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804" name="Shape 804"/>
          <p:cNvCxnSpPr/>
          <p:nvPr/>
        </p:nvCxnSpPr>
        <p:spPr>
          <a:xfrm>
            <a:off x="4176950" y="3049900"/>
            <a:ext cx="300" cy="30960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805" name="Shape 805"/>
          <p:cNvCxnSpPr/>
          <p:nvPr/>
        </p:nvCxnSpPr>
        <p:spPr>
          <a:xfrm rot="10800000" flipH="1">
            <a:off x="1923650" y="4265675"/>
            <a:ext cx="5357400" cy="75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806" name="Shape 806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07" name="Shape 807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808" name="Shape 8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09" name="Shape 809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810" name="Shape 810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Considerações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rgbClr val="FFFFFF"/>
                </a:solidFill>
              </a:rPr>
              <a:t>STL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Break points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Experimento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 b="1">
              <a:solidFill>
                <a:schemeClr val="dk1"/>
              </a:solidFill>
            </a:endParaRPr>
          </a:p>
        </p:txBody>
      </p:sp>
      <p:sp>
        <p:nvSpPr>
          <p:cNvPr id="811" name="Shape 811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12" name="Shape 812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Shape 817"/>
          <p:cNvSpPr txBox="1"/>
          <p:nvPr/>
        </p:nvSpPr>
        <p:spPr>
          <a:xfrm>
            <a:off x="666125" y="1664475"/>
            <a:ext cx="7762500" cy="31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sz="2000">
                <a:solidFill>
                  <a:schemeClr val="dk1"/>
                </a:solidFill>
              </a:rPr>
              <a:t>Segmento, parâmetro h</a:t>
            </a:r>
          </a:p>
          <a:p>
            <a:pPr lv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</p:txBody>
      </p:sp>
      <p:pic>
        <p:nvPicPr>
          <p:cNvPr id="818" name="Shape 8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9175" y="1838550"/>
            <a:ext cx="3562350" cy="1266825"/>
          </a:xfrm>
          <a:prstGeom prst="rect">
            <a:avLst/>
          </a:prstGeom>
          <a:noFill/>
          <a:ln>
            <a:noFill/>
          </a:ln>
        </p:spPr>
      </p:pic>
      <p:sp>
        <p:nvSpPr>
          <p:cNvPr id="819" name="Shape 819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0" name="Shape 820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821" name="Shape 8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2" name="Shape 822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823" name="Shape 823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Considerações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/>
              <a:t>STL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rgbClr val="FFFFFF"/>
                </a:solidFill>
              </a:rPr>
              <a:t>Break points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Experimento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 b="1">
              <a:solidFill>
                <a:schemeClr val="dk1"/>
              </a:solidFill>
            </a:endParaRPr>
          </a:p>
        </p:txBody>
      </p:sp>
      <p:sp>
        <p:nvSpPr>
          <p:cNvPr id="824" name="Shape 824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5" name="Shape 825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5" name="Shape 85"/>
          <p:cNvSpPr txBox="1"/>
          <p:nvPr/>
        </p:nvSpPr>
        <p:spPr>
          <a:xfrm>
            <a:off x="4550650" y="4890800"/>
            <a:ext cx="3136200" cy="241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>
                <a:solidFill>
                  <a:schemeClr val="dk1"/>
                </a:solidFill>
              </a:rPr>
              <a:t>Fonte: adaptado de Earthengine (2006)</a:t>
            </a:r>
          </a:p>
        </p:txBody>
      </p:sp>
      <p:sp>
        <p:nvSpPr>
          <p:cNvPr id="86" name="Shape 86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90" name="Shape 90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Definições</a:t>
            </a:r>
          </a:p>
          <a:p>
            <a:pPr lvl="0">
              <a:spcBef>
                <a:spcPts val="0"/>
              </a:spcBef>
              <a:buNone/>
            </a:pPr>
            <a:r>
              <a:rPr lang="pt-BR" sz="1000" b="1">
                <a:solidFill>
                  <a:schemeClr val="dk1"/>
                </a:solidFill>
              </a:rPr>
              <a:t>Variáveis</a:t>
            </a:r>
          </a:p>
          <a:p>
            <a:pPr lvl="0">
              <a:spcBef>
                <a:spcPts val="0"/>
              </a:spcBef>
              <a:buNone/>
            </a:pPr>
            <a:r>
              <a:rPr lang="pt-BR" sz="1000" b="1">
                <a:solidFill>
                  <a:schemeClr val="dk1"/>
                </a:solidFill>
              </a:rPr>
              <a:t>Extração da série temporal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Métodos de Análise de Séries Temporais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chemeClr val="dk1"/>
                </a:solidFill>
              </a:rPr>
              <a:t>Sistemas imageadores</a:t>
            </a:r>
          </a:p>
        </p:txBody>
      </p:sp>
      <p:pic>
        <p:nvPicPr>
          <p:cNvPr id="91" name="Shape 91" descr="Rondonia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6570" y="822715"/>
            <a:ext cx="8523184" cy="4014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0" name="Shape 8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9175" y="1838550"/>
            <a:ext cx="3562350" cy="1266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31" name="Shape 831"/>
          <p:cNvCxnSpPr/>
          <p:nvPr/>
        </p:nvCxnSpPr>
        <p:spPr>
          <a:xfrm>
            <a:off x="4663350" y="3490550"/>
            <a:ext cx="836700" cy="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32" name="Shape 832"/>
          <p:cNvCxnSpPr/>
          <p:nvPr/>
        </p:nvCxnSpPr>
        <p:spPr>
          <a:xfrm>
            <a:off x="4663350" y="3414200"/>
            <a:ext cx="0" cy="15270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33" name="Shape 833"/>
          <p:cNvCxnSpPr/>
          <p:nvPr/>
        </p:nvCxnSpPr>
        <p:spPr>
          <a:xfrm>
            <a:off x="5501550" y="3490550"/>
            <a:ext cx="836700" cy="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34" name="Shape 834"/>
          <p:cNvCxnSpPr/>
          <p:nvPr/>
        </p:nvCxnSpPr>
        <p:spPr>
          <a:xfrm>
            <a:off x="5501550" y="3414200"/>
            <a:ext cx="0" cy="15270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35" name="Shape 835"/>
          <p:cNvCxnSpPr/>
          <p:nvPr/>
        </p:nvCxnSpPr>
        <p:spPr>
          <a:xfrm>
            <a:off x="6263550" y="3490550"/>
            <a:ext cx="836700" cy="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36" name="Shape 836"/>
          <p:cNvCxnSpPr/>
          <p:nvPr/>
        </p:nvCxnSpPr>
        <p:spPr>
          <a:xfrm>
            <a:off x="6263550" y="3414200"/>
            <a:ext cx="0" cy="15270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37" name="Shape 837"/>
          <p:cNvCxnSpPr/>
          <p:nvPr/>
        </p:nvCxnSpPr>
        <p:spPr>
          <a:xfrm>
            <a:off x="6873150" y="3490550"/>
            <a:ext cx="836700" cy="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38" name="Shape 838"/>
          <p:cNvCxnSpPr/>
          <p:nvPr/>
        </p:nvCxnSpPr>
        <p:spPr>
          <a:xfrm>
            <a:off x="7025550" y="3414200"/>
            <a:ext cx="0" cy="15270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39" name="Shape 839"/>
          <p:cNvCxnSpPr/>
          <p:nvPr/>
        </p:nvCxnSpPr>
        <p:spPr>
          <a:xfrm>
            <a:off x="7711350" y="3414200"/>
            <a:ext cx="0" cy="15270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840" name="Shape 840"/>
          <p:cNvSpPr txBox="1"/>
          <p:nvPr/>
        </p:nvSpPr>
        <p:spPr>
          <a:xfrm>
            <a:off x="666125" y="1664475"/>
            <a:ext cx="7762500" cy="31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000">
                <a:solidFill>
                  <a:schemeClr val="dk1"/>
                </a:solidFill>
              </a:rPr>
              <a:t>Segmento, parâmetro h</a:t>
            </a:r>
          </a:p>
          <a:p>
            <a:pPr lvl="0" rt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pt-BR" sz="2000">
                <a:solidFill>
                  <a:schemeClr val="dk1"/>
                </a:solidFill>
              </a:rPr>
              <a:t>h = 1/4</a:t>
            </a:r>
          </a:p>
          <a:p>
            <a:pPr lvl="0" rt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</p:txBody>
      </p:sp>
      <p:sp>
        <p:nvSpPr>
          <p:cNvPr id="841" name="Shape 841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2" name="Shape 842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843" name="Shape 8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Shape 844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845" name="Shape 845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Considerações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STL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rgbClr val="FFFFFF"/>
                </a:solidFill>
              </a:rPr>
              <a:t>Break points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Experimento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 b="1">
              <a:solidFill>
                <a:schemeClr val="dk1"/>
              </a:solidFill>
            </a:endParaRPr>
          </a:p>
        </p:txBody>
      </p:sp>
      <p:sp>
        <p:nvSpPr>
          <p:cNvPr id="846" name="Shape 846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7" name="Shape 847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2" name="Shape 8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9175" y="1838550"/>
            <a:ext cx="3562350" cy="1266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53" name="Shape 853"/>
          <p:cNvCxnSpPr/>
          <p:nvPr/>
        </p:nvCxnSpPr>
        <p:spPr>
          <a:xfrm>
            <a:off x="4663350" y="3490550"/>
            <a:ext cx="836700" cy="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54" name="Shape 854"/>
          <p:cNvCxnSpPr/>
          <p:nvPr/>
        </p:nvCxnSpPr>
        <p:spPr>
          <a:xfrm>
            <a:off x="4663350" y="3414200"/>
            <a:ext cx="0" cy="15270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55" name="Shape 855"/>
          <p:cNvCxnSpPr/>
          <p:nvPr/>
        </p:nvCxnSpPr>
        <p:spPr>
          <a:xfrm>
            <a:off x="5501550" y="3490550"/>
            <a:ext cx="836700" cy="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56" name="Shape 856"/>
          <p:cNvCxnSpPr/>
          <p:nvPr/>
        </p:nvCxnSpPr>
        <p:spPr>
          <a:xfrm>
            <a:off x="5501550" y="3414200"/>
            <a:ext cx="0" cy="15270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57" name="Shape 857"/>
          <p:cNvCxnSpPr/>
          <p:nvPr/>
        </p:nvCxnSpPr>
        <p:spPr>
          <a:xfrm>
            <a:off x="6263550" y="3490550"/>
            <a:ext cx="836700" cy="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58" name="Shape 858"/>
          <p:cNvCxnSpPr/>
          <p:nvPr/>
        </p:nvCxnSpPr>
        <p:spPr>
          <a:xfrm>
            <a:off x="6263550" y="3414200"/>
            <a:ext cx="0" cy="15270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59" name="Shape 859"/>
          <p:cNvCxnSpPr/>
          <p:nvPr/>
        </p:nvCxnSpPr>
        <p:spPr>
          <a:xfrm>
            <a:off x="6873150" y="3490550"/>
            <a:ext cx="836700" cy="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60" name="Shape 860"/>
          <p:cNvCxnSpPr/>
          <p:nvPr/>
        </p:nvCxnSpPr>
        <p:spPr>
          <a:xfrm>
            <a:off x="7025550" y="3414200"/>
            <a:ext cx="0" cy="15270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61" name="Shape 861"/>
          <p:cNvCxnSpPr/>
          <p:nvPr/>
        </p:nvCxnSpPr>
        <p:spPr>
          <a:xfrm>
            <a:off x="7711350" y="3414200"/>
            <a:ext cx="0" cy="15270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862" name="Shape 862"/>
          <p:cNvSpPr txBox="1"/>
          <p:nvPr/>
        </p:nvSpPr>
        <p:spPr>
          <a:xfrm>
            <a:off x="666125" y="1664475"/>
            <a:ext cx="7762500" cy="31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000">
                <a:solidFill>
                  <a:schemeClr val="dk1"/>
                </a:solidFill>
              </a:rPr>
              <a:t>Segmento, parâmetro h</a:t>
            </a:r>
          </a:p>
          <a:p>
            <a:pPr lvl="0" rt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pt-BR" sz="2000">
                <a:solidFill>
                  <a:schemeClr val="dk1"/>
                </a:solidFill>
              </a:rPr>
              <a:t>h = 1/4</a:t>
            </a:r>
          </a:p>
          <a:p>
            <a:pPr lvl="0" rt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pt-BR" sz="2000">
                <a:solidFill>
                  <a:schemeClr val="dk1"/>
                </a:solidFill>
              </a:rPr>
              <a:t>max = 3 </a:t>
            </a:r>
            <a:r>
              <a:rPr lang="pt-BR" sz="2000" i="1">
                <a:solidFill>
                  <a:schemeClr val="dk1"/>
                </a:solidFill>
              </a:rPr>
              <a:t>breakpoints</a:t>
            </a:r>
          </a:p>
          <a:p>
            <a:pPr lvl="0" rt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</p:txBody>
      </p:sp>
      <p:sp>
        <p:nvSpPr>
          <p:cNvPr id="863" name="Shape 863"/>
          <p:cNvSpPr/>
          <p:nvPr/>
        </p:nvSpPr>
        <p:spPr>
          <a:xfrm>
            <a:off x="5446950" y="3435950"/>
            <a:ext cx="109200" cy="109200"/>
          </a:xfrm>
          <a:prstGeom prst="ellipse">
            <a:avLst/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64" name="Shape 864"/>
          <p:cNvSpPr/>
          <p:nvPr/>
        </p:nvSpPr>
        <p:spPr>
          <a:xfrm>
            <a:off x="6208200" y="3435950"/>
            <a:ext cx="109200" cy="109200"/>
          </a:xfrm>
          <a:prstGeom prst="ellipse">
            <a:avLst/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65" name="Shape 865"/>
          <p:cNvSpPr/>
          <p:nvPr/>
        </p:nvSpPr>
        <p:spPr>
          <a:xfrm>
            <a:off x="6970200" y="3435950"/>
            <a:ext cx="109200" cy="109200"/>
          </a:xfrm>
          <a:prstGeom prst="ellipse">
            <a:avLst/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66" name="Shape 866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67" name="Shape 867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868" name="Shape 8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9" name="Shape 869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870" name="Shape 870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Considerações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STL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rgbClr val="FFFFFF"/>
                </a:solidFill>
              </a:rPr>
              <a:t>Break points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Experimento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 b="1">
              <a:solidFill>
                <a:schemeClr val="dk1"/>
              </a:solidFill>
            </a:endParaRPr>
          </a:p>
        </p:txBody>
      </p:sp>
      <p:sp>
        <p:nvSpPr>
          <p:cNvPr id="871" name="Shape 871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2" name="Shape 872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Shape 877"/>
          <p:cNvSpPr txBox="1"/>
          <p:nvPr/>
        </p:nvSpPr>
        <p:spPr>
          <a:xfrm>
            <a:off x="666125" y="1207275"/>
            <a:ext cx="7762500" cy="31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457200" lvl="0" indent="-228600">
              <a:spcBef>
                <a:spcPts val="0"/>
              </a:spcBef>
              <a:buChar char="❖"/>
            </a:pPr>
            <a:r>
              <a:rPr lang="pt-BR"/>
              <a:t>Etapa 1:	Teste de OLS-MOSUM na componente de tendência, OLS nos dados sem sazonalidade;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marL="457200" lvl="0" indent="-228600">
              <a:spcBef>
                <a:spcPts val="0"/>
              </a:spcBef>
              <a:buChar char="❖"/>
            </a:pPr>
            <a:r>
              <a:rPr lang="pt-BR"/>
              <a:t>Etapa 2:	Componentes de tendência estimadas para cada segmento por meio de regressão;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marL="457200" lvl="0" indent="-228600">
              <a:spcBef>
                <a:spcPts val="0"/>
              </a:spcBef>
              <a:buChar char="❖"/>
            </a:pPr>
            <a:r>
              <a:rPr lang="pt-BR"/>
              <a:t>Etapa 3:	Teste de OLS-MOSUM na componente sazonal, OLS dos dados sem tendência;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marL="457200" lvl="0" indent="-228600" rtl="0">
              <a:spcBef>
                <a:spcPts val="0"/>
              </a:spcBef>
              <a:buChar char="❖"/>
            </a:pPr>
            <a:r>
              <a:rPr lang="pt-BR"/>
              <a:t>Etapa 4:	Coeficientes sazonais estimados para cada segmento por meio de regressão.</a:t>
            </a:r>
          </a:p>
        </p:txBody>
      </p:sp>
      <p:sp>
        <p:nvSpPr>
          <p:cNvPr id="878" name="Shape 878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9" name="Shape 879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880" name="Shape 8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1" name="Shape 881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882" name="Shape 882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Considerações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STL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rgbClr val="FFFFFF"/>
                </a:solidFill>
              </a:rPr>
              <a:t>Break points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Experimento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 b="1">
              <a:solidFill>
                <a:schemeClr val="dk1"/>
              </a:solidFill>
            </a:endParaRPr>
          </a:p>
        </p:txBody>
      </p:sp>
      <p:sp>
        <p:nvSpPr>
          <p:cNvPr id="883" name="Shape 883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84" name="Shape 884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9" name="Shape 8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9862" y="1240587"/>
            <a:ext cx="7400925" cy="3286125"/>
          </a:xfrm>
          <a:prstGeom prst="rect">
            <a:avLst/>
          </a:prstGeom>
          <a:noFill/>
          <a:ln>
            <a:noFill/>
          </a:ln>
        </p:spPr>
      </p:pic>
      <p:sp>
        <p:nvSpPr>
          <p:cNvPr id="890" name="Shape 890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91" name="Shape 891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892" name="Shape 8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3" name="Shape 893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894" name="Shape 894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Considerações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/>
              <a:t>STL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Break points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rgbClr val="FFFFFF"/>
                </a:solidFill>
              </a:rPr>
              <a:t>Experimento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 b="1">
              <a:solidFill>
                <a:srgbClr val="FFFFFF"/>
              </a:solidFill>
            </a:endParaRPr>
          </a:p>
        </p:txBody>
      </p:sp>
      <p:sp>
        <p:nvSpPr>
          <p:cNvPr id="895" name="Shape 895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96" name="Shape 896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" name="Shape 9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3800" y="1094547"/>
            <a:ext cx="5636400" cy="3330625"/>
          </a:xfrm>
          <a:prstGeom prst="rect">
            <a:avLst/>
          </a:prstGeom>
          <a:noFill/>
          <a:ln>
            <a:noFill/>
          </a:ln>
        </p:spPr>
      </p:pic>
      <p:sp>
        <p:nvSpPr>
          <p:cNvPr id="902" name="Shape 902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03" name="Shape 903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904" name="Shape 90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5" name="Shape 905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906" name="Shape 906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Considerações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STL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/>
              <a:t>Break points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rgbClr val="FFFFFF"/>
                </a:solidFill>
              </a:rPr>
              <a:t>Experimento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 b="1">
              <a:solidFill>
                <a:srgbClr val="FFFFFF"/>
              </a:solidFill>
            </a:endParaRPr>
          </a:p>
        </p:txBody>
      </p:sp>
      <p:sp>
        <p:nvSpPr>
          <p:cNvPr id="907" name="Shape 907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08" name="Shape 908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Shape 913"/>
          <p:cNvSpPr txBox="1"/>
          <p:nvPr/>
        </p:nvSpPr>
        <p:spPr>
          <a:xfrm>
            <a:off x="908125" y="2950350"/>
            <a:ext cx="7762500" cy="25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2000"/>
          </a:p>
        </p:txBody>
      </p:sp>
      <p:sp>
        <p:nvSpPr>
          <p:cNvPr id="914" name="Shape 914"/>
          <p:cNvSpPr txBox="1"/>
          <p:nvPr/>
        </p:nvSpPr>
        <p:spPr>
          <a:xfrm>
            <a:off x="6122125" y="2196225"/>
            <a:ext cx="6554400" cy="76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915" name="Shape 915"/>
          <p:cNvSpPr txBox="1"/>
          <p:nvPr/>
        </p:nvSpPr>
        <p:spPr>
          <a:xfrm>
            <a:off x="5598675" y="1900375"/>
            <a:ext cx="6554400" cy="76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916" name="Shape 916"/>
          <p:cNvSpPr txBox="1"/>
          <p:nvPr/>
        </p:nvSpPr>
        <p:spPr>
          <a:xfrm>
            <a:off x="336150" y="1109850"/>
            <a:ext cx="2312100" cy="24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800">
                <a:solidFill>
                  <a:schemeClr val="dk1"/>
                </a:solidFill>
              </a:rPr>
              <a:t>SVM</a:t>
            </a:r>
          </a:p>
        </p:txBody>
      </p:sp>
      <p:sp>
        <p:nvSpPr>
          <p:cNvPr id="917" name="Shape 917"/>
          <p:cNvSpPr txBox="1"/>
          <p:nvPr/>
        </p:nvSpPr>
        <p:spPr>
          <a:xfrm>
            <a:off x="304800" y="1664475"/>
            <a:ext cx="8662200" cy="339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Char char="❖"/>
            </a:pPr>
            <a:r>
              <a:rPr lang="pt-BR" sz="1800" dirty="0">
                <a:solidFill>
                  <a:schemeClr val="dk1"/>
                </a:solidFill>
              </a:rPr>
              <a:t>Artigo: </a:t>
            </a:r>
            <a:r>
              <a:rPr lang="pt-BR" sz="1800" i="1" dirty="0" err="1">
                <a:solidFill>
                  <a:schemeClr val="dk1"/>
                </a:solidFill>
              </a:rPr>
              <a:t>Support</a:t>
            </a:r>
            <a:r>
              <a:rPr lang="pt-BR" sz="1800" i="1" dirty="0">
                <a:solidFill>
                  <a:schemeClr val="dk1"/>
                </a:solidFill>
              </a:rPr>
              <a:t>-Vector Networks;</a:t>
            </a:r>
          </a:p>
          <a:p>
            <a:pPr marL="457200" lvl="0" indent="-342900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Char char="❖"/>
            </a:pPr>
            <a:r>
              <a:rPr lang="pt-BR" sz="1800" dirty="0">
                <a:solidFill>
                  <a:schemeClr val="dk1"/>
                </a:solidFill>
              </a:rPr>
              <a:t>Método: </a:t>
            </a:r>
            <a:r>
              <a:rPr lang="pt-BR" sz="1800" i="1" dirty="0" err="1">
                <a:solidFill>
                  <a:schemeClr val="dk1"/>
                </a:solidFill>
              </a:rPr>
              <a:t>Support</a:t>
            </a:r>
            <a:r>
              <a:rPr lang="pt-BR" sz="1800" i="1" dirty="0">
                <a:solidFill>
                  <a:schemeClr val="dk1"/>
                </a:solidFill>
              </a:rPr>
              <a:t> Vector </a:t>
            </a:r>
            <a:r>
              <a:rPr lang="pt-BR" sz="1800" i="1" dirty="0" err="1">
                <a:solidFill>
                  <a:schemeClr val="dk1"/>
                </a:solidFill>
              </a:rPr>
              <a:t>Machine</a:t>
            </a:r>
            <a:r>
              <a:rPr lang="pt-BR" sz="1800" i="1" dirty="0">
                <a:solidFill>
                  <a:schemeClr val="dk1"/>
                </a:solidFill>
              </a:rPr>
              <a:t> </a:t>
            </a:r>
            <a:r>
              <a:rPr lang="pt-BR" sz="1800" dirty="0">
                <a:solidFill>
                  <a:schemeClr val="dk1"/>
                </a:solidFill>
              </a:rPr>
              <a:t>(SVM)</a:t>
            </a:r>
          </a:p>
          <a:p>
            <a:pPr marL="457200" lvl="0" indent="-342900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Char char="❖"/>
            </a:pPr>
            <a:r>
              <a:rPr lang="pt-BR" sz="1800" dirty="0">
                <a:solidFill>
                  <a:schemeClr val="dk1"/>
                </a:solidFill>
              </a:rPr>
              <a:t>Autores: C. Cortes e V. </a:t>
            </a:r>
            <a:r>
              <a:rPr lang="pt-BR" sz="1800" dirty="0" err="1">
                <a:solidFill>
                  <a:schemeClr val="dk1"/>
                </a:solidFill>
              </a:rPr>
              <a:t>Vapnik</a:t>
            </a:r>
            <a:r>
              <a:rPr lang="pt-BR" sz="1800" dirty="0">
                <a:solidFill>
                  <a:schemeClr val="dk1"/>
                </a:solidFill>
              </a:rPr>
              <a:t>;</a:t>
            </a:r>
          </a:p>
          <a:p>
            <a:pPr marL="457200" lvl="0" indent="-342900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Char char="❖"/>
            </a:pPr>
            <a:r>
              <a:rPr lang="pt-BR" sz="1800" dirty="0">
                <a:solidFill>
                  <a:schemeClr val="dk1"/>
                </a:solidFill>
              </a:rPr>
              <a:t>Motivação: </a:t>
            </a:r>
          </a:p>
          <a:p>
            <a:pPr marL="914400" lvl="1" indent="-228600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Char char="➢"/>
            </a:pPr>
            <a:r>
              <a:rPr lang="pt-BR" dirty="0">
                <a:solidFill>
                  <a:schemeClr val="dk1"/>
                </a:solidFill>
              </a:rPr>
              <a:t>Método Clássico da Computação.</a:t>
            </a:r>
          </a:p>
          <a:p>
            <a:pPr marL="914400" lvl="1" indent="-228600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Char char="➢"/>
            </a:pPr>
            <a:r>
              <a:rPr lang="pt-BR" dirty="0">
                <a:solidFill>
                  <a:schemeClr val="dk1"/>
                </a:solidFill>
              </a:rPr>
              <a:t>Recentes aplicações para Sensoriamento Remoto no uso de Séries Temporais</a:t>
            </a:r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918" name="Shape 918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19" name="Shape 919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920" name="Shape 9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1" name="Shape 921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922" name="Shape 922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3" name="Shape 923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4" name="Shape 924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Considerações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Classificador linear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Função de decisão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Experimento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9" name="Shape 929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930" name="Shape 930"/>
          <p:cNvSpPr txBox="1"/>
          <p:nvPr/>
        </p:nvSpPr>
        <p:spPr>
          <a:xfrm>
            <a:off x="487075" y="1664475"/>
            <a:ext cx="7762500" cy="25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55600" rtl="0">
              <a:lnSpc>
                <a:spcPct val="115000"/>
              </a:lnSpc>
              <a:spcBef>
                <a:spcPts val="700"/>
              </a:spcBef>
              <a:buClr>
                <a:schemeClr val="dk1"/>
              </a:buClr>
              <a:buSzPct val="100000"/>
              <a:buChar char="❖"/>
            </a:pPr>
            <a:r>
              <a:rPr lang="pt-BR" sz="2000">
                <a:solidFill>
                  <a:schemeClr val="dk1"/>
                </a:solidFill>
              </a:rPr>
              <a:t>Duas classes, linearmente separáveis.</a:t>
            </a:r>
          </a:p>
          <a:p>
            <a:pPr marL="914400" lvl="1" indent="-355600" rtl="0">
              <a:lnSpc>
                <a:spcPct val="115000"/>
              </a:lnSpc>
              <a:spcBef>
                <a:spcPts val="700"/>
              </a:spcBef>
              <a:buClr>
                <a:schemeClr val="dk1"/>
              </a:buClr>
              <a:buSzPct val="100000"/>
              <a:buChar char="➢"/>
            </a:pPr>
            <a:r>
              <a:rPr lang="pt-BR" sz="2000">
                <a:solidFill>
                  <a:schemeClr val="dk1"/>
                </a:solidFill>
              </a:rPr>
              <a:t>O que é um bom limite para a decisão?</a:t>
            </a:r>
          </a:p>
        </p:txBody>
      </p:sp>
      <p:sp>
        <p:nvSpPr>
          <p:cNvPr id="931" name="Shape 931"/>
          <p:cNvSpPr txBox="1"/>
          <p:nvPr/>
        </p:nvSpPr>
        <p:spPr>
          <a:xfrm>
            <a:off x="336150" y="1109850"/>
            <a:ext cx="2312100" cy="24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800">
                <a:solidFill>
                  <a:schemeClr val="dk1"/>
                </a:solidFill>
              </a:rPr>
              <a:t>SVM</a:t>
            </a:r>
          </a:p>
        </p:txBody>
      </p:sp>
      <p:pic>
        <p:nvPicPr>
          <p:cNvPr id="932" name="Shape 9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075" y="2578875"/>
            <a:ext cx="2419350" cy="224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3" name="Shape 9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2550" y="2583625"/>
            <a:ext cx="5334000" cy="2238375"/>
          </a:xfrm>
          <a:prstGeom prst="rect">
            <a:avLst/>
          </a:prstGeom>
          <a:noFill/>
          <a:ln>
            <a:noFill/>
          </a:ln>
        </p:spPr>
      </p:pic>
      <p:sp>
        <p:nvSpPr>
          <p:cNvPr id="934" name="Shape 934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35" name="Shape 935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Fonte: Law (2016) </a:t>
            </a:r>
          </a:p>
        </p:txBody>
      </p:sp>
      <p:sp>
        <p:nvSpPr>
          <p:cNvPr id="936" name="Shape 936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37" name="Shape 937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938" name="Shape 9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9" name="Shape 939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940" name="Shape 940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SVM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Classificador linear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Função de decisão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Experimento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Shape 945"/>
          <p:cNvSpPr txBox="1"/>
          <p:nvPr/>
        </p:nvSpPr>
        <p:spPr>
          <a:xfrm>
            <a:off x="487075" y="1664475"/>
            <a:ext cx="4406100" cy="25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55600" rtl="0">
              <a:spcBef>
                <a:spcPts val="0"/>
              </a:spcBef>
              <a:buSzPct val="100000"/>
              <a:buChar char="❖"/>
            </a:pPr>
            <a:r>
              <a:rPr lang="pt-BR" sz="2000">
                <a:solidFill>
                  <a:schemeClr val="dk1"/>
                </a:solidFill>
              </a:rPr>
              <a:t>Redes Neurais - Uma vez que ocorre a separação correta dos conjuntos (classes), a condição é satisfatória.</a:t>
            </a:r>
          </a:p>
        </p:txBody>
      </p:sp>
      <p:sp>
        <p:nvSpPr>
          <p:cNvPr id="946" name="Shape 946"/>
          <p:cNvSpPr txBox="1"/>
          <p:nvPr/>
        </p:nvSpPr>
        <p:spPr>
          <a:xfrm>
            <a:off x="336150" y="1109850"/>
            <a:ext cx="4557000" cy="24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800">
                <a:solidFill>
                  <a:schemeClr val="dk1"/>
                </a:solidFill>
              </a:rPr>
              <a:t>SVM - Classificador linear</a:t>
            </a:r>
          </a:p>
        </p:txBody>
      </p:sp>
      <p:sp>
        <p:nvSpPr>
          <p:cNvPr id="947" name="Shape 947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48" name="Shape 948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Fonte: Adaptado de Law (2016) </a:t>
            </a:r>
          </a:p>
        </p:txBody>
      </p:sp>
      <p:sp>
        <p:nvSpPr>
          <p:cNvPr id="949" name="Shape 949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50" name="Shape 950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951" name="Shape 9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2" name="Shape 952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953" name="Shape 953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Classificador linear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Função de decisão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Experimento</a:t>
            </a:r>
          </a:p>
        </p:txBody>
      </p:sp>
      <p:pic>
        <p:nvPicPr>
          <p:cNvPr id="954" name="Shape 9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86774" y="1425902"/>
            <a:ext cx="3138874" cy="2916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5" name="Shape 955" descr="Image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56425" y="1871728"/>
            <a:ext cx="1835425" cy="211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6" name="Shape 956" descr="Image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156967">
            <a:off x="5656424" y="1669491"/>
            <a:ext cx="1835425" cy="211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7" name="Shape 957" descr="Image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502163">
            <a:off x="5668410" y="1651349"/>
            <a:ext cx="1975479" cy="2281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8" name="Shape 958" descr="Image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861342">
            <a:off x="5828125" y="1649360"/>
            <a:ext cx="1894323" cy="2187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9" name="Shape 959" descr="Image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38900" y="1746491"/>
            <a:ext cx="1835425" cy="211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0" name="Shape 960" descr="Image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987904">
            <a:off x="5837487" y="1795541"/>
            <a:ext cx="1835425" cy="2119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Shape 965"/>
          <p:cNvSpPr txBox="1"/>
          <p:nvPr/>
        </p:nvSpPr>
        <p:spPr>
          <a:xfrm>
            <a:off x="487075" y="1664475"/>
            <a:ext cx="4406100" cy="25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55600" rtl="0">
              <a:spcBef>
                <a:spcPts val="0"/>
              </a:spcBef>
              <a:buSzPct val="100000"/>
              <a:buChar char="❖"/>
            </a:pPr>
            <a:r>
              <a:rPr lang="pt-BR" sz="2000"/>
              <a:t>Função decisão</a:t>
            </a:r>
          </a:p>
          <a:p>
            <a:pPr marL="914400" lvl="1" indent="-355600" rtl="0">
              <a:spcBef>
                <a:spcPts val="0"/>
              </a:spcBef>
              <a:buSzPct val="100000"/>
              <a:buChar char="➢"/>
            </a:pPr>
            <a:r>
              <a:rPr lang="pt-BR" sz="2000"/>
              <a:t>Gera uma reta que separa os elementos das duas classes.</a:t>
            </a:r>
          </a:p>
          <a:p>
            <a:pPr lvl="0" rtl="0">
              <a:spcBef>
                <a:spcPts val="0"/>
              </a:spcBef>
              <a:buNone/>
            </a:pPr>
            <a:endParaRPr sz="2000"/>
          </a:p>
          <a:p>
            <a:pPr marL="457200" lvl="0" indent="-355600" rtl="0">
              <a:spcBef>
                <a:spcPts val="0"/>
              </a:spcBef>
              <a:buSzPct val="100000"/>
              <a:buChar char="❖"/>
            </a:pPr>
            <a:r>
              <a:rPr lang="pt-BR" sz="2000"/>
              <a:t>Função ótima ?</a:t>
            </a:r>
          </a:p>
          <a:p>
            <a:pPr marL="914400" lvl="1" indent="-355600" rtl="0">
              <a:spcBef>
                <a:spcPts val="0"/>
              </a:spcBef>
              <a:buSzPct val="100000"/>
              <a:buChar char="➢"/>
            </a:pPr>
            <a:r>
              <a:rPr lang="pt-BR" sz="2000"/>
              <a:t>Gera uma reta distante de cada classe.</a:t>
            </a:r>
          </a:p>
        </p:txBody>
      </p:sp>
      <p:sp>
        <p:nvSpPr>
          <p:cNvPr id="966" name="Shape 966"/>
          <p:cNvSpPr txBox="1"/>
          <p:nvPr/>
        </p:nvSpPr>
        <p:spPr>
          <a:xfrm>
            <a:off x="336150" y="1109850"/>
            <a:ext cx="5892000" cy="24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800">
                <a:solidFill>
                  <a:schemeClr val="dk1"/>
                </a:solidFill>
              </a:rPr>
              <a:t>SVM - Função de decisão (</a:t>
            </a:r>
            <a:r>
              <a:rPr lang="pt-BR" sz="2800" i="1">
                <a:solidFill>
                  <a:schemeClr val="dk1"/>
                </a:solidFill>
              </a:rPr>
              <a:t>Kernel</a:t>
            </a:r>
            <a:r>
              <a:rPr lang="pt-BR" sz="2800">
                <a:solidFill>
                  <a:schemeClr val="dk1"/>
                </a:solidFill>
              </a:rPr>
              <a:t>)</a:t>
            </a:r>
          </a:p>
        </p:txBody>
      </p:sp>
      <p:sp>
        <p:nvSpPr>
          <p:cNvPr id="967" name="Shape 967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68" name="Shape 968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/>
          </a:p>
        </p:txBody>
      </p:sp>
      <p:sp>
        <p:nvSpPr>
          <p:cNvPr id="969" name="Shape 969"/>
          <p:cNvSpPr txBox="1"/>
          <p:nvPr/>
        </p:nvSpPr>
        <p:spPr>
          <a:xfrm>
            <a:off x="4572025" y="4846275"/>
            <a:ext cx="5768700" cy="432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buNone/>
            </a:pPr>
            <a:r>
              <a:rPr lang="pt-BR" sz="1000"/>
              <a:t>Fonte: </a:t>
            </a:r>
            <a:r>
              <a:rPr lang="pt-BR" sz="1000">
                <a:solidFill>
                  <a:schemeClr val="dk1"/>
                </a:solidFill>
              </a:rPr>
              <a:t>Law (2016) </a:t>
            </a:r>
          </a:p>
        </p:txBody>
      </p:sp>
      <p:sp>
        <p:nvSpPr>
          <p:cNvPr id="970" name="Shape 970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1" name="Shape 971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972" name="Shape 9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Shape 973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974" name="Shape 974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>
              <a:spcBef>
                <a:spcPts val="0"/>
              </a:spcBef>
              <a:buNone/>
            </a:pPr>
            <a:r>
              <a:rPr lang="pt-BR" sz="1000" b="1"/>
              <a:t>Classificador linear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Função de decisão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Experimento</a:t>
            </a:r>
          </a:p>
        </p:txBody>
      </p:sp>
      <p:pic>
        <p:nvPicPr>
          <p:cNvPr id="975" name="Shape 9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5725" y="1805087"/>
            <a:ext cx="4381500" cy="280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Shape 980"/>
          <p:cNvSpPr txBox="1"/>
          <p:nvPr/>
        </p:nvSpPr>
        <p:spPr>
          <a:xfrm>
            <a:off x="487075" y="1664475"/>
            <a:ext cx="7762500" cy="25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2000"/>
          </a:p>
        </p:txBody>
      </p:sp>
      <p:sp>
        <p:nvSpPr>
          <p:cNvPr id="981" name="Shape 981"/>
          <p:cNvSpPr txBox="1"/>
          <p:nvPr/>
        </p:nvSpPr>
        <p:spPr>
          <a:xfrm>
            <a:off x="6122125" y="2196225"/>
            <a:ext cx="6554400" cy="76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982" name="Shape 982"/>
          <p:cNvSpPr txBox="1"/>
          <p:nvPr/>
        </p:nvSpPr>
        <p:spPr>
          <a:xfrm>
            <a:off x="336150" y="1109850"/>
            <a:ext cx="2312100" cy="24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800">
                <a:solidFill>
                  <a:schemeClr val="dk1"/>
                </a:solidFill>
              </a:rPr>
              <a:t>SVM</a:t>
            </a:r>
          </a:p>
        </p:txBody>
      </p:sp>
      <p:pic>
        <p:nvPicPr>
          <p:cNvPr id="983" name="Shape 983" descr="svmregression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01612" y="1462012"/>
            <a:ext cx="4086225" cy="3209925"/>
          </a:xfrm>
          <a:prstGeom prst="rect">
            <a:avLst/>
          </a:prstGeom>
          <a:noFill/>
          <a:ln>
            <a:noFill/>
          </a:ln>
        </p:spPr>
      </p:pic>
      <p:sp>
        <p:nvSpPr>
          <p:cNvPr id="984" name="Shape 984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85" name="Shape 985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Fonte: Readhead (2016)</a:t>
            </a:r>
          </a:p>
        </p:txBody>
      </p:sp>
      <p:sp>
        <p:nvSpPr>
          <p:cNvPr id="986" name="Shape 986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87" name="Shape 987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988" name="Shape 9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9" name="Shape 989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990" name="Shape 990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>
              <a:spcBef>
                <a:spcPts val="0"/>
              </a:spcBef>
              <a:buNone/>
            </a:pPr>
            <a:r>
              <a:rPr lang="pt-BR" sz="1000" b="1"/>
              <a:t>Classificador linear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lt1"/>
                </a:solidFill>
              </a:rPr>
              <a:t>Função de decisão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Experimento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8" name="Shape 98"/>
          <p:cNvSpPr txBox="1"/>
          <p:nvPr/>
        </p:nvSpPr>
        <p:spPr>
          <a:xfrm>
            <a:off x="1930050" y="4428925"/>
            <a:ext cx="6392100" cy="28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1000">
                <a:solidFill>
                  <a:schemeClr val="dk1"/>
                </a:solidFill>
              </a:rPr>
              <a:t>Variáveis comumente utilizadas em sensoriamento remoto para análise de série temporal.</a:t>
            </a:r>
          </a:p>
        </p:txBody>
      </p:sp>
      <p:sp>
        <p:nvSpPr>
          <p:cNvPr id="99" name="Shape 99"/>
          <p:cNvSpPr txBox="1"/>
          <p:nvPr/>
        </p:nvSpPr>
        <p:spPr>
          <a:xfrm>
            <a:off x="4550650" y="4867400"/>
            <a:ext cx="2598600" cy="28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Fonte: Adaptado de Kunzer et al. (2015)</a:t>
            </a:r>
          </a:p>
        </p:txBody>
      </p:sp>
      <p:pic>
        <p:nvPicPr>
          <p:cNvPr id="100" name="Shape 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650" y="954024"/>
            <a:ext cx="8606688" cy="3474899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Shape 101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03" name="Shape 10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Shape 104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105" name="Shape 105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Definições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Variáveis</a:t>
            </a:r>
          </a:p>
          <a:p>
            <a:pPr lvl="0">
              <a:spcBef>
                <a:spcPts val="0"/>
              </a:spcBef>
              <a:buNone/>
            </a:pPr>
            <a:r>
              <a:rPr lang="pt-BR" sz="1000" b="1">
                <a:solidFill>
                  <a:schemeClr val="dk1"/>
                </a:solidFill>
              </a:rPr>
              <a:t>Extração da série temporal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Métodos de Análise de Séries Temporais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chemeClr val="dk1"/>
                </a:solidFill>
              </a:rPr>
              <a:t>Sistemas imageadores</a:t>
            </a:r>
          </a:p>
        </p:txBody>
      </p:sp>
      <p:sp>
        <p:nvSpPr>
          <p:cNvPr id="106" name="Shape 106"/>
          <p:cNvSpPr/>
          <p:nvPr/>
        </p:nvSpPr>
        <p:spPr>
          <a:xfrm>
            <a:off x="7452475" y="1553100"/>
            <a:ext cx="1523700" cy="29409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7" name="Shape 107"/>
          <p:cNvSpPr/>
          <p:nvPr/>
        </p:nvSpPr>
        <p:spPr>
          <a:xfrm>
            <a:off x="6750325" y="1488125"/>
            <a:ext cx="2349300" cy="288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Shape 995"/>
          <p:cNvSpPr txBox="1"/>
          <p:nvPr/>
        </p:nvSpPr>
        <p:spPr>
          <a:xfrm>
            <a:off x="487075" y="1664475"/>
            <a:ext cx="7762500" cy="3191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55600" rtl="0">
              <a:spcBef>
                <a:spcPts val="0"/>
              </a:spcBef>
              <a:buSzPct val="100000"/>
              <a:buChar char="❖"/>
            </a:pPr>
            <a:r>
              <a:rPr lang="pt-BR" sz="2000"/>
              <a:t>A escolha da função de decisão depende da aplicação e a particularidade do espaço de atributos.</a:t>
            </a:r>
          </a:p>
          <a:p>
            <a:pPr lvl="0" rtl="0">
              <a:spcBef>
                <a:spcPts val="0"/>
              </a:spcBef>
              <a:buNone/>
            </a:pPr>
            <a:endParaRPr sz="2000"/>
          </a:p>
          <a:p>
            <a:pPr marL="457200" lvl="0" indent="-355600" rtl="0">
              <a:spcBef>
                <a:spcPts val="0"/>
              </a:spcBef>
              <a:buSzPct val="100000"/>
              <a:buChar char="❖"/>
            </a:pPr>
            <a:r>
              <a:rPr lang="pt-BR" sz="2000"/>
              <a:t>Funções de Decisões (mais utilizadas)</a:t>
            </a:r>
          </a:p>
          <a:p>
            <a:pPr lvl="0" rtl="0">
              <a:spcBef>
                <a:spcPts val="0"/>
              </a:spcBef>
              <a:buNone/>
            </a:pPr>
            <a:endParaRPr sz="2000"/>
          </a:p>
          <a:p>
            <a:pPr marL="914400" lvl="1" indent="-355600" rtl="0">
              <a:spcBef>
                <a:spcPts val="0"/>
              </a:spcBef>
              <a:buSzPct val="100000"/>
              <a:buChar char="➢"/>
            </a:pPr>
            <a:r>
              <a:rPr lang="pt-BR" sz="2000"/>
              <a:t>Polinomial</a:t>
            </a:r>
          </a:p>
          <a:p>
            <a:pPr marL="457200" lvl="0" indent="0" rtl="0">
              <a:spcBef>
                <a:spcPts val="0"/>
              </a:spcBef>
              <a:buNone/>
            </a:pPr>
            <a:endParaRPr sz="2000"/>
          </a:p>
          <a:p>
            <a:pPr marL="914400" lvl="1" indent="-355600" rtl="0">
              <a:spcBef>
                <a:spcPts val="0"/>
              </a:spcBef>
              <a:buSzPct val="100000"/>
              <a:buChar char="➢"/>
            </a:pPr>
            <a:r>
              <a:rPr lang="pt-BR" sz="2000"/>
              <a:t>Gaussiana ou RBF (Função de Base Radial)</a:t>
            </a:r>
          </a:p>
          <a:p>
            <a:pPr marL="457200" lvl="0" indent="0" rtl="0">
              <a:spcBef>
                <a:spcPts val="0"/>
              </a:spcBef>
              <a:buNone/>
            </a:pPr>
            <a:endParaRPr sz="2000"/>
          </a:p>
          <a:p>
            <a:pPr marL="914400" lvl="1" indent="-355600" rtl="0">
              <a:spcBef>
                <a:spcPts val="0"/>
              </a:spcBef>
              <a:buSzPct val="100000"/>
              <a:buChar char="➢"/>
            </a:pPr>
            <a:r>
              <a:rPr lang="pt-BR" sz="2000"/>
              <a:t>Sigmoidais</a:t>
            </a:r>
          </a:p>
        </p:txBody>
      </p:sp>
      <p:sp>
        <p:nvSpPr>
          <p:cNvPr id="996" name="Shape 996"/>
          <p:cNvSpPr txBox="1"/>
          <p:nvPr/>
        </p:nvSpPr>
        <p:spPr>
          <a:xfrm>
            <a:off x="6122125" y="2196225"/>
            <a:ext cx="6554400" cy="76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997" name="Shape 997"/>
          <p:cNvSpPr txBox="1"/>
          <p:nvPr/>
        </p:nvSpPr>
        <p:spPr>
          <a:xfrm>
            <a:off x="336150" y="1109850"/>
            <a:ext cx="2312100" cy="24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800">
                <a:solidFill>
                  <a:schemeClr val="dk1"/>
                </a:solidFill>
              </a:rPr>
              <a:t>SVM</a:t>
            </a:r>
          </a:p>
        </p:txBody>
      </p:sp>
      <p:sp>
        <p:nvSpPr>
          <p:cNvPr id="998" name="Shape 998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99" name="Shape 999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000" name="Shape 1000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1" name="Shape 1001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002" name="Shape 10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3" name="Shape 1003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1004" name="Shape 1004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>
              <a:spcBef>
                <a:spcPts val="0"/>
              </a:spcBef>
              <a:buNone/>
            </a:pPr>
            <a:r>
              <a:rPr lang="pt-BR" sz="1000" b="1"/>
              <a:t>Classificador linear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lt1"/>
                </a:solidFill>
              </a:rPr>
              <a:t>Função de decisão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Experimento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Shape 1009"/>
          <p:cNvSpPr txBox="1"/>
          <p:nvPr/>
        </p:nvSpPr>
        <p:spPr>
          <a:xfrm>
            <a:off x="487075" y="1664475"/>
            <a:ext cx="7762500" cy="304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55600" rtl="0">
              <a:spcBef>
                <a:spcPts val="0"/>
              </a:spcBef>
              <a:buSzPct val="100000"/>
              <a:buChar char="❖"/>
            </a:pPr>
            <a:r>
              <a:rPr lang="pt-BR" sz="2000"/>
              <a:t>Processo</a:t>
            </a:r>
          </a:p>
          <a:p>
            <a:pPr lvl="0" rtl="0">
              <a:spcBef>
                <a:spcPts val="0"/>
              </a:spcBef>
              <a:buNone/>
            </a:pPr>
            <a:endParaRPr sz="2000"/>
          </a:p>
          <a:p>
            <a:pPr lvl="0" rtl="0">
              <a:spcBef>
                <a:spcPts val="0"/>
              </a:spcBef>
              <a:buNone/>
            </a:pPr>
            <a:endParaRPr sz="2000"/>
          </a:p>
          <a:p>
            <a:pPr lvl="0" rtl="0">
              <a:spcBef>
                <a:spcPts val="0"/>
              </a:spcBef>
              <a:buNone/>
            </a:pPr>
            <a:endParaRPr sz="2000"/>
          </a:p>
          <a:p>
            <a:pPr lvl="0" rtl="0">
              <a:spcBef>
                <a:spcPts val="0"/>
              </a:spcBef>
              <a:buNone/>
            </a:pPr>
            <a:endParaRPr sz="2000"/>
          </a:p>
          <a:p>
            <a:pPr lvl="0" rtl="0">
              <a:spcBef>
                <a:spcPts val="0"/>
              </a:spcBef>
              <a:buNone/>
            </a:pPr>
            <a:endParaRPr sz="2000"/>
          </a:p>
          <a:p>
            <a:pPr lvl="0" rtl="0">
              <a:spcBef>
                <a:spcPts val="0"/>
              </a:spcBef>
              <a:buNone/>
            </a:pPr>
            <a:endParaRPr sz="2000"/>
          </a:p>
          <a:p>
            <a:pPr lvl="0" algn="ctr">
              <a:spcBef>
                <a:spcPts val="0"/>
              </a:spcBef>
              <a:buNone/>
            </a:pPr>
            <a:r>
              <a:rPr lang="pt-BR" sz="2000"/>
              <a:t>σ - largura da banda da função de </a:t>
            </a:r>
            <a:r>
              <a:rPr lang="pt-BR" sz="2000" i="1"/>
              <a:t>kernel</a:t>
            </a:r>
          </a:p>
          <a:p>
            <a:pPr lvl="0" algn="ctr">
              <a:spcBef>
                <a:spcPts val="0"/>
              </a:spcBef>
              <a:buNone/>
            </a:pPr>
            <a:r>
              <a:rPr lang="pt-BR" sz="2000" i="1"/>
              <a:t>kernel</a:t>
            </a:r>
            <a:r>
              <a:rPr lang="pt-BR" sz="2000"/>
              <a:t> - função de treinamento e previsão dos dados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pt-BR" sz="2000"/>
              <a:t>C - valor de ajuste de precisão</a:t>
            </a:r>
          </a:p>
        </p:txBody>
      </p:sp>
      <p:sp>
        <p:nvSpPr>
          <p:cNvPr id="1010" name="Shape 1010"/>
          <p:cNvSpPr txBox="1"/>
          <p:nvPr/>
        </p:nvSpPr>
        <p:spPr>
          <a:xfrm>
            <a:off x="6122125" y="2196225"/>
            <a:ext cx="6554400" cy="76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011" name="Shape 1011"/>
          <p:cNvSpPr txBox="1"/>
          <p:nvPr/>
        </p:nvSpPr>
        <p:spPr>
          <a:xfrm>
            <a:off x="336150" y="1109850"/>
            <a:ext cx="2312100" cy="24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800">
                <a:solidFill>
                  <a:schemeClr val="dk1"/>
                </a:solidFill>
              </a:rPr>
              <a:t>SVM</a:t>
            </a:r>
          </a:p>
        </p:txBody>
      </p:sp>
      <p:pic>
        <p:nvPicPr>
          <p:cNvPr id="1012" name="Shape 10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2600" y="2121900"/>
            <a:ext cx="5638800" cy="1771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3" name="Shape 1013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14" name="Shape 1014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015" name="Shape 1015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16" name="Shape 1016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017" name="Shape 10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8" name="Shape 1018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1019" name="Shape 1019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Classificador linear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Função de decisão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Experimento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4" name="Shape 1024"/>
          <p:cNvCxnSpPr>
            <a:stCxn id="1025" idx="3"/>
          </p:cNvCxnSpPr>
          <p:nvPr/>
        </p:nvCxnSpPr>
        <p:spPr>
          <a:xfrm rot="10800000" flipH="1">
            <a:off x="2184849" y="3595750"/>
            <a:ext cx="1206300" cy="9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graphicFrame>
        <p:nvGraphicFramePr>
          <p:cNvPr id="1026" name="Shape 1026"/>
          <p:cNvGraphicFramePr/>
          <p:nvPr/>
        </p:nvGraphicFramePr>
        <p:xfrm>
          <a:off x="3374000" y="2188450"/>
          <a:ext cx="1483525" cy="2682000"/>
        </p:xfrm>
        <a:graphic>
          <a:graphicData uri="http://schemas.openxmlformats.org/drawingml/2006/table">
            <a:tbl>
              <a:tblPr>
                <a:noFill/>
                <a:tableStyleId>{9F75B490-D27C-491F-9509-E955417379F5}</a:tableStyleId>
              </a:tblPr>
              <a:tblGrid>
                <a:gridCol w="1483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30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pt-BR" sz="1000"/>
                        <a:t>Variáveis extraídas</a:t>
                      </a: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075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pt-BR" sz="1000"/>
                        <a:t>Amplitude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075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pt-BR" sz="1000"/>
                        <a:t>Valor máximo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075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pt-BR" sz="1000"/>
                        <a:t>Valor mínimo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3075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pt-BR" sz="1000"/>
                        <a:t>Moda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075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pt-BR" sz="1000"/>
                        <a:t>Desvio Padrão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075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pt-BR" sz="1000"/>
                        <a:t>Somatório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3075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pt-BR" sz="1000"/>
                        <a:t>Média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27" name="Shape 1027"/>
          <p:cNvSpPr/>
          <p:nvPr/>
        </p:nvSpPr>
        <p:spPr>
          <a:xfrm>
            <a:off x="5654900" y="3321625"/>
            <a:ext cx="660000" cy="546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/>
              <a:t>SVM</a:t>
            </a:r>
          </a:p>
        </p:txBody>
      </p:sp>
      <p:cxnSp>
        <p:nvCxnSpPr>
          <p:cNvPr id="1028" name="Shape 1028"/>
          <p:cNvCxnSpPr>
            <a:endCxn id="1027" idx="1"/>
          </p:cNvCxnSpPr>
          <p:nvPr/>
        </p:nvCxnSpPr>
        <p:spPr>
          <a:xfrm>
            <a:off x="4897400" y="3592825"/>
            <a:ext cx="757500" cy="1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graphicFrame>
        <p:nvGraphicFramePr>
          <p:cNvPr id="1029" name="Shape 1029"/>
          <p:cNvGraphicFramePr/>
          <p:nvPr/>
        </p:nvGraphicFramePr>
        <p:xfrm>
          <a:off x="7112275" y="2863975"/>
          <a:ext cx="1483525" cy="1341000"/>
        </p:xfrm>
        <a:graphic>
          <a:graphicData uri="http://schemas.openxmlformats.org/drawingml/2006/table">
            <a:tbl>
              <a:tblPr>
                <a:noFill/>
                <a:tableStyleId>{9F75B490-D27C-491F-9509-E955417379F5}</a:tableStyleId>
              </a:tblPr>
              <a:tblGrid>
                <a:gridCol w="1483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30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pt-BR" sz="1000"/>
                        <a:t>Classes</a:t>
                      </a: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075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pt-BR" sz="1000"/>
                        <a:t>Campo Nativo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075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pt-BR" sz="1000"/>
                        <a:t>Pastagem Cultivada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075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pt-BR" sz="1000"/>
                        <a:t>Outros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1030" name="Shape 1030"/>
          <p:cNvCxnSpPr>
            <a:stCxn id="1027" idx="3"/>
          </p:cNvCxnSpPr>
          <p:nvPr/>
        </p:nvCxnSpPr>
        <p:spPr>
          <a:xfrm rot="10800000" flipH="1">
            <a:off x="6314900" y="3594325"/>
            <a:ext cx="778800" cy="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031" name="Shape 1031"/>
          <p:cNvSpPr txBox="1"/>
          <p:nvPr/>
        </p:nvSpPr>
        <p:spPr>
          <a:xfrm>
            <a:off x="336150" y="1109850"/>
            <a:ext cx="2312100" cy="24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800">
                <a:solidFill>
                  <a:schemeClr val="dk1"/>
                </a:solidFill>
              </a:rPr>
              <a:t>SVM</a:t>
            </a:r>
          </a:p>
        </p:txBody>
      </p:sp>
      <p:pic>
        <p:nvPicPr>
          <p:cNvPr id="1025" name="Shape 1025" descr="processo_metodologia.png"/>
          <p:cNvPicPr preferRelativeResize="0"/>
          <p:nvPr/>
        </p:nvPicPr>
        <p:blipFill rotWithShape="1">
          <a:blip r:embed="rId3">
            <a:alphaModFix/>
          </a:blip>
          <a:srcRect t="-2390" r="72723" b="2390"/>
          <a:stretch/>
        </p:blipFill>
        <p:spPr>
          <a:xfrm>
            <a:off x="631150" y="2631550"/>
            <a:ext cx="1553699" cy="194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2" name="Shape 1032"/>
          <p:cNvSpPr txBox="1"/>
          <p:nvPr/>
        </p:nvSpPr>
        <p:spPr>
          <a:xfrm>
            <a:off x="421050" y="1581750"/>
            <a:ext cx="6554400" cy="76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55600">
              <a:spcBef>
                <a:spcPts val="0"/>
              </a:spcBef>
              <a:buSzPct val="100000"/>
              <a:buChar char="❖"/>
            </a:pPr>
            <a:r>
              <a:rPr lang="pt-BR" sz="2000"/>
              <a:t>Aplicação para Séries Temporais</a:t>
            </a:r>
          </a:p>
        </p:txBody>
      </p:sp>
      <p:sp>
        <p:nvSpPr>
          <p:cNvPr id="1033" name="Shape 1033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34" name="Shape 1034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035" name="Shape 1035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36" name="Shape 1036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037" name="Shape 10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8" name="Shape 1038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1039" name="Shape 1039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Classificador linear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Função de decisão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rgbClr val="FFFFFF"/>
                </a:solidFill>
              </a:rPr>
              <a:t>Experimento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Shape 1044"/>
          <p:cNvSpPr txBox="1"/>
          <p:nvPr/>
        </p:nvSpPr>
        <p:spPr>
          <a:xfrm>
            <a:off x="336150" y="1109850"/>
            <a:ext cx="3806100" cy="24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800">
                <a:solidFill>
                  <a:schemeClr val="dk1"/>
                </a:solidFill>
              </a:rPr>
              <a:t>SVM</a:t>
            </a:r>
          </a:p>
        </p:txBody>
      </p:sp>
      <p:sp>
        <p:nvSpPr>
          <p:cNvPr id="1045" name="Shape 1045"/>
          <p:cNvSpPr txBox="1"/>
          <p:nvPr/>
        </p:nvSpPr>
        <p:spPr>
          <a:xfrm>
            <a:off x="421050" y="1581750"/>
            <a:ext cx="8625600" cy="76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buChar char="❖"/>
            </a:pPr>
            <a:r>
              <a:rPr lang="pt-BR"/>
              <a:t>Em Costa et al (2015) o SVM obteve uma Acurácia de 85,96%.</a:t>
            </a:r>
          </a:p>
        </p:txBody>
      </p:sp>
      <p:pic>
        <p:nvPicPr>
          <p:cNvPr id="1046" name="Shape 10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9175" y="1957812"/>
            <a:ext cx="7105650" cy="275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7" name="Shape 10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05212" y="3774850"/>
            <a:ext cx="1724025" cy="552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" name="Shape 1048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49" name="Shape 1049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l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Fonte: Costa et al. (2015)</a:t>
            </a:r>
          </a:p>
        </p:txBody>
      </p:sp>
      <p:sp>
        <p:nvSpPr>
          <p:cNvPr id="1050" name="Shape 1050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51" name="Shape 1051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052" name="Shape 10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3" name="Shape 1053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1054" name="Shape 1054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Classificador linear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Função de decisão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rgbClr val="FFFFFF"/>
                </a:solidFill>
              </a:rPr>
              <a:t>Experimento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Shape 1059"/>
          <p:cNvSpPr txBox="1"/>
          <p:nvPr/>
        </p:nvSpPr>
        <p:spPr>
          <a:xfrm>
            <a:off x="336150" y="1109850"/>
            <a:ext cx="3806100" cy="24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800">
                <a:solidFill>
                  <a:schemeClr val="dk1"/>
                </a:solidFill>
              </a:rPr>
              <a:t>SVM - Bibliotecas </a:t>
            </a:r>
          </a:p>
        </p:txBody>
      </p:sp>
      <p:sp>
        <p:nvSpPr>
          <p:cNvPr id="1060" name="Shape 1060"/>
          <p:cNvSpPr txBox="1"/>
          <p:nvPr/>
        </p:nvSpPr>
        <p:spPr>
          <a:xfrm>
            <a:off x="421050" y="1581750"/>
            <a:ext cx="8625600" cy="76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buChar char="❖"/>
            </a:pPr>
            <a:r>
              <a:rPr lang="pt-BR"/>
              <a:t>LIBSVM (C++ e Java)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marL="457200" lvl="0" indent="-228600" rtl="0">
              <a:spcBef>
                <a:spcPts val="0"/>
              </a:spcBef>
              <a:buChar char="❖"/>
            </a:pPr>
            <a:r>
              <a:rPr lang="pt-BR"/>
              <a:t>SVMlight (C)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marL="457200" lvl="0" indent="-228600" rtl="0">
              <a:spcBef>
                <a:spcPts val="0"/>
              </a:spcBef>
              <a:buChar char="❖"/>
            </a:pPr>
            <a:r>
              <a:rPr lang="pt-BR"/>
              <a:t>SVMTorch (C++)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marL="457200" lvl="0" indent="-228600" rtl="0">
              <a:spcBef>
                <a:spcPts val="0"/>
              </a:spcBef>
              <a:buChar char="❖"/>
            </a:pPr>
            <a:r>
              <a:rPr lang="pt-BR"/>
              <a:t>OSU SVM Classifier (</a:t>
            </a:r>
            <a:r>
              <a:rPr lang="pt-BR">
                <a:solidFill>
                  <a:schemeClr val="dk1"/>
                </a:solidFill>
              </a:rPr>
              <a:t>Matlab Toolbox)</a:t>
            </a:r>
          </a:p>
          <a:p>
            <a:pPr lvl="0" rtl="0">
              <a:spcBef>
                <a:spcPts val="0"/>
              </a:spcBef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228600" rtl="0">
              <a:spcBef>
                <a:spcPts val="0"/>
              </a:spcBef>
              <a:buClr>
                <a:schemeClr val="dk1"/>
              </a:buClr>
              <a:buChar char="❖"/>
            </a:pPr>
            <a:r>
              <a:rPr lang="pt-BR">
                <a:solidFill>
                  <a:schemeClr val="dk1"/>
                </a:solidFill>
              </a:rPr>
              <a:t>scikit-learn (Python)</a:t>
            </a:r>
          </a:p>
          <a:p>
            <a:pPr lvl="0" rtl="0">
              <a:spcBef>
                <a:spcPts val="0"/>
              </a:spcBef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228600" rtl="0">
              <a:spcBef>
                <a:spcPts val="0"/>
              </a:spcBef>
              <a:buClr>
                <a:schemeClr val="dk1"/>
              </a:buClr>
              <a:buChar char="❖"/>
            </a:pPr>
            <a:r>
              <a:rPr lang="pt-BR">
                <a:solidFill>
                  <a:schemeClr val="dk1"/>
                </a:solidFill>
              </a:rPr>
              <a:t>e1071 (R)</a:t>
            </a:r>
          </a:p>
          <a:p>
            <a:pPr lvl="0" rtl="0">
              <a:spcBef>
                <a:spcPts val="0"/>
              </a:spcBef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228600" rtl="0">
              <a:spcBef>
                <a:spcPts val="0"/>
              </a:spcBef>
              <a:buClr>
                <a:schemeClr val="dk1"/>
              </a:buClr>
              <a:buChar char="❖"/>
            </a:pPr>
            <a:r>
              <a:rPr lang="pt-BR">
                <a:solidFill>
                  <a:schemeClr val="dk1"/>
                </a:solidFill>
              </a:rPr>
              <a:t>OpenCV (C++ e Python)</a:t>
            </a:r>
          </a:p>
          <a:p>
            <a:pPr lvl="0">
              <a:spcBef>
                <a:spcPts val="0"/>
              </a:spcBef>
              <a:buNone/>
            </a:pPr>
            <a:endParaRPr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pt-BR">
                <a:solidFill>
                  <a:schemeClr val="dk1"/>
                </a:solidFill>
              </a:rPr>
              <a:t>Mais Informações: </a:t>
            </a:r>
            <a:r>
              <a:rPr lang="pt-BR" u="sng">
                <a:solidFill>
                  <a:schemeClr val="dk1"/>
                </a:solidFill>
              </a:rPr>
              <a:t>www.svms.org/</a:t>
            </a:r>
          </a:p>
        </p:txBody>
      </p:sp>
      <p:sp>
        <p:nvSpPr>
          <p:cNvPr id="1061" name="Shape 1061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62" name="Shape 1062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63" name="Shape 1063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64" name="Shape 1064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065" name="Shape 10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6" name="Shape 1066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1067" name="Shape 1067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Classificador linear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Função de decisão</a:t>
            </a:r>
          </a:p>
          <a:p>
            <a:pPr lvl="0">
              <a:spcBef>
                <a:spcPts val="0"/>
              </a:spcBef>
              <a:buNone/>
            </a:pPr>
            <a:r>
              <a:rPr lang="pt-BR" sz="1000" b="1"/>
              <a:t>Exemplo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Bibliotecas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72" name="Shape 1072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073" name="Shape 1073"/>
          <p:cNvSpPr txBox="1"/>
          <p:nvPr/>
        </p:nvSpPr>
        <p:spPr>
          <a:xfrm>
            <a:off x="336150" y="1109850"/>
            <a:ext cx="1919100" cy="24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800" dirty="0">
                <a:solidFill>
                  <a:schemeClr val="dk1"/>
                </a:solidFill>
              </a:rPr>
              <a:t>TWDTW</a:t>
            </a:r>
          </a:p>
        </p:txBody>
      </p:sp>
      <p:sp>
        <p:nvSpPr>
          <p:cNvPr id="1074" name="Shape 1074"/>
          <p:cNvSpPr txBox="1">
            <a:spLocks noGrp="1"/>
          </p:cNvSpPr>
          <p:nvPr>
            <p:ph type="body" idx="4294967295"/>
          </p:nvPr>
        </p:nvSpPr>
        <p:spPr>
          <a:xfrm>
            <a:off x="311700" y="1460813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r>
              <a:rPr lang="pt-BR" dirty="0">
                <a:solidFill>
                  <a:srgbClr val="000000"/>
                </a:solidFill>
              </a:rPr>
              <a:t>Artigo: A Time-</a:t>
            </a:r>
            <a:r>
              <a:rPr lang="pt-BR" dirty="0" err="1">
                <a:solidFill>
                  <a:srgbClr val="000000"/>
                </a:solidFill>
              </a:rPr>
              <a:t>Weighted</a:t>
            </a:r>
            <a:r>
              <a:rPr lang="pt-BR" dirty="0">
                <a:solidFill>
                  <a:srgbClr val="000000"/>
                </a:solidFill>
              </a:rPr>
              <a:t> </a:t>
            </a:r>
            <a:r>
              <a:rPr lang="pt-BR" dirty="0" err="1">
                <a:solidFill>
                  <a:srgbClr val="000000"/>
                </a:solidFill>
              </a:rPr>
              <a:t>Dynamic</a:t>
            </a:r>
            <a:r>
              <a:rPr lang="pt-BR" dirty="0">
                <a:solidFill>
                  <a:srgbClr val="000000"/>
                </a:solidFill>
              </a:rPr>
              <a:t> Time </a:t>
            </a:r>
            <a:r>
              <a:rPr lang="pt-BR" dirty="0" err="1">
                <a:solidFill>
                  <a:srgbClr val="000000"/>
                </a:solidFill>
              </a:rPr>
              <a:t>Warping</a:t>
            </a:r>
            <a:r>
              <a:rPr lang="pt-BR" dirty="0">
                <a:solidFill>
                  <a:srgbClr val="000000"/>
                </a:solidFill>
              </a:rPr>
              <a:t> </a:t>
            </a:r>
            <a:r>
              <a:rPr lang="pt-BR" dirty="0" err="1">
                <a:solidFill>
                  <a:srgbClr val="000000"/>
                </a:solidFill>
              </a:rPr>
              <a:t>Method</a:t>
            </a:r>
            <a:r>
              <a:rPr lang="pt-BR" dirty="0">
                <a:solidFill>
                  <a:srgbClr val="000000"/>
                </a:solidFill>
              </a:rPr>
              <a:t> for Land-Use </a:t>
            </a:r>
            <a:r>
              <a:rPr lang="pt-BR" dirty="0" err="1">
                <a:solidFill>
                  <a:srgbClr val="000000"/>
                </a:solidFill>
              </a:rPr>
              <a:t>and</a:t>
            </a:r>
            <a:r>
              <a:rPr lang="pt-BR" dirty="0">
                <a:solidFill>
                  <a:srgbClr val="000000"/>
                </a:solidFill>
              </a:rPr>
              <a:t> Land-Cover </a:t>
            </a:r>
            <a:r>
              <a:rPr lang="pt-BR" dirty="0" err="1">
                <a:solidFill>
                  <a:srgbClr val="000000"/>
                </a:solidFill>
              </a:rPr>
              <a:t>Mapping</a:t>
            </a:r>
            <a:r>
              <a:rPr lang="pt-BR" i="1" dirty="0">
                <a:solidFill>
                  <a:srgbClr val="000000"/>
                </a:solidFill>
              </a:rPr>
              <a:t>;</a:t>
            </a:r>
          </a:p>
          <a:p>
            <a:pPr marL="457200" lvl="0" indent="-2286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r>
              <a:rPr lang="pt-BR" dirty="0">
                <a:solidFill>
                  <a:srgbClr val="000000"/>
                </a:solidFill>
              </a:rPr>
              <a:t>Método: </a:t>
            </a:r>
            <a:r>
              <a:rPr lang="pt-BR" i="1" dirty="0">
                <a:solidFill>
                  <a:srgbClr val="000000"/>
                </a:solidFill>
              </a:rPr>
              <a:t>Time-</a:t>
            </a:r>
            <a:r>
              <a:rPr lang="pt-BR" i="1" dirty="0" err="1">
                <a:solidFill>
                  <a:srgbClr val="000000"/>
                </a:solidFill>
              </a:rPr>
              <a:t>Weighted</a:t>
            </a:r>
            <a:r>
              <a:rPr lang="pt-BR" i="1" dirty="0">
                <a:solidFill>
                  <a:srgbClr val="000000"/>
                </a:solidFill>
              </a:rPr>
              <a:t> </a:t>
            </a:r>
            <a:r>
              <a:rPr lang="pt-BR" i="1" dirty="0" err="1">
                <a:solidFill>
                  <a:srgbClr val="000000"/>
                </a:solidFill>
              </a:rPr>
              <a:t>Dynamic</a:t>
            </a:r>
            <a:r>
              <a:rPr lang="pt-BR" i="1" dirty="0">
                <a:solidFill>
                  <a:srgbClr val="000000"/>
                </a:solidFill>
              </a:rPr>
              <a:t> Time </a:t>
            </a:r>
            <a:r>
              <a:rPr lang="pt-BR" i="1" dirty="0" err="1">
                <a:solidFill>
                  <a:srgbClr val="000000"/>
                </a:solidFill>
              </a:rPr>
              <a:t>Warping</a:t>
            </a:r>
            <a:r>
              <a:rPr lang="pt-BR" dirty="0">
                <a:solidFill>
                  <a:srgbClr val="000000"/>
                </a:solidFill>
              </a:rPr>
              <a:t> (TWDTW)</a:t>
            </a:r>
          </a:p>
          <a:p>
            <a:pPr marL="457200" lvl="0" indent="-2286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r>
              <a:rPr lang="pt-BR" dirty="0">
                <a:solidFill>
                  <a:srgbClr val="000000"/>
                </a:solidFill>
              </a:rPr>
              <a:t>Autores: Maus et al.;</a:t>
            </a:r>
          </a:p>
          <a:p>
            <a:pPr marL="457200" lvl="0" indent="-2286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r>
              <a:rPr lang="pt-BR" dirty="0">
                <a:solidFill>
                  <a:srgbClr val="000000"/>
                </a:solidFill>
              </a:rPr>
              <a:t>Disponível no pacote </a:t>
            </a:r>
            <a:r>
              <a:rPr lang="pt-BR" i="1" dirty="0" err="1">
                <a:solidFill>
                  <a:srgbClr val="000000"/>
                </a:solidFill>
              </a:rPr>
              <a:t>dtwSat</a:t>
            </a:r>
            <a:r>
              <a:rPr lang="pt-BR" i="1" dirty="0">
                <a:solidFill>
                  <a:srgbClr val="000000"/>
                </a:solidFill>
              </a:rPr>
              <a:t> </a:t>
            </a:r>
            <a:r>
              <a:rPr lang="pt-BR" dirty="0">
                <a:solidFill>
                  <a:srgbClr val="000000"/>
                </a:solidFill>
              </a:rPr>
              <a:t>(MAUS et al., 2016b) na linguagem R;</a:t>
            </a:r>
          </a:p>
          <a:p>
            <a:pPr marL="457200" lvl="0" indent="-2286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r>
              <a:rPr lang="pt-BR" dirty="0">
                <a:solidFill>
                  <a:srgbClr val="000000"/>
                </a:solidFill>
              </a:rPr>
              <a:t>Motivação: </a:t>
            </a:r>
          </a:p>
          <a:p>
            <a:pPr marL="914400" lvl="1" indent="-2286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r>
              <a:rPr lang="pt-BR" dirty="0">
                <a:solidFill>
                  <a:srgbClr val="000000"/>
                </a:solidFill>
              </a:rPr>
              <a:t>Métodos baseados no DTW obtêm bons resultados na classificação de séries temporais;</a:t>
            </a:r>
          </a:p>
          <a:p>
            <a:pPr marL="914400" lvl="1" indent="-2286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r>
              <a:rPr lang="pt-BR" dirty="0">
                <a:solidFill>
                  <a:schemeClr val="dk1"/>
                </a:solidFill>
              </a:rPr>
              <a:t>O método </a:t>
            </a:r>
            <a:r>
              <a:rPr lang="pt-BR" dirty="0" err="1">
                <a:solidFill>
                  <a:schemeClr val="dk1"/>
                </a:solidFill>
              </a:rPr>
              <a:t>Dynamic</a:t>
            </a:r>
            <a:r>
              <a:rPr lang="pt-BR" dirty="0">
                <a:solidFill>
                  <a:schemeClr val="dk1"/>
                </a:solidFill>
              </a:rPr>
              <a:t> Time </a:t>
            </a:r>
            <a:r>
              <a:rPr lang="pt-BR" dirty="0" err="1">
                <a:solidFill>
                  <a:schemeClr val="dk1"/>
                </a:solidFill>
              </a:rPr>
              <a:t>Warping</a:t>
            </a:r>
            <a:r>
              <a:rPr lang="pt-BR" dirty="0">
                <a:solidFill>
                  <a:schemeClr val="dk1"/>
                </a:solidFill>
              </a:rPr>
              <a:t> (DTW) não considera o tempo.</a:t>
            </a:r>
          </a:p>
        </p:txBody>
      </p:sp>
      <p:sp>
        <p:nvSpPr>
          <p:cNvPr id="1075" name="Shape 1075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76" name="Shape 1076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077" name="Shape 10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8" name="Shape 1078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TWDTW</a:t>
            </a:r>
          </a:p>
        </p:txBody>
      </p:sp>
      <p:sp>
        <p:nvSpPr>
          <p:cNvPr id="1079" name="Shape 1079"/>
          <p:cNvSpPr txBox="1"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Considerações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DTW</a:t>
            </a:r>
          </a:p>
          <a:p>
            <a:pPr lv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Exemplo</a:t>
            </a:r>
          </a:p>
        </p:txBody>
      </p:sp>
      <p:sp>
        <p:nvSpPr>
          <p:cNvPr id="1080" name="Shape 1080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81" name="Shape 1081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86" name="Shape 1086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087" name="Shape 1087"/>
          <p:cNvSpPr txBox="1"/>
          <p:nvPr/>
        </p:nvSpPr>
        <p:spPr>
          <a:xfrm>
            <a:off x="336150" y="1109850"/>
            <a:ext cx="1919100" cy="24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800">
                <a:solidFill>
                  <a:schemeClr val="dk1"/>
                </a:solidFill>
              </a:rPr>
              <a:t>DTW</a:t>
            </a:r>
          </a:p>
        </p:txBody>
      </p:sp>
      <p:sp>
        <p:nvSpPr>
          <p:cNvPr id="1088" name="Shape 1088"/>
          <p:cNvSpPr txBox="1">
            <a:spLocks noGrp="1"/>
          </p:cNvSpPr>
          <p:nvPr>
            <p:ph type="body" idx="4294967295"/>
          </p:nvPr>
        </p:nvSpPr>
        <p:spPr>
          <a:xfrm>
            <a:off x="311700" y="16096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ct val="100000"/>
              <a:buFont typeface="Arial"/>
            </a:pPr>
            <a:r>
              <a:rPr lang="pt-BR" dirty="0">
                <a:solidFill>
                  <a:srgbClr val="000000"/>
                </a:solidFill>
              </a:rPr>
              <a:t>Proposto por </a:t>
            </a:r>
            <a:r>
              <a:rPr lang="pt-BR" dirty="0" err="1">
                <a:solidFill>
                  <a:srgbClr val="000000"/>
                </a:solidFill>
              </a:rPr>
              <a:t>Sakoe</a:t>
            </a:r>
            <a:r>
              <a:rPr lang="pt-BR" dirty="0">
                <a:solidFill>
                  <a:srgbClr val="000000"/>
                </a:solidFill>
              </a:rPr>
              <a:t> e Chiba (1971);</a:t>
            </a:r>
          </a:p>
          <a:p>
            <a:pPr marL="457200" marR="0" lvl="0" indent="-228600" algn="l" rtl="0">
              <a:lnSpc>
                <a:spcPct val="20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</a:pPr>
            <a:r>
              <a:rPr lang="pt-BR" dirty="0">
                <a:solidFill>
                  <a:srgbClr val="000000"/>
                </a:solidFill>
              </a:rPr>
              <a:t>Método de mineração de dados e séries temporais de padrões de voz;</a:t>
            </a:r>
          </a:p>
          <a:p>
            <a:pPr marL="457200" marR="0" lvl="0" indent="-228600" algn="l" rtl="0">
              <a:lnSpc>
                <a:spcPct val="20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</a:pPr>
            <a:r>
              <a:rPr lang="pt-BR" dirty="0">
                <a:solidFill>
                  <a:srgbClr val="000000"/>
                </a:solidFill>
              </a:rPr>
              <a:t>O objetivo é encontrar um </a:t>
            </a:r>
            <a:r>
              <a:rPr lang="pt-BR" i="1" dirty="0" err="1">
                <a:solidFill>
                  <a:srgbClr val="000000"/>
                </a:solidFill>
              </a:rPr>
              <a:t>Warping</a:t>
            </a:r>
            <a:r>
              <a:rPr lang="pt-BR" i="1" dirty="0">
                <a:solidFill>
                  <a:srgbClr val="000000"/>
                </a:solidFill>
              </a:rPr>
              <a:t> Path p</a:t>
            </a:r>
            <a:r>
              <a:rPr lang="pt-BR" dirty="0">
                <a:solidFill>
                  <a:srgbClr val="000000"/>
                </a:solidFill>
              </a:rPr>
              <a:t> de custo mínimo;</a:t>
            </a:r>
          </a:p>
          <a:p>
            <a:pPr marL="457200" marR="0" lvl="0" indent="-228600" algn="l" rtl="0">
              <a:lnSpc>
                <a:spcPct val="20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</a:pPr>
            <a:r>
              <a:rPr lang="pt-BR" dirty="0">
                <a:solidFill>
                  <a:srgbClr val="000000"/>
                </a:solidFill>
              </a:rPr>
              <a:t>Encontra o melhor alinhamento entre séries temporais.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dirty="0">
              <a:solidFill>
                <a:srgbClr val="000000"/>
              </a:solidFill>
            </a:endParaRPr>
          </a:p>
        </p:txBody>
      </p:sp>
      <p:cxnSp>
        <p:nvCxnSpPr>
          <p:cNvPr id="1089" name="Shape 1089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090" name="Shape 1090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91" name="Shape 1091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092" name="Shape 10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3" name="Shape 1093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TWDTW</a:t>
            </a:r>
          </a:p>
        </p:txBody>
      </p:sp>
      <p:sp>
        <p:nvSpPr>
          <p:cNvPr id="1094" name="Shape 1094"/>
          <p:cNvSpPr txBox="1"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DTW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Exemplo</a:t>
            </a:r>
          </a:p>
        </p:txBody>
      </p:sp>
      <p:sp>
        <p:nvSpPr>
          <p:cNvPr id="1095" name="Shape 1095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96" name="Shape 1096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Shape 1101"/>
          <p:cNvSpPr txBox="1"/>
          <p:nvPr/>
        </p:nvSpPr>
        <p:spPr>
          <a:xfrm>
            <a:off x="336150" y="1109850"/>
            <a:ext cx="1919100" cy="24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800">
                <a:solidFill>
                  <a:schemeClr val="dk1"/>
                </a:solidFill>
              </a:rPr>
              <a:t>DTW</a:t>
            </a:r>
          </a:p>
        </p:txBody>
      </p:sp>
      <p:sp>
        <p:nvSpPr>
          <p:cNvPr id="1102" name="Shape 1102"/>
          <p:cNvSpPr txBox="1">
            <a:spLocks noGrp="1"/>
          </p:cNvSpPr>
          <p:nvPr>
            <p:ph type="body" idx="4294967295"/>
          </p:nvPr>
        </p:nvSpPr>
        <p:spPr>
          <a:xfrm>
            <a:off x="311700" y="16096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</a:pPr>
            <a:r>
              <a:rPr lang="pt-BR">
                <a:solidFill>
                  <a:srgbClr val="000000"/>
                </a:solidFill>
              </a:rPr>
              <a:t>Utiliza as matrizes de custo e de custo acumulado: </a:t>
            </a:r>
          </a:p>
          <a:p>
            <a:pPr marL="457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  <p:pic>
        <p:nvPicPr>
          <p:cNvPr id="1103" name="Shape 1103" descr="accumulated_matrix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58262" y="3028075"/>
            <a:ext cx="3981475" cy="4067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4" name="Shape 1104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105" name="Shape 1105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106" name="Shape 1106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07" name="Shape 1107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108" name="Shape 11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9" name="Shape 1109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TWDTW</a:t>
            </a:r>
          </a:p>
        </p:txBody>
      </p:sp>
      <p:sp>
        <p:nvSpPr>
          <p:cNvPr id="1110" name="Shape 1110"/>
          <p:cNvSpPr txBox="1"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DTW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Exemplo</a:t>
            </a:r>
          </a:p>
        </p:txBody>
      </p:sp>
      <p:sp>
        <p:nvSpPr>
          <p:cNvPr id="1111" name="Shape 1111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12" name="Shape 1112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113" name="Shape 1113" descr="Untitled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7400" y="2096371"/>
            <a:ext cx="4494800" cy="273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18" name="Shape 1118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119" name="Shape 1119"/>
          <p:cNvSpPr txBox="1"/>
          <p:nvPr/>
        </p:nvSpPr>
        <p:spPr>
          <a:xfrm>
            <a:off x="336150" y="1109850"/>
            <a:ext cx="1919100" cy="24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800">
                <a:solidFill>
                  <a:schemeClr val="dk1"/>
                </a:solidFill>
              </a:rPr>
              <a:t>TWDTW</a:t>
            </a:r>
          </a:p>
        </p:txBody>
      </p:sp>
      <p:sp>
        <p:nvSpPr>
          <p:cNvPr id="1120" name="Shape 1120"/>
          <p:cNvSpPr txBox="1">
            <a:spLocks noGrp="1"/>
          </p:cNvSpPr>
          <p:nvPr>
            <p:ph type="body" idx="4294967295"/>
          </p:nvPr>
        </p:nvSpPr>
        <p:spPr>
          <a:xfrm>
            <a:off x="311700" y="16096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</a:pPr>
            <a:r>
              <a:rPr lang="pt-BR">
                <a:solidFill>
                  <a:srgbClr val="000000"/>
                </a:solidFill>
              </a:rPr>
              <a:t>O TWDTW difere do DTW na montagem da matriz de custo;</a:t>
            </a:r>
          </a:p>
          <a:p>
            <a: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</a:pPr>
            <a:r>
              <a:rPr lang="pt-BR">
                <a:solidFill>
                  <a:srgbClr val="000000"/>
                </a:solidFill>
              </a:rPr>
              <a:t>Também é considerada a data em que o dado foi obtido;</a:t>
            </a:r>
          </a:p>
          <a:p>
            <a: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</a:pPr>
            <a:r>
              <a:rPr lang="pt-BR">
                <a:solidFill>
                  <a:srgbClr val="000000"/>
                </a:solidFill>
              </a:rPr>
              <a:t>Maus et al. (2016) utilizaram a seguinte equação: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  <p:pic>
        <p:nvPicPr>
          <p:cNvPr id="1121" name="Shape 1121" descr="Untitle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64775" y="3531337"/>
            <a:ext cx="3162300" cy="981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22" name="Shape 1122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123" name="Shape 1123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124" name="Shape 1124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125" name="Shape 1125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26" name="Shape 1126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127" name="Shape 11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8" name="Shape 1128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TWDTW</a:t>
            </a:r>
          </a:p>
        </p:txBody>
      </p:sp>
      <p:sp>
        <p:nvSpPr>
          <p:cNvPr id="1129" name="Shape 1129"/>
          <p:cNvSpPr txBox="1"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DTW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TWDTW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Exemplo</a:t>
            </a:r>
          </a:p>
        </p:txBody>
      </p:sp>
      <p:sp>
        <p:nvSpPr>
          <p:cNvPr id="1130" name="Shape 1130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31" name="Shape 1131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36" name="Shape 1136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137" name="Shape 1137"/>
          <p:cNvSpPr txBox="1"/>
          <p:nvPr/>
        </p:nvSpPr>
        <p:spPr>
          <a:xfrm>
            <a:off x="336150" y="1109850"/>
            <a:ext cx="3637800" cy="24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800">
                <a:solidFill>
                  <a:schemeClr val="dk1"/>
                </a:solidFill>
              </a:rPr>
              <a:t>TWDTW </a:t>
            </a:r>
          </a:p>
        </p:txBody>
      </p:sp>
      <p:pic>
        <p:nvPicPr>
          <p:cNvPr id="1138" name="Shape 1138" descr="patterns_twdt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6050" y="1566750"/>
            <a:ext cx="7591899" cy="32056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9" name="Shape 1139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140" name="Shape 1140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141" name="Shape 1141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142" name="Shape 1142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143" name="Shape 1143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44" name="Shape 1144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145" name="Shape 11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6" name="Shape 1146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TWDTW</a:t>
            </a:r>
          </a:p>
        </p:txBody>
      </p:sp>
      <p:sp>
        <p:nvSpPr>
          <p:cNvPr id="1147" name="Shape 1147"/>
          <p:cNvSpPr txBox="1"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DTW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Exemplo</a:t>
            </a:r>
          </a:p>
        </p:txBody>
      </p:sp>
      <p:sp>
        <p:nvSpPr>
          <p:cNvPr id="1148" name="Shape 1148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49" name="Shape 1149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50" name="Shape 1150"/>
          <p:cNvSpPr txBox="1"/>
          <p:nvPr/>
        </p:nvSpPr>
        <p:spPr>
          <a:xfrm>
            <a:off x="4504825" y="4823900"/>
            <a:ext cx="4566000" cy="37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just" rtl="0">
              <a:spcBef>
                <a:spcPts val="0"/>
              </a:spcBef>
              <a:buNone/>
            </a:pPr>
            <a:r>
              <a:rPr lang="pt-BR" sz="1000"/>
              <a:t>Imagem gerada com o exemplo disponível no dtwSat (MAUS et al., 2016b).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3" name="Shape 113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4" name="Shape 114"/>
          <p:cNvSpPr txBox="1"/>
          <p:nvPr/>
        </p:nvSpPr>
        <p:spPr>
          <a:xfrm>
            <a:off x="1930050" y="4428925"/>
            <a:ext cx="6392100" cy="28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1000">
                <a:solidFill>
                  <a:schemeClr val="dk1"/>
                </a:solidFill>
              </a:rPr>
              <a:t>Variáveis comumente utilizadas em sensoriamento remoto para análise de série temporal.</a:t>
            </a:r>
          </a:p>
        </p:txBody>
      </p:sp>
      <p:sp>
        <p:nvSpPr>
          <p:cNvPr id="115" name="Shape 115"/>
          <p:cNvSpPr txBox="1"/>
          <p:nvPr/>
        </p:nvSpPr>
        <p:spPr>
          <a:xfrm>
            <a:off x="4550650" y="4867400"/>
            <a:ext cx="2598600" cy="28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Fonte: Adaptado de Kunzer et al. (2015)</a:t>
            </a:r>
          </a:p>
        </p:txBody>
      </p:sp>
      <p:pic>
        <p:nvPicPr>
          <p:cNvPr id="116" name="Shape 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650" y="954024"/>
            <a:ext cx="8606688" cy="3474899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Shape 117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8" name="Shape 118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19" name="Shape 1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121" name="Shape 121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Definições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Variáveis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chemeClr val="dk1"/>
                </a:solidFill>
              </a:rPr>
              <a:t>Extração da série temporal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Métodos de Análise de Séries Temporais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chemeClr val="dk1"/>
                </a:solidFill>
              </a:rPr>
              <a:t>Sistemas imageadores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55" name="Shape 1155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1156" name="Shape 1156" descr="dissimilarity_twdt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2525" y="1437700"/>
            <a:ext cx="7591899" cy="3479024"/>
          </a:xfrm>
          <a:prstGeom prst="rect">
            <a:avLst/>
          </a:prstGeom>
          <a:noFill/>
          <a:ln>
            <a:noFill/>
          </a:ln>
        </p:spPr>
      </p:pic>
      <p:sp>
        <p:nvSpPr>
          <p:cNvPr id="1157" name="Shape 1157"/>
          <p:cNvSpPr txBox="1"/>
          <p:nvPr/>
        </p:nvSpPr>
        <p:spPr>
          <a:xfrm>
            <a:off x="336150" y="1109850"/>
            <a:ext cx="3637800" cy="24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800">
                <a:solidFill>
                  <a:schemeClr val="dk1"/>
                </a:solidFill>
              </a:rPr>
              <a:t>TWDTW</a:t>
            </a:r>
          </a:p>
        </p:txBody>
      </p:sp>
      <p:cxnSp>
        <p:nvCxnSpPr>
          <p:cNvPr id="1158" name="Shape 1158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159" name="Shape 1159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160" name="Shape 1160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161" name="Shape 1161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162" name="Shape 1162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163" name="Shape 1163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64" name="Shape 1164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165" name="Shape 11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6" name="Shape 1166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TWDTW</a:t>
            </a:r>
          </a:p>
        </p:txBody>
      </p:sp>
      <p:sp>
        <p:nvSpPr>
          <p:cNvPr id="1167" name="Shape 1167"/>
          <p:cNvSpPr txBox="1"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DTW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Exemplo</a:t>
            </a:r>
          </a:p>
        </p:txBody>
      </p:sp>
      <p:sp>
        <p:nvSpPr>
          <p:cNvPr id="1168" name="Shape 1168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69" name="Shape 1169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70" name="Shape 1170"/>
          <p:cNvSpPr txBox="1"/>
          <p:nvPr/>
        </p:nvSpPr>
        <p:spPr>
          <a:xfrm>
            <a:off x="4504825" y="4823900"/>
            <a:ext cx="4566000" cy="37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just" rtl="0">
              <a:spcBef>
                <a:spcPts val="0"/>
              </a:spcBef>
              <a:buNone/>
            </a:pPr>
            <a:r>
              <a:rPr lang="pt-BR" sz="1000"/>
              <a:t>Imagem gerada com o exemplo disponível no dtwSat (MAUS et al., 2016b).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5" name="Shape 1175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1176" name="Shape 1176" descr="landuse_twdt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8650" y="1416675"/>
            <a:ext cx="7591899" cy="365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7" name="Shape 1177"/>
          <p:cNvSpPr txBox="1"/>
          <p:nvPr/>
        </p:nvSpPr>
        <p:spPr>
          <a:xfrm>
            <a:off x="336150" y="1109850"/>
            <a:ext cx="3637800" cy="24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800">
                <a:solidFill>
                  <a:schemeClr val="dk1"/>
                </a:solidFill>
              </a:rPr>
              <a:t>TWDTW</a:t>
            </a:r>
          </a:p>
        </p:txBody>
      </p:sp>
      <p:sp>
        <p:nvSpPr>
          <p:cNvPr id="1178" name="Shape 1178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79" name="Shape 1179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80" name="Shape 1180"/>
          <p:cNvSpPr txBox="1"/>
          <p:nvPr/>
        </p:nvSpPr>
        <p:spPr>
          <a:xfrm>
            <a:off x="4504825" y="4823900"/>
            <a:ext cx="4566000" cy="37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just" rtl="0">
              <a:spcBef>
                <a:spcPts val="0"/>
              </a:spcBef>
              <a:buNone/>
            </a:pPr>
            <a:r>
              <a:rPr lang="pt-BR" sz="1000"/>
              <a:t>Imagem gerada com o exemplo disponível no dtwSat (MAUS et al., 2016b).</a:t>
            </a:r>
          </a:p>
        </p:txBody>
      </p:sp>
      <p:cxnSp>
        <p:nvCxnSpPr>
          <p:cNvPr id="1181" name="Shape 1181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182" name="Shape 1182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183" name="Shape 1183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184" name="Shape 1184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185" name="Shape 1185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186" name="Shape 1186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187" name="Shape 1187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88" name="Shape 1188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189" name="Shape 11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0" name="Shape 1190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TWDTW</a:t>
            </a:r>
          </a:p>
        </p:txBody>
      </p:sp>
      <p:sp>
        <p:nvSpPr>
          <p:cNvPr id="1191" name="Shape 1191"/>
          <p:cNvSpPr txBox="1"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DTW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Exemplo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96" name="Shape 1196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197" name="Shape 1197"/>
          <p:cNvSpPr txBox="1"/>
          <p:nvPr/>
        </p:nvSpPr>
        <p:spPr>
          <a:xfrm>
            <a:off x="336150" y="1338450"/>
            <a:ext cx="3560100" cy="24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800">
                <a:solidFill>
                  <a:schemeClr val="dk1"/>
                </a:solidFill>
              </a:rPr>
              <a:t>Considerações finais</a:t>
            </a:r>
          </a:p>
        </p:txBody>
      </p:sp>
      <p:sp>
        <p:nvSpPr>
          <p:cNvPr id="1198" name="Shape 1198"/>
          <p:cNvSpPr txBox="1">
            <a:spLocks noGrp="1"/>
          </p:cNvSpPr>
          <p:nvPr>
            <p:ph type="body" idx="4294967295"/>
          </p:nvPr>
        </p:nvSpPr>
        <p:spPr>
          <a:xfrm>
            <a:off x="311700" y="1838275"/>
            <a:ext cx="8520600" cy="2117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pt-BR">
                <a:solidFill>
                  <a:srgbClr val="000000"/>
                </a:solidFill>
              </a:rPr>
              <a:t>Adoção de políticas públicas tem possibilitado acesso a dados;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pt-BR">
                <a:solidFill>
                  <a:srgbClr val="000000"/>
                </a:solidFill>
              </a:rPr>
              <a:t>Importante extrair informação de séries temporais;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pt-BR">
                <a:solidFill>
                  <a:srgbClr val="000000"/>
                </a:solidFill>
              </a:rPr>
              <a:t>Algoritmos mostraram-se consistentes;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pt-BR">
                <a:solidFill>
                  <a:srgbClr val="000000"/>
                </a:solidFill>
              </a:rPr>
              <a:t>Softwares </a:t>
            </a:r>
            <a:r>
              <a:rPr lang="pt-BR" i="1">
                <a:solidFill>
                  <a:srgbClr val="000000"/>
                </a:solidFill>
              </a:rPr>
              <a:t>open-source</a:t>
            </a:r>
            <a:r>
              <a:rPr lang="pt-BR">
                <a:solidFill>
                  <a:srgbClr val="000000"/>
                </a:solidFill>
              </a:rPr>
              <a:t>.</a:t>
            </a:r>
          </a:p>
        </p:txBody>
      </p:sp>
      <p:cxnSp>
        <p:nvCxnSpPr>
          <p:cNvPr id="1199" name="Shape 1199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200" name="Shape 1200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201" name="Shape 1201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202" name="Shape 1202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203" name="Shape 1203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204" name="Shape 1204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205" name="Shape 1205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206" name="Shape 1206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07" name="Shape 1207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208" name="Shape 12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9" name="Shape 1209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Considerações</a:t>
            </a:r>
          </a:p>
        </p:txBody>
      </p:sp>
      <p:sp>
        <p:nvSpPr>
          <p:cNvPr id="1210" name="Shape 1210"/>
          <p:cNvSpPr txBox="1"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 b="1"/>
          </a:p>
        </p:txBody>
      </p:sp>
      <p:sp>
        <p:nvSpPr>
          <p:cNvPr id="1211" name="Shape 1211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12" name="Shape 1212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Shape 1217"/>
          <p:cNvSpPr txBox="1"/>
          <p:nvPr/>
        </p:nvSpPr>
        <p:spPr>
          <a:xfrm>
            <a:off x="666125" y="1207275"/>
            <a:ext cx="7762500" cy="25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ABE, S. Support vector machines for pattern classification. Estados Unidos: Springer, 2005. 349 p. 18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br>
              <a:rPr lang="pt-BR" sz="1000">
                <a:solidFill>
                  <a:schemeClr val="dk1"/>
                </a:solidFill>
              </a:rPr>
            </a:br>
            <a:r>
              <a:rPr lang="pt-BR" sz="1000">
                <a:solidFill>
                  <a:schemeClr val="dk1"/>
                </a:solidFill>
              </a:rPr>
              <a:t>ANDREOLA, R. Support vector machines na classificação de imagens hiperespectrais. Dissertação (Mestrado) — UFGRS, 2009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Boreas. The Boreas Ecosystem-Atmosphere Study. [s. n.], 2016. https://daac.ornl.gov/BOREAS/boreas.shtml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COSTA, W. et al. Classifying grasslands and cultivated pastures in the brazilian cerrado using support vector machines, multilayer perceptrons and autoencoders. p. 187–198, 2015</a:t>
            </a:r>
          </a:p>
          <a:p>
            <a:pPr lvl="0">
              <a:spcBef>
                <a:spcPts val="0"/>
              </a:spcBef>
              <a:buNone/>
            </a:pPr>
            <a:endParaRPr sz="1000"/>
          </a:p>
          <a:p>
            <a:pPr lvl="0" rtl="0">
              <a:spcBef>
                <a:spcPts val="0"/>
              </a:spcBef>
              <a:buNone/>
            </a:pPr>
            <a:r>
              <a:rPr lang="pt-BR" sz="1000"/>
              <a:t>CLEVELAND, R. B. et al. STL: A seasonal-trend decomposition procedure basedon loess.Journal of Official Statistics, v. 6, n. 1, p. 3–73, 1990. ISSN 0282-423X.</a:t>
            </a:r>
          </a:p>
          <a:p>
            <a:pPr lvl="0" rtl="0">
              <a:spcBef>
                <a:spcPts val="0"/>
              </a:spcBef>
              <a:buNone/>
            </a:pPr>
            <a:endParaRPr sz="1000"/>
          </a:p>
          <a:p>
            <a:pPr lvl="0" rtl="0">
              <a:spcBef>
                <a:spcPts val="0"/>
              </a:spcBef>
              <a:buNone/>
            </a:pPr>
            <a:r>
              <a:rPr lang="pt-BR" sz="1000"/>
              <a:t>COPPIN, P. et al. Review ArticleDigital change detection methods in ecosystemmonitoring: a review.International Journal of Remote Sensing, v. 25, n. 9, p.1565–1596, 2004. ISSN 0143-1161. </a:t>
            </a:r>
          </a:p>
          <a:p>
            <a:pPr lvl="0" rtl="0">
              <a:spcBef>
                <a:spcPts val="0"/>
              </a:spcBef>
              <a:buNone/>
            </a:pPr>
            <a:endParaRPr sz="1000"/>
          </a:p>
          <a:p>
            <a:pPr lvl="0" rtl="0">
              <a:spcBef>
                <a:spcPts val="0"/>
              </a:spcBef>
              <a:buNone/>
            </a:pPr>
            <a:r>
              <a:rPr lang="pt-BR" sz="1000"/>
              <a:t>EHLERS, R. S.Análise de séries temporais. [s.n.], 2009.http://www.icmc.usp.br/pessoas/ehlers/stemp/ p. Disponível em:&lt;</a:t>
            </a:r>
            <a:r>
              <a:rPr lang="pt-BR" sz="1000" u="sng">
                <a:solidFill>
                  <a:schemeClr val="hlink"/>
                </a:solidFill>
                <a:hlinkClick r:id="rId3"/>
              </a:rPr>
              <a:t>http://www.icmc.usp.br/pessoas/ehlers/stemp/</a:t>
            </a:r>
            <a:r>
              <a:rPr lang="pt-BR" sz="1000"/>
              <a:t>&gt;. </a:t>
            </a:r>
          </a:p>
          <a:p>
            <a:pPr lvl="0">
              <a:spcBef>
                <a:spcPts val="0"/>
              </a:spcBef>
              <a:buNone/>
            </a:pPr>
            <a:endParaRPr sz="1000"/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GAO, F. et al. On the blending of the landsat and modis surface reflectance:Predicting daily landsat surface reflectance.IEEE Transactions on Geoscience andRemote sensing, IEEE, v. 44, n. 8, p. 2207–2218, 2006. </a:t>
            </a:r>
          </a:p>
          <a:p>
            <a:pPr lvl="0" rtl="0">
              <a:spcBef>
                <a:spcPts val="0"/>
              </a:spcBef>
              <a:buNone/>
            </a:pPr>
            <a:endParaRPr sz="1000"/>
          </a:p>
          <a:p>
            <a:pPr lvl="0" rtl="0">
              <a:spcBef>
                <a:spcPts val="0"/>
              </a:spcBef>
              <a:buNone/>
            </a:pPr>
            <a:r>
              <a:rPr lang="pt-BR" sz="1000">
                <a:solidFill>
                  <a:schemeClr val="dk1"/>
                </a:solidFill>
              </a:rPr>
              <a:t>ITC.ITC’s database of Satellites and Sensors List of all sensors. 2016.&lt;http://www.itc.nl/research/products/sensordb/allsensors.aspx&gt;. Accessed:2016-09-04. 4, 5.</a:t>
            </a:r>
          </a:p>
          <a:p>
            <a:pPr lvl="0" rtl="0">
              <a:spcBef>
                <a:spcPts val="0"/>
              </a:spcBef>
              <a:buNone/>
            </a:pPr>
            <a:endParaRPr sz="1000"/>
          </a:p>
        </p:txBody>
      </p:sp>
      <p:sp>
        <p:nvSpPr>
          <p:cNvPr id="1218" name="Shape 1218"/>
          <p:cNvSpPr txBox="1"/>
          <p:nvPr/>
        </p:nvSpPr>
        <p:spPr>
          <a:xfrm>
            <a:off x="336150" y="881250"/>
            <a:ext cx="2915700" cy="24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800">
                <a:solidFill>
                  <a:schemeClr val="dk1"/>
                </a:solidFill>
              </a:rPr>
              <a:t>Referências</a:t>
            </a:r>
          </a:p>
        </p:txBody>
      </p:sp>
      <p:sp>
        <p:nvSpPr>
          <p:cNvPr id="1219" name="Shape 1219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20" name="Shape 1220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221" name="Shape 12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2" name="Shape 1222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Referências</a:t>
            </a:r>
          </a:p>
        </p:txBody>
      </p:sp>
      <p:sp>
        <p:nvSpPr>
          <p:cNvPr id="1223" name="Shape 1223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000" b="1"/>
          </a:p>
        </p:txBody>
      </p:sp>
      <p:sp>
        <p:nvSpPr>
          <p:cNvPr id="1224" name="Shape 1224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25" name="Shape 1225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Shape 1230"/>
          <p:cNvSpPr txBox="1"/>
          <p:nvPr/>
        </p:nvSpPr>
        <p:spPr>
          <a:xfrm>
            <a:off x="666125" y="1207275"/>
            <a:ext cx="7762500" cy="253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KÜNZER, C. et al.Remote Sensing Time Series: Revealing Land SurfaceDynamics. [S.l.]: Springer International Publishing, 2015. v. 22. 2, 4, 7, 8, 9, 10.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KÖRTING, T. S. et al. Land cover detection using temporal features based on polar representation. Arequipa, Peru, august 2013. Disponível em: </a:t>
            </a:r>
            <a:r>
              <a:rPr lang="pt-BR" sz="1000">
                <a:solidFill>
                  <a:srgbClr val="000066"/>
                </a:solidFill>
              </a:rPr>
              <a:t>&lt;</a:t>
            </a:r>
            <a:r>
              <a:rPr lang="pt-BR" sz="1000" u="sng">
                <a:solidFill>
                  <a:schemeClr val="hlink"/>
                </a:solidFill>
                <a:hlinkClick r:id="rId3"/>
              </a:rPr>
              <a:t>http://www.ucsp.edu.pe/sibgrapi2013/eproceedings/wtd/114683.pdf</a:t>
            </a:r>
            <a:r>
              <a:rPr lang="pt-BR" sz="1000">
                <a:solidFill>
                  <a:srgbClr val="000066"/>
                </a:solidFill>
              </a:rPr>
              <a:t>&gt;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>
              <a:solidFill>
                <a:schemeClr val="dk1"/>
              </a:solidFill>
            </a:endParaRPr>
          </a:p>
          <a:p>
            <a:pPr lvl="0" algn="just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LAW, M. A Simple Introduction to Support Vector Machines. Disponível em: &lt;</a:t>
            </a:r>
            <a:r>
              <a:rPr lang="pt-BR" sz="1000" u="sng">
                <a:solidFill>
                  <a:schemeClr val="hlink"/>
                </a:solidFill>
                <a:hlinkClick r:id="rId4"/>
              </a:rPr>
              <a:t>https://www.cise.ufl.edu/class/cis4930sp11dtm/notes/intro_svm_new.pdf</a:t>
            </a:r>
            <a:r>
              <a:rPr lang="pt-BR" sz="1000">
                <a:solidFill>
                  <a:schemeClr val="dk1"/>
                </a:solidFill>
              </a:rPr>
              <a:t>&gt; Acessado em Setembro de 2016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LORENA, A. C.; CARVALHO, A. C. de. Uma introdução às support vector machines. Revista de Informática Teórica e Aplicada, v. 14, n. 2, p. 43–67, 2007 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MAUS, V. et al. dtwsat: Time-weighted dynamic time warping for satellite image time series analysis in R. Journal of Statistical Software, 2016. No prelo.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MAUS, V. et al. A time-weighted dynamic time warping method for land-use andland-cover mapping. IEEE Journal of Selected Topics in Applied Earth Observations and Remote Sensing, 2016. No prelo.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READHEAD, J. Aprendizagem De Máquina: Como As Máquinas De Vetores De Suporte Podem Ser Utilizadas Nas Negociações. Disponível em: &lt;</a:t>
            </a:r>
            <a:r>
              <a:rPr lang="pt-BR" sz="1000" u="sng">
                <a:solidFill>
                  <a:schemeClr val="hlink"/>
                </a:solidFill>
                <a:hlinkClick r:id="rId5"/>
              </a:rPr>
              <a:t>https://www.mql5.com/pt/articles/584</a:t>
            </a:r>
            <a:r>
              <a:rPr lang="pt-BR" sz="1000">
                <a:solidFill>
                  <a:schemeClr val="dk1"/>
                </a:solidFill>
              </a:rPr>
              <a:t>&gt; Acessado em Setembro de 2016.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OTUKEI, J. R.; BLASCHKE, T. Land cover change assessment using decision trees, support vector machines and maximum likelihood classification algorithms. International Journal of Applied Earth Observation and Geoinformation, Elsevier, v. 12, p. S27–S31, 2010.</a:t>
            </a:r>
          </a:p>
        </p:txBody>
      </p:sp>
      <p:sp>
        <p:nvSpPr>
          <p:cNvPr id="1231" name="Shape 1231"/>
          <p:cNvSpPr txBox="1"/>
          <p:nvPr/>
        </p:nvSpPr>
        <p:spPr>
          <a:xfrm>
            <a:off x="336150" y="881250"/>
            <a:ext cx="2915700" cy="24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800">
                <a:solidFill>
                  <a:schemeClr val="dk1"/>
                </a:solidFill>
              </a:rPr>
              <a:t>Referências</a:t>
            </a:r>
          </a:p>
        </p:txBody>
      </p:sp>
      <p:sp>
        <p:nvSpPr>
          <p:cNvPr id="1232" name="Shape 1232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33" name="Shape 1233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34" name="Shape 1234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35" name="Shape 1235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236" name="Shape 12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7" name="Shape 1237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Referências</a:t>
            </a:r>
          </a:p>
        </p:txBody>
      </p:sp>
      <p:sp>
        <p:nvSpPr>
          <p:cNvPr id="1238" name="Shape 1238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000" b="1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Shape 1243"/>
          <p:cNvSpPr txBox="1"/>
          <p:nvPr/>
        </p:nvSpPr>
        <p:spPr>
          <a:xfrm>
            <a:off x="666125" y="1157062"/>
            <a:ext cx="7762500" cy="3172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sz="1000">
                <a:solidFill>
                  <a:schemeClr val="dk1"/>
                </a:solidFill>
              </a:rPr>
              <a:t>PEDREGOSA, F. et al. Scikit-learn: Machine learning in python. Journal of Machine Learning Research, v. 12, n. Oct, p. 2825–2830, 2011.</a:t>
            </a:r>
          </a:p>
          <a:p>
            <a:pPr lvl="0">
              <a:spcBef>
                <a:spcPts val="0"/>
              </a:spcBef>
              <a:buNone/>
            </a:pPr>
            <a:endParaRPr sz="10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rPr lang="pt-BR" sz="1000">
                <a:solidFill>
                  <a:schemeClr val="dk1"/>
                </a:solidFill>
              </a:rPr>
              <a:t>SAKOE, H.; CHIBA, S. A dynamic programming approach to continuous speech recognition. In: Proceedings of the 7th International Congress on Acoustics.Budapeste, Hungria: ICA, 1971. v. 3, p. 65–69.</a:t>
            </a:r>
          </a:p>
          <a:p>
            <a:pPr lvl="0">
              <a:spcBef>
                <a:spcPts val="0"/>
              </a:spcBef>
              <a:buNone/>
            </a:pPr>
            <a:endParaRPr sz="10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rPr lang="pt-BR" sz="1000">
                <a:solidFill>
                  <a:schemeClr val="dk1"/>
                </a:solidFill>
              </a:rPr>
              <a:t>SOUZA, C. G. Uso de séries temporais para o mapeamento da cafeicultura. 162 p. Tese (Tese de Doutorado (Engenharia Florestal)) — Universidade Federal de Lavras, 2015.  </a:t>
            </a:r>
          </a:p>
          <a:p>
            <a:pPr lvl="0">
              <a:spcBef>
                <a:spcPts val="0"/>
              </a:spcBef>
              <a:buNone/>
            </a:pPr>
            <a:endParaRPr sz="10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rPr lang="pt-BR" sz="1000">
                <a:solidFill>
                  <a:schemeClr val="dk1"/>
                </a:solidFill>
              </a:rPr>
              <a:t>SMOLA, A. J. Advances in large margin classifiers. [S.l.]: MIT press, 2000. </a:t>
            </a:r>
          </a:p>
          <a:p>
            <a:pPr lvl="0">
              <a:spcBef>
                <a:spcPts val="0"/>
              </a:spcBef>
              <a:buNone/>
            </a:pPr>
            <a:endParaRPr sz="10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rPr lang="pt-BR" sz="1000">
                <a:solidFill>
                  <a:schemeClr val="dk1"/>
                </a:solidFill>
              </a:rPr>
              <a:t>SOUZA, C. G. Uso de séries temporais para o mapeamento da cafeicultura. 162 p. Tese (Tese de Doutorado (Engenharia Florestal)) — Universidade Federal de Lavras, 2015.</a:t>
            </a:r>
          </a:p>
          <a:p>
            <a:pPr lvl="0">
              <a:spcBef>
                <a:spcPts val="0"/>
              </a:spcBef>
              <a:buNone/>
            </a:pPr>
            <a:endParaRPr sz="10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rPr lang="pt-BR" sz="1000">
                <a:solidFill>
                  <a:schemeClr val="dk1"/>
                </a:solidFill>
              </a:rPr>
              <a:t>VAPNIK, V. N. An overview of statistical learning theory. IEEE transactions on neural networks, IEEE, v. 10, n. 5, p. 988–999, 1999</a:t>
            </a:r>
          </a:p>
          <a:p>
            <a:pPr lvl="0">
              <a:spcBef>
                <a:spcPts val="0"/>
              </a:spcBef>
              <a:buNone/>
            </a:pPr>
            <a:endParaRPr sz="10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rPr lang="pt-BR" sz="1000">
                <a:solidFill>
                  <a:schemeClr val="dk1"/>
                </a:solidFill>
              </a:rPr>
              <a:t>VAPNIK, V. N.; CHERVONENKIS, A. Y. On the uniform convergence of relative frequencies of events to their probabilities. Theory of Probability and its Applications, SIAM, v. 16, n. 2, p. 264–280, 1971. Disponível em: &lt;http://link.aip.org/link/?TPR/16/264/1&gt;</a:t>
            </a:r>
          </a:p>
          <a:p>
            <a:pPr lvl="0">
              <a:spcBef>
                <a:spcPts val="0"/>
              </a:spcBef>
              <a:buNone/>
            </a:pPr>
            <a:endParaRPr sz="10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VERBESSELT, J. et al. Detecting trend and seasonal changes in satellite imagetime series.Remote Sensing of Environment, Elsevier B.V., v. 114, n. 1, p.106–115, 2010. ISSN 00344257. Disponível em:&lt;http://dx.doi.org/10.1016/j.rse.2009.08.014&gt;. </a:t>
            </a:r>
          </a:p>
        </p:txBody>
      </p:sp>
      <p:sp>
        <p:nvSpPr>
          <p:cNvPr id="1244" name="Shape 1244"/>
          <p:cNvSpPr txBox="1"/>
          <p:nvPr/>
        </p:nvSpPr>
        <p:spPr>
          <a:xfrm>
            <a:off x="336150" y="881250"/>
            <a:ext cx="4044900" cy="24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800">
                <a:solidFill>
                  <a:schemeClr val="dk1"/>
                </a:solidFill>
              </a:rPr>
              <a:t>Referências</a:t>
            </a:r>
          </a:p>
        </p:txBody>
      </p:sp>
      <p:sp>
        <p:nvSpPr>
          <p:cNvPr id="1245" name="Shape 1245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46" name="Shape 1246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47" name="Shape 1247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48" name="Shape 1248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249" name="Shape 12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0" name="Shape 1250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Referências</a:t>
            </a:r>
          </a:p>
        </p:txBody>
      </p:sp>
      <p:sp>
        <p:nvSpPr>
          <p:cNvPr id="1251" name="Shape 1251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000" b="1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Shape 1256"/>
          <p:cNvSpPr txBox="1"/>
          <p:nvPr/>
        </p:nvSpPr>
        <p:spPr>
          <a:xfrm>
            <a:off x="666125" y="1512075"/>
            <a:ext cx="7762500" cy="3198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4800">
                <a:solidFill>
                  <a:schemeClr val="dk1"/>
                </a:solidFill>
              </a:rPr>
              <a:t>Perguntas</a:t>
            </a:r>
          </a:p>
          <a:p>
            <a:pPr lvl="0" rtl="0">
              <a:spcBef>
                <a:spcPts val="0"/>
              </a:spcBef>
              <a:buNone/>
            </a:pPr>
            <a:endParaRPr sz="10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1000">
              <a:solidFill>
                <a:schemeClr val="dk1"/>
              </a:solidFill>
            </a:endParaRPr>
          </a:p>
        </p:txBody>
      </p:sp>
      <p:sp>
        <p:nvSpPr>
          <p:cNvPr id="1257" name="Shape 1257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58" name="Shape 1258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59" name="Shape 1259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0" name="Shape 1260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261" name="Shape 12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2" name="Shape 1262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endParaRPr sz="1000" b="1">
              <a:solidFill>
                <a:srgbClr val="FFFFFF"/>
              </a:solidFill>
            </a:endParaRPr>
          </a:p>
        </p:txBody>
      </p:sp>
      <p:sp>
        <p:nvSpPr>
          <p:cNvPr id="1263" name="Shape 1263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000" b="1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Shape 1268"/>
          <p:cNvSpPr txBox="1"/>
          <p:nvPr/>
        </p:nvSpPr>
        <p:spPr>
          <a:xfrm>
            <a:off x="3163950" y="4244200"/>
            <a:ext cx="2816100" cy="46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>
                <a:solidFill>
                  <a:schemeClr val="dk1"/>
                </a:solidFill>
              </a:rPr>
              <a:t>Extração de série temporal a partir de um pixel</a:t>
            </a:r>
          </a:p>
        </p:txBody>
      </p:sp>
      <p:pic>
        <p:nvPicPr>
          <p:cNvPr id="1269" name="Shape 1269"/>
          <p:cNvPicPr preferRelativeResize="0"/>
          <p:nvPr/>
        </p:nvPicPr>
        <p:blipFill rotWithShape="1">
          <a:blip r:embed="rId3">
            <a:alphaModFix/>
          </a:blip>
          <a:srcRect r="28243"/>
          <a:stretch/>
        </p:blipFill>
        <p:spPr>
          <a:xfrm>
            <a:off x="1605462" y="1219425"/>
            <a:ext cx="5780666" cy="308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270" name="Shape 1270"/>
          <p:cNvSpPr/>
          <p:nvPr/>
        </p:nvSpPr>
        <p:spPr>
          <a:xfrm>
            <a:off x="6968100" y="1168475"/>
            <a:ext cx="2179800" cy="3119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71" name="Shape 1271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72" name="Shape 1272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73" name="Shape 1273"/>
          <p:cNvSpPr txBox="1"/>
          <p:nvPr/>
        </p:nvSpPr>
        <p:spPr>
          <a:xfrm>
            <a:off x="876300" y="-10700"/>
            <a:ext cx="3765900" cy="28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200" b="1">
                <a:solidFill>
                  <a:srgbClr val="FFFFFF"/>
                </a:solidFill>
              </a:rPr>
              <a:t>Introdução</a:t>
            </a:r>
          </a:p>
        </p:txBody>
      </p:sp>
      <p:sp>
        <p:nvSpPr>
          <p:cNvPr id="1274" name="Shape 1274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75" name="Shape 1275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276" name="Shape 12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7" name="Shape 1277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1278" name="Shape 1278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Definições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Variáveis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Extração da série temporal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chemeClr val="dk1"/>
                </a:solidFill>
              </a:rPr>
              <a:t>Sistemas imageadores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3" name="Shape 1283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284" name="Shape 1284"/>
          <p:cNvSpPr txBox="1"/>
          <p:nvPr/>
        </p:nvSpPr>
        <p:spPr>
          <a:xfrm>
            <a:off x="336150" y="1109850"/>
            <a:ext cx="1919100" cy="24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800">
                <a:solidFill>
                  <a:schemeClr val="dk1"/>
                </a:solidFill>
              </a:rPr>
              <a:t>OBDTW</a:t>
            </a:r>
          </a:p>
        </p:txBody>
      </p:sp>
      <p:pic>
        <p:nvPicPr>
          <p:cNvPr id="1285" name="Shape 1285" descr="example_alignmen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8650" y="1511950"/>
            <a:ext cx="7153275" cy="31883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86" name="Shape 1286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287" name="Shape 1287"/>
          <p:cNvCxnSpPr/>
          <p:nvPr/>
        </p:nvCxnSpPr>
        <p:spPr>
          <a:xfrm>
            <a:off x="-3900" y="754575"/>
            <a:ext cx="91518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288" name="Shape 1288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89" name="Shape 1289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290" name="Shape 12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1" name="Shape 1291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TWDTW</a:t>
            </a:r>
          </a:p>
        </p:txBody>
      </p:sp>
      <p:sp>
        <p:nvSpPr>
          <p:cNvPr id="1292" name="Shape 1292"/>
          <p:cNvSpPr txBox="1"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Considerações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DTW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Exemplo</a:t>
            </a:r>
          </a:p>
        </p:txBody>
      </p:sp>
      <p:sp>
        <p:nvSpPr>
          <p:cNvPr id="1293" name="Shape 1293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94" name="Shape 1294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95" name="Shape 1295"/>
          <p:cNvSpPr txBox="1"/>
          <p:nvPr/>
        </p:nvSpPr>
        <p:spPr>
          <a:xfrm>
            <a:off x="4504825" y="4823900"/>
            <a:ext cx="4566000" cy="37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just" rtl="0">
              <a:spcBef>
                <a:spcPts val="0"/>
              </a:spcBef>
              <a:buNone/>
            </a:pPr>
            <a:r>
              <a:rPr lang="pt-BR" sz="1000"/>
              <a:t>Imagem gerada com o exemplo disponível no dtwSat (MAUS et al., 2016b).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Shape 1300"/>
          <p:cNvSpPr/>
          <p:nvPr/>
        </p:nvSpPr>
        <p:spPr>
          <a:xfrm>
            <a:off x="6968100" y="1168475"/>
            <a:ext cx="2179800" cy="3119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1" name="Shape 1301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2" name="Shape 1302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3" name="Shape 1303"/>
          <p:cNvSpPr txBox="1"/>
          <p:nvPr/>
        </p:nvSpPr>
        <p:spPr>
          <a:xfrm>
            <a:off x="876300" y="-10700"/>
            <a:ext cx="3765900" cy="28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200" b="1">
                <a:solidFill>
                  <a:srgbClr val="FFFFFF"/>
                </a:solidFill>
              </a:rPr>
              <a:t>Introdução</a:t>
            </a:r>
          </a:p>
        </p:txBody>
      </p:sp>
      <p:sp>
        <p:nvSpPr>
          <p:cNvPr id="1304" name="Shape 1304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5" name="Shape 1305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306" name="Shape 13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7" name="Shape 1307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TWDTW</a:t>
            </a:r>
          </a:p>
        </p:txBody>
      </p:sp>
      <p:sp>
        <p:nvSpPr>
          <p:cNvPr id="1308" name="Shape 1308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000" b="1">
              <a:solidFill>
                <a:schemeClr val="dk1"/>
              </a:solidFill>
            </a:endParaRPr>
          </a:p>
        </p:txBody>
      </p:sp>
      <p:pic>
        <p:nvPicPr>
          <p:cNvPr id="1309" name="Shape 1309" descr="dtw_original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61282" y="817327"/>
            <a:ext cx="5596450" cy="39990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7" name="Shape 127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8" name="Shape 128"/>
          <p:cNvSpPr txBox="1"/>
          <p:nvPr/>
        </p:nvSpPr>
        <p:spPr>
          <a:xfrm>
            <a:off x="876300" y="-10700"/>
            <a:ext cx="3765900" cy="28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200" b="1">
                <a:solidFill>
                  <a:srgbClr val="FFFFFF"/>
                </a:solidFill>
              </a:rPr>
              <a:t>Introdução</a:t>
            </a:r>
          </a:p>
        </p:txBody>
      </p:sp>
      <p:sp>
        <p:nvSpPr>
          <p:cNvPr id="129" name="Shape 129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31" name="Shape 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Shape 132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133" name="Shape 133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Definições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Variáveis</a:t>
            </a:r>
          </a:p>
          <a:p>
            <a:pPr lv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Extração da série temporal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Métodos de Análise de Séries Temporais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chemeClr val="dk1"/>
                </a:solidFill>
              </a:rPr>
              <a:t>Sistemas imageadores</a:t>
            </a:r>
          </a:p>
        </p:txBody>
      </p:sp>
      <p:sp>
        <p:nvSpPr>
          <p:cNvPr id="134" name="Shape 134"/>
          <p:cNvSpPr txBox="1"/>
          <p:nvPr/>
        </p:nvSpPr>
        <p:spPr>
          <a:xfrm>
            <a:off x="3011550" y="4549000"/>
            <a:ext cx="2816100" cy="46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>
                <a:solidFill>
                  <a:schemeClr val="dk1"/>
                </a:solidFill>
              </a:rPr>
              <a:t>Extração de série temporal a partir de um pixel</a:t>
            </a:r>
          </a:p>
        </p:txBody>
      </p:sp>
      <p:pic>
        <p:nvPicPr>
          <p:cNvPr id="135" name="Shape 1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0099" y="921050"/>
            <a:ext cx="7488523" cy="381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Shape 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1749" y="1083825"/>
            <a:ext cx="5968351" cy="323906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Shape 141"/>
          <p:cNvSpPr txBox="1"/>
          <p:nvPr/>
        </p:nvSpPr>
        <p:spPr>
          <a:xfrm>
            <a:off x="6025" y="4333500"/>
            <a:ext cx="9126000" cy="47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pt-BR" sz="1000">
                <a:solidFill>
                  <a:schemeClr val="dk1"/>
                </a:solidFill>
              </a:rPr>
              <a:t>Relação entre resolução espacial e tempo de revisita entre os satélites para sensoriamento remoto.</a:t>
            </a:r>
          </a:p>
          <a:p>
            <a:pPr lvl="0" algn="ctr" rtl="0">
              <a:spcBef>
                <a:spcPts val="0"/>
              </a:spcBef>
              <a:buNone/>
            </a:pPr>
            <a:endParaRPr sz="1000">
              <a:solidFill>
                <a:schemeClr val="dk1"/>
              </a:solidFill>
            </a:endParaRPr>
          </a:p>
        </p:txBody>
      </p:sp>
      <p:sp>
        <p:nvSpPr>
          <p:cNvPr id="142" name="Shape 142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3" name="Shape 143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4" name="Shape 144"/>
          <p:cNvSpPr txBox="1"/>
          <p:nvPr/>
        </p:nvSpPr>
        <p:spPr>
          <a:xfrm>
            <a:off x="4572025" y="4890800"/>
            <a:ext cx="1956900" cy="22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Fonte: adaptado de ITC (2016)</a:t>
            </a:r>
          </a:p>
        </p:txBody>
      </p:sp>
      <p:sp>
        <p:nvSpPr>
          <p:cNvPr id="145" name="Shape 145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6" name="Shape 146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47" name="Shape 1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Shape 148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149" name="Shape 149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Definições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Variáveis</a:t>
            </a:r>
          </a:p>
          <a:p>
            <a:pPr lvl="0">
              <a:spcBef>
                <a:spcPts val="0"/>
              </a:spcBef>
              <a:buNone/>
            </a:pPr>
            <a:r>
              <a:rPr lang="pt-BR" sz="1000" b="1">
                <a:solidFill>
                  <a:schemeClr val="dk1"/>
                </a:solidFill>
              </a:rPr>
              <a:t>Extração da série temporal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chemeClr val="dk1"/>
                </a:solidFill>
              </a:rPr>
              <a:t>Métodos de Análise de Séries Temporais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Sistemas imageadores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5" name="Shape 155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6" name="Shape 156"/>
          <p:cNvSpPr txBox="1"/>
          <p:nvPr/>
        </p:nvSpPr>
        <p:spPr>
          <a:xfrm>
            <a:off x="876300" y="-10700"/>
            <a:ext cx="3765900" cy="28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200" b="1">
                <a:solidFill>
                  <a:srgbClr val="FFFFFF"/>
                </a:solidFill>
              </a:rPr>
              <a:t>Introdução</a:t>
            </a:r>
          </a:p>
        </p:txBody>
      </p:sp>
      <p:sp>
        <p:nvSpPr>
          <p:cNvPr id="157" name="Shape 157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8" name="Shape 158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59" name="Shape 1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Shape 160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161" name="Shape 161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Definições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/>
              <a:t>Variáveis</a:t>
            </a:r>
          </a:p>
          <a:p>
            <a:pPr lvl="0">
              <a:spcBef>
                <a:spcPts val="0"/>
              </a:spcBef>
              <a:buNone/>
            </a:pPr>
            <a:r>
              <a:rPr lang="pt-BR" sz="1000" b="1"/>
              <a:t>Extração da série temporal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Métodos de Análise de Séries Temporais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chemeClr val="dk1"/>
                </a:solidFill>
              </a:rPr>
              <a:t>Sistemas imageadores</a:t>
            </a:r>
          </a:p>
        </p:txBody>
      </p:sp>
      <p:sp>
        <p:nvSpPr>
          <p:cNvPr id="162" name="Shape 162"/>
          <p:cNvSpPr txBox="1"/>
          <p:nvPr/>
        </p:nvSpPr>
        <p:spPr>
          <a:xfrm>
            <a:off x="6025" y="4472800"/>
            <a:ext cx="9144000" cy="46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1000">
                <a:solidFill>
                  <a:schemeClr val="dk1"/>
                </a:solidFill>
              </a:rPr>
              <a:t>Métodos de Análise de séries temporais</a:t>
            </a:r>
          </a:p>
        </p:txBody>
      </p:sp>
      <p:pic>
        <p:nvPicPr>
          <p:cNvPr id="163" name="Shape 1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615" y="1093300"/>
            <a:ext cx="8227248" cy="328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/>
          <p:nvPr/>
        </p:nvSpPr>
        <p:spPr>
          <a:xfrm>
            <a:off x="336150" y="1109850"/>
            <a:ext cx="8953500" cy="24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800">
                <a:solidFill>
                  <a:schemeClr val="dk1"/>
                </a:solidFill>
              </a:rPr>
              <a:t>Métodos para séries temporais de imagens orbitais</a:t>
            </a:r>
          </a:p>
        </p:txBody>
      </p:sp>
      <p:sp>
        <p:nvSpPr>
          <p:cNvPr id="169" name="Shape 169"/>
          <p:cNvSpPr txBox="1">
            <a:spLocks noGrp="1"/>
          </p:cNvSpPr>
          <p:nvPr>
            <p:ph type="body" idx="4294967295"/>
          </p:nvPr>
        </p:nvSpPr>
        <p:spPr>
          <a:xfrm>
            <a:off x="311700" y="1609675"/>
            <a:ext cx="8520600" cy="305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ct val="100000"/>
            </a:pPr>
            <a:r>
              <a:rPr lang="pt-BR" sz="2400">
                <a:solidFill>
                  <a:srgbClr val="000000"/>
                </a:solidFill>
              </a:rPr>
              <a:t>STARFM</a:t>
            </a:r>
          </a:p>
          <a:p>
            <a:pPr marL="457200" lvl="0" indent="-381000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ct val="100000"/>
            </a:pPr>
            <a:r>
              <a:rPr lang="pt-BR" sz="2400">
                <a:solidFill>
                  <a:srgbClr val="000000"/>
                </a:solidFill>
              </a:rPr>
              <a:t>BFAST</a:t>
            </a:r>
          </a:p>
          <a:p>
            <a:pPr marL="457200" lvl="0" indent="-381000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ct val="100000"/>
            </a:pPr>
            <a:r>
              <a:rPr lang="pt-BR" sz="2400">
                <a:solidFill>
                  <a:srgbClr val="000000"/>
                </a:solidFill>
              </a:rPr>
              <a:t>SVM aplicado em séries temporais</a:t>
            </a:r>
          </a:p>
          <a:p>
            <a:pPr marL="457200" lvl="0" indent="-3810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pt-BR" sz="2400">
                <a:solidFill>
                  <a:srgbClr val="000000"/>
                </a:solidFill>
              </a:rPr>
              <a:t>TWDTW</a:t>
            </a:r>
          </a:p>
        </p:txBody>
      </p:sp>
      <p:sp>
        <p:nvSpPr>
          <p:cNvPr id="170" name="Shape 170"/>
          <p:cNvSpPr/>
          <p:nvPr/>
        </p:nvSpPr>
        <p:spPr>
          <a:xfrm>
            <a:off x="6036" y="4890800"/>
            <a:ext cx="4566000" cy="2418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1" name="Shape 171"/>
          <p:cNvSpPr/>
          <p:nvPr/>
        </p:nvSpPr>
        <p:spPr>
          <a:xfrm>
            <a:off x="4572036" y="4890800"/>
            <a:ext cx="4565999" cy="241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2" name="Shape 172"/>
          <p:cNvSpPr/>
          <p:nvPr/>
        </p:nvSpPr>
        <p:spPr>
          <a:xfrm>
            <a:off x="0" y="-10700"/>
            <a:ext cx="4566000" cy="780000"/>
          </a:xfrm>
          <a:prstGeom prst="rect">
            <a:avLst/>
          </a:prstGeom>
          <a:solidFill>
            <a:srgbClr val="1C4587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3" name="Shape 173"/>
          <p:cNvSpPr/>
          <p:nvPr/>
        </p:nvSpPr>
        <p:spPr>
          <a:xfrm>
            <a:off x="4566000" y="-10700"/>
            <a:ext cx="4566000" cy="7800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74" name="Shape 1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350" y="-10709"/>
            <a:ext cx="815455" cy="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Shape 175"/>
          <p:cNvSpPr txBox="1"/>
          <p:nvPr/>
        </p:nvSpPr>
        <p:spPr>
          <a:xfrm>
            <a:off x="876300" y="-10700"/>
            <a:ext cx="37659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pt-BR" sz="1000" b="1">
                <a:solidFill>
                  <a:srgbClr val="FFFFFF"/>
                </a:solidFill>
              </a:rPr>
              <a:t>Introdução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STARFM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BFAST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SVM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pt-BR" sz="1000" b="1"/>
              <a:t>TWDTW</a:t>
            </a:r>
          </a:p>
        </p:txBody>
      </p:sp>
      <p:sp>
        <p:nvSpPr>
          <p:cNvPr id="176" name="Shape 176"/>
          <p:cNvSpPr txBox="1"/>
          <p:nvPr/>
        </p:nvSpPr>
        <p:spPr>
          <a:xfrm>
            <a:off x="4531000" y="-10700"/>
            <a:ext cx="4600800" cy="7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000" b="1"/>
              <a:t>Variáveis</a:t>
            </a:r>
          </a:p>
          <a:p>
            <a:pPr lvl="0">
              <a:spcBef>
                <a:spcPts val="0"/>
              </a:spcBef>
              <a:buNone/>
            </a:pPr>
            <a:r>
              <a:rPr lang="pt-BR" sz="1000" b="1">
                <a:solidFill>
                  <a:schemeClr val="dk1"/>
                </a:solidFill>
              </a:rPr>
              <a:t>Extração da série temporal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000" b="1">
                <a:solidFill>
                  <a:schemeClr val="dk1"/>
                </a:solidFill>
              </a:rPr>
              <a:t>Métodos de Análise de Séries Temporais</a:t>
            </a:r>
          </a:p>
          <a:p>
            <a:pPr lvl="0">
              <a:spcBef>
                <a:spcPts val="0"/>
              </a:spcBef>
              <a:buNone/>
            </a:pPr>
            <a:r>
              <a:rPr lang="pt-BR" sz="1000" b="1"/>
              <a:t>Sistemas imageadores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pt-BR" sz="1000" b="1">
                <a:solidFill>
                  <a:srgbClr val="FFFFFF"/>
                </a:solidFill>
              </a:rPr>
              <a:t>Métodos abordados neste trabalho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3521</Words>
  <Application>Microsoft Office PowerPoint</Application>
  <PresentationFormat>Apresentação na tela (16:9)</PresentationFormat>
  <Paragraphs>922</Paragraphs>
  <Slides>59</Slides>
  <Notes>59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59</vt:i4>
      </vt:variant>
    </vt:vector>
  </HeadingPairs>
  <TitlesOfParts>
    <vt:vector size="61" baseType="lpstr">
      <vt:lpstr>Arial</vt:lpstr>
      <vt:lpstr>simple-light-2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STARFM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BFAST</vt:lpstr>
      <vt:lpstr>BFAST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Mikhail Pedrosa</cp:lastModifiedBy>
  <cp:revision>3</cp:revision>
  <dcterms:modified xsi:type="dcterms:W3CDTF">2016-09-15T22:43:53Z</dcterms:modified>
</cp:coreProperties>
</file>