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8" r:id="rId4"/>
    <p:sldId id="276" r:id="rId5"/>
    <p:sldId id="259" r:id="rId6"/>
    <p:sldId id="263" r:id="rId7"/>
    <p:sldId id="260" r:id="rId8"/>
    <p:sldId id="264" r:id="rId9"/>
    <p:sldId id="275" r:id="rId10"/>
    <p:sldId id="261" r:id="rId11"/>
    <p:sldId id="265" r:id="rId12"/>
    <p:sldId id="269" r:id="rId13"/>
    <p:sldId id="270" r:id="rId14"/>
    <p:sldId id="271" r:id="rId15"/>
    <p:sldId id="272" r:id="rId16"/>
    <p:sldId id="262" r:id="rId17"/>
    <p:sldId id="266" r:id="rId18"/>
    <p:sldId id="274" r:id="rId19"/>
    <p:sldId id="278" r:id="rId20"/>
    <p:sldId id="277" r:id="rId21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98988-1A32-44D3-88D7-5B7C0057F3F6}" type="datetimeFigureOut">
              <a:rPr lang="pt-BR" smtClean="0"/>
              <a:pPr/>
              <a:t>17/08/2017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500147-F87A-4030-B553-EE029584718C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98988-1A32-44D3-88D7-5B7C0057F3F6}" type="datetimeFigureOut">
              <a:rPr lang="pt-BR" smtClean="0"/>
              <a:pPr/>
              <a:t>17/08/2017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500147-F87A-4030-B553-EE029584718C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98988-1A32-44D3-88D7-5B7C0057F3F6}" type="datetimeFigureOut">
              <a:rPr lang="pt-BR" smtClean="0"/>
              <a:pPr/>
              <a:t>17/08/2017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500147-F87A-4030-B553-EE029584718C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98988-1A32-44D3-88D7-5B7C0057F3F6}" type="datetimeFigureOut">
              <a:rPr lang="pt-BR" smtClean="0"/>
              <a:pPr/>
              <a:t>17/08/2017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500147-F87A-4030-B553-EE029584718C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98988-1A32-44D3-88D7-5B7C0057F3F6}" type="datetimeFigureOut">
              <a:rPr lang="pt-BR" smtClean="0"/>
              <a:pPr/>
              <a:t>17/08/2017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500147-F87A-4030-B553-EE029584718C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98988-1A32-44D3-88D7-5B7C0057F3F6}" type="datetimeFigureOut">
              <a:rPr lang="pt-BR" smtClean="0"/>
              <a:pPr/>
              <a:t>17/08/2017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500147-F87A-4030-B553-EE029584718C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98988-1A32-44D3-88D7-5B7C0057F3F6}" type="datetimeFigureOut">
              <a:rPr lang="pt-BR" smtClean="0"/>
              <a:pPr/>
              <a:t>17/08/2017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500147-F87A-4030-B553-EE029584718C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98988-1A32-44D3-88D7-5B7C0057F3F6}" type="datetimeFigureOut">
              <a:rPr lang="pt-BR" smtClean="0"/>
              <a:pPr/>
              <a:t>17/08/2017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500147-F87A-4030-B553-EE029584718C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98988-1A32-44D3-88D7-5B7C0057F3F6}" type="datetimeFigureOut">
              <a:rPr lang="pt-BR" smtClean="0"/>
              <a:pPr/>
              <a:t>17/08/2017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500147-F87A-4030-B553-EE029584718C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98988-1A32-44D3-88D7-5B7C0057F3F6}" type="datetimeFigureOut">
              <a:rPr lang="pt-BR" smtClean="0"/>
              <a:pPr/>
              <a:t>17/08/2017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500147-F87A-4030-B553-EE029584718C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98988-1A32-44D3-88D7-5B7C0057F3F6}" type="datetimeFigureOut">
              <a:rPr lang="pt-BR" smtClean="0"/>
              <a:pPr/>
              <a:t>17/08/2017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500147-F87A-4030-B553-EE029584718C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798988-1A32-44D3-88D7-5B7C0057F3F6}" type="datetimeFigureOut">
              <a:rPr lang="pt-BR" smtClean="0"/>
              <a:pPr/>
              <a:t>17/08/2017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500147-F87A-4030-B553-EE029584718C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mailto:guilhermesantosmonteiro@gmail.com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85720" y="1214422"/>
            <a:ext cx="8572528" cy="3929090"/>
          </a:xfrm>
        </p:spPr>
        <p:txBody>
          <a:bodyPr>
            <a:noAutofit/>
          </a:bodyPr>
          <a:lstStyle/>
          <a:p>
            <a:r>
              <a:rPr lang="pt-BR" sz="3400" b="1" dirty="0" smtClean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rPr>
              <a:t>Avaliação Longitudinal das Consequências Sócio-Ambientais do Acidente da </a:t>
            </a:r>
            <a:r>
              <a:rPr lang="pt-BR" sz="3400" b="1" dirty="0" err="1" smtClean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rPr>
              <a:t>Cataguases</a:t>
            </a:r>
            <a:r>
              <a:rPr lang="pt-BR" sz="3400" b="1" dirty="0" smtClean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rPr>
              <a:t> Papel sobre duas Comunidades de Pescadores no Vale Inferior do Rio Paraíba do Sul</a:t>
            </a:r>
            <a:endParaRPr lang="pt-BR" sz="3400" b="1" dirty="0">
              <a:solidFill>
                <a:schemeClr val="tx1">
                  <a:lumMod val="85000"/>
                  <a:lumOff val="15000"/>
                </a:schemeClr>
              </a:solidFill>
              <a:cs typeface="Arial" pitchFamily="34" charset="0"/>
            </a:endParaRPr>
          </a:p>
        </p:txBody>
      </p:sp>
      <p:sp>
        <p:nvSpPr>
          <p:cNvPr id="6" name="CaixaDeTexto 5"/>
          <p:cNvSpPr txBox="1"/>
          <p:nvPr/>
        </p:nvSpPr>
        <p:spPr>
          <a:xfrm>
            <a:off x="1285884" y="5143512"/>
            <a:ext cx="7572396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rPr>
              <a:t>Discente: Guilherme Santos Monteiro</a:t>
            </a:r>
          </a:p>
          <a:p>
            <a:r>
              <a:rPr lang="pt-BR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rPr>
              <a:t>Disciplina: SER 457 CST 310 – População, Espaço e Ambiente</a:t>
            </a:r>
          </a:p>
          <a:p>
            <a:r>
              <a:rPr lang="pt-BR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rPr>
              <a:t>Docentes: Silvana Amaral e Antonio Miguel V. Monteiro</a:t>
            </a:r>
          </a:p>
          <a:p>
            <a:endParaRPr lang="pt-BR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+mj-lt"/>
              <a:cs typeface="Arial" pitchFamily="34" charset="0"/>
            </a:endParaRPr>
          </a:p>
          <a:p>
            <a:pPr algn="ctr"/>
            <a:r>
              <a:rPr lang="pt-BR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rPr>
              <a:t>Agosto de 2017  </a:t>
            </a:r>
            <a:endParaRPr lang="pt-BR" sz="2000" dirty="0">
              <a:solidFill>
                <a:schemeClr val="tx1">
                  <a:lumMod val="75000"/>
                  <a:lumOff val="25000"/>
                </a:schemeClr>
              </a:solidFill>
              <a:latin typeface="+mj-lt"/>
              <a:cs typeface="Arial" pitchFamily="34" charset="0"/>
            </a:endParaRPr>
          </a:p>
        </p:txBody>
      </p:sp>
      <p:pic>
        <p:nvPicPr>
          <p:cNvPr id="7" name="Picture 5" descr="D:\Desktop\download.png"/>
          <p:cNvPicPr>
            <a:picLocks noChangeAspect="1" noChangeArrowheads="1"/>
          </p:cNvPicPr>
          <p:nvPr/>
        </p:nvPicPr>
        <p:blipFill>
          <a:blip r:embed="rId2"/>
          <a:srcRect l="5556" t="16129" r="5554" b="15322"/>
          <a:stretch>
            <a:fillRect/>
          </a:stretch>
        </p:blipFill>
        <p:spPr bwMode="auto">
          <a:xfrm>
            <a:off x="7929586" y="71414"/>
            <a:ext cx="1075722" cy="571478"/>
          </a:xfrm>
          <a:prstGeom prst="rect">
            <a:avLst/>
          </a:prstGeom>
          <a:noFill/>
        </p:spPr>
      </p:pic>
      <p:pic>
        <p:nvPicPr>
          <p:cNvPr id="8" name="Picture 2" descr="D:\Desktop\download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6675" y="76182"/>
            <a:ext cx="3290879" cy="57051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29 Rectángulo"/>
          <p:cNvSpPr/>
          <p:nvPr/>
        </p:nvSpPr>
        <p:spPr>
          <a:xfrm>
            <a:off x="0" y="3905251"/>
            <a:ext cx="5436096" cy="2695574"/>
          </a:xfrm>
          <a:prstGeom prst="rect">
            <a:avLst/>
          </a:prstGeom>
          <a:solidFill>
            <a:schemeClr val="tx1">
              <a:lumMod val="75000"/>
              <a:lumOff val="25000"/>
              <a:alpha val="74902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/>
          </a:p>
        </p:txBody>
      </p:sp>
      <p:sp>
        <p:nvSpPr>
          <p:cNvPr id="5" name="23 Rectángulo"/>
          <p:cNvSpPr/>
          <p:nvPr/>
        </p:nvSpPr>
        <p:spPr>
          <a:xfrm>
            <a:off x="5436096" y="3905251"/>
            <a:ext cx="3707904" cy="2695574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/>
          </a:p>
        </p:txBody>
      </p:sp>
      <p:sp>
        <p:nvSpPr>
          <p:cNvPr id="6" name="31 Rectángulo"/>
          <p:cNvSpPr/>
          <p:nvPr/>
        </p:nvSpPr>
        <p:spPr>
          <a:xfrm>
            <a:off x="5436096" y="5002537"/>
            <a:ext cx="3707904" cy="367762"/>
          </a:xfrm>
          <a:prstGeom prst="rect">
            <a:avLst/>
          </a:prstGeom>
          <a:solidFill>
            <a:srgbClr val="000000">
              <a:alpha val="5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/>
          </a:p>
        </p:txBody>
      </p:sp>
      <p:sp>
        <p:nvSpPr>
          <p:cNvPr id="7" name="40 Rectángulo"/>
          <p:cNvSpPr/>
          <p:nvPr/>
        </p:nvSpPr>
        <p:spPr>
          <a:xfrm>
            <a:off x="0" y="5002537"/>
            <a:ext cx="5436096" cy="367762"/>
          </a:xfrm>
          <a:prstGeom prst="rect">
            <a:avLst/>
          </a:prstGeom>
          <a:solidFill>
            <a:srgbClr val="FFFFFF">
              <a:alpha val="14902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/>
          </a:p>
        </p:txBody>
      </p:sp>
      <p:sp>
        <p:nvSpPr>
          <p:cNvPr id="8" name="30 Cheurón"/>
          <p:cNvSpPr/>
          <p:nvPr/>
        </p:nvSpPr>
        <p:spPr>
          <a:xfrm>
            <a:off x="5220072" y="5072476"/>
            <a:ext cx="144016" cy="251024"/>
          </a:xfrm>
          <a:prstGeom prst="chevron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>
              <a:solidFill>
                <a:schemeClr val="tx1"/>
              </a:solidFill>
            </a:endParaRPr>
          </a:p>
        </p:txBody>
      </p:sp>
      <p:sp>
        <p:nvSpPr>
          <p:cNvPr id="9" name="TextBox 18"/>
          <p:cNvSpPr txBox="1"/>
          <p:nvPr/>
        </p:nvSpPr>
        <p:spPr>
          <a:xfrm>
            <a:off x="5565254" y="5070046"/>
            <a:ext cx="2997720" cy="216206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>
            <a:defPPr>
              <a:defRPr lang="en-US"/>
            </a:defPPr>
            <a:lvl1pPr>
              <a:defRPr sz="1400">
                <a:solidFill>
                  <a:srgbClr val="D2808C"/>
                </a:solidFill>
                <a:latin typeface="+mj-lt"/>
                <a:cs typeface="Tahoma"/>
              </a:defRPr>
            </a:lvl1pPr>
          </a:lstStyle>
          <a:p>
            <a:r>
              <a:rPr lang="pt-BR" dirty="0" smtClean="0">
                <a:solidFill>
                  <a:schemeClr val="bg1"/>
                </a:solidFill>
              </a:rPr>
              <a:t>03. Análise dos Resultados</a:t>
            </a:r>
            <a:endParaRPr lang="pt-BR" dirty="0">
              <a:solidFill>
                <a:schemeClr val="bg1"/>
              </a:solidFill>
            </a:endParaRPr>
          </a:p>
        </p:txBody>
      </p:sp>
      <p:sp>
        <p:nvSpPr>
          <p:cNvPr id="10" name="TextBox 18"/>
          <p:cNvSpPr txBox="1"/>
          <p:nvPr/>
        </p:nvSpPr>
        <p:spPr>
          <a:xfrm>
            <a:off x="5560907" y="4421663"/>
            <a:ext cx="2186093" cy="216206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pt-BR" sz="1400" dirty="0" smtClean="0">
                <a:solidFill>
                  <a:schemeClr val="bg1"/>
                </a:solidFill>
                <a:latin typeface="+mj-lt"/>
                <a:cs typeface="Tahoma"/>
              </a:rPr>
              <a:t>01. Revisão bibliográfica</a:t>
            </a:r>
          </a:p>
        </p:txBody>
      </p:sp>
      <p:sp>
        <p:nvSpPr>
          <p:cNvPr id="11" name="TextBox 18"/>
          <p:cNvSpPr txBox="1"/>
          <p:nvPr/>
        </p:nvSpPr>
        <p:spPr>
          <a:xfrm>
            <a:off x="5567342" y="4737525"/>
            <a:ext cx="1833583" cy="20905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pt-BR" sz="1400" dirty="0" smtClean="0">
                <a:solidFill>
                  <a:schemeClr val="bg1"/>
                </a:solidFill>
                <a:latin typeface="+mj-lt"/>
                <a:cs typeface="Tahoma"/>
              </a:rPr>
              <a:t>02. Metodologia</a:t>
            </a:r>
          </a:p>
        </p:txBody>
      </p:sp>
      <p:sp>
        <p:nvSpPr>
          <p:cNvPr id="12" name="TextBox 10"/>
          <p:cNvSpPr txBox="1"/>
          <p:nvPr/>
        </p:nvSpPr>
        <p:spPr>
          <a:xfrm>
            <a:off x="214282" y="1428736"/>
            <a:ext cx="1017171" cy="857256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65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cs typeface="Tahoma"/>
              </a:rPr>
              <a:t>03</a:t>
            </a:r>
          </a:p>
        </p:txBody>
      </p:sp>
      <p:sp>
        <p:nvSpPr>
          <p:cNvPr id="13" name="TextBox 11"/>
          <p:cNvSpPr txBox="1"/>
          <p:nvPr/>
        </p:nvSpPr>
        <p:spPr>
          <a:xfrm>
            <a:off x="1214414" y="1857364"/>
            <a:ext cx="7556108" cy="428628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400" b="1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Tahoma"/>
                <a:cs typeface="Tahoma"/>
              </a:rPr>
              <a:t>Análise</a:t>
            </a:r>
            <a:r>
              <a:rPr lang="en-US" sz="24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ahoma"/>
                <a:cs typeface="Tahoma"/>
              </a:rPr>
              <a:t> dos </a:t>
            </a:r>
            <a:r>
              <a:rPr lang="en-US" sz="2400" b="1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Tahoma"/>
                <a:cs typeface="Tahoma"/>
              </a:rPr>
              <a:t>Resultados</a:t>
            </a:r>
            <a:endParaRPr lang="en-US" sz="2400" b="1" dirty="0">
              <a:solidFill>
                <a:schemeClr val="tx1">
                  <a:lumMod val="85000"/>
                  <a:lumOff val="15000"/>
                </a:schemeClr>
              </a:solidFill>
              <a:latin typeface="Tahoma"/>
              <a:cs typeface="Tahoma"/>
            </a:endParaRPr>
          </a:p>
        </p:txBody>
      </p:sp>
      <p:sp>
        <p:nvSpPr>
          <p:cNvPr id="14" name="TextBox 18"/>
          <p:cNvSpPr txBox="1"/>
          <p:nvPr/>
        </p:nvSpPr>
        <p:spPr>
          <a:xfrm>
            <a:off x="5574808" y="5357826"/>
            <a:ext cx="2997720" cy="216206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>
            <a:defPPr>
              <a:defRPr lang="en-US"/>
            </a:defPPr>
            <a:lvl1pPr>
              <a:defRPr sz="1400">
                <a:solidFill>
                  <a:srgbClr val="D2808C"/>
                </a:solidFill>
                <a:latin typeface="+mj-lt"/>
                <a:cs typeface="Tahoma"/>
              </a:defRPr>
            </a:lvl1pPr>
          </a:lstStyle>
          <a:p>
            <a:r>
              <a:rPr lang="pt-BR" dirty="0" smtClean="0">
                <a:solidFill>
                  <a:schemeClr val="bg1"/>
                </a:solidFill>
              </a:rPr>
              <a:t>04. Conclusão</a:t>
            </a:r>
            <a:endParaRPr lang="pt-BR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Conector reto 3"/>
          <p:cNvCxnSpPr/>
          <p:nvPr/>
        </p:nvCxnSpPr>
        <p:spPr>
          <a:xfrm>
            <a:off x="0" y="980728"/>
            <a:ext cx="5643570" cy="19380"/>
          </a:xfrm>
          <a:prstGeom prst="line">
            <a:avLst/>
          </a:prstGeom>
          <a:ln w="28575">
            <a:solidFill>
              <a:schemeClr val="tx2">
                <a:lumMod val="75000"/>
              </a:schemeClr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5" name="TextBox 5"/>
          <p:cNvSpPr txBox="1">
            <a:spLocks noChangeArrowheads="1"/>
          </p:cNvSpPr>
          <p:nvPr/>
        </p:nvSpPr>
        <p:spPr bwMode="auto">
          <a:xfrm>
            <a:off x="1112838" y="379066"/>
            <a:ext cx="4368504" cy="486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eaLnBrk="1" hangingPunct="1">
              <a:lnSpc>
                <a:spcPct val="80000"/>
              </a:lnSpc>
            </a:pPr>
            <a:r>
              <a:rPr lang="en-US" sz="3200" b="1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Quantidade</a:t>
            </a:r>
            <a:r>
              <a:rPr lang="en-US" sz="32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3200" b="1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pescada</a:t>
            </a:r>
            <a:endParaRPr lang="en-US" sz="3200" dirty="0">
              <a:solidFill>
                <a:schemeClr val="tx1">
                  <a:lumMod val="85000"/>
                  <a:lumOff val="15000"/>
                </a:schemeClr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7" name="Espaço Reservado para Conteúdo 2"/>
          <p:cNvSpPr>
            <a:spLocks noGrp="1"/>
          </p:cNvSpPr>
          <p:nvPr>
            <p:ph idx="1"/>
          </p:nvPr>
        </p:nvSpPr>
        <p:spPr>
          <a:xfrm>
            <a:off x="0" y="1357298"/>
            <a:ext cx="9144000" cy="4525963"/>
          </a:xfrm>
        </p:spPr>
        <p:txBody>
          <a:bodyPr>
            <a:normAutofit/>
          </a:bodyPr>
          <a:lstStyle/>
          <a:p>
            <a:r>
              <a:rPr lang="pt-BR" sz="30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Tahoma" pitchFamily="34" charset="0"/>
                <a:cs typeface="Tahoma" pitchFamily="34" charset="0"/>
              </a:rPr>
              <a:t>Redução drástica na quantidade pescada.</a:t>
            </a:r>
          </a:p>
          <a:p>
            <a:pPr>
              <a:buNone/>
            </a:pPr>
            <a:r>
              <a:rPr lang="pt-BR" dirty="0" smtClean="0">
                <a:solidFill>
                  <a:schemeClr val="tx2">
                    <a:lumMod val="75000"/>
                  </a:schemeClr>
                </a:solidFill>
                <a:latin typeface="+mj-lt"/>
                <a:ea typeface="Tahoma" pitchFamily="34" charset="0"/>
                <a:cs typeface="Tahoma" pitchFamily="34" charset="0"/>
              </a:rPr>
              <a:t>    </a:t>
            </a:r>
            <a:endParaRPr lang="pt-BR" dirty="0"/>
          </a:p>
        </p:txBody>
      </p:sp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2"/>
          <a:srcRect l="23645" t="57813" r="24744" b="15820"/>
          <a:stretch>
            <a:fillRect/>
          </a:stretch>
        </p:blipFill>
        <p:spPr bwMode="auto">
          <a:xfrm>
            <a:off x="224866" y="2428867"/>
            <a:ext cx="8776290" cy="25208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2" name="Elipse 11"/>
          <p:cNvSpPr/>
          <p:nvPr/>
        </p:nvSpPr>
        <p:spPr>
          <a:xfrm>
            <a:off x="4143372" y="4214818"/>
            <a:ext cx="1143008" cy="428628"/>
          </a:xfrm>
          <a:prstGeom prst="ellipse">
            <a:avLst/>
          </a:prstGeom>
          <a:solidFill>
            <a:schemeClr val="accent1">
              <a:alpha val="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3" name="Elipse 12"/>
          <p:cNvSpPr/>
          <p:nvPr/>
        </p:nvSpPr>
        <p:spPr>
          <a:xfrm>
            <a:off x="7572396" y="4214818"/>
            <a:ext cx="1143008" cy="428628"/>
          </a:xfrm>
          <a:prstGeom prst="ellipse">
            <a:avLst/>
          </a:prstGeom>
          <a:solidFill>
            <a:schemeClr val="accent1">
              <a:alpha val="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Conector reto 3"/>
          <p:cNvCxnSpPr/>
          <p:nvPr/>
        </p:nvCxnSpPr>
        <p:spPr>
          <a:xfrm>
            <a:off x="0" y="980728"/>
            <a:ext cx="5143504" cy="19380"/>
          </a:xfrm>
          <a:prstGeom prst="line">
            <a:avLst/>
          </a:prstGeom>
          <a:ln w="28575">
            <a:solidFill>
              <a:schemeClr val="tx2">
                <a:lumMod val="75000"/>
              </a:schemeClr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5" name="TextBox 5"/>
          <p:cNvSpPr txBox="1">
            <a:spLocks noChangeArrowheads="1"/>
          </p:cNvSpPr>
          <p:nvPr/>
        </p:nvSpPr>
        <p:spPr bwMode="auto">
          <a:xfrm>
            <a:off x="1112838" y="379066"/>
            <a:ext cx="3974165" cy="486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eaLnBrk="1" hangingPunct="1">
              <a:lnSpc>
                <a:spcPct val="80000"/>
              </a:lnSpc>
            </a:pPr>
            <a:r>
              <a:rPr lang="en-US" sz="3200" b="1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Impacto</a:t>
            </a:r>
            <a:r>
              <a:rPr lang="en-US" sz="32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3200" b="1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na</a:t>
            </a:r>
            <a:r>
              <a:rPr lang="en-US" sz="32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3200" b="1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Renda</a:t>
            </a:r>
            <a:endParaRPr lang="en-US" sz="3200" dirty="0">
              <a:solidFill>
                <a:schemeClr val="tx1">
                  <a:lumMod val="85000"/>
                  <a:lumOff val="15000"/>
                </a:schemeClr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7" name="Espaço Reservado para Conteúdo 2"/>
          <p:cNvSpPr>
            <a:spLocks noGrp="1"/>
          </p:cNvSpPr>
          <p:nvPr>
            <p:ph idx="1"/>
          </p:nvPr>
        </p:nvSpPr>
        <p:spPr>
          <a:xfrm>
            <a:off x="0" y="1357298"/>
            <a:ext cx="9144000" cy="4525963"/>
          </a:xfrm>
        </p:spPr>
        <p:txBody>
          <a:bodyPr>
            <a:normAutofit/>
          </a:bodyPr>
          <a:lstStyle/>
          <a:p>
            <a:r>
              <a:rPr lang="pt-BR" sz="30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Tahoma" pitchFamily="34" charset="0"/>
                <a:cs typeface="Tahoma" pitchFamily="34" charset="0"/>
              </a:rPr>
              <a:t>Redução na renda dos pescadores.</a:t>
            </a:r>
          </a:p>
          <a:p>
            <a:pPr>
              <a:buNone/>
            </a:pPr>
            <a:r>
              <a:rPr lang="pt-BR" dirty="0" smtClean="0">
                <a:solidFill>
                  <a:schemeClr val="tx2">
                    <a:lumMod val="75000"/>
                  </a:schemeClr>
                </a:solidFill>
                <a:latin typeface="+mj-lt"/>
                <a:ea typeface="Tahoma" pitchFamily="34" charset="0"/>
                <a:cs typeface="Tahoma" pitchFamily="34" charset="0"/>
              </a:rPr>
              <a:t>    </a:t>
            </a:r>
            <a:endParaRPr lang="pt-BR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/>
          <a:srcRect l="23609" t="23437" r="28074" b="34570"/>
          <a:stretch>
            <a:fillRect/>
          </a:stretch>
        </p:blipFill>
        <p:spPr bwMode="auto">
          <a:xfrm>
            <a:off x="500034" y="2143116"/>
            <a:ext cx="7858180" cy="38397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5" name="CaixaDeTexto 14"/>
          <p:cNvSpPr txBox="1"/>
          <p:nvPr/>
        </p:nvSpPr>
        <p:spPr>
          <a:xfrm>
            <a:off x="7715272" y="3345420"/>
            <a:ext cx="10715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 smtClean="0">
                <a:solidFill>
                  <a:srgbClr val="FF0000"/>
                </a:solidFill>
              </a:rPr>
              <a:t>-34,4%</a:t>
            </a:r>
            <a:endParaRPr lang="pt-BR" b="1" dirty="0">
              <a:solidFill>
                <a:srgbClr val="FF0000"/>
              </a:solidFill>
            </a:endParaRPr>
          </a:p>
        </p:txBody>
      </p:sp>
      <p:sp>
        <p:nvSpPr>
          <p:cNvPr id="16" name="CaixaDeTexto 15"/>
          <p:cNvSpPr txBox="1"/>
          <p:nvPr/>
        </p:nvSpPr>
        <p:spPr>
          <a:xfrm>
            <a:off x="5214942" y="3345420"/>
            <a:ext cx="10715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 smtClean="0">
                <a:solidFill>
                  <a:srgbClr val="FF0000"/>
                </a:solidFill>
              </a:rPr>
              <a:t>-26%</a:t>
            </a:r>
            <a:endParaRPr lang="pt-BR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Conector reto 3"/>
          <p:cNvCxnSpPr/>
          <p:nvPr/>
        </p:nvCxnSpPr>
        <p:spPr>
          <a:xfrm>
            <a:off x="0" y="980728"/>
            <a:ext cx="6000760" cy="19380"/>
          </a:xfrm>
          <a:prstGeom prst="line">
            <a:avLst/>
          </a:prstGeom>
          <a:ln w="28575">
            <a:solidFill>
              <a:schemeClr val="tx2">
                <a:lumMod val="75000"/>
              </a:schemeClr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5" name="TextBox 5"/>
          <p:cNvSpPr txBox="1">
            <a:spLocks noChangeArrowheads="1"/>
          </p:cNvSpPr>
          <p:nvPr/>
        </p:nvSpPr>
        <p:spPr bwMode="auto">
          <a:xfrm>
            <a:off x="1112838" y="379066"/>
            <a:ext cx="4742004" cy="486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eaLnBrk="1" hangingPunct="1">
              <a:lnSpc>
                <a:spcPct val="80000"/>
              </a:lnSpc>
            </a:pPr>
            <a:r>
              <a:rPr lang="en-US" sz="3200" b="1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Mudança</a:t>
            </a:r>
            <a:r>
              <a:rPr lang="en-US" sz="32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3200" b="1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na</a:t>
            </a:r>
            <a:r>
              <a:rPr lang="en-US" sz="32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3200" b="1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ocupação</a:t>
            </a:r>
            <a:endParaRPr lang="en-US" sz="3200" dirty="0">
              <a:solidFill>
                <a:schemeClr val="tx1">
                  <a:lumMod val="85000"/>
                  <a:lumOff val="15000"/>
                </a:schemeClr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7" name="Espaço Reservado para Conteúdo 2"/>
          <p:cNvSpPr>
            <a:spLocks noGrp="1"/>
          </p:cNvSpPr>
          <p:nvPr>
            <p:ph idx="1"/>
          </p:nvPr>
        </p:nvSpPr>
        <p:spPr>
          <a:xfrm>
            <a:off x="0" y="1142985"/>
            <a:ext cx="9144000" cy="2357454"/>
          </a:xfrm>
        </p:spPr>
        <p:txBody>
          <a:bodyPr>
            <a:normAutofit/>
          </a:bodyPr>
          <a:lstStyle/>
          <a:p>
            <a:r>
              <a:rPr lang="pt-BR" sz="30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Tahoma" pitchFamily="34" charset="0"/>
                <a:cs typeface="Tahoma" pitchFamily="34" charset="0"/>
              </a:rPr>
              <a:t>Adoção de formas diferenciadas de geração de renda nas duas comunidades.</a:t>
            </a:r>
          </a:p>
          <a:p>
            <a:pPr>
              <a:buNone/>
            </a:pPr>
            <a:r>
              <a:rPr lang="pt-BR" dirty="0" smtClean="0">
                <a:solidFill>
                  <a:schemeClr val="tx2">
                    <a:lumMod val="75000"/>
                  </a:schemeClr>
                </a:solidFill>
                <a:latin typeface="+mj-lt"/>
                <a:ea typeface="Tahoma" pitchFamily="34" charset="0"/>
                <a:cs typeface="Tahoma" pitchFamily="34" charset="0"/>
              </a:rPr>
              <a:t>    </a:t>
            </a:r>
            <a:endParaRPr lang="pt-BR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/>
          <a:srcRect l="23060" t="25390" r="24231" b="21875"/>
          <a:stretch>
            <a:fillRect/>
          </a:stretch>
        </p:blipFill>
        <p:spPr bwMode="auto">
          <a:xfrm>
            <a:off x="1071538" y="2428868"/>
            <a:ext cx="7254883" cy="40808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Conector reto 3"/>
          <p:cNvCxnSpPr/>
          <p:nvPr/>
        </p:nvCxnSpPr>
        <p:spPr>
          <a:xfrm>
            <a:off x="0" y="980728"/>
            <a:ext cx="4000496" cy="19380"/>
          </a:xfrm>
          <a:prstGeom prst="line">
            <a:avLst/>
          </a:prstGeom>
          <a:ln w="28575">
            <a:solidFill>
              <a:schemeClr val="tx2">
                <a:lumMod val="75000"/>
              </a:schemeClr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5" name="TextBox 5"/>
          <p:cNvSpPr txBox="1">
            <a:spLocks noChangeArrowheads="1"/>
          </p:cNvSpPr>
          <p:nvPr/>
        </p:nvSpPr>
        <p:spPr bwMode="auto">
          <a:xfrm>
            <a:off x="1112838" y="379066"/>
            <a:ext cx="2675732" cy="486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eaLnBrk="1" hangingPunct="1">
              <a:lnSpc>
                <a:spcPct val="80000"/>
              </a:lnSpc>
            </a:pPr>
            <a:r>
              <a:rPr lang="en-US" sz="3200" b="1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Alternativas</a:t>
            </a:r>
            <a:endParaRPr lang="en-US" sz="3200" dirty="0">
              <a:solidFill>
                <a:schemeClr val="tx1">
                  <a:lumMod val="85000"/>
                  <a:lumOff val="15000"/>
                </a:schemeClr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7" name="Espaço Reservado para Conteúdo 2"/>
          <p:cNvSpPr>
            <a:spLocks noGrp="1"/>
          </p:cNvSpPr>
          <p:nvPr>
            <p:ph idx="1"/>
          </p:nvPr>
        </p:nvSpPr>
        <p:spPr>
          <a:xfrm>
            <a:off x="0" y="1474805"/>
            <a:ext cx="9144000" cy="5383195"/>
          </a:xfrm>
        </p:spPr>
        <p:txBody>
          <a:bodyPr>
            <a:normAutofit fontScale="92500" lnSpcReduction="20000"/>
          </a:bodyPr>
          <a:lstStyle/>
          <a:p>
            <a:r>
              <a:rPr lang="pt-BR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Tahoma" pitchFamily="34" charset="0"/>
                <a:cs typeface="Tahoma" pitchFamily="34" charset="0"/>
              </a:rPr>
              <a:t>São Fidelis:</a:t>
            </a:r>
            <a:r>
              <a:rPr lang="pt-BR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Tahoma" pitchFamily="34" charset="0"/>
                <a:cs typeface="Tahoma" pitchFamily="34" charset="0"/>
              </a:rPr>
              <a:t> mais pescadores passaram a destinar parte de suas horas de trabalho em </a:t>
            </a:r>
            <a:r>
              <a:rPr lang="pt-BR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Tahoma" pitchFamily="34" charset="0"/>
                <a:cs typeface="Tahoma" pitchFamily="34" charset="0"/>
              </a:rPr>
              <a:t>outras atividades</a:t>
            </a:r>
            <a:r>
              <a:rPr lang="pt-BR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Tahoma" pitchFamily="34" charset="0"/>
                <a:cs typeface="Tahoma" pitchFamily="34" charset="0"/>
              </a:rPr>
              <a:t>;</a:t>
            </a:r>
          </a:p>
          <a:p>
            <a:pPr>
              <a:buNone/>
            </a:pPr>
            <a:endParaRPr lang="pt-BR" dirty="0" smtClean="0">
              <a:solidFill>
                <a:schemeClr val="tx1">
                  <a:lumMod val="85000"/>
                  <a:lumOff val="15000"/>
                </a:schemeClr>
              </a:solidFill>
              <a:latin typeface="+mj-lt"/>
              <a:ea typeface="Tahoma" pitchFamily="34" charset="0"/>
              <a:cs typeface="Tahoma" pitchFamily="34" charset="0"/>
            </a:endParaRPr>
          </a:p>
          <a:p>
            <a:r>
              <a:rPr lang="pt-BR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Tahoma" pitchFamily="34" charset="0"/>
                <a:cs typeface="Tahoma" pitchFamily="34" charset="0"/>
              </a:rPr>
              <a:t>São João da Barra:</a:t>
            </a:r>
            <a:r>
              <a:rPr lang="pt-BR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Tahoma" pitchFamily="34" charset="0"/>
                <a:cs typeface="Tahoma" pitchFamily="34" charset="0"/>
              </a:rPr>
              <a:t> por conta da proximidade com o mar, ocorreu um </a:t>
            </a:r>
            <a:r>
              <a:rPr lang="pt-BR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Tahoma" pitchFamily="34" charset="0"/>
                <a:cs typeface="Tahoma" pitchFamily="34" charset="0"/>
              </a:rPr>
              <a:t>ajuste espacial</a:t>
            </a:r>
            <a:r>
              <a:rPr lang="pt-BR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Tahoma" pitchFamily="34" charset="0"/>
                <a:cs typeface="Tahoma" pitchFamily="34" charset="0"/>
              </a:rPr>
              <a:t>, implicando na mudança nos locais de pesca</a:t>
            </a:r>
            <a:r>
              <a:rPr lang="pt-BR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Tahoma" pitchFamily="34" charset="0"/>
                <a:cs typeface="Tahoma" pitchFamily="34" charset="0"/>
              </a:rPr>
              <a:t>.</a:t>
            </a:r>
          </a:p>
          <a:p>
            <a:endParaRPr lang="pt-BR" dirty="0" smtClean="0">
              <a:solidFill>
                <a:schemeClr val="tx1">
                  <a:lumMod val="85000"/>
                  <a:lumOff val="15000"/>
                </a:schemeClr>
              </a:solidFill>
              <a:latin typeface="+mj-lt"/>
              <a:ea typeface="Tahoma" pitchFamily="34" charset="0"/>
              <a:cs typeface="Tahoma" pitchFamily="34" charset="0"/>
            </a:endParaRPr>
          </a:p>
          <a:p>
            <a:r>
              <a:rPr lang="pt-BR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Tahoma" pitchFamily="34" charset="0"/>
                <a:cs typeface="Tahoma" pitchFamily="34" charset="0"/>
              </a:rPr>
              <a:t>Os pescadores que </a:t>
            </a:r>
            <a:r>
              <a:rPr lang="pt-BR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Tahoma" pitchFamily="34" charset="0"/>
                <a:cs typeface="Tahoma" pitchFamily="34" charset="0"/>
              </a:rPr>
              <a:t>dependiam </a:t>
            </a:r>
            <a:r>
              <a:rPr lang="pt-BR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Tahoma" pitchFamily="34" charset="0"/>
                <a:cs typeface="Tahoma" pitchFamily="34" charset="0"/>
              </a:rPr>
              <a:t>exclusivamente da pesca</a:t>
            </a:r>
            <a:r>
              <a:rPr lang="pt-BR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Tahoma" pitchFamily="34" charset="0"/>
                <a:cs typeface="Tahoma" pitchFamily="34" charset="0"/>
              </a:rPr>
              <a:t> (69,8% em SJB e 78,2% em SF) sentiram uma </a:t>
            </a:r>
            <a:r>
              <a:rPr lang="pt-BR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Tahoma" pitchFamily="34" charset="0"/>
                <a:cs typeface="Tahoma" pitchFamily="34" charset="0"/>
              </a:rPr>
              <a:t>piora nas condições econômicas </a:t>
            </a:r>
            <a:r>
              <a:rPr lang="pt-BR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Tahoma" pitchFamily="34" charset="0"/>
                <a:cs typeface="Tahoma" pitchFamily="34" charset="0"/>
              </a:rPr>
              <a:t>após o acidente;</a:t>
            </a:r>
          </a:p>
          <a:p>
            <a:endParaRPr lang="pt-BR" sz="3000" dirty="0" smtClean="0">
              <a:solidFill>
                <a:schemeClr val="tx1">
                  <a:lumMod val="85000"/>
                  <a:lumOff val="15000"/>
                </a:schemeClr>
              </a:solidFill>
              <a:latin typeface="+mj-lt"/>
              <a:ea typeface="Tahoma" pitchFamily="34" charset="0"/>
              <a:cs typeface="Tahoma" pitchFamily="34" charset="0"/>
            </a:endParaRPr>
          </a:p>
          <a:p>
            <a:pPr>
              <a:buNone/>
            </a:pPr>
            <a:r>
              <a:rPr lang="pt-BR" dirty="0" smtClean="0">
                <a:solidFill>
                  <a:schemeClr val="tx2">
                    <a:lumMod val="75000"/>
                  </a:schemeClr>
                </a:solidFill>
                <a:latin typeface="+mj-lt"/>
                <a:ea typeface="Tahoma" pitchFamily="34" charset="0"/>
                <a:cs typeface="Tahoma" pitchFamily="34" charset="0"/>
              </a:rPr>
              <a:t>    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Conector reto 3"/>
          <p:cNvCxnSpPr/>
          <p:nvPr/>
        </p:nvCxnSpPr>
        <p:spPr>
          <a:xfrm>
            <a:off x="0" y="980728"/>
            <a:ext cx="5072066" cy="19380"/>
          </a:xfrm>
          <a:prstGeom prst="line">
            <a:avLst/>
          </a:prstGeom>
          <a:ln w="28575">
            <a:solidFill>
              <a:schemeClr val="tx2">
                <a:lumMod val="75000"/>
              </a:schemeClr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5" name="TextBox 5"/>
          <p:cNvSpPr txBox="1">
            <a:spLocks noChangeArrowheads="1"/>
          </p:cNvSpPr>
          <p:nvPr/>
        </p:nvSpPr>
        <p:spPr bwMode="auto">
          <a:xfrm>
            <a:off x="1112838" y="379066"/>
            <a:ext cx="3781805" cy="486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eaLnBrk="1" hangingPunct="1">
              <a:lnSpc>
                <a:spcPct val="80000"/>
              </a:lnSpc>
            </a:pPr>
            <a:r>
              <a:rPr lang="en-US" sz="3200" b="1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Outras</a:t>
            </a:r>
            <a:r>
              <a:rPr lang="en-US" sz="32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3200" b="1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mudanças</a:t>
            </a:r>
            <a:endParaRPr lang="en-US" sz="3200" dirty="0">
              <a:solidFill>
                <a:schemeClr val="tx1">
                  <a:lumMod val="85000"/>
                  <a:lumOff val="15000"/>
                </a:schemeClr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7" name="Espaço Reservado para Conteúdo 2"/>
          <p:cNvSpPr>
            <a:spLocks noGrp="1"/>
          </p:cNvSpPr>
          <p:nvPr>
            <p:ph idx="1"/>
          </p:nvPr>
        </p:nvSpPr>
        <p:spPr>
          <a:xfrm>
            <a:off x="0" y="1474805"/>
            <a:ext cx="9144000" cy="5383195"/>
          </a:xfrm>
        </p:spPr>
        <p:txBody>
          <a:bodyPr>
            <a:normAutofit/>
          </a:bodyPr>
          <a:lstStyle/>
          <a:p>
            <a:r>
              <a:rPr lang="pt-BR" sz="30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Tahoma" pitchFamily="34" charset="0"/>
                <a:cs typeface="Tahoma" pitchFamily="34" charset="0"/>
              </a:rPr>
              <a:t>Aumentou </a:t>
            </a:r>
            <a:r>
              <a:rPr lang="pt-BR" sz="30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Tahoma" pitchFamily="34" charset="0"/>
                <a:cs typeface="Tahoma" pitchFamily="34" charset="0"/>
              </a:rPr>
              <a:t>o volume de horas</a:t>
            </a:r>
            <a:r>
              <a:rPr lang="pt-BR" sz="30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Tahoma" pitchFamily="34" charset="0"/>
                <a:cs typeface="Tahoma" pitchFamily="34" charset="0"/>
              </a:rPr>
              <a:t> de trabalho na pesca</a:t>
            </a:r>
            <a:r>
              <a:rPr lang="pt-BR" sz="30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Tahoma" pitchFamily="34" charset="0"/>
                <a:cs typeface="Tahoma" pitchFamily="34" charset="0"/>
              </a:rPr>
              <a:t>;</a:t>
            </a:r>
          </a:p>
          <a:p>
            <a:pPr>
              <a:buNone/>
            </a:pPr>
            <a:endParaRPr lang="pt-BR" sz="3000" dirty="0" smtClean="0">
              <a:solidFill>
                <a:schemeClr val="tx1">
                  <a:lumMod val="85000"/>
                  <a:lumOff val="15000"/>
                </a:schemeClr>
              </a:solidFill>
              <a:latin typeface="+mj-lt"/>
              <a:ea typeface="Tahoma" pitchFamily="34" charset="0"/>
              <a:cs typeface="Tahoma" pitchFamily="34" charset="0"/>
            </a:endParaRPr>
          </a:p>
          <a:p>
            <a:r>
              <a:rPr lang="pt-BR" sz="3000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Tahoma" pitchFamily="34" charset="0"/>
                <a:cs typeface="Tahoma" pitchFamily="34" charset="0"/>
              </a:rPr>
              <a:t> </a:t>
            </a:r>
            <a:r>
              <a:rPr lang="pt-BR" sz="30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Tahoma" pitchFamily="34" charset="0"/>
                <a:cs typeface="Tahoma" pitchFamily="34" charset="0"/>
              </a:rPr>
              <a:t>Aumentou a competição </a:t>
            </a:r>
            <a:r>
              <a:rPr lang="pt-BR" sz="30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Tahoma" pitchFamily="34" charset="0"/>
                <a:cs typeface="Tahoma" pitchFamily="34" charset="0"/>
              </a:rPr>
              <a:t>entre os pescadores por área de captura</a:t>
            </a:r>
            <a:r>
              <a:rPr lang="pt-BR" sz="30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Tahoma" pitchFamily="34" charset="0"/>
                <a:cs typeface="Tahoma" pitchFamily="34" charset="0"/>
              </a:rPr>
              <a:t>;</a:t>
            </a:r>
          </a:p>
          <a:p>
            <a:pPr>
              <a:buNone/>
            </a:pPr>
            <a:endParaRPr lang="pt-BR" sz="3000" dirty="0" smtClean="0">
              <a:solidFill>
                <a:schemeClr val="tx1">
                  <a:lumMod val="85000"/>
                  <a:lumOff val="15000"/>
                </a:schemeClr>
              </a:solidFill>
              <a:latin typeface="+mj-lt"/>
              <a:ea typeface="Tahoma" pitchFamily="34" charset="0"/>
              <a:cs typeface="Tahoma" pitchFamily="34" charset="0"/>
            </a:endParaRPr>
          </a:p>
          <a:p>
            <a:r>
              <a:rPr lang="pt-BR" sz="3000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Tahoma" pitchFamily="34" charset="0"/>
                <a:cs typeface="Tahoma" pitchFamily="34" charset="0"/>
              </a:rPr>
              <a:t> </a:t>
            </a:r>
            <a:r>
              <a:rPr lang="pt-BR" sz="30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Tahoma" pitchFamily="34" charset="0"/>
                <a:cs typeface="Tahoma" pitchFamily="34" charset="0"/>
              </a:rPr>
              <a:t>Houve </a:t>
            </a:r>
            <a:r>
              <a:rPr lang="pt-BR" sz="30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Tahoma" pitchFamily="34" charset="0"/>
                <a:cs typeface="Tahoma" pitchFamily="34" charset="0"/>
              </a:rPr>
              <a:t>abalo nas relações sociais </a:t>
            </a:r>
            <a:r>
              <a:rPr lang="pt-BR" sz="30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Tahoma" pitchFamily="34" charset="0"/>
                <a:cs typeface="Tahoma" pitchFamily="34" charset="0"/>
              </a:rPr>
              <a:t>nas duas comunidades.</a:t>
            </a:r>
            <a:endParaRPr lang="pt-BR" sz="3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29 Rectángulo"/>
          <p:cNvSpPr/>
          <p:nvPr/>
        </p:nvSpPr>
        <p:spPr>
          <a:xfrm>
            <a:off x="0" y="3905251"/>
            <a:ext cx="5436096" cy="2695574"/>
          </a:xfrm>
          <a:prstGeom prst="rect">
            <a:avLst/>
          </a:prstGeom>
          <a:solidFill>
            <a:schemeClr val="tx1">
              <a:lumMod val="75000"/>
              <a:lumOff val="25000"/>
              <a:alpha val="74902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/>
          </a:p>
        </p:txBody>
      </p:sp>
      <p:sp>
        <p:nvSpPr>
          <p:cNvPr id="5" name="23 Rectángulo"/>
          <p:cNvSpPr/>
          <p:nvPr/>
        </p:nvSpPr>
        <p:spPr>
          <a:xfrm>
            <a:off x="5436096" y="3905251"/>
            <a:ext cx="3707904" cy="2695574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/>
          </a:p>
        </p:txBody>
      </p:sp>
      <p:sp>
        <p:nvSpPr>
          <p:cNvPr id="6" name="31 Rectángulo"/>
          <p:cNvSpPr/>
          <p:nvPr/>
        </p:nvSpPr>
        <p:spPr>
          <a:xfrm>
            <a:off x="5436096" y="5286388"/>
            <a:ext cx="3707904" cy="367762"/>
          </a:xfrm>
          <a:prstGeom prst="rect">
            <a:avLst/>
          </a:prstGeom>
          <a:solidFill>
            <a:srgbClr val="000000">
              <a:alpha val="5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/>
          </a:p>
        </p:txBody>
      </p:sp>
      <p:sp>
        <p:nvSpPr>
          <p:cNvPr id="7" name="40 Rectángulo"/>
          <p:cNvSpPr/>
          <p:nvPr/>
        </p:nvSpPr>
        <p:spPr>
          <a:xfrm>
            <a:off x="0" y="5286388"/>
            <a:ext cx="5436096" cy="367762"/>
          </a:xfrm>
          <a:prstGeom prst="rect">
            <a:avLst/>
          </a:prstGeom>
          <a:solidFill>
            <a:srgbClr val="FFFFFF">
              <a:alpha val="14902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/>
          </a:p>
        </p:txBody>
      </p:sp>
      <p:sp>
        <p:nvSpPr>
          <p:cNvPr id="8" name="30 Cheurón"/>
          <p:cNvSpPr/>
          <p:nvPr/>
        </p:nvSpPr>
        <p:spPr>
          <a:xfrm>
            <a:off x="5220072" y="5356327"/>
            <a:ext cx="144016" cy="251024"/>
          </a:xfrm>
          <a:prstGeom prst="chevron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>
              <a:solidFill>
                <a:schemeClr val="tx1"/>
              </a:solidFill>
            </a:endParaRPr>
          </a:p>
        </p:txBody>
      </p:sp>
      <p:sp>
        <p:nvSpPr>
          <p:cNvPr id="9" name="TextBox 18"/>
          <p:cNvSpPr txBox="1"/>
          <p:nvPr/>
        </p:nvSpPr>
        <p:spPr>
          <a:xfrm>
            <a:off x="5565254" y="5070046"/>
            <a:ext cx="2997720" cy="216206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>
            <a:defPPr>
              <a:defRPr lang="en-US"/>
            </a:defPPr>
            <a:lvl1pPr>
              <a:defRPr sz="1400">
                <a:solidFill>
                  <a:srgbClr val="D2808C"/>
                </a:solidFill>
                <a:latin typeface="+mj-lt"/>
                <a:cs typeface="Tahoma"/>
              </a:defRPr>
            </a:lvl1pPr>
          </a:lstStyle>
          <a:p>
            <a:r>
              <a:rPr lang="pt-BR" dirty="0" smtClean="0">
                <a:solidFill>
                  <a:schemeClr val="bg1"/>
                </a:solidFill>
              </a:rPr>
              <a:t>03. Análise dos Resultados</a:t>
            </a:r>
            <a:endParaRPr lang="pt-BR" dirty="0">
              <a:solidFill>
                <a:schemeClr val="bg1"/>
              </a:solidFill>
            </a:endParaRPr>
          </a:p>
        </p:txBody>
      </p:sp>
      <p:sp>
        <p:nvSpPr>
          <p:cNvPr id="10" name="TextBox 18"/>
          <p:cNvSpPr txBox="1"/>
          <p:nvPr/>
        </p:nvSpPr>
        <p:spPr>
          <a:xfrm>
            <a:off x="5560907" y="4421663"/>
            <a:ext cx="2186093" cy="216206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pt-BR" sz="1400" dirty="0" smtClean="0">
                <a:solidFill>
                  <a:schemeClr val="bg1"/>
                </a:solidFill>
                <a:latin typeface="+mj-lt"/>
                <a:cs typeface="Tahoma"/>
              </a:rPr>
              <a:t>01. Revisão bibliográfica</a:t>
            </a:r>
          </a:p>
        </p:txBody>
      </p:sp>
      <p:sp>
        <p:nvSpPr>
          <p:cNvPr id="11" name="TextBox 18"/>
          <p:cNvSpPr txBox="1"/>
          <p:nvPr/>
        </p:nvSpPr>
        <p:spPr>
          <a:xfrm>
            <a:off x="5567342" y="4737525"/>
            <a:ext cx="1833583" cy="20905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pt-BR" sz="1400" dirty="0" smtClean="0">
                <a:solidFill>
                  <a:schemeClr val="bg1"/>
                </a:solidFill>
                <a:latin typeface="+mj-lt"/>
                <a:cs typeface="Tahoma"/>
              </a:rPr>
              <a:t>02. Metodologia</a:t>
            </a:r>
          </a:p>
        </p:txBody>
      </p:sp>
      <p:sp>
        <p:nvSpPr>
          <p:cNvPr id="12" name="TextBox 10"/>
          <p:cNvSpPr txBox="1"/>
          <p:nvPr/>
        </p:nvSpPr>
        <p:spPr>
          <a:xfrm>
            <a:off x="214282" y="1428736"/>
            <a:ext cx="1017171" cy="857256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65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cs typeface="Tahoma"/>
              </a:rPr>
              <a:t>04</a:t>
            </a:r>
          </a:p>
        </p:txBody>
      </p:sp>
      <p:sp>
        <p:nvSpPr>
          <p:cNvPr id="13" name="TextBox 11"/>
          <p:cNvSpPr txBox="1"/>
          <p:nvPr/>
        </p:nvSpPr>
        <p:spPr>
          <a:xfrm>
            <a:off x="1214414" y="1857364"/>
            <a:ext cx="7556108" cy="428628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400" b="1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Tahoma"/>
                <a:cs typeface="Tahoma"/>
              </a:rPr>
              <a:t>Conclusão</a:t>
            </a:r>
            <a:endParaRPr lang="en-US" sz="2400" b="1" dirty="0">
              <a:solidFill>
                <a:schemeClr val="tx1">
                  <a:lumMod val="85000"/>
                  <a:lumOff val="15000"/>
                </a:schemeClr>
              </a:solidFill>
              <a:latin typeface="Tahoma"/>
              <a:cs typeface="Tahoma"/>
            </a:endParaRPr>
          </a:p>
        </p:txBody>
      </p:sp>
      <p:sp>
        <p:nvSpPr>
          <p:cNvPr id="24" name="TextBox 18"/>
          <p:cNvSpPr txBox="1"/>
          <p:nvPr/>
        </p:nvSpPr>
        <p:spPr>
          <a:xfrm>
            <a:off x="5574808" y="5357826"/>
            <a:ext cx="2997720" cy="216206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>
            <a:defPPr>
              <a:defRPr lang="en-US"/>
            </a:defPPr>
            <a:lvl1pPr>
              <a:defRPr sz="1400">
                <a:solidFill>
                  <a:srgbClr val="D2808C"/>
                </a:solidFill>
                <a:latin typeface="+mj-lt"/>
                <a:cs typeface="Tahoma"/>
              </a:defRPr>
            </a:lvl1pPr>
          </a:lstStyle>
          <a:p>
            <a:r>
              <a:rPr lang="pt-BR" dirty="0" smtClean="0">
                <a:solidFill>
                  <a:schemeClr val="bg1"/>
                </a:solidFill>
              </a:rPr>
              <a:t>04. Conclusão</a:t>
            </a:r>
            <a:endParaRPr lang="pt-BR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Conector reto 3"/>
          <p:cNvCxnSpPr/>
          <p:nvPr/>
        </p:nvCxnSpPr>
        <p:spPr>
          <a:xfrm>
            <a:off x="0" y="980728"/>
            <a:ext cx="3571868" cy="19380"/>
          </a:xfrm>
          <a:prstGeom prst="line">
            <a:avLst/>
          </a:prstGeom>
          <a:ln w="28575">
            <a:solidFill>
              <a:schemeClr val="tx2">
                <a:lumMod val="75000"/>
              </a:schemeClr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5" name="TextBox 5"/>
          <p:cNvSpPr txBox="1">
            <a:spLocks noChangeArrowheads="1"/>
          </p:cNvSpPr>
          <p:nvPr/>
        </p:nvSpPr>
        <p:spPr bwMode="auto">
          <a:xfrm>
            <a:off x="1112838" y="379066"/>
            <a:ext cx="2287806" cy="486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eaLnBrk="1" hangingPunct="1">
              <a:lnSpc>
                <a:spcPct val="80000"/>
              </a:lnSpc>
            </a:pPr>
            <a:r>
              <a:rPr lang="en-US" sz="3200" b="1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Conclusão</a:t>
            </a:r>
            <a:endParaRPr lang="en-US" sz="3200" dirty="0">
              <a:solidFill>
                <a:schemeClr val="tx1">
                  <a:lumMod val="85000"/>
                  <a:lumOff val="15000"/>
                </a:schemeClr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6" name="Espaço Reservado para Conteúdo 2"/>
          <p:cNvSpPr>
            <a:spLocks noGrp="1"/>
          </p:cNvSpPr>
          <p:nvPr>
            <p:ph idx="1"/>
          </p:nvPr>
        </p:nvSpPr>
        <p:spPr>
          <a:xfrm>
            <a:off x="0" y="1474805"/>
            <a:ext cx="9144000" cy="5383195"/>
          </a:xfrm>
        </p:spPr>
        <p:txBody>
          <a:bodyPr>
            <a:normAutofit/>
          </a:bodyPr>
          <a:lstStyle/>
          <a:p>
            <a:r>
              <a:rPr lang="pt-BR" sz="30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Tahoma" pitchFamily="34" charset="0"/>
                <a:cs typeface="Tahoma" pitchFamily="34" charset="0"/>
              </a:rPr>
              <a:t>Atingiu extensivamente as duas comunidades de pescadores estudadas</a:t>
            </a:r>
            <a:r>
              <a:rPr lang="pt-BR" sz="30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Tahoma" pitchFamily="34" charset="0"/>
                <a:cs typeface="Tahoma" pitchFamily="34" charset="0"/>
              </a:rPr>
              <a:t>;</a:t>
            </a:r>
          </a:p>
          <a:p>
            <a:pPr>
              <a:buNone/>
            </a:pPr>
            <a:endParaRPr lang="pt-BR" sz="3000" dirty="0" smtClean="0">
              <a:solidFill>
                <a:schemeClr val="tx1">
                  <a:lumMod val="85000"/>
                  <a:lumOff val="15000"/>
                </a:schemeClr>
              </a:solidFill>
              <a:latin typeface="+mj-lt"/>
              <a:ea typeface="Tahoma" pitchFamily="34" charset="0"/>
              <a:cs typeface="Tahoma" pitchFamily="34" charset="0"/>
            </a:endParaRPr>
          </a:p>
          <a:p>
            <a:r>
              <a:rPr lang="pt-BR" sz="30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Tahoma" pitchFamily="34" charset="0"/>
                <a:cs typeface="Tahoma" pitchFamily="34" charset="0"/>
              </a:rPr>
              <a:t>Meio de vida e renda comprometidos</a:t>
            </a:r>
            <a:r>
              <a:rPr lang="pt-BR" sz="30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Tahoma" pitchFamily="34" charset="0"/>
                <a:cs typeface="Tahoma" pitchFamily="34" charset="0"/>
              </a:rPr>
              <a:t>;</a:t>
            </a:r>
          </a:p>
          <a:p>
            <a:pPr>
              <a:buNone/>
            </a:pPr>
            <a:endParaRPr lang="pt-BR" sz="3000" dirty="0" smtClean="0">
              <a:solidFill>
                <a:schemeClr val="tx1">
                  <a:lumMod val="85000"/>
                  <a:lumOff val="15000"/>
                </a:schemeClr>
              </a:solidFill>
              <a:latin typeface="+mj-lt"/>
              <a:ea typeface="Tahoma" pitchFamily="34" charset="0"/>
              <a:cs typeface="Tahoma" pitchFamily="34" charset="0"/>
            </a:endParaRPr>
          </a:p>
          <a:p>
            <a:r>
              <a:rPr lang="pt-BR" sz="30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Tahoma" pitchFamily="34" charset="0"/>
                <a:cs typeface="Tahoma" pitchFamily="34" charset="0"/>
              </a:rPr>
              <a:t>Mudanças de ocupação e no ajuste espacial da pesca</a:t>
            </a:r>
            <a:r>
              <a:rPr lang="pt-BR" sz="30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Tahoma" pitchFamily="34" charset="0"/>
                <a:cs typeface="Tahoma" pitchFamily="34" charset="0"/>
              </a:rPr>
              <a:t>;</a:t>
            </a:r>
          </a:p>
          <a:p>
            <a:pPr>
              <a:buNone/>
            </a:pPr>
            <a:endParaRPr lang="pt-BR" sz="3000" dirty="0" smtClean="0">
              <a:solidFill>
                <a:schemeClr val="tx1">
                  <a:lumMod val="85000"/>
                  <a:lumOff val="15000"/>
                </a:schemeClr>
              </a:solidFill>
              <a:latin typeface="+mj-lt"/>
              <a:ea typeface="Tahoma" pitchFamily="34" charset="0"/>
              <a:cs typeface="Tahoma" pitchFamily="34" charset="0"/>
            </a:endParaRPr>
          </a:p>
          <a:p>
            <a:r>
              <a:rPr lang="pt-BR" sz="30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Tahoma" pitchFamily="34" charset="0"/>
                <a:cs typeface="Tahoma" pitchFamily="34" charset="0"/>
              </a:rPr>
              <a:t>Aumento da jornada de trabalho e disputa entre pescadores;</a:t>
            </a:r>
          </a:p>
          <a:p>
            <a:pPr>
              <a:buNone/>
            </a:pPr>
            <a:endParaRPr lang="pt-BR" dirty="0" smtClean="0">
              <a:solidFill>
                <a:schemeClr val="tx2">
                  <a:lumMod val="75000"/>
                </a:schemeClr>
              </a:solidFill>
              <a:latin typeface="+mj-lt"/>
              <a:ea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Conector reto 3"/>
          <p:cNvCxnSpPr/>
          <p:nvPr/>
        </p:nvCxnSpPr>
        <p:spPr>
          <a:xfrm>
            <a:off x="0" y="980728"/>
            <a:ext cx="3571868" cy="19380"/>
          </a:xfrm>
          <a:prstGeom prst="line">
            <a:avLst/>
          </a:prstGeom>
          <a:ln w="28575">
            <a:solidFill>
              <a:schemeClr val="tx2">
                <a:lumMod val="75000"/>
              </a:schemeClr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5" name="TextBox 5"/>
          <p:cNvSpPr txBox="1">
            <a:spLocks noChangeArrowheads="1"/>
          </p:cNvSpPr>
          <p:nvPr/>
        </p:nvSpPr>
        <p:spPr bwMode="auto">
          <a:xfrm>
            <a:off x="1112838" y="379066"/>
            <a:ext cx="2287806" cy="486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eaLnBrk="1" hangingPunct="1">
              <a:lnSpc>
                <a:spcPct val="80000"/>
              </a:lnSpc>
            </a:pPr>
            <a:r>
              <a:rPr lang="en-US" sz="3200" b="1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Conclusão</a:t>
            </a:r>
            <a:endParaRPr lang="en-US" sz="3200" dirty="0">
              <a:solidFill>
                <a:schemeClr val="tx1">
                  <a:lumMod val="85000"/>
                  <a:lumOff val="15000"/>
                </a:schemeClr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6" name="Espaço Reservado para Conteúdo 2"/>
          <p:cNvSpPr>
            <a:spLocks noGrp="1"/>
          </p:cNvSpPr>
          <p:nvPr>
            <p:ph idx="1"/>
          </p:nvPr>
        </p:nvSpPr>
        <p:spPr>
          <a:xfrm>
            <a:off x="0" y="1474805"/>
            <a:ext cx="9144000" cy="5383195"/>
          </a:xfrm>
        </p:spPr>
        <p:txBody>
          <a:bodyPr>
            <a:normAutofit/>
          </a:bodyPr>
          <a:lstStyle/>
          <a:p>
            <a:r>
              <a:rPr lang="pt-BR" sz="30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Tahoma" pitchFamily="34" charset="0"/>
                <a:cs typeface="Tahoma" pitchFamily="34" charset="0"/>
              </a:rPr>
              <a:t>Recuperação das populações de peixes </a:t>
            </a:r>
            <a:r>
              <a:rPr lang="pt-BR" sz="30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Tahoma" pitchFamily="34" charset="0"/>
                <a:cs typeface="Tahoma" pitchFamily="34" charset="0"/>
              </a:rPr>
              <a:t>leva mais tempo do que a recuperação química da água;</a:t>
            </a:r>
          </a:p>
          <a:p>
            <a:pPr>
              <a:buNone/>
            </a:pPr>
            <a:endParaRPr lang="pt-BR" sz="3000" dirty="0" smtClean="0">
              <a:solidFill>
                <a:schemeClr val="tx1">
                  <a:lumMod val="85000"/>
                  <a:lumOff val="15000"/>
                </a:schemeClr>
              </a:solidFill>
              <a:latin typeface="+mj-lt"/>
              <a:ea typeface="Tahoma" pitchFamily="34" charset="0"/>
              <a:cs typeface="Tahoma" pitchFamily="34" charset="0"/>
            </a:endParaRPr>
          </a:p>
          <a:p>
            <a:r>
              <a:rPr lang="pt-BR" sz="30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Tahoma" pitchFamily="34" charset="0"/>
                <a:cs typeface="Tahoma" pitchFamily="34" charset="0"/>
              </a:rPr>
              <a:t>Noção de </a:t>
            </a:r>
            <a:r>
              <a:rPr lang="pt-BR" sz="30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Tahoma" pitchFamily="34" charset="0"/>
                <a:cs typeface="Tahoma" pitchFamily="34" charset="0"/>
              </a:rPr>
              <a:t>justiça ambiental </a:t>
            </a:r>
            <a:r>
              <a:rPr lang="pt-BR" sz="30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Tahoma" pitchFamily="34" charset="0"/>
                <a:cs typeface="Tahoma" pitchFamily="34" charset="0"/>
              </a:rPr>
              <a:t>para empresários e pescadores.</a:t>
            </a:r>
            <a:endParaRPr lang="pt-BR" sz="3000" dirty="0" smtClean="0">
              <a:solidFill>
                <a:schemeClr val="tx1">
                  <a:lumMod val="85000"/>
                  <a:lumOff val="15000"/>
                </a:schemeClr>
              </a:solidFill>
              <a:latin typeface="+mj-lt"/>
              <a:ea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Conector reto 3"/>
          <p:cNvCxnSpPr/>
          <p:nvPr/>
        </p:nvCxnSpPr>
        <p:spPr>
          <a:xfrm>
            <a:off x="0" y="980728"/>
            <a:ext cx="3571868" cy="19380"/>
          </a:xfrm>
          <a:prstGeom prst="line">
            <a:avLst/>
          </a:prstGeom>
          <a:ln w="28575">
            <a:solidFill>
              <a:schemeClr val="tx2">
                <a:lumMod val="75000"/>
              </a:schemeClr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5" name="TextBox 5"/>
          <p:cNvSpPr txBox="1">
            <a:spLocks noChangeArrowheads="1"/>
          </p:cNvSpPr>
          <p:nvPr/>
        </p:nvSpPr>
        <p:spPr bwMode="auto">
          <a:xfrm>
            <a:off x="1112838" y="379066"/>
            <a:ext cx="1659429" cy="486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eaLnBrk="1" hangingPunct="1">
              <a:lnSpc>
                <a:spcPct val="80000"/>
              </a:lnSpc>
            </a:pPr>
            <a:r>
              <a:rPr lang="en-US" sz="3200" b="1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Artigos</a:t>
            </a:r>
            <a:endParaRPr lang="en-US" sz="3200" dirty="0">
              <a:solidFill>
                <a:schemeClr val="tx1">
                  <a:lumMod val="85000"/>
                  <a:lumOff val="15000"/>
                </a:schemeClr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6" name="CaixaDeTexto 5"/>
          <p:cNvSpPr txBox="1"/>
          <p:nvPr/>
        </p:nvSpPr>
        <p:spPr>
          <a:xfrm>
            <a:off x="500034" y="1214422"/>
            <a:ext cx="8072494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 algn="just">
              <a:spcBef>
                <a:spcPts val="1200"/>
              </a:spcBef>
              <a:buFont typeface="Arial" pitchFamily="34" charset="0"/>
              <a:buChar char="•"/>
            </a:pPr>
            <a:r>
              <a:rPr lang="pt-BR" sz="2000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Tahoma" pitchFamily="34" charset="0"/>
                <a:cs typeface="Tahoma" pitchFamily="34" charset="0"/>
              </a:rPr>
              <a:t>Shadeck</a:t>
            </a:r>
            <a:r>
              <a:rPr lang="pt-BR" sz="20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Tahoma" pitchFamily="34" charset="0"/>
                <a:cs typeface="Tahoma" pitchFamily="34" charset="0"/>
              </a:rPr>
              <a:t>, R. </a:t>
            </a:r>
            <a:r>
              <a:rPr lang="pt-BR" sz="20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Tahoma" pitchFamily="34" charset="0"/>
                <a:cs typeface="Tahoma" pitchFamily="34" charset="0"/>
              </a:rPr>
              <a:t>Relatório de Danos Materiais e Prejuízos Decorrentes de Desastres Naturais no Brasil 1995-2014</a:t>
            </a:r>
            <a:r>
              <a:rPr lang="pt-BR" sz="20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Tahoma" pitchFamily="34" charset="0"/>
                <a:cs typeface="Tahoma" pitchFamily="34" charset="0"/>
              </a:rPr>
              <a:t>. CEPED UFSC/ Banco Mundial, 2016.</a:t>
            </a:r>
          </a:p>
          <a:p>
            <a:pPr marL="171450" indent="-171450" algn="just">
              <a:spcBef>
                <a:spcPts val="1200"/>
              </a:spcBef>
              <a:buFont typeface="Arial" pitchFamily="34" charset="0"/>
              <a:buChar char="•"/>
            </a:pPr>
            <a:r>
              <a:rPr lang="pt-BR" sz="20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Tahoma" pitchFamily="34" charset="0"/>
                <a:cs typeface="Tahoma" pitchFamily="34" charset="0"/>
              </a:rPr>
              <a:t>Haddad, E. A. </a:t>
            </a:r>
            <a:r>
              <a:rPr lang="pt-BR" sz="2000" b="1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Tahoma" pitchFamily="34" charset="0"/>
                <a:cs typeface="Tahoma" pitchFamily="34" charset="0"/>
              </a:rPr>
              <a:t>Economic</a:t>
            </a:r>
            <a:r>
              <a:rPr lang="pt-BR" sz="20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Tahoma" pitchFamily="34" charset="0"/>
                <a:cs typeface="Tahoma" pitchFamily="34" charset="0"/>
              </a:rPr>
              <a:t> </a:t>
            </a:r>
            <a:r>
              <a:rPr lang="pt-BR" sz="2000" b="1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Tahoma" pitchFamily="34" charset="0"/>
                <a:cs typeface="Tahoma" pitchFamily="34" charset="0"/>
              </a:rPr>
              <a:t>Impacts</a:t>
            </a:r>
            <a:r>
              <a:rPr lang="pt-BR" sz="20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Tahoma" pitchFamily="34" charset="0"/>
                <a:cs typeface="Tahoma" pitchFamily="34" charset="0"/>
              </a:rPr>
              <a:t> </a:t>
            </a:r>
            <a:r>
              <a:rPr lang="pt-BR" sz="2000" b="1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Tahoma" pitchFamily="34" charset="0"/>
                <a:cs typeface="Tahoma" pitchFamily="34" charset="0"/>
              </a:rPr>
              <a:t>of</a:t>
            </a:r>
            <a:r>
              <a:rPr lang="pt-BR" sz="20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Tahoma" pitchFamily="34" charset="0"/>
                <a:cs typeface="Tahoma" pitchFamily="34" charset="0"/>
              </a:rPr>
              <a:t> Natural </a:t>
            </a:r>
            <a:r>
              <a:rPr lang="pt-BR" sz="2000" b="1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Tahoma" pitchFamily="34" charset="0"/>
                <a:cs typeface="Tahoma" pitchFamily="34" charset="0"/>
              </a:rPr>
              <a:t>Disaster</a:t>
            </a:r>
            <a:r>
              <a:rPr lang="pt-BR" sz="20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Tahoma" pitchFamily="34" charset="0"/>
                <a:cs typeface="Tahoma" pitchFamily="34" charset="0"/>
              </a:rPr>
              <a:t> In </a:t>
            </a:r>
            <a:r>
              <a:rPr lang="pt-BR" sz="2000" b="1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Tahoma" pitchFamily="34" charset="0"/>
                <a:cs typeface="Tahoma" pitchFamily="34" charset="0"/>
              </a:rPr>
              <a:t>megacities</a:t>
            </a:r>
            <a:r>
              <a:rPr lang="pt-BR" sz="20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Tahoma" pitchFamily="34" charset="0"/>
                <a:cs typeface="Tahoma" pitchFamily="34" charset="0"/>
              </a:rPr>
              <a:t>: </a:t>
            </a:r>
            <a:r>
              <a:rPr lang="pt-BR" sz="2000" b="1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Tahoma" pitchFamily="34" charset="0"/>
                <a:cs typeface="Tahoma" pitchFamily="34" charset="0"/>
              </a:rPr>
              <a:t>The</a:t>
            </a:r>
            <a:r>
              <a:rPr lang="pt-BR" sz="20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Tahoma" pitchFamily="34" charset="0"/>
                <a:cs typeface="Tahoma" pitchFamily="34" charset="0"/>
              </a:rPr>
              <a:t> Case </a:t>
            </a:r>
            <a:r>
              <a:rPr lang="pt-BR" sz="2000" b="1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Tahoma" pitchFamily="34" charset="0"/>
                <a:cs typeface="Tahoma" pitchFamily="34" charset="0"/>
              </a:rPr>
              <a:t>of</a:t>
            </a:r>
            <a:r>
              <a:rPr lang="pt-BR" sz="20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Tahoma" pitchFamily="34" charset="0"/>
                <a:cs typeface="Tahoma" pitchFamily="34" charset="0"/>
              </a:rPr>
              <a:t> </a:t>
            </a:r>
            <a:r>
              <a:rPr lang="pt-BR" sz="2000" b="1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Tahoma" pitchFamily="34" charset="0"/>
                <a:cs typeface="Tahoma" pitchFamily="34" charset="0"/>
              </a:rPr>
              <a:t>Floods</a:t>
            </a:r>
            <a:r>
              <a:rPr lang="pt-BR" sz="20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Tahoma" pitchFamily="34" charset="0"/>
                <a:cs typeface="Tahoma" pitchFamily="34" charset="0"/>
              </a:rPr>
              <a:t> in São Paulo, </a:t>
            </a:r>
            <a:r>
              <a:rPr lang="pt-BR" sz="2000" b="1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Tahoma" pitchFamily="34" charset="0"/>
                <a:cs typeface="Tahoma" pitchFamily="34" charset="0"/>
              </a:rPr>
              <a:t>Brazil</a:t>
            </a:r>
            <a:r>
              <a:rPr lang="pt-BR" sz="20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Tahoma" pitchFamily="34" charset="0"/>
                <a:cs typeface="Tahoma" pitchFamily="34" charset="0"/>
              </a:rPr>
              <a:t>. </a:t>
            </a:r>
            <a:r>
              <a:rPr lang="pt-BR" sz="2000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Tahoma" pitchFamily="34" charset="0"/>
                <a:cs typeface="Tahoma" pitchFamily="34" charset="0"/>
              </a:rPr>
              <a:t>The</a:t>
            </a:r>
            <a:r>
              <a:rPr lang="pt-BR" sz="20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Tahoma" pitchFamily="34" charset="0"/>
                <a:cs typeface="Tahoma" pitchFamily="34" charset="0"/>
              </a:rPr>
              <a:t> </a:t>
            </a:r>
            <a:r>
              <a:rPr lang="pt-BR" sz="2000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Tahoma" pitchFamily="34" charset="0"/>
                <a:cs typeface="Tahoma" pitchFamily="34" charset="0"/>
              </a:rPr>
              <a:t>University</a:t>
            </a:r>
            <a:r>
              <a:rPr lang="pt-BR" sz="20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Tahoma" pitchFamily="34" charset="0"/>
                <a:cs typeface="Tahoma" pitchFamily="34" charset="0"/>
              </a:rPr>
              <a:t> </a:t>
            </a:r>
            <a:r>
              <a:rPr lang="pt-BR" sz="2000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Tahoma" pitchFamily="34" charset="0"/>
                <a:cs typeface="Tahoma" pitchFamily="34" charset="0"/>
              </a:rPr>
              <a:t>of</a:t>
            </a:r>
            <a:r>
              <a:rPr lang="pt-BR" sz="20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Tahoma" pitchFamily="34" charset="0"/>
                <a:cs typeface="Tahoma" pitchFamily="34" charset="0"/>
              </a:rPr>
              <a:t> São Paulo Regional </a:t>
            </a:r>
            <a:r>
              <a:rPr lang="pt-BR" sz="2000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Tahoma" pitchFamily="34" charset="0"/>
                <a:cs typeface="Tahoma" pitchFamily="34" charset="0"/>
              </a:rPr>
              <a:t>and</a:t>
            </a:r>
            <a:r>
              <a:rPr lang="pt-BR" sz="20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Tahoma" pitchFamily="34" charset="0"/>
                <a:cs typeface="Tahoma" pitchFamily="34" charset="0"/>
              </a:rPr>
              <a:t> </a:t>
            </a:r>
            <a:r>
              <a:rPr lang="pt-BR" sz="2000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Tahoma" pitchFamily="34" charset="0"/>
                <a:cs typeface="Tahoma" pitchFamily="34" charset="0"/>
              </a:rPr>
              <a:t>Urban</a:t>
            </a:r>
            <a:r>
              <a:rPr lang="pt-BR" sz="20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Tahoma" pitchFamily="34" charset="0"/>
                <a:cs typeface="Tahoma" pitchFamily="34" charset="0"/>
              </a:rPr>
              <a:t> </a:t>
            </a:r>
            <a:r>
              <a:rPr lang="pt-BR" sz="2000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Tahoma" pitchFamily="34" charset="0"/>
                <a:cs typeface="Tahoma" pitchFamily="34" charset="0"/>
              </a:rPr>
              <a:t>Economics</a:t>
            </a:r>
            <a:r>
              <a:rPr lang="pt-BR" sz="20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Tahoma" pitchFamily="34" charset="0"/>
                <a:cs typeface="Tahoma" pitchFamily="34" charset="0"/>
              </a:rPr>
              <a:t> </a:t>
            </a:r>
            <a:r>
              <a:rPr lang="pt-BR" sz="2000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Tahoma" pitchFamily="34" charset="0"/>
                <a:cs typeface="Tahoma" pitchFamily="34" charset="0"/>
              </a:rPr>
              <a:t>Lab</a:t>
            </a:r>
            <a:r>
              <a:rPr lang="pt-BR" sz="20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Tahoma" pitchFamily="34" charset="0"/>
                <a:cs typeface="Tahoma" pitchFamily="34" charset="0"/>
              </a:rPr>
              <a:t>, TD </a:t>
            </a:r>
            <a:r>
              <a:rPr lang="pt-BR" sz="2000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Tahoma" pitchFamily="34" charset="0"/>
                <a:cs typeface="Tahoma" pitchFamily="34" charset="0"/>
              </a:rPr>
              <a:t>Nereus</a:t>
            </a:r>
            <a:r>
              <a:rPr lang="pt-BR" sz="20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Tahoma" pitchFamily="34" charset="0"/>
                <a:cs typeface="Tahoma" pitchFamily="34" charset="0"/>
              </a:rPr>
              <a:t>, 2013.</a:t>
            </a:r>
          </a:p>
          <a:p>
            <a:pPr marL="171450" indent="-171450" algn="just">
              <a:spcBef>
                <a:spcPts val="1200"/>
              </a:spcBef>
              <a:buFont typeface="Arial" pitchFamily="34" charset="0"/>
              <a:buChar char="•"/>
            </a:pPr>
            <a:r>
              <a:rPr lang="pt-BR" sz="2000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Tahoma" pitchFamily="34" charset="0"/>
                <a:cs typeface="Tahoma" pitchFamily="34" charset="0"/>
              </a:rPr>
              <a:t>Simonato</a:t>
            </a:r>
            <a:r>
              <a:rPr lang="pt-BR" sz="20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Tahoma" pitchFamily="34" charset="0"/>
                <a:cs typeface="Tahoma" pitchFamily="34" charset="0"/>
              </a:rPr>
              <a:t>, T. C. </a:t>
            </a:r>
            <a:r>
              <a:rPr lang="pt-BR" sz="20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Tahoma" pitchFamily="34" charset="0"/>
                <a:cs typeface="Tahoma" pitchFamily="34" charset="0"/>
              </a:rPr>
              <a:t>Projeção dos Impactos Econômicos Regionais do Desastre de Mariana-MG</a:t>
            </a:r>
            <a:r>
              <a:rPr lang="pt-BR" sz="20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Tahoma" pitchFamily="34" charset="0"/>
                <a:cs typeface="Tahoma" pitchFamily="34" charset="0"/>
              </a:rPr>
              <a:t>. 2017. Dissertação (Mestrado em Economia) – Universidade Federal de Minas Gerais.</a:t>
            </a:r>
            <a:endParaRPr lang="pt-BR" sz="2000" dirty="0" smtClean="0">
              <a:solidFill>
                <a:schemeClr val="tx1">
                  <a:lumMod val="85000"/>
                  <a:lumOff val="15000"/>
                </a:schemeClr>
              </a:solidFill>
              <a:latin typeface="+mj-lt"/>
              <a:ea typeface="Tahoma" pitchFamily="34" charset="0"/>
              <a:cs typeface="Tahoma" pitchFamily="34" charset="0"/>
            </a:endParaRPr>
          </a:p>
          <a:p>
            <a:pPr marL="171450" indent="-171450" algn="just">
              <a:spcBef>
                <a:spcPts val="1200"/>
              </a:spcBef>
              <a:buFont typeface="Arial" pitchFamily="34" charset="0"/>
              <a:buChar char="•"/>
            </a:pPr>
            <a:r>
              <a:rPr lang="pt-BR" sz="20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Tahoma" pitchFamily="34" charset="0"/>
                <a:cs typeface="Tahoma" pitchFamily="34" charset="0"/>
              </a:rPr>
              <a:t>Costa, T. C. </a:t>
            </a:r>
            <a:r>
              <a:rPr lang="pt-BR" sz="20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Tahoma" pitchFamily="34" charset="0"/>
                <a:cs typeface="Tahoma" pitchFamily="34" charset="0"/>
              </a:rPr>
              <a:t>Um Estudo sobre os Impactos do Acidente Ambiental da </a:t>
            </a:r>
            <a:r>
              <a:rPr lang="pt-BR" sz="2000" b="1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Tahoma" pitchFamily="34" charset="0"/>
                <a:cs typeface="Tahoma" pitchFamily="34" charset="0"/>
              </a:rPr>
              <a:t>Cataguases</a:t>
            </a:r>
            <a:r>
              <a:rPr lang="pt-BR" sz="20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Tahoma" pitchFamily="34" charset="0"/>
                <a:cs typeface="Tahoma" pitchFamily="34" charset="0"/>
              </a:rPr>
              <a:t> Papel sobre as Comunidades de Pescadores da Foz do Rio Paraíba do Sul</a:t>
            </a:r>
            <a:r>
              <a:rPr lang="pt-BR" sz="20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Tahoma" pitchFamily="34" charset="0"/>
                <a:cs typeface="Tahoma" pitchFamily="34" charset="0"/>
              </a:rPr>
              <a:t>. Encontro Nacional da </a:t>
            </a:r>
            <a:r>
              <a:rPr lang="pt-BR" sz="2000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Tahoma" pitchFamily="34" charset="0"/>
                <a:cs typeface="Tahoma" pitchFamily="34" charset="0"/>
              </a:rPr>
              <a:t>Anppas</a:t>
            </a:r>
            <a:r>
              <a:rPr lang="pt-BR" sz="20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Tahoma" pitchFamily="34" charset="0"/>
                <a:cs typeface="Tahoma" pitchFamily="34" charset="0"/>
              </a:rPr>
              <a:t>, 2013.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0" y="1357298"/>
            <a:ext cx="9144000" cy="4525963"/>
          </a:xfrm>
        </p:spPr>
        <p:txBody>
          <a:bodyPr/>
          <a:lstStyle/>
          <a:p>
            <a:r>
              <a:rPr lang="pt-BR" sz="30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Tahoma" pitchFamily="34" charset="0"/>
                <a:cs typeface="Tahoma" pitchFamily="34" charset="0"/>
              </a:rPr>
              <a:t>Diego </a:t>
            </a:r>
            <a:r>
              <a:rPr lang="pt-BR" sz="3000" b="1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Tahoma" pitchFamily="34" charset="0"/>
                <a:cs typeface="Tahoma" pitchFamily="34" charset="0"/>
              </a:rPr>
              <a:t>Carvalhar</a:t>
            </a:r>
            <a:r>
              <a:rPr lang="pt-BR" sz="30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Tahoma" pitchFamily="34" charset="0"/>
                <a:cs typeface="Tahoma" pitchFamily="34" charset="0"/>
              </a:rPr>
              <a:t> Belo </a:t>
            </a:r>
            <a:r>
              <a:rPr lang="pt-BR" sz="30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Tahoma" pitchFamily="34" charset="0"/>
                <a:cs typeface="Tahoma" pitchFamily="34" charset="0"/>
              </a:rPr>
              <a:t>– Mestrado em Políticas </a:t>
            </a:r>
            <a:r>
              <a:rPr lang="pt-BR" sz="30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Tahoma" pitchFamily="34" charset="0"/>
                <a:cs typeface="Tahoma" pitchFamily="34" charset="0"/>
              </a:rPr>
              <a:t>Sociais</a:t>
            </a:r>
            <a:r>
              <a:rPr lang="pt-BR" sz="30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Tahoma" pitchFamily="34" charset="0"/>
                <a:cs typeface="Tahoma" pitchFamily="34" charset="0"/>
              </a:rPr>
              <a:t> </a:t>
            </a:r>
            <a:r>
              <a:rPr lang="pt-BR" sz="30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Tahoma" pitchFamily="34" charset="0"/>
                <a:cs typeface="Tahoma" pitchFamily="34" charset="0"/>
              </a:rPr>
              <a:t>pela UENF;</a:t>
            </a:r>
          </a:p>
          <a:p>
            <a:r>
              <a:rPr lang="pt-BR" sz="3000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rPr>
              <a:t> </a:t>
            </a:r>
            <a:r>
              <a:rPr lang="pt-BR" sz="30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rPr>
              <a:t>Marcos A. </a:t>
            </a:r>
            <a:r>
              <a:rPr lang="pt-BR" sz="3000" b="1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rPr>
              <a:t>Pedlowski</a:t>
            </a:r>
            <a:r>
              <a:rPr lang="pt-BR" sz="30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rPr>
              <a:t> </a:t>
            </a:r>
            <a:r>
              <a:rPr lang="pt-BR" sz="30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rPr>
              <a:t>– Doutorado em Planejamento Regional, Professor titular da UENF.</a:t>
            </a:r>
          </a:p>
          <a:p>
            <a:endParaRPr lang="pt-BR" dirty="0"/>
          </a:p>
        </p:txBody>
      </p:sp>
      <p:cxnSp>
        <p:nvCxnSpPr>
          <p:cNvPr id="8" name="Conector reto 7"/>
          <p:cNvCxnSpPr/>
          <p:nvPr/>
        </p:nvCxnSpPr>
        <p:spPr>
          <a:xfrm>
            <a:off x="0" y="980728"/>
            <a:ext cx="3000364" cy="19380"/>
          </a:xfrm>
          <a:prstGeom prst="line">
            <a:avLst/>
          </a:prstGeom>
          <a:ln w="28575">
            <a:solidFill>
              <a:schemeClr val="tx2">
                <a:lumMod val="75000"/>
              </a:schemeClr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9" name="TextBox 5"/>
          <p:cNvSpPr txBox="1">
            <a:spLocks noChangeArrowheads="1"/>
          </p:cNvSpPr>
          <p:nvPr/>
        </p:nvSpPr>
        <p:spPr bwMode="auto">
          <a:xfrm>
            <a:off x="1112838" y="379066"/>
            <a:ext cx="1784463" cy="486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eaLnBrk="1" hangingPunct="1">
              <a:lnSpc>
                <a:spcPct val="80000"/>
              </a:lnSpc>
            </a:pPr>
            <a:r>
              <a:rPr lang="en-US" sz="3200" b="1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Autores</a:t>
            </a:r>
            <a:endParaRPr lang="en-US" sz="3200" dirty="0">
              <a:solidFill>
                <a:schemeClr val="tx1">
                  <a:lumMod val="85000"/>
                  <a:lumOff val="15000"/>
                </a:schemeClr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42976" y="5286388"/>
            <a:ext cx="6715172" cy="97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" name="Picture 2" descr="D:\Desktop\download (1).jpg"/>
          <p:cNvPicPr>
            <a:picLocks noChangeAspect="1" noChangeArrowheads="1"/>
          </p:cNvPicPr>
          <p:nvPr/>
        </p:nvPicPr>
        <p:blipFill>
          <a:blip r:embed="rId3"/>
          <a:srcRect b="18875"/>
          <a:stretch>
            <a:fillRect/>
          </a:stretch>
        </p:blipFill>
        <p:spPr bwMode="auto">
          <a:xfrm>
            <a:off x="1214414" y="4000504"/>
            <a:ext cx="1393041" cy="928694"/>
          </a:xfrm>
          <a:prstGeom prst="rect">
            <a:avLst/>
          </a:prstGeom>
          <a:noFill/>
        </p:spPr>
      </p:pic>
      <p:pic>
        <p:nvPicPr>
          <p:cNvPr id="2051" name="Picture 3" descr="D:\Desktop\download (2)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000365" y="3929066"/>
            <a:ext cx="2130152" cy="100013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Conector reto 3"/>
          <p:cNvCxnSpPr/>
          <p:nvPr/>
        </p:nvCxnSpPr>
        <p:spPr>
          <a:xfrm>
            <a:off x="0" y="2338050"/>
            <a:ext cx="3428992" cy="19380"/>
          </a:xfrm>
          <a:prstGeom prst="line">
            <a:avLst/>
          </a:prstGeom>
          <a:ln w="28575">
            <a:solidFill>
              <a:schemeClr val="tx2">
                <a:lumMod val="75000"/>
              </a:schemeClr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5" name="TextBox 5"/>
          <p:cNvSpPr txBox="1">
            <a:spLocks noChangeArrowheads="1"/>
          </p:cNvSpPr>
          <p:nvPr/>
        </p:nvSpPr>
        <p:spPr bwMode="auto">
          <a:xfrm>
            <a:off x="1112838" y="1736388"/>
            <a:ext cx="225254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eaLnBrk="1" hangingPunct="1">
              <a:lnSpc>
                <a:spcPct val="80000"/>
              </a:lnSpc>
            </a:pPr>
            <a:r>
              <a:rPr lang="en-US" sz="32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Obrigado</a:t>
            </a:r>
            <a:r>
              <a:rPr lang="en-US" sz="40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!</a:t>
            </a:r>
            <a:endParaRPr lang="en-US" sz="4000" dirty="0">
              <a:solidFill>
                <a:schemeClr val="tx1">
                  <a:lumMod val="85000"/>
                  <a:lumOff val="15000"/>
                </a:schemeClr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6" name="CaixaDeTexto 5"/>
          <p:cNvSpPr txBox="1"/>
          <p:nvPr/>
        </p:nvSpPr>
        <p:spPr>
          <a:xfrm>
            <a:off x="1142976" y="3356291"/>
            <a:ext cx="6572296" cy="12157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000" dirty="0" smtClean="0"/>
              <a:t>Guilherme Santos Monteiro</a:t>
            </a:r>
          </a:p>
          <a:p>
            <a:r>
              <a:rPr lang="pt-BR" sz="2500" dirty="0" smtClean="0">
                <a:hlinkClick r:id="rId2"/>
              </a:rPr>
              <a:t>guilhermesantosmonteiro@gmail.com</a:t>
            </a:r>
            <a:endParaRPr lang="pt-BR" sz="2500" dirty="0" smtClean="0"/>
          </a:p>
          <a:p>
            <a:endParaRPr lang="pt-BR" dirty="0"/>
          </a:p>
        </p:txBody>
      </p:sp>
      <p:pic>
        <p:nvPicPr>
          <p:cNvPr id="7" name="Picture 5" descr="D:\Desktop\download.png"/>
          <p:cNvPicPr>
            <a:picLocks noChangeAspect="1" noChangeArrowheads="1"/>
          </p:cNvPicPr>
          <p:nvPr/>
        </p:nvPicPr>
        <p:blipFill>
          <a:blip r:embed="rId3"/>
          <a:srcRect l="5556" t="16129" r="5554" b="15322"/>
          <a:stretch>
            <a:fillRect/>
          </a:stretch>
        </p:blipFill>
        <p:spPr bwMode="auto">
          <a:xfrm>
            <a:off x="7929586" y="71414"/>
            <a:ext cx="1075722" cy="571478"/>
          </a:xfrm>
          <a:prstGeom prst="rect">
            <a:avLst/>
          </a:prstGeom>
          <a:noFill/>
        </p:spPr>
      </p:pic>
      <p:pic>
        <p:nvPicPr>
          <p:cNvPr id="9" name="Picture 2" descr="D:\Desktop\download.pn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6675" y="76182"/>
            <a:ext cx="3290879" cy="57051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0" y="1357299"/>
            <a:ext cx="9144000" cy="2214578"/>
          </a:xfrm>
        </p:spPr>
        <p:txBody>
          <a:bodyPr>
            <a:normAutofit/>
          </a:bodyPr>
          <a:lstStyle/>
          <a:p>
            <a:r>
              <a:rPr lang="pt-BR" sz="30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Tahoma" pitchFamily="34" charset="0"/>
                <a:cs typeface="Tahoma" pitchFamily="34" charset="0"/>
              </a:rPr>
              <a:t>Rompimento da Barragem </a:t>
            </a:r>
            <a:r>
              <a:rPr lang="pt-BR" sz="30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Tahoma" pitchFamily="34" charset="0"/>
                <a:cs typeface="Tahoma" pitchFamily="34" charset="0"/>
              </a:rPr>
              <a:t>da Indústria </a:t>
            </a:r>
            <a:r>
              <a:rPr lang="pt-BR" sz="3000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Tahoma" pitchFamily="34" charset="0"/>
                <a:cs typeface="Tahoma" pitchFamily="34" charset="0"/>
              </a:rPr>
              <a:t>Cataguases</a:t>
            </a:r>
            <a:r>
              <a:rPr lang="pt-BR" sz="30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Tahoma" pitchFamily="34" charset="0"/>
                <a:cs typeface="Tahoma" pitchFamily="34" charset="0"/>
              </a:rPr>
              <a:t> de Papel em 2003; </a:t>
            </a:r>
          </a:p>
          <a:p>
            <a:r>
              <a:rPr lang="pt-BR" sz="30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1,2 bilhão de dejetos químicos despejados no </a:t>
            </a:r>
            <a:r>
              <a:rPr lang="pt-BR" sz="3000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Rio Pomba </a:t>
            </a:r>
            <a:r>
              <a:rPr lang="pt-BR" sz="30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e</a:t>
            </a:r>
            <a:r>
              <a:rPr lang="pt-BR" sz="3000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Rio Paraíba do Sul</a:t>
            </a:r>
            <a:r>
              <a:rPr lang="pt-BR" sz="30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;</a:t>
            </a:r>
          </a:p>
          <a:p>
            <a:pPr>
              <a:buNone/>
            </a:pPr>
            <a:endParaRPr lang="pt-BR" dirty="0"/>
          </a:p>
        </p:txBody>
      </p:sp>
      <p:cxnSp>
        <p:nvCxnSpPr>
          <p:cNvPr id="8" name="Conector reto 7"/>
          <p:cNvCxnSpPr/>
          <p:nvPr/>
        </p:nvCxnSpPr>
        <p:spPr>
          <a:xfrm>
            <a:off x="0" y="980728"/>
            <a:ext cx="3214678" cy="19380"/>
          </a:xfrm>
          <a:prstGeom prst="line">
            <a:avLst/>
          </a:prstGeom>
          <a:ln w="28575">
            <a:solidFill>
              <a:schemeClr val="tx2">
                <a:lumMod val="75000"/>
              </a:schemeClr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9" name="TextBox 5"/>
          <p:cNvSpPr txBox="1">
            <a:spLocks noChangeArrowheads="1"/>
          </p:cNvSpPr>
          <p:nvPr/>
        </p:nvSpPr>
        <p:spPr bwMode="auto">
          <a:xfrm>
            <a:off x="1112838" y="379066"/>
            <a:ext cx="2060179" cy="486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eaLnBrk="1" hangingPunct="1">
              <a:lnSpc>
                <a:spcPct val="80000"/>
              </a:lnSpc>
            </a:pPr>
            <a:r>
              <a:rPr lang="en-US" sz="3200" b="1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Contexto</a:t>
            </a:r>
            <a:endParaRPr lang="en-US" sz="3200" dirty="0">
              <a:solidFill>
                <a:schemeClr val="tx1">
                  <a:lumMod val="85000"/>
                  <a:lumOff val="15000"/>
                </a:schemeClr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pic>
        <p:nvPicPr>
          <p:cNvPr id="2050" name="Picture 2" descr="D:\Desktop\images (1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7158" y="3929066"/>
            <a:ext cx="4111653" cy="2643206"/>
          </a:xfrm>
          <a:prstGeom prst="rect">
            <a:avLst/>
          </a:prstGeom>
          <a:noFill/>
        </p:spPr>
      </p:pic>
      <p:pic>
        <p:nvPicPr>
          <p:cNvPr id="2052" name="Picture 4" descr="D:\Desktop\download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643438" y="3929065"/>
            <a:ext cx="4143404" cy="263231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0" y="1689119"/>
            <a:ext cx="4429124" cy="4525963"/>
          </a:xfrm>
        </p:spPr>
        <p:txBody>
          <a:bodyPr>
            <a:normAutofit/>
          </a:bodyPr>
          <a:lstStyle/>
          <a:p>
            <a:r>
              <a:rPr lang="pt-BR" sz="3000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47 cidades </a:t>
            </a:r>
            <a:r>
              <a:rPr lang="pt-BR" sz="30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da Zona da Mata Mineira, Norte Fluminense e litoral do ES;</a:t>
            </a:r>
          </a:p>
          <a:p>
            <a:r>
              <a:rPr lang="pt-BR" sz="30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Suspensão no </a:t>
            </a:r>
            <a:r>
              <a:rPr lang="pt-BR" sz="3000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abastecimento de água</a:t>
            </a:r>
            <a:r>
              <a:rPr lang="pt-BR" sz="30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, </a:t>
            </a:r>
            <a:r>
              <a:rPr lang="pt-BR" sz="3000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pesca</a:t>
            </a:r>
            <a:r>
              <a:rPr lang="pt-BR" sz="30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e extração de areia.</a:t>
            </a:r>
          </a:p>
          <a:p>
            <a:pPr>
              <a:buNone/>
            </a:pPr>
            <a:endParaRPr lang="pt-BR" dirty="0"/>
          </a:p>
        </p:txBody>
      </p:sp>
      <p:cxnSp>
        <p:nvCxnSpPr>
          <p:cNvPr id="8" name="Conector reto 7"/>
          <p:cNvCxnSpPr/>
          <p:nvPr/>
        </p:nvCxnSpPr>
        <p:spPr>
          <a:xfrm>
            <a:off x="0" y="980728"/>
            <a:ext cx="3286116" cy="19380"/>
          </a:xfrm>
          <a:prstGeom prst="line">
            <a:avLst/>
          </a:prstGeom>
          <a:ln w="28575">
            <a:solidFill>
              <a:schemeClr val="tx2">
                <a:lumMod val="75000"/>
              </a:schemeClr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9" name="TextBox 5"/>
          <p:cNvSpPr txBox="1">
            <a:spLocks noChangeArrowheads="1"/>
          </p:cNvSpPr>
          <p:nvPr/>
        </p:nvSpPr>
        <p:spPr bwMode="auto">
          <a:xfrm>
            <a:off x="1112838" y="379066"/>
            <a:ext cx="2060179" cy="486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eaLnBrk="1" hangingPunct="1">
              <a:lnSpc>
                <a:spcPct val="80000"/>
              </a:lnSpc>
            </a:pPr>
            <a:r>
              <a:rPr lang="en-US" sz="3200" b="1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Contexto</a:t>
            </a:r>
            <a:endParaRPr lang="en-US" sz="3200" dirty="0">
              <a:solidFill>
                <a:schemeClr val="tx1">
                  <a:lumMod val="85000"/>
                  <a:lumOff val="15000"/>
                </a:schemeClr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pic>
        <p:nvPicPr>
          <p:cNvPr id="5" name="Picture 3" descr="D:\Desktop\images (2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643438" y="2000240"/>
            <a:ext cx="4286280" cy="328614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29 Rectángulo"/>
          <p:cNvSpPr/>
          <p:nvPr/>
        </p:nvSpPr>
        <p:spPr>
          <a:xfrm>
            <a:off x="0" y="3905251"/>
            <a:ext cx="5436096" cy="2695574"/>
          </a:xfrm>
          <a:prstGeom prst="rect">
            <a:avLst/>
          </a:prstGeom>
          <a:solidFill>
            <a:schemeClr val="bg1">
              <a:lumMod val="50000"/>
              <a:alpha val="74902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/>
          </a:p>
        </p:txBody>
      </p:sp>
      <p:sp>
        <p:nvSpPr>
          <p:cNvPr id="4" name="23 Rectángulo"/>
          <p:cNvSpPr/>
          <p:nvPr/>
        </p:nvSpPr>
        <p:spPr>
          <a:xfrm>
            <a:off x="5436096" y="3905251"/>
            <a:ext cx="3707904" cy="2695574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/>
          </a:p>
        </p:txBody>
      </p:sp>
      <p:sp>
        <p:nvSpPr>
          <p:cNvPr id="5" name="31 Rectángulo"/>
          <p:cNvSpPr/>
          <p:nvPr/>
        </p:nvSpPr>
        <p:spPr>
          <a:xfrm>
            <a:off x="5436096" y="4343559"/>
            <a:ext cx="3707904" cy="367762"/>
          </a:xfrm>
          <a:prstGeom prst="rect">
            <a:avLst/>
          </a:prstGeom>
          <a:solidFill>
            <a:srgbClr val="000000">
              <a:alpha val="5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/>
          </a:p>
        </p:txBody>
      </p:sp>
      <p:sp>
        <p:nvSpPr>
          <p:cNvPr id="6" name="40 Rectángulo"/>
          <p:cNvSpPr/>
          <p:nvPr/>
        </p:nvSpPr>
        <p:spPr>
          <a:xfrm>
            <a:off x="0" y="4343559"/>
            <a:ext cx="5436096" cy="367762"/>
          </a:xfrm>
          <a:prstGeom prst="rect">
            <a:avLst/>
          </a:prstGeom>
          <a:solidFill>
            <a:srgbClr val="FFFFFF">
              <a:alpha val="14902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/>
          </a:p>
        </p:txBody>
      </p:sp>
      <p:sp>
        <p:nvSpPr>
          <p:cNvPr id="7" name="TextBox 18"/>
          <p:cNvSpPr txBox="1"/>
          <p:nvPr/>
        </p:nvSpPr>
        <p:spPr>
          <a:xfrm>
            <a:off x="5565254" y="5070046"/>
            <a:ext cx="2997720" cy="216206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>
            <a:defPPr>
              <a:defRPr lang="en-US"/>
            </a:defPPr>
            <a:lvl1pPr>
              <a:defRPr sz="1400">
                <a:solidFill>
                  <a:srgbClr val="D2808C"/>
                </a:solidFill>
                <a:latin typeface="+mj-lt"/>
                <a:cs typeface="Tahoma"/>
              </a:defRPr>
            </a:lvl1pPr>
          </a:lstStyle>
          <a:p>
            <a:r>
              <a:rPr lang="pt-BR" dirty="0" smtClean="0">
                <a:solidFill>
                  <a:schemeClr val="bg1"/>
                </a:solidFill>
              </a:rPr>
              <a:t>03. Análise dos Resultados</a:t>
            </a:r>
            <a:endParaRPr lang="pt-BR" dirty="0">
              <a:solidFill>
                <a:schemeClr val="bg1"/>
              </a:solidFill>
            </a:endParaRPr>
          </a:p>
        </p:txBody>
      </p:sp>
      <p:sp>
        <p:nvSpPr>
          <p:cNvPr id="8" name="TextBox 18"/>
          <p:cNvSpPr txBox="1"/>
          <p:nvPr/>
        </p:nvSpPr>
        <p:spPr>
          <a:xfrm>
            <a:off x="5560907" y="4421663"/>
            <a:ext cx="3464717" cy="216206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pt-BR" sz="1400" dirty="0" smtClean="0">
                <a:solidFill>
                  <a:schemeClr val="bg1"/>
                </a:solidFill>
                <a:latin typeface="+mj-lt"/>
                <a:cs typeface="Tahoma"/>
              </a:rPr>
              <a:t>01. Revisão bibliográfica</a:t>
            </a:r>
          </a:p>
        </p:txBody>
      </p:sp>
      <p:sp>
        <p:nvSpPr>
          <p:cNvPr id="9" name="TextBox 18"/>
          <p:cNvSpPr txBox="1"/>
          <p:nvPr/>
        </p:nvSpPr>
        <p:spPr>
          <a:xfrm>
            <a:off x="5567342" y="4730371"/>
            <a:ext cx="3458282" cy="216206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pt-BR" sz="1400" dirty="0" smtClean="0">
                <a:solidFill>
                  <a:schemeClr val="bg1"/>
                </a:solidFill>
                <a:latin typeface="+mj-lt"/>
                <a:cs typeface="Tahoma"/>
              </a:rPr>
              <a:t>02. Metodologia</a:t>
            </a:r>
          </a:p>
        </p:txBody>
      </p:sp>
      <p:sp>
        <p:nvSpPr>
          <p:cNvPr id="11" name="30 Cheurón"/>
          <p:cNvSpPr/>
          <p:nvPr/>
        </p:nvSpPr>
        <p:spPr>
          <a:xfrm>
            <a:off x="5220072" y="4413498"/>
            <a:ext cx="144016" cy="251024"/>
          </a:xfrm>
          <a:prstGeom prst="chevron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>
              <a:solidFill>
                <a:schemeClr val="tx1"/>
              </a:solidFill>
            </a:endParaRPr>
          </a:p>
        </p:txBody>
      </p:sp>
      <p:sp>
        <p:nvSpPr>
          <p:cNvPr id="12" name="TextBox 10"/>
          <p:cNvSpPr txBox="1"/>
          <p:nvPr/>
        </p:nvSpPr>
        <p:spPr>
          <a:xfrm>
            <a:off x="214282" y="1428736"/>
            <a:ext cx="1017171" cy="857256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65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cs typeface="Tahoma"/>
              </a:rPr>
              <a:t>01</a:t>
            </a:r>
          </a:p>
        </p:txBody>
      </p:sp>
      <p:sp>
        <p:nvSpPr>
          <p:cNvPr id="13" name="TextBox 11"/>
          <p:cNvSpPr txBox="1"/>
          <p:nvPr/>
        </p:nvSpPr>
        <p:spPr>
          <a:xfrm>
            <a:off x="1214414" y="1785926"/>
            <a:ext cx="7556108" cy="571504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3000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Tahoma"/>
                <a:cs typeface="Tahoma"/>
              </a:rPr>
              <a:t>Revisão</a:t>
            </a:r>
            <a:r>
              <a:rPr lang="en-US" sz="30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ahoma"/>
                <a:cs typeface="Tahoma"/>
              </a:rPr>
              <a:t> </a:t>
            </a:r>
            <a:r>
              <a:rPr lang="en-US" sz="3000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Tahoma"/>
                <a:cs typeface="Tahoma"/>
              </a:rPr>
              <a:t>bibliográfica</a:t>
            </a:r>
            <a:endParaRPr lang="en-US" sz="3000" dirty="0">
              <a:solidFill>
                <a:schemeClr val="tx1">
                  <a:lumMod val="85000"/>
                  <a:lumOff val="15000"/>
                </a:schemeClr>
              </a:solidFill>
              <a:latin typeface="Tahoma"/>
              <a:cs typeface="Tahoma"/>
            </a:endParaRPr>
          </a:p>
        </p:txBody>
      </p:sp>
      <p:sp>
        <p:nvSpPr>
          <p:cNvPr id="15" name="TextBox 18"/>
          <p:cNvSpPr txBox="1"/>
          <p:nvPr/>
        </p:nvSpPr>
        <p:spPr>
          <a:xfrm>
            <a:off x="5574808" y="5357826"/>
            <a:ext cx="2997720" cy="216206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>
            <a:defPPr>
              <a:defRPr lang="en-US"/>
            </a:defPPr>
            <a:lvl1pPr>
              <a:defRPr sz="1400">
                <a:solidFill>
                  <a:srgbClr val="D2808C"/>
                </a:solidFill>
                <a:latin typeface="+mj-lt"/>
                <a:cs typeface="Tahoma"/>
              </a:defRPr>
            </a:lvl1pPr>
          </a:lstStyle>
          <a:p>
            <a:r>
              <a:rPr lang="pt-BR" dirty="0" smtClean="0">
                <a:solidFill>
                  <a:schemeClr val="bg1"/>
                </a:solidFill>
              </a:rPr>
              <a:t>04. Conclusão</a:t>
            </a:r>
            <a:endParaRPr lang="pt-BR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Conector reto 3"/>
          <p:cNvCxnSpPr/>
          <p:nvPr/>
        </p:nvCxnSpPr>
        <p:spPr>
          <a:xfrm>
            <a:off x="0" y="980728"/>
            <a:ext cx="5639238" cy="575"/>
          </a:xfrm>
          <a:prstGeom prst="line">
            <a:avLst/>
          </a:prstGeom>
          <a:ln w="28575">
            <a:solidFill>
              <a:schemeClr val="tx2">
                <a:lumMod val="75000"/>
              </a:schemeClr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6" name="Espaço Reservado para Conteúdo 2"/>
          <p:cNvSpPr>
            <a:spLocks noGrp="1"/>
          </p:cNvSpPr>
          <p:nvPr>
            <p:ph idx="1"/>
          </p:nvPr>
        </p:nvSpPr>
        <p:spPr>
          <a:xfrm>
            <a:off x="0" y="1357298"/>
            <a:ext cx="9144000" cy="4525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pt-BR" sz="30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Tahoma" pitchFamily="34" charset="0"/>
                <a:cs typeface="Tahoma" pitchFamily="34" charset="0"/>
              </a:rPr>
              <a:t>   </a:t>
            </a:r>
            <a:r>
              <a:rPr lang="pt-BR" sz="30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Tahoma" pitchFamily="34" charset="0"/>
                <a:cs typeface="Tahoma" pitchFamily="34" charset="0"/>
              </a:rPr>
              <a:t>Contradições entre modelos de desenvolvimento e preservação ambiental</a:t>
            </a:r>
          </a:p>
          <a:p>
            <a:pPr>
              <a:buNone/>
            </a:pPr>
            <a:endParaRPr lang="pt-BR" sz="3000" b="1" dirty="0" smtClean="0">
              <a:solidFill>
                <a:schemeClr val="tx1">
                  <a:lumMod val="85000"/>
                  <a:lumOff val="15000"/>
                </a:schemeClr>
              </a:solidFill>
              <a:latin typeface="+mj-lt"/>
              <a:ea typeface="Tahoma" pitchFamily="34" charset="0"/>
              <a:cs typeface="Tahoma" pitchFamily="34" charset="0"/>
            </a:endParaRPr>
          </a:p>
          <a:p>
            <a:r>
              <a:rPr lang="pt-BR" sz="30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Tahoma" pitchFamily="34" charset="0"/>
                <a:cs typeface="Tahoma" pitchFamily="34" charset="0"/>
              </a:rPr>
              <a:t>Teoria da Modernização Ecológica </a:t>
            </a:r>
            <a:r>
              <a:rPr lang="pt-BR" sz="30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Tahoma" pitchFamily="34" charset="0"/>
                <a:cs typeface="Tahoma" pitchFamily="34" charset="0"/>
              </a:rPr>
              <a:t>(Karl Polanyi e Joseph Huber);</a:t>
            </a:r>
          </a:p>
          <a:p>
            <a:r>
              <a:rPr lang="pt-BR" sz="3000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Tahoma" pitchFamily="34" charset="0"/>
                <a:cs typeface="Tahoma" pitchFamily="34" charset="0"/>
              </a:rPr>
              <a:t> </a:t>
            </a:r>
            <a:r>
              <a:rPr lang="pt-BR" sz="30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Tahoma" pitchFamily="34" charset="0"/>
                <a:cs typeface="Tahoma" pitchFamily="34" charset="0"/>
              </a:rPr>
              <a:t>Teoria da Sociedade de Risco </a:t>
            </a:r>
            <a:r>
              <a:rPr lang="pt-BR" sz="30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Tahoma" pitchFamily="34" charset="0"/>
                <a:cs typeface="Tahoma" pitchFamily="34" charset="0"/>
              </a:rPr>
              <a:t>(</a:t>
            </a:r>
            <a:r>
              <a:rPr lang="pt-BR" sz="3000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Tahoma" pitchFamily="34" charset="0"/>
                <a:cs typeface="Tahoma" pitchFamily="34" charset="0"/>
              </a:rPr>
              <a:t>Ulrich</a:t>
            </a:r>
            <a:r>
              <a:rPr lang="pt-BR" sz="30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Tahoma" pitchFamily="34" charset="0"/>
                <a:cs typeface="Tahoma" pitchFamily="34" charset="0"/>
              </a:rPr>
              <a:t> </a:t>
            </a:r>
            <a:r>
              <a:rPr lang="pt-BR" sz="3000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Tahoma" pitchFamily="34" charset="0"/>
                <a:cs typeface="Tahoma" pitchFamily="34" charset="0"/>
              </a:rPr>
              <a:t>Beck</a:t>
            </a:r>
            <a:r>
              <a:rPr lang="pt-BR" sz="30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Tahoma" pitchFamily="34" charset="0"/>
                <a:cs typeface="Tahoma" pitchFamily="34" charset="0"/>
              </a:rPr>
              <a:t> e </a:t>
            </a:r>
            <a:r>
              <a:rPr lang="pt-BR" sz="3000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Tahoma" pitchFamily="34" charset="0"/>
                <a:cs typeface="Tahoma" pitchFamily="34" charset="0"/>
              </a:rPr>
              <a:t>Anthony </a:t>
            </a:r>
            <a:r>
              <a:rPr lang="pt-BR" sz="3000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Tahoma" pitchFamily="34" charset="0"/>
                <a:cs typeface="Tahoma" pitchFamily="34" charset="0"/>
              </a:rPr>
              <a:t>Giddens</a:t>
            </a:r>
            <a:r>
              <a:rPr lang="pt-BR" sz="30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Tahoma" pitchFamily="34" charset="0"/>
                <a:cs typeface="Tahoma" pitchFamily="34" charset="0"/>
              </a:rPr>
              <a:t>);</a:t>
            </a:r>
          </a:p>
          <a:p>
            <a:r>
              <a:rPr lang="pt-BR" sz="3000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Tahoma" pitchFamily="34" charset="0"/>
                <a:cs typeface="Tahoma" pitchFamily="34" charset="0"/>
              </a:rPr>
              <a:t> </a:t>
            </a:r>
            <a:r>
              <a:rPr lang="pt-BR" sz="30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Tahoma" pitchFamily="34" charset="0"/>
                <a:cs typeface="Tahoma" pitchFamily="34" charset="0"/>
              </a:rPr>
              <a:t>Teoria da Justiça Ambiental </a:t>
            </a:r>
            <a:r>
              <a:rPr lang="pt-BR" sz="30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Tahoma" pitchFamily="34" charset="0"/>
                <a:cs typeface="Tahoma" pitchFamily="34" charset="0"/>
              </a:rPr>
              <a:t>(Henri </a:t>
            </a:r>
            <a:r>
              <a:rPr lang="pt-BR" sz="30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Tahoma" pitchFamily="34" charset="0"/>
                <a:cs typeface="Tahoma" pitchFamily="34" charset="0"/>
              </a:rPr>
              <a:t>A</a:t>
            </a:r>
            <a:r>
              <a:rPr lang="pt-BR" sz="3000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Tahoma" pitchFamily="34" charset="0"/>
                <a:cs typeface="Tahoma" pitchFamily="34" charset="0"/>
              </a:rPr>
              <a:t>cselrad</a:t>
            </a:r>
            <a:r>
              <a:rPr lang="pt-BR" sz="30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Tahoma" pitchFamily="34" charset="0"/>
                <a:cs typeface="Tahoma" pitchFamily="34" charset="0"/>
              </a:rPr>
              <a:t>).</a:t>
            </a:r>
            <a:endParaRPr lang="pt-BR" sz="3000" dirty="0">
              <a:solidFill>
                <a:schemeClr val="tx1">
                  <a:lumMod val="85000"/>
                  <a:lumOff val="15000"/>
                </a:schemeClr>
              </a:solidFill>
              <a:latin typeface="+mj-lt"/>
              <a:ea typeface="Tahoma" pitchFamily="34" charset="0"/>
              <a:cs typeface="Tahoma" pitchFamily="34" charset="0"/>
            </a:endParaRPr>
          </a:p>
        </p:txBody>
      </p:sp>
      <p:sp>
        <p:nvSpPr>
          <p:cNvPr id="7" name="TextBox 5"/>
          <p:cNvSpPr txBox="1">
            <a:spLocks noChangeArrowheads="1"/>
          </p:cNvSpPr>
          <p:nvPr/>
        </p:nvSpPr>
        <p:spPr bwMode="auto">
          <a:xfrm>
            <a:off x="1112838" y="379066"/>
            <a:ext cx="4294765" cy="486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eaLnBrk="1" hangingPunct="1">
              <a:lnSpc>
                <a:spcPct val="80000"/>
              </a:lnSpc>
            </a:pPr>
            <a:r>
              <a:rPr lang="en-US" sz="3200" b="1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Postulados</a:t>
            </a:r>
            <a:r>
              <a:rPr lang="en-US" sz="32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3200" b="1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Teóricos</a:t>
            </a:r>
            <a:endParaRPr lang="en-US" sz="3200" dirty="0">
              <a:solidFill>
                <a:schemeClr val="tx1">
                  <a:lumMod val="85000"/>
                  <a:lumOff val="15000"/>
                </a:schemeClr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29 Rectángulo"/>
          <p:cNvSpPr/>
          <p:nvPr/>
        </p:nvSpPr>
        <p:spPr>
          <a:xfrm>
            <a:off x="0" y="3905251"/>
            <a:ext cx="5436096" cy="2695574"/>
          </a:xfrm>
          <a:prstGeom prst="rect">
            <a:avLst/>
          </a:prstGeom>
          <a:solidFill>
            <a:schemeClr val="tx1">
              <a:lumMod val="75000"/>
              <a:lumOff val="25000"/>
              <a:alpha val="74902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/>
          </a:p>
        </p:txBody>
      </p:sp>
      <p:sp>
        <p:nvSpPr>
          <p:cNvPr id="5" name="23 Rectángulo"/>
          <p:cNvSpPr/>
          <p:nvPr/>
        </p:nvSpPr>
        <p:spPr>
          <a:xfrm>
            <a:off x="5436096" y="3905251"/>
            <a:ext cx="3707904" cy="2695574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/>
          </a:p>
        </p:txBody>
      </p:sp>
      <p:sp>
        <p:nvSpPr>
          <p:cNvPr id="6" name="31 Rectángulo"/>
          <p:cNvSpPr/>
          <p:nvPr/>
        </p:nvSpPr>
        <p:spPr>
          <a:xfrm>
            <a:off x="5436096" y="4664539"/>
            <a:ext cx="3707904" cy="367762"/>
          </a:xfrm>
          <a:prstGeom prst="rect">
            <a:avLst/>
          </a:prstGeom>
          <a:solidFill>
            <a:srgbClr val="000000">
              <a:alpha val="5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/>
          </a:p>
        </p:txBody>
      </p:sp>
      <p:sp>
        <p:nvSpPr>
          <p:cNvPr id="7" name="40 Rectángulo"/>
          <p:cNvSpPr/>
          <p:nvPr/>
        </p:nvSpPr>
        <p:spPr>
          <a:xfrm>
            <a:off x="0" y="4664539"/>
            <a:ext cx="5436096" cy="367762"/>
          </a:xfrm>
          <a:prstGeom prst="rect">
            <a:avLst/>
          </a:prstGeom>
          <a:solidFill>
            <a:srgbClr val="FFFFFF">
              <a:alpha val="14902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/>
          </a:p>
        </p:txBody>
      </p:sp>
      <p:sp>
        <p:nvSpPr>
          <p:cNvPr id="8" name="30 Cheurón"/>
          <p:cNvSpPr/>
          <p:nvPr/>
        </p:nvSpPr>
        <p:spPr>
          <a:xfrm>
            <a:off x="5220072" y="4734478"/>
            <a:ext cx="144016" cy="251024"/>
          </a:xfrm>
          <a:prstGeom prst="chevron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>
              <a:solidFill>
                <a:schemeClr val="tx1"/>
              </a:solidFill>
            </a:endParaRPr>
          </a:p>
        </p:txBody>
      </p:sp>
      <p:sp>
        <p:nvSpPr>
          <p:cNvPr id="9" name="TextBox 18"/>
          <p:cNvSpPr txBox="1"/>
          <p:nvPr/>
        </p:nvSpPr>
        <p:spPr>
          <a:xfrm>
            <a:off x="5565254" y="5070046"/>
            <a:ext cx="2997720" cy="216206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>
            <a:defPPr>
              <a:defRPr lang="en-US"/>
            </a:defPPr>
            <a:lvl1pPr>
              <a:defRPr sz="1400">
                <a:solidFill>
                  <a:srgbClr val="D2808C"/>
                </a:solidFill>
                <a:latin typeface="+mj-lt"/>
                <a:cs typeface="Tahoma"/>
              </a:defRPr>
            </a:lvl1pPr>
          </a:lstStyle>
          <a:p>
            <a:r>
              <a:rPr lang="pt-BR" dirty="0" smtClean="0">
                <a:solidFill>
                  <a:schemeClr val="bg1"/>
                </a:solidFill>
              </a:rPr>
              <a:t>03. Análise dos Resultados</a:t>
            </a:r>
            <a:endParaRPr lang="pt-BR" dirty="0">
              <a:solidFill>
                <a:schemeClr val="bg1"/>
              </a:solidFill>
            </a:endParaRPr>
          </a:p>
        </p:txBody>
      </p:sp>
      <p:sp>
        <p:nvSpPr>
          <p:cNvPr id="12" name="TextBox 18"/>
          <p:cNvSpPr txBox="1"/>
          <p:nvPr/>
        </p:nvSpPr>
        <p:spPr>
          <a:xfrm>
            <a:off x="5560907" y="4421663"/>
            <a:ext cx="3583093" cy="216206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pt-BR" sz="1400" dirty="0" smtClean="0">
                <a:solidFill>
                  <a:schemeClr val="bg1"/>
                </a:solidFill>
                <a:latin typeface="+mj-lt"/>
                <a:cs typeface="Tahoma"/>
              </a:rPr>
              <a:t>01. Revisão bibliográfica</a:t>
            </a:r>
          </a:p>
        </p:txBody>
      </p:sp>
      <p:sp>
        <p:nvSpPr>
          <p:cNvPr id="13" name="TextBox 18"/>
          <p:cNvSpPr txBox="1"/>
          <p:nvPr/>
        </p:nvSpPr>
        <p:spPr>
          <a:xfrm>
            <a:off x="5567342" y="4737525"/>
            <a:ext cx="1833583" cy="20905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pt-BR" sz="1400" dirty="0" smtClean="0">
                <a:solidFill>
                  <a:schemeClr val="bg1"/>
                </a:solidFill>
                <a:latin typeface="+mj-lt"/>
                <a:cs typeface="Tahoma"/>
              </a:rPr>
              <a:t>02. Metodologia</a:t>
            </a:r>
          </a:p>
        </p:txBody>
      </p:sp>
      <p:sp>
        <p:nvSpPr>
          <p:cNvPr id="14" name="TextBox 10"/>
          <p:cNvSpPr txBox="1"/>
          <p:nvPr/>
        </p:nvSpPr>
        <p:spPr>
          <a:xfrm>
            <a:off x="214282" y="1428736"/>
            <a:ext cx="1017171" cy="857256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65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cs typeface="Tahoma"/>
              </a:rPr>
              <a:t>02</a:t>
            </a:r>
          </a:p>
        </p:txBody>
      </p:sp>
      <p:sp>
        <p:nvSpPr>
          <p:cNvPr id="15" name="TextBox 11"/>
          <p:cNvSpPr txBox="1"/>
          <p:nvPr/>
        </p:nvSpPr>
        <p:spPr>
          <a:xfrm>
            <a:off x="1214414" y="1785926"/>
            <a:ext cx="7556108" cy="428628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3000" b="1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Tahoma"/>
                <a:cs typeface="Tahoma"/>
              </a:rPr>
              <a:t>Metodologia</a:t>
            </a:r>
            <a:endParaRPr lang="en-US" sz="3000" b="1" dirty="0">
              <a:solidFill>
                <a:schemeClr val="tx1">
                  <a:lumMod val="85000"/>
                  <a:lumOff val="15000"/>
                </a:schemeClr>
              </a:solidFill>
              <a:latin typeface="Tahoma"/>
              <a:cs typeface="Tahoma"/>
            </a:endParaRPr>
          </a:p>
        </p:txBody>
      </p:sp>
      <p:sp>
        <p:nvSpPr>
          <p:cNvPr id="16" name="TextBox 18"/>
          <p:cNvSpPr txBox="1"/>
          <p:nvPr/>
        </p:nvSpPr>
        <p:spPr>
          <a:xfrm>
            <a:off x="5574808" y="5357826"/>
            <a:ext cx="2997720" cy="216206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>
            <a:defPPr>
              <a:defRPr lang="en-US"/>
            </a:defPPr>
            <a:lvl1pPr>
              <a:defRPr sz="1400">
                <a:solidFill>
                  <a:srgbClr val="D2808C"/>
                </a:solidFill>
                <a:latin typeface="+mj-lt"/>
                <a:cs typeface="Tahoma"/>
              </a:defRPr>
            </a:lvl1pPr>
          </a:lstStyle>
          <a:p>
            <a:r>
              <a:rPr lang="pt-BR" dirty="0" smtClean="0">
                <a:solidFill>
                  <a:schemeClr val="bg1"/>
                </a:solidFill>
              </a:rPr>
              <a:t>04. Conclusão</a:t>
            </a:r>
            <a:endParaRPr lang="pt-BR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Conector reto 3"/>
          <p:cNvCxnSpPr/>
          <p:nvPr/>
        </p:nvCxnSpPr>
        <p:spPr>
          <a:xfrm>
            <a:off x="0" y="980728"/>
            <a:ext cx="4643438" cy="19380"/>
          </a:xfrm>
          <a:prstGeom prst="line">
            <a:avLst/>
          </a:prstGeom>
          <a:ln w="28575">
            <a:solidFill>
              <a:schemeClr val="tx2">
                <a:lumMod val="75000"/>
              </a:schemeClr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5" name="TextBox 5"/>
          <p:cNvSpPr txBox="1">
            <a:spLocks noChangeArrowheads="1"/>
          </p:cNvSpPr>
          <p:nvPr/>
        </p:nvSpPr>
        <p:spPr bwMode="auto">
          <a:xfrm>
            <a:off x="1112838" y="379066"/>
            <a:ext cx="3307316" cy="486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eaLnBrk="1" hangingPunct="1">
              <a:lnSpc>
                <a:spcPct val="80000"/>
              </a:lnSpc>
            </a:pPr>
            <a:r>
              <a:rPr lang="en-US" sz="3200" b="1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Foco</a:t>
            </a:r>
            <a:r>
              <a:rPr lang="en-US" sz="32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do </a:t>
            </a:r>
            <a:r>
              <a:rPr lang="en-US" sz="3200" b="1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Estudo</a:t>
            </a:r>
            <a:endParaRPr lang="en-US" sz="3200" dirty="0">
              <a:solidFill>
                <a:schemeClr val="tx1">
                  <a:lumMod val="85000"/>
                  <a:lumOff val="15000"/>
                </a:schemeClr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6" name="Espaço Reservado para Conteúdo 2"/>
          <p:cNvSpPr>
            <a:spLocks noGrp="1"/>
          </p:cNvSpPr>
          <p:nvPr>
            <p:ph idx="1"/>
          </p:nvPr>
        </p:nvSpPr>
        <p:spPr>
          <a:xfrm>
            <a:off x="0" y="1142984"/>
            <a:ext cx="9144000" cy="2428892"/>
          </a:xfrm>
        </p:spPr>
        <p:txBody>
          <a:bodyPr>
            <a:normAutofit/>
          </a:bodyPr>
          <a:lstStyle/>
          <a:p>
            <a:r>
              <a:rPr lang="pt-BR" sz="30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Tahoma" pitchFamily="34" charset="0"/>
                <a:cs typeface="Tahoma" pitchFamily="34" charset="0"/>
              </a:rPr>
              <a:t>O estudo foi realizado para os municípios de </a:t>
            </a:r>
            <a:r>
              <a:rPr lang="pt-BR" sz="30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Tahoma" pitchFamily="34" charset="0"/>
                <a:cs typeface="Tahoma" pitchFamily="34" charset="0"/>
              </a:rPr>
              <a:t>São Fidélis</a:t>
            </a:r>
            <a:r>
              <a:rPr lang="pt-BR" sz="30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Tahoma" pitchFamily="34" charset="0"/>
                <a:cs typeface="Tahoma" pitchFamily="34" charset="0"/>
              </a:rPr>
              <a:t> e </a:t>
            </a:r>
            <a:r>
              <a:rPr lang="pt-BR" sz="30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Tahoma" pitchFamily="34" charset="0"/>
                <a:cs typeface="Tahoma" pitchFamily="34" charset="0"/>
              </a:rPr>
              <a:t>São João da Barra</a:t>
            </a:r>
            <a:r>
              <a:rPr lang="pt-BR" sz="30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Tahoma" pitchFamily="34" charset="0"/>
                <a:cs typeface="Tahoma" pitchFamily="34" charset="0"/>
              </a:rPr>
              <a:t>, juntamente com a comunidade de pescadores afetados pelo acidente.</a:t>
            </a:r>
          </a:p>
        </p:txBody>
      </p:sp>
      <p:cxnSp>
        <p:nvCxnSpPr>
          <p:cNvPr id="9" name="Conector reto 8"/>
          <p:cNvCxnSpPr/>
          <p:nvPr/>
        </p:nvCxnSpPr>
        <p:spPr>
          <a:xfrm>
            <a:off x="0" y="4214243"/>
            <a:ext cx="4786314" cy="575"/>
          </a:xfrm>
          <a:prstGeom prst="line">
            <a:avLst/>
          </a:prstGeom>
          <a:ln w="28575">
            <a:solidFill>
              <a:schemeClr val="tx2">
                <a:lumMod val="75000"/>
              </a:schemeClr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0" name="TextBox 5"/>
          <p:cNvSpPr txBox="1">
            <a:spLocks noChangeArrowheads="1"/>
          </p:cNvSpPr>
          <p:nvPr/>
        </p:nvSpPr>
        <p:spPr bwMode="auto">
          <a:xfrm>
            <a:off x="1180631" y="3612581"/>
            <a:ext cx="3462807" cy="486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eaLnBrk="1" hangingPunct="1">
              <a:lnSpc>
                <a:spcPct val="80000"/>
              </a:lnSpc>
            </a:pPr>
            <a:r>
              <a:rPr lang="en-US" sz="3200" b="1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Coleta</a:t>
            </a:r>
            <a:r>
              <a:rPr lang="en-US" sz="32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de dados</a:t>
            </a:r>
            <a:endParaRPr lang="en-US" sz="3200" dirty="0">
              <a:solidFill>
                <a:schemeClr val="tx1">
                  <a:lumMod val="85000"/>
                  <a:lumOff val="15000"/>
                </a:schemeClr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1" name="Espaço Reservado para Conteúdo 2"/>
          <p:cNvSpPr txBox="1">
            <a:spLocks/>
          </p:cNvSpPr>
          <p:nvPr/>
        </p:nvSpPr>
        <p:spPr>
          <a:xfrm>
            <a:off x="-32" y="4357694"/>
            <a:ext cx="9144000" cy="21431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pt-BR" sz="3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uLnTx/>
                <a:uFillTx/>
                <a:latin typeface="+mj-lt"/>
                <a:ea typeface="Tahoma" pitchFamily="34" charset="0"/>
                <a:cs typeface="Tahoma" pitchFamily="34" charset="0"/>
              </a:rPr>
              <a:t>Questionário</a:t>
            </a:r>
            <a:r>
              <a:rPr kumimoji="0" lang="pt-BR" sz="3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uLnTx/>
                <a:uFillTx/>
                <a:latin typeface="+mj-lt"/>
                <a:ea typeface="Tahoma" pitchFamily="34" charset="0"/>
                <a:cs typeface="Tahoma" pitchFamily="34" charset="0"/>
              </a:rPr>
              <a:t> estruturado para</a:t>
            </a:r>
            <a:r>
              <a:rPr kumimoji="0" lang="pt-BR" sz="3000" b="0" i="0" u="none" strike="noStrike" kern="1200" cap="none" spc="0" normalizeH="0" noProof="0" dirty="0" smtClean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uLnTx/>
                <a:uFillTx/>
                <a:latin typeface="+mj-lt"/>
                <a:ea typeface="Tahoma" pitchFamily="34" charset="0"/>
                <a:cs typeface="Tahoma" pitchFamily="34" charset="0"/>
              </a:rPr>
              <a:t> obter informações sobre a vida dos pescadores antes e após o desastre;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pt-BR" sz="3000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Tahoma" pitchFamily="34" charset="0"/>
                <a:cs typeface="Tahoma" pitchFamily="34" charset="0"/>
              </a:rPr>
              <a:t> </a:t>
            </a:r>
            <a:r>
              <a:rPr lang="pt-BR" sz="30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Tahoma" pitchFamily="34" charset="0"/>
                <a:cs typeface="Tahoma" pitchFamily="34" charset="0"/>
              </a:rPr>
              <a:t>Amostra de </a:t>
            </a:r>
            <a:r>
              <a:rPr lang="pt-BR" sz="30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Tahoma" pitchFamily="34" charset="0"/>
                <a:cs typeface="Tahoma" pitchFamily="34" charset="0"/>
              </a:rPr>
              <a:t>131 pescadores</a:t>
            </a:r>
            <a:r>
              <a:rPr lang="pt-BR" sz="30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Tahoma" pitchFamily="34" charset="0"/>
                <a:cs typeface="Tahoma" pitchFamily="34" charset="0"/>
              </a:rPr>
              <a:t>.</a:t>
            </a:r>
            <a:endParaRPr kumimoji="0" lang="pt-BR" sz="3000" b="0" i="0" u="none" strike="noStrike" kern="1200" cap="none" spc="0" normalizeH="0" noProof="0" dirty="0" smtClean="0">
              <a:ln>
                <a:noFill/>
              </a:ln>
              <a:solidFill>
                <a:schemeClr val="tx1">
                  <a:lumMod val="85000"/>
                  <a:lumOff val="15000"/>
                </a:schemeClr>
              </a:solidFill>
              <a:effectLst/>
              <a:uLnTx/>
              <a:uFillTx/>
              <a:latin typeface="+mj-lt"/>
              <a:ea typeface="Tahoma" pitchFamily="34" charset="0"/>
              <a:cs typeface="Tahoma" pitchFamily="34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pt-BR" sz="3200" b="0" i="0" u="none" strike="noStrike" kern="1200" cap="none" spc="0" normalizeH="0" noProof="0" dirty="0" smtClean="0">
              <a:ln>
                <a:noFill/>
              </a:ln>
              <a:solidFill>
                <a:schemeClr val="tx2">
                  <a:lumMod val="75000"/>
                </a:schemeClr>
              </a:solidFill>
              <a:effectLst/>
              <a:uLnTx/>
              <a:uFillTx/>
              <a:latin typeface="+mj-lt"/>
              <a:ea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mapa_guilherme\Mapa_final_popea.jpg"/>
          <p:cNvPicPr>
            <a:picLocks noChangeAspect="1" noChangeArrowheads="1"/>
          </p:cNvPicPr>
          <p:nvPr/>
        </p:nvPicPr>
        <p:blipFill>
          <a:blip r:embed="rId2" cstate="print"/>
          <a:srcRect b="8838"/>
          <a:stretch>
            <a:fillRect/>
          </a:stretch>
        </p:blipFill>
        <p:spPr bwMode="auto">
          <a:xfrm>
            <a:off x="0" y="606093"/>
            <a:ext cx="9144000" cy="589474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1343</TotalTime>
  <Words>658</Words>
  <Application>Microsoft Office PowerPoint</Application>
  <PresentationFormat>Apresentação na tela (4:3)</PresentationFormat>
  <Paragraphs>95</Paragraphs>
  <Slides>20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20</vt:i4>
      </vt:variant>
    </vt:vector>
  </HeadingPairs>
  <TitlesOfParts>
    <vt:vector size="21" baseType="lpstr">
      <vt:lpstr>Tema do Office</vt:lpstr>
      <vt:lpstr>Avaliação Longitudinal das Consequências Sócio-Ambientais do Acidente da Cataguases Papel sobre duas Comunidades de Pescadores no Vale Inferior do Rio Paraíba do Sul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Avaliação Longitudinal das Consequências Sócio-Ambientais do Acidente da Cataguases Papel sobre duas Comunidades de Pescadores no Vale Inferior do Rio Paraíba do Sul</dc:title>
  <dc:creator>Guilherme</dc:creator>
  <cp:lastModifiedBy>Guilherme</cp:lastModifiedBy>
  <cp:revision>77</cp:revision>
  <dcterms:created xsi:type="dcterms:W3CDTF">2017-08-06T10:53:10Z</dcterms:created>
  <dcterms:modified xsi:type="dcterms:W3CDTF">2017-08-18T04:43:49Z</dcterms:modified>
</cp:coreProperties>
</file>