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3" r:id="rId3"/>
    <p:sldId id="274" r:id="rId4"/>
    <p:sldId id="271" r:id="rId5"/>
    <p:sldId id="289" r:id="rId6"/>
    <p:sldId id="257" r:id="rId7"/>
    <p:sldId id="277" r:id="rId8"/>
    <p:sldId id="278" r:id="rId9"/>
    <p:sldId id="275" r:id="rId10"/>
    <p:sldId id="276" r:id="rId11"/>
    <p:sldId id="280" r:id="rId12"/>
    <p:sldId id="284" r:id="rId13"/>
    <p:sldId id="290" r:id="rId14"/>
    <p:sldId id="293" r:id="rId15"/>
    <p:sldId id="291" r:id="rId16"/>
    <p:sldId id="279" r:id="rId17"/>
    <p:sldId id="282" r:id="rId18"/>
    <p:sldId id="286" r:id="rId19"/>
    <p:sldId id="258" r:id="rId20"/>
    <p:sldId id="259" r:id="rId21"/>
    <p:sldId id="294" r:id="rId22"/>
    <p:sldId id="283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50" autoAdjust="0"/>
  </p:normalViewPr>
  <p:slideViewPr>
    <p:cSldViewPr>
      <p:cViewPr>
        <p:scale>
          <a:sx n="66" d="100"/>
          <a:sy n="66" d="100"/>
        </p:scale>
        <p:origin x="78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3756-5534-4BB2-8492-37FE3E379773}" type="datetimeFigureOut">
              <a:rPr lang="en-US" smtClean="0"/>
              <a:pPr/>
              <a:t>11/22/2017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00B82-2255-4EE2-BA20-4834C78539A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3756-5534-4BB2-8492-37FE3E379773}" type="datetimeFigureOut">
              <a:rPr lang="en-US" smtClean="0"/>
              <a:pPr/>
              <a:t>11/22/2017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00B82-2255-4EE2-BA20-4834C78539A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3756-5534-4BB2-8492-37FE3E379773}" type="datetimeFigureOut">
              <a:rPr lang="en-US" smtClean="0"/>
              <a:pPr/>
              <a:t>11/22/2017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00B82-2255-4EE2-BA20-4834C78539A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3756-5534-4BB2-8492-37FE3E379773}" type="datetimeFigureOut">
              <a:rPr lang="en-US" smtClean="0"/>
              <a:pPr/>
              <a:t>11/22/2017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00B82-2255-4EE2-BA20-4834C78539A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3756-5534-4BB2-8492-37FE3E379773}" type="datetimeFigureOut">
              <a:rPr lang="en-US" smtClean="0"/>
              <a:pPr/>
              <a:t>11/22/2017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00B82-2255-4EE2-BA20-4834C78539A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3756-5534-4BB2-8492-37FE3E379773}" type="datetimeFigureOut">
              <a:rPr lang="en-US" smtClean="0"/>
              <a:pPr/>
              <a:t>11/22/2017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00B82-2255-4EE2-BA20-4834C78539A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3756-5534-4BB2-8492-37FE3E379773}" type="datetimeFigureOut">
              <a:rPr lang="en-US" smtClean="0"/>
              <a:pPr/>
              <a:t>11/22/2017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00B82-2255-4EE2-BA20-4834C78539A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3756-5534-4BB2-8492-37FE3E379773}" type="datetimeFigureOut">
              <a:rPr lang="en-US" smtClean="0"/>
              <a:pPr/>
              <a:t>11/22/2017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00B82-2255-4EE2-BA20-4834C78539A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3756-5534-4BB2-8492-37FE3E379773}" type="datetimeFigureOut">
              <a:rPr lang="en-US" smtClean="0"/>
              <a:pPr/>
              <a:t>11/22/2017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00B82-2255-4EE2-BA20-4834C78539A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3756-5534-4BB2-8492-37FE3E379773}" type="datetimeFigureOut">
              <a:rPr lang="en-US" smtClean="0"/>
              <a:pPr/>
              <a:t>11/22/2017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00B82-2255-4EE2-BA20-4834C78539A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A3756-5534-4BB2-8492-37FE3E379773}" type="datetimeFigureOut">
              <a:rPr lang="en-US" smtClean="0"/>
              <a:pPr/>
              <a:t>11/22/2017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00B82-2255-4EE2-BA20-4834C78539A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A3756-5534-4BB2-8492-37FE3E379773}" type="datetimeFigureOut">
              <a:rPr lang="en-US" smtClean="0"/>
              <a:pPr/>
              <a:t>11/22/2017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00B82-2255-4EE2-BA20-4834C78539AF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980728"/>
            <a:ext cx="7772400" cy="4176464"/>
          </a:xfrm>
        </p:spPr>
        <p:txBody>
          <a:bodyPr>
            <a:normAutofit/>
          </a:bodyPr>
          <a:lstStyle/>
          <a:p>
            <a:r>
              <a:rPr lang="pt-BR" sz="4000" dirty="0"/>
              <a:t>Disciplina Análise Espacial</a:t>
            </a:r>
            <a:br>
              <a:rPr lang="pt-BR" dirty="0"/>
            </a:br>
            <a:br>
              <a:rPr lang="pt-BR" dirty="0"/>
            </a:br>
            <a:r>
              <a:rPr lang="en-US" sz="4000" dirty="0"/>
              <a:t> </a:t>
            </a:r>
            <a:r>
              <a:rPr lang="en-US" sz="3200" dirty="0"/>
              <a:t>Temporal and spatial variability of chlorophyll-a concentration in Lake </a:t>
            </a:r>
            <a:r>
              <a:rPr lang="en-US" sz="3200" dirty="0" err="1"/>
              <a:t>Taihu</a:t>
            </a:r>
            <a:r>
              <a:rPr lang="en-US" sz="3200" dirty="0"/>
              <a:t> using MODIS</a:t>
            </a:r>
            <a:br>
              <a:rPr lang="en-US" sz="3200" dirty="0"/>
            </a:br>
            <a:r>
              <a:rPr lang="en-US" sz="3200" dirty="0"/>
              <a:t>time-series data </a:t>
            </a:r>
            <a:r>
              <a:rPr lang="pt-BR" sz="3200" dirty="0"/>
              <a:t>(</a:t>
            </a:r>
            <a:r>
              <a:rPr lang="en-US" sz="3200" dirty="0"/>
              <a:t>ZHANG et al., 2011</a:t>
            </a:r>
            <a:r>
              <a:rPr lang="pt-BR" sz="3200" dirty="0"/>
              <a:t>) 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03648" y="5301208"/>
            <a:ext cx="6400800" cy="836712"/>
          </a:xfrm>
        </p:spPr>
        <p:txBody>
          <a:bodyPr/>
          <a:lstStyle/>
          <a:p>
            <a:r>
              <a:rPr lang="pt-BR" dirty="0" err="1">
                <a:solidFill>
                  <a:schemeClr val="tx1"/>
                </a:solidFill>
              </a:rPr>
              <a:t>Philipe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Riskalla</a:t>
            </a:r>
            <a:r>
              <a:rPr lang="pt-BR" dirty="0">
                <a:solidFill>
                  <a:schemeClr val="tx1"/>
                </a:solidFill>
              </a:rPr>
              <a:t> Leal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-1"/>
            <a:ext cx="9144000" cy="8367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tx1"/>
                </a:solidFill>
              </a:rPr>
              <a:t>                             </a:t>
            </a:r>
            <a:r>
              <a:rPr lang="pt-BR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Instituto Nacional de Pesquisas Espaciais</a:t>
            </a:r>
          </a:p>
        </p:txBody>
      </p:sp>
      <p:pic>
        <p:nvPicPr>
          <p:cNvPr id="5" name="Picture 2" descr="http://www.inpe.br/noticias/arquivos/imagens/Logo_INPE_mai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1"/>
            <a:ext cx="1019077" cy="82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Materiais e Métodos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Análise</a:t>
            </a:r>
            <a:r>
              <a:rPr lang="en-US" dirty="0"/>
              <a:t> </a:t>
            </a:r>
            <a:r>
              <a:rPr lang="en-US" dirty="0" err="1"/>
              <a:t>espaço</a:t>
            </a:r>
            <a:r>
              <a:rPr lang="en-US" dirty="0"/>
              <a:t>-temporal:</a:t>
            </a:r>
          </a:p>
          <a:p>
            <a:pPr lvl="1"/>
            <a:r>
              <a:rPr lang="en-US" dirty="0"/>
              <a:t>Empirical Orthogonal Function (EOF) </a:t>
            </a:r>
          </a:p>
          <a:p>
            <a:pPr lvl="2"/>
            <a:r>
              <a:rPr lang="pt-BR" dirty="0"/>
              <a:t>Baseia-se no pressuposto que um padrão espaço-temporal médio (</a:t>
            </a:r>
            <a:r>
              <a:rPr lang="pt-BR" dirty="0" err="1"/>
              <a:t>X</a:t>
            </a:r>
            <a:r>
              <a:rPr lang="pt-BR" baseline="-25000" dirty="0" err="1"/>
              <a:t>m</a:t>
            </a:r>
            <a:r>
              <a:rPr lang="pt-BR" sz="1400" dirty="0"/>
              <a:t>(t)</a:t>
            </a:r>
            <a:r>
              <a:rPr lang="pt-BR" dirty="0"/>
              <a:t>) pode ser decomposto linearmente em módulos (i) revelando padrões espaciais (</a:t>
            </a:r>
            <a:r>
              <a:rPr lang="az-Cyrl-AZ" dirty="0"/>
              <a:t>ф</a:t>
            </a:r>
            <a:r>
              <a:rPr lang="pt-BR" baseline="-25000" dirty="0"/>
              <a:t>(i)</a:t>
            </a:r>
            <a:r>
              <a:rPr lang="pt-BR" sz="1400" dirty="0"/>
              <a:t>(m)</a:t>
            </a:r>
            <a:r>
              <a:rPr lang="pt-BR" dirty="0"/>
              <a:t>), com variações de amplitude de intensidade ou </a:t>
            </a:r>
            <a:r>
              <a:rPr lang="pt-BR" dirty="0" err="1"/>
              <a:t>PCA</a:t>
            </a:r>
            <a:r>
              <a:rPr lang="pt-BR" baseline="-25000" dirty="0" err="1"/>
              <a:t>s</a:t>
            </a:r>
            <a:r>
              <a:rPr lang="pt-BR" dirty="0"/>
              <a:t> </a:t>
            </a:r>
            <a:r>
              <a:rPr lang="en-US" dirty="0"/>
              <a:t>(</a:t>
            </a:r>
            <a:r>
              <a:rPr lang="en-US" dirty="0" err="1"/>
              <a:t>a</a:t>
            </a:r>
            <a:r>
              <a:rPr lang="en-US" baseline="-25000" dirty="0" err="1"/>
              <a:t>i</a:t>
            </a:r>
            <a:r>
              <a:rPr lang="en-US" sz="1400" dirty="0"/>
              <a:t>(t)</a:t>
            </a:r>
            <a:r>
              <a:rPr lang="en-US" dirty="0"/>
              <a:t>)</a:t>
            </a:r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lvl="1"/>
            <a:endParaRPr lang="en-US" dirty="0"/>
          </a:p>
          <a:p>
            <a:endParaRPr lang="pt-B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71528" t="49183" r="17972" b="40631"/>
          <a:stretch>
            <a:fillRect/>
          </a:stretch>
        </p:blipFill>
        <p:spPr bwMode="auto">
          <a:xfrm>
            <a:off x="2627784" y="4581128"/>
            <a:ext cx="3924198" cy="1353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pt-BR" dirty="0"/>
              <a:t>Dados de Clorofila por amostras in situ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pt-BR" dirty="0"/>
              <a:t>Parametrização dos dados de Reflectância em Clorofila-A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pt-BR" dirty="0" err="1"/>
              <a:t>EOF</a:t>
            </a:r>
            <a:endParaRPr lang="en-US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 e Discussão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pt-BR" dirty="0"/>
              <a:t>Resultados e Discussão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72008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pt-BR" dirty="0"/>
              <a:t>Correlação de Pearson: clorofila-a amostral x reflectância das bandas do sensor </a:t>
            </a:r>
            <a:r>
              <a:rPr lang="pt-BR" dirty="0" err="1"/>
              <a:t>MODIS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14563" t="30390" r="20863" b="3778"/>
          <a:stretch/>
        </p:blipFill>
        <p:spPr>
          <a:xfrm>
            <a:off x="557630" y="1863080"/>
            <a:ext cx="8028740" cy="460184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5364088" y="3284984"/>
            <a:ext cx="504056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4427984" y="3284984"/>
            <a:ext cx="504056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5112060" y="2708920"/>
            <a:ext cx="75608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0" name="Conector de seta reta 9"/>
          <p:cNvCxnSpPr>
            <a:stCxn id="8" idx="1"/>
          </p:cNvCxnSpPr>
          <p:nvPr/>
        </p:nvCxnSpPr>
        <p:spPr>
          <a:xfrm flipH="1" flipV="1">
            <a:off x="3131840" y="2708920"/>
            <a:ext cx="1980220" cy="108012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1763688" y="2348880"/>
            <a:ext cx="1368152" cy="646331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/>
              <a:t>Melhor Banda</a:t>
            </a:r>
          </a:p>
        </p:txBody>
      </p:sp>
    </p:spTree>
    <p:extLst>
      <p:ext uri="{BB962C8B-B14F-4D97-AF65-F5344CB8AC3E}">
        <p14:creationId xmlns:p14="http://schemas.microsoft.com/office/powerpoint/2010/main" val="83920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" y="0"/>
            <a:ext cx="9144001" cy="1271191"/>
          </a:xfrm>
        </p:spPr>
        <p:txBody>
          <a:bodyPr>
            <a:normAutofit/>
          </a:bodyPr>
          <a:lstStyle/>
          <a:p>
            <a:r>
              <a:rPr lang="pt-BR" sz="3600" dirty="0"/>
              <a:t>Resultados e Discussão: Parametrização dos dados de Reflectância e Clorofila-A (regressão)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47637" t="37394" r="29605" b="58399"/>
          <a:stretch/>
        </p:blipFill>
        <p:spPr>
          <a:xfrm>
            <a:off x="3240343" y="6248146"/>
            <a:ext cx="5903657" cy="613624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/>
          <a:srcRect l="11321" t="23225" r="39855" b="6743"/>
          <a:stretch/>
        </p:blipFill>
        <p:spPr>
          <a:xfrm>
            <a:off x="-1" y="1417638"/>
            <a:ext cx="5351365" cy="4315618"/>
          </a:xfrm>
          <a:prstGeom prst="rect">
            <a:avLst/>
          </a:prstGeom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6559936" y="5280993"/>
            <a:ext cx="2126864" cy="52265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pt-BR" dirty="0"/>
              <a:t>R</a:t>
            </a:r>
            <a:r>
              <a:rPr lang="pt-BR" baseline="30000" dirty="0"/>
              <a:t>2</a:t>
            </a:r>
            <a:r>
              <a:rPr lang="pt-BR" dirty="0"/>
              <a:t> = 0,907</a:t>
            </a:r>
          </a:p>
        </p:txBody>
      </p:sp>
      <p:cxnSp>
        <p:nvCxnSpPr>
          <p:cNvPr id="9" name="Conector de seta reta 8"/>
          <p:cNvCxnSpPr/>
          <p:nvPr/>
        </p:nvCxnSpPr>
        <p:spPr>
          <a:xfrm flipV="1">
            <a:off x="3851920" y="2420888"/>
            <a:ext cx="2160240" cy="100811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6164185" y="2236222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145 dados 2005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6141767" y="3353240"/>
            <a:ext cx="3059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28 dados de fevereiro de 2005</a:t>
            </a:r>
          </a:p>
        </p:txBody>
      </p:sp>
      <p:cxnSp>
        <p:nvCxnSpPr>
          <p:cNvPr id="12" name="Conector de seta reta 11"/>
          <p:cNvCxnSpPr/>
          <p:nvPr/>
        </p:nvCxnSpPr>
        <p:spPr>
          <a:xfrm flipV="1">
            <a:off x="3189438" y="3575447"/>
            <a:ext cx="2822722" cy="138684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8252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844824"/>
          </a:xfrm>
        </p:spPr>
        <p:txBody>
          <a:bodyPr>
            <a:normAutofit fontScale="90000"/>
          </a:bodyPr>
          <a:lstStyle/>
          <a:p>
            <a:r>
              <a:rPr lang="pt-BR" dirty="0"/>
              <a:t>Resultados e Discussão: Análise dos Resíduos da Regressão dos dados de Reflectância e Clorofila-A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2204864"/>
            <a:ext cx="5901059" cy="4319413"/>
          </a:xfrm>
          <a:prstGeom prst="rect">
            <a:avLst/>
          </a:prstGeom>
        </p:spPr>
      </p:pic>
      <p:cxnSp>
        <p:nvCxnSpPr>
          <p:cNvPr id="6" name="Conector de seta reta 5"/>
          <p:cNvCxnSpPr/>
          <p:nvPr/>
        </p:nvCxnSpPr>
        <p:spPr>
          <a:xfrm flipV="1">
            <a:off x="1691680" y="2996952"/>
            <a:ext cx="4752528" cy="259228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6588224" y="2643009"/>
            <a:ext cx="25557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err="1"/>
              <a:t>Heterocedasticidade</a:t>
            </a:r>
            <a:r>
              <a:rPr lang="pt-BR" sz="2000" dirty="0"/>
              <a:t> (tipo log(</a:t>
            </a:r>
            <a:r>
              <a:rPr lang="el-GR" sz="2000" dirty="0">
                <a:latin typeface="Calibri" panose="020F0502020204030204" pitchFamily="34" charset="0"/>
              </a:rPr>
              <a:t>ϵ</a:t>
            </a:r>
            <a:r>
              <a:rPr lang="pt-BR" sz="2000" dirty="0">
                <a:latin typeface="Calibri" panose="020F0502020204030204" pitchFamily="34" charset="0"/>
              </a:rPr>
              <a:t>))</a:t>
            </a:r>
            <a:r>
              <a:rPr lang="pt-BR" sz="2000" dirty="0"/>
              <a:t> em ambos </a:t>
            </a:r>
            <a:r>
              <a:rPr lang="pt-BR" sz="2000" dirty="0" err="1"/>
              <a:t>datasets</a:t>
            </a:r>
            <a:r>
              <a:rPr lang="pt-BR" sz="2000" dirty="0"/>
              <a:t>: </a:t>
            </a:r>
          </a:p>
        </p:txBody>
      </p:sp>
      <p:cxnSp>
        <p:nvCxnSpPr>
          <p:cNvPr id="10" name="Conector de seta reta 9"/>
          <p:cNvCxnSpPr/>
          <p:nvPr/>
        </p:nvCxnSpPr>
        <p:spPr>
          <a:xfrm flipV="1">
            <a:off x="7380312" y="3658672"/>
            <a:ext cx="0" cy="9944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/>
          <p:cNvSpPr txBox="1"/>
          <p:nvPr/>
        </p:nvSpPr>
        <p:spPr>
          <a:xfrm>
            <a:off x="6948264" y="4725144"/>
            <a:ext cx="2195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Testes de </a:t>
            </a:r>
            <a:r>
              <a:rPr lang="pt-BR" dirty="0" err="1"/>
              <a:t>homocedasticidade</a:t>
            </a:r>
            <a:r>
              <a:rPr lang="pt-BR" dirty="0"/>
              <a:t> poderiam ter sido aplicados</a:t>
            </a:r>
          </a:p>
        </p:txBody>
      </p:sp>
    </p:spTree>
    <p:extLst>
      <p:ext uri="{BB962C8B-B14F-4D97-AF65-F5344CB8AC3E}">
        <p14:creationId xmlns:p14="http://schemas.microsoft.com/office/powerpoint/2010/main" val="1530383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7728" y="-609"/>
            <a:ext cx="8229600" cy="1930227"/>
          </a:xfrm>
        </p:spPr>
        <p:txBody>
          <a:bodyPr>
            <a:normAutofit/>
          </a:bodyPr>
          <a:lstStyle/>
          <a:p>
            <a:r>
              <a:rPr lang="pt-BR" dirty="0"/>
              <a:t>Resultados e Discussão:</a:t>
            </a:r>
            <a:br>
              <a:rPr lang="pt-BR" dirty="0"/>
            </a:br>
            <a:r>
              <a:rPr lang="pt-BR" dirty="0" err="1"/>
              <a:t>Clo-A</a:t>
            </a:r>
            <a:r>
              <a:rPr lang="pt-BR" baseline="-25000" dirty="0"/>
              <a:t>(</a:t>
            </a:r>
            <a:r>
              <a:rPr lang="pt-BR" baseline="-25000" dirty="0" err="1"/>
              <a:t>SR</a:t>
            </a:r>
            <a:r>
              <a:rPr lang="pt-BR" baseline="-25000" dirty="0"/>
              <a:t>) </a:t>
            </a:r>
            <a:r>
              <a:rPr lang="pt-BR" dirty="0"/>
              <a:t> versus </a:t>
            </a:r>
            <a:r>
              <a:rPr lang="pt-BR" dirty="0" err="1"/>
              <a:t>Clo-A</a:t>
            </a:r>
            <a:r>
              <a:rPr lang="pt-BR" dirty="0"/>
              <a:t> </a:t>
            </a:r>
            <a:r>
              <a:rPr lang="pt-BR" baseline="-25000" dirty="0"/>
              <a:t>(in situ)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403" t="30861" r="14220" b="23000"/>
          <a:stretch/>
        </p:blipFill>
        <p:spPr>
          <a:xfrm>
            <a:off x="437729" y="2120651"/>
            <a:ext cx="8229600" cy="3786659"/>
          </a:xfrm>
          <a:prstGeom prst="rect">
            <a:avLst/>
          </a:prstGeom>
        </p:spPr>
      </p:pic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1403648" y="6111985"/>
            <a:ext cx="2664296" cy="57606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pt-BR" sz="2400" dirty="0" err="1"/>
              <a:t>Dataset</a:t>
            </a:r>
            <a:r>
              <a:rPr lang="pt-BR" sz="2400" dirty="0"/>
              <a:t> de 2005</a:t>
            </a:r>
          </a:p>
          <a:p>
            <a:pPr marL="0" indent="0" algn="ctr">
              <a:buNone/>
            </a:pPr>
            <a:r>
              <a:rPr lang="pt-BR" sz="2400" dirty="0"/>
              <a:t>R</a:t>
            </a:r>
            <a:r>
              <a:rPr lang="pt-BR" sz="2400" baseline="30000" dirty="0"/>
              <a:t>2</a:t>
            </a:r>
            <a:r>
              <a:rPr lang="pt-BR" sz="2400" dirty="0"/>
              <a:t> = 0,907</a:t>
            </a:r>
          </a:p>
          <a:p>
            <a:pPr marL="0" indent="0" algn="ctr">
              <a:buFont typeface="Arial" pitchFamily="34" charset="0"/>
              <a:buNone/>
            </a:pPr>
            <a:endParaRPr lang="pt-BR" sz="2400" baseline="-25000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5220072" y="6109642"/>
            <a:ext cx="3096344" cy="57606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pt-BR" sz="2400" dirty="0" err="1"/>
              <a:t>Dataset</a:t>
            </a:r>
            <a:r>
              <a:rPr lang="pt-BR" sz="2400" dirty="0"/>
              <a:t> de 2008-2009</a:t>
            </a:r>
          </a:p>
          <a:p>
            <a:pPr marL="0" indent="0" algn="ctr">
              <a:buNone/>
            </a:pPr>
            <a:r>
              <a:rPr lang="pt-BR" sz="2400" dirty="0"/>
              <a:t>R</a:t>
            </a:r>
            <a:r>
              <a:rPr lang="pt-BR" sz="2400" baseline="30000" dirty="0"/>
              <a:t>2</a:t>
            </a:r>
            <a:r>
              <a:rPr lang="pt-BR" sz="2400" dirty="0"/>
              <a:t> = 0,978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115616" y="5661248"/>
            <a:ext cx="223224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pt-B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Chlorophyll</a:t>
            </a: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pt-B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modeled</a:t>
            </a:r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436096" y="5589240"/>
            <a:ext cx="208823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pt-B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Chlorophyll</a:t>
            </a: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pt-BR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modeled</a:t>
            </a:r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7606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72707" t="10512" r="9047" b="65987"/>
          <a:stretch>
            <a:fillRect/>
          </a:stretch>
        </p:blipFill>
        <p:spPr bwMode="auto">
          <a:xfrm>
            <a:off x="0" y="1340768"/>
            <a:ext cx="4499992" cy="206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8028384" cy="548680"/>
          </a:xfrm>
        </p:spPr>
        <p:txBody>
          <a:bodyPr>
            <a:normAutofit fontScale="90000"/>
          </a:bodyPr>
          <a:lstStyle/>
          <a:p>
            <a:r>
              <a:rPr lang="pt-BR" dirty="0"/>
              <a:t>CLO-A por Satélite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 l="72707" t="32683" r="9047" b="44638"/>
          <a:stretch>
            <a:fillRect/>
          </a:stretch>
        </p:blipFill>
        <p:spPr bwMode="auto">
          <a:xfrm>
            <a:off x="0" y="3861048"/>
            <a:ext cx="4499992" cy="198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 l="72707" t="54853" r="9047" b="22156"/>
          <a:stretch>
            <a:fillRect/>
          </a:stretch>
        </p:blipFill>
        <p:spPr bwMode="auto">
          <a:xfrm>
            <a:off x="4644008" y="1412776"/>
            <a:ext cx="449999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 l="72707" t="77023" r="9047" b="10661"/>
          <a:stretch>
            <a:fillRect/>
          </a:stretch>
        </p:blipFill>
        <p:spPr bwMode="auto">
          <a:xfrm>
            <a:off x="4644008" y="3789040"/>
            <a:ext cx="449999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73499" t="89227" r="9701" b="7820"/>
          <a:stretch>
            <a:fillRect/>
          </a:stretch>
        </p:blipFill>
        <p:spPr bwMode="auto">
          <a:xfrm>
            <a:off x="4355976" y="5301208"/>
            <a:ext cx="4608512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Resultados</a:t>
            </a:r>
            <a:r>
              <a:rPr lang="en-US" dirty="0"/>
              <a:t> e </a:t>
            </a:r>
            <a:r>
              <a:rPr lang="en-US" dirty="0" err="1"/>
              <a:t>Discussão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 err="1"/>
              <a:t>EOFs</a:t>
            </a:r>
            <a:endParaRPr lang="en-US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8945" t="35634" r="13325" b="24591"/>
          <a:stretch/>
        </p:blipFill>
        <p:spPr>
          <a:xfrm>
            <a:off x="2286000" y="1417638"/>
            <a:ext cx="4230216" cy="3411464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2286000" y="502487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dirty="0">
                <a:latin typeface="AdvPTimes"/>
              </a:rPr>
              <a:t>Eigenvalues em porcentagem: variância de cada módulo </a:t>
            </a:r>
            <a:r>
              <a:rPr lang="pt-BR" dirty="0" err="1">
                <a:latin typeface="AdvPTimes"/>
              </a:rPr>
              <a:t>EOF</a:t>
            </a:r>
            <a:r>
              <a:rPr lang="pt-BR" dirty="0">
                <a:latin typeface="AdvPTimes"/>
              </a:rPr>
              <a:t>.</a:t>
            </a:r>
            <a:endParaRPr lang="pt-B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91480" y="6648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err="1"/>
              <a:t>Resultados</a:t>
            </a:r>
            <a:r>
              <a:rPr lang="en-US" sz="4000" dirty="0"/>
              <a:t> e </a:t>
            </a:r>
            <a:r>
              <a:rPr lang="en-US" sz="4000" dirty="0" err="1"/>
              <a:t>Discussão</a:t>
            </a:r>
            <a:r>
              <a:rPr lang="en-US" sz="4000" dirty="0"/>
              <a:t>: </a:t>
            </a:r>
            <a:r>
              <a:rPr lang="en-US" sz="4000" dirty="0" err="1"/>
              <a:t>EOFs</a:t>
            </a:r>
            <a:endParaRPr lang="en-US" sz="40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/>
          <a:srcRect l="32675" t="17936" r="21650" b="5179"/>
          <a:stretch/>
        </p:blipFill>
        <p:spPr>
          <a:xfrm>
            <a:off x="1619315" y="1281832"/>
            <a:ext cx="5875057" cy="5560268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51920" y="1628800"/>
            <a:ext cx="504056" cy="31663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pt-BR" sz="1600" dirty="0"/>
              <a:t>23%</a:t>
            </a:r>
          </a:p>
        </p:txBody>
      </p:sp>
      <p:sp>
        <p:nvSpPr>
          <p:cNvPr id="8" name="Retângulo 7"/>
          <p:cNvSpPr/>
          <p:nvPr/>
        </p:nvSpPr>
        <p:spPr>
          <a:xfrm>
            <a:off x="-15998" y="1787114"/>
            <a:ext cx="1489419" cy="1200329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dirty="0">
                <a:latin typeface="AdvPTimes"/>
              </a:rPr>
              <a:t>Estações do Ano e variações interanuais</a:t>
            </a:r>
            <a:endParaRPr lang="pt-BR" dirty="0"/>
          </a:p>
        </p:txBody>
      </p:sp>
      <p:cxnSp>
        <p:nvCxnSpPr>
          <p:cNvPr id="10" name="Conector de seta reta 9"/>
          <p:cNvCxnSpPr/>
          <p:nvPr/>
        </p:nvCxnSpPr>
        <p:spPr>
          <a:xfrm flipV="1">
            <a:off x="1473421" y="2834681"/>
            <a:ext cx="427581" cy="2417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6804247" y="1633226"/>
            <a:ext cx="5040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/>
              <a:t>16%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7688684" y="1762335"/>
            <a:ext cx="1455316" cy="2585323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dirty="0" err="1"/>
              <a:t>possível</a:t>
            </a:r>
            <a:r>
              <a:rPr lang="en-US" dirty="0"/>
              <a:t> </a:t>
            </a:r>
            <a:r>
              <a:rPr lang="en-US" dirty="0" err="1"/>
              <a:t>existência</a:t>
            </a:r>
            <a:r>
              <a:rPr lang="en-US" dirty="0"/>
              <a:t> de </a:t>
            </a:r>
            <a:r>
              <a:rPr lang="en-US" dirty="0" err="1"/>
              <a:t>proliferação</a:t>
            </a:r>
            <a:r>
              <a:rPr lang="en-US" dirty="0"/>
              <a:t> fitoplanctônica</a:t>
            </a:r>
            <a:r>
              <a:rPr lang="pt-BR" dirty="0"/>
              <a:t>, </a:t>
            </a:r>
            <a:r>
              <a:rPr lang="pt-BR" dirty="0">
                <a:solidFill>
                  <a:srgbClr val="7030A0"/>
                </a:solidFill>
              </a:rPr>
              <a:t>e migração pela costa no sentido sudoeste</a:t>
            </a:r>
          </a:p>
        </p:txBody>
      </p:sp>
      <p:cxnSp>
        <p:nvCxnSpPr>
          <p:cNvPr id="14" name="Conector de seta reta 13"/>
          <p:cNvCxnSpPr/>
          <p:nvPr/>
        </p:nvCxnSpPr>
        <p:spPr>
          <a:xfrm flipH="1" flipV="1">
            <a:off x="6012160" y="1762335"/>
            <a:ext cx="1676524" cy="51453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/>
          <p:cNvCxnSpPr/>
          <p:nvPr/>
        </p:nvCxnSpPr>
        <p:spPr>
          <a:xfrm flipH="1" flipV="1">
            <a:off x="5148064" y="2525778"/>
            <a:ext cx="2540620" cy="786487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eta em curva para a direita 19"/>
          <p:cNvSpPr/>
          <p:nvPr/>
        </p:nvSpPr>
        <p:spPr>
          <a:xfrm>
            <a:off x="2522104" y="4869160"/>
            <a:ext cx="393829" cy="68407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3" name="Seta em curva para a direita 22"/>
          <p:cNvSpPr/>
          <p:nvPr/>
        </p:nvSpPr>
        <p:spPr>
          <a:xfrm flipH="1" flipV="1">
            <a:off x="3079417" y="4869236"/>
            <a:ext cx="392400" cy="6840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4" name="Seta em curva para a direita 23"/>
          <p:cNvSpPr/>
          <p:nvPr/>
        </p:nvSpPr>
        <p:spPr>
          <a:xfrm>
            <a:off x="5454847" y="4886058"/>
            <a:ext cx="393829" cy="68407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5" name="Seta em curva para a direita 24"/>
          <p:cNvSpPr/>
          <p:nvPr/>
        </p:nvSpPr>
        <p:spPr>
          <a:xfrm flipH="1" flipV="1">
            <a:off x="6012160" y="4886134"/>
            <a:ext cx="392400" cy="6840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6" name="Retângulo 25"/>
          <p:cNvSpPr/>
          <p:nvPr/>
        </p:nvSpPr>
        <p:spPr>
          <a:xfrm>
            <a:off x="-2690" y="5103674"/>
            <a:ext cx="1473421" cy="175432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pt-BR" dirty="0">
                <a:latin typeface="AdvPTimes"/>
              </a:rPr>
              <a:t>Hidrodinâmica do lago + vento (</a:t>
            </a:r>
            <a:r>
              <a:rPr lang="en-US" dirty="0" err="1"/>
              <a:t>fim</a:t>
            </a:r>
            <a:r>
              <a:rPr lang="en-US" dirty="0"/>
              <a:t> da primavera e </a:t>
            </a:r>
            <a:r>
              <a:rPr lang="en-US" dirty="0" err="1"/>
              <a:t>início</a:t>
            </a:r>
            <a:r>
              <a:rPr lang="en-US" dirty="0"/>
              <a:t> do </a:t>
            </a:r>
            <a:r>
              <a:rPr lang="en-US" dirty="0" err="1"/>
              <a:t>inverno</a:t>
            </a:r>
            <a:r>
              <a:rPr lang="pt-BR" dirty="0"/>
              <a:t>)</a:t>
            </a:r>
          </a:p>
        </p:txBody>
      </p:sp>
      <p:cxnSp>
        <p:nvCxnSpPr>
          <p:cNvPr id="27" name="Conector de seta reta 26"/>
          <p:cNvCxnSpPr/>
          <p:nvPr/>
        </p:nvCxnSpPr>
        <p:spPr>
          <a:xfrm flipV="1">
            <a:off x="1473421" y="5805264"/>
            <a:ext cx="3448927" cy="50873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de seta reta 28"/>
          <p:cNvCxnSpPr/>
          <p:nvPr/>
        </p:nvCxnSpPr>
        <p:spPr>
          <a:xfrm flipV="1">
            <a:off x="1473421" y="4736978"/>
            <a:ext cx="506291" cy="36669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tângulo 36"/>
          <p:cNvSpPr/>
          <p:nvPr/>
        </p:nvSpPr>
        <p:spPr>
          <a:xfrm>
            <a:off x="-23998" y="503033"/>
            <a:ext cx="1489419" cy="92333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dirty="0">
                <a:latin typeface="AdvPTimes"/>
              </a:rPr>
              <a:t>Entrada de Água do Rio </a:t>
            </a:r>
            <a:r>
              <a:rPr lang="pt-BR" dirty="0" err="1"/>
              <a:t>Yangtze</a:t>
            </a:r>
            <a:endParaRPr lang="pt-BR" dirty="0"/>
          </a:p>
        </p:txBody>
      </p:sp>
      <p:cxnSp>
        <p:nvCxnSpPr>
          <p:cNvPr id="38" name="Conector de seta reta 37"/>
          <p:cNvCxnSpPr/>
          <p:nvPr/>
        </p:nvCxnSpPr>
        <p:spPr>
          <a:xfrm>
            <a:off x="1473421" y="1153242"/>
            <a:ext cx="1998396" cy="60909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683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20" grpId="1" animBg="1"/>
      <p:bldP spid="20" grpId="2" animBg="1"/>
      <p:bldP spid="23" grpId="0" animBg="1"/>
      <p:bldP spid="24" grpId="0" animBg="1"/>
      <p:bldP spid="24" grpId="1" animBg="1"/>
      <p:bldP spid="25" grpId="0" animBg="1"/>
      <p:bldP spid="26" grpId="0" animBg="1"/>
      <p:bldP spid="3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 e Discussão: </a:t>
            </a:r>
            <a:r>
              <a:rPr lang="en-US" dirty="0" err="1"/>
              <a:t>EOFs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Indícios</a:t>
            </a:r>
            <a:r>
              <a:rPr lang="en-US" dirty="0"/>
              <a:t> </a:t>
            </a:r>
            <a:r>
              <a:rPr lang="en-US" dirty="0" err="1"/>
              <a:t>espaço-temporais</a:t>
            </a:r>
            <a:r>
              <a:rPr lang="en-US" dirty="0"/>
              <a:t> intra-</a:t>
            </a:r>
            <a:r>
              <a:rPr lang="en-US" dirty="0" err="1"/>
              <a:t>anuais</a:t>
            </a:r>
            <a:r>
              <a:rPr lang="en-US" dirty="0"/>
              <a:t>: </a:t>
            </a:r>
          </a:p>
          <a:p>
            <a:pPr lvl="1"/>
            <a:r>
              <a:rPr lang="en-US" dirty="0" err="1"/>
              <a:t>Porção</a:t>
            </a:r>
            <a:r>
              <a:rPr lang="en-US" dirty="0"/>
              <a:t> central do </a:t>
            </a:r>
            <a:r>
              <a:rPr lang="en-US" dirty="0" err="1"/>
              <a:t>lago</a:t>
            </a:r>
            <a:r>
              <a:rPr lang="en-US" dirty="0"/>
              <a:t> é </a:t>
            </a:r>
            <a:r>
              <a:rPr lang="en-US" dirty="0" err="1"/>
              <a:t>estável</a:t>
            </a:r>
            <a:r>
              <a:rPr lang="en-US" dirty="0"/>
              <a:t>: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variações</a:t>
            </a:r>
            <a:r>
              <a:rPr lang="en-US" dirty="0"/>
              <a:t> </a:t>
            </a:r>
            <a:r>
              <a:rPr lang="en-US" dirty="0" err="1"/>
              <a:t>significativas</a:t>
            </a:r>
            <a:r>
              <a:rPr lang="en-US" dirty="0"/>
              <a:t> de </a:t>
            </a:r>
            <a:r>
              <a:rPr lang="en-US" dirty="0" err="1"/>
              <a:t>clorofila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longo</a:t>
            </a:r>
            <a:r>
              <a:rPr lang="en-US" dirty="0"/>
              <a:t> do </a:t>
            </a:r>
            <a:r>
              <a:rPr lang="en-US" dirty="0" err="1"/>
              <a:t>ano</a:t>
            </a:r>
            <a:endParaRPr lang="en-US" dirty="0"/>
          </a:p>
          <a:p>
            <a:pPr lvl="1"/>
            <a:r>
              <a:rPr lang="en-US" dirty="0" err="1"/>
              <a:t>Há</a:t>
            </a:r>
            <a:r>
              <a:rPr lang="en-US" dirty="0"/>
              <a:t> </a:t>
            </a:r>
            <a:r>
              <a:rPr lang="en-US" dirty="0" err="1"/>
              <a:t>florações</a:t>
            </a:r>
            <a:r>
              <a:rPr lang="en-US" dirty="0"/>
              <a:t> de </a:t>
            </a:r>
            <a:r>
              <a:rPr lang="en-US" dirty="0" err="1"/>
              <a:t>algas</a:t>
            </a:r>
            <a:r>
              <a:rPr lang="en-US" dirty="0"/>
              <a:t> </a:t>
            </a:r>
            <a:r>
              <a:rPr lang="en-US" dirty="0" err="1"/>
              <a:t>recorrentes</a:t>
            </a:r>
            <a:r>
              <a:rPr lang="en-US" dirty="0"/>
              <a:t> </a:t>
            </a:r>
            <a:r>
              <a:rPr lang="en-US" dirty="0" err="1"/>
              <a:t>nas</a:t>
            </a:r>
            <a:r>
              <a:rPr lang="en-US" dirty="0"/>
              <a:t> </a:t>
            </a:r>
            <a:r>
              <a:rPr lang="en-US" dirty="0" err="1"/>
              <a:t>porções</a:t>
            </a:r>
            <a:r>
              <a:rPr lang="en-US" dirty="0"/>
              <a:t> </a:t>
            </a:r>
            <a:r>
              <a:rPr lang="en-US" dirty="0" err="1"/>
              <a:t>norte</a:t>
            </a:r>
            <a:r>
              <a:rPr lang="en-US" dirty="0"/>
              <a:t> do </a:t>
            </a:r>
            <a:r>
              <a:rPr lang="en-US" dirty="0" err="1"/>
              <a:t>lago</a:t>
            </a:r>
            <a:r>
              <a:rPr lang="en-US" dirty="0"/>
              <a:t> </a:t>
            </a:r>
            <a:r>
              <a:rPr lang="en-US" dirty="0" err="1"/>
              <a:t>durante</a:t>
            </a:r>
            <a:r>
              <a:rPr lang="en-US" dirty="0"/>
              <a:t> o </a:t>
            </a:r>
            <a:r>
              <a:rPr lang="en-US" dirty="0" err="1"/>
              <a:t>verão</a:t>
            </a:r>
            <a:r>
              <a:rPr lang="en-US" dirty="0"/>
              <a:t> (</a:t>
            </a:r>
            <a:r>
              <a:rPr lang="en-US" dirty="0" err="1"/>
              <a:t>Meiliang</a:t>
            </a:r>
            <a:r>
              <a:rPr lang="en-US" dirty="0"/>
              <a:t> Bay e </a:t>
            </a:r>
            <a:r>
              <a:rPr lang="en-US" dirty="0" err="1"/>
              <a:t>Gonghu</a:t>
            </a:r>
            <a:r>
              <a:rPr lang="en-US" dirty="0"/>
              <a:t> Bay)</a:t>
            </a:r>
          </a:p>
          <a:p>
            <a:pPr lvl="1"/>
            <a:r>
              <a:rPr lang="en-US" dirty="0" err="1"/>
              <a:t>Há</a:t>
            </a:r>
            <a:r>
              <a:rPr lang="en-US" dirty="0"/>
              <a:t> </a:t>
            </a:r>
            <a:r>
              <a:rPr lang="en-US" dirty="0" err="1"/>
              <a:t>florações</a:t>
            </a:r>
            <a:r>
              <a:rPr lang="en-US" dirty="0"/>
              <a:t> de </a:t>
            </a:r>
            <a:r>
              <a:rPr lang="en-US" dirty="0" err="1"/>
              <a:t>algas</a:t>
            </a:r>
            <a:r>
              <a:rPr lang="en-US" dirty="0"/>
              <a:t> </a:t>
            </a:r>
            <a:r>
              <a:rPr lang="en-US" dirty="0" err="1"/>
              <a:t>recorrentes</a:t>
            </a:r>
            <a:r>
              <a:rPr lang="en-US" dirty="0"/>
              <a:t> </a:t>
            </a:r>
            <a:r>
              <a:rPr lang="en-US" dirty="0" err="1"/>
              <a:t>nas</a:t>
            </a:r>
            <a:r>
              <a:rPr lang="en-US" dirty="0"/>
              <a:t> </a:t>
            </a:r>
            <a:r>
              <a:rPr lang="en-US" dirty="0" err="1"/>
              <a:t>porções</a:t>
            </a:r>
            <a:r>
              <a:rPr lang="en-US" dirty="0"/>
              <a:t> </a:t>
            </a:r>
            <a:r>
              <a:rPr lang="en-US" dirty="0" err="1"/>
              <a:t>sul</a:t>
            </a:r>
            <a:r>
              <a:rPr lang="en-US" dirty="0"/>
              <a:t> </a:t>
            </a:r>
            <a:r>
              <a:rPr lang="en-US" dirty="0" err="1"/>
              <a:t>durante</a:t>
            </a:r>
            <a:r>
              <a:rPr lang="en-US" dirty="0"/>
              <a:t> o </a:t>
            </a:r>
            <a:r>
              <a:rPr lang="en-US" dirty="0" err="1"/>
              <a:t>início</a:t>
            </a:r>
            <a:r>
              <a:rPr lang="en-US" dirty="0"/>
              <a:t> do </a:t>
            </a:r>
            <a:r>
              <a:rPr lang="en-US" dirty="0" err="1"/>
              <a:t>verão</a:t>
            </a:r>
            <a:r>
              <a:rPr lang="en-US" dirty="0"/>
              <a:t>, </a:t>
            </a:r>
            <a:r>
              <a:rPr lang="en-US" dirty="0" err="1"/>
              <a:t>outono</a:t>
            </a:r>
            <a:r>
              <a:rPr lang="en-US" dirty="0"/>
              <a:t> e </a:t>
            </a:r>
            <a:r>
              <a:rPr lang="en-US" dirty="0" err="1"/>
              <a:t>início</a:t>
            </a:r>
            <a:r>
              <a:rPr lang="en-US" dirty="0"/>
              <a:t> do </a:t>
            </a:r>
            <a:r>
              <a:rPr lang="en-US" dirty="0" err="1"/>
              <a:t>inverno</a:t>
            </a:r>
            <a:endParaRPr lang="en-US" dirty="0"/>
          </a:p>
          <a:p>
            <a:pPr lvl="1"/>
            <a:r>
              <a:rPr lang="en-US" dirty="0" err="1"/>
              <a:t>Ocorre</a:t>
            </a:r>
            <a:r>
              <a:rPr lang="en-US" dirty="0"/>
              <a:t> </a:t>
            </a:r>
            <a:r>
              <a:rPr lang="en-US" dirty="0" err="1"/>
              <a:t>migração</a:t>
            </a:r>
            <a:r>
              <a:rPr lang="en-US" dirty="0"/>
              <a:t> pela </a:t>
            </a:r>
            <a:r>
              <a:rPr lang="en-US" dirty="0" err="1"/>
              <a:t>hidrodinâmica</a:t>
            </a:r>
            <a:r>
              <a:rPr lang="en-US" dirty="0"/>
              <a:t> do </a:t>
            </a:r>
            <a:r>
              <a:rPr lang="en-US" dirty="0" err="1"/>
              <a:t>lago</a:t>
            </a:r>
            <a:r>
              <a:rPr lang="en-US" dirty="0"/>
              <a:t> no </a:t>
            </a:r>
            <a:r>
              <a:rPr lang="en-US" dirty="0" err="1"/>
              <a:t>sentido</a:t>
            </a:r>
            <a:r>
              <a:rPr lang="en-US" dirty="0"/>
              <a:t> do </a:t>
            </a:r>
            <a:r>
              <a:rPr lang="en-US" dirty="0" err="1"/>
              <a:t>giro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 err="1"/>
              <a:t>Indícios</a:t>
            </a:r>
            <a:r>
              <a:rPr lang="en-US" dirty="0"/>
              <a:t> </a:t>
            </a:r>
            <a:r>
              <a:rPr lang="en-US" dirty="0" err="1"/>
              <a:t>espaço-temporais</a:t>
            </a:r>
            <a:r>
              <a:rPr lang="en-US" dirty="0"/>
              <a:t> inter-</a:t>
            </a:r>
            <a:r>
              <a:rPr lang="en-US" dirty="0" err="1"/>
              <a:t>anuais</a:t>
            </a:r>
            <a:r>
              <a:rPr lang="en-US" dirty="0"/>
              <a:t>: </a:t>
            </a:r>
          </a:p>
          <a:p>
            <a:pPr lvl="1"/>
            <a:r>
              <a:rPr lang="en-US" dirty="0" err="1"/>
              <a:t>Há</a:t>
            </a:r>
            <a:r>
              <a:rPr lang="en-US" dirty="0"/>
              <a:t> </a:t>
            </a:r>
            <a:r>
              <a:rPr lang="en-US" dirty="0" err="1"/>
              <a:t>variação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duração</a:t>
            </a:r>
            <a:r>
              <a:rPr lang="en-US" dirty="0"/>
              <a:t> da </a:t>
            </a:r>
            <a:r>
              <a:rPr lang="en-US" dirty="0" err="1"/>
              <a:t>floração</a:t>
            </a:r>
            <a:r>
              <a:rPr lang="en-US" dirty="0"/>
              <a:t> algal entre </a:t>
            </a:r>
            <a:r>
              <a:rPr lang="en-US" dirty="0" err="1"/>
              <a:t>diferentes</a:t>
            </a:r>
            <a:r>
              <a:rPr lang="en-US" dirty="0"/>
              <a:t> </a:t>
            </a:r>
            <a:r>
              <a:rPr lang="en-US" dirty="0" err="1"/>
              <a:t>anos</a:t>
            </a:r>
            <a:r>
              <a:rPr lang="en-US" dirty="0"/>
              <a:t> (2007 &gt; 2006)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4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/>
              <a:t>Apresentação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200000"/>
              </a:lnSpc>
            </a:pPr>
            <a:r>
              <a:rPr lang="pt-BR" dirty="0"/>
              <a:t>Introdução da Temática do Artigo</a:t>
            </a:r>
          </a:p>
          <a:p>
            <a:pPr>
              <a:lnSpc>
                <a:spcPct val="200000"/>
              </a:lnSpc>
            </a:pPr>
            <a:r>
              <a:rPr lang="pt-BR" dirty="0"/>
              <a:t>Objetivos Propostos</a:t>
            </a:r>
          </a:p>
          <a:p>
            <a:pPr>
              <a:lnSpc>
                <a:spcPct val="200000"/>
              </a:lnSpc>
            </a:pPr>
            <a:r>
              <a:rPr lang="pt-BR" dirty="0"/>
              <a:t>Materiais e Métodos</a:t>
            </a:r>
          </a:p>
          <a:p>
            <a:pPr>
              <a:lnSpc>
                <a:spcPct val="200000"/>
              </a:lnSpc>
            </a:pPr>
            <a:r>
              <a:rPr lang="pt-BR" dirty="0"/>
              <a:t>Resultados e Discussão</a:t>
            </a:r>
          </a:p>
          <a:p>
            <a:pPr>
              <a:lnSpc>
                <a:spcPct val="200000"/>
              </a:lnSpc>
            </a:pPr>
            <a:r>
              <a:rPr lang="pt-BR" dirty="0"/>
              <a:t>Conclusão</a:t>
            </a:r>
          </a:p>
        </p:txBody>
      </p:sp>
      <p:pic>
        <p:nvPicPr>
          <p:cNvPr id="8194" name="Picture 2" descr="http://4.bp.blogspot.com/-iW7SxcvvHqQ/UAjOJritqII/AAAAAAAAA-Q/LoJSesJU-fE/s1600/Fitopl%C3%A2ncton+-+diatom%C3%A1ce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4179708"/>
            <a:ext cx="3347864" cy="26782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  <p:to>
                                        <p:strVal val="1.05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pt-BR" sz="4800" dirty="0"/>
              <a:t>Conclusão</a:t>
            </a:r>
            <a:endParaRPr lang="en-US" sz="4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A </a:t>
            </a:r>
            <a:r>
              <a:rPr lang="en-US" dirty="0" err="1"/>
              <a:t>EOF</a:t>
            </a:r>
            <a:r>
              <a:rPr lang="en-US" dirty="0"/>
              <a:t>:</a:t>
            </a:r>
          </a:p>
          <a:p>
            <a:pPr lvl="1">
              <a:lnSpc>
                <a:spcPct val="150000"/>
              </a:lnSpc>
            </a:pPr>
            <a:r>
              <a:rPr lang="en-US" dirty="0" err="1"/>
              <a:t>Mostrou</a:t>
            </a:r>
            <a:r>
              <a:rPr lang="en-US" dirty="0"/>
              <a:t>-se </a:t>
            </a:r>
            <a:r>
              <a:rPr lang="en-US" dirty="0" err="1"/>
              <a:t>eficiente</a:t>
            </a:r>
            <a:r>
              <a:rPr lang="en-US" dirty="0"/>
              <a:t> para </a:t>
            </a:r>
            <a:r>
              <a:rPr lang="en-US" dirty="0" err="1"/>
              <a:t>análise</a:t>
            </a:r>
            <a:r>
              <a:rPr lang="en-US" dirty="0"/>
              <a:t> </a:t>
            </a:r>
            <a:r>
              <a:rPr lang="en-US" dirty="0" err="1"/>
              <a:t>espaço</a:t>
            </a:r>
            <a:r>
              <a:rPr lang="en-US" dirty="0"/>
              <a:t>-temporal de </a:t>
            </a:r>
            <a:r>
              <a:rPr lang="en-US" dirty="0" err="1"/>
              <a:t>corpos</a:t>
            </a:r>
            <a:r>
              <a:rPr lang="en-US" dirty="0"/>
              <a:t> </a:t>
            </a:r>
            <a:r>
              <a:rPr lang="en-US" dirty="0" err="1"/>
              <a:t>d’água</a:t>
            </a:r>
            <a:r>
              <a:rPr lang="en-US" dirty="0"/>
              <a:t> </a:t>
            </a:r>
            <a:r>
              <a:rPr lang="en-US" dirty="0" err="1"/>
              <a:t>interiores</a:t>
            </a:r>
            <a:r>
              <a:rPr lang="en-US" dirty="0"/>
              <a:t>, com </a:t>
            </a:r>
            <a:r>
              <a:rPr lang="en-US" dirty="0" err="1"/>
              <a:t>potencial</a:t>
            </a:r>
            <a:r>
              <a:rPr lang="en-US" dirty="0"/>
              <a:t> </a:t>
            </a:r>
            <a:r>
              <a:rPr lang="en-US" dirty="0" err="1"/>
              <a:t>aplicação</a:t>
            </a:r>
            <a:r>
              <a:rPr lang="en-US" dirty="0"/>
              <a:t>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respectivos</a:t>
            </a:r>
            <a:r>
              <a:rPr lang="en-US" dirty="0"/>
              <a:t> </a:t>
            </a:r>
            <a:r>
              <a:rPr lang="en-US" dirty="0" err="1"/>
              <a:t>planos</a:t>
            </a:r>
            <a:r>
              <a:rPr lang="en-US" dirty="0"/>
              <a:t> de </a:t>
            </a:r>
            <a:r>
              <a:rPr lang="en-US" dirty="0" err="1"/>
              <a:t>manejo</a:t>
            </a:r>
            <a:r>
              <a:rPr lang="en-US" dirty="0"/>
              <a:t> e </a:t>
            </a:r>
            <a:r>
              <a:rPr lang="en-US" dirty="0" err="1"/>
              <a:t>gestão</a:t>
            </a:r>
            <a:endParaRPr lang="en-US" dirty="0"/>
          </a:p>
          <a:p>
            <a:pPr lvl="1">
              <a:lnSpc>
                <a:spcPct val="150000"/>
              </a:lnSpc>
            </a:pPr>
            <a:r>
              <a:rPr lang="en-US" dirty="0" err="1"/>
              <a:t>Permitiu</a:t>
            </a:r>
            <a:r>
              <a:rPr lang="en-US" dirty="0"/>
              <a:t> </a:t>
            </a:r>
            <a:r>
              <a:rPr lang="en-US" dirty="0" err="1"/>
              <a:t>melhor</a:t>
            </a:r>
            <a:r>
              <a:rPr lang="en-US" dirty="0"/>
              <a:t> </a:t>
            </a:r>
            <a:r>
              <a:rPr lang="en-US" dirty="0" err="1"/>
              <a:t>seleção</a:t>
            </a:r>
            <a:r>
              <a:rPr lang="en-US" dirty="0"/>
              <a:t> de </a:t>
            </a:r>
            <a:r>
              <a:rPr lang="en-US" dirty="0" err="1"/>
              <a:t>regiões</a:t>
            </a:r>
            <a:r>
              <a:rPr lang="en-US" dirty="0"/>
              <a:t> </a:t>
            </a:r>
            <a:r>
              <a:rPr lang="en-US" dirty="0" err="1"/>
              <a:t>prioritárias</a:t>
            </a:r>
            <a:r>
              <a:rPr lang="en-US" dirty="0"/>
              <a:t> para o </a:t>
            </a:r>
            <a:r>
              <a:rPr lang="en-US" dirty="0" err="1"/>
              <a:t>manejo</a:t>
            </a:r>
            <a:r>
              <a:rPr lang="en-US" dirty="0"/>
              <a:t> </a:t>
            </a:r>
            <a:r>
              <a:rPr lang="en-US" dirty="0" err="1"/>
              <a:t>auxiliando</a:t>
            </a:r>
            <a:r>
              <a:rPr lang="en-US" dirty="0"/>
              <a:t> </a:t>
            </a:r>
            <a:r>
              <a:rPr lang="en-US" dirty="0" err="1"/>
              <a:t>projetos</a:t>
            </a:r>
            <a:r>
              <a:rPr lang="en-US" dirty="0"/>
              <a:t> de </a:t>
            </a:r>
            <a:r>
              <a:rPr lang="en-US" dirty="0" err="1"/>
              <a:t>manejo</a:t>
            </a:r>
            <a:r>
              <a:rPr lang="en-US" dirty="0"/>
              <a:t> e </a:t>
            </a:r>
            <a:r>
              <a:rPr lang="en-US" dirty="0" err="1"/>
              <a:t>gestão</a:t>
            </a:r>
            <a:r>
              <a:rPr lang="en-US" dirty="0"/>
              <a:t> do </a:t>
            </a:r>
            <a:r>
              <a:rPr lang="en-US" dirty="0" err="1"/>
              <a:t>lago</a:t>
            </a:r>
            <a:r>
              <a:rPr lang="en-US" dirty="0"/>
              <a:t> </a:t>
            </a:r>
            <a:r>
              <a:rPr lang="en-US" dirty="0" err="1"/>
              <a:t>Taihu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Do Lago </a:t>
            </a:r>
            <a:r>
              <a:rPr lang="en-US" dirty="0" err="1"/>
              <a:t>Taihu</a:t>
            </a:r>
            <a:r>
              <a:rPr lang="en-US" dirty="0"/>
              <a:t>:</a:t>
            </a:r>
          </a:p>
          <a:p>
            <a:pPr lvl="1">
              <a:lnSpc>
                <a:spcPct val="150000"/>
              </a:lnSpc>
            </a:pPr>
            <a:r>
              <a:rPr lang="en-US" dirty="0" err="1"/>
              <a:t>Regiões</a:t>
            </a:r>
            <a:r>
              <a:rPr lang="en-US" dirty="0"/>
              <a:t> </a:t>
            </a:r>
            <a:r>
              <a:rPr lang="en-US" dirty="0" err="1"/>
              <a:t>prioritárias</a:t>
            </a:r>
            <a:r>
              <a:rPr lang="en-US" dirty="0"/>
              <a:t> para </a:t>
            </a:r>
            <a:r>
              <a:rPr lang="en-US" dirty="0" err="1"/>
              <a:t>manejo</a:t>
            </a:r>
            <a:r>
              <a:rPr lang="en-US" dirty="0"/>
              <a:t>: </a:t>
            </a:r>
            <a:r>
              <a:rPr lang="en-US" dirty="0" err="1"/>
              <a:t>Gonghu</a:t>
            </a:r>
            <a:r>
              <a:rPr lang="en-US" dirty="0"/>
              <a:t> Bay e </a:t>
            </a:r>
            <a:r>
              <a:rPr lang="en-US" dirty="0" err="1"/>
              <a:t>Meiliang</a:t>
            </a:r>
            <a:r>
              <a:rPr lang="en-US" dirty="0"/>
              <a:t> Bay (</a:t>
            </a:r>
            <a:r>
              <a:rPr lang="en-US" dirty="0" err="1"/>
              <a:t>regiões</a:t>
            </a:r>
            <a:r>
              <a:rPr lang="en-US" dirty="0"/>
              <a:t> de </a:t>
            </a:r>
            <a:r>
              <a:rPr lang="en-US" dirty="0" err="1"/>
              <a:t>maior</a:t>
            </a:r>
            <a:r>
              <a:rPr lang="en-US" dirty="0"/>
              <a:t> </a:t>
            </a:r>
            <a:r>
              <a:rPr lang="en-US" dirty="0" err="1"/>
              <a:t>intensidade</a:t>
            </a:r>
            <a:r>
              <a:rPr lang="en-US" dirty="0"/>
              <a:t> e </a:t>
            </a:r>
            <a:r>
              <a:rPr lang="en-US" dirty="0" err="1"/>
              <a:t>menor</a:t>
            </a:r>
            <a:r>
              <a:rPr lang="en-US" dirty="0"/>
              <a:t> </a:t>
            </a:r>
            <a:r>
              <a:rPr lang="en-US" dirty="0" err="1"/>
              <a:t>variabilidade</a:t>
            </a:r>
            <a:r>
              <a:rPr lang="en-US" dirty="0"/>
              <a:t> temporal) </a:t>
            </a:r>
          </a:p>
          <a:p>
            <a:pPr lvl="1">
              <a:lnSpc>
                <a:spcPct val="150000"/>
              </a:lnSpc>
            </a:pPr>
            <a:r>
              <a:rPr lang="en-US" dirty="0" err="1"/>
              <a:t>Condição</a:t>
            </a:r>
            <a:r>
              <a:rPr lang="en-US" dirty="0"/>
              <a:t> </a:t>
            </a:r>
            <a:r>
              <a:rPr lang="en-US" dirty="0" err="1"/>
              <a:t>atual</a:t>
            </a:r>
            <a:r>
              <a:rPr lang="en-US" dirty="0"/>
              <a:t>: eutrofizada com alto </a:t>
            </a:r>
            <a:r>
              <a:rPr lang="en-US" dirty="0" err="1"/>
              <a:t>risco</a:t>
            </a:r>
            <a:r>
              <a:rPr lang="en-US" dirty="0"/>
              <a:t> de </a:t>
            </a:r>
            <a:r>
              <a:rPr lang="en-US" dirty="0" err="1"/>
              <a:t>saúde</a:t>
            </a:r>
            <a:r>
              <a:rPr lang="en-US" dirty="0"/>
              <a:t> à </a:t>
            </a:r>
            <a:r>
              <a:rPr lang="en-US" dirty="0" err="1"/>
              <a:t>sociedade</a:t>
            </a: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6C6219-75DE-4B76-AE56-0E1A90FB9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68960"/>
            <a:ext cx="8229600" cy="1143000"/>
          </a:xfrm>
        </p:spPr>
        <p:txBody>
          <a:bodyPr/>
          <a:lstStyle/>
          <a:p>
            <a:r>
              <a:rPr lang="pt-BR" dirty="0">
                <a:solidFill>
                  <a:srgbClr val="FF0000"/>
                </a:solidFill>
              </a:rPr>
              <a:t>FIM</a:t>
            </a:r>
          </a:p>
        </p:txBody>
      </p:sp>
    </p:spTree>
    <p:extLst>
      <p:ext uri="{BB962C8B-B14F-4D97-AF65-F5344CB8AC3E}">
        <p14:creationId xmlns:p14="http://schemas.microsoft.com/office/powerpoint/2010/main" val="7781008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Concentração Média climatológica de Clorofila-a resultante dos dados do MODIS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60504" t="35895" r="22434" b="26454"/>
          <a:stretch>
            <a:fillRect/>
          </a:stretch>
        </p:blipFill>
        <p:spPr bwMode="auto">
          <a:xfrm>
            <a:off x="1835696" y="1916832"/>
            <a:ext cx="5400600" cy="4237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mega.ibxk.com.br/2014/08/25/25122608006190.jpg?w=860&amp;h=480&amp;mode=cro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9304" y="3361425"/>
            <a:ext cx="6264696" cy="3496575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Introdução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628800"/>
            <a:ext cx="8229600" cy="4525963"/>
          </a:xfrm>
        </p:spPr>
        <p:txBody>
          <a:bodyPr/>
          <a:lstStyle/>
          <a:p>
            <a:r>
              <a:rPr lang="pt-BR" dirty="0"/>
              <a:t>Uso de dados de sensoriamento remoto em corpos d’água:</a:t>
            </a:r>
          </a:p>
          <a:p>
            <a:endParaRPr lang="pt-BR" dirty="0"/>
          </a:p>
          <a:p>
            <a:r>
              <a:rPr lang="pt-BR" dirty="0"/>
              <a:t>Importância:</a:t>
            </a:r>
          </a:p>
          <a:p>
            <a:endParaRPr lang="pt-BR" dirty="0"/>
          </a:p>
        </p:txBody>
      </p:sp>
      <p:pic>
        <p:nvPicPr>
          <p:cNvPr id="13316" name="Picture 4" descr="Resultado de imagem para sedimento corpo dagu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2348880"/>
            <a:ext cx="4343400" cy="3038476"/>
          </a:xfrm>
          <a:prstGeom prst="rect">
            <a:avLst/>
          </a:prstGeom>
          <a:noFill/>
        </p:spPr>
      </p:pic>
      <p:pic>
        <p:nvPicPr>
          <p:cNvPr id="13318" name="Picture 6" descr="Eutrofiz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4124324"/>
            <a:ext cx="4410075" cy="2733676"/>
          </a:xfrm>
          <a:prstGeom prst="rect">
            <a:avLst/>
          </a:prstGeom>
          <a:noFill/>
        </p:spPr>
      </p:pic>
      <p:sp>
        <p:nvSpPr>
          <p:cNvPr id="7" name="Retângulo 6"/>
          <p:cNvSpPr/>
          <p:nvPr/>
        </p:nvSpPr>
        <p:spPr>
          <a:xfrm>
            <a:off x="2483768" y="4077072"/>
            <a:ext cx="4464496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dirty="0" err="1"/>
              <a:t>Políticas</a:t>
            </a:r>
            <a:r>
              <a:rPr lang="en-US" dirty="0"/>
              <a:t> de </a:t>
            </a:r>
            <a:r>
              <a:rPr lang="en-US" dirty="0" err="1"/>
              <a:t>Manejo</a:t>
            </a:r>
            <a:r>
              <a:rPr lang="en-US" dirty="0"/>
              <a:t> </a:t>
            </a:r>
            <a:r>
              <a:rPr lang="en-US" dirty="0" err="1"/>
              <a:t>precisam</a:t>
            </a:r>
            <a:r>
              <a:rPr lang="en-US" dirty="0"/>
              <a:t> de 3 </a:t>
            </a:r>
            <a:r>
              <a:rPr lang="en-US" dirty="0" err="1"/>
              <a:t>questões</a:t>
            </a:r>
            <a:r>
              <a:rPr lang="en-US" dirty="0"/>
              <a:t> </a:t>
            </a:r>
            <a:r>
              <a:rPr lang="en-US" dirty="0" err="1"/>
              <a:t>respondidas</a:t>
            </a:r>
            <a:r>
              <a:rPr lang="en-US" dirty="0"/>
              <a:t> (3W): when, where, and why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800" dirty="0"/>
              <a:t>Objetivos</a:t>
            </a:r>
            <a:endParaRPr lang="en-US" sz="4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/>
          <a:lstStyle/>
          <a:p>
            <a:pPr marL="0" indent="0" algn="just">
              <a:buNone/>
            </a:pPr>
            <a:r>
              <a:rPr lang="pt-BR" dirty="0"/>
              <a:t>Avaliar a predição espaço-temporal da concentração de Clorofila-A no Lago </a:t>
            </a:r>
            <a:r>
              <a:rPr lang="pt-BR" dirty="0" err="1"/>
              <a:t>Taihu</a:t>
            </a:r>
            <a:r>
              <a:rPr lang="pt-BR" dirty="0"/>
              <a:t> – China – a partir de dados de satélite parametrizadas a partir de amostras </a:t>
            </a:r>
            <a:r>
              <a:rPr lang="pt-BR" i="1" dirty="0"/>
              <a:t>in situ</a:t>
            </a:r>
            <a:endParaRPr lang="en-US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3905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pt-BR" dirty="0"/>
              <a:t>Esquema da Pesquisa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12210"/>
            <a:ext cx="9144000" cy="6045790"/>
          </a:xfrm>
        </p:spPr>
      </p:pic>
    </p:spTree>
    <p:extLst>
      <p:ext uri="{BB962C8B-B14F-4D97-AF65-F5344CB8AC3E}">
        <p14:creationId xmlns:p14="http://schemas.microsoft.com/office/powerpoint/2010/main" val="2723030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Materiais e Métodos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Área</a:t>
            </a:r>
            <a:r>
              <a:rPr lang="en-US" dirty="0"/>
              <a:t> de </a:t>
            </a:r>
            <a:r>
              <a:rPr lang="en-US" dirty="0" err="1"/>
              <a:t>Estudo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 err="1"/>
              <a:t>Amostras</a:t>
            </a:r>
            <a:r>
              <a:rPr lang="en-US" dirty="0"/>
              <a:t> de </a:t>
            </a:r>
            <a:r>
              <a:rPr lang="en-US" dirty="0" err="1"/>
              <a:t>Água</a:t>
            </a:r>
            <a:r>
              <a:rPr lang="en-US" dirty="0"/>
              <a:t> </a:t>
            </a:r>
            <a:r>
              <a:rPr lang="en-US" i="1" dirty="0"/>
              <a:t>in situ</a:t>
            </a:r>
          </a:p>
          <a:p>
            <a:endParaRPr lang="en-US" dirty="0"/>
          </a:p>
          <a:p>
            <a:r>
              <a:rPr lang="en-US" dirty="0"/>
              <a:t>Dados de reflectância </a:t>
            </a:r>
            <a:r>
              <a:rPr lang="en-US" dirty="0" err="1"/>
              <a:t>por</a:t>
            </a:r>
            <a:r>
              <a:rPr lang="en-US" dirty="0"/>
              <a:t> SR e </a:t>
            </a:r>
            <a:r>
              <a:rPr lang="en-US" dirty="0" err="1"/>
              <a:t>Parametrização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 err="1"/>
              <a:t>Métodos</a:t>
            </a:r>
            <a:r>
              <a:rPr lang="en-US" dirty="0"/>
              <a:t> de </a:t>
            </a:r>
            <a:r>
              <a:rPr lang="en-US" dirty="0" err="1"/>
              <a:t>análise</a:t>
            </a:r>
            <a:r>
              <a:rPr lang="en-US" dirty="0"/>
              <a:t> </a:t>
            </a:r>
            <a:r>
              <a:rPr lang="en-US" dirty="0" err="1"/>
              <a:t>espaço</a:t>
            </a:r>
            <a:r>
              <a:rPr lang="en-US" dirty="0"/>
              <a:t>-temporal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/>
          </a:bodyPr>
          <a:lstStyle/>
          <a:p>
            <a:r>
              <a:rPr lang="en-US" dirty="0"/>
              <a:t>Lake </a:t>
            </a:r>
            <a:r>
              <a:rPr lang="en-US" dirty="0" err="1"/>
              <a:t>Taihu</a:t>
            </a:r>
            <a:r>
              <a:rPr lang="en-US" dirty="0"/>
              <a:t>:</a:t>
            </a:r>
          </a:p>
          <a:p>
            <a:pPr lvl="1"/>
            <a:r>
              <a:rPr lang="pt-BR" dirty="0"/>
              <a:t>3° maior lago de água doce da China</a:t>
            </a:r>
          </a:p>
          <a:p>
            <a:pPr lvl="1"/>
            <a:r>
              <a:rPr lang="en-US" dirty="0" err="1"/>
              <a:t>Profundidade</a:t>
            </a:r>
            <a:r>
              <a:rPr lang="en-US" dirty="0"/>
              <a:t> media: 2 m</a:t>
            </a:r>
          </a:p>
          <a:p>
            <a:pPr lvl="1"/>
            <a:r>
              <a:rPr lang="en-US" dirty="0" err="1"/>
              <a:t>Área</a:t>
            </a:r>
            <a:r>
              <a:rPr lang="en-US" dirty="0"/>
              <a:t> da </a:t>
            </a:r>
            <a:r>
              <a:rPr lang="en-US" dirty="0" err="1"/>
              <a:t>lâmina</a:t>
            </a:r>
            <a:r>
              <a:rPr lang="en-US" dirty="0"/>
              <a:t> </a:t>
            </a:r>
            <a:r>
              <a:rPr lang="en-US" dirty="0" err="1"/>
              <a:t>d’água</a:t>
            </a:r>
            <a:r>
              <a:rPr lang="en-US" dirty="0"/>
              <a:t> total: 2342 km</a:t>
            </a:r>
            <a:r>
              <a:rPr lang="en-US" baseline="30000" dirty="0"/>
              <a:t>2</a:t>
            </a:r>
            <a:r>
              <a:rPr lang="en-US" dirty="0"/>
              <a:t> </a:t>
            </a:r>
          </a:p>
          <a:p>
            <a:pPr lvl="1"/>
            <a:r>
              <a:rPr lang="en-US" sz="2800" dirty="0" err="1"/>
              <a:t>Água</a:t>
            </a:r>
            <a:r>
              <a:rPr lang="en-US" sz="2800" dirty="0"/>
              <a:t> </a:t>
            </a:r>
            <a:r>
              <a:rPr lang="en-US" sz="2800" dirty="0" err="1"/>
              <a:t>tipo</a:t>
            </a:r>
            <a:r>
              <a:rPr lang="en-US" sz="2800" dirty="0"/>
              <a:t> 2: alto fitoplâncton + </a:t>
            </a:r>
            <a:r>
              <a:rPr lang="en-US" sz="2800" dirty="0" err="1"/>
              <a:t>matéria</a:t>
            </a:r>
            <a:r>
              <a:rPr lang="en-US" sz="2800" dirty="0"/>
              <a:t> </a:t>
            </a:r>
            <a:r>
              <a:rPr lang="en-US" sz="2800" dirty="0" err="1"/>
              <a:t>orgânica</a:t>
            </a:r>
            <a:r>
              <a:rPr lang="en-US" sz="2800" dirty="0"/>
              <a:t>  MI e material e  material </a:t>
            </a:r>
            <a:r>
              <a:rPr lang="en-US" sz="2800" dirty="0" err="1"/>
              <a:t>orgânico</a:t>
            </a:r>
            <a:r>
              <a:rPr lang="en-US" sz="2800" dirty="0"/>
              <a:t> </a:t>
            </a:r>
            <a:r>
              <a:rPr lang="en-US" sz="2800" dirty="0" err="1"/>
              <a:t>dissolvido</a:t>
            </a:r>
            <a:r>
              <a:rPr lang="en-US" sz="2800" dirty="0"/>
              <a:t> </a:t>
            </a:r>
            <a:r>
              <a:rPr lang="en-US" sz="2800" dirty="0" err="1"/>
              <a:t>cromofórico</a:t>
            </a:r>
            <a:r>
              <a:rPr lang="en-US" sz="2800" dirty="0"/>
              <a:t> (CDOM).</a:t>
            </a:r>
            <a:endParaRPr lang="pt-BR" sz="2800" dirty="0"/>
          </a:p>
          <a:p>
            <a:pPr lvl="1"/>
            <a:r>
              <a:rPr lang="pt-BR" dirty="0"/>
              <a:t>Sofre de eutrofização e descarga de resíduos urbanos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/>
              <a:t>Materiais e Métodos: </a:t>
            </a:r>
            <a:r>
              <a:rPr lang="en-US" dirty="0" err="1"/>
              <a:t>Área</a:t>
            </a:r>
            <a:r>
              <a:rPr lang="en-US" dirty="0"/>
              <a:t> de </a:t>
            </a:r>
            <a:r>
              <a:rPr lang="en-US" dirty="0" err="1"/>
              <a:t>Estudo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8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9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5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6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9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 cstate="print"/>
          <a:srcRect l="61378" t="25467" r="4473" b="31357"/>
          <a:stretch>
            <a:fillRect/>
          </a:stretch>
        </p:blipFill>
        <p:spPr bwMode="auto">
          <a:xfrm>
            <a:off x="0" y="1550642"/>
            <a:ext cx="9144000" cy="4110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/>
              <a:t>Materiais e Métodos: </a:t>
            </a:r>
            <a:r>
              <a:rPr lang="en-US" dirty="0" err="1"/>
              <a:t>Área</a:t>
            </a:r>
            <a:r>
              <a:rPr lang="en-US" dirty="0"/>
              <a:t> de </a:t>
            </a:r>
            <a:r>
              <a:rPr lang="en-US" dirty="0" err="1"/>
              <a:t>Estudo</a:t>
            </a:r>
            <a:endParaRPr lang="en-US" dirty="0"/>
          </a:p>
        </p:txBody>
      </p:sp>
      <p:sp>
        <p:nvSpPr>
          <p:cNvPr id="6" name="CaixaDeTexto 5"/>
          <p:cNvSpPr txBox="1"/>
          <p:nvPr/>
        </p:nvSpPr>
        <p:spPr>
          <a:xfrm>
            <a:off x="2771800" y="5780782"/>
            <a:ext cx="4824536" cy="10772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 err="1"/>
              <a:t>Divisões</a:t>
            </a:r>
            <a:r>
              <a:rPr lang="en-US" sz="1600" dirty="0"/>
              <a:t> de </a:t>
            </a:r>
            <a:r>
              <a:rPr lang="en-US" sz="1600" dirty="0" err="1"/>
              <a:t>água</a:t>
            </a:r>
            <a:r>
              <a:rPr lang="en-US" sz="1600" dirty="0"/>
              <a:t>: </a:t>
            </a:r>
          </a:p>
          <a:p>
            <a:pPr algn="just"/>
            <a:r>
              <a:rPr lang="en-US" sz="1600" dirty="0" err="1"/>
              <a:t>Baias</a:t>
            </a:r>
            <a:r>
              <a:rPr lang="en-US" sz="1600" dirty="0"/>
              <a:t> de </a:t>
            </a:r>
            <a:r>
              <a:rPr lang="en-US" sz="1600" dirty="0" err="1"/>
              <a:t>Gonghu</a:t>
            </a:r>
            <a:r>
              <a:rPr lang="en-US" sz="1600" dirty="0"/>
              <a:t> (</a:t>
            </a:r>
            <a:r>
              <a:rPr lang="en-US" sz="1600" dirty="0" err="1"/>
              <a:t>nordeste</a:t>
            </a:r>
            <a:r>
              <a:rPr lang="en-US" sz="1600" dirty="0"/>
              <a:t>), </a:t>
            </a:r>
            <a:r>
              <a:rPr lang="en-US" sz="1600" dirty="0" err="1"/>
              <a:t>Meiliang</a:t>
            </a:r>
            <a:r>
              <a:rPr lang="en-US" sz="1600" dirty="0"/>
              <a:t> (</a:t>
            </a:r>
            <a:r>
              <a:rPr lang="en-US" sz="1600" dirty="0" err="1"/>
              <a:t>norte</a:t>
            </a:r>
            <a:r>
              <a:rPr lang="en-US" sz="1600" dirty="0"/>
              <a:t>), </a:t>
            </a:r>
            <a:r>
              <a:rPr lang="en-US" sz="1600" dirty="0" err="1"/>
              <a:t>Zhushan</a:t>
            </a:r>
            <a:r>
              <a:rPr lang="en-US" sz="1600" dirty="0"/>
              <a:t> (</a:t>
            </a:r>
            <a:r>
              <a:rPr lang="en-US" sz="1600" dirty="0" err="1"/>
              <a:t>noroeste</a:t>
            </a:r>
            <a:r>
              <a:rPr lang="en-US" sz="1600" dirty="0"/>
              <a:t>) e central lake, Western Lakeshore, Southern Lakeshore, East </a:t>
            </a:r>
            <a:r>
              <a:rPr lang="en-US" sz="1600" dirty="0" err="1"/>
              <a:t>Taihu</a:t>
            </a:r>
            <a:r>
              <a:rPr lang="en-US" sz="1600" dirty="0"/>
              <a:t> (</a:t>
            </a:r>
            <a:r>
              <a:rPr lang="en-US" sz="1600" dirty="0" err="1"/>
              <a:t>sudeste</a:t>
            </a:r>
            <a:r>
              <a:rPr lang="en-US" sz="1600" dirty="0"/>
              <a:t>) e Eastern Lakeshore</a:t>
            </a:r>
          </a:p>
        </p:txBody>
      </p:sp>
      <p:cxnSp>
        <p:nvCxnSpPr>
          <p:cNvPr id="7" name="Conector de seta reta 6"/>
          <p:cNvCxnSpPr/>
          <p:nvPr/>
        </p:nvCxnSpPr>
        <p:spPr>
          <a:xfrm>
            <a:off x="6012160" y="2996952"/>
            <a:ext cx="504056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/>
          <p:cNvCxnSpPr/>
          <p:nvPr/>
        </p:nvCxnSpPr>
        <p:spPr>
          <a:xfrm>
            <a:off x="5580112" y="3356992"/>
            <a:ext cx="504056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/>
          <p:cNvCxnSpPr/>
          <p:nvPr/>
        </p:nvCxnSpPr>
        <p:spPr>
          <a:xfrm>
            <a:off x="6012160" y="3861048"/>
            <a:ext cx="504056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/>
          <p:cNvCxnSpPr/>
          <p:nvPr/>
        </p:nvCxnSpPr>
        <p:spPr>
          <a:xfrm>
            <a:off x="6444208" y="4221088"/>
            <a:ext cx="504056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/>
          <p:cNvCxnSpPr/>
          <p:nvPr/>
        </p:nvCxnSpPr>
        <p:spPr>
          <a:xfrm>
            <a:off x="6804248" y="4725144"/>
            <a:ext cx="504056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/>
          <p:cNvCxnSpPr/>
          <p:nvPr/>
        </p:nvCxnSpPr>
        <p:spPr>
          <a:xfrm>
            <a:off x="6588224" y="3212976"/>
            <a:ext cx="504056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/>
          <p:cNvCxnSpPr/>
          <p:nvPr/>
        </p:nvCxnSpPr>
        <p:spPr>
          <a:xfrm>
            <a:off x="7668344" y="4725144"/>
            <a:ext cx="504056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/>
          <p:cNvCxnSpPr/>
          <p:nvPr/>
        </p:nvCxnSpPr>
        <p:spPr>
          <a:xfrm>
            <a:off x="7164288" y="4077072"/>
            <a:ext cx="504056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de seta reta 20"/>
          <p:cNvCxnSpPr/>
          <p:nvPr/>
        </p:nvCxnSpPr>
        <p:spPr>
          <a:xfrm>
            <a:off x="7596336" y="3861048"/>
            <a:ext cx="504056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e seta reta 21"/>
          <p:cNvCxnSpPr/>
          <p:nvPr/>
        </p:nvCxnSpPr>
        <p:spPr>
          <a:xfrm>
            <a:off x="7236296" y="2780928"/>
            <a:ext cx="504056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/>
          <p:cNvCxnSpPr/>
          <p:nvPr/>
        </p:nvCxnSpPr>
        <p:spPr>
          <a:xfrm>
            <a:off x="6956648" y="4877544"/>
            <a:ext cx="504056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de seta reta 23"/>
          <p:cNvCxnSpPr/>
          <p:nvPr/>
        </p:nvCxnSpPr>
        <p:spPr>
          <a:xfrm>
            <a:off x="6372200" y="2420888"/>
            <a:ext cx="504056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Materiais e Métodos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85000" lnSpcReduction="20000"/>
          </a:bodyPr>
          <a:lstStyle/>
          <a:p>
            <a:r>
              <a:rPr lang="pt-BR" dirty="0"/>
              <a:t>Amostras in situ – ano 2005:</a:t>
            </a:r>
          </a:p>
          <a:p>
            <a:pPr lvl="1"/>
            <a:r>
              <a:rPr lang="pt-BR" dirty="0"/>
              <a:t>N° de amostras em fevereiro: 28 (período de muito vento, alta turbidez, e pouca [</a:t>
            </a:r>
            <a:r>
              <a:rPr lang="pt-BR" dirty="0" err="1"/>
              <a:t>Clo-A</a:t>
            </a:r>
            <a:r>
              <a:rPr lang="pt-BR" dirty="0"/>
              <a:t>])</a:t>
            </a:r>
          </a:p>
          <a:p>
            <a:pPr lvl="1"/>
            <a:r>
              <a:rPr lang="pt-BR" dirty="0"/>
              <a:t>N° de amostras totais em 2005: 173</a:t>
            </a:r>
          </a:p>
          <a:p>
            <a:pPr lvl="1">
              <a:buNone/>
            </a:pPr>
            <a:endParaRPr lang="pt-BR" dirty="0"/>
          </a:p>
          <a:p>
            <a:r>
              <a:rPr lang="en-US" dirty="0"/>
              <a:t>Dados de </a:t>
            </a:r>
            <a:r>
              <a:rPr lang="pt-BR" dirty="0"/>
              <a:t>Sensoriamento Remoto:</a:t>
            </a:r>
            <a:endParaRPr lang="en-US" dirty="0"/>
          </a:p>
          <a:p>
            <a:pPr lvl="1"/>
            <a:r>
              <a:rPr lang="pt-BR" dirty="0"/>
              <a:t>Sensor utilizado: </a:t>
            </a:r>
            <a:r>
              <a:rPr lang="pt-BR" dirty="0" err="1"/>
              <a:t>MODIS-Aqua</a:t>
            </a:r>
            <a:endParaRPr lang="pt-BR" dirty="0"/>
          </a:p>
          <a:p>
            <a:pPr lvl="1"/>
            <a:r>
              <a:rPr lang="pt-BR" dirty="0"/>
              <a:t>Tipo de dado: Dados nível 2 (com atm. corrigida)</a:t>
            </a:r>
          </a:p>
          <a:p>
            <a:pPr lvl="1"/>
            <a:r>
              <a:rPr lang="pt-BR" dirty="0"/>
              <a:t>Resolução espacial: píxel de 250 e 500m</a:t>
            </a:r>
            <a:r>
              <a:rPr lang="pt-BR" baseline="30000" dirty="0"/>
              <a:t>2</a:t>
            </a:r>
          </a:p>
          <a:p>
            <a:pPr lvl="1"/>
            <a:r>
              <a:rPr lang="pt-BR" dirty="0"/>
              <a:t>Bandas utilizadas: </a:t>
            </a:r>
            <a:r>
              <a:rPr lang="en-US" dirty="0"/>
              <a:t>band I: 620–670 nm; band II: 841–876 nm; band III: 459–479 nm; band IV: </a:t>
            </a:r>
            <a:r>
              <a:rPr lang="nn-NO" dirty="0"/>
              <a:t>545–565 nm; band V: 1230–1250 nm</a:t>
            </a:r>
            <a:endParaRPr lang="pt-BR" dirty="0"/>
          </a:p>
          <a:p>
            <a:pPr lvl="1"/>
            <a:r>
              <a:rPr lang="pt-BR" dirty="0"/>
              <a:t>Intervalo da amostragem temporal: Dados diários de 2005 a 2008. imagens com nuvens foram descartadas previamente às análises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4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1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indefinite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8" dur="indefinite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756</Words>
  <Application>Microsoft Office PowerPoint</Application>
  <PresentationFormat>Apresentação na tela (4:3)</PresentationFormat>
  <Paragraphs>101</Paragraphs>
  <Slides>22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7" baseType="lpstr">
      <vt:lpstr>AdvPTimes</vt:lpstr>
      <vt:lpstr>Arial</vt:lpstr>
      <vt:lpstr>Calibri</vt:lpstr>
      <vt:lpstr>Times New Roman</vt:lpstr>
      <vt:lpstr>Tema do Office</vt:lpstr>
      <vt:lpstr>Disciplina Análise Espacial   Temporal and spatial variability of chlorophyll-a concentration in Lake Taihu using MODIS time-series data (ZHANG et al., 2011) </vt:lpstr>
      <vt:lpstr>Apresentação</vt:lpstr>
      <vt:lpstr>Introdução</vt:lpstr>
      <vt:lpstr>Objetivos</vt:lpstr>
      <vt:lpstr>Esquema da Pesquisa</vt:lpstr>
      <vt:lpstr>Materiais e Métodos</vt:lpstr>
      <vt:lpstr>Materiais e Métodos: Área de Estudo</vt:lpstr>
      <vt:lpstr>Materiais e Métodos: Área de Estudo</vt:lpstr>
      <vt:lpstr>Materiais e Métodos</vt:lpstr>
      <vt:lpstr>Materiais e Métodos</vt:lpstr>
      <vt:lpstr>Resultados e Discussão</vt:lpstr>
      <vt:lpstr>Resultados e Discussão</vt:lpstr>
      <vt:lpstr>Resultados e Discussão: Parametrização dos dados de Reflectância e Clorofila-A (regressão)</vt:lpstr>
      <vt:lpstr>Resultados e Discussão: Análise dos Resíduos da Regressão dos dados de Reflectância e Clorofila-A</vt:lpstr>
      <vt:lpstr>Resultados e Discussão: Clo-A(SR)  versus Clo-A (in situ)</vt:lpstr>
      <vt:lpstr>CLO-A por Satélite</vt:lpstr>
      <vt:lpstr>Resultados e Discussão: EOFs</vt:lpstr>
      <vt:lpstr>Resultados e Discussão: EOFs</vt:lpstr>
      <vt:lpstr>Resultados e Discussão: EOFs</vt:lpstr>
      <vt:lpstr>Conclusão</vt:lpstr>
      <vt:lpstr>FIM</vt:lpstr>
      <vt:lpstr>Concentração Média climatológica de Clorofila-a resultante dos dados do MODIS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Disciplina Análise Espacial   Temporal and spatial variability of chlorophyll a concentration in Lake Taihu using MODIS time-series data (ZHANG et al., 2011)</dc:title>
  <dc:creator>Philipe Riskalla Leal</dc:creator>
  <cp:lastModifiedBy>Diogo da Fonseca Reis</cp:lastModifiedBy>
  <cp:revision>67</cp:revision>
  <dcterms:created xsi:type="dcterms:W3CDTF">2017-10-17T18:29:15Z</dcterms:created>
  <dcterms:modified xsi:type="dcterms:W3CDTF">2017-11-22T16:37:02Z</dcterms:modified>
</cp:coreProperties>
</file>