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72" r:id="rId3"/>
    <p:sldId id="284" r:id="rId4"/>
    <p:sldId id="282" r:id="rId5"/>
    <p:sldId id="273" r:id="rId6"/>
    <p:sldId id="274" r:id="rId7"/>
    <p:sldId id="275" r:id="rId8"/>
    <p:sldId id="285" r:id="rId9"/>
    <p:sldId id="276" r:id="rId10"/>
    <p:sldId id="287" r:id="rId11"/>
    <p:sldId id="286" r:id="rId12"/>
    <p:sldId id="277" r:id="rId13"/>
    <p:sldId id="278" r:id="rId14"/>
    <p:sldId id="283" r:id="rId15"/>
    <p:sldId id="280" r:id="rId16"/>
    <p:sldId id="28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50" autoAdjust="0"/>
  </p:normalViewPr>
  <p:slideViewPr>
    <p:cSldViewPr snapToGrid="0">
      <p:cViewPr varScale="1">
        <p:scale>
          <a:sx n="68" d="100"/>
          <a:sy n="68" d="100"/>
        </p:scale>
        <p:origin x="59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6939C7-6D25-4B46-8EB2-FA52FAB6EDF3}" type="datetimeFigureOut">
              <a:rPr lang="en-US" smtClean="0"/>
              <a:t>6/27/2022</a:t>
            </a:fld>
            <a:endParaRPr lang="en-US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3A0B4A-E715-402C-AC34-3982EC8605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926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Anotações</a:t>
            </a:r>
            <a:r>
              <a:rPr lang="en-US" dirty="0"/>
              <a:t>,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funciona</a:t>
            </a:r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3A0B4A-E715-402C-AC34-3982EC86055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0558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3A0B4A-E715-402C-AC34-3982EC86055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3185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3A0B4A-E715-402C-AC34-3982EC86055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146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3A0B4A-E715-402C-AC34-3982EC86055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0189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3A0B4A-E715-402C-AC34-3982EC86055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4862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3A0B4A-E715-402C-AC34-3982EC86055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6833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3A0B4A-E715-402C-AC34-3982EC86055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9870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3A0B4A-E715-402C-AC34-3982EC86055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3316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Paisagem</a:t>
            </a:r>
            <a:r>
              <a:rPr lang="en-US" dirty="0"/>
              <a:t>: </a:t>
            </a:r>
            <a:r>
              <a:rPr lang="en-US" dirty="0" err="1"/>
              <a:t>produto</a:t>
            </a:r>
            <a:r>
              <a:rPr lang="en-US" dirty="0"/>
              <a:t> das </a:t>
            </a:r>
            <a:r>
              <a:rPr lang="en-US" dirty="0" err="1"/>
              <a:t>interações</a:t>
            </a:r>
            <a:r>
              <a:rPr lang="en-US" dirty="0"/>
              <a:t> entre </a:t>
            </a:r>
            <a:r>
              <a:rPr lang="en-US" dirty="0" err="1"/>
              <a:t>elementos</a:t>
            </a:r>
            <a:r>
              <a:rPr lang="en-US" dirty="0"/>
              <a:t> </a:t>
            </a:r>
            <a:r>
              <a:rPr lang="en-US" dirty="0" err="1"/>
              <a:t>naturais</a:t>
            </a:r>
            <a:r>
              <a:rPr lang="en-US" dirty="0"/>
              <a:t> e </a:t>
            </a:r>
            <a:r>
              <a:rPr lang="en-US" dirty="0" err="1"/>
              <a:t>humanos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um </a:t>
            </a:r>
            <a:r>
              <a:rPr lang="en-US" dirty="0" err="1"/>
              <a:t>determinado</a:t>
            </a:r>
            <a:r>
              <a:rPr lang="en-US" dirty="0"/>
              <a:t> </a:t>
            </a:r>
            <a:r>
              <a:rPr lang="en-US" dirty="0" err="1"/>
              <a:t>espaço</a:t>
            </a:r>
            <a:r>
              <a:rPr lang="en-US" dirty="0"/>
              <a:t> e tempo.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3A0B4A-E715-402C-AC34-3982EC86055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3899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TTs no context da Amazonia </a:t>
            </a:r>
            <a:r>
              <a:rPr lang="en-US" dirty="0" err="1"/>
              <a:t>refletem</a:t>
            </a:r>
            <a:r>
              <a:rPr lang="en-US" dirty="0"/>
              <a:t> a forma </a:t>
            </a:r>
            <a:r>
              <a:rPr lang="en-US" dirty="0" err="1"/>
              <a:t>como</a:t>
            </a:r>
            <a:r>
              <a:rPr lang="en-US" dirty="0"/>
              <a:t> o </a:t>
            </a:r>
            <a:r>
              <a:rPr lang="en-US" dirty="0" err="1"/>
              <a:t>agente</a:t>
            </a:r>
            <a:r>
              <a:rPr lang="en-US" dirty="0"/>
              <a:t> </a:t>
            </a:r>
            <a:r>
              <a:rPr lang="en-US" dirty="0" err="1"/>
              <a:t>interage</a:t>
            </a:r>
            <a:r>
              <a:rPr lang="en-US" dirty="0"/>
              <a:t> com o </a:t>
            </a:r>
            <a:r>
              <a:rPr lang="en-US" dirty="0" err="1"/>
              <a:t>meio</a:t>
            </a:r>
            <a:r>
              <a:rPr lang="en-US" dirty="0"/>
              <a:t> a </a:t>
            </a:r>
            <a:r>
              <a:rPr lang="en-US" dirty="0" err="1"/>
              <a:t>partir</a:t>
            </a:r>
            <a:r>
              <a:rPr lang="en-US" dirty="0"/>
              <a:t> do modo de </a:t>
            </a:r>
            <a:r>
              <a:rPr lang="en-US" dirty="0" err="1"/>
              <a:t>produção</a:t>
            </a:r>
            <a:r>
              <a:rPr lang="en-US" dirty="0"/>
              <a:t> e da </a:t>
            </a:r>
            <a:r>
              <a:rPr lang="en-US" dirty="0" err="1"/>
              <a:t>sua</a:t>
            </a:r>
            <a:r>
              <a:rPr lang="en-US" dirty="0"/>
              <a:t> </a:t>
            </a:r>
            <a:r>
              <a:rPr lang="en-US" dirty="0" err="1"/>
              <a:t>racionalidade</a:t>
            </a:r>
            <a:r>
              <a:rPr lang="en-US" dirty="0"/>
              <a:t>. (</a:t>
            </a:r>
            <a:r>
              <a:rPr lang="en-US" dirty="0" err="1"/>
              <a:t>Orientada</a:t>
            </a:r>
            <a:r>
              <a:rPr lang="en-US" dirty="0"/>
              <a:t> </a:t>
            </a:r>
            <a:r>
              <a:rPr lang="en-US" dirty="0" err="1"/>
              <a:t>pelo</a:t>
            </a:r>
            <a:r>
              <a:rPr lang="en-US" dirty="0"/>
              <a:t> </a:t>
            </a:r>
            <a:r>
              <a:rPr lang="en-US" dirty="0" err="1"/>
              <a:t>lucro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outros </a:t>
            </a:r>
            <a:r>
              <a:rPr lang="en-US" dirty="0" err="1"/>
              <a:t>fatores</a:t>
            </a:r>
            <a:r>
              <a:rPr lang="en-US" dirty="0"/>
              <a:t>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3A0B4A-E715-402C-AC34-3982EC86055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298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TT5 </a:t>
            </a:r>
            <a:r>
              <a:rPr lang="en-US" dirty="0" err="1"/>
              <a:t>Plantacoes</a:t>
            </a:r>
            <a:r>
              <a:rPr lang="en-US" dirty="0"/>
              <a:t> </a:t>
            </a:r>
            <a:r>
              <a:rPr lang="en-US" dirty="0" err="1"/>
              <a:t>permanentes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açai e </a:t>
            </a:r>
            <a:r>
              <a:rPr lang="en-US" dirty="0" err="1"/>
              <a:t>outras</a:t>
            </a:r>
            <a:r>
              <a:rPr lang="en-US" dirty="0"/>
              <a:t> </a:t>
            </a:r>
            <a:r>
              <a:rPr lang="en-US" dirty="0" err="1"/>
              <a:t>palmeiras</a:t>
            </a:r>
            <a:r>
              <a:rPr lang="en-US" dirty="0"/>
              <a:t>; TT6 - </a:t>
            </a:r>
            <a:r>
              <a:rPr lang="en-US" dirty="0" err="1"/>
              <a:t>Silvicultura</a:t>
            </a:r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3A0B4A-E715-402C-AC34-3982EC86055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839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3A0B4A-E715-402C-AC34-3982EC86055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8223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3A0B4A-E715-402C-AC34-3982EC86055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1603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3A0B4A-E715-402C-AC34-3982EC86055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2599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3A0B4A-E715-402C-AC34-3982EC86055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0110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3A0B4A-E715-402C-AC34-3982EC86055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779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A0B736-B8F2-B994-7E7A-7E0633C2EC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11CCACA-84D5-79C9-F3B5-1DD2D39472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76327C5-A5D8-C6AD-12BE-7DD15A942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E5314-CF39-412C-B675-ED7E85641962}" type="datetimeFigureOut">
              <a:rPr lang="en-US" smtClean="0"/>
              <a:t>6/27/2022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1B7DE51-3F83-60C7-7E52-C124E6D60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2A59F9A-2FA1-3C89-5220-AD80B5D26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73B3-2D5F-4FBC-A907-BD583E858FC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048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87D568-C71F-05FB-8F90-CD0F656FA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7FE6B52-38B6-16FB-1EC4-CF36E979BA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E50BCF6-9411-3CE0-3FF1-2D7E42DE4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E5314-CF39-412C-B675-ED7E85641962}" type="datetimeFigureOut">
              <a:rPr lang="en-US" smtClean="0"/>
              <a:t>6/27/2022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2268F88-B8FC-7B62-E91E-821B28488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5DC8E45-7AB5-C63F-174C-FB5D7FE14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73B3-2D5F-4FBC-A907-BD583E858FC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747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41A1F54-F9C1-C3FF-AFFF-6B7B324B15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9129E6E-30E0-437B-09D7-0B786022AD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227D087-08C6-F28A-A0E1-240E54BB8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E5314-CF39-412C-B675-ED7E85641962}" type="datetimeFigureOut">
              <a:rPr lang="en-US" smtClean="0"/>
              <a:t>6/27/2022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00D28CD-0CAD-2A79-BE16-20B3DB4C8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93EC345-90D8-F9CE-F630-68FA1EA4E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73B3-2D5F-4FBC-A907-BD583E858FC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664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3812D8-2F1F-5713-14F0-169B4915E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706B0E9-A500-D9E0-430E-29C8AB3570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0C77C99-72B0-A030-CF39-D4075FDA9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E5314-CF39-412C-B675-ED7E85641962}" type="datetimeFigureOut">
              <a:rPr lang="en-US" smtClean="0"/>
              <a:t>6/27/2022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C03D8B2-6A85-E24A-7985-0141EE0FE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86CE958-1175-097F-F4F8-6E3765F43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73B3-2D5F-4FBC-A907-BD583E858FC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697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3413AD-A068-9ED1-65E2-3B164AA3F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7FFBC1-F9AE-97CC-8BCC-823C5E509F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F9170C4-E01F-7774-68BC-FB38D68F6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E5314-CF39-412C-B675-ED7E85641962}" type="datetimeFigureOut">
              <a:rPr lang="en-US" smtClean="0"/>
              <a:t>6/27/2022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AD0CF49-75D0-FB0A-E98F-2EB33A71D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226EEC2-4DF6-38F1-1A00-046E2DC64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73B3-2D5F-4FBC-A907-BD583E858FC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581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C71997-49AA-AE0E-589A-943FEB6DE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AC109C0-5DC0-D552-D4D2-61BCC136D7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01F313C-F0A7-59FD-D962-D315231635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780475F-7C44-248E-AADE-D1220501A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E5314-CF39-412C-B675-ED7E85641962}" type="datetimeFigureOut">
              <a:rPr lang="en-US" smtClean="0"/>
              <a:t>6/27/2022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F935A06-FF81-FF93-20E6-12E4124DB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B432BB3-C693-7B84-57C2-740BDA1E1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73B3-2D5F-4FBC-A907-BD583E858FC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077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BE2EFF-7B92-E2BC-6571-77D0A044C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42E260E-99EE-3923-B2E8-ED9E1C551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9CF7DD3-B2C2-2BA1-096E-2DF7A9232B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9C4C7AF-107B-93CD-25F1-463716211C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99BEE551-0817-E574-836B-2AC61162E5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37D24D3-A96B-C402-D5EA-53CA3736C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E5314-CF39-412C-B675-ED7E85641962}" type="datetimeFigureOut">
              <a:rPr lang="en-US" smtClean="0"/>
              <a:t>6/27/2022</a:t>
            </a:fld>
            <a:endParaRPr lang="en-US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F2D46DB0-D578-A09A-E956-7AA3835DC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1FF782BA-9B1E-FD1C-A07A-4F1C92639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73B3-2D5F-4FBC-A907-BD583E858FC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538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0579A7-C629-BD96-F798-7A3A7E24E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7AAD3CF-C59F-FD12-3E45-0B0E5400C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E5314-CF39-412C-B675-ED7E85641962}" type="datetimeFigureOut">
              <a:rPr lang="en-US" smtClean="0"/>
              <a:t>6/27/2022</a:t>
            </a:fld>
            <a:endParaRPr lang="en-US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05499BA-004B-7EF4-BC1F-CBF32E9A6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763ECE1-1AA4-50FD-6823-123C5AC15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73B3-2D5F-4FBC-A907-BD583E858FC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210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4E201249-C664-9837-17B2-163823641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E5314-CF39-412C-B675-ED7E85641962}" type="datetimeFigureOut">
              <a:rPr lang="en-US" smtClean="0"/>
              <a:t>6/27/2022</a:t>
            </a:fld>
            <a:endParaRPr lang="en-US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45F017B-5271-C8B1-2DFB-2C0C7AEC1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98B6985-41F3-2041-1FB6-E8E2E5880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73B3-2D5F-4FBC-A907-BD583E858FC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203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2AA3BC-74BA-147B-46BC-5052D093E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77D623F-AA94-1BD5-8360-FE9DC364A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C772DF0-7C2E-AFAE-D896-DF5FAAF342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88C8113-D793-5999-CB3B-8AC6860C3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E5314-CF39-412C-B675-ED7E85641962}" type="datetimeFigureOut">
              <a:rPr lang="en-US" smtClean="0"/>
              <a:t>6/27/2022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C68DC8B-183C-E566-8586-21EE9783D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2D88BBF-0343-4234-39D7-8AEC09096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73B3-2D5F-4FBC-A907-BD583E858FC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035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1C01AA-D900-18CE-E330-5B0E82B80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361F1C08-1380-26A8-889F-8F8355A2A0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93737C4-6846-8711-6A74-C579E66293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AE014E3-26EF-C2E7-0163-5CC4EB600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E5314-CF39-412C-B675-ED7E85641962}" type="datetimeFigureOut">
              <a:rPr lang="en-US" smtClean="0"/>
              <a:t>6/27/2022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CC9AED0-AFA0-D00A-1EFB-74CC5D4A3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257DB51-C19B-E8DB-BE0B-142A3D406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73B3-2D5F-4FBC-A907-BD583E858FC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751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569DF0A-70A0-6B1D-DAD4-13F645189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C0AEEFE-3485-F094-2AA3-408005C312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4C31DFF-86FB-2AF2-DD31-EA2B7FB9C4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E5314-CF39-412C-B675-ED7E85641962}" type="datetimeFigureOut">
              <a:rPr lang="en-US" smtClean="0"/>
              <a:t>6/27/2022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B346094-1002-C9BF-65FA-FD814C7EB4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9694A2A-FC6E-871D-4319-FB43B525BB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6773B3-2D5F-4FBC-A907-BD583E858FC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09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6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7" Type="http://schemas.openxmlformats.org/officeDocument/2006/relationships/image" Target="../media/image31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em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em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image" Target="../media/image19.jpeg"/><Relationship Id="rId7" Type="http://schemas.openxmlformats.org/officeDocument/2006/relationships/image" Target="../media/image9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B2D43B-9B27-8069-78E5-56C44EB7D7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3545" y="547185"/>
            <a:ext cx="12192000" cy="975360"/>
          </a:xfrm>
        </p:spPr>
        <p:txBody>
          <a:bodyPr>
            <a:noAutofit/>
          </a:bodyPr>
          <a:lstStyle/>
          <a:p>
            <a:r>
              <a:rPr lang="en-US" sz="3200" b="1" dirty="0"/>
              <a:t>PAISAGENS FLORESTAIS PRODUZIDAS PELOS SISTEMAS TÉCNICO-PRODUTIVOS RURAIS DO ESTADO DO PARÁ, BRASIL.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F97C2B3-F62B-005B-0488-9E4CBEEEED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4673" y="4894308"/>
            <a:ext cx="6010838" cy="1641044"/>
          </a:xfrm>
        </p:spPr>
        <p:txBody>
          <a:bodyPr>
            <a:normAutofit/>
          </a:bodyPr>
          <a:lstStyle/>
          <a:p>
            <a:pPr algn="l"/>
            <a:r>
              <a:rPr lang="en-US" sz="1600" b="1" dirty="0" err="1"/>
              <a:t>Disciplina</a:t>
            </a:r>
            <a:r>
              <a:rPr lang="en-US" sz="1600" b="1" dirty="0"/>
              <a:t>:</a:t>
            </a:r>
            <a:r>
              <a:rPr lang="en-US" sz="1600" dirty="0"/>
              <a:t> </a:t>
            </a:r>
            <a:r>
              <a:rPr lang="en-US" sz="1600" dirty="0" err="1"/>
              <a:t>Introdução</a:t>
            </a:r>
            <a:r>
              <a:rPr lang="en-US" sz="1600" dirty="0"/>
              <a:t> </a:t>
            </a:r>
            <a:r>
              <a:rPr lang="en-US" sz="1600" dirty="0" err="1"/>
              <a:t>ao</a:t>
            </a:r>
            <a:r>
              <a:rPr lang="en-US" sz="1600" dirty="0"/>
              <a:t> </a:t>
            </a:r>
            <a:r>
              <a:rPr lang="en-US" sz="1600" dirty="0" err="1"/>
              <a:t>Geoprocessamento</a:t>
            </a:r>
            <a:endParaRPr lang="en-US" sz="1600" dirty="0"/>
          </a:p>
          <a:p>
            <a:pPr algn="l"/>
            <a:r>
              <a:rPr lang="en-US" sz="1600" b="1" dirty="0" err="1"/>
              <a:t>Docente</a:t>
            </a:r>
            <a:r>
              <a:rPr lang="en-US" sz="1600" b="1" dirty="0"/>
              <a:t>: </a:t>
            </a:r>
            <a:r>
              <a:rPr lang="en-US" sz="1600" dirty="0"/>
              <a:t>Dr. Antonio Miguel Vieira Monteiro</a:t>
            </a:r>
          </a:p>
          <a:p>
            <a:pPr algn="l"/>
            <a:r>
              <a:rPr lang="en-US" sz="1600" b="1" dirty="0" err="1"/>
              <a:t>Discente</a:t>
            </a:r>
            <a:r>
              <a:rPr lang="en-US" sz="1600" b="1" dirty="0"/>
              <a:t>: </a:t>
            </a:r>
            <a:r>
              <a:rPr lang="en-US" sz="1600" dirty="0"/>
              <a:t>Érick Teixeira Rodrigues </a:t>
            </a:r>
          </a:p>
          <a:p>
            <a:pPr algn="l"/>
            <a:r>
              <a:rPr lang="en-US" sz="1600" dirty="0" err="1"/>
              <a:t>Junho</a:t>
            </a:r>
            <a:r>
              <a:rPr lang="en-US" sz="1600" dirty="0"/>
              <a:t> de 2022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482093A-0B04-5D41-11B0-CD863EDBDC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9353" y="5105765"/>
            <a:ext cx="981819" cy="97536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29826C0-1DF5-5748-1F73-A69EDAD2D5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98473" y="5101984"/>
            <a:ext cx="1079718" cy="93800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03EA8EB2-A5D8-9692-B81E-9C88A7C9E2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32704" y="5125553"/>
            <a:ext cx="994237" cy="955572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384C3A00-9B39-D63B-586E-D0A2B709FD3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62AE5E6D-4299-D53A-A8A3-6094BEFC8755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50000"/>
          </a:blip>
          <a:stretch>
            <a:fillRect/>
          </a:stretch>
        </p:blipFill>
        <p:spPr>
          <a:xfrm>
            <a:off x="8800516" y="2292607"/>
            <a:ext cx="2877675" cy="203487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704D1CDD-E03F-A640-169F-C8E296E2975B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50000"/>
          </a:blip>
          <a:stretch>
            <a:fillRect/>
          </a:stretch>
        </p:blipFill>
        <p:spPr>
          <a:xfrm>
            <a:off x="4575797" y="2292226"/>
            <a:ext cx="3566016" cy="203288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45CF0652-3DE8-EDBA-A730-2F69CB7B61F6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50000"/>
          </a:blip>
          <a:stretch>
            <a:fillRect/>
          </a:stretch>
        </p:blipFill>
        <p:spPr>
          <a:xfrm>
            <a:off x="504673" y="2290237"/>
            <a:ext cx="3350190" cy="203487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EB9273F4-62FA-3984-5179-BBE3F5CA1217}"/>
              </a:ext>
            </a:extLst>
          </p:cNvPr>
          <p:cNvSpPr txBox="1"/>
          <p:nvPr/>
        </p:nvSpPr>
        <p:spPr>
          <a:xfrm>
            <a:off x="434675" y="4069080"/>
            <a:ext cx="20250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Fonte: amazon.org.br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037F96D2-6E6D-39FE-50FD-B641B1474A7D}"/>
              </a:ext>
            </a:extLst>
          </p:cNvPr>
          <p:cNvSpPr txBox="1"/>
          <p:nvPr/>
        </p:nvSpPr>
        <p:spPr>
          <a:xfrm>
            <a:off x="4512745" y="4081340"/>
            <a:ext cx="20250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Fonte: jornal.usp.br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9F8CC3E7-9A3E-255E-EE05-92FD4D00EEAF}"/>
              </a:ext>
            </a:extLst>
          </p:cNvPr>
          <p:cNvSpPr txBox="1"/>
          <p:nvPr/>
        </p:nvSpPr>
        <p:spPr>
          <a:xfrm>
            <a:off x="8728340" y="4090218"/>
            <a:ext cx="21378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Fonte: brasildefato.com.br</a:t>
            </a:r>
          </a:p>
        </p:txBody>
      </p:sp>
    </p:spTree>
    <p:extLst>
      <p:ext uri="{BB962C8B-B14F-4D97-AF65-F5344CB8AC3E}">
        <p14:creationId xmlns:p14="http://schemas.microsoft.com/office/powerpoint/2010/main" val="1691741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B2D43B-9B27-8069-78E5-56C44EB7D7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2526" y="145618"/>
            <a:ext cx="3858707" cy="633298"/>
          </a:xfrm>
        </p:spPr>
        <p:txBody>
          <a:bodyPr>
            <a:noAutofit/>
          </a:bodyPr>
          <a:lstStyle/>
          <a:p>
            <a:r>
              <a:rPr lang="en-US" sz="3200" b="1" dirty="0"/>
              <a:t>MATERIAL E MÉTODOS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384C3A00-9B39-D63B-586E-D0A2B709FD3B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21FF304E-A505-E414-EDD7-D087E82898D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51272" y="6197930"/>
            <a:ext cx="664440" cy="660069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8B000C7F-C002-884C-B293-1CC64215CC9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0000"/>
          </a:blip>
          <a:stretch>
            <a:fillRect/>
          </a:stretch>
        </p:blipFill>
        <p:spPr>
          <a:xfrm>
            <a:off x="2720059" y="6197930"/>
            <a:ext cx="726904" cy="631498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302ADF12-3C5A-A8ED-7EFA-5250DC742F38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0000"/>
          </a:blip>
          <a:stretch>
            <a:fillRect/>
          </a:stretch>
        </p:blipFill>
        <p:spPr>
          <a:xfrm>
            <a:off x="1379457" y="6178142"/>
            <a:ext cx="686778" cy="660070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D6F4E4ED-CC89-034E-6BD4-6343DD58E62B}"/>
              </a:ext>
            </a:extLst>
          </p:cNvPr>
          <p:cNvSpPr txBox="1"/>
          <p:nvPr/>
        </p:nvSpPr>
        <p:spPr>
          <a:xfrm>
            <a:off x="401381" y="778916"/>
            <a:ext cx="35209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/>
              <a:t>Caracterização</a:t>
            </a:r>
            <a:r>
              <a:rPr lang="en-US" sz="2000" b="1" dirty="0"/>
              <a:t> da </a:t>
            </a:r>
            <a:r>
              <a:rPr lang="en-US" sz="2000" b="1" dirty="0" err="1"/>
              <a:t>degradação</a:t>
            </a:r>
            <a:r>
              <a:rPr lang="en-US" sz="2000" b="1" dirty="0"/>
              <a:t> </a:t>
            </a:r>
            <a:r>
              <a:rPr lang="en-US" sz="2000" b="1" dirty="0" err="1"/>
              <a:t>florestal</a:t>
            </a:r>
            <a:r>
              <a:rPr lang="en-US" sz="2000" b="1" dirty="0"/>
              <a:t> (DETER + DEGRAD)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FDD91FE-1DEC-A20A-5B88-4A553564C1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4200" y="1514307"/>
            <a:ext cx="2135357" cy="4554987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4B901130-AB48-29DF-6184-C8E9536300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37204" y="316649"/>
            <a:ext cx="6408823" cy="622470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54565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B2D43B-9B27-8069-78E5-56C44EB7D7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2526" y="145618"/>
            <a:ext cx="3858707" cy="633298"/>
          </a:xfrm>
        </p:spPr>
        <p:txBody>
          <a:bodyPr>
            <a:noAutofit/>
          </a:bodyPr>
          <a:lstStyle/>
          <a:p>
            <a:r>
              <a:rPr lang="en-US" sz="3200" b="1" dirty="0"/>
              <a:t>MATERIAL E MÉTODOS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384C3A00-9B39-D63B-586E-D0A2B709FD3B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21FF304E-A505-E414-EDD7-D087E82898D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51272" y="6197930"/>
            <a:ext cx="664440" cy="660069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8B000C7F-C002-884C-B293-1CC64215CC9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0000"/>
          </a:blip>
          <a:stretch>
            <a:fillRect/>
          </a:stretch>
        </p:blipFill>
        <p:spPr>
          <a:xfrm>
            <a:off x="2720059" y="6197930"/>
            <a:ext cx="726904" cy="631498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302ADF12-3C5A-A8ED-7EFA-5250DC742F38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0000"/>
          </a:blip>
          <a:stretch>
            <a:fillRect/>
          </a:stretch>
        </p:blipFill>
        <p:spPr>
          <a:xfrm>
            <a:off x="1379457" y="6178142"/>
            <a:ext cx="686778" cy="660070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D6F4E4ED-CC89-034E-6BD4-6343DD58E62B}"/>
              </a:ext>
            </a:extLst>
          </p:cNvPr>
          <p:cNvSpPr txBox="1"/>
          <p:nvPr/>
        </p:nvSpPr>
        <p:spPr>
          <a:xfrm>
            <a:off x="383492" y="1661714"/>
            <a:ext cx="37408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/>
              <a:t>Caracterização</a:t>
            </a:r>
            <a:r>
              <a:rPr lang="en-US" sz="2000" b="1" dirty="0"/>
              <a:t> do </a:t>
            </a:r>
            <a:r>
              <a:rPr lang="en-US" sz="2000" b="1" dirty="0" err="1"/>
              <a:t>desmatamento</a:t>
            </a:r>
            <a:endParaRPr lang="en-US" sz="2000" b="1" dirty="0"/>
          </a:p>
          <a:p>
            <a:pPr algn="ctr"/>
            <a:r>
              <a:rPr lang="en-US" sz="2000" b="1" dirty="0"/>
              <a:t>(PRODES)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1AAB51D-445D-0815-2BB5-6F807A2C16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6991" y="3252398"/>
            <a:ext cx="2009775" cy="153352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64D909A-B4FE-F650-3A4C-9D734D5F0C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04586" y="278892"/>
            <a:ext cx="6537825" cy="630021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265600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B2D43B-9B27-8069-78E5-56C44EB7D7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2526" y="145618"/>
            <a:ext cx="3858707" cy="633298"/>
          </a:xfrm>
        </p:spPr>
        <p:txBody>
          <a:bodyPr>
            <a:noAutofit/>
          </a:bodyPr>
          <a:lstStyle/>
          <a:p>
            <a:r>
              <a:rPr lang="en-US" sz="3200" b="1" dirty="0"/>
              <a:t>MATERIAL E MÉTODOS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F97C2B3-F62B-005B-0488-9E4CBEEEED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565" y="5203882"/>
            <a:ext cx="3613375" cy="633298"/>
          </a:xfrm>
        </p:spPr>
        <p:txBody>
          <a:bodyPr>
            <a:normAutofit fontScale="92500"/>
          </a:bodyPr>
          <a:lstStyle/>
          <a:p>
            <a:r>
              <a:rPr lang="en-US" sz="2000" b="1" dirty="0" err="1"/>
              <a:t>Espaço</a:t>
            </a:r>
            <a:r>
              <a:rPr lang="en-US" sz="2000" b="1" dirty="0"/>
              <a:t> </a:t>
            </a:r>
            <a:r>
              <a:rPr lang="en-US" sz="2000" b="1" dirty="0" err="1"/>
              <a:t>Celular</a:t>
            </a:r>
            <a:r>
              <a:rPr lang="en-US" sz="2000" b="1" dirty="0"/>
              <a:t> (5 x 5 Km): </a:t>
            </a:r>
            <a:r>
              <a:rPr lang="en-US" sz="2000" b="1" dirty="0" err="1"/>
              <a:t>criação</a:t>
            </a:r>
            <a:r>
              <a:rPr lang="en-US" sz="2000" b="1" dirty="0"/>
              <a:t>, </a:t>
            </a:r>
            <a:r>
              <a:rPr lang="en-US" sz="2000" b="1" dirty="0" err="1"/>
              <a:t>preenchimento</a:t>
            </a:r>
            <a:r>
              <a:rPr lang="en-US" sz="2000" b="1" dirty="0"/>
              <a:t> e </a:t>
            </a:r>
            <a:r>
              <a:rPr lang="en-US" sz="2000" b="1" dirty="0" err="1"/>
              <a:t>análise</a:t>
            </a:r>
            <a:r>
              <a:rPr lang="en-US" sz="2000" b="1" dirty="0"/>
              <a:t>: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384C3A00-9B39-D63B-586E-D0A2B709FD3B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AB88124-D375-29B3-F6BB-42FF425450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565" y="1158307"/>
            <a:ext cx="3476625" cy="34575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Seta: para a Direita 7">
            <a:extLst>
              <a:ext uri="{FF2B5EF4-FFF2-40B4-BE49-F238E27FC236}">
                <a16:creationId xmlns:a16="http://schemas.microsoft.com/office/drawing/2014/main" id="{56C70097-6CAC-B5F5-9333-1B9B9BB704E5}"/>
              </a:ext>
            </a:extLst>
          </p:cNvPr>
          <p:cNvSpPr/>
          <p:nvPr/>
        </p:nvSpPr>
        <p:spPr>
          <a:xfrm>
            <a:off x="4461239" y="1330199"/>
            <a:ext cx="707407" cy="343930"/>
          </a:xfrm>
          <a:prstGeom prst="rightArrow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2BF5081F-D1DB-403B-7A7C-016762C4A49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0000"/>
          </a:blip>
          <a:stretch>
            <a:fillRect/>
          </a:stretch>
        </p:blipFill>
        <p:spPr>
          <a:xfrm>
            <a:off x="51272" y="6197930"/>
            <a:ext cx="664440" cy="660069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0780E3C9-E8FF-9D6A-09AB-D74AD620D00D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0000"/>
          </a:blip>
          <a:stretch>
            <a:fillRect/>
          </a:stretch>
        </p:blipFill>
        <p:spPr>
          <a:xfrm>
            <a:off x="2720059" y="6197930"/>
            <a:ext cx="726904" cy="631498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5BD0EB3C-7A30-D54A-7FED-4C226631581B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0000"/>
          </a:blip>
          <a:stretch>
            <a:fillRect/>
          </a:stretch>
        </p:blipFill>
        <p:spPr>
          <a:xfrm>
            <a:off x="1379457" y="6178142"/>
            <a:ext cx="686778" cy="66007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C3718CFC-9EBE-1A0F-378C-5FABDD66AD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29695" y="825574"/>
            <a:ext cx="6130073" cy="135318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" name="Seta: para a Direita 15">
            <a:extLst>
              <a:ext uri="{FF2B5EF4-FFF2-40B4-BE49-F238E27FC236}">
                <a16:creationId xmlns:a16="http://schemas.microsoft.com/office/drawing/2014/main" id="{F8A2A356-5F27-1071-5C75-8F251063E346}"/>
              </a:ext>
            </a:extLst>
          </p:cNvPr>
          <p:cNvSpPr/>
          <p:nvPr/>
        </p:nvSpPr>
        <p:spPr>
          <a:xfrm rot="5400000">
            <a:off x="8921851" y="3507979"/>
            <a:ext cx="707407" cy="343930"/>
          </a:xfrm>
          <a:prstGeom prst="rightArrow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6FB66D1-F223-7355-5785-0BEC78B1C49A}"/>
              </a:ext>
            </a:extLst>
          </p:cNvPr>
          <p:cNvSpPr txBox="1"/>
          <p:nvPr/>
        </p:nvSpPr>
        <p:spPr>
          <a:xfrm>
            <a:off x="7254416" y="2429871"/>
            <a:ext cx="404227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/>
              <a:t>Criação</a:t>
            </a:r>
            <a:r>
              <a:rPr lang="en-US" sz="1400" b="1" dirty="0"/>
              <a:t> do </a:t>
            </a:r>
            <a:r>
              <a:rPr lang="en-US" sz="1400" b="1" dirty="0" err="1"/>
              <a:t>Índice</a:t>
            </a:r>
            <a:r>
              <a:rPr lang="en-US" sz="1400" b="1" dirty="0"/>
              <a:t>  de </a:t>
            </a:r>
            <a:r>
              <a:rPr lang="en-US" sz="1400" b="1" dirty="0" err="1"/>
              <a:t>Distúrbio</a:t>
            </a:r>
            <a:r>
              <a:rPr lang="en-US" sz="1400" b="1" dirty="0"/>
              <a:t> </a:t>
            </a:r>
            <a:r>
              <a:rPr lang="en-US" sz="1400" b="1" dirty="0" err="1"/>
              <a:t>Florestal</a:t>
            </a:r>
            <a:r>
              <a:rPr lang="en-US" sz="1400" b="1" dirty="0"/>
              <a:t> (IDF)</a:t>
            </a:r>
          </a:p>
          <a:p>
            <a:pPr algn="ctr"/>
            <a:endParaRPr lang="en-US" sz="1400" dirty="0"/>
          </a:p>
          <a:p>
            <a:pPr algn="ctr"/>
            <a:r>
              <a:rPr lang="en-US" sz="1400" dirty="0"/>
              <a:t>(</a:t>
            </a:r>
            <a:r>
              <a:rPr lang="en-US" sz="1400" dirty="0" err="1"/>
              <a:t>pct_desm</a:t>
            </a:r>
            <a:r>
              <a:rPr lang="en-US" sz="1400" dirty="0"/>
              <a:t> – (</a:t>
            </a:r>
            <a:r>
              <a:rPr lang="en-US" sz="1400" dirty="0" err="1"/>
              <a:t>pct_regefm</a:t>
            </a:r>
            <a:r>
              <a:rPr lang="en-US" sz="1400" dirty="0"/>
              <a:t> + </a:t>
            </a:r>
            <a:r>
              <a:rPr lang="en-US" sz="1400" dirty="0" err="1"/>
              <a:t>pct_regper</a:t>
            </a:r>
            <a:r>
              <a:rPr lang="en-US" sz="1400" dirty="0"/>
              <a:t>) + </a:t>
            </a:r>
            <a:r>
              <a:rPr lang="en-US" sz="1400" dirty="0" err="1"/>
              <a:t>pct_degra</a:t>
            </a:r>
            <a:r>
              <a:rPr lang="en-US" sz="1400" dirty="0"/>
              <a:t>)</a:t>
            </a:r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0EE7BFC0-BDF4-DA9A-47D8-E65AFA834E7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88129" y="4478032"/>
            <a:ext cx="1574846" cy="171989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356221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Mapa&#10;&#10;Descrição gerada automaticamente">
            <a:extLst>
              <a:ext uri="{FF2B5EF4-FFF2-40B4-BE49-F238E27FC236}">
                <a16:creationId xmlns:a16="http://schemas.microsoft.com/office/drawing/2014/main" id="{74C0E307-4547-109A-EB1D-08F50AAC0B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314" y="778916"/>
            <a:ext cx="8161369" cy="577137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9B2D43B-9B27-8069-78E5-56C44EB7D7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2527" y="145618"/>
            <a:ext cx="2293858" cy="633298"/>
          </a:xfrm>
        </p:spPr>
        <p:txBody>
          <a:bodyPr>
            <a:noAutofit/>
          </a:bodyPr>
          <a:lstStyle/>
          <a:p>
            <a:r>
              <a:rPr lang="en-US" sz="3200" b="1" dirty="0"/>
              <a:t>RESULTADOS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482093A-0B04-5D41-11B0-CD863EDBDCA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0000"/>
          </a:blip>
          <a:stretch>
            <a:fillRect/>
          </a:stretch>
        </p:blipFill>
        <p:spPr>
          <a:xfrm>
            <a:off x="51272" y="6197930"/>
            <a:ext cx="664440" cy="66006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29826C0-1DF5-5748-1F73-A69EDAD2D5E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0000"/>
          </a:blip>
          <a:stretch>
            <a:fillRect/>
          </a:stretch>
        </p:blipFill>
        <p:spPr>
          <a:xfrm>
            <a:off x="2720059" y="6197930"/>
            <a:ext cx="726904" cy="631498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03EA8EB2-A5D8-9692-B81E-9C88A7C9E27C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0000"/>
          </a:blip>
          <a:stretch>
            <a:fillRect/>
          </a:stretch>
        </p:blipFill>
        <p:spPr>
          <a:xfrm>
            <a:off x="1379457" y="6178142"/>
            <a:ext cx="686778" cy="660070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384C3A00-9B39-D63B-586E-D0A2B709FD3B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2188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Gráfico, Gráfico de caixa estreita&#10;&#10;Descrição gerada automaticamente">
            <a:extLst>
              <a:ext uri="{FF2B5EF4-FFF2-40B4-BE49-F238E27FC236}">
                <a16:creationId xmlns:a16="http://schemas.microsoft.com/office/drawing/2014/main" id="{6B0A2B77-0395-E243-169D-92E8FF8EC0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587" y="859066"/>
            <a:ext cx="7862042" cy="513986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9B2D43B-9B27-8069-78E5-56C44EB7D7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2527" y="145618"/>
            <a:ext cx="2293858" cy="633298"/>
          </a:xfrm>
        </p:spPr>
        <p:txBody>
          <a:bodyPr>
            <a:noAutofit/>
          </a:bodyPr>
          <a:lstStyle/>
          <a:p>
            <a:r>
              <a:rPr lang="en-US" sz="3200" b="1" dirty="0"/>
              <a:t>RESULTADOS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482093A-0B04-5D41-11B0-CD863EDBDCA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0000"/>
          </a:blip>
          <a:stretch>
            <a:fillRect/>
          </a:stretch>
        </p:blipFill>
        <p:spPr>
          <a:xfrm>
            <a:off x="51272" y="6197930"/>
            <a:ext cx="664440" cy="66006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29826C0-1DF5-5748-1F73-A69EDAD2D5E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0000"/>
          </a:blip>
          <a:stretch>
            <a:fillRect/>
          </a:stretch>
        </p:blipFill>
        <p:spPr>
          <a:xfrm>
            <a:off x="2720059" y="6197930"/>
            <a:ext cx="726904" cy="631498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03EA8EB2-A5D8-9692-B81E-9C88A7C9E27C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0000"/>
          </a:blip>
          <a:stretch>
            <a:fillRect/>
          </a:stretch>
        </p:blipFill>
        <p:spPr>
          <a:xfrm>
            <a:off x="1379457" y="6178142"/>
            <a:ext cx="686778" cy="660070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384C3A00-9B39-D63B-586E-D0A2B709FD3B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9D1AB2FD-4B77-7088-0CC7-E2C4BEEDF0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386" y="2778125"/>
            <a:ext cx="3940358" cy="1198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6409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B2D43B-9B27-8069-78E5-56C44EB7D7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2527" y="145618"/>
            <a:ext cx="2227869" cy="633298"/>
          </a:xfrm>
        </p:spPr>
        <p:txBody>
          <a:bodyPr>
            <a:noAutofit/>
          </a:bodyPr>
          <a:lstStyle/>
          <a:p>
            <a:r>
              <a:rPr lang="en-US" sz="3200" b="1" dirty="0"/>
              <a:t>DISCUSSÃO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F97C2B3-F62B-005B-0488-9E4CBEEEED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8430" y="924534"/>
            <a:ext cx="10295138" cy="5509863"/>
          </a:xfrm>
        </p:spPr>
        <p:txBody>
          <a:bodyPr>
            <a:normAutofit/>
          </a:bodyPr>
          <a:lstStyle/>
          <a:p>
            <a:pPr algn="just"/>
            <a:r>
              <a:rPr lang="en-US" sz="1800" b="1" i="1" dirty="0" err="1"/>
              <a:t>Trajetórias</a:t>
            </a:r>
            <a:r>
              <a:rPr lang="en-US" sz="1800" b="1" i="1" dirty="0"/>
              <a:t> </a:t>
            </a:r>
            <a:r>
              <a:rPr lang="en-US" sz="1800" b="1" i="1" dirty="0" err="1"/>
              <a:t>Tecnológicas</a:t>
            </a:r>
            <a:r>
              <a:rPr lang="en-US" sz="1800" b="1" i="1" dirty="0"/>
              <a:t> </a:t>
            </a:r>
            <a:r>
              <a:rPr lang="en-US" sz="1800" b="1" dirty="0"/>
              <a:t>7, 5&amp;6 e 4 (</a:t>
            </a:r>
            <a:r>
              <a:rPr lang="en-US" sz="1800" b="1" dirty="0" err="1"/>
              <a:t>Patronais</a:t>
            </a:r>
            <a:r>
              <a:rPr lang="en-US" sz="1800" b="1" dirty="0"/>
              <a:t>): IDF &gt; 0.7</a:t>
            </a:r>
          </a:p>
          <a:p>
            <a:pPr algn="just"/>
            <a:r>
              <a:rPr lang="en-US" sz="1800" dirty="0" err="1"/>
              <a:t>Silvicultura</a:t>
            </a:r>
            <a:r>
              <a:rPr lang="en-US" sz="1800" dirty="0"/>
              <a:t>, </a:t>
            </a:r>
            <a:r>
              <a:rPr lang="en-US" sz="1800" dirty="0" err="1"/>
              <a:t>monocultura</a:t>
            </a:r>
            <a:r>
              <a:rPr lang="en-US" sz="1800" dirty="0"/>
              <a:t> </a:t>
            </a:r>
            <a:r>
              <a:rPr lang="en-US" sz="1800" dirty="0" err="1"/>
              <a:t>intensa</a:t>
            </a:r>
            <a:r>
              <a:rPr lang="en-US" sz="1800" dirty="0"/>
              <a:t>, </a:t>
            </a:r>
            <a:r>
              <a:rPr lang="en-US" sz="1800" dirty="0" err="1"/>
              <a:t>pecuária</a:t>
            </a:r>
            <a:r>
              <a:rPr lang="en-US" sz="1800" dirty="0"/>
              <a:t> extensa de </a:t>
            </a:r>
            <a:r>
              <a:rPr lang="en-US" sz="1800" dirty="0" err="1"/>
              <a:t>corte</a:t>
            </a:r>
            <a:r>
              <a:rPr lang="en-US" sz="1800" dirty="0"/>
              <a:t>, </a:t>
            </a:r>
            <a:r>
              <a:rPr lang="en-US" sz="1800" dirty="0" err="1"/>
              <a:t>uso</a:t>
            </a:r>
            <a:r>
              <a:rPr lang="en-US" sz="1800" dirty="0"/>
              <a:t> de </a:t>
            </a:r>
            <a:r>
              <a:rPr lang="en-US" sz="1800" dirty="0" err="1"/>
              <a:t>maquinários</a:t>
            </a:r>
            <a:r>
              <a:rPr lang="en-US" sz="1800" dirty="0"/>
              <a:t> e	</a:t>
            </a:r>
            <a:r>
              <a:rPr lang="en-US" sz="1800" dirty="0" err="1"/>
              <a:t>químicos</a:t>
            </a:r>
            <a:r>
              <a:rPr lang="en-US" sz="1800" dirty="0"/>
              <a:t> - &gt; </a:t>
            </a:r>
            <a:r>
              <a:rPr lang="en-US" sz="1800" dirty="0" err="1"/>
              <a:t>Homogeinização</a:t>
            </a:r>
            <a:r>
              <a:rPr lang="en-US" sz="1800" dirty="0"/>
              <a:t> e </a:t>
            </a:r>
            <a:r>
              <a:rPr lang="en-US" sz="1800" dirty="0" err="1"/>
              <a:t>degradação</a:t>
            </a:r>
            <a:r>
              <a:rPr lang="en-US" sz="1800" dirty="0"/>
              <a:t> da </a:t>
            </a:r>
            <a:r>
              <a:rPr lang="en-US" sz="1800" dirty="0" err="1"/>
              <a:t>paisagem</a:t>
            </a:r>
            <a:r>
              <a:rPr lang="en-US" sz="1800" dirty="0"/>
              <a:t> (CODEÇO, 2021).</a:t>
            </a:r>
          </a:p>
          <a:p>
            <a:pPr algn="just"/>
            <a:endParaRPr lang="en-US" sz="1800" dirty="0"/>
          </a:p>
          <a:p>
            <a:pPr algn="just"/>
            <a:r>
              <a:rPr lang="en-US" sz="1800" b="1" i="1" dirty="0" err="1"/>
              <a:t>Trajetórias</a:t>
            </a:r>
            <a:r>
              <a:rPr lang="en-US" sz="1800" b="1" i="1" dirty="0"/>
              <a:t> </a:t>
            </a:r>
            <a:r>
              <a:rPr lang="en-US" sz="1800" b="1" i="1" dirty="0" err="1"/>
              <a:t>Tecnológicas</a:t>
            </a:r>
            <a:r>
              <a:rPr lang="en-US" sz="1800" b="1" i="1" dirty="0"/>
              <a:t> </a:t>
            </a:r>
            <a:r>
              <a:rPr lang="en-US" sz="1800" b="1" dirty="0"/>
              <a:t>3 (</a:t>
            </a:r>
            <a:r>
              <a:rPr lang="en-US" sz="1800" b="1" dirty="0" err="1"/>
              <a:t>Camponesa</a:t>
            </a:r>
            <a:r>
              <a:rPr lang="en-US" sz="1800" b="1" dirty="0"/>
              <a:t>): IDF &gt; 0.7</a:t>
            </a:r>
          </a:p>
          <a:p>
            <a:pPr algn="just"/>
            <a:r>
              <a:rPr lang="en-US" sz="1800" dirty="0"/>
              <a:t>“A TT3 </a:t>
            </a:r>
            <a:r>
              <a:rPr lang="en-US" sz="1800" dirty="0" err="1"/>
              <a:t>está</a:t>
            </a:r>
            <a:r>
              <a:rPr lang="en-US" sz="1800" dirty="0"/>
              <a:t> </a:t>
            </a:r>
            <a:r>
              <a:rPr lang="en-US" sz="1800" dirty="0" err="1"/>
              <a:t>presente</a:t>
            </a:r>
            <a:r>
              <a:rPr lang="en-US" sz="1800" dirty="0"/>
              <a:t> </a:t>
            </a:r>
            <a:r>
              <a:rPr lang="en-US" sz="1800" dirty="0" err="1"/>
              <a:t>em</a:t>
            </a:r>
            <a:r>
              <a:rPr lang="en-US" sz="1800" dirty="0"/>
              <a:t> </a:t>
            </a:r>
            <a:r>
              <a:rPr lang="en-US" sz="1800" dirty="0" err="1"/>
              <a:t>muitos</a:t>
            </a:r>
            <a:r>
              <a:rPr lang="en-US" sz="1800" dirty="0"/>
              <a:t> </a:t>
            </a:r>
            <a:r>
              <a:rPr lang="en-US" sz="1800" dirty="0" err="1"/>
              <a:t>municípos</a:t>
            </a:r>
            <a:r>
              <a:rPr lang="en-US" sz="1800" dirty="0"/>
              <a:t> </a:t>
            </a:r>
            <a:r>
              <a:rPr lang="en-US" sz="1800" dirty="0" err="1"/>
              <a:t>onde</a:t>
            </a:r>
            <a:r>
              <a:rPr lang="en-US" sz="1800" dirty="0"/>
              <a:t> </a:t>
            </a:r>
            <a:r>
              <a:rPr lang="en-US" sz="1800" dirty="0" err="1"/>
              <a:t>também</a:t>
            </a:r>
            <a:r>
              <a:rPr lang="en-US" sz="1800" dirty="0"/>
              <a:t> </a:t>
            </a:r>
            <a:r>
              <a:rPr lang="en-US" sz="1800" dirty="0" err="1"/>
              <a:t>ocorre</a:t>
            </a:r>
            <a:r>
              <a:rPr lang="en-US" sz="1800" dirty="0"/>
              <a:t> a TT4, </a:t>
            </a:r>
            <a:r>
              <a:rPr lang="en-US" sz="1800" dirty="0" err="1"/>
              <a:t>desta</a:t>
            </a:r>
            <a:r>
              <a:rPr lang="en-US" sz="1800" dirty="0"/>
              <a:t> forma </a:t>
            </a:r>
            <a:r>
              <a:rPr lang="en-US" sz="1800" dirty="0" err="1"/>
              <a:t>elas</a:t>
            </a:r>
            <a:r>
              <a:rPr lang="en-US" sz="1800" dirty="0"/>
              <a:t> </a:t>
            </a:r>
            <a:r>
              <a:rPr lang="en-US" sz="1800" dirty="0" err="1"/>
              <a:t>interagem</a:t>
            </a:r>
            <a:r>
              <a:rPr lang="en-US" sz="1800" dirty="0"/>
              <a:t> </a:t>
            </a:r>
            <a:r>
              <a:rPr lang="en-US" sz="1800" dirty="0" err="1"/>
              <a:t>por</a:t>
            </a:r>
            <a:r>
              <a:rPr lang="en-US" sz="1800" dirty="0"/>
              <a:t> </a:t>
            </a:r>
            <a:r>
              <a:rPr lang="en-US" sz="1800" dirty="0" err="1"/>
              <a:t>competição</a:t>
            </a:r>
            <a:r>
              <a:rPr lang="en-US" sz="1800" dirty="0"/>
              <a:t> </a:t>
            </a:r>
            <a:r>
              <a:rPr lang="en-US" sz="1800" dirty="0" err="1"/>
              <a:t>ou</a:t>
            </a:r>
            <a:r>
              <a:rPr lang="en-US" sz="1800" dirty="0"/>
              <a:t> </a:t>
            </a:r>
            <a:r>
              <a:rPr lang="en-US" sz="1800" dirty="0" err="1"/>
              <a:t>cooperação</a:t>
            </a:r>
            <a:r>
              <a:rPr lang="en-US" sz="1800" dirty="0"/>
              <a:t>” (CODEÇO, 2021).</a:t>
            </a:r>
          </a:p>
          <a:p>
            <a:pPr algn="just"/>
            <a:endParaRPr lang="en-US" sz="1800" dirty="0"/>
          </a:p>
          <a:p>
            <a:pPr algn="just"/>
            <a:r>
              <a:rPr lang="en-US" sz="1800" b="1" i="1" dirty="0" err="1"/>
              <a:t>Trajetórias</a:t>
            </a:r>
            <a:r>
              <a:rPr lang="en-US" sz="1800" b="1" i="1" dirty="0"/>
              <a:t> </a:t>
            </a:r>
            <a:r>
              <a:rPr lang="en-US" sz="1800" b="1" i="1" dirty="0" err="1"/>
              <a:t>Tecnológicas</a:t>
            </a:r>
            <a:r>
              <a:rPr lang="en-US" sz="1800" b="1" i="1" dirty="0"/>
              <a:t> 2</a:t>
            </a:r>
            <a:r>
              <a:rPr lang="en-US" sz="1800" b="1" dirty="0"/>
              <a:t> (</a:t>
            </a:r>
            <a:r>
              <a:rPr lang="en-US" sz="1800" b="1" dirty="0" err="1"/>
              <a:t>Camponesa</a:t>
            </a:r>
            <a:r>
              <a:rPr lang="en-US" sz="1800" b="1" dirty="0"/>
              <a:t>): IDF &lt; 0.4</a:t>
            </a:r>
          </a:p>
          <a:p>
            <a:pPr algn="just"/>
            <a:r>
              <a:rPr lang="en-US" sz="1800" dirty="0" err="1"/>
              <a:t>Agroflorestal</a:t>
            </a:r>
            <a:r>
              <a:rPr lang="en-US" sz="1800" dirty="0"/>
              <a:t>, </a:t>
            </a:r>
            <a:r>
              <a:rPr lang="en-US" sz="1800" dirty="0" err="1"/>
              <a:t>estrutura</a:t>
            </a:r>
            <a:r>
              <a:rPr lang="en-US" sz="1800" dirty="0"/>
              <a:t> </a:t>
            </a:r>
            <a:r>
              <a:rPr lang="en-US" sz="1800" dirty="0" err="1"/>
              <a:t>diversa</a:t>
            </a:r>
            <a:r>
              <a:rPr lang="en-US" sz="1800" dirty="0"/>
              <a:t>, </a:t>
            </a:r>
            <a:r>
              <a:rPr lang="en-US" sz="1800" dirty="0" err="1"/>
              <a:t>preserva</a:t>
            </a:r>
            <a:r>
              <a:rPr lang="en-US" sz="1800" dirty="0"/>
              <a:t> a </a:t>
            </a:r>
            <a:r>
              <a:rPr lang="en-US" sz="1800" dirty="0" err="1"/>
              <a:t>biodiversidade</a:t>
            </a:r>
            <a:r>
              <a:rPr lang="en-US" sz="1800" dirty="0"/>
              <a:t>, a </a:t>
            </a:r>
            <a:r>
              <a:rPr lang="en-US" sz="1800" dirty="0" err="1"/>
              <a:t>manutenção</a:t>
            </a:r>
            <a:r>
              <a:rPr lang="en-US" sz="1800" dirty="0"/>
              <a:t> e a </a:t>
            </a:r>
            <a:r>
              <a:rPr lang="en-US" sz="1800" dirty="0" err="1"/>
              <a:t>coexistência</a:t>
            </a:r>
            <a:r>
              <a:rPr lang="en-US" sz="1800" dirty="0"/>
              <a:t> (CODEÇO, 2021).</a:t>
            </a:r>
          </a:p>
          <a:p>
            <a:pPr algn="just"/>
            <a:endParaRPr lang="en-US" sz="1800" dirty="0"/>
          </a:p>
          <a:p>
            <a:pPr algn="just"/>
            <a:r>
              <a:rPr lang="en-US" sz="1800" b="1" i="1"/>
              <a:t>Trajetórias</a:t>
            </a:r>
            <a:r>
              <a:rPr lang="en-US" sz="1800" b="1" i="1" dirty="0"/>
              <a:t> </a:t>
            </a:r>
            <a:r>
              <a:rPr lang="en-US" sz="1800" b="1" i="1" dirty="0" err="1"/>
              <a:t>Tecnológicas</a:t>
            </a:r>
            <a:r>
              <a:rPr lang="en-US" sz="1800" b="1" i="1" dirty="0"/>
              <a:t> 1</a:t>
            </a:r>
            <a:r>
              <a:rPr lang="en-US" sz="1800" b="1" dirty="0"/>
              <a:t> (</a:t>
            </a:r>
            <a:r>
              <a:rPr lang="en-US" sz="1800" b="1" dirty="0" err="1"/>
              <a:t>Camponesa</a:t>
            </a:r>
            <a:r>
              <a:rPr lang="en-US" sz="1800" b="1" dirty="0"/>
              <a:t>): IDF &gt; 0.7</a:t>
            </a:r>
          </a:p>
          <a:p>
            <a:pPr algn="just"/>
            <a:r>
              <a:rPr lang="en-US" sz="1800" dirty="0" err="1"/>
              <a:t>Apesar</a:t>
            </a:r>
            <a:r>
              <a:rPr lang="en-US" sz="1800" dirty="0"/>
              <a:t> de ser </a:t>
            </a:r>
            <a:r>
              <a:rPr lang="en-US" sz="1800" dirty="0" err="1"/>
              <a:t>caracterizada</a:t>
            </a:r>
            <a:r>
              <a:rPr lang="en-US" sz="1800" dirty="0"/>
              <a:t> </a:t>
            </a:r>
            <a:r>
              <a:rPr lang="en-US" sz="1800" dirty="0" err="1"/>
              <a:t>por</a:t>
            </a:r>
            <a:r>
              <a:rPr lang="en-US" sz="1800" dirty="0"/>
              <a:t> um modo de </a:t>
            </a:r>
            <a:r>
              <a:rPr lang="en-US" sz="1800" dirty="0" err="1"/>
              <a:t>produção</a:t>
            </a:r>
            <a:r>
              <a:rPr lang="en-US" sz="1800" dirty="0"/>
              <a:t> de base familiar e </a:t>
            </a:r>
            <a:r>
              <a:rPr lang="en-US" sz="1800" dirty="0" err="1"/>
              <a:t>diverso</a:t>
            </a:r>
            <a:r>
              <a:rPr lang="en-US" sz="1800" dirty="0"/>
              <a:t>, </a:t>
            </a:r>
            <a:r>
              <a:rPr lang="en-US" sz="1800" dirty="0" err="1"/>
              <a:t>apresentou</a:t>
            </a:r>
            <a:r>
              <a:rPr lang="en-US" sz="1800" dirty="0"/>
              <a:t> um alto IDF.</a:t>
            </a:r>
          </a:p>
          <a:p>
            <a:pPr algn="just"/>
            <a:r>
              <a:rPr lang="en-US" sz="1800" dirty="0" err="1"/>
              <a:t>Pode</a:t>
            </a:r>
            <a:r>
              <a:rPr lang="en-US" sz="1800" dirty="0"/>
              <a:t> </a:t>
            </a:r>
            <a:r>
              <a:rPr lang="en-US" sz="1800" dirty="0" err="1"/>
              <a:t>ter</a:t>
            </a:r>
            <a:r>
              <a:rPr lang="en-US" sz="1800" dirty="0"/>
              <a:t> </a:t>
            </a:r>
            <a:r>
              <a:rPr lang="en-US" sz="1800" dirty="0" err="1"/>
              <a:t>sido</a:t>
            </a:r>
            <a:r>
              <a:rPr lang="en-US" sz="1800" dirty="0"/>
              <a:t> pela </a:t>
            </a:r>
            <a:r>
              <a:rPr lang="en-US" sz="1800" dirty="0" err="1"/>
              <a:t>defasagem</a:t>
            </a:r>
            <a:r>
              <a:rPr lang="en-US" sz="1800" dirty="0"/>
              <a:t> dos dados de </a:t>
            </a:r>
            <a:r>
              <a:rPr lang="en-US" sz="1800" dirty="0" err="1"/>
              <a:t>regeneração</a:t>
            </a:r>
            <a:r>
              <a:rPr lang="en-US" sz="1800" dirty="0"/>
              <a:t> (2014) e pela </a:t>
            </a:r>
            <a:r>
              <a:rPr lang="en-US" sz="1800" dirty="0" err="1"/>
              <a:t>não</a:t>
            </a:r>
            <a:r>
              <a:rPr lang="en-US" sz="1800" dirty="0"/>
              <a:t> </a:t>
            </a:r>
            <a:r>
              <a:rPr lang="en-US" sz="1800" dirty="0" err="1"/>
              <a:t>inclusão</a:t>
            </a:r>
            <a:r>
              <a:rPr lang="en-US" sz="1800" dirty="0"/>
              <a:t> da </a:t>
            </a:r>
            <a:r>
              <a:rPr lang="en-US" sz="1800" dirty="0" err="1"/>
              <a:t>medida</a:t>
            </a:r>
            <a:r>
              <a:rPr lang="en-US" sz="1800" dirty="0"/>
              <a:t> de Floresta </a:t>
            </a:r>
            <a:r>
              <a:rPr lang="en-US" sz="1800" dirty="0" err="1"/>
              <a:t>Primária</a:t>
            </a:r>
            <a:r>
              <a:rPr lang="en-US" sz="1800" dirty="0"/>
              <a:t>, entre outros </a:t>
            </a:r>
            <a:r>
              <a:rPr lang="en-US" sz="1800" dirty="0" err="1"/>
              <a:t>fatores</a:t>
            </a:r>
            <a:r>
              <a:rPr lang="en-US" sz="1800" dirty="0"/>
              <a:t>.  </a:t>
            </a:r>
          </a:p>
          <a:p>
            <a:pPr algn="just"/>
            <a:endParaRPr lang="en-US" sz="1800" dirty="0"/>
          </a:p>
          <a:p>
            <a:pPr algn="just"/>
            <a:endParaRPr lang="en-US" sz="1800" dirty="0"/>
          </a:p>
          <a:p>
            <a:pPr algn="just"/>
            <a:endParaRPr lang="en-US" sz="1800" dirty="0"/>
          </a:p>
          <a:p>
            <a:pPr algn="just"/>
            <a:endParaRPr lang="en-US" sz="1800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384C3A00-9B39-D63B-586E-D0A2B709FD3B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1BE555DB-8D15-5704-B930-2E612559160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51272" y="6197930"/>
            <a:ext cx="664440" cy="660069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1E31FEB9-DA0E-C4A6-767A-B71D8C94CF9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0000"/>
          </a:blip>
          <a:stretch>
            <a:fillRect/>
          </a:stretch>
        </p:blipFill>
        <p:spPr>
          <a:xfrm>
            <a:off x="2720059" y="6197930"/>
            <a:ext cx="726904" cy="631498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0F42C5B9-9E67-D0F6-6069-7CC67643B75E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0000"/>
          </a:blip>
          <a:stretch>
            <a:fillRect/>
          </a:stretch>
        </p:blipFill>
        <p:spPr>
          <a:xfrm>
            <a:off x="1379457" y="6178142"/>
            <a:ext cx="686778" cy="660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1238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B2D43B-9B27-8069-78E5-56C44EB7D7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2527" y="145618"/>
            <a:ext cx="5140752" cy="633298"/>
          </a:xfrm>
        </p:spPr>
        <p:txBody>
          <a:bodyPr>
            <a:noAutofit/>
          </a:bodyPr>
          <a:lstStyle/>
          <a:p>
            <a:r>
              <a:rPr lang="en-US" sz="3200" b="1" dirty="0"/>
              <a:t>REFERÊNCIAS BIBLIOGRÁFICAS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F97C2B3-F62B-005B-0488-9E4CBEEEED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3492" y="1067608"/>
            <a:ext cx="11388298" cy="5081962"/>
          </a:xfrm>
        </p:spPr>
        <p:txBody>
          <a:bodyPr>
            <a:normAutofit/>
          </a:bodyPr>
          <a:lstStyle/>
          <a:p>
            <a:pPr algn="just"/>
            <a:r>
              <a:rPr lang="pt-BR" sz="2000" dirty="0"/>
              <a:t>ALMEIDA, A. C. </a:t>
            </a:r>
            <a:r>
              <a:rPr lang="pt-BR" sz="2000" i="1" dirty="0"/>
              <a:t>et al.</a:t>
            </a:r>
            <a:r>
              <a:rPr lang="pt-BR" sz="2000" dirty="0"/>
              <a:t>, Metodologia Para Monitoramento Da Floresta Usada Nos Projetos PRODES E DETER. INPE, São José dos Campos, 2021.</a:t>
            </a:r>
          </a:p>
          <a:p>
            <a:pPr algn="just"/>
            <a:r>
              <a:rPr lang="en-US" sz="2000" dirty="0"/>
              <a:t>CODEÇO, C. T. </a:t>
            </a:r>
            <a:r>
              <a:rPr lang="en-US" sz="2000" i="1" dirty="0"/>
              <a:t>et al.</a:t>
            </a:r>
            <a:r>
              <a:rPr lang="en-US" sz="2000" dirty="0"/>
              <a:t> Epidemiology, Biodiversity, and Technological Trajectories in the Brazilian Amazon: From Malaria to COVID-19. Front. Public Health 9:647754, 2021.</a:t>
            </a:r>
          </a:p>
          <a:p>
            <a:pPr algn="just"/>
            <a:r>
              <a:rPr lang="pt-BR" sz="2000" dirty="0"/>
              <a:t>COSTA, F. DE A. Dinâmica Fundiária na Amazônia: Concorrência de trajetórias, incertezas e mercado de terras. Questões agrárias, agrícolas e rurais: Conjunturas e políticas públicas, p. 52–71, 2017. </a:t>
            </a:r>
          </a:p>
          <a:p>
            <a:pPr algn="just"/>
            <a:r>
              <a:rPr lang="pt-BR" sz="2000" dirty="0"/>
              <a:t>COSTA, F DE A. Mercado e Produção de Terras na Amazônia: Avaliação Referida a Trajetórias Tecnológicas. Bol. Mus. Para. Emílio Goeldi. Cienc. Hum., Belém, v. 5, n. 1, p. 25-39, jan.- abr. 2010.</a:t>
            </a:r>
          </a:p>
          <a:p>
            <a:pPr algn="just"/>
            <a:r>
              <a:rPr lang="en-US" sz="2000" dirty="0"/>
              <a:t>DOSI, G. Technological paradigms and technological trajectories. A suggested interpretation of the determinants and directions of technical change. Research Policy, v. 11, n. 3, p. 147–162, 1982. </a:t>
            </a:r>
          </a:p>
          <a:p>
            <a:pPr algn="just"/>
            <a:r>
              <a:rPr lang="pt-BR" sz="2000" dirty="0"/>
              <a:t>FARINA, A. </a:t>
            </a:r>
            <a:r>
              <a:rPr lang="pt-BR" sz="2000" dirty="0" err="1"/>
              <a:t>Landscape</a:t>
            </a:r>
            <a:r>
              <a:rPr lang="pt-BR" sz="2000" dirty="0"/>
              <a:t> </a:t>
            </a:r>
            <a:r>
              <a:rPr lang="pt-BR" sz="2000" dirty="0" err="1"/>
              <a:t>and</a:t>
            </a:r>
            <a:r>
              <a:rPr lang="pt-BR" sz="2000" dirty="0"/>
              <a:t> </a:t>
            </a:r>
            <a:r>
              <a:rPr lang="pt-BR" sz="2000" dirty="0" err="1"/>
              <a:t>Methods</a:t>
            </a:r>
            <a:r>
              <a:rPr lang="pt-BR" sz="2000" dirty="0"/>
              <a:t> in </a:t>
            </a:r>
            <a:r>
              <a:rPr lang="pt-BR" sz="2000" dirty="0" err="1"/>
              <a:t>Landscape</a:t>
            </a:r>
            <a:r>
              <a:rPr lang="pt-BR" sz="2000" dirty="0"/>
              <a:t> </a:t>
            </a:r>
            <a:r>
              <a:rPr lang="pt-BR" sz="2000" dirty="0" err="1"/>
              <a:t>Ecology</a:t>
            </a:r>
            <a:r>
              <a:rPr lang="pt-BR" sz="2000" dirty="0"/>
              <a:t>: </a:t>
            </a:r>
            <a:r>
              <a:rPr lang="pt-BR" sz="2000" dirty="0" err="1"/>
              <a:t>Towards</a:t>
            </a:r>
            <a:r>
              <a:rPr lang="pt-BR" sz="2000" dirty="0"/>
              <a:t> a Science </a:t>
            </a:r>
            <a:r>
              <a:rPr lang="pt-BR" sz="2000" dirty="0" err="1"/>
              <a:t>of</a:t>
            </a:r>
            <a:r>
              <a:rPr lang="pt-BR" sz="2000" dirty="0"/>
              <a:t> </a:t>
            </a:r>
            <a:r>
              <a:rPr lang="pt-BR" sz="2000" dirty="0" err="1"/>
              <a:t>Landscape</a:t>
            </a:r>
            <a:r>
              <a:rPr lang="pt-BR" sz="2000" dirty="0"/>
              <a:t>. Springer, 435 p., 2006.</a:t>
            </a:r>
          </a:p>
          <a:p>
            <a:pPr algn="just"/>
            <a:r>
              <a:rPr lang="pt-BR" sz="2000" dirty="0"/>
              <a:t>ICMBIO. Amazônia. Disponível em: &lt;</a:t>
            </a:r>
            <a:r>
              <a:rPr lang="pt-BR" sz="2000" dirty="0" err="1"/>
              <a:t>vacao</a:t>
            </a:r>
            <a:r>
              <a:rPr lang="pt-BR" sz="2000" dirty="0"/>
              <a:t>/biomas-brasileiros/</a:t>
            </a:r>
            <a:r>
              <a:rPr lang="pt-BR" sz="2000" dirty="0" err="1"/>
              <a:t>amazonia</a:t>
            </a:r>
            <a:r>
              <a:rPr lang="pt-BR" sz="2000" dirty="0"/>
              <a:t>&gt;. Acesso em: 3 jun. 2022. </a:t>
            </a:r>
          </a:p>
          <a:p>
            <a:pPr algn="just"/>
            <a:r>
              <a:rPr lang="pt-BR" sz="2000" dirty="0"/>
              <a:t>MARGULIS, S. Causas do Desmatamento da Amazônia Brasileira. Banco Mundial Brasília, ed. 1, 100 p., 2003.</a:t>
            </a:r>
          </a:p>
          <a:p>
            <a:pPr algn="just"/>
            <a:endParaRPr lang="pt-BR" sz="2000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384C3A00-9B39-D63B-586E-D0A2B709FD3B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914BB87B-DA66-E078-059F-45634F33744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51272" y="6197930"/>
            <a:ext cx="664440" cy="660069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6F44A90F-0342-0F8E-6F80-609C3DDCA5B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0000"/>
          </a:blip>
          <a:stretch>
            <a:fillRect/>
          </a:stretch>
        </p:blipFill>
        <p:spPr>
          <a:xfrm>
            <a:off x="2720059" y="6197930"/>
            <a:ext cx="726904" cy="631498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B5F9C649-8443-D2C0-8933-A18E01F512EB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0000"/>
          </a:blip>
          <a:stretch>
            <a:fillRect/>
          </a:stretch>
        </p:blipFill>
        <p:spPr>
          <a:xfrm>
            <a:off x="1379457" y="6178142"/>
            <a:ext cx="686778" cy="660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090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B2D43B-9B27-8069-78E5-56C44EB7D7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2526" y="145618"/>
            <a:ext cx="2582945" cy="633298"/>
          </a:xfrm>
        </p:spPr>
        <p:txBody>
          <a:bodyPr>
            <a:noAutofit/>
          </a:bodyPr>
          <a:lstStyle/>
          <a:p>
            <a:r>
              <a:rPr lang="en-US" sz="3200" b="1" dirty="0"/>
              <a:t>CONTEXTO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F97C2B3-F62B-005B-0488-9E4CBEEEED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6840" y="799909"/>
            <a:ext cx="11012228" cy="4279768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	</a:t>
            </a:r>
            <a:r>
              <a:rPr lang="en-US" dirty="0" err="1"/>
              <a:t>Paisagem</a:t>
            </a:r>
            <a:r>
              <a:rPr lang="en-US" dirty="0"/>
              <a:t>: um </a:t>
            </a:r>
            <a:r>
              <a:rPr lang="en-US" dirty="0" err="1"/>
              <a:t>conceito</a:t>
            </a:r>
            <a:r>
              <a:rPr lang="en-US" dirty="0"/>
              <a:t> </a:t>
            </a:r>
            <a:r>
              <a:rPr lang="en-US" dirty="0" err="1"/>
              <a:t>espacial</a:t>
            </a:r>
            <a:r>
              <a:rPr lang="en-US" b="1" dirty="0"/>
              <a:t>		</a:t>
            </a:r>
          </a:p>
          <a:p>
            <a:r>
              <a:rPr lang="en-US" dirty="0"/>
              <a:t>O </a:t>
            </a:r>
            <a:r>
              <a:rPr lang="en-US" dirty="0" err="1"/>
              <a:t>bioma</a:t>
            </a:r>
            <a:r>
              <a:rPr lang="en-US" dirty="0"/>
              <a:t> </a:t>
            </a:r>
            <a:r>
              <a:rPr lang="en-US" dirty="0" err="1"/>
              <a:t>Amazônico</a:t>
            </a:r>
            <a:endParaRPr lang="en-US" dirty="0"/>
          </a:p>
          <a:p>
            <a:pPr algn="just"/>
            <a:r>
              <a:rPr lang="en-US" b="1" dirty="0"/>
              <a:t>		</a:t>
            </a:r>
          </a:p>
          <a:p>
            <a:r>
              <a:rPr lang="en-US" dirty="0"/>
              <a:t>	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384C3A00-9B39-D63B-586E-D0A2B709FD3B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AD34CC5F-A604-73E7-2D25-455DCE92B77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51272" y="6197930"/>
            <a:ext cx="664440" cy="660069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3AA85648-0EFD-1095-5AE8-5FE656D11DB6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0000"/>
          </a:blip>
          <a:stretch>
            <a:fillRect/>
          </a:stretch>
        </p:blipFill>
        <p:spPr>
          <a:xfrm>
            <a:off x="2720059" y="6197930"/>
            <a:ext cx="726904" cy="631498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F5CC8F8A-ABE3-809E-B39D-2724EA96F308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0000"/>
          </a:blip>
          <a:stretch>
            <a:fillRect/>
          </a:stretch>
        </p:blipFill>
        <p:spPr>
          <a:xfrm>
            <a:off x="1379457" y="6178142"/>
            <a:ext cx="686778" cy="66007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9895A98B-2F5B-0669-8942-4787A217DC08}"/>
              </a:ext>
            </a:extLst>
          </p:cNvPr>
          <p:cNvSpPr txBox="1"/>
          <p:nvPr/>
        </p:nvSpPr>
        <p:spPr>
          <a:xfrm>
            <a:off x="4643021" y="6323511"/>
            <a:ext cx="6613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“As </a:t>
            </a:r>
            <a:r>
              <a:rPr lang="en-AU" dirty="0" err="1"/>
              <a:t>riquezas</a:t>
            </a:r>
            <a:r>
              <a:rPr lang="en-AU" dirty="0"/>
              <a:t> </a:t>
            </a:r>
            <a:r>
              <a:rPr lang="en-AU" dirty="0" err="1"/>
              <a:t>naturais</a:t>
            </a:r>
            <a:r>
              <a:rPr lang="en-AU" dirty="0"/>
              <a:t> do </a:t>
            </a:r>
            <a:r>
              <a:rPr lang="en-AU" dirty="0" err="1"/>
              <a:t>Brasil</a:t>
            </a:r>
            <a:r>
              <a:rPr lang="en-AU" dirty="0"/>
              <a:t> s</a:t>
            </a:r>
            <a:r>
              <a:rPr lang="en-US" dirty="0" err="1"/>
              <a:t>ão</a:t>
            </a:r>
            <a:r>
              <a:rPr lang="en-US" dirty="0"/>
              <a:t> </a:t>
            </a:r>
            <a:r>
              <a:rPr lang="en-US" dirty="0" err="1"/>
              <a:t>legendárias</a:t>
            </a:r>
            <a:r>
              <a:rPr lang="en-US" dirty="0"/>
              <a:t>.” (MARGULIS, 2003)</a:t>
            </a:r>
          </a:p>
        </p:txBody>
      </p:sp>
      <p:pic>
        <p:nvPicPr>
          <p:cNvPr id="1026" name="Picture 2" descr="Vista área do rio Uaupés, em São Gabriel da Cachoeira (AM) em março de 2021.">
            <a:extLst>
              <a:ext uri="{FF2B5EF4-FFF2-40B4-BE49-F238E27FC236}">
                <a16:creationId xmlns:a16="http://schemas.microsoft.com/office/drawing/2014/main" id="{75E34247-82FD-BB68-EFD1-9120D4420D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521" y="2641097"/>
            <a:ext cx="4465076" cy="297671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9E754824-91FA-5771-11CB-926ADB3F5380}"/>
              </a:ext>
            </a:extLst>
          </p:cNvPr>
          <p:cNvSpPr txBox="1"/>
          <p:nvPr/>
        </p:nvSpPr>
        <p:spPr>
          <a:xfrm>
            <a:off x="596840" y="5293127"/>
            <a:ext cx="3868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0" cap="all" dirty="0">
                <a:solidFill>
                  <a:schemeClr val="bg1"/>
                </a:solidFill>
                <a:effectLst/>
              </a:rPr>
              <a:t>Fonte: UESLEI MARCELINO (REUTERS)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1E5055-680B-9B5B-2B17-C7F0E03675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927" y="2641097"/>
            <a:ext cx="6844684" cy="298920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91A0C155-DAF2-7B06-B1AE-9E41CB468475}"/>
              </a:ext>
            </a:extLst>
          </p:cNvPr>
          <p:cNvSpPr txBox="1"/>
          <p:nvPr/>
        </p:nvSpPr>
        <p:spPr>
          <a:xfrm>
            <a:off x="5157927" y="5301343"/>
            <a:ext cx="3868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0" cap="all" dirty="0">
                <a:solidFill>
                  <a:schemeClr val="bg1"/>
                </a:solidFill>
                <a:effectLst/>
              </a:rPr>
              <a:t>Fonte: observatorioflorestal.org.br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97DB887-AB41-9685-1E4E-8A86CCF1AF42}"/>
              </a:ext>
            </a:extLst>
          </p:cNvPr>
          <p:cNvSpPr txBox="1"/>
          <p:nvPr/>
        </p:nvSpPr>
        <p:spPr>
          <a:xfrm>
            <a:off x="2924790" y="249288"/>
            <a:ext cx="54242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/>
              <a:t>Paisagens</a:t>
            </a:r>
            <a:r>
              <a:rPr lang="en-US" sz="2400" b="1" dirty="0"/>
              <a:t> </a:t>
            </a:r>
            <a:r>
              <a:rPr lang="en-US" sz="2000" b="1" dirty="0" err="1"/>
              <a:t>Florestais</a:t>
            </a:r>
            <a:endParaRPr lang="en-US" sz="2000" b="1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3220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B2D43B-9B27-8069-78E5-56C44EB7D7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2526" y="145618"/>
            <a:ext cx="2582945" cy="633298"/>
          </a:xfrm>
        </p:spPr>
        <p:txBody>
          <a:bodyPr>
            <a:noAutofit/>
          </a:bodyPr>
          <a:lstStyle/>
          <a:p>
            <a:r>
              <a:rPr lang="en-US" sz="3200" b="1" dirty="0"/>
              <a:t>CONTEXTO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F97C2B3-F62B-005B-0488-9E4CBEEEED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38967" y="327457"/>
            <a:ext cx="9144000" cy="434626"/>
          </a:xfrm>
        </p:spPr>
        <p:txBody>
          <a:bodyPr>
            <a:normAutofit/>
          </a:bodyPr>
          <a:lstStyle/>
          <a:p>
            <a:pPr algn="just"/>
            <a:r>
              <a:rPr lang="en-US" sz="2000" b="1" dirty="0" err="1"/>
              <a:t>Sistemas</a:t>
            </a:r>
            <a:r>
              <a:rPr lang="en-US" sz="2000" b="1" dirty="0"/>
              <a:t> </a:t>
            </a:r>
            <a:r>
              <a:rPr lang="en-US" sz="2000" b="1" dirty="0" err="1"/>
              <a:t>técnico-produtivos</a:t>
            </a:r>
            <a:r>
              <a:rPr lang="en-US" sz="2000" b="1" dirty="0"/>
              <a:t> </a:t>
            </a:r>
            <a:r>
              <a:rPr lang="en-US" sz="2000" b="1" dirty="0" err="1"/>
              <a:t>rurais</a:t>
            </a:r>
            <a:r>
              <a:rPr lang="en-US" sz="2000" b="1" dirty="0"/>
              <a:t> do Pará </a:t>
            </a:r>
            <a:r>
              <a:rPr lang="en-US" sz="2000" dirty="0"/>
              <a:t>(Francisco de Assis Costa)</a:t>
            </a:r>
            <a:endParaRPr lang="en-US" sz="2000" b="1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384C3A00-9B39-D63B-586E-D0A2B709FD3B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8F353323-1019-78BE-F0CD-82CC00DC1EC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51272" y="6197930"/>
            <a:ext cx="664440" cy="660069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864D9EA5-8FFC-B14D-AB1F-D34F65618B5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0000"/>
          </a:blip>
          <a:stretch>
            <a:fillRect/>
          </a:stretch>
        </p:blipFill>
        <p:spPr>
          <a:xfrm>
            <a:off x="2720059" y="6197930"/>
            <a:ext cx="726904" cy="631498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647D9A73-0746-A318-6C69-B77DE4C85415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0000"/>
          </a:blip>
          <a:stretch>
            <a:fillRect/>
          </a:stretch>
        </p:blipFill>
        <p:spPr>
          <a:xfrm>
            <a:off x="1379457" y="6178142"/>
            <a:ext cx="686778" cy="66007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3DC9540F-1B36-5A98-ED8C-0ECD532DF7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2504" y="1215694"/>
            <a:ext cx="4413495" cy="531227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5F75670-D897-9829-91B3-7E972D92EF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5999" y="1197337"/>
            <a:ext cx="3822973" cy="531227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EE3925FE-7212-CEDF-8E37-1802EA9E4F53}"/>
              </a:ext>
            </a:extLst>
          </p:cNvPr>
          <p:cNvSpPr txBox="1"/>
          <p:nvPr/>
        </p:nvSpPr>
        <p:spPr>
          <a:xfrm>
            <a:off x="6073366" y="6178142"/>
            <a:ext cx="3868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Fonte: </a:t>
            </a:r>
            <a:r>
              <a:rPr lang="en-US" sz="1400" dirty="0" err="1">
                <a:solidFill>
                  <a:schemeClr val="bg1"/>
                </a:solidFill>
              </a:rPr>
              <a:t>Enilson</a:t>
            </a:r>
            <a:r>
              <a:rPr lang="en-US" sz="1400" dirty="0">
                <a:solidFill>
                  <a:schemeClr val="bg1"/>
                </a:solidFill>
              </a:rPr>
              <a:t> Solano. Embrapa,_2020.</a:t>
            </a:r>
          </a:p>
        </p:txBody>
      </p:sp>
    </p:spTree>
    <p:extLst>
      <p:ext uri="{BB962C8B-B14F-4D97-AF65-F5344CB8AC3E}">
        <p14:creationId xmlns:p14="http://schemas.microsoft.com/office/powerpoint/2010/main" val="649276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B2D43B-9B27-8069-78E5-56C44EB7D7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2526" y="145618"/>
            <a:ext cx="2582945" cy="633298"/>
          </a:xfrm>
        </p:spPr>
        <p:txBody>
          <a:bodyPr>
            <a:noAutofit/>
          </a:bodyPr>
          <a:lstStyle/>
          <a:p>
            <a:r>
              <a:rPr lang="en-US" sz="3200" b="1" dirty="0"/>
              <a:t>CONTEXTO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384C3A00-9B39-D63B-586E-D0A2B709FD3B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8F353323-1019-78BE-F0CD-82CC00DC1EC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51272" y="6197930"/>
            <a:ext cx="664440" cy="660069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864D9EA5-8FFC-B14D-AB1F-D34F65618B5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0000"/>
          </a:blip>
          <a:stretch>
            <a:fillRect/>
          </a:stretch>
        </p:blipFill>
        <p:spPr>
          <a:xfrm>
            <a:off x="2720059" y="6197930"/>
            <a:ext cx="726904" cy="631498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647D9A73-0746-A318-6C69-B77DE4C85415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0000"/>
          </a:blip>
          <a:stretch>
            <a:fillRect/>
          </a:stretch>
        </p:blipFill>
        <p:spPr>
          <a:xfrm>
            <a:off x="1379457" y="6178142"/>
            <a:ext cx="686778" cy="66007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FBC75652-73CA-86C3-EC42-383AD19000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5084" y="1260557"/>
            <a:ext cx="4951758" cy="4812387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8C9B4BE5-1583-0882-DBA7-7773524548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86841" y="1260557"/>
            <a:ext cx="5377626" cy="481238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0D614A20-C626-C22C-07A3-8569771D79B8}"/>
              </a:ext>
            </a:extLst>
          </p:cNvPr>
          <p:cNvSpPr txBox="1"/>
          <p:nvPr/>
        </p:nvSpPr>
        <p:spPr>
          <a:xfrm>
            <a:off x="6186840" y="5770309"/>
            <a:ext cx="3868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Fonte: Anderson Coelho. Carta Capital, 2020.</a:t>
            </a:r>
          </a:p>
        </p:txBody>
      </p:sp>
      <p:sp>
        <p:nvSpPr>
          <p:cNvPr id="15" name="Subtítulo 2">
            <a:extLst>
              <a:ext uri="{FF2B5EF4-FFF2-40B4-BE49-F238E27FC236}">
                <a16:creationId xmlns:a16="http://schemas.microsoft.com/office/drawing/2014/main" id="{44004550-384F-6287-17DB-56FA315B5E47}"/>
              </a:ext>
            </a:extLst>
          </p:cNvPr>
          <p:cNvSpPr txBox="1">
            <a:spLocks/>
          </p:cNvSpPr>
          <p:nvPr/>
        </p:nvSpPr>
        <p:spPr>
          <a:xfrm>
            <a:off x="2638967" y="327457"/>
            <a:ext cx="9144000" cy="4346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000" b="1"/>
              <a:t>Sistemas técnico-produtivos rurais do Pará </a:t>
            </a:r>
            <a:r>
              <a:rPr lang="en-US" sz="2000"/>
              <a:t>(Francisco de Assis Costa)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785090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B2D43B-9B27-8069-78E5-56C44EB7D7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2526" y="145618"/>
            <a:ext cx="2582945" cy="633298"/>
          </a:xfrm>
        </p:spPr>
        <p:txBody>
          <a:bodyPr>
            <a:noAutofit/>
          </a:bodyPr>
          <a:lstStyle/>
          <a:p>
            <a:r>
              <a:rPr lang="en-US" sz="3200" b="1" dirty="0"/>
              <a:t>OBJETIVO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F97C2B3-F62B-005B-0488-9E4CBEEEED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8" y="986943"/>
            <a:ext cx="9144000" cy="3813048"/>
          </a:xfrm>
        </p:spPr>
        <p:txBody>
          <a:bodyPr>
            <a:normAutofit/>
          </a:bodyPr>
          <a:lstStyle/>
          <a:p>
            <a:r>
              <a:rPr lang="en-US" dirty="0" err="1"/>
              <a:t>Caracterizar</a:t>
            </a:r>
            <a:r>
              <a:rPr lang="en-US" dirty="0"/>
              <a:t> as </a:t>
            </a:r>
            <a:r>
              <a:rPr lang="en-US" dirty="0" err="1"/>
              <a:t>paisagens</a:t>
            </a:r>
            <a:r>
              <a:rPr lang="en-US" dirty="0"/>
              <a:t> </a:t>
            </a:r>
            <a:r>
              <a:rPr lang="en-US" dirty="0" err="1"/>
              <a:t>florestais</a:t>
            </a:r>
            <a:r>
              <a:rPr lang="en-US" dirty="0"/>
              <a:t> </a:t>
            </a:r>
            <a:r>
              <a:rPr lang="en-US" dirty="0" err="1"/>
              <a:t>produzidas</a:t>
            </a:r>
            <a:r>
              <a:rPr lang="en-US" dirty="0"/>
              <a:t> </a:t>
            </a:r>
            <a:r>
              <a:rPr lang="en-US" dirty="0" err="1"/>
              <a:t>pelas</a:t>
            </a:r>
            <a:r>
              <a:rPr lang="en-US" dirty="0"/>
              <a:t> </a:t>
            </a:r>
            <a:r>
              <a:rPr lang="en-US" dirty="0" err="1"/>
              <a:t>diferentes</a:t>
            </a:r>
            <a:r>
              <a:rPr lang="en-US" dirty="0"/>
              <a:t> </a:t>
            </a:r>
            <a:r>
              <a:rPr lang="en-US" i="1" dirty="0" err="1"/>
              <a:t>Trajetórias</a:t>
            </a:r>
            <a:r>
              <a:rPr lang="en-US" i="1" dirty="0"/>
              <a:t> </a:t>
            </a:r>
            <a:r>
              <a:rPr lang="en-US" i="1" dirty="0" err="1"/>
              <a:t>Tecnológicas</a:t>
            </a:r>
            <a:r>
              <a:rPr lang="en-US" dirty="0"/>
              <a:t> </a:t>
            </a:r>
            <a:r>
              <a:rPr lang="en-US" dirty="0" err="1"/>
              <a:t>presentes</a:t>
            </a:r>
            <a:r>
              <a:rPr lang="en-US" dirty="0"/>
              <a:t> no </a:t>
            </a:r>
            <a:r>
              <a:rPr lang="en-US" dirty="0" err="1"/>
              <a:t>estado</a:t>
            </a:r>
            <a:r>
              <a:rPr lang="en-US" dirty="0"/>
              <a:t> do Pará.</a:t>
            </a:r>
          </a:p>
          <a:p>
            <a:endParaRPr lang="en-US" dirty="0"/>
          </a:p>
          <a:p>
            <a:r>
              <a:rPr lang="en-US" sz="1800" dirty="0" err="1"/>
              <a:t>Paisagens</a:t>
            </a:r>
            <a:r>
              <a:rPr lang="en-US" sz="1800" dirty="0"/>
              <a:t> </a:t>
            </a:r>
            <a:r>
              <a:rPr lang="en-US" sz="1800" dirty="0" err="1"/>
              <a:t>florestais</a:t>
            </a:r>
            <a:r>
              <a:rPr lang="en-US" sz="1800" dirty="0"/>
              <a:t> </a:t>
            </a:r>
            <a:r>
              <a:rPr lang="en-US" sz="1800" dirty="0" err="1"/>
              <a:t>produzidas</a:t>
            </a:r>
            <a:r>
              <a:rPr lang="en-US" sz="1800" dirty="0"/>
              <a:t>: </a:t>
            </a:r>
            <a:r>
              <a:rPr lang="en-US" sz="1800" dirty="0" err="1"/>
              <a:t>níveis</a:t>
            </a:r>
            <a:r>
              <a:rPr lang="en-US" sz="1800" dirty="0"/>
              <a:t> de </a:t>
            </a:r>
            <a:r>
              <a:rPr lang="en-US" sz="1800" dirty="0" err="1"/>
              <a:t>distúrbio</a:t>
            </a:r>
            <a:r>
              <a:rPr lang="en-US" sz="1800" dirty="0"/>
              <a:t> </a:t>
            </a:r>
            <a:r>
              <a:rPr lang="en-US" sz="1800" dirty="0" err="1"/>
              <a:t>florestal</a:t>
            </a:r>
            <a:endParaRPr lang="en-US" sz="1800" dirty="0"/>
          </a:p>
          <a:p>
            <a:endParaRPr lang="en-US" sz="1800" dirty="0"/>
          </a:p>
          <a:p>
            <a:r>
              <a:rPr lang="en-US" sz="1800" dirty="0" err="1"/>
              <a:t>Sistemas</a:t>
            </a:r>
            <a:r>
              <a:rPr lang="en-US" sz="1800" dirty="0"/>
              <a:t> </a:t>
            </a:r>
            <a:r>
              <a:rPr lang="en-US" sz="1800" dirty="0" err="1"/>
              <a:t>técnico-produtivos</a:t>
            </a:r>
            <a:r>
              <a:rPr lang="en-US" sz="1800" dirty="0"/>
              <a:t> </a:t>
            </a:r>
            <a:r>
              <a:rPr lang="en-US" sz="1800" dirty="0" err="1"/>
              <a:t>rurais</a:t>
            </a:r>
            <a:r>
              <a:rPr lang="en-US" sz="1800" dirty="0"/>
              <a:t>: </a:t>
            </a:r>
            <a:r>
              <a:rPr lang="en-US" sz="1800" i="1" dirty="0" err="1"/>
              <a:t>Trajetórias</a:t>
            </a:r>
            <a:r>
              <a:rPr lang="en-US" sz="1800" i="1" dirty="0"/>
              <a:t> </a:t>
            </a:r>
            <a:r>
              <a:rPr lang="en-US" sz="1800" i="1" dirty="0" err="1"/>
              <a:t>Tecnológicas</a:t>
            </a:r>
            <a:endParaRPr lang="en-US" sz="1800" dirty="0"/>
          </a:p>
          <a:p>
            <a:endParaRPr lang="en-US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384C3A00-9B39-D63B-586E-D0A2B709FD3B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ABE8042-6484-1F09-A17D-B1BEB1ABF0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198" y="5714391"/>
            <a:ext cx="9753600" cy="2190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87C142AD-4706-DA2D-B94F-7A95C72021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0000"/>
          </a:blip>
          <a:stretch>
            <a:fillRect/>
          </a:stretch>
        </p:blipFill>
        <p:spPr>
          <a:xfrm>
            <a:off x="51272" y="6197930"/>
            <a:ext cx="664440" cy="660069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FDAB92CA-4DA8-59E9-05E3-F58773C2E339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0000"/>
          </a:blip>
          <a:stretch>
            <a:fillRect/>
          </a:stretch>
        </p:blipFill>
        <p:spPr>
          <a:xfrm>
            <a:off x="2720059" y="6197930"/>
            <a:ext cx="726904" cy="631498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1047EBD8-3F5A-D40F-FFA7-A403551A69A8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0000"/>
          </a:blip>
          <a:stretch>
            <a:fillRect/>
          </a:stretch>
        </p:blipFill>
        <p:spPr>
          <a:xfrm>
            <a:off x="1379457" y="6178142"/>
            <a:ext cx="686778" cy="660070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A90122E7-0F10-BE33-E548-6395365082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9198" y="4039292"/>
            <a:ext cx="2057355" cy="1454925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4AF1CAF8-1AD4-6093-5FC9-94AFA70CDCC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00551" y="3910517"/>
            <a:ext cx="2340574" cy="1656811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A5639808-89F9-5953-E953-DD397C26276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02003" y="4011364"/>
            <a:ext cx="2410379" cy="1510779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AEAFCA46-6AD6-5417-4DD5-AA36CE46621B}"/>
              </a:ext>
            </a:extLst>
          </p:cNvPr>
          <p:cNvSpPr txBox="1"/>
          <p:nvPr/>
        </p:nvSpPr>
        <p:spPr>
          <a:xfrm>
            <a:off x="8946207" y="5934067"/>
            <a:ext cx="22277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Fonte: CPI/PUC – Rio 2021.</a:t>
            </a:r>
          </a:p>
        </p:txBody>
      </p:sp>
    </p:spTree>
    <p:extLst>
      <p:ext uri="{BB962C8B-B14F-4D97-AF65-F5344CB8AC3E}">
        <p14:creationId xmlns:p14="http://schemas.microsoft.com/office/powerpoint/2010/main" val="5066909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B2D43B-9B27-8069-78E5-56C44EB7D7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2526" y="145618"/>
            <a:ext cx="3858707" cy="633298"/>
          </a:xfrm>
        </p:spPr>
        <p:txBody>
          <a:bodyPr>
            <a:noAutofit/>
          </a:bodyPr>
          <a:lstStyle/>
          <a:p>
            <a:r>
              <a:rPr lang="en-US" sz="3200" b="1" dirty="0"/>
              <a:t>MATERIAL E MÉTODOS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F97C2B3-F62B-005B-0488-9E4CBEEEED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2525" y="924533"/>
            <a:ext cx="3460585" cy="5273395"/>
          </a:xfrm>
        </p:spPr>
        <p:txBody>
          <a:bodyPr>
            <a:normAutofit/>
          </a:bodyPr>
          <a:lstStyle/>
          <a:p>
            <a:pPr algn="l"/>
            <a:endParaRPr lang="en-US" sz="2000" b="1" dirty="0"/>
          </a:p>
          <a:p>
            <a:pPr algn="l"/>
            <a:r>
              <a:rPr lang="en-US" sz="2000" dirty="0" err="1"/>
              <a:t>Situado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região</a:t>
            </a:r>
            <a:r>
              <a:rPr lang="en-US" sz="2000" dirty="0"/>
              <a:t> </a:t>
            </a:r>
            <a:r>
              <a:rPr lang="en-US" sz="2000" dirty="0" err="1"/>
              <a:t>norte</a:t>
            </a:r>
            <a:r>
              <a:rPr lang="en-US" sz="2000" dirty="0"/>
              <a:t> do </a:t>
            </a:r>
            <a:r>
              <a:rPr lang="en-US" sz="2000" dirty="0" err="1"/>
              <a:t>país</a:t>
            </a:r>
            <a:r>
              <a:rPr lang="en-US" sz="2000" dirty="0"/>
              <a:t> é o Segundo </a:t>
            </a:r>
            <a:r>
              <a:rPr lang="en-US" sz="2000" dirty="0" err="1"/>
              <a:t>estado</a:t>
            </a:r>
            <a:r>
              <a:rPr lang="en-US" sz="2000" dirty="0"/>
              <a:t> </a:t>
            </a:r>
            <a:r>
              <a:rPr lang="en-US" sz="2000" dirty="0" err="1"/>
              <a:t>mais</a:t>
            </a:r>
            <a:r>
              <a:rPr lang="en-US" sz="2000" dirty="0"/>
              <a:t> extenso.</a:t>
            </a:r>
          </a:p>
          <a:p>
            <a:pPr algn="l"/>
            <a:endParaRPr lang="en-US" sz="2000" dirty="0"/>
          </a:p>
          <a:p>
            <a:pPr algn="l"/>
            <a:r>
              <a:rPr lang="en-US" sz="2000" dirty="0" err="1"/>
              <a:t>População</a:t>
            </a:r>
            <a:r>
              <a:rPr lang="en-US" sz="2000" dirty="0"/>
              <a:t> </a:t>
            </a:r>
            <a:r>
              <a:rPr lang="en-US" sz="2000" dirty="0" err="1"/>
              <a:t>estimada</a:t>
            </a:r>
            <a:r>
              <a:rPr lang="en-US" sz="2000" dirty="0"/>
              <a:t>: 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8.777.124 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endParaRPr lang="en-US" sz="2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en-US" sz="20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Pelos</a:t>
            </a:r>
            <a:r>
              <a:rPr lang="en-US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menos</a:t>
            </a:r>
            <a:r>
              <a:rPr lang="en-US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 30% </a:t>
            </a:r>
            <a:r>
              <a:rPr lang="en-US" sz="20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vivem</a:t>
            </a:r>
            <a:r>
              <a:rPr lang="en-US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área</a:t>
            </a:r>
            <a:r>
              <a:rPr lang="en-US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 rural</a:t>
            </a:r>
          </a:p>
          <a:p>
            <a:pPr algn="l"/>
            <a:endParaRPr lang="en-US" sz="2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en-US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Estado que </a:t>
            </a:r>
            <a:r>
              <a:rPr lang="en-US" sz="20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mais</a:t>
            </a:r>
            <a:r>
              <a:rPr lang="en-US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desmata</a:t>
            </a:r>
            <a:r>
              <a:rPr lang="en-US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região</a:t>
            </a:r>
            <a:r>
              <a:rPr lang="en-US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Amazônica</a:t>
            </a:r>
            <a:r>
              <a:rPr lang="en-US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 (IMAZON, 2021) – usar dados do PRODES</a:t>
            </a:r>
            <a:endParaRPr lang="en-US" sz="2000" dirty="0"/>
          </a:p>
          <a:p>
            <a:pPr algn="l"/>
            <a:endParaRPr lang="en-US" sz="2000" b="1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384C3A00-9B39-D63B-586E-D0A2B709FD3B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03A9E05C-1DD6-4FB1-BF5A-E67C243480F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51272" y="6197930"/>
            <a:ext cx="664440" cy="660069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F6E9EFB9-5921-2268-A121-9F7BFED7107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0000"/>
          </a:blip>
          <a:stretch>
            <a:fillRect/>
          </a:stretch>
        </p:blipFill>
        <p:spPr>
          <a:xfrm>
            <a:off x="2720059" y="6197930"/>
            <a:ext cx="726904" cy="631498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F6138B85-DACD-1633-4740-7B4B1C012E68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0000"/>
          </a:blip>
          <a:stretch>
            <a:fillRect/>
          </a:stretch>
        </p:blipFill>
        <p:spPr>
          <a:xfrm>
            <a:off x="1379457" y="6178142"/>
            <a:ext cx="686778" cy="660070"/>
          </a:xfrm>
          <a:prstGeom prst="rect">
            <a:avLst/>
          </a:prstGeom>
        </p:spPr>
      </p:pic>
      <p:pic>
        <p:nvPicPr>
          <p:cNvPr id="6" name="Imagem 5" descr="Mapa&#10;&#10;Descrição gerada automaticamente">
            <a:extLst>
              <a:ext uri="{FF2B5EF4-FFF2-40B4-BE49-F238E27FC236}">
                <a16:creationId xmlns:a16="http://schemas.microsoft.com/office/drawing/2014/main" id="{75D82DB1-7E43-D4CE-89C6-41445E4755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1233" y="988595"/>
            <a:ext cx="7551054" cy="533978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BEF8B641-76A4-BC24-00A2-9E74B6A2A5AA}"/>
              </a:ext>
            </a:extLst>
          </p:cNvPr>
          <p:cNvSpPr txBox="1"/>
          <p:nvPr/>
        </p:nvSpPr>
        <p:spPr>
          <a:xfrm>
            <a:off x="4100787" y="6343298"/>
            <a:ext cx="3134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Fonte: o </a:t>
            </a:r>
            <a:r>
              <a:rPr lang="en-US" dirty="0" err="1"/>
              <a:t>autor</a:t>
            </a:r>
            <a:r>
              <a:rPr lang="en-US" dirty="0"/>
              <a:t>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F809B9C-A852-1C0B-99CD-8C07DDEAB44F}"/>
              </a:ext>
            </a:extLst>
          </p:cNvPr>
          <p:cNvSpPr txBox="1"/>
          <p:nvPr/>
        </p:nvSpPr>
        <p:spPr>
          <a:xfrm>
            <a:off x="4489356" y="280709"/>
            <a:ext cx="26277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/>
              <a:t>Área</a:t>
            </a:r>
            <a:r>
              <a:rPr lang="en-US" sz="2000" b="1" dirty="0"/>
              <a:t> de </a:t>
            </a:r>
            <a:r>
              <a:rPr lang="en-US" sz="2000" b="1" dirty="0" err="1"/>
              <a:t>estudo</a:t>
            </a:r>
            <a:endParaRPr lang="en-US" sz="2000" b="1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168273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B2D43B-9B27-8069-78E5-56C44EB7D7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2526" y="145618"/>
            <a:ext cx="3858707" cy="633298"/>
          </a:xfrm>
        </p:spPr>
        <p:txBody>
          <a:bodyPr>
            <a:noAutofit/>
          </a:bodyPr>
          <a:lstStyle/>
          <a:p>
            <a:r>
              <a:rPr lang="en-US" sz="3200" b="1" dirty="0"/>
              <a:t>MATERIAL E MÉTODOS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F97C2B3-F62B-005B-0488-9E4CBEEEED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506" y="1925464"/>
            <a:ext cx="2693554" cy="3007071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1800" dirty="0"/>
              <a:t>As </a:t>
            </a:r>
            <a:r>
              <a:rPr lang="en-US" sz="1800" i="1" dirty="0" err="1"/>
              <a:t>Trajetórias</a:t>
            </a:r>
            <a:r>
              <a:rPr lang="en-US" sz="1800" i="1" dirty="0"/>
              <a:t> </a:t>
            </a:r>
            <a:r>
              <a:rPr lang="en-US" sz="1800" i="1" dirty="0" err="1"/>
              <a:t>Tecnológicas</a:t>
            </a:r>
            <a:r>
              <a:rPr lang="en-US" sz="1800" dirty="0"/>
              <a:t> </a:t>
            </a:r>
            <a:r>
              <a:rPr lang="en-US" sz="1800" dirty="0" err="1"/>
              <a:t>dominantes</a:t>
            </a:r>
            <a:r>
              <a:rPr lang="en-US" sz="1800" dirty="0"/>
              <a:t> </a:t>
            </a:r>
            <a:r>
              <a:rPr lang="en-US" sz="1800" dirty="0" err="1"/>
              <a:t>identificadas</a:t>
            </a:r>
            <a:r>
              <a:rPr lang="en-US" sz="1800" dirty="0"/>
              <a:t> para </a:t>
            </a:r>
            <a:r>
              <a:rPr lang="en-US" sz="1800" dirty="0" err="1"/>
              <a:t>os</a:t>
            </a:r>
            <a:r>
              <a:rPr lang="en-US" sz="1800" dirty="0"/>
              <a:t> </a:t>
            </a:r>
            <a:r>
              <a:rPr lang="en-US" sz="1800" dirty="0" err="1"/>
              <a:t>municípios</a:t>
            </a:r>
            <a:r>
              <a:rPr lang="en-US" sz="1800" dirty="0"/>
              <a:t> do </a:t>
            </a:r>
            <a:r>
              <a:rPr lang="en-US" sz="1800" dirty="0" err="1"/>
              <a:t>Bioma</a:t>
            </a:r>
            <a:r>
              <a:rPr lang="en-US" sz="1800" dirty="0"/>
              <a:t> </a:t>
            </a:r>
            <a:r>
              <a:rPr lang="en-US" sz="1800" dirty="0" err="1"/>
              <a:t>Amazônico</a:t>
            </a:r>
            <a:r>
              <a:rPr lang="en-US" sz="1800" dirty="0"/>
              <a:t> com base no Senso </a:t>
            </a:r>
            <a:r>
              <a:rPr lang="en-US" sz="1800" dirty="0" err="1"/>
              <a:t>Agropecuário</a:t>
            </a:r>
            <a:r>
              <a:rPr lang="en-US" sz="1800" dirty="0"/>
              <a:t> de 2017 (CODEÇO </a:t>
            </a:r>
            <a:r>
              <a:rPr lang="en-US" sz="1800" i="1" dirty="0"/>
              <a:t>et al.,</a:t>
            </a:r>
            <a:r>
              <a:rPr lang="en-US" sz="1800" dirty="0"/>
              <a:t> 2021)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384C3A00-9B39-D63B-586E-D0A2B709FD3B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324A208-59C9-0C69-5229-3A70DC0B2D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8565" y="1391194"/>
            <a:ext cx="8137654" cy="439695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11FABB02-29FB-1290-B567-135AA5B7E7D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0000"/>
          </a:blip>
          <a:stretch>
            <a:fillRect/>
          </a:stretch>
        </p:blipFill>
        <p:spPr>
          <a:xfrm>
            <a:off x="51272" y="6197930"/>
            <a:ext cx="664440" cy="660069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63BDFFD1-08A2-A639-308A-CC243A353FF5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0000"/>
          </a:blip>
          <a:stretch>
            <a:fillRect/>
          </a:stretch>
        </p:blipFill>
        <p:spPr>
          <a:xfrm>
            <a:off x="2720059" y="6197930"/>
            <a:ext cx="726904" cy="631498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9CA6E3F9-D3D2-7813-FB72-C982E67C7BCD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0000"/>
          </a:blip>
          <a:stretch>
            <a:fillRect/>
          </a:stretch>
        </p:blipFill>
        <p:spPr>
          <a:xfrm>
            <a:off x="1379457" y="6178142"/>
            <a:ext cx="686778" cy="66007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D9057E61-8F22-CFC8-9E86-AE0FE542383D}"/>
              </a:ext>
            </a:extLst>
          </p:cNvPr>
          <p:cNvSpPr txBox="1"/>
          <p:nvPr/>
        </p:nvSpPr>
        <p:spPr>
          <a:xfrm>
            <a:off x="3758565" y="5929750"/>
            <a:ext cx="3196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Fonte: CODEÇO </a:t>
            </a:r>
            <a:r>
              <a:rPr lang="en-US" i="1" dirty="0"/>
              <a:t>et al., </a:t>
            </a:r>
            <a:r>
              <a:rPr lang="en-US" dirty="0"/>
              <a:t>2021.</a:t>
            </a:r>
          </a:p>
        </p:txBody>
      </p:sp>
      <p:sp>
        <p:nvSpPr>
          <p:cNvPr id="16" name="Subtítulo 2">
            <a:extLst>
              <a:ext uri="{FF2B5EF4-FFF2-40B4-BE49-F238E27FC236}">
                <a16:creationId xmlns:a16="http://schemas.microsoft.com/office/drawing/2014/main" id="{D14BC6D0-C6E2-DC21-F497-A58129177A53}"/>
              </a:ext>
            </a:extLst>
          </p:cNvPr>
          <p:cNvSpPr txBox="1">
            <a:spLocks/>
          </p:cNvSpPr>
          <p:nvPr/>
        </p:nvSpPr>
        <p:spPr>
          <a:xfrm>
            <a:off x="4174212" y="321346"/>
            <a:ext cx="4947831" cy="6600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err="1"/>
              <a:t>Caracterização</a:t>
            </a:r>
            <a:r>
              <a:rPr lang="en-US" sz="2000" b="1" dirty="0"/>
              <a:t> das </a:t>
            </a:r>
            <a:r>
              <a:rPr lang="en-US" sz="2000" b="1" i="1" dirty="0" err="1"/>
              <a:t>Trajetórias</a:t>
            </a:r>
            <a:r>
              <a:rPr lang="en-US" sz="2000" b="1" i="1" dirty="0"/>
              <a:t> </a:t>
            </a:r>
            <a:r>
              <a:rPr lang="en-US" sz="2000" b="1" i="1" dirty="0" err="1"/>
              <a:t>Tecnológicas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426450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Diagrama, Mapa&#10;&#10;Descrição gerada automaticamente">
            <a:extLst>
              <a:ext uri="{FF2B5EF4-FFF2-40B4-BE49-F238E27FC236}">
                <a16:creationId xmlns:a16="http://schemas.microsoft.com/office/drawing/2014/main" id="{A62685A0-466E-0320-3D97-E5E8B0F0EA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168" y="1004433"/>
            <a:ext cx="7263187" cy="513621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9B2D43B-9B27-8069-78E5-56C44EB7D7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2526" y="145618"/>
            <a:ext cx="3858707" cy="633298"/>
          </a:xfrm>
        </p:spPr>
        <p:txBody>
          <a:bodyPr>
            <a:noAutofit/>
          </a:bodyPr>
          <a:lstStyle/>
          <a:p>
            <a:r>
              <a:rPr lang="en-US" sz="3200" b="1" dirty="0"/>
              <a:t>MATERIAL E MÉTODOS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384C3A00-9B39-D63B-586E-D0A2B709FD3B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11FABB02-29FB-1290-B567-135AA5B7E7D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0000"/>
          </a:blip>
          <a:stretch>
            <a:fillRect/>
          </a:stretch>
        </p:blipFill>
        <p:spPr>
          <a:xfrm>
            <a:off x="51272" y="6197930"/>
            <a:ext cx="664440" cy="660069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63BDFFD1-08A2-A639-308A-CC243A353FF5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0000"/>
          </a:blip>
          <a:stretch>
            <a:fillRect/>
          </a:stretch>
        </p:blipFill>
        <p:spPr>
          <a:xfrm>
            <a:off x="2720059" y="6197930"/>
            <a:ext cx="726904" cy="631498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9CA6E3F9-D3D2-7813-FB72-C982E67C7BCD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0000"/>
          </a:blip>
          <a:stretch>
            <a:fillRect/>
          </a:stretch>
        </p:blipFill>
        <p:spPr>
          <a:xfrm>
            <a:off x="1379457" y="6178142"/>
            <a:ext cx="686778" cy="66007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D9057E61-8F22-CFC8-9E86-AE0FE542383D}"/>
              </a:ext>
            </a:extLst>
          </p:cNvPr>
          <p:cNvSpPr txBox="1"/>
          <p:nvPr/>
        </p:nvSpPr>
        <p:spPr>
          <a:xfrm>
            <a:off x="4350168" y="6170468"/>
            <a:ext cx="38587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Fonte: </a:t>
            </a:r>
            <a:r>
              <a:rPr lang="en-US" sz="1600" dirty="0" err="1"/>
              <a:t>adaptado</a:t>
            </a:r>
            <a:r>
              <a:rPr lang="en-US" sz="1600" dirty="0"/>
              <a:t> de CODEÇO </a:t>
            </a:r>
            <a:r>
              <a:rPr lang="en-US" sz="1600" i="1" dirty="0"/>
              <a:t>et al., </a:t>
            </a:r>
            <a:r>
              <a:rPr lang="en-US" sz="1600" dirty="0"/>
              <a:t>2021.</a:t>
            </a:r>
          </a:p>
        </p:txBody>
      </p:sp>
      <p:sp>
        <p:nvSpPr>
          <p:cNvPr id="16" name="Subtítulo 2">
            <a:extLst>
              <a:ext uri="{FF2B5EF4-FFF2-40B4-BE49-F238E27FC236}">
                <a16:creationId xmlns:a16="http://schemas.microsoft.com/office/drawing/2014/main" id="{D9DB2149-12AC-B18C-EC5F-847BBBDE7465}"/>
              </a:ext>
            </a:extLst>
          </p:cNvPr>
          <p:cNvSpPr txBox="1">
            <a:spLocks/>
          </p:cNvSpPr>
          <p:nvPr/>
        </p:nvSpPr>
        <p:spPr>
          <a:xfrm>
            <a:off x="4091233" y="310043"/>
            <a:ext cx="5218363" cy="6600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/>
              <a:t>As </a:t>
            </a:r>
            <a:r>
              <a:rPr lang="en-US" sz="2000" b="1" i="1" dirty="0" err="1"/>
              <a:t>Trajetórias</a:t>
            </a:r>
            <a:r>
              <a:rPr lang="en-US" sz="2000" b="1" i="1" dirty="0"/>
              <a:t> </a:t>
            </a:r>
            <a:r>
              <a:rPr lang="en-US" sz="2000" b="1" i="1" dirty="0" err="1"/>
              <a:t>Tecnológicas</a:t>
            </a:r>
            <a:r>
              <a:rPr lang="en-US" sz="2000" b="1" dirty="0"/>
              <a:t> no </a:t>
            </a:r>
            <a:r>
              <a:rPr lang="en-US" sz="2000" b="1" dirty="0" err="1"/>
              <a:t>estado</a:t>
            </a:r>
            <a:r>
              <a:rPr lang="en-US" sz="2000" b="1" dirty="0"/>
              <a:t> do Pará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E4133593-9E57-4271-9C1A-1BB15A8A4B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6571" y="924534"/>
            <a:ext cx="2720515" cy="292130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7567EBEB-D8EB-484A-FA94-1AFAB3B4468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6572" y="3818458"/>
            <a:ext cx="2720515" cy="2643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7106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B2D43B-9B27-8069-78E5-56C44EB7D7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2526" y="145618"/>
            <a:ext cx="3858707" cy="633298"/>
          </a:xfrm>
        </p:spPr>
        <p:txBody>
          <a:bodyPr>
            <a:noAutofit/>
          </a:bodyPr>
          <a:lstStyle/>
          <a:p>
            <a:r>
              <a:rPr lang="en-US" sz="3200" b="1" dirty="0"/>
              <a:t>MATERIAL E MÉTODOS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384C3A00-9B39-D63B-586E-D0A2B709FD3B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21FF304E-A505-E414-EDD7-D087E82898D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51272" y="6197930"/>
            <a:ext cx="664440" cy="660069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8B000C7F-C002-884C-B293-1CC64215CC9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0000"/>
          </a:blip>
          <a:stretch>
            <a:fillRect/>
          </a:stretch>
        </p:blipFill>
        <p:spPr>
          <a:xfrm>
            <a:off x="2720059" y="6197930"/>
            <a:ext cx="726904" cy="631498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302ADF12-3C5A-A8ED-7EFA-5250DC742F38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0000"/>
          </a:blip>
          <a:stretch>
            <a:fillRect/>
          </a:stretch>
        </p:blipFill>
        <p:spPr>
          <a:xfrm>
            <a:off x="1379457" y="6178142"/>
            <a:ext cx="686778" cy="66007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D8120177-68DC-CD8F-761B-83C4173B43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2860" y="1842491"/>
            <a:ext cx="2935001" cy="4355439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C4874A76-AE63-BB7B-CBF0-D39E593D23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51470" y="382346"/>
            <a:ext cx="6007670" cy="581558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D6F4E4ED-CC89-034E-6BD4-6343DD58E62B}"/>
              </a:ext>
            </a:extLst>
          </p:cNvPr>
          <p:cNvSpPr txBox="1"/>
          <p:nvPr/>
        </p:nvSpPr>
        <p:spPr>
          <a:xfrm>
            <a:off x="649590" y="1053323"/>
            <a:ext cx="35209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/>
              <a:t>Caracterização</a:t>
            </a:r>
            <a:r>
              <a:rPr lang="en-US" sz="2000" b="1" dirty="0"/>
              <a:t> da </a:t>
            </a:r>
            <a:r>
              <a:rPr lang="en-US" sz="2000" b="1" dirty="0" err="1"/>
              <a:t>Vegetação</a:t>
            </a:r>
            <a:r>
              <a:rPr lang="en-US" sz="2000" b="1" dirty="0"/>
              <a:t> </a:t>
            </a:r>
            <a:r>
              <a:rPr lang="en-US" sz="2000" b="1" dirty="0" err="1"/>
              <a:t>Secundária</a:t>
            </a:r>
            <a:r>
              <a:rPr lang="en-US" sz="2000" b="1" dirty="0"/>
              <a:t> (TERRACLASS)</a:t>
            </a:r>
          </a:p>
        </p:txBody>
      </p:sp>
    </p:spTree>
    <p:extLst>
      <p:ext uri="{BB962C8B-B14F-4D97-AF65-F5344CB8AC3E}">
        <p14:creationId xmlns:p14="http://schemas.microsoft.com/office/powerpoint/2010/main" val="387490022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1016</TotalTime>
  <Words>889</Words>
  <Application>Microsoft Office PowerPoint</Application>
  <PresentationFormat>Widescreen</PresentationFormat>
  <Paragraphs>107</Paragraphs>
  <Slides>16</Slides>
  <Notes>16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Tema do Office</vt:lpstr>
      <vt:lpstr>PAISAGENS FLORESTAIS PRODUZIDAS PELOS SISTEMAS TÉCNICO-PRODUTIVOS RURAIS DO ESTADO DO PARÁ, BRASIL.</vt:lpstr>
      <vt:lpstr>CONTEXTO</vt:lpstr>
      <vt:lpstr>CONTEXTO</vt:lpstr>
      <vt:lpstr>CONTEXTO</vt:lpstr>
      <vt:lpstr>OBJETIVO</vt:lpstr>
      <vt:lpstr>MATERIAL E MÉTODOS</vt:lpstr>
      <vt:lpstr>MATERIAL E MÉTODOS</vt:lpstr>
      <vt:lpstr>MATERIAL E MÉTODOS</vt:lpstr>
      <vt:lpstr>MATERIAL E MÉTODOS</vt:lpstr>
      <vt:lpstr>MATERIAL E MÉTODOS</vt:lpstr>
      <vt:lpstr>MATERIAL E MÉTODOS</vt:lpstr>
      <vt:lpstr>MATERIAL E MÉTODOS</vt:lpstr>
      <vt:lpstr>RESULTADOS</vt:lpstr>
      <vt:lpstr>RESULTADOS</vt:lpstr>
      <vt:lpstr>DISCUSSÃO</vt:lpstr>
      <vt:lpstr>REFERÊNCIAS BIBLIOGRÁFICAS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PAISAGENS FLORESTAIS PRODUZIDAS PELOS SISTEMAS TÉCNICO-PRODUTIVOS RURAIS DO ESTADO DO PARÁ, BRASIL.</dc:title>
  <dc:creator>Érick TR</dc:creator>
  <cp:lastModifiedBy>Érick TR</cp:lastModifiedBy>
  <cp:revision>40</cp:revision>
  <dcterms:created xsi:type="dcterms:W3CDTF">2022-06-23T18:33:20Z</dcterms:created>
  <dcterms:modified xsi:type="dcterms:W3CDTF">2022-06-27T18:34:41Z</dcterms:modified>
</cp:coreProperties>
</file>