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48" r:id="rId2"/>
    <p:sldMasterId id="2147483650" r:id="rId3"/>
  </p:sldMasterIdLst>
  <p:notesMasterIdLst>
    <p:notesMasterId r:id="rId27"/>
  </p:notesMasterIdLst>
  <p:sldIdLst>
    <p:sldId id="333" r:id="rId4"/>
    <p:sldId id="413" r:id="rId5"/>
    <p:sldId id="401" r:id="rId6"/>
    <p:sldId id="402" r:id="rId7"/>
    <p:sldId id="403" r:id="rId8"/>
    <p:sldId id="404" r:id="rId9"/>
    <p:sldId id="405" r:id="rId10"/>
    <p:sldId id="406" r:id="rId11"/>
    <p:sldId id="407" r:id="rId12"/>
    <p:sldId id="408" r:id="rId13"/>
    <p:sldId id="409" r:id="rId14"/>
    <p:sldId id="411" r:id="rId15"/>
    <p:sldId id="339" r:id="rId16"/>
    <p:sldId id="398" r:id="rId17"/>
    <p:sldId id="399" r:id="rId18"/>
    <p:sldId id="400" r:id="rId19"/>
    <p:sldId id="374" r:id="rId20"/>
    <p:sldId id="375" r:id="rId21"/>
    <p:sldId id="376" r:id="rId22"/>
    <p:sldId id="377" r:id="rId23"/>
    <p:sldId id="378" r:id="rId24"/>
    <p:sldId id="379" r:id="rId25"/>
    <p:sldId id="412" r:id="rId26"/>
  </p:sldIdLst>
  <p:sldSz cx="9144000" cy="6858000" type="screen4x3"/>
  <p:notesSz cx="6858000" cy="9144000"/>
  <p:defaultTextStyle>
    <a:defPPr>
      <a:defRPr lang="pt-P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A50021"/>
    <a:srgbClr val="FFFF00"/>
    <a:srgbClr val="6699FF"/>
    <a:srgbClr val="6666FF"/>
    <a:srgbClr val="800000"/>
    <a:srgbClr val="99FF33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95" autoAdjust="0"/>
  </p:normalViewPr>
  <p:slideViewPr>
    <p:cSldViewPr>
      <p:cViewPr varScale="1">
        <p:scale>
          <a:sx n="65" d="100"/>
          <a:sy n="65" d="100"/>
        </p:scale>
        <p:origin x="-1284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700" y="-6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1.xml"/><Relationship Id="rId2" Type="http://schemas.openxmlformats.org/officeDocument/2006/relationships/slide" Target="slides/slide10.xml"/><Relationship Id="rId1" Type="http://schemas.openxmlformats.org/officeDocument/2006/relationships/slide" Target="slides/slide1.xml"/><Relationship Id="rId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2765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noProof="0" smtClean="0"/>
              <a:t>Clique para editar os estilos do texto mestre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A6D0B2B-3811-4F62-9761-73F3A7D857D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4AD83D-1A96-4877-9D59-6891518951DE}" type="slidenum">
              <a:rPr lang="pt-PT"/>
              <a:pPr/>
              <a:t>1</a:t>
            </a:fld>
            <a:endParaRPr lang="pt-PT"/>
          </a:p>
        </p:txBody>
      </p:sp>
      <p:sp>
        <p:nvSpPr>
          <p:cNvPr id="2867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6387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1E012D-EBE4-4D28-A4F3-E7B64C08C054}" type="slidenum">
              <a:rPr lang="pt-PT"/>
              <a:pPr/>
              <a:t>22</a:t>
            </a:fld>
            <a:endParaRPr lang="pt-PT"/>
          </a:p>
        </p:txBody>
      </p:sp>
      <p:sp>
        <p:nvSpPr>
          <p:cNvPr id="378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4DB436-A2CD-4048-AD28-D39FDD0C9311}" type="slidenum">
              <a:rPr lang="pt-PT"/>
              <a:pPr/>
              <a:t>4</a:t>
            </a:fld>
            <a:endParaRPr lang="pt-PT"/>
          </a:p>
        </p:txBody>
      </p:sp>
      <p:sp>
        <p:nvSpPr>
          <p:cNvPr id="2969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700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5800" y="4341813"/>
            <a:ext cx="5486400" cy="4116387"/>
          </a:xfrm>
          <a:noFill/>
          <a:ln/>
        </p:spPr>
        <p:txBody>
          <a:bodyPr lIns="84408" tIns="42204" rIns="84408" bIns="42204"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29701" name="Espaço Reservado para Número de Slid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4408" tIns="42204" rIns="84408" bIns="42204" anchor="b"/>
          <a:lstStyle/>
          <a:p>
            <a:pPr algn="r" defTabSz="844550"/>
            <a:fld id="{82A23823-0073-4545-97AF-B62A3AEE7339}" type="slidenum">
              <a:rPr lang="es-ES" sz="1100">
                <a:latin typeface="Arial" charset="0"/>
              </a:rPr>
              <a:pPr algn="r" defTabSz="844550"/>
              <a:t>4</a:t>
            </a:fld>
            <a:endParaRPr lang="es-ES" sz="11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D14FB0-29E0-4ABB-AA9F-DD8B059F0BA6}" type="slidenum">
              <a:rPr lang="pt-PT"/>
              <a:pPr/>
              <a:t>5</a:t>
            </a:fld>
            <a:endParaRPr lang="pt-PT"/>
          </a:p>
        </p:txBody>
      </p:sp>
      <p:sp>
        <p:nvSpPr>
          <p:cNvPr id="307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A7E0DD-B701-4E5E-B19B-F2B96059F21B}" type="slidenum">
              <a:rPr lang="pt-PT"/>
              <a:pPr/>
              <a:t>12</a:t>
            </a:fld>
            <a:endParaRPr lang="pt-PT"/>
          </a:p>
        </p:txBody>
      </p:sp>
      <p:sp>
        <p:nvSpPr>
          <p:cNvPr id="3174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6387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6D136E-8671-48E0-B368-FFAA37466D86}" type="slidenum">
              <a:rPr lang="pt-PT"/>
              <a:pPr/>
              <a:t>17</a:t>
            </a:fld>
            <a:endParaRPr lang="pt-PT"/>
          </a:p>
        </p:txBody>
      </p:sp>
      <p:sp>
        <p:nvSpPr>
          <p:cNvPr id="327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36345D-F180-4405-BEE1-DEBAFAFC1A00}" type="slidenum">
              <a:rPr lang="pt-PT"/>
              <a:pPr/>
              <a:t>18</a:t>
            </a:fld>
            <a:endParaRPr lang="pt-PT"/>
          </a:p>
        </p:txBody>
      </p:sp>
      <p:sp>
        <p:nvSpPr>
          <p:cNvPr id="337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CF82DA-804D-4D3D-A1A6-1B781E0DC999}" type="slidenum">
              <a:rPr lang="pt-PT"/>
              <a:pPr/>
              <a:t>19</a:t>
            </a:fld>
            <a:endParaRPr lang="pt-PT"/>
          </a:p>
        </p:txBody>
      </p:sp>
      <p:sp>
        <p:nvSpPr>
          <p:cNvPr id="348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860BAE-7058-4275-8CBE-1FB177D7F066}" type="slidenum">
              <a:rPr lang="pt-PT"/>
              <a:pPr/>
              <a:t>20</a:t>
            </a:fld>
            <a:endParaRPr lang="pt-PT"/>
          </a:p>
        </p:txBody>
      </p:sp>
      <p:sp>
        <p:nvSpPr>
          <p:cNvPr id="358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5E8F0A-D22B-489F-B390-5EB0CE6CF30A}" type="slidenum">
              <a:rPr lang="pt-PT"/>
              <a:pPr/>
              <a:t>21</a:t>
            </a:fld>
            <a:endParaRPr lang="pt-PT"/>
          </a:p>
        </p:txBody>
      </p:sp>
      <p:sp>
        <p:nvSpPr>
          <p:cNvPr id="368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e 4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4" descr="wally"/>
          <p:cNvPicPr>
            <a:picLocks noChangeAspect="1" noChangeArrowheads="1"/>
          </p:cNvPicPr>
          <p:nvPr userDrawn="1"/>
        </p:nvPicPr>
        <p:blipFill>
          <a:blip r:embed="rId13">
            <a:lum bright="60000" contrast="-70000"/>
          </a:blip>
          <a:stretch>
            <a:fillRect/>
          </a:stretch>
        </p:blipFill>
        <p:spPr bwMode="auto">
          <a:xfrm>
            <a:off x="304800" y="304800"/>
            <a:ext cx="8534400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995" name="Rectangle 35"/>
          <p:cNvSpPr>
            <a:spLocks noChangeArrowheads="1"/>
          </p:cNvSpPr>
          <p:nvPr userDrawn="1"/>
        </p:nvSpPr>
        <p:spPr bwMode="auto">
          <a:xfrm>
            <a:off x="304800" y="346075"/>
            <a:ext cx="8534400" cy="6324600"/>
          </a:xfrm>
          <a:prstGeom prst="rect">
            <a:avLst/>
          </a:prstGeom>
          <a:noFill/>
          <a:ln w="12700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2052" name="Picture 22" descr="INPElogocompleto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381000" y="6096000"/>
            <a:ext cx="30035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9000" name="Rectangle 40"/>
          <p:cNvSpPr>
            <a:spLocks noChangeArrowheads="1"/>
          </p:cNvSpPr>
          <p:nvPr userDrawn="1"/>
        </p:nvSpPr>
        <p:spPr bwMode="auto">
          <a:xfrm>
            <a:off x="1219200" y="762000"/>
            <a:ext cx="73961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algn="r">
              <a:defRPr/>
            </a:pPr>
            <a:r>
              <a:rPr lang="pt-BR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pitchFamily="18" charset="0"/>
              </a:rPr>
              <a:t>CST 310 e SER 417: População, Espaço e Ambiente</a:t>
            </a:r>
            <a:endParaRPr lang="en-US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pitchFamily="18" charset="0"/>
            </a:endParaRPr>
          </a:p>
        </p:txBody>
      </p:sp>
      <p:sp>
        <p:nvSpPr>
          <p:cNvPr id="169001" name="Rectangle 41"/>
          <p:cNvSpPr>
            <a:spLocks noChangeArrowheads="1"/>
          </p:cNvSpPr>
          <p:nvPr userDrawn="1"/>
        </p:nvSpPr>
        <p:spPr bwMode="auto">
          <a:xfrm>
            <a:off x="1676400" y="1219200"/>
            <a:ext cx="6858000" cy="76200"/>
          </a:xfrm>
          <a:prstGeom prst="rect">
            <a:avLst/>
          </a:prstGeom>
          <a:solidFill>
            <a:srgbClr val="003399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>
              <a:latin typeface="Verdana" pitchFamily="34" charset="0"/>
            </a:endParaRPr>
          </a:p>
        </p:txBody>
      </p:sp>
      <p:sp>
        <p:nvSpPr>
          <p:cNvPr id="169003" name="Text Box 43"/>
          <p:cNvSpPr txBox="1">
            <a:spLocks noChangeArrowheads="1"/>
          </p:cNvSpPr>
          <p:nvPr userDrawn="1"/>
        </p:nvSpPr>
        <p:spPr bwMode="auto">
          <a:xfrm>
            <a:off x="381000" y="1295400"/>
            <a:ext cx="8305800" cy="884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algn="r">
              <a:defRPr/>
            </a:pPr>
            <a:r>
              <a:rPr lang="pt-BR" sz="280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pitchFamily="18" charset="0"/>
              </a:rPr>
              <a:t>Abordagens Espaciais em Estudos de População: </a:t>
            </a:r>
            <a:r>
              <a:rPr lang="pt-BR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pitchFamily="18" charset="0"/>
              </a:rPr>
              <a:t>Métodos Analíticos e Técnicas de Representação</a:t>
            </a:r>
            <a:r>
              <a:rPr lang="pt-BR"/>
              <a:t> </a:t>
            </a:r>
            <a:endParaRPr lang="en-US" sz="320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pitchFamily="18" charset="0"/>
            </a:endParaRPr>
          </a:p>
        </p:txBody>
      </p:sp>
      <p:sp>
        <p:nvSpPr>
          <p:cNvPr id="169037" name="Text Box 77"/>
          <p:cNvSpPr txBox="1">
            <a:spLocks noChangeArrowheads="1"/>
          </p:cNvSpPr>
          <p:nvPr userDrawn="1"/>
        </p:nvSpPr>
        <p:spPr bwMode="auto">
          <a:xfrm>
            <a:off x="1295400" y="381000"/>
            <a:ext cx="7553325" cy="16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40000"/>
              </a:lnSpc>
              <a:spcBef>
                <a:spcPct val="40000"/>
              </a:spcBef>
              <a:defRPr/>
            </a:pPr>
            <a:r>
              <a:rPr lang="pt-BR" sz="12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PG-CST - CIÊNCIA  DO SISTEMA TERRESTRE E PG-SER – SENSORIAMENTO REMOTO </a:t>
            </a:r>
          </a:p>
        </p:txBody>
      </p:sp>
      <p:sp>
        <p:nvSpPr>
          <p:cNvPr id="169038" name="Rectangle 78"/>
          <p:cNvSpPr>
            <a:spLocks noChangeArrowheads="1"/>
          </p:cNvSpPr>
          <p:nvPr userDrawn="1"/>
        </p:nvSpPr>
        <p:spPr bwMode="auto">
          <a:xfrm>
            <a:off x="1143000" y="4114800"/>
            <a:ext cx="6934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pt-BR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itchFamily="18" charset="0"/>
              </a:rPr>
              <a:t>Silvana Amaral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pt-BR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itchFamily="18" charset="0"/>
              </a:rPr>
              <a:t>Antonio Miguel V. Monteiro </a:t>
            </a:r>
          </a:p>
        </p:txBody>
      </p:sp>
      <p:sp>
        <p:nvSpPr>
          <p:cNvPr id="169039" name="Text Box 79"/>
          <p:cNvSpPr txBox="1">
            <a:spLocks noChangeArrowheads="1"/>
          </p:cNvSpPr>
          <p:nvPr userDrawn="1"/>
        </p:nvSpPr>
        <p:spPr bwMode="auto">
          <a:xfrm>
            <a:off x="2286000" y="2819400"/>
            <a:ext cx="64008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algn="r">
              <a:defRPr/>
            </a:pPr>
            <a:r>
              <a:rPr lang="pt-BR" sz="360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pitchFamily="18" charset="0"/>
              </a:rPr>
              <a:t>Apresentação Geral do Curso</a:t>
            </a:r>
            <a:endParaRPr lang="en-US" sz="360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pitchFamily="18" charset="0"/>
            </a:endParaRPr>
          </a:p>
        </p:txBody>
      </p:sp>
      <p:sp>
        <p:nvSpPr>
          <p:cNvPr id="169042" name="Text Box 82"/>
          <p:cNvSpPr txBox="1">
            <a:spLocks noChangeArrowheads="1"/>
          </p:cNvSpPr>
          <p:nvPr userDrawn="1"/>
        </p:nvSpPr>
        <p:spPr bwMode="auto">
          <a:xfrm>
            <a:off x="2667000" y="4876800"/>
            <a:ext cx="3763963" cy="581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pt-BR" sz="160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{silvana@dpi.inpe.br, miguel@dpi.inpe.br}</a:t>
            </a:r>
          </a:p>
          <a:p>
            <a:pPr>
              <a:defRPr/>
            </a:pPr>
            <a:endParaRPr lang="en-US" sz="1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iming>
    <p:tnLst>
      <p:par>
        <p:cTn id="1" dur="indefinite" restart="never" nodeType="tmRoot"/>
      </p:par>
    </p:tnLst>
  </p:timing>
  <p:txStyles>
    <p:titleStyle>
      <a:lvl1pPr algn="r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lassGarmnd BT" pitchFamily="18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lassGarmnd BT" pitchFamily="18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lassGarmnd BT" pitchFamily="18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lassGarmnd BT" pitchFamily="18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2400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lassGarmnd BT" pitchFamily="18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2400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lassGarmnd BT" pitchFamily="18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2400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lassGarmnd BT" pitchFamily="18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2400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lassGarmnd BT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304800" y="304800"/>
            <a:ext cx="8534400" cy="6248400"/>
          </a:xfrm>
          <a:prstGeom prst="rect">
            <a:avLst/>
          </a:prstGeom>
          <a:noFill/>
          <a:ln w="12700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3075" name="Picture 5" descr="npo000001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8229600" y="228600"/>
            <a:ext cx="609600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51" name="Text Box 27"/>
          <p:cNvSpPr txBox="1">
            <a:spLocks noChangeArrowheads="1"/>
          </p:cNvSpPr>
          <p:nvPr userDrawn="1"/>
        </p:nvSpPr>
        <p:spPr bwMode="auto">
          <a:xfrm>
            <a:off x="533400" y="685800"/>
            <a:ext cx="8077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pt-BR" sz="4000" b="1">
              <a:solidFill>
                <a:srgbClr val="003399"/>
              </a:solidFill>
              <a:latin typeface="ClassGarmnd BT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pn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8.jpeg"/><Relationship Id="rId11" Type="http://schemas.openxmlformats.org/officeDocument/2006/relationships/image" Target="../media/image23.pn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30.png"/><Relationship Id="rId12" Type="http://schemas.openxmlformats.org/officeDocument/2006/relationships/image" Target="../media/image34.jpeg"/><Relationship Id="rId2" Type="http://schemas.openxmlformats.org/officeDocument/2006/relationships/slideLayout" Target="../slideLayouts/slideLayout34.xml"/><Relationship Id="rId16" Type="http://schemas.openxmlformats.org/officeDocument/2006/relationships/image" Target="../media/image38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29.jpeg"/><Relationship Id="rId11" Type="http://schemas.openxmlformats.org/officeDocument/2006/relationships/image" Target="../media/image33.jpeg"/><Relationship Id="rId5" Type="http://schemas.openxmlformats.org/officeDocument/2006/relationships/image" Target="../media/image28.png"/><Relationship Id="rId15" Type="http://schemas.openxmlformats.org/officeDocument/2006/relationships/image" Target="../media/image37.jpeg"/><Relationship Id="rId10" Type="http://schemas.openxmlformats.org/officeDocument/2006/relationships/image" Target="../media/image5.wmf"/><Relationship Id="rId4" Type="http://schemas.openxmlformats.org/officeDocument/2006/relationships/image" Target="../media/image27.jpeg"/><Relationship Id="rId9" Type="http://schemas.openxmlformats.org/officeDocument/2006/relationships/image" Target="../media/image32.png"/><Relationship Id="rId1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6.png"/><Relationship Id="rId4" Type="http://schemas.openxmlformats.org/officeDocument/2006/relationships/image" Target="../media/image9.wmf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2"/>
          <p:cNvSpPr txBox="1">
            <a:spLocks noChangeArrowheads="1"/>
          </p:cNvSpPr>
          <p:nvPr/>
        </p:nvSpPr>
        <p:spPr bwMode="auto">
          <a:xfrm>
            <a:off x="228600" y="228600"/>
            <a:ext cx="251460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40000"/>
              </a:lnSpc>
              <a:spcBef>
                <a:spcPct val="40000"/>
              </a:spcBef>
            </a:pPr>
            <a:r>
              <a:rPr lang="pt-BR" sz="800">
                <a:latin typeface="Calibri" pitchFamily="34" charset="0"/>
              </a:rPr>
              <a:t>Martin Handford, </a:t>
            </a:r>
            <a:r>
              <a:rPr lang="pt-BR" sz="800" i="1">
                <a:latin typeface="Calibri" pitchFamily="34" charset="0"/>
              </a:rPr>
              <a:t>Where´s Wally?</a:t>
            </a:r>
            <a:br>
              <a:rPr lang="pt-BR" sz="800" i="1">
                <a:latin typeface="Calibri" pitchFamily="34" charset="0"/>
              </a:rPr>
            </a:br>
            <a:endParaRPr lang="pt-BR" sz="800" i="1">
              <a:latin typeface="Calibri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SC0027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" y="4694238"/>
            <a:ext cx="1946275" cy="2163762"/>
          </a:xfrm>
          <a:noFill/>
          <a:ln>
            <a:miter lim="800000"/>
            <a:headEnd/>
            <a:tailEnd/>
          </a:ln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8839200" y="457200"/>
            <a:ext cx="76200" cy="2743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pSp>
        <p:nvGrpSpPr>
          <p:cNvPr id="13316" name="Group 4"/>
          <p:cNvGrpSpPr>
            <a:grpSpLocks/>
          </p:cNvGrpSpPr>
          <p:nvPr/>
        </p:nvGrpSpPr>
        <p:grpSpPr bwMode="auto">
          <a:xfrm>
            <a:off x="6934200" y="0"/>
            <a:ext cx="2209800" cy="2562225"/>
            <a:chOff x="2160" y="1554"/>
            <a:chExt cx="1392" cy="1614"/>
          </a:xfrm>
        </p:grpSpPr>
        <p:pic>
          <p:nvPicPr>
            <p:cNvPr id="13351" name="Picture 5" descr="DSC0028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160" y="1554"/>
              <a:ext cx="1392" cy="16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4422" name="Text Box 6"/>
            <p:cNvSpPr txBox="1">
              <a:spLocks noChangeArrowheads="1"/>
            </p:cNvSpPr>
            <p:nvPr/>
          </p:nvSpPr>
          <p:spPr bwMode="auto">
            <a:xfrm>
              <a:off x="2160" y="1584"/>
              <a:ext cx="57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Ecóloga</a:t>
              </a:r>
              <a:endParaRPr lang="pt-BR" sz="1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Sans Serif" pitchFamily="34" charset="0"/>
              </a:endParaRPr>
            </a:p>
          </p:txBody>
        </p:sp>
      </p:grpSp>
      <p:grpSp>
        <p:nvGrpSpPr>
          <p:cNvPr id="13317" name="Group 7"/>
          <p:cNvGrpSpPr>
            <a:grpSpLocks/>
          </p:cNvGrpSpPr>
          <p:nvPr/>
        </p:nvGrpSpPr>
        <p:grpSpPr bwMode="auto">
          <a:xfrm>
            <a:off x="152400" y="152400"/>
            <a:ext cx="2209800" cy="2514600"/>
            <a:chOff x="144" y="528"/>
            <a:chExt cx="884" cy="1179"/>
          </a:xfrm>
        </p:grpSpPr>
        <p:pic>
          <p:nvPicPr>
            <p:cNvPr id="13349" name="Picture 8" descr="DSC0027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4" y="528"/>
              <a:ext cx="884" cy="11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4425" name="Text Box 9"/>
            <p:cNvSpPr txBox="1">
              <a:spLocks noChangeArrowheads="1"/>
            </p:cNvSpPr>
            <p:nvPr/>
          </p:nvSpPr>
          <p:spPr bwMode="auto">
            <a:xfrm>
              <a:off x="144" y="1488"/>
              <a:ext cx="367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Ecóloga</a:t>
              </a:r>
              <a:endParaRPr lang="pt-BR" sz="1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Sans Serif" pitchFamily="34" charset="0"/>
              </a:endParaRPr>
            </a:p>
          </p:txBody>
        </p:sp>
      </p:grpSp>
      <p:grpSp>
        <p:nvGrpSpPr>
          <p:cNvPr id="13318" name="Group 10"/>
          <p:cNvGrpSpPr>
            <a:grpSpLocks/>
          </p:cNvGrpSpPr>
          <p:nvPr/>
        </p:nvGrpSpPr>
        <p:grpSpPr bwMode="auto">
          <a:xfrm>
            <a:off x="2286000" y="4648199"/>
            <a:ext cx="1905000" cy="2214282"/>
            <a:chOff x="1440" y="2853"/>
            <a:chExt cx="1344" cy="1482"/>
          </a:xfrm>
        </p:grpSpPr>
        <p:pic>
          <p:nvPicPr>
            <p:cNvPr id="13347" name="Picture 11" descr="DSC0028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440" y="2853"/>
              <a:ext cx="1344" cy="1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4428" name="Text Box 12"/>
            <p:cNvSpPr txBox="1">
              <a:spLocks noChangeArrowheads="1"/>
            </p:cNvSpPr>
            <p:nvPr/>
          </p:nvSpPr>
          <p:spPr bwMode="auto">
            <a:xfrm>
              <a:off x="1440" y="4108"/>
              <a:ext cx="82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600" dirty="0" err="1" smtClean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Geógrafa</a:t>
              </a:r>
              <a:r>
                <a:rPr lang="en-US" sz="1600" dirty="0" smtClean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 -</a:t>
              </a:r>
              <a:endParaRPr lang="pt-BR" sz="1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Sans Serif" pitchFamily="34" charset="0"/>
              </a:endParaRPr>
            </a:p>
          </p:txBody>
        </p:sp>
      </p:grpSp>
      <p:grpSp>
        <p:nvGrpSpPr>
          <p:cNvPr id="13319" name="Group 13"/>
          <p:cNvGrpSpPr>
            <a:grpSpLocks/>
          </p:cNvGrpSpPr>
          <p:nvPr/>
        </p:nvGrpSpPr>
        <p:grpSpPr bwMode="auto">
          <a:xfrm>
            <a:off x="2590799" y="152400"/>
            <a:ext cx="2232556" cy="2252663"/>
            <a:chOff x="2544" y="576"/>
            <a:chExt cx="925" cy="1179"/>
          </a:xfrm>
        </p:grpSpPr>
        <p:pic>
          <p:nvPicPr>
            <p:cNvPr id="13345" name="Picture 14" descr="DSC0027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544" y="576"/>
              <a:ext cx="884" cy="11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4431" name="Text Box 15"/>
            <p:cNvSpPr txBox="1">
              <a:spLocks noChangeArrowheads="1"/>
            </p:cNvSpPr>
            <p:nvPr/>
          </p:nvSpPr>
          <p:spPr bwMode="auto">
            <a:xfrm>
              <a:off x="2544" y="1533"/>
              <a:ext cx="925" cy="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600" dirty="0" err="1" smtClean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Matemática</a:t>
              </a:r>
              <a:r>
                <a:rPr lang="en-US" sz="1600" dirty="0" smtClean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 –</a:t>
              </a:r>
              <a:r>
                <a:rPr lang="en-US" sz="1100" dirty="0" smtClean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UNESP-SJC</a:t>
              </a:r>
              <a:endParaRPr lang="pt-BR" sz="11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Sans Serif" pitchFamily="34" charset="0"/>
              </a:endParaRPr>
            </a:p>
          </p:txBody>
        </p:sp>
      </p:grpSp>
      <p:grpSp>
        <p:nvGrpSpPr>
          <p:cNvPr id="13320" name="Group 16"/>
          <p:cNvGrpSpPr>
            <a:grpSpLocks/>
          </p:cNvGrpSpPr>
          <p:nvPr/>
        </p:nvGrpSpPr>
        <p:grpSpPr bwMode="auto">
          <a:xfrm>
            <a:off x="4876800" y="152400"/>
            <a:ext cx="1905000" cy="2362200"/>
            <a:chOff x="144" y="2496"/>
            <a:chExt cx="932" cy="1179"/>
          </a:xfrm>
        </p:grpSpPr>
        <p:pic>
          <p:nvPicPr>
            <p:cNvPr id="13343" name="Picture 17" descr="DSC00274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92" y="2496"/>
              <a:ext cx="884" cy="11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4434" name="Text Box 18"/>
            <p:cNvSpPr txBox="1">
              <a:spLocks noChangeArrowheads="1"/>
            </p:cNvSpPr>
            <p:nvPr/>
          </p:nvSpPr>
          <p:spPr bwMode="auto">
            <a:xfrm>
              <a:off x="144" y="2496"/>
              <a:ext cx="897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600" dirty="0" err="1" smtClean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Computeiro</a:t>
              </a:r>
              <a:r>
                <a:rPr lang="en-US" sz="1600" dirty="0" smtClean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 - CST</a:t>
              </a:r>
              <a:endParaRPr lang="pt-BR" sz="1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Sans Serif" pitchFamily="34" charset="0"/>
              </a:endParaRPr>
            </a:p>
          </p:txBody>
        </p:sp>
      </p:grpSp>
      <p:sp>
        <p:nvSpPr>
          <p:cNvPr id="13321" name="Rectangle 19"/>
          <p:cNvSpPr>
            <a:spLocks noChangeArrowheads="1"/>
          </p:cNvSpPr>
          <p:nvPr/>
        </p:nvSpPr>
        <p:spPr bwMode="auto">
          <a:xfrm>
            <a:off x="8839200" y="4038600"/>
            <a:ext cx="76200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3322" name="Rectangle 20"/>
          <p:cNvSpPr>
            <a:spLocks noChangeArrowheads="1"/>
          </p:cNvSpPr>
          <p:nvPr/>
        </p:nvSpPr>
        <p:spPr bwMode="auto">
          <a:xfrm>
            <a:off x="1905000" y="0"/>
            <a:ext cx="1524000" cy="2057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pt-BR"/>
          </a:p>
        </p:txBody>
      </p:sp>
      <p:sp>
        <p:nvSpPr>
          <p:cNvPr id="444437" name="Text Box 21"/>
          <p:cNvSpPr txBox="1">
            <a:spLocks noChangeArrowheads="1"/>
          </p:cNvSpPr>
          <p:nvPr/>
        </p:nvSpPr>
        <p:spPr bwMode="auto">
          <a:xfrm>
            <a:off x="152400" y="6553200"/>
            <a:ext cx="2362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1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Sans Serif" pitchFamily="34" charset="0"/>
              </a:rPr>
              <a:t>Economista/Demógrafo</a:t>
            </a:r>
            <a:endParaRPr lang="pt-BR" sz="140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icrosoft Sans Serif" pitchFamily="34" charset="0"/>
            </a:endParaRPr>
          </a:p>
        </p:txBody>
      </p:sp>
      <p:sp>
        <p:nvSpPr>
          <p:cNvPr id="13324" name="Text Box 22"/>
          <p:cNvSpPr txBox="1">
            <a:spLocks noChangeArrowheads="1"/>
          </p:cNvSpPr>
          <p:nvPr/>
        </p:nvSpPr>
        <p:spPr bwMode="auto">
          <a:xfrm>
            <a:off x="228600" y="4724400"/>
            <a:ext cx="6858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pt-BR" sz="1000" b="1" dirty="0">
                <a:solidFill>
                  <a:schemeClr val="accent2"/>
                </a:solidFill>
                <a:latin typeface="Trebuchet MS" pitchFamily="34" charset="0"/>
              </a:rPr>
              <a:t>MPOG</a:t>
            </a:r>
          </a:p>
        </p:txBody>
      </p:sp>
      <p:grpSp>
        <p:nvGrpSpPr>
          <p:cNvPr id="13325" name="Group 23"/>
          <p:cNvGrpSpPr>
            <a:grpSpLocks/>
          </p:cNvGrpSpPr>
          <p:nvPr/>
        </p:nvGrpSpPr>
        <p:grpSpPr bwMode="auto">
          <a:xfrm>
            <a:off x="6092826" y="2667000"/>
            <a:ext cx="2898776" cy="1905000"/>
            <a:chOff x="3934" y="1680"/>
            <a:chExt cx="1826" cy="1200"/>
          </a:xfrm>
        </p:grpSpPr>
        <p:grpSp>
          <p:nvGrpSpPr>
            <p:cNvPr id="13339" name="Group 24"/>
            <p:cNvGrpSpPr>
              <a:grpSpLocks/>
            </p:cNvGrpSpPr>
            <p:nvPr/>
          </p:nvGrpSpPr>
          <p:grpSpPr bwMode="auto">
            <a:xfrm>
              <a:off x="3934" y="1680"/>
              <a:ext cx="1824" cy="1200"/>
              <a:chOff x="4464" y="1680"/>
              <a:chExt cx="1152" cy="885"/>
            </a:xfrm>
          </p:grpSpPr>
          <p:pic>
            <p:nvPicPr>
              <p:cNvPr id="13341" name="Picture 25" descr="Roberta_foto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4464" y="1680"/>
                <a:ext cx="1152" cy="8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44442" name="Text Box 26"/>
              <p:cNvSpPr txBox="1">
                <a:spLocks noChangeArrowheads="1"/>
              </p:cNvSpPr>
              <p:nvPr/>
            </p:nvSpPr>
            <p:spPr bwMode="auto">
              <a:xfrm>
                <a:off x="4859" y="1680"/>
                <a:ext cx="732" cy="2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1400" b="1" dirty="0" err="1" smtClean="0">
                    <a:solidFill>
                      <a:schemeClr val="accent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Microsoft Sans Serif" pitchFamily="34" charset="0"/>
                  </a:rPr>
                  <a:t>Arquiteta&amp;Urbanista</a:t>
                </a:r>
                <a:r>
                  <a:rPr lang="en-US" sz="1400" dirty="0" smtClean="0">
                    <a:solidFill>
                      <a:schemeClr val="accent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Microsoft Sans Serif" pitchFamily="34" charset="0"/>
                  </a:rPr>
                  <a:t> </a:t>
                </a:r>
              </a:p>
              <a:p>
                <a:pPr>
                  <a:defRPr/>
                </a:pPr>
                <a:r>
                  <a:rPr lang="en-US" sz="1050" b="1" dirty="0" err="1" smtClean="0">
                    <a:solidFill>
                      <a:schemeClr val="accent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Microsoft Sans Serif" pitchFamily="34" charset="0"/>
                  </a:rPr>
                  <a:t>Sec.Plan</a:t>
                </a:r>
                <a:r>
                  <a:rPr lang="en-US" sz="1050" b="1" dirty="0" smtClean="0">
                    <a:solidFill>
                      <a:schemeClr val="accent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Microsoft Sans Serif" pitchFamily="34" charset="0"/>
                  </a:rPr>
                  <a:t>. Jacarei</a:t>
                </a:r>
                <a:endParaRPr lang="pt-BR" sz="1050" b="1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endParaRPr>
              </a:p>
            </p:txBody>
          </p:sp>
        </p:grpSp>
        <p:sp>
          <p:nvSpPr>
            <p:cNvPr id="13340" name="Rectangle 27"/>
            <p:cNvSpPr>
              <a:spLocks noChangeArrowheads="1"/>
            </p:cNvSpPr>
            <p:nvPr/>
          </p:nvSpPr>
          <p:spPr bwMode="auto">
            <a:xfrm>
              <a:off x="3936" y="1680"/>
              <a:ext cx="1824" cy="1200"/>
            </a:xfrm>
            <a:prstGeom prst="rect">
              <a:avLst/>
            </a:prstGeom>
            <a:noFill/>
            <a:ln w="76200" cmpd="tri" algn="ctr">
              <a:solidFill>
                <a:srgbClr val="A5002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pt-BR"/>
            </a:p>
          </p:txBody>
        </p:sp>
      </p:grpSp>
      <p:grpSp>
        <p:nvGrpSpPr>
          <p:cNvPr id="13326" name="Group 28"/>
          <p:cNvGrpSpPr>
            <a:grpSpLocks/>
          </p:cNvGrpSpPr>
          <p:nvPr/>
        </p:nvGrpSpPr>
        <p:grpSpPr bwMode="auto">
          <a:xfrm>
            <a:off x="152400" y="2667000"/>
            <a:ext cx="3153377" cy="1858963"/>
            <a:chOff x="3600" y="0"/>
            <a:chExt cx="1405" cy="1123"/>
          </a:xfrm>
        </p:grpSpPr>
        <p:pic>
          <p:nvPicPr>
            <p:cNvPr id="13337" name="Picture 29" descr="Flavia_em_Barcelon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600" y="192"/>
              <a:ext cx="1392" cy="9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38" name="Text Box 30"/>
            <p:cNvSpPr txBox="1">
              <a:spLocks noChangeArrowheads="1"/>
            </p:cNvSpPr>
            <p:nvPr/>
          </p:nvSpPr>
          <p:spPr bwMode="auto">
            <a:xfrm>
              <a:off x="3888" y="0"/>
              <a:ext cx="1117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b="1" dirty="0" err="1" smtClean="0">
                  <a:solidFill>
                    <a:schemeClr val="accent2"/>
                  </a:solidFill>
                  <a:latin typeface="Microsoft Sans Serif" pitchFamily="34" charset="0"/>
                </a:rPr>
                <a:t>Arquiteta&amp;Urbanist</a:t>
              </a:r>
              <a:r>
                <a:rPr lang="en-US" sz="1400" dirty="0" err="1" smtClean="0">
                  <a:solidFill>
                    <a:schemeClr val="accent2"/>
                  </a:solidFill>
                  <a:latin typeface="Microsoft Sans Serif" pitchFamily="34" charset="0"/>
                </a:rPr>
                <a:t>a</a:t>
              </a:r>
              <a:r>
                <a:rPr lang="en-US" sz="1400" dirty="0" smtClean="0">
                  <a:solidFill>
                    <a:schemeClr val="accent2"/>
                  </a:solidFill>
                  <a:latin typeface="Microsoft Sans Serif" pitchFamily="34" charset="0"/>
                </a:rPr>
                <a:t> -</a:t>
              </a:r>
              <a:r>
                <a:rPr lang="en-US" sz="1200" b="1" dirty="0">
                  <a:solidFill>
                    <a:schemeClr val="accent2"/>
                  </a:solidFill>
                  <a:latin typeface="Microsoft Sans Serif" pitchFamily="34" charset="0"/>
                </a:rPr>
                <a:t>UFABC</a:t>
              </a:r>
              <a:endParaRPr lang="pt-BR" sz="1200" b="1" dirty="0">
                <a:solidFill>
                  <a:schemeClr val="accent2"/>
                </a:solidFill>
                <a:latin typeface="Microsoft Sans Serif" pitchFamily="34" charset="0"/>
              </a:endParaRPr>
            </a:p>
          </p:txBody>
        </p:sp>
      </p:grpSp>
      <p:grpSp>
        <p:nvGrpSpPr>
          <p:cNvPr id="13327" name="Group 31"/>
          <p:cNvGrpSpPr>
            <a:grpSpLocks/>
          </p:cNvGrpSpPr>
          <p:nvPr/>
        </p:nvGrpSpPr>
        <p:grpSpPr bwMode="auto">
          <a:xfrm>
            <a:off x="3352800" y="2590800"/>
            <a:ext cx="2590800" cy="2057400"/>
            <a:chOff x="4269" y="2976"/>
            <a:chExt cx="1333" cy="1208"/>
          </a:xfrm>
        </p:grpSpPr>
        <p:pic>
          <p:nvPicPr>
            <p:cNvPr id="13335" name="Imagem 9" descr="SAM_0798.JPG"/>
            <p:cNvPicPr>
              <a:picLocks noChangeAspect="1"/>
            </p:cNvPicPr>
            <p:nvPr/>
          </p:nvPicPr>
          <p:blipFill>
            <a:blip r:embed="rId10"/>
            <a:srcRect l="26785" t="11555"/>
            <a:stretch>
              <a:fillRect/>
            </a:stretch>
          </p:blipFill>
          <p:spPr bwMode="auto">
            <a:xfrm>
              <a:off x="4269" y="2976"/>
              <a:ext cx="1333" cy="1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4449" name="Text Box 33"/>
            <p:cNvSpPr txBox="1">
              <a:spLocks noChangeArrowheads="1"/>
            </p:cNvSpPr>
            <p:nvPr/>
          </p:nvSpPr>
          <p:spPr bwMode="auto">
            <a:xfrm>
              <a:off x="4272" y="2976"/>
              <a:ext cx="475" cy="1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400" b="1" dirty="0" err="1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Geógrafa</a:t>
              </a:r>
              <a:endParaRPr lang="pt-BR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Sans Serif" pitchFamily="34" charset="0"/>
              </a:endParaRPr>
            </a:p>
          </p:txBody>
        </p:sp>
      </p:grpSp>
      <p:sp>
        <p:nvSpPr>
          <p:cNvPr id="41" name="Text Box 22"/>
          <p:cNvSpPr txBox="1">
            <a:spLocks noChangeArrowheads="1"/>
          </p:cNvSpPr>
          <p:nvPr/>
        </p:nvSpPr>
        <p:spPr bwMode="auto">
          <a:xfrm>
            <a:off x="3505200" y="4876800"/>
            <a:ext cx="6858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algn="r"/>
            <a:r>
              <a:rPr lang="pt-BR" sz="1000" b="1" dirty="0" smtClean="0">
                <a:solidFill>
                  <a:schemeClr val="accent2"/>
                </a:solidFill>
                <a:latin typeface="Trebuchet MS" pitchFamily="34" charset="0"/>
              </a:rPr>
              <a:t>UFABC</a:t>
            </a:r>
            <a:endParaRPr lang="pt-BR" sz="1000" b="1" dirty="0">
              <a:solidFill>
                <a:schemeClr val="accent2"/>
              </a:solidFill>
              <a:latin typeface="Trebuchet MS" pitchFamily="34" charset="0"/>
            </a:endParaRPr>
          </a:p>
        </p:txBody>
      </p:sp>
      <p:grpSp>
        <p:nvGrpSpPr>
          <p:cNvPr id="42" name="Group 20"/>
          <p:cNvGrpSpPr>
            <a:grpSpLocks/>
          </p:cNvGrpSpPr>
          <p:nvPr/>
        </p:nvGrpSpPr>
        <p:grpSpPr bwMode="auto">
          <a:xfrm>
            <a:off x="4572000" y="4691062"/>
            <a:ext cx="2286000" cy="2166938"/>
            <a:chOff x="1753" y="2448"/>
            <a:chExt cx="791" cy="933"/>
          </a:xfrm>
        </p:grpSpPr>
        <p:pic>
          <p:nvPicPr>
            <p:cNvPr id="43" name="Picture 21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1753" y="2554"/>
              <a:ext cx="672" cy="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" name="Text Box 22"/>
            <p:cNvSpPr txBox="1">
              <a:spLocks noChangeArrowheads="1"/>
            </p:cNvSpPr>
            <p:nvPr/>
          </p:nvSpPr>
          <p:spPr bwMode="auto">
            <a:xfrm>
              <a:off x="1920" y="2448"/>
              <a:ext cx="624" cy="1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200" b="1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Computeiro -UFOP</a:t>
              </a:r>
              <a:endParaRPr lang="pt-BR" sz="12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Sans Serif" pitchFamily="34" charset="0"/>
              </a:endParaRPr>
            </a:p>
          </p:txBody>
        </p:sp>
      </p:grpSp>
      <p:grpSp>
        <p:nvGrpSpPr>
          <p:cNvPr id="45" name="Group 48"/>
          <p:cNvGrpSpPr>
            <a:grpSpLocks/>
          </p:cNvGrpSpPr>
          <p:nvPr/>
        </p:nvGrpSpPr>
        <p:grpSpPr bwMode="auto">
          <a:xfrm>
            <a:off x="6934200" y="4572000"/>
            <a:ext cx="2209800" cy="2133600"/>
            <a:chOff x="4320" y="0"/>
            <a:chExt cx="1344" cy="1536"/>
          </a:xfrm>
        </p:grpSpPr>
        <p:pic>
          <p:nvPicPr>
            <p:cNvPr id="46" name="Picture 49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4368" y="192"/>
              <a:ext cx="1296" cy="1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7" name="Text Box 50"/>
            <p:cNvSpPr txBox="1">
              <a:spLocks noChangeArrowheads="1"/>
            </p:cNvSpPr>
            <p:nvPr/>
          </p:nvSpPr>
          <p:spPr bwMode="auto">
            <a:xfrm>
              <a:off x="4320" y="0"/>
              <a:ext cx="732" cy="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Bióloga</a:t>
              </a:r>
              <a:endParaRPr lang="pt-BR" sz="1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Sans Serif" pitchFamily="34" charset="0"/>
              </a:endParaRPr>
            </a:p>
          </p:txBody>
        </p:sp>
        <p:sp>
          <p:nvSpPr>
            <p:cNvPr id="48" name="Text Box 51"/>
            <p:cNvSpPr txBox="1">
              <a:spLocks noChangeArrowheads="1"/>
            </p:cNvSpPr>
            <p:nvPr/>
          </p:nvSpPr>
          <p:spPr bwMode="auto">
            <a:xfrm rot="-5400000">
              <a:off x="5132" y="817"/>
              <a:ext cx="85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>
                  <a:solidFill>
                    <a:schemeClr val="bg1"/>
                  </a:solidFill>
                  <a:latin typeface="Cambria" pitchFamily="18" charset="0"/>
                </a:rPr>
                <a:t>Tathiane Anazawa</a:t>
              </a:r>
            </a:p>
          </p:txBody>
        </p:sp>
      </p:grpSp>
      <p:grpSp>
        <p:nvGrpSpPr>
          <p:cNvPr id="49" name="Group 45"/>
          <p:cNvGrpSpPr>
            <a:grpSpLocks/>
          </p:cNvGrpSpPr>
          <p:nvPr/>
        </p:nvGrpSpPr>
        <p:grpSpPr bwMode="auto">
          <a:xfrm>
            <a:off x="6019800" y="4953000"/>
            <a:ext cx="906463" cy="609600"/>
            <a:chOff x="3984" y="2112"/>
            <a:chExt cx="571" cy="384"/>
          </a:xfrm>
        </p:grpSpPr>
        <p:pic>
          <p:nvPicPr>
            <p:cNvPr id="50" name="Picture 2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4224" y="2160"/>
              <a:ext cx="331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" name="Text Box 47"/>
            <p:cNvSpPr txBox="1">
              <a:spLocks noChangeArrowheads="1"/>
            </p:cNvSpPr>
            <p:nvPr/>
          </p:nvSpPr>
          <p:spPr bwMode="auto">
            <a:xfrm>
              <a:off x="3984" y="2112"/>
              <a:ext cx="45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4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</a:rPr>
                <a:t>Núcleo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8839200" y="457200"/>
            <a:ext cx="76200" cy="2743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029" name="Rectangle 6"/>
          <p:cNvSpPr>
            <a:spLocks noChangeArrowheads="1"/>
          </p:cNvSpPr>
          <p:nvPr/>
        </p:nvSpPr>
        <p:spPr bwMode="auto">
          <a:xfrm>
            <a:off x="228600" y="4953000"/>
            <a:ext cx="152400" cy="1600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030" name="Rectangle 7"/>
          <p:cNvSpPr>
            <a:spLocks noChangeArrowheads="1"/>
          </p:cNvSpPr>
          <p:nvPr/>
        </p:nvSpPr>
        <p:spPr bwMode="auto">
          <a:xfrm>
            <a:off x="381000" y="6477000"/>
            <a:ext cx="17526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031" name="Rectangle 8"/>
          <p:cNvSpPr>
            <a:spLocks noChangeArrowheads="1"/>
          </p:cNvSpPr>
          <p:nvPr/>
        </p:nvSpPr>
        <p:spPr bwMode="auto">
          <a:xfrm>
            <a:off x="3733800" y="6477000"/>
            <a:ext cx="33528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aphicFrame>
        <p:nvGraphicFramePr>
          <p:cNvPr id="1026" name="Object 9"/>
          <p:cNvGraphicFramePr>
            <a:graphicFrameLocks noChangeAspect="1"/>
          </p:cNvGraphicFramePr>
          <p:nvPr/>
        </p:nvGraphicFramePr>
        <p:xfrm>
          <a:off x="2990850" y="5165725"/>
          <a:ext cx="41275" cy="28575"/>
        </p:xfrm>
        <a:graphic>
          <a:graphicData uri="http://schemas.openxmlformats.org/presentationml/2006/ole">
            <p:oleObj spid="_x0000_s1026" name="Pacote" r:id="rId3" imgW="790560" imgH="485640" progId="Package">
              <p:embed/>
            </p:oleObj>
          </a:graphicData>
        </a:graphic>
      </p:graphicFrame>
      <p:sp>
        <p:nvSpPr>
          <p:cNvPr id="1032" name="Rectangle 10"/>
          <p:cNvSpPr>
            <a:spLocks noChangeArrowheads="1"/>
          </p:cNvSpPr>
          <p:nvPr/>
        </p:nvSpPr>
        <p:spPr bwMode="auto">
          <a:xfrm>
            <a:off x="8839200" y="4038600"/>
            <a:ext cx="76200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pSp>
        <p:nvGrpSpPr>
          <p:cNvPr id="1033" name="Group 11"/>
          <p:cNvGrpSpPr>
            <a:grpSpLocks/>
          </p:cNvGrpSpPr>
          <p:nvPr/>
        </p:nvGrpSpPr>
        <p:grpSpPr bwMode="auto">
          <a:xfrm>
            <a:off x="4648200" y="1828801"/>
            <a:ext cx="2057400" cy="2133599"/>
            <a:chOff x="4224" y="3302"/>
            <a:chExt cx="984" cy="1018"/>
          </a:xfrm>
        </p:grpSpPr>
        <p:pic>
          <p:nvPicPr>
            <p:cNvPr id="1072" name="Picture 12" descr="gribeiro_foto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224" y="3302"/>
              <a:ext cx="984" cy="1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5453" name="Text Box 13"/>
            <p:cNvSpPr txBox="1">
              <a:spLocks noChangeArrowheads="1"/>
            </p:cNvSpPr>
            <p:nvPr/>
          </p:nvSpPr>
          <p:spPr bwMode="auto">
            <a:xfrm>
              <a:off x="4224" y="4108"/>
              <a:ext cx="591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600" dirty="0" err="1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Computeiro</a:t>
              </a:r>
              <a:endParaRPr lang="pt-BR" sz="1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Sans Serif" pitchFamily="34" charset="0"/>
              </a:endParaRPr>
            </a:p>
          </p:txBody>
        </p:sp>
      </p:grpSp>
      <p:grpSp>
        <p:nvGrpSpPr>
          <p:cNvPr id="1037" name="Group 23"/>
          <p:cNvGrpSpPr>
            <a:grpSpLocks/>
          </p:cNvGrpSpPr>
          <p:nvPr/>
        </p:nvGrpSpPr>
        <p:grpSpPr bwMode="auto">
          <a:xfrm>
            <a:off x="4648200" y="0"/>
            <a:ext cx="1676400" cy="1676400"/>
            <a:chOff x="1776" y="3408"/>
            <a:chExt cx="738" cy="912"/>
          </a:xfrm>
        </p:grpSpPr>
        <p:pic>
          <p:nvPicPr>
            <p:cNvPr id="1064" name="Picture 2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776" y="3408"/>
              <a:ext cx="738" cy="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5465" name="Text Box 25"/>
            <p:cNvSpPr txBox="1">
              <a:spLocks noChangeArrowheads="1"/>
            </p:cNvSpPr>
            <p:nvPr/>
          </p:nvSpPr>
          <p:spPr bwMode="auto">
            <a:xfrm>
              <a:off x="1776" y="4032"/>
              <a:ext cx="672" cy="2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4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Engenheiro/</a:t>
              </a:r>
            </a:p>
            <a:p>
              <a:pPr>
                <a:defRPr/>
              </a:pPr>
              <a:r>
                <a:rPr lang="en-US" sz="14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Computeiro</a:t>
              </a:r>
              <a:endParaRPr lang="pt-BR" sz="1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Sans Serif" pitchFamily="34" charset="0"/>
              </a:endParaRPr>
            </a:p>
          </p:txBody>
        </p:sp>
      </p:grpSp>
      <p:grpSp>
        <p:nvGrpSpPr>
          <p:cNvPr id="1038" name="Group 26"/>
          <p:cNvGrpSpPr>
            <a:grpSpLocks/>
          </p:cNvGrpSpPr>
          <p:nvPr/>
        </p:nvGrpSpPr>
        <p:grpSpPr bwMode="auto">
          <a:xfrm>
            <a:off x="5257800" y="4191000"/>
            <a:ext cx="1752600" cy="2454275"/>
            <a:chOff x="2592" y="1488"/>
            <a:chExt cx="725" cy="1438"/>
          </a:xfrm>
        </p:grpSpPr>
        <p:pic>
          <p:nvPicPr>
            <p:cNvPr id="1062" name="Picture 27" descr="miguel_foto_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592" y="1488"/>
              <a:ext cx="725" cy="13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5468" name="Text Box 28"/>
            <p:cNvSpPr txBox="1">
              <a:spLocks noChangeArrowheads="1"/>
            </p:cNvSpPr>
            <p:nvPr/>
          </p:nvSpPr>
          <p:spPr bwMode="auto">
            <a:xfrm>
              <a:off x="2592" y="2592"/>
              <a:ext cx="672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4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Engenheiro/</a:t>
              </a:r>
            </a:p>
            <a:p>
              <a:pPr>
                <a:defRPr/>
              </a:pPr>
              <a:r>
                <a:rPr lang="en-US" sz="14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Computeiro</a:t>
              </a:r>
              <a:endParaRPr lang="pt-BR" sz="1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Sans Serif" pitchFamily="34" charset="0"/>
              </a:endParaRPr>
            </a:p>
          </p:txBody>
        </p:sp>
      </p:grpSp>
      <p:sp>
        <p:nvSpPr>
          <p:cNvPr id="1039" name="Rectangle 29"/>
          <p:cNvSpPr>
            <a:spLocks noChangeArrowheads="1"/>
          </p:cNvSpPr>
          <p:nvPr/>
        </p:nvSpPr>
        <p:spPr bwMode="auto">
          <a:xfrm>
            <a:off x="1905000" y="0"/>
            <a:ext cx="1524000" cy="2057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pt-BR"/>
          </a:p>
        </p:txBody>
      </p:sp>
      <p:grpSp>
        <p:nvGrpSpPr>
          <p:cNvPr id="1041" name="Group 31"/>
          <p:cNvGrpSpPr>
            <a:grpSpLocks/>
          </p:cNvGrpSpPr>
          <p:nvPr/>
        </p:nvGrpSpPr>
        <p:grpSpPr bwMode="auto">
          <a:xfrm>
            <a:off x="6705600" y="152400"/>
            <a:ext cx="2069146" cy="2057400"/>
            <a:chOff x="192" y="2928"/>
            <a:chExt cx="916" cy="1248"/>
          </a:xfrm>
        </p:grpSpPr>
        <p:grpSp>
          <p:nvGrpSpPr>
            <p:cNvPr id="1058" name="Group 32"/>
            <p:cNvGrpSpPr>
              <a:grpSpLocks/>
            </p:cNvGrpSpPr>
            <p:nvPr/>
          </p:nvGrpSpPr>
          <p:grpSpPr bwMode="auto">
            <a:xfrm>
              <a:off x="192" y="2928"/>
              <a:ext cx="916" cy="1248"/>
              <a:chOff x="144" y="3024"/>
              <a:chExt cx="916" cy="1104"/>
            </a:xfrm>
          </p:grpSpPr>
          <p:sp>
            <p:nvSpPr>
              <p:cNvPr id="1060" name="Rectangle 33"/>
              <p:cNvSpPr>
                <a:spLocks noChangeArrowheads="1"/>
              </p:cNvSpPr>
              <p:nvPr/>
            </p:nvSpPr>
            <p:spPr bwMode="auto">
              <a:xfrm>
                <a:off x="144" y="3120"/>
                <a:ext cx="96" cy="100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pic>
            <p:nvPicPr>
              <p:cNvPr id="1061" name="Picture 34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144" y="3024"/>
                <a:ext cx="916" cy="9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445475" name="Text Box 35"/>
            <p:cNvSpPr txBox="1">
              <a:spLocks noChangeArrowheads="1"/>
            </p:cNvSpPr>
            <p:nvPr/>
          </p:nvSpPr>
          <p:spPr bwMode="auto">
            <a:xfrm>
              <a:off x="197" y="3852"/>
              <a:ext cx="591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600" dirty="0" err="1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Computação</a:t>
              </a:r>
              <a:endParaRPr lang="pt-BR" sz="1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Sans Serif" pitchFamily="34" charset="0"/>
              </a:endParaRPr>
            </a:p>
          </p:txBody>
        </p:sp>
      </p:grpSp>
      <p:grpSp>
        <p:nvGrpSpPr>
          <p:cNvPr id="1042" name="Group 36"/>
          <p:cNvGrpSpPr>
            <a:grpSpLocks/>
          </p:cNvGrpSpPr>
          <p:nvPr/>
        </p:nvGrpSpPr>
        <p:grpSpPr bwMode="auto">
          <a:xfrm>
            <a:off x="7086600" y="4572000"/>
            <a:ext cx="2057400" cy="2049463"/>
            <a:chOff x="3888" y="1584"/>
            <a:chExt cx="1008" cy="1099"/>
          </a:xfrm>
        </p:grpSpPr>
        <p:pic>
          <p:nvPicPr>
            <p:cNvPr id="1056" name="Picture 37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888" y="1632"/>
              <a:ext cx="1008" cy="1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5478" name="Text Box 38"/>
            <p:cNvSpPr txBox="1">
              <a:spLocks noChangeArrowheads="1"/>
            </p:cNvSpPr>
            <p:nvPr/>
          </p:nvSpPr>
          <p:spPr bwMode="auto">
            <a:xfrm>
              <a:off x="3888" y="1584"/>
              <a:ext cx="792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Eng. Cartógrafo</a:t>
              </a:r>
              <a:endParaRPr lang="pt-BR" sz="1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Sans Serif" pitchFamily="34" charset="0"/>
              </a:endParaRPr>
            </a:p>
          </p:txBody>
        </p:sp>
      </p:grpSp>
      <p:sp>
        <p:nvSpPr>
          <p:cNvPr id="52" name="Rectangle 3"/>
          <p:cNvSpPr>
            <a:spLocks noChangeArrowheads="1"/>
          </p:cNvSpPr>
          <p:nvPr/>
        </p:nvSpPr>
        <p:spPr bwMode="auto">
          <a:xfrm>
            <a:off x="1905000" y="0"/>
            <a:ext cx="1524000" cy="2057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pt-BR"/>
          </a:p>
        </p:txBody>
      </p:sp>
      <p:grpSp>
        <p:nvGrpSpPr>
          <p:cNvPr id="53" name="Group 4"/>
          <p:cNvGrpSpPr>
            <a:grpSpLocks/>
          </p:cNvGrpSpPr>
          <p:nvPr/>
        </p:nvGrpSpPr>
        <p:grpSpPr bwMode="auto">
          <a:xfrm>
            <a:off x="381000" y="838200"/>
            <a:ext cx="2135188" cy="1524000"/>
            <a:chOff x="432" y="3360"/>
            <a:chExt cx="1345" cy="960"/>
          </a:xfrm>
        </p:grpSpPr>
        <p:grpSp>
          <p:nvGrpSpPr>
            <p:cNvPr id="54" name="Group 5"/>
            <p:cNvGrpSpPr>
              <a:grpSpLocks/>
            </p:cNvGrpSpPr>
            <p:nvPr/>
          </p:nvGrpSpPr>
          <p:grpSpPr bwMode="auto">
            <a:xfrm>
              <a:off x="432" y="3388"/>
              <a:ext cx="1344" cy="932"/>
              <a:chOff x="1920" y="2592"/>
              <a:chExt cx="1344" cy="932"/>
            </a:xfrm>
          </p:grpSpPr>
          <p:pic>
            <p:nvPicPr>
              <p:cNvPr id="56" name="Picture 6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1968" y="2592"/>
                <a:ext cx="1296" cy="8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7" name="Text Box 7"/>
              <p:cNvSpPr txBox="1">
                <a:spLocks noChangeArrowheads="1"/>
              </p:cNvSpPr>
              <p:nvPr/>
            </p:nvSpPr>
            <p:spPr bwMode="auto">
              <a:xfrm>
                <a:off x="1920" y="3312"/>
                <a:ext cx="1090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1600">
                    <a:solidFill>
                      <a:schemeClr val="accent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Microsoft Sans Serif" pitchFamily="34" charset="0"/>
                  </a:rPr>
                  <a:t>Assistente Social</a:t>
                </a:r>
                <a:endParaRPr lang="pt-BR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endParaRPr>
              </a:p>
            </p:txBody>
          </p:sp>
        </p:grpSp>
        <p:sp>
          <p:nvSpPr>
            <p:cNvPr id="55" name="Text Box 8"/>
            <p:cNvSpPr txBox="1">
              <a:spLocks noChangeArrowheads="1"/>
            </p:cNvSpPr>
            <p:nvPr/>
          </p:nvSpPr>
          <p:spPr bwMode="auto">
            <a:xfrm>
              <a:off x="1143" y="3360"/>
              <a:ext cx="63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sz="1000">
                  <a:solidFill>
                    <a:schemeClr val="bg1"/>
                  </a:solidFill>
                  <a:latin typeface="Cambria" pitchFamily="18" charset="0"/>
                </a:rPr>
                <a:t>Aldaiza Sposati</a:t>
              </a:r>
            </a:p>
          </p:txBody>
        </p:sp>
      </p:grpSp>
      <p:grpSp>
        <p:nvGrpSpPr>
          <p:cNvPr id="58" name="Group 9"/>
          <p:cNvGrpSpPr>
            <a:grpSpLocks/>
          </p:cNvGrpSpPr>
          <p:nvPr/>
        </p:nvGrpSpPr>
        <p:grpSpPr bwMode="auto">
          <a:xfrm>
            <a:off x="228600" y="152400"/>
            <a:ext cx="1447800" cy="685800"/>
            <a:chOff x="0" y="3024"/>
            <a:chExt cx="912" cy="432"/>
          </a:xfrm>
        </p:grpSpPr>
        <p:pic>
          <p:nvPicPr>
            <p:cNvPr id="59" name="Picture 10"/>
            <p:cNvPicPr>
              <a:picLocks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44" y="3024"/>
              <a:ext cx="768" cy="43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60" name="Text Box 11"/>
            <p:cNvSpPr txBox="1">
              <a:spLocks noChangeArrowheads="1"/>
            </p:cNvSpPr>
            <p:nvPr/>
          </p:nvSpPr>
          <p:spPr bwMode="auto">
            <a:xfrm>
              <a:off x="0" y="3024"/>
              <a:ext cx="45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4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</a:rPr>
                <a:t>Núcleo</a:t>
              </a:r>
            </a:p>
          </p:txBody>
        </p:sp>
      </p:grpSp>
      <p:grpSp>
        <p:nvGrpSpPr>
          <p:cNvPr id="61" name="Group 12"/>
          <p:cNvGrpSpPr>
            <a:grpSpLocks/>
          </p:cNvGrpSpPr>
          <p:nvPr/>
        </p:nvGrpSpPr>
        <p:grpSpPr bwMode="auto">
          <a:xfrm>
            <a:off x="381000" y="4267200"/>
            <a:ext cx="1981200" cy="2286000"/>
            <a:chOff x="3408" y="3120"/>
            <a:chExt cx="1152" cy="1200"/>
          </a:xfrm>
        </p:grpSpPr>
        <p:grpSp>
          <p:nvGrpSpPr>
            <p:cNvPr id="62" name="Group 13"/>
            <p:cNvGrpSpPr>
              <a:grpSpLocks/>
            </p:cNvGrpSpPr>
            <p:nvPr/>
          </p:nvGrpSpPr>
          <p:grpSpPr bwMode="auto">
            <a:xfrm>
              <a:off x="3408" y="3120"/>
              <a:ext cx="1152" cy="1200"/>
              <a:chOff x="1288" y="2976"/>
              <a:chExt cx="680" cy="1200"/>
            </a:xfrm>
          </p:grpSpPr>
          <p:pic>
            <p:nvPicPr>
              <p:cNvPr id="64" name="Picture 14" descr="Fred_foto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1288" y="2976"/>
                <a:ext cx="680" cy="1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5" name="Text Box 15"/>
              <p:cNvSpPr txBox="1">
                <a:spLocks noChangeArrowheads="1"/>
              </p:cNvSpPr>
              <p:nvPr/>
            </p:nvSpPr>
            <p:spPr bwMode="auto">
              <a:xfrm>
                <a:off x="1288" y="4016"/>
                <a:ext cx="672" cy="1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1400" dirty="0" err="1">
                    <a:solidFill>
                      <a:schemeClr val="accent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Microsoft Sans Serif" pitchFamily="34" charset="0"/>
                  </a:rPr>
                  <a:t>Arquiteto&amp;Urbanista</a:t>
                </a:r>
                <a:endParaRPr lang="pt-BR" sz="1400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endParaRPr>
              </a:p>
            </p:txBody>
          </p:sp>
        </p:grpSp>
        <p:sp>
          <p:nvSpPr>
            <p:cNvPr id="63" name="Text Box 16"/>
            <p:cNvSpPr txBox="1">
              <a:spLocks noChangeArrowheads="1"/>
            </p:cNvSpPr>
            <p:nvPr/>
          </p:nvSpPr>
          <p:spPr bwMode="auto">
            <a:xfrm>
              <a:off x="4032" y="3120"/>
              <a:ext cx="485" cy="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>
                  <a:solidFill>
                    <a:schemeClr val="bg1"/>
                  </a:solidFill>
                  <a:latin typeface="Cambria" pitchFamily="18" charset="0"/>
                </a:rPr>
                <a:t>Fred Ramos</a:t>
              </a:r>
            </a:p>
          </p:txBody>
        </p:sp>
      </p:grpSp>
      <p:grpSp>
        <p:nvGrpSpPr>
          <p:cNvPr id="66" name="Group 17"/>
          <p:cNvGrpSpPr>
            <a:grpSpLocks/>
          </p:cNvGrpSpPr>
          <p:nvPr/>
        </p:nvGrpSpPr>
        <p:grpSpPr bwMode="auto">
          <a:xfrm>
            <a:off x="304800" y="2438398"/>
            <a:ext cx="2466975" cy="1581150"/>
            <a:chOff x="1776" y="3072"/>
            <a:chExt cx="1554" cy="996"/>
          </a:xfrm>
        </p:grpSpPr>
        <p:grpSp>
          <p:nvGrpSpPr>
            <p:cNvPr id="67" name="Group 18"/>
            <p:cNvGrpSpPr>
              <a:grpSpLocks/>
            </p:cNvGrpSpPr>
            <p:nvPr/>
          </p:nvGrpSpPr>
          <p:grpSpPr bwMode="auto">
            <a:xfrm>
              <a:off x="1776" y="3072"/>
              <a:ext cx="1554" cy="996"/>
              <a:chOff x="2112" y="2335"/>
              <a:chExt cx="1554" cy="996"/>
            </a:xfrm>
          </p:grpSpPr>
          <p:pic>
            <p:nvPicPr>
              <p:cNvPr id="69" name="Picture 19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2112" y="2335"/>
                <a:ext cx="1488" cy="9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0" name="Text Box 20"/>
              <p:cNvSpPr txBox="1">
                <a:spLocks noChangeArrowheads="1"/>
              </p:cNvSpPr>
              <p:nvPr/>
            </p:nvSpPr>
            <p:spPr bwMode="auto">
              <a:xfrm>
                <a:off x="2640" y="3055"/>
                <a:ext cx="1026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1600" dirty="0" err="1">
                    <a:solidFill>
                      <a:schemeClr val="accent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Microsoft Sans Serif" pitchFamily="34" charset="0"/>
                  </a:rPr>
                  <a:t>Assitente</a:t>
                </a:r>
                <a:r>
                  <a:rPr lang="en-US" sz="1600" dirty="0">
                    <a:solidFill>
                      <a:schemeClr val="accent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Microsoft Sans Serif" pitchFamily="34" charset="0"/>
                  </a:rPr>
                  <a:t> Social</a:t>
                </a:r>
                <a:endParaRPr lang="pt-BR" sz="1600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endParaRPr>
              </a:p>
            </p:txBody>
          </p:sp>
        </p:grpSp>
        <p:sp>
          <p:nvSpPr>
            <p:cNvPr id="68" name="Text Box 21"/>
            <p:cNvSpPr txBox="1">
              <a:spLocks noChangeArrowheads="1"/>
            </p:cNvSpPr>
            <p:nvPr/>
          </p:nvSpPr>
          <p:spPr bwMode="auto">
            <a:xfrm>
              <a:off x="2784" y="3072"/>
              <a:ext cx="487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sz="1000">
                  <a:solidFill>
                    <a:schemeClr val="bg1"/>
                  </a:solidFill>
                  <a:latin typeface="Cambria" pitchFamily="18" charset="0"/>
                </a:rPr>
                <a:t>Dirce Koga</a:t>
              </a:r>
            </a:p>
          </p:txBody>
        </p:sp>
      </p:grpSp>
      <p:sp>
        <p:nvSpPr>
          <p:cNvPr id="71" name="Rectangle 34"/>
          <p:cNvSpPr>
            <a:spLocks noChangeArrowheads="1"/>
          </p:cNvSpPr>
          <p:nvPr/>
        </p:nvSpPr>
        <p:spPr bwMode="auto">
          <a:xfrm>
            <a:off x="0" y="228600"/>
            <a:ext cx="2819400" cy="6477000"/>
          </a:xfrm>
          <a:prstGeom prst="rect">
            <a:avLst/>
          </a:prstGeom>
          <a:noFill/>
          <a:ln w="38100" cmpd="dbl" algn="ctr">
            <a:solidFill>
              <a:srgbClr val="A5002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pt-BR"/>
          </a:p>
        </p:txBody>
      </p:sp>
      <p:grpSp>
        <p:nvGrpSpPr>
          <p:cNvPr id="72" name="Group 35"/>
          <p:cNvGrpSpPr>
            <a:grpSpLocks/>
          </p:cNvGrpSpPr>
          <p:nvPr/>
        </p:nvGrpSpPr>
        <p:grpSpPr bwMode="auto">
          <a:xfrm>
            <a:off x="3048000" y="3886200"/>
            <a:ext cx="1990728" cy="2667000"/>
            <a:chOff x="2064" y="1872"/>
            <a:chExt cx="1254" cy="1680"/>
          </a:xfrm>
        </p:grpSpPr>
        <p:pic>
          <p:nvPicPr>
            <p:cNvPr id="73" name="Picture 36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2064" y="2112"/>
              <a:ext cx="1232" cy="144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74" name="Text Box 37"/>
            <p:cNvSpPr txBox="1">
              <a:spLocks noChangeArrowheads="1"/>
            </p:cNvSpPr>
            <p:nvPr/>
          </p:nvSpPr>
          <p:spPr bwMode="auto">
            <a:xfrm>
              <a:off x="2064" y="1872"/>
              <a:ext cx="1254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b">
              <a:spAutoFit/>
            </a:bodyPr>
            <a:lstStyle/>
            <a:p>
              <a:pPr>
                <a:defRPr/>
              </a:pPr>
              <a:r>
                <a:rPr lang="en-US" sz="1800" dirty="0" err="1" smtClean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Fisico</a:t>
              </a:r>
              <a:r>
                <a:rPr lang="en-US" sz="1800" dirty="0" smtClean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– </a:t>
              </a:r>
              <a:r>
                <a:rPr lang="en-US" sz="1600" dirty="0" smtClean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CEMADEN</a:t>
              </a:r>
              <a:endParaRPr lang="en-US" sz="1800" dirty="0"/>
            </a:p>
          </p:txBody>
        </p:sp>
      </p:grpSp>
      <p:sp>
        <p:nvSpPr>
          <p:cNvPr id="75" name="Text Box 42"/>
          <p:cNvSpPr txBox="1">
            <a:spLocks noChangeArrowheads="1"/>
          </p:cNvSpPr>
          <p:nvPr/>
        </p:nvSpPr>
        <p:spPr bwMode="auto">
          <a:xfrm>
            <a:off x="1905000" y="4343400"/>
            <a:ext cx="4064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Cambria" pitchFamily="18" charset="0"/>
              </a:rPr>
              <a:t>FGV</a:t>
            </a:r>
          </a:p>
        </p:txBody>
      </p:sp>
      <p:sp>
        <p:nvSpPr>
          <p:cNvPr id="76" name="Text Box 43"/>
          <p:cNvSpPr txBox="1">
            <a:spLocks noChangeArrowheads="1"/>
          </p:cNvSpPr>
          <p:nvPr/>
        </p:nvSpPr>
        <p:spPr bwMode="auto">
          <a:xfrm>
            <a:off x="1905000" y="1066800"/>
            <a:ext cx="587375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Cambria" pitchFamily="18" charset="0"/>
              </a:rPr>
              <a:t>PUC-SP</a:t>
            </a:r>
          </a:p>
        </p:txBody>
      </p:sp>
      <p:sp>
        <p:nvSpPr>
          <p:cNvPr id="77" name="Text Box 44"/>
          <p:cNvSpPr txBox="1">
            <a:spLocks noChangeArrowheads="1"/>
          </p:cNvSpPr>
          <p:nvPr/>
        </p:nvSpPr>
        <p:spPr bwMode="auto">
          <a:xfrm>
            <a:off x="1905000" y="2667000"/>
            <a:ext cx="765175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Cambria" pitchFamily="18" charset="0"/>
              </a:rPr>
              <a:t>Unicsul-SP</a:t>
            </a:r>
          </a:p>
        </p:txBody>
      </p:sp>
      <p:grpSp>
        <p:nvGrpSpPr>
          <p:cNvPr id="78" name="Group 45"/>
          <p:cNvGrpSpPr>
            <a:grpSpLocks/>
          </p:cNvGrpSpPr>
          <p:nvPr/>
        </p:nvGrpSpPr>
        <p:grpSpPr bwMode="auto">
          <a:xfrm>
            <a:off x="2971800" y="0"/>
            <a:ext cx="1547813" cy="2057400"/>
            <a:chOff x="2832" y="3024"/>
            <a:chExt cx="975" cy="1296"/>
          </a:xfrm>
        </p:grpSpPr>
        <p:pic>
          <p:nvPicPr>
            <p:cNvPr id="79" name="Picture 46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2832" y="3024"/>
              <a:ext cx="954" cy="1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0" name="Text Box 47"/>
            <p:cNvSpPr txBox="1">
              <a:spLocks noChangeArrowheads="1"/>
            </p:cNvSpPr>
            <p:nvPr/>
          </p:nvSpPr>
          <p:spPr bwMode="auto">
            <a:xfrm>
              <a:off x="3264" y="4108"/>
              <a:ext cx="54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Bióloga</a:t>
              </a:r>
              <a:endParaRPr lang="pt-BR" sz="1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Sans Serif" pitchFamily="34" charset="0"/>
              </a:endParaRPr>
            </a:p>
          </p:txBody>
        </p:sp>
      </p:grpSp>
      <p:grpSp>
        <p:nvGrpSpPr>
          <p:cNvPr id="81" name="Grupo 80"/>
          <p:cNvGrpSpPr/>
          <p:nvPr/>
        </p:nvGrpSpPr>
        <p:grpSpPr>
          <a:xfrm>
            <a:off x="2971800" y="2209800"/>
            <a:ext cx="1524000" cy="1538288"/>
            <a:chOff x="5867400" y="2362200"/>
            <a:chExt cx="1524000" cy="1538288"/>
          </a:xfrm>
        </p:grpSpPr>
        <p:pic>
          <p:nvPicPr>
            <p:cNvPr id="82" name="Picture 50" descr="C:\Users\Miguel\Desktop\download.jpg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5867400" y="2376488"/>
              <a:ext cx="1524000" cy="1524000"/>
            </a:xfrm>
            <a:prstGeom prst="rect">
              <a:avLst/>
            </a:prstGeom>
            <a:noFill/>
          </p:spPr>
        </p:pic>
        <p:sp>
          <p:nvSpPr>
            <p:cNvPr id="83" name="Text Box 33"/>
            <p:cNvSpPr txBox="1">
              <a:spLocks noChangeArrowheads="1"/>
            </p:cNvSpPr>
            <p:nvPr/>
          </p:nvSpPr>
          <p:spPr bwMode="auto">
            <a:xfrm>
              <a:off x="5867400" y="2362200"/>
              <a:ext cx="923203" cy="304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400" b="1" dirty="0" err="1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icrosoft Sans Serif" pitchFamily="34" charset="0"/>
                </a:rPr>
                <a:t>Geógrafa</a:t>
              </a:r>
              <a:endParaRPr lang="pt-BR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Sans Serif" pitchFamily="34" charset="0"/>
              </a:endParaRPr>
            </a:p>
          </p:txBody>
        </p:sp>
      </p:grpSp>
      <p:pic>
        <p:nvPicPr>
          <p:cNvPr id="1076" name="Picture 52" descr="C:\Users\Miguel\Desktop\servletrecuperafoto.gif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6781367" y="2133600"/>
            <a:ext cx="2362633" cy="2376134"/>
          </a:xfrm>
          <a:prstGeom prst="rect">
            <a:avLst/>
          </a:prstGeom>
          <a:noFill/>
        </p:spPr>
      </p:pic>
      <p:sp>
        <p:nvSpPr>
          <p:cNvPr id="85" name="Text Box 33"/>
          <p:cNvSpPr txBox="1">
            <a:spLocks noChangeArrowheads="1"/>
          </p:cNvSpPr>
          <p:nvPr/>
        </p:nvSpPr>
        <p:spPr bwMode="auto">
          <a:xfrm>
            <a:off x="7330683" y="4191000"/>
            <a:ext cx="181331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Sans Serif" pitchFamily="34" charset="0"/>
              </a:rPr>
              <a:t>Ciências</a:t>
            </a:r>
            <a:r>
              <a:rPr lang="en-US" sz="1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Sans Serif" pitchFamily="34" charset="0"/>
              </a:rPr>
              <a:t> </a:t>
            </a:r>
            <a:r>
              <a:rPr lang="en-US" sz="14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Sans Serif" pitchFamily="34" charset="0"/>
              </a:rPr>
              <a:t>Ambientais</a:t>
            </a:r>
            <a:endParaRPr lang="pt-BR" sz="14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icrosoft Sans Serif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381000" y="381000"/>
            <a:ext cx="8382000" cy="5943600"/>
            <a:chOff x="1008" y="912"/>
            <a:chExt cx="3856" cy="3039"/>
          </a:xfrm>
        </p:grpSpPr>
        <p:sp>
          <p:nvSpPr>
            <p:cNvPr id="447491" name="AutoShape 3"/>
            <p:cNvSpPr>
              <a:spLocks noChangeArrowheads="1"/>
            </p:cNvSpPr>
            <p:nvPr/>
          </p:nvSpPr>
          <p:spPr bwMode="auto">
            <a:xfrm>
              <a:off x="1008" y="912"/>
              <a:ext cx="3856" cy="3039"/>
            </a:xfrm>
            <a:prstGeom prst="triangle">
              <a:avLst>
                <a:gd name="adj" fmla="val 50000"/>
              </a:avLst>
            </a:prstGeom>
            <a:solidFill>
              <a:srgbClr val="EAEAEA"/>
            </a:solidFill>
            <a:ln w="63500">
              <a:solidFill>
                <a:schemeClr val="bg1"/>
              </a:solidFill>
              <a:miter lim="800000"/>
              <a:headEnd/>
              <a:tailEnd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5365" name="AutoShape 4"/>
            <p:cNvSpPr>
              <a:spLocks noChangeArrowheads="1"/>
            </p:cNvSpPr>
            <p:nvPr/>
          </p:nvSpPr>
          <p:spPr bwMode="auto">
            <a:xfrm>
              <a:off x="1223" y="2499"/>
              <a:ext cx="1653" cy="1352"/>
            </a:xfrm>
            <a:prstGeom prst="triangle">
              <a:avLst>
                <a:gd name="adj" fmla="val 50000"/>
              </a:avLst>
            </a:prstGeom>
            <a:solidFill>
              <a:srgbClr val="CC99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7A5C00"/>
              </a:prstShdw>
            </a:effec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5366" name="AutoShape 5"/>
            <p:cNvSpPr>
              <a:spLocks noChangeArrowheads="1"/>
            </p:cNvSpPr>
            <p:nvPr/>
          </p:nvSpPr>
          <p:spPr bwMode="auto">
            <a:xfrm>
              <a:off x="3025" y="2499"/>
              <a:ext cx="1653" cy="1352"/>
            </a:xfrm>
            <a:prstGeom prst="triangle">
              <a:avLst>
                <a:gd name="adj" fmla="val 50000"/>
              </a:avLst>
            </a:prstGeom>
            <a:solidFill>
              <a:srgbClr val="FFCC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997A00"/>
              </a:prstShdw>
            </a:effec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5367" name="AutoShape 6"/>
            <p:cNvSpPr>
              <a:spLocks noChangeArrowheads="1"/>
            </p:cNvSpPr>
            <p:nvPr/>
          </p:nvSpPr>
          <p:spPr bwMode="auto">
            <a:xfrm flipV="1">
              <a:off x="2125" y="2499"/>
              <a:ext cx="1652" cy="1352"/>
            </a:xfrm>
            <a:prstGeom prst="triangle">
              <a:avLst>
                <a:gd name="adj" fmla="val 50000"/>
              </a:avLst>
            </a:prstGeom>
            <a:solidFill>
              <a:srgbClr val="9966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5C3D00"/>
              </a:prstShdw>
            </a:effec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5368" name="AutoShape 7"/>
            <p:cNvSpPr>
              <a:spLocks noChangeArrowheads="1"/>
            </p:cNvSpPr>
            <p:nvPr/>
          </p:nvSpPr>
          <p:spPr bwMode="auto">
            <a:xfrm>
              <a:off x="2114" y="1079"/>
              <a:ext cx="1652" cy="1352"/>
            </a:xfrm>
            <a:prstGeom prst="triangle">
              <a:avLst>
                <a:gd name="adj" fmla="val 50000"/>
              </a:avLst>
            </a:prstGeom>
            <a:solidFill>
              <a:srgbClr val="6633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3D1F00"/>
              </a:prstShdw>
            </a:effec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47496" name="Text Box 8"/>
            <p:cNvSpPr txBox="1">
              <a:spLocks noChangeArrowheads="1"/>
            </p:cNvSpPr>
            <p:nvPr/>
          </p:nvSpPr>
          <p:spPr bwMode="auto">
            <a:xfrm>
              <a:off x="1382" y="3513"/>
              <a:ext cx="1348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 anchor="ctr">
              <a:spAutoFit/>
            </a:bodyPr>
            <a:lstStyle/>
            <a:p>
              <a:pPr algn="ctr" eaLnBrk="0" hangingPunct="0">
                <a:defRPr/>
              </a:pPr>
              <a:r>
                <a:rPr lang="pt-BR" sz="2000" b="1">
                  <a:solidFill>
                    <a:schemeClr val="bg1"/>
                  </a:solidFill>
                  <a:latin typeface="Trebuchet MS" pitchFamily="34" charset="0"/>
                </a:rPr>
                <a:t>INOVAÇÃO</a:t>
              </a:r>
            </a:p>
          </p:txBody>
        </p:sp>
        <p:sp>
          <p:nvSpPr>
            <p:cNvPr id="447497" name="Text Box 9"/>
            <p:cNvSpPr txBox="1">
              <a:spLocks noChangeArrowheads="1"/>
            </p:cNvSpPr>
            <p:nvPr/>
          </p:nvSpPr>
          <p:spPr bwMode="auto">
            <a:xfrm>
              <a:off x="3219" y="3438"/>
              <a:ext cx="1271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 anchor="ctr">
              <a:spAutoFit/>
            </a:bodyPr>
            <a:lstStyle/>
            <a:p>
              <a:pPr algn="ctr" eaLnBrk="0" hangingPunct="0">
                <a:defRPr/>
              </a:pPr>
              <a:r>
                <a:rPr lang="pt-BR" sz="2000" b="1">
                  <a:solidFill>
                    <a:schemeClr val="bg1"/>
                  </a:solidFill>
                  <a:latin typeface="Trebuchet MS" pitchFamily="34" charset="0"/>
                </a:rPr>
                <a:t>CAPACITAÇÃO</a:t>
              </a:r>
            </a:p>
          </p:txBody>
        </p:sp>
        <p:sp>
          <p:nvSpPr>
            <p:cNvPr id="447498" name="Text Box 10"/>
            <p:cNvSpPr txBox="1">
              <a:spLocks noChangeArrowheads="1"/>
            </p:cNvSpPr>
            <p:nvPr/>
          </p:nvSpPr>
          <p:spPr bwMode="auto">
            <a:xfrm>
              <a:off x="2496" y="1536"/>
              <a:ext cx="960" cy="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r>
                <a:rPr lang="pt-BR" sz="2000" b="1">
                  <a:solidFill>
                    <a:schemeClr val="bg1"/>
                  </a:solidFill>
                  <a:latin typeface="Trebuchet MS" pitchFamily="34" charset="0"/>
                </a:rPr>
                <a:t/>
              </a:r>
              <a:br>
                <a:rPr lang="pt-BR" sz="2000" b="1">
                  <a:solidFill>
                    <a:schemeClr val="bg1"/>
                  </a:solidFill>
                  <a:latin typeface="Trebuchet MS" pitchFamily="34" charset="0"/>
                </a:rPr>
              </a:br>
              <a:r>
                <a:rPr lang="pt-BR" sz="2000" b="1">
                  <a:solidFill>
                    <a:schemeClr val="bg1"/>
                  </a:solidFill>
                  <a:latin typeface="Trebuchet MS" pitchFamily="34" charset="0"/>
                </a:rPr>
                <a:t>POLÍTICA PÚBLICA</a:t>
              </a:r>
              <a:endParaRPr lang="pt-BR" sz="2000">
                <a:solidFill>
                  <a:schemeClr val="bg1"/>
                </a:solidFill>
                <a:latin typeface="Trebuchet MS" pitchFamily="34" charset="0"/>
              </a:endParaRPr>
            </a:p>
          </p:txBody>
        </p:sp>
        <p:sp>
          <p:nvSpPr>
            <p:cNvPr id="447499" name="Text Box 11"/>
            <p:cNvSpPr txBox="1">
              <a:spLocks noChangeArrowheads="1"/>
            </p:cNvSpPr>
            <p:nvPr/>
          </p:nvSpPr>
          <p:spPr bwMode="auto">
            <a:xfrm>
              <a:off x="2256" y="2784"/>
              <a:ext cx="1344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pt-BR" sz="3200" b="1">
                  <a:solidFill>
                    <a:schemeClr val="bg1"/>
                  </a:solidFill>
                  <a:latin typeface="Trebuchet MS" pitchFamily="34" charset="0"/>
                </a:rPr>
                <a:t>TERRITÓRIO</a:t>
              </a:r>
            </a:p>
          </p:txBody>
        </p:sp>
      </p:grpSp>
      <p:sp>
        <p:nvSpPr>
          <p:cNvPr id="447500" name="Text Box 12"/>
          <p:cNvSpPr txBox="1">
            <a:spLocks noChangeArrowheads="1"/>
          </p:cNvSpPr>
          <p:nvPr/>
        </p:nvSpPr>
        <p:spPr bwMode="auto">
          <a:xfrm>
            <a:off x="6858000" y="6324600"/>
            <a:ext cx="1914525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Fonte: Dirce Koga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0"/>
          <p:cNvSpPr txBox="1">
            <a:spLocks noChangeArrowheads="1"/>
          </p:cNvSpPr>
          <p:nvPr/>
        </p:nvSpPr>
        <p:spPr bwMode="auto">
          <a:xfrm>
            <a:off x="1828800" y="228600"/>
            <a:ext cx="587375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en-US" sz="4400">
                <a:solidFill>
                  <a:schemeClr val="accent2"/>
                </a:solidFill>
                <a:latin typeface="Cambria" pitchFamily="18" charset="0"/>
              </a:rPr>
              <a:t>Programa da Disciplina </a:t>
            </a:r>
            <a:endParaRPr lang="en-US" sz="3600">
              <a:solidFill>
                <a:schemeClr val="accent2"/>
              </a:solidFill>
              <a:latin typeface="Cambria" pitchFamily="18" charset="0"/>
            </a:endParaRPr>
          </a:p>
        </p:txBody>
      </p:sp>
      <p:sp>
        <p:nvSpPr>
          <p:cNvPr id="175115" name="Text Box 11"/>
          <p:cNvSpPr txBox="1">
            <a:spLocks noChangeArrowheads="1"/>
          </p:cNvSpPr>
          <p:nvPr/>
        </p:nvSpPr>
        <p:spPr bwMode="auto">
          <a:xfrm>
            <a:off x="304800" y="1905000"/>
            <a:ext cx="8686800" cy="3927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3200">
                <a:latin typeface="Cambria" pitchFamily="18" charset="0"/>
              </a:rPr>
              <a:t>1. Existe um Problema Populacional? </a:t>
            </a:r>
          </a:p>
          <a:p>
            <a:pPr lvl="1">
              <a:buFontTx/>
              <a:buChar char="•"/>
              <a:defRPr/>
            </a:pPr>
            <a:r>
              <a:rPr 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 </a:t>
            </a:r>
            <a:r>
              <a:rPr lang="en-US" i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População e Desenvolvimento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: </a:t>
            </a:r>
            <a:r>
              <a:rPr 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História e Contexto</a:t>
            </a:r>
          </a:p>
          <a:p>
            <a:pPr lvl="1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   Um Debate no Campo </a:t>
            </a:r>
            <a:r>
              <a:rPr lang="en-US" i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População, Espaço e Ambiente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– PEA</a:t>
            </a:r>
          </a:p>
          <a:p>
            <a:pPr lvl="1">
              <a:defRPr/>
            </a:pP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lvl="1">
              <a:defRPr/>
            </a:pPr>
            <a:r>
              <a:rPr 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</a:p>
          <a:p>
            <a:pPr>
              <a:defRPr/>
            </a:pPr>
            <a:r>
              <a:rPr lang="en-US" sz="3200">
                <a:latin typeface="Cambria" pitchFamily="18" charset="0"/>
              </a:rPr>
              <a:t>2. Conceitos Básicos e Medidas em Demografia </a:t>
            </a:r>
          </a:p>
          <a:p>
            <a:pPr lvl="1">
              <a:buFontTx/>
              <a:buChar char="•"/>
              <a:defRPr/>
            </a:pPr>
            <a:r>
              <a:rPr lang="en-US" i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Conceitos e Variáveis Básicas</a:t>
            </a:r>
          </a:p>
          <a:p>
            <a:pPr lvl="2">
              <a:buFontTx/>
              <a:buChar char="•"/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i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Fertilidade, Mortalidade, Migração, Tamanho,</a:t>
            </a:r>
          </a:p>
          <a:p>
            <a:pPr lvl="2">
              <a:defRPr/>
            </a:pPr>
            <a:r>
              <a:rPr lang="en-US" i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  Crescimento, Estrutura, Composição e </a:t>
            </a:r>
          </a:p>
          <a:p>
            <a:pPr lvl="2">
              <a:defRPr/>
            </a:pPr>
            <a:r>
              <a:rPr lang="en-US" i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  Distribuição da População</a:t>
            </a:r>
            <a:endParaRPr lang="en-US"/>
          </a:p>
        </p:txBody>
      </p:sp>
      <p:sp>
        <p:nvSpPr>
          <p:cNvPr id="175116" name="Text Box 12"/>
          <p:cNvSpPr txBox="1">
            <a:spLocks noChangeArrowheads="1"/>
          </p:cNvSpPr>
          <p:nvPr/>
        </p:nvSpPr>
        <p:spPr bwMode="auto">
          <a:xfrm>
            <a:off x="381000" y="1143000"/>
            <a:ext cx="4306888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pPr>
              <a:defRPr/>
            </a:pPr>
            <a:r>
              <a:rPr lang="en-US" sz="3200">
                <a:solidFill>
                  <a:schemeClr val="accent2"/>
                </a:solidFill>
                <a:latin typeface="Cambria" pitchFamily="18" charset="0"/>
              </a:rPr>
              <a:t>Parte I –  Fundamentos</a:t>
            </a:r>
            <a:r>
              <a:rPr lang="en-US" sz="3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 </a:t>
            </a:r>
          </a:p>
        </p:txBody>
      </p:sp>
      <p:sp>
        <p:nvSpPr>
          <p:cNvPr id="16389" name="Text Box 14"/>
          <p:cNvSpPr txBox="1">
            <a:spLocks noChangeArrowheads="1"/>
          </p:cNvSpPr>
          <p:nvPr/>
        </p:nvSpPr>
        <p:spPr bwMode="auto">
          <a:xfrm>
            <a:off x="304800" y="5943600"/>
            <a:ext cx="88392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US" sz="3200">
                <a:latin typeface="Cambria" pitchFamily="18" charset="0"/>
              </a:rPr>
              <a:t>3. O Campo PEA – População, Espaço e Ambiente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1" name="Text Box 3"/>
          <p:cNvSpPr txBox="1">
            <a:spLocks noChangeArrowheads="1"/>
          </p:cNvSpPr>
          <p:nvPr/>
        </p:nvSpPr>
        <p:spPr bwMode="auto">
          <a:xfrm>
            <a:off x="381000" y="914400"/>
            <a:ext cx="9448800" cy="1066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2800">
                <a:latin typeface="Cambria" pitchFamily="18" charset="0"/>
              </a:rPr>
              <a:t>4.</a:t>
            </a:r>
            <a:r>
              <a:rPr lang="en-US" sz="3200">
                <a:latin typeface="Cambria" pitchFamily="18" charset="0"/>
              </a:rPr>
              <a:t> </a:t>
            </a:r>
            <a:r>
              <a:rPr lang="en-US" sz="2800">
                <a:latin typeface="Cambria" pitchFamily="18" charset="0"/>
              </a:rPr>
              <a:t>Fontes de Dados Demográficos e SocioEconomicos:</a:t>
            </a:r>
          </a:p>
          <a:p>
            <a:pPr>
              <a:defRPr/>
            </a:pPr>
            <a:r>
              <a:rPr lang="en-US" sz="3200">
                <a:latin typeface="Cambria" pitchFamily="18" charset="0"/>
              </a:rPr>
              <a:t>    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Origem, Indicadores e Indexação Espacial.</a:t>
            </a:r>
            <a:r>
              <a:rPr lang="en-US">
                <a:latin typeface="Cambria" pitchFamily="18" charset="0"/>
              </a:rPr>
              <a:t> </a:t>
            </a:r>
            <a:r>
              <a:rPr 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endParaRPr lang="en-US" i="1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304800" y="533400"/>
            <a:ext cx="42164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en-US" sz="2800">
                <a:solidFill>
                  <a:schemeClr val="accent2"/>
                </a:solidFill>
                <a:latin typeface="Cambria" pitchFamily="18" charset="0"/>
              </a:rPr>
              <a:t>Parte II–  Fontes de Dados </a:t>
            </a:r>
          </a:p>
        </p:txBody>
      </p:sp>
      <p:sp>
        <p:nvSpPr>
          <p:cNvPr id="17412" name="Text Box 6"/>
          <p:cNvSpPr txBox="1">
            <a:spLocks noChangeArrowheads="1"/>
          </p:cNvSpPr>
          <p:nvPr/>
        </p:nvSpPr>
        <p:spPr bwMode="auto">
          <a:xfrm>
            <a:off x="228600" y="3429000"/>
            <a:ext cx="650398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en-US" sz="2800">
                <a:solidFill>
                  <a:schemeClr val="accent2"/>
                </a:solidFill>
                <a:latin typeface="Cambria" pitchFamily="18" charset="0"/>
              </a:rPr>
              <a:t>Parte III–  Integração de Dados: Conceitos</a:t>
            </a:r>
          </a:p>
        </p:txBody>
      </p:sp>
      <p:sp>
        <p:nvSpPr>
          <p:cNvPr id="416775" name="Text Box 7"/>
          <p:cNvSpPr txBox="1">
            <a:spLocks noChangeArrowheads="1"/>
          </p:cNvSpPr>
          <p:nvPr/>
        </p:nvSpPr>
        <p:spPr bwMode="auto">
          <a:xfrm>
            <a:off x="304800" y="1981200"/>
            <a:ext cx="84582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2800">
                <a:latin typeface="Cambria" pitchFamily="18" charset="0"/>
              </a:rPr>
              <a:t>5.</a:t>
            </a:r>
            <a:r>
              <a:rPr lang="en-US" sz="3200">
                <a:latin typeface="Cambria" pitchFamily="18" charset="0"/>
              </a:rPr>
              <a:t> </a:t>
            </a:r>
            <a:r>
              <a:rPr lang="en-US" sz="2800">
                <a:latin typeface="Cambria" pitchFamily="18" charset="0"/>
              </a:rPr>
              <a:t>Fontes de Dados Ambientais: uso de SR</a:t>
            </a:r>
            <a:endParaRPr lang="en-US" i="1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sp>
        <p:nvSpPr>
          <p:cNvPr id="416776" name="Text Box 8"/>
          <p:cNvSpPr txBox="1">
            <a:spLocks noChangeArrowheads="1"/>
          </p:cNvSpPr>
          <p:nvPr/>
        </p:nvSpPr>
        <p:spPr bwMode="auto">
          <a:xfrm>
            <a:off x="304800" y="2590800"/>
            <a:ext cx="84582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2800">
                <a:latin typeface="Cambria" pitchFamily="18" charset="0"/>
              </a:rPr>
              <a:t>6.</a:t>
            </a:r>
            <a:r>
              <a:rPr lang="en-US" sz="3200">
                <a:latin typeface="Cambria" pitchFamily="18" charset="0"/>
              </a:rPr>
              <a:t> </a:t>
            </a:r>
            <a:r>
              <a:rPr lang="en-US" sz="2800">
                <a:latin typeface="Cambria" pitchFamily="18" charset="0"/>
              </a:rPr>
              <a:t>Fontes de Dados Meteorológicos e Climáticos</a:t>
            </a:r>
            <a:endParaRPr lang="en-US" i="1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sp>
        <p:nvSpPr>
          <p:cNvPr id="17415" name="Rectangle 9"/>
          <p:cNvSpPr>
            <a:spLocks noChangeArrowheads="1"/>
          </p:cNvSpPr>
          <p:nvPr/>
        </p:nvSpPr>
        <p:spPr bwMode="auto">
          <a:xfrm>
            <a:off x="990600" y="4572000"/>
            <a:ext cx="8305800" cy="15525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US">
                <a:latin typeface="Cambria" pitchFamily="18" charset="0"/>
              </a:rPr>
              <a:t>Questões de Escala </a:t>
            </a:r>
          </a:p>
          <a:p>
            <a:r>
              <a:rPr lang="en-US">
                <a:latin typeface="Cambria" pitchFamily="18" charset="0"/>
              </a:rPr>
              <a:t>Escala de inventário e Escala de Integração</a:t>
            </a:r>
          </a:p>
          <a:p>
            <a:r>
              <a:rPr lang="en-US">
                <a:latin typeface="Cambria" pitchFamily="18" charset="0"/>
              </a:rPr>
              <a:t>Agregação/Desagregação de Dados</a:t>
            </a:r>
          </a:p>
          <a:p>
            <a:r>
              <a:rPr lang="en-US">
                <a:latin typeface="Cambria" pitchFamily="18" charset="0"/>
              </a:rPr>
              <a:t>Uso de BD Geográfico e Sistemas de Informação Geográfica</a:t>
            </a:r>
            <a:endParaRPr lang="en-US"/>
          </a:p>
        </p:txBody>
      </p:sp>
      <p:sp>
        <p:nvSpPr>
          <p:cNvPr id="17416" name="Text Box 10"/>
          <p:cNvSpPr txBox="1">
            <a:spLocks noChangeArrowheads="1"/>
          </p:cNvSpPr>
          <p:nvPr/>
        </p:nvSpPr>
        <p:spPr bwMode="auto">
          <a:xfrm>
            <a:off x="381000" y="3962400"/>
            <a:ext cx="84582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US" sz="2800">
                <a:latin typeface="Cambria" pitchFamily="18" charset="0"/>
              </a:rPr>
              <a:t>7.</a:t>
            </a:r>
            <a:r>
              <a:rPr lang="en-US" sz="3200">
                <a:latin typeface="Cambria" pitchFamily="18" charset="0"/>
              </a:rPr>
              <a:t> </a:t>
            </a:r>
            <a:r>
              <a:rPr lang="en-US" sz="2800">
                <a:latin typeface="Cambria" pitchFamily="18" charset="0"/>
              </a:rPr>
              <a:t>Revisão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381000" y="457200"/>
            <a:ext cx="640715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en-US" sz="2800">
                <a:solidFill>
                  <a:schemeClr val="accent2"/>
                </a:solidFill>
                <a:latin typeface="Cambria" pitchFamily="18" charset="0"/>
              </a:rPr>
              <a:t>Parte IV–  Integração de Dados: Técnicas </a:t>
            </a:r>
          </a:p>
        </p:txBody>
      </p:sp>
      <p:sp>
        <p:nvSpPr>
          <p:cNvPr id="18435" name="Text Box 10"/>
          <p:cNvSpPr txBox="1">
            <a:spLocks noChangeArrowheads="1"/>
          </p:cNvSpPr>
          <p:nvPr/>
        </p:nvSpPr>
        <p:spPr bwMode="auto">
          <a:xfrm>
            <a:off x="381000" y="1203325"/>
            <a:ext cx="84582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US" sz="2800">
                <a:latin typeface="Cambria" pitchFamily="18" charset="0"/>
              </a:rPr>
              <a:t>8. Métodos de Integração</a:t>
            </a:r>
          </a:p>
        </p:txBody>
      </p:sp>
      <p:sp>
        <p:nvSpPr>
          <p:cNvPr id="18436" name="Rectangle 11"/>
          <p:cNvSpPr>
            <a:spLocks noChangeArrowheads="1"/>
          </p:cNvSpPr>
          <p:nvPr/>
        </p:nvSpPr>
        <p:spPr bwMode="auto">
          <a:xfrm>
            <a:off x="914400" y="1905000"/>
            <a:ext cx="8458200" cy="4108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US">
                <a:latin typeface="Cambria" pitchFamily="18" charset="0"/>
              </a:rPr>
              <a:t>Métodos Univariados </a:t>
            </a:r>
          </a:p>
          <a:p>
            <a:r>
              <a:rPr lang="en-US">
                <a:latin typeface="Cambria" pitchFamily="18" charset="0"/>
              </a:rPr>
              <a:t>Superfícies de Tendência</a:t>
            </a:r>
          </a:p>
          <a:p>
            <a:r>
              <a:rPr lang="en-US">
                <a:latin typeface="Cambria" pitchFamily="18" charset="0"/>
              </a:rPr>
              <a:t>Geoestatística: Krigeagem</a:t>
            </a:r>
          </a:p>
          <a:p>
            <a:r>
              <a:rPr lang="en-US">
                <a:latin typeface="Cambria" pitchFamily="18" charset="0"/>
              </a:rPr>
              <a:t>Centróides Ponderados de Martin</a:t>
            </a:r>
          </a:p>
          <a:p>
            <a:r>
              <a:rPr lang="en-US">
                <a:latin typeface="Cambria" pitchFamily="18" charset="0"/>
              </a:rPr>
              <a:t>Método Picnofilático de Tobler </a:t>
            </a:r>
          </a:p>
          <a:p>
            <a:r>
              <a:rPr lang="en-US">
                <a:latin typeface="Cambria" pitchFamily="18" charset="0"/>
              </a:rPr>
              <a:t>Métodos Multivariados</a:t>
            </a:r>
          </a:p>
          <a:p>
            <a:r>
              <a:rPr lang="en-US">
                <a:latin typeface="Cambria" pitchFamily="18" charset="0"/>
              </a:rPr>
              <a:t>Métodos Dasimétricos </a:t>
            </a:r>
          </a:p>
          <a:p>
            <a:r>
              <a:rPr lang="en-US">
                <a:latin typeface="Cambria" pitchFamily="18" charset="0"/>
              </a:rPr>
              <a:t>Interpoladores Inteligentes</a:t>
            </a:r>
          </a:p>
          <a:p>
            <a:r>
              <a:rPr lang="en-US">
                <a:latin typeface="Cambria" pitchFamily="18" charset="0"/>
              </a:rPr>
              <a:t>Compatibilização entre os Métodos e a Escala/Resolução de Dados Orbitais </a:t>
            </a:r>
          </a:p>
          <a:p>
            <a:r>
              <a:rPr lang="en-US">
                <a:latin typeface="Cambria" pitchFamily="18" charset="0"/>
              </a:rPr>
              <a:t>Métodos de Agregação e Desagregação Espacial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81000" y="457200"/>
            <a:ext cx="711676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en-US" sz="2800">
                <a:solidFill>
                  <a:schemeClr val="accent2"/>
                </a:solidFill>
                <a:latin typeface="Cambria" pitchFamily="18" charset="0"/>
              </a:rPr>
              <a:t>Parte V–  Estimativa de População: Contagem 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381000" y="1203325"/>
            <a:ext cx="84582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US" sz="2800">
                <a:latin typeface="Cambria" pitchFamily="18" charset="0"/>
              </a:rPr>
              <a:t>9. Métodos para Estimativa em Pequenas Áreas</a:t>
            </a:r>
          </a:p>
        </p:txBody>
      </p:sp>
      <p:sp>
        <p:nvSpPr>
          <p:cNvPr id="19460" name="Text Box 5"/>
          <p:cNvSpPr txBox="1">
            <a:spLocks noChangeArrowheads="1"/>
          </p:cNvSpPr>
          <p:nvPr/>
        </p:nvSpPr>
        <p:spPr bwMode="auto">
          <a:xfrm>
            <a:off x="304800" y="2209800"/>
            <a:ext cx="79343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en-US" sz="2800">
                <a:solidFill>
                  <a:schemeClr val="accent2"/>
                </a:solidFill>
                <a:latin typeface="Cambria" pitchFamily="18" charset="0"/>
              </a:rPr>
              <a:t>Parte VI –  (Re)Distribuição Espacial da População</a:t>
            </a:r>
            <a:r>
              <a:rPr lang="en-US"/>
              <a:t> </a:t>
            </a:r>
            <a:r>
              <a:rPr lang="en-US" sz="2800">
                <a:solidFill>
                  <a:schemeClr val="accent2"/>
                </a:solidFill>
                <a:latin typeface="Cambria" pitchFamily="18" charset="0"/>
              </a:rPr>
              <a:t> </a:t>
            </a:r>
          </a:p>
        </p:txBody>
      </p:sp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381000" y="2895600"/>
            <a:ext cx="84582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US" sz="2800">
                <a:latin typeface="Cambria" pitchFamily="18" charset="0"/>
              </a:rPr>
              <a:t>10. Estudo de Casos</a:t>
            </a:r>
          </a:p>
        </p:txBody>
      </p:sp>
      <p:sp>
        <p:nvSpPr>
          <p:cNvPr id="19462" name="Rectangle 7"/>
          <p:cNvSpPr>
            <a:spLocks noChangeArrowheads="1"/>
          </p:cNvSpPr>
          <p:nvPr/>
        </p:nvSpPr>
        <p:spPr bwMode="auto">
          <a:xfrm>
            <a:off x="1371600" y="3581400"/>
            <a:ext cx="7467600" cy="1187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US">
                <a:latin typeface="Cambria" pitchFamily="18" charset="0"/>
              </a:rPr>
              <a:t>Escala Global</a:t>
            </a:r>
          </a:p>
          <a:p>
            <a:r>
              <a:rPr lang="en-US">
                <a:latin typeface="Cambria" pitchFamily="18" charset="0"/>
              </a:rPr>
              <a:t>Escala Regional</a:t>
            </a:r>
          </a:p>
          <a:p>
            <a:r>
              <a:rPr lang="en-US">
                <a:latin typeface="Cambria" pitchFamily="18" charset="0"/>
              </a:rPr>
              <a:t>Escala Local</a:t>
            </a:r>
          </a:p>
        </p:txBody>
      </p:sp>
      <p:sp>
        <p:nvSpPr>
          <p:cNvPr id="19463" name="Text Box 8"/>
          <p:cNvSpPr txBox="1">
            <a:spLocks noChangeArrowheads="1"/>
          </p:cNvSpPr>
          <p:nvPr/>
        </p:nvSpPr>
        <p:spPr bwMode="auto">
          <a:xfrm>
            <a:off x="381000" y="4953000"/>
            <a:ext cx="69977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en-US" sz="2800">
                <a:solidFill>
                  <a:schemeClr val="accent2"/>
                </a:solidFill>
                <a:latin typeface="Cambria" pitchFamily="18" charset="0"/>
              </a:rPr>
              <a:t>Parte VII –Avaliando alguns Estudos em PEA</a:t>
            </a:r>
            <a:r>
              <a:rPr lang="en-U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609600" y="1371600"/>
            <a:ext cx="7848600" cy="4114800"/>
          </a:xfrm>
          <a:solidFill>
            <a:srgbClr val="CCCCFF">
              <a:alpha val="32941"/>
            </a:srgbClr>
          </a:solidFill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3600" smtClean="0">
                <a:solidFill>
                  <a:schemeClr val="tx1"/>
                </a:solidFill>
                <a:latin typeface="Cambria" pitchFamily="18" charset="0"/>
              </a:rPr>
              <a:t>A Construção destas </a:t>
            </a:r>
            <a:r>
              <a:rPr kumimoji="1" lang="en-US" sz="3600" i="1" smtClean="0">
                <a:solidFill>
                  <a:schemeClr val="tx1"/>
                </a:solidFill>
                <a:latin typeface="Cambria" pitchFamily="18" charset="0"/>
              </a:rPr>
              <a:t>Reflexões Espaciais</a:t>
            </a:r>
            <a:r>
              <a:rPr kumimoji="1" lang="en-US" sz="3600" smtClean="0">
                <a:solidFill>
                  <a:schemeClr val="tx1"/>
                </a:solidFill>
                <a:latin typeface="Cambria" pitchFamily="18" charset="0"/>
              </a:rPr>
              <a:t> e a materialização delas em ambientes computacionais é resultado de contatos com um </a:t>
            </a:r>
            <a:r>
              <a:rPr kumimoji="1" lang="en-US" sz="3600" i="1" smtClean="0">
                <a:solidFill>
                  <a:schemeClr val="tx1"/>
                </a:solidFill>
                <a:latin typeface="Cambria" pitchFamily="18" charset="0"/>
              </a:rPr>
              <a:t>Coletivo</a:t>
            </a:r>
            <a:r>
              <a:rPr kumimoji="1" lang="en-US" sz="3600" smtClean="0">
                <a:solidFill>
                  <a:schemeClr val="tx1"/>
                </a:solidFill>
                <a:latin typeface="Cambria" pitchFamily="18" charset="0"/>
              </a:rPr>
              <a:t> ( na falta de melhor palavra!) ao longo do tempo. Nem sempre constante e nunca completo mas sempre, SEMPRE, inspirador. </a:t>
            </a:r>
          </a:p>
        </p:txBody>
      </p:sp>
    </p:spTree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457200" y="1295400"/>
            <a:ext cx="8077200" cy="4572000"/>
          </a:xfrm>
          <a:solidFill>
            <a:srgbClr val="CCCCFF">
              <a:alpha val="32941"/>
            </a:srgbClr>
          </a:solidFill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3400" smtClean="0">
                <a:solidFill>
                  <a:schemeClr val="tx1"/>
                </a:solidFill>
                <a:latin typeface="Cambria" pitchFamily="18" charset="0"/>
              </a:rPr>
              <a:t>O material didático que aqui aparece também é resultado da imensa interação e da grande generosidade deste </a:t>
            </a:r>
            <a:r>
              <a:rPr kumimoji="1" lang="en-US" sz="3400" i="1" smtClean="0">
                <a:solidFill>
                  <a:schemeClr val="tx1"/>
                </a:solidFill>
                <a:latin typeface="Cambria" pitchFamily="18" charset="0"/>
              </a:rPr>
              <a:t>Coletivo</a:t>
            </a:r>
            <a:r>
              <a:rPr kumimoji="1" lang="en-US" sz="3400" smtClean="0">
                <a:solidFill>
                  <a:schemeClr val="tx1"/>
                </a:solidFill>
                <a:latin typeface="Cambria" pitchFamily="18" charset="0"/>
              </a:rPr>
              <a:t>. Vários Slides apresentam resultados ou construções de exemplos, gráficos, equações, figuras produzidas por estas pessoas e/ou seus grupos. A este </a:t>
            </a:r>
            <a:r>
              <a:rPr kumimoji="1" lang="en-US" sz="3400" i="1" smtClean="0">
                <a:solidFill>
                  <a:schemeClr val="tx1"/>
                </a:solidFill>
                <a:latin typeface="Cambria" pitchFamily="18" charset="0"/>
              </a:rPr>
              <a:t>Coletivo</a:t>
            </a:r>
            <a:r>
              <a:rPr kumimoji="1" lang="en-US" sz="3400" smtClean="0">
                <a:solidFill>
                  <a:schemeClr val="tx1"/>
                </a:solidFill>
                <a:latin typeface="Cambria" pitchFamily="18" charset="0"/>
              </a:rPr>
              <a:t>, sempre em construção, nós gostaríamos de agradecer e apresentar:</a:t>
            </a:r>
          </a:p>
        </p:txBody>
      </p:sp>
    </p:spTree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381000" y="381000"/>
            <a:ext cx="8534400" cy="701675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4000" smtClean="0">
                <a:latin typeface="Cambria" pitchFamily="18" charset="0"/>
              </a:rPr>
              <a:t>Ao Coletivo das  </a:t>
            </a:r>
            <a:r>
              <a:rPr lang="en-US" sz="4000" i="1" smtClean="0">
                <a:latin typeface="Cambria" pitchFamily="18" charset="0"/>
              </a:rPr>
              <a:t>Reflexões</a:t>
            </a:r>
            <a:r>
              <a:rPr lang="en-US" sz="4000" smtClean="0">
                <a:latin typeface="Cambria" pitchFamily="18" charset="0"/>
              </a:rPr>
              <a:t> Espaciais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381000" y="1295400"/>
            <a:ext cx="3962400" cy="49530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3200">
                <a:latin typeface="ClassGarmnd BT" pitchFamily="18" charset="0"/>
              </a:rPr>
              <a:t> </a:t>
            </a:r>
            <a:r>
              <a:rPr kumimoji="1" lang="en-US" sz="2800">
                <a:latin typeface="ClassGarmnd BT" pitchFamily="18" charset="0"/>
              </a:rPr>
              <a:t>Gilberto Câmara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Ricardo Cartaxo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Fred Roman Ramos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Dirce Koga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Aldaíza Sposati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Patricia Genovez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Flávia Feitosa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Pedro Ribeiro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Lubia Vinhas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Suzana Druck</a:t>
            </a:r>
            <a:endParaRPr kumimoji="1" lang="en-US" sz="2800">
              <a:latin typeface="ClassGarmnd BT" pitchFamily="18" charset="0"/>
              <a:sym typeface="Monotype Sorts" pitchFamily="2" charset="2"/>
            </a:endParaRP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4495800" y="1295400"/>
            <a:ext cx="4392613" cy="51816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3200">
                <a:latin typeface="ClassGarmnd BT" pitchFamily="18" charset="0"/>
                <a:sym typeface="Monotype Sorts" pitchFamily="2" charset="2"/>
              </a:rPr>
              <a:t> </a:t>
            </a:r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Xris Barcellos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 Marilia Sá Carvalho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 Paulo Justiniano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Eduardo Camargo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Tiago Carneiro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Maria Isabel S. Escada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Silvana Amaral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Roberto Araújo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Wagner Garcia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Carlos Felgueiras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Flávio Coelho</a:t>
            </a:r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457200" y="2743200"/>
            <a:ext cx="8382000" cy="1311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pt-BR" sz="40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cs typeface="Arial" charset="0"/>
              </a:rPr>
              <a:t>“Nenhum homem é uma ilha isolada.”</a:t>
            </a:r>
          </a:p>
          <a:p>
            <a:pPr algn="r">
              <a:defRPr/>
            </a:pPr>
            <a:r>
              <a:rPr lang="pt-BR" sz="40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cs typeface="Arial" charset="0"/>
              </a:rPr>
              <a:t> </a:t>
            </a:r>
          </a:p>
        </p:txBody>
      </p:sp>
      <p:sp>
        <p:nvSpPr>
          <p:cNvPr id="489475" name="Rectangle 3"/>
          <p:cNvSpPr>
            <a:spLocks noChangeArrowheads="1"/>
          </p:cNvSpPr>
          <p:nvPr/>
        </p:nvSpPr>
        <p:spPr bwMode="auto">
          <a:xfrm>
            <a:off x="1600200" y="5867400"/>
            <a:ext cx="754380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60000"/>
              </a:lnSpc>
              <a:defRPr/>
            </a:pPr>
            <a:r>
              <a:rPr lang="pt-PT" sz="1600">
                <a:latin typeface="Cambria" pitchFamily="18" charset="0"/>
              </a:rPr>
              <a:t>Frase extraída de </a:t>
            </a:r>
            <a:r>
              <a:rPr lang="pt-PT" sz="1600" b="1">
                <a:latin typeface="Cambria" pitchFamily="18" charset="0"/>
              </a:rPr>
              <a:t>Meditação XVII</a:t>
            </a:r>
            <a:r>
              <a:rPr lang="pt-PT"/>
              <a:t> </a:t>
            </a:r>
            <a:r>
              <a:rPr lang="pt-PT" sz="1600">
                <a:latin typeface="Cambria" pitchFamily="18" charset="0"/>
              </a:rPr>
              <a:t>que é parte do  Poema </a:t>
            </a:r>
            <a:r>
              <a:rPr lang="en-US" sz="1600" b="1">
                <a:latin typeface="Cambria" pitchFamily="18" charset="0"/>
              </a:rPr>
              <a:t>Devoção XVII</a:t>
            </a:r>
            <a:r>
              <a:rPr lang="en-US"/>
              <a:t> </a:t>
            </a:r>
            <a:r>
              <a:rPr lang="pt-PT" sz="1600">
                <a:latin typeface="Cambria" pitchFamily="18" charset="0"/>
              </a:rPr>
              <a:t>do poeta inglês </a:t>
            </a:r>
            <a:r>
              <a:rPr lang="pt-PT" sz="1600" i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John Donne</a:t>
            </a:r>
            <a:r>
              <a:rPr lang="pt-PT" sz="1600">
                <a:latin typeface="Cambria" pitchFamily="18" charset="0"/>
              </a:rPr>
              <a:t>  em seu </a:t>
            </a:r>
            <a:r>
              <a:rPr lang="en-US" sz="1600">
                <a:latin typeface="Cambria" pitchFamily="18" charset="0"/>
              </a:rPr>
              <a:t> livro</a:t>
            </a:r>
            <a:r>
              <a:rPr lang="en-US"/>
              <a:t> </a:t>
            </a:r>
            <a:r>
              <a:rPr lang="pt-PT" sz="1600" i="1" u="sng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Devotions upon Emergent Occasions</a:t>
            </a:r>
            <a:r>
              <a:rPr lang="pt-PT" sz="1600">
                <a:latin typeface="Cambria" pitchFamily="18" charset="0"/>
              </a:rPr>
              <a:t> de 1624.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304800" y="457200"/>
            <a:ext cx="8534400" cy="701675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4000" smtClean="0">
                <a:latin typeface="Cambria" pitchFamily="18" charset="0"/>
              </a:rPr>
              <a:t>Ao Coletivo das  </a:t>
            </a:r>
            <a:r>
              <a:rPr lang="en-US" sz="4000" i="1" smtClean="0">
                <a:latin typeface="Cambria" pitchFamily="18" charset="0"/>
              </a:rPr>
              <a:t>Reflexões</a:t>
            </a:r>
            <a:r>
              <a:rPr lang="en-US" sz="4000" smtClean="0">
                <a:latin typeface="Cambria" pitchFamily="18" charset="0"/>
              </a:rPr>
              <a:t> Espaciais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381000" y="1371600"/>
            <a:ext cx="3962400" cy="51054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Virginia Ragoni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Carlos Kiffer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Trevor Bailey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Renato Assunção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Simone Santos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José Constantino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Gilberto Ribeiro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Karine Ferreira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Júlio D’Alge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Reinaldo Souza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Evangelina Gouveia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3200">
                <a:latin typeface="ClassGarmnd BT" pitchFamily="18" charset="0"/>
              </a:rPr>
              <a:t> </a:t>
            </a:r>
            <a:endParaRPr kumimoji="1" lang="en-US" sz="3200">
              <a:latin typeface="ClassGarmnd BT" pitchFamily="18" charset="0"/>
              <a:sym typeface="Monotype Sorts" pitchFamily="2" charset="2"/>
            </a:endParaRP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419600" y="1371600"/>
            <a:ext cx="4392613" cy="51054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3200">
                <a:latin typeface="ClassGarmnd BT" pitchFamily="18" charset="0"/>
                <a:sym typeface="Monotype Sorts" pitchFamily="2" charset="2"/>
              </a:rPr>
              <a:t> </a:t>
            </a:r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Lauro Hara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 Juan Garrido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 Ubirajara Moura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 Emerson Xavier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 Wayner Vieira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 Leda Regis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 Oswaldo Cruz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 Daniel Skaba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 Cláudia Codeco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 Leila Maria G. Fonseca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 Emiliano Castejon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endParaRPr kumimoji="1" lang="en-US" sz="2800">
              <a:latin typeface="ClassGarmnd BT" pitchFamily="18" charset="0"/>
              <a:sym typeface="Monotype Sorts" pitchFamily="2" charset="2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3200">
                <a:latin typeface="ClassGarmnd BT" pitchFamily="18" charset="0"/>
                <a:sym typeface="Monotype Sorts" pitchFamily="2" charset="2"/>
              </a:rPr>
              <a:t> 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endParaRPr kumimoji="1" lang="en-US" sz="3200">
              <a:latin typeface="ClassGarmnd BT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457200" y="381000"/>
            <a:ext cx="8534400" cy="701675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4000" smtClean="0">
                <a:latin typeface="Cambria" pitchFamily="18" charset="0"/>
              </a:rPr>
              <a:t>Ao Coletivo das  </a:t>
            </a:r>
            <a:r>
              <a:rPr lang="en-US" sz="4000" i="1" smtClean="0">
                <a:latin typeface="Cambria" pitchFamily="18" charset="0"/>
              </a:rPr>
              <a:t>Reflexões</a:t>
            </a:r>
            <a:r>
              <a:rPr lang="en-US" sz="4000" smtClean="0">
                <a:latin typeface="Cambria" pitchFamily="18" charset="0"/>
              </a:rPr>
              <a:t> Espaciais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457200" y="1447800"/>
            <a:ext cx="3733800" cy="48768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Luciano Dutra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Corina Freitas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Jussara Ortiz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Marco Aurélio Silva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Marcos Neves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Marcelino Santos Silva</a:t>
            </a:r>
          </a:p>
          <a:p>
            <a:pPr marL="342900" indent="-342900"/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Izabel Reis</a:t>
            </a:r>
          </a:p>
          <a:p>
            <a:pPr marL="342900" indent="-342900"/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Roberta Rolemback</a:t>
            </a:r>
          </a:p>
          <a:p>
            <a:pPr marL="342900" indent="-342900"/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Marcio Azeredo</a:t>
            </a:r>
          </a:p>
          <a:p>
            <a:pPr marL="342900" indent="-342900"/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Raian Maretto</a:t>
            </a:r>
          </a:p>
          <a:p>
            <a:pPr marL="342900" indent="-342900"/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André Gavlak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endParaRPr kumimoji="1" lang="en-US" sz="2800">
              <a:latin typeface="ClassGarmnd BT" pitchFamily="18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</a:rPr>
              <a:t> </a:t>
            </a:r>
            <a:r>
              <a:rPr kumimoji="1" lang="en-US" sz="3200">
                <a:latin typeface="ClassGarmnd BT" pitchFamily="18" charset="0"/>
              </a:rPr>
              <a:t> </a:t>
            </a:r>
          </a:p>
        </p:txBody>
      </p:sp>
      <p:sp>
        <p:nvSpPr>
          <p:cNvPr id="24580" name="Text Box 5"/>
          <p:cNvSpPr txBox="1">
            <a:spLocks noChangeArrowheads="1"/>
          </p:cNvSpPr>
          <p:nvPr/>
        </p:nvSpPr>
        <p:spPr bwMode="auto">
          <a:xfrm>
            <a:off x="4419600" y="1371600"/>
            <a:ext cx="4392613" cy="51054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3200">
                <a:latin typeface="ClassGarmnd BT" pitchFamily="18" charset="0"/>
                <a:sym typeface="Monotype Sorts" pitchFamily="2" charset="2"/>
              </a:rPr>
              <a:t> </a:t>
            </a:r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Roberto do Carmo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 Roberto Monte-Mór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 Ana Claudia Cardoso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 Claudia Durand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 Camilo Rennó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 Sueli Catellari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 Mariane C. de Assis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2800">
                <a:latin typeface="ClassGarmnd BT" pitchFamily="18" charset="0"/>
                <a:sym typeface="Monotype Sorts" pitchFamily="2" charset="2"/>
              </a:rPr>
              <a:t> ...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endParaRPr kumimoji="1" lang="en-US" sz="2800">
              <a:latin typeface="ClassGarmnd BT" pitchFamily="18" charset="0"/>
              <a:sym typeface="Monotype Sorts" pitchFamily="2" charset="2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kumimoji="1" lang="en-US" sz="3200">
                <a:latin typeface="ClassGarmnd BT" pitchFamily="18" charset="0"/>
                <a:sym typeface="Monotype Sorts" pitchFamily="2" charset="2"/>
              </a:rPr>
              <a:t> 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endParaRPr kumimoji="1" lang="en-US" sz="3200">
              <a:latin typeface="ClassGarmnd BT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381000" y="533400"/>
            <a:ext cx="8534400" cy="701675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4000" smtClean="0">
                <a:latin typeface="Cambria" pitchFamily="18" charset="0"/>
              </a:rPr>
              <a:t>Ao Coletivo das  </a:t>
            </a:r>
            <a:r>
              <a:rPr lang="en-US" sz="4000" i="1" smtClean="0">
                <a:latin typeface="Cambria" pitchFamily="18" charset="0"/>
              </a:rPr>
              <a:t>Reflexões</a:t>
            </a:r>
            <a:r>
              <a:rPr lang="en-US" sz="4000" smtClean="0">
                <a:latin typeface="Cambria" pitchFamily="18" charset="0"/>
              </a:rPr>
              <a:t> Espaciais</a:t>
            </a:r>
          </a:p>
        </p:txBody>
      </p:sp>
      <p:sp>
        <p:nvSpPr>
          <p:cNvPr id="396292" name="Text Box 4"/>
          <p:cNvSpPr txBox="1">
            <a:spLocks noChangeArrowheads="1"/>
          </p:cNvSpPr>
          <p:nvPr/>
        </p:nvSpPr>
        <p:spPr bwMode="auto">
          <a:xfrm>
            <a:off x="685800" y="1752600"/>
            <a:ext cx="7696200" cy="4419600"/>
          </a:xfrm>
          <a:prstGeom prst="rect">
            <a:avLst/>
          </a:prstGeom>
          <a:solidFill>
            <a:srgbClr val="FFFF66">
              <a:alpha val="33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  <a:defRPr/>
            </a:pPr>
            <a:r>
              <a:rPr kumimoji="1" lang="en-US" sz="4000"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  <a:sym typeface="Monotype Sorts" pitchFamily="2" charset="2"/>
              </a:rPr>
              <a:t> </a:t>
            </a:r>
            <a:r>
              <a:rPr kumimoji="1" lang="en-US" sz="3600"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  <a:sym typeface="Monotype Sorts" pitchFamily="2" charset="2"/>
              </a:rPr>
              <a:t>   E a todo o Time de Engenheiros, desenvolvedores das gerações de geotecnologias que deram origem ao </a:t>
            </a:r>
            <a:r>
              <a:rPr kumimoji="1" lang="en-US" sz="3600" b="1"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  <a:sym typeface="Monotype Sorts" pitchFamily="2" charset="2"/>
              </a:rPr>
              <a:t>Spring</a:t>
            </a:r>
            <a:r>
              <a:rPr kumimoji="1" lang="en-US" sz="3600"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  <a:sym typeface="Monotype Sorts" pitchFamily="2" charset="2"/>
              </a:rPr>
              <a:t> e a familia  </a:t>
            </a:r>
            <a:r>
              <a:rPr kumimoji="1" lang="en-US" sz="3600" b="1"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  <a:sym typeface="Monotype Sorts" pitchFamily="2" charset="2"/>
              </a:rPr>
              <a:t>TerraLib/TerraView </a:t>
            </a:r>
            <a:r>
              <a:rPr kumimoji="1" lang="en-US" sz="3600"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  <a:sym typeface="Monotype Sorts" pitchFamily="2" charset="2"/>
              </a:rPr>
              <a:t>da </a:t>
            </a:r>
            <a:r>
              <a:rPr kumimoji="1" lang="en-US" sz="3600" i="1" u="sng"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  <a:sym typeface="Monotype Sorts" pitchFamily="2" charset="2"/>
              </a:rPr>
              <a:t>DPI- Divisão de Processamento de Imagens-</a:t>
            </a:r>
            <a:r>
              <a:rPr kumimoji="1" lang="en-US" sz="3600"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  <a:sym typeface="Monotype Sorts" pitchFamily="2" charset="2"/>
              </a:rPr>
              <a:t> do INPE, sem o qual nada disso seria possível!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  <a:defRPr/>
            </a:pPr>
            <a:endParaRPr kumimoji="1" lang="en-US" sz="3600">
              <a:effectLst>
                <a:outerShdw blurRad="38100" dist="38100" dir="2700000" algn="tl">
                  <a:srgbClr val="FFFFFF"/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8" name="Rectangle 4"/>
          <p:cNvSpPr>
            <a:spLocks noChangeArrowheads="1"/>
          </p:cNvSpPr>
          <p:nvPr/>
        </p:nvSpPr>
        <p:spPr bwMode="auto">
          <a:xfrm>
            <a:off x="152400" y="2454275"/>
            <a:ext cx="8991600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algn="ctr">
              <a:defRPr/>
            </a:pPr>
            <a:endParaRPr lang="en-US" b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ctr">
              <a:defRPr/>
            </a:pPr>
            <a:r>
              <a:rPr lang="en-US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http://wiki.dpi.inpe.br/doku.php?id=cst_310_ser_457</a:t>
            </a:r>
          </a:p>
        </p:txBody>
      </p:sp>
      <p:sp>
        <p:nvSpPr>
          <p:cNvPr id="26627" name="Rectangle 5"/>
          <p:cNvSpPr>
            <a:spLocks noChangeArrowheads="1"/>
          </p:cNvSpPr>
          <p:nvPr>
            <p:ph type="title"/>
          </p:nvPr>
        </p:nvSpPr>
        <p:spPr bwMode="auto">
          <a:xfrm>
            <a:off x="228600" y="838200"/>
            <a:ext cx="8534400" cy="701675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4000" smtClean="0">
                <a:latin typeface="Cambria" pitchFamily="18" charset="0"/>
              </a:rPr>
              <a:t>Endereço da WIKI do Curso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202" name="Text Box 2"/>
          <p:cNvSpPr txBox="1">
            <a:spLocks noChangeArrowheads="1"/>
          </p:cNvSpPr>
          <p:nvPr/>
        </p:nvSpPr>
        <p:spPr bwMode="auto">
          <a:xfrm>
            <a:off x="381000" y="1905000"/>
            <a:ext cx="8458200" cy="1554163"/>
          </a:xfrm>
          <a:prstGeom prst="rect">
            <a:avLst/>
          </a:prstGeom>
          <a:noFill/>
          <a:ln w="9525">
            <a:noFill/>
            <a:prstDash val="dash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Como </a:t>
            </a:r>
            <a:r>
              <a:rPr lang="en-US" sz="32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Grupos</a:t>
            </a:r>
            <a:r>
              <a:rPr 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de </a:t>
            </a:r>
            <a:r>
              <a:rPr lang="en-US" sz="32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Pesquisa</a:t>
            </a:r>
            <a:r>
              <a:rPr 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, </a:t>
            </a:r>
          </a:p>
          <a:p>
            <a:pPr algn="ctr">
              <a:defRPr/>
            </a:pPr>
            <a:r>
              <a:rPr lang="en-US" sz="3200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Quem</a:t>
            </a:r>
            <a:r>
              <a:rPr lang="en-US" sz="32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</a:t>
            </a:r>
            <a:r>
              <a:rPr lang="en-US" sz="3200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Somos</a:t>
            </a:r>
            <a:r>
              <a:rPr lang="en-US" sz="32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</a:t>
            </a:r>
            <a:r>
              <a:rPr lang="en-US" sz="3200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Nós</a:t>
            </a:r>
            <a:r>
              <a:rPr 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e </a:t>
            </a:r>
            <a:r>
              <a:rPr lang="en-US" sz="3200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Onde</a:t>
            </a:r>
            <a:r>
              <a:rPr lang="en-US" sz="32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</a:t>
            </a:r>
            <a:r>
              <a:rPr lang="en-US" sz="3200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nós</a:t>
            </a:r>
            <a:r>
              <a:rPr lang="en-US" sz="32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</a:t>
            </a:r>
            <a:r>
              <a:rPr lang="en-US" sz="3200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Estamos</a:t>
            </a:r>
            <a:r>
              <a:rPr 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</a:t>
            </a:r>
          </a:p>
          <a:p>
            <a:pPr algn="ctr">
              <a:defRPr/>
            </a:pPr>
            <a:r>
              <a:rPr lang="en-US" sz="32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na</a:t>
            </a:r>
            <a:r>
              <a:rPr 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Estrutura</a:t>
            </a:r>
            <a:r>
              <a:rPr 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Organizacional</a:t>
            </a:r>
            <a:r>
              <a:rPr 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do INPE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3"/>
          <p:cNvSpPr txBox="1">
            <a:spLocks noChangeArrowheads="1"/>
          </p:cNvSpPr>
          <p:nvPr/>
        </p:nvSpPr>
        <p:spPr bwMode="auto">
          <a:xfrm>
            <a:off x="900113" y="685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 sz="1800">
              <a:latin typeface="Arial" charset="0"/>
            </a:endParaRPr>
          </a:p>
        </p:txBody>
      </p:sp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3">
            <a:lum bright="30000" contrast="-30000"/>
          </a:blip>
          <a:srcRect/>
          <a:stretch>
            <a:fillRect/>
          </a:stretch>
        </p:blipFill>
        <p:spPr bwMode="auto">
          <a:xfrm>
            <a:off x="457200" y="457200"/>
            <a:ext cx="82296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0" y="5486400"/>
            <a:ext cx="9144000" cy="990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pt-BR" sz="3600" smtClean="0">
                <a:solidFill>
                  <a:srgbClr val="002060"/>
                </a:solidFill>
                <a:latin typeface="Trebuchet MS" pitchFamily="34" charset="0"/>
              </a:rPr>
              <a:t>GeoCxNets </a:t>
            </a:r>
            <a:br>
              <a:rPr lang="pt-BR" sz="3600" smtClean="0">
                <a:solidFill>
                  <a:srgbClr val="002060"/>
                </a:solidFill>
                <a:latin typeface="Trebuchet MS" pitchFamily="34" charset="0"/>
              </a:rPr>
            </a:br>
            <a:r>
              <a:rPr lang="pt-BR" sz="2000" smtClean="0">
                <a:solidFill>
                  <a:srgbClr val="002060"/>
                </a:solidFill>
                <a:latin typeface="Trebuchet MS" pitchFamily="34" charset="0"/>
              </a:rPr>
              <a:t>Geographically-Aware Complex Networks Research Group</a:t>
            </a:r>
          </a:p>
        </p:txBody>
      </p:sp>
      <p:pic>
        <p:nvPicPr>
          <p:cNvPr id="7173" name="Picture 5" descr="npo0000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29600" y="228600"/>
            <a:ext cx="609600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1295400"/>
            <a:ext cx="6781800" cy="411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8275" name="Rectangle 3"/>
          <p:cNvSpPr>
            <a:spLocks noChangeArrowheads="1"/>
          </p:cNvSpPr>
          <p:nvPr/>
        </p:nvSpPr>
        <p:spPr bwMode="auto">
          <a:xfrm>
            <a:off x="0" y="5638800"/>
            <a:ext cx="914400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pt-BR" sz="2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Centro de Estudos das Desigualdades SocioTerritoriais</a:t>
            </a:r>
          </a:p>
          <a:p>
            <a:pPr algn="ctr">
              <a:spcBef>
                <a:spcPct val="20000"/>
              </a:spcBef>
              <a:defRPr/>
            </a:pPr>
            <a:endParaRPr lang="pt-BR" sz="28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0"/>
            <a:ext cx="8686800" cy="141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23" name="Rectangle 3"/>
          <p:cNvSpPr>
            <a:spLocks noChangeArrowheads="1"/>
          </p:cNvSpPr>
          <p:nvPr/>
        </p:nvSpPr>
        <p:spPr bwMode="auto">
          <a:xfrm>
            <a:off x="685800" y="3810000"/>
            <a:ext cx="77724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en-US" sz="2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Biodiversity Integrated Modeling Research Group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152400" y="0"/>
            <a:ext cx="8839200" cy="6705600"/>
            <a:chOff x="96" y="0"/>
            <a:chExt cx="5568" cy="4224"/>
          </a:xfrm>
        </p:grpSpPr>
        <p:pic>
          <p:nvPicPr>
            <p:cNvPr id="10243" name="Picture 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352" y="0"/>
              <a:ext cx="912" cy="6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grpSp>
          <p:nvGrpSpPr>
            <p:cNvPr id="10244" name="Group 4"/>
            <p:cNvGrpSpPr>
              <a:grpSpLocks/>
            </p:cNvGrpSpPr>
            <p:nvPr/>
          </p:nvGrpSpPr>
          <p:grpSpPr bwMode="auto">
            <a:xfrm>
              <a:off x="1056" y="528"/>
              <a:ext cx="3360" cy="838"/>
              <a:chOff x="1152" y="624"/>
              <a:chExt cx="3360" cy="934"/>
            </a:xfrm>
          </p:grpSpPr>
          <p:pic>
            <p:nvPicPr>
              <p:cNvPr id="10281" name="Imagem 1" descr="LogoCST1"/>
              <p:cNvPicPr>
                <a:picLocks noChangeAspect="1" noChangeArrowheads="1"/>
              </p:cNvPicPr>
              <p:nvPr/>
            </p:nvPicPr>
            <p:blipFill>
              <a:blip r:embed="rId3"/>
              <a:srcRect l="1456" t="21138" b="51221"/>
              <a:stretch>
                <a:fillRect/>
              </a:stretch>
            </p:blipFill>
            <p:spPr bwMode="auto">
              <a:xfrm>
                <a:off x="1152" y="960"/>
                <a:ext cx="1536" cy="5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0282" name="Group 6"/>
              <p:cNvGrpSpPr>
                <a:grpSpLocks/>
              </p:cNvGrpSpPr>
              <p:nvPr/>
            </p:nvGrpSpPr>
            <p:grpSpPr bwMode="auto">
              <a:xfrm>
                <a:off x="3264" y="960"/>
                <a:ext cx="1248" cy="528"/>
                <a:chOff x="4176" y="1008"/>
                <a:chExt cx="1200" cy="576"/>
              </a:xfrm>
            </p:grpSpPr>
            <p:pic>
              <p:nvPicPr>
                <p:cNvPr id="10289" name="Picture 7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4176" y="1296"/>
                  <a:ext cx="624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290" name="Picture 8" descr="DSR_Logo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848" y="1296"/>
                  <a:ext cx="528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291" name="Picture 9" descr="OBT_Logo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4176" y="1008"/>
                  <a:ext cx="1152" cy="3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0283" name="Group 10"/>
              <p:cNvGrpSpPr>
                <a:grpSpLocks/>
              </p:cNvGrpSpPr>
              <p:nvPr/>
            </p:nvGrpSpPr>
            <p:grpSpPr bwMode="auto">
              <a:xfrm>
                <a:off x="1920" y="624"/>
                <a:ext cx="1872" cy="336"/>
                <a:chOff x="1488" y="624"/>
                <a:chExt cx="2640" cy="336"/>
              </a:xfrm>
            </p:grpSpPr>
            <p:sp>
              <p:nvSpPr>
                <p:cNvPr id="10284" name="Line 11"/>
                <p:cNvSpPr>
                  <a:spLocks noChangeShapeType="1"/>
                </p:cNvSpPr>
                <p:nvPr/>
              </p:nvSpPr>
              <p:spPr bwMode="auto">
                <a:xfrm>
                  <a:off x="1488" y="768"/>
                  <a:ext cx="0" cy="192"/>
                </a:xfrm>
                <a:prstGeom prst="line">
                  <a:avLst/>
                </a:prstGeom>
                <a:noFill/>
                <a:ln w="38100" cmpd="dbl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0285" name="Line 12"/>
                <p:cNvSpPr>
                  <a:spLocks noChangeShapeType="1"/>
                </p:cNvSpPr>
                <p:nvPr/>
              </p:nvSpPr>
              <p:spPr bwMode="auto">
                <a:xfrm>
                  <a:off x="4128" y="768"/>
                  <a:ext cx="0" cy="192"/>
                </a:xfrm>
                <a:prstGeom prst="line">
                  <a:avLst/>
                </a:prstGeom>
                <a:noFill/>
                <a:ln w="38100" cmpd="dbl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grpSp>
              <p:nvGrpSpPr>
                <p:cNvPr id="10286" name="Group 13"/>
                <p:cNvGrpSpPr>
                  <a:grpSpLocks/>
                </p:cNvGrpSpPr>
                <p:nvPr/>
              </p:nvGrpSpPr>
              <p:grpSpPr bwMode="auto">
                <a:xfrm>
                  <a:off x="1488" y="624"/>
                  <a:ext cx="2640" cy="144"/>
                  <a:chOff x="1488" y="624"/>
                  <a:chExt cx="2640" cy="144"/>
                </a:xfrm>
              </p:grpSpPr>
              <p:sp>
                <p:nvSpPr>
                  <p:cNvPr id="10287" name="Line 14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768"/>
                    <a:ext cx="2640" cy="0"/>
                  </a:xfrm>
                  <a:prstGeom prst="line">
                    <a:avLst/>
                  </a:prstGeom>
                  <a:noFill/>
                  <a:ln w="57150" cmpd="thinThick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10288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144"/>
                  </a:xfrm>
                  <a:prstGeom prst="line">
                    <a:avLst/>
                  </a:prstGeom>
                  <a:noFill/>
                  <a:ln w="38100" cmpd="dbl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</p:grpSp>
          </p:grpSp>
        </p:grpSp>
        <p:grpSp>
          <p:nvGrpSpPr>
            <p:cNvPr id="10245" name="Group 16"/>
            <p:cNvGrpSpPr>
              <a:grpSpLocks/>
            </p:cNvGrpSpPr>
            <p:nvPr/>
          </p:nvGrpSpPr>
          <p:grpSpPr bwMode="auto">
            <a:xfrm>
              <a:off x="144" y="1248"/>
              <a:ext cx="1008" cy="384"/>
              <a:chOff x="336" y="1728"/>
              <a:chExt cx="1008" cy="384"/>
            </a:xfrm>
          </p:grpSpPr>
          <p:sp>
            <p:nvSpPr>
              <p:cNvPr id="10279" name="Rectangle 17"/>
              <p:cNvSpPr>
                <a:spLocks noChangeArrowheads="1"/>
              </p:cNvSpPr>
              <p:nvPr/>
            </p:nvSpPr>
            <p:spPr bwMode="auto">
              <a:xfrm>
                <a:off x="336" y="1728"/>
                <a:ext cx="1008" cy="384"/>
              </a:xfrm>
              <a:prstGeom prst="rect">
                <a:avLst/>
              </a:prstGeom>
              <a:gradFill rotWithShape="1">
                <a:gsLst>
                  <a:gs pos="0">
                    <a:srgbClr val="CCFF66">
                      <a:alpha val="57999"/>
                    </a:srgbClr>
                  </a:gs>
                  <a:gs pos="100000">
                    <a:srgbClr val="EEFFCB">
                      <a:alpha val="53998"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0280" name="Text Box 18"/>
              <p:cNvSpPr txBox="1">
                <a:spLocks noChangeArrowheads="1"/>
              </p:cNvSpPr>
              <p:nvPr/>
            </p:nvSpPr>
            <p:spPr bwMode="auto">
              <a:xfrm>
                <a:off x="382" y="1791"/>
                <a:ext cx="91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000" b="1">
                    <a:latin typeface="Trebuchet MS" pitchFamily="34" charset="0"/>
                  </a:rPr>
                  <a:t>Graduate Program</a:t>
                </a:r>
              </a:p>
              <a:p>
                <a:pPr algn="ctr"/>
                <a:r>
                  <a:rPr lang="en-US" sz="1000" b="1">
                    <a:latin typeface="Trebuchet MS" pitchFamily="34" charset="0"/>
                  </a:rPr>
                  <a:t>Earth System Science</a:t>
                </a:r>
              </a:p>
            </p:txBody>
          </p:sp>
        </p:grpSp>
        <p:grpSp>
          <p:nvGrpSpPr>
            <p:cNvPr id="10246" name="Group 19"/>
            <p:cNvGrpSpPr>
              <a:grpSpLocks/>
            </p:cNvGrpSpPr>
            <p:nvPr/>
          </p:nvGrpSpPr>
          <p:grpSpPr bwMode="auto">
            <a:xfrm>
              <a:off x="4368" y="1104"/>
              <a:ext cx="1104" cy="816"/>
              <a:chOff x="4512" y="1440"/>
              <a:chExt cx="1104" cy="816"/>
            </a:xfrm>
          </p:grpSpPr>
          <p:grpSp>
            <p:nvGrpSpPr>
              <p:cNvPr id="10273" name="Group 20"/>
              <p:cNvGrpSpPr>
                <a:grpSpLocks/>
              </p:cNvGrpSpPr>
              <p:nvPr/>
            </p:nvGrpSpPr>
            <p:grpSpPr bwMode="auto">
              <a:xfrm>
                <a:off x="4560" y="1440"/>
                <a:ext cx="1008" cy="409"/>
                <a:chOff x="336" y="1728"/>
                <a:chExt cx="1008" cy="409"/>
              </a:xfrm>
            </p:grpSpPr>
            <p:sp>
              <p:nvSpPr>
                <p:cNvPr id="10277" name="Rectangle 21"/>
                <p:cNvSpPr>
                  <a:spLocks noChangeArrowheads="1"/>
                </p:cNvSpPr>
                <p:nvPr/>
              </p:nvSpPr>
              <p:spPr bwMode="auto">
                <a:xfrm>
                  <a:off x="336" y="1728"/>
                  <a:ext cx="1008" cy="384"/>
                </a:xfrm>
                <a:prstGeom prst="rect">
                  <a:avLst/>
                </a:prstGeom>
                <a:gradFill rotWithShape="1">
                  <a:gsLst>
                    <a:gs pos="0">
                      <a:srgbClr val="CCFF66">
                        <a:alpha val="57999"/>
                      </a:srgbClr>
                    </a:gs>
                    <a:gs pos="100000">
                      <a:srgbClr val="EEFFCB">
                        <a:alpha val="53998"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0278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436" y="1791"/>
                  <a:ext cx="810" cy="3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000" b="1">
                      <a:latin typeface="Trebuchet MS" pitchFamily="34" charset="0"/>
                    </a:rPr>
                    <a:t>Graduate Program</a:t>
                  </a:r>
                </a:p>
                <a:p>
                  <a:pPr algn="ctr"/>
                  <a:r>
                    <a:rPr lang="en-US" sz="1000" b="1">
                      <a:latin typeface="Trebuchet MS" pitchFamily="34" charset="0"/>
                    </a:rPr>
                    <a:t>Remote Sensing &amp; </a:t>
                  </a:r>
                </a:p>
                <a:p>
                  <a:pPr algn="ctr"/>
                  <a:r>
                    <a:rPr lang="en-US" sz="1000" b="1">
                      <a:latin typeface="Trebuchet MS" pitchFamily="34" charset="0"/>
                    </a:rPr>
                    <a:t>GIScience</a:t>
                  </a:r>
                </a:p>
              </p:txBody>
            </p:sp>
          </p:grpSp>
          <p:grpSp>
            <p:nvGrpSpPr>
              <p:cNvPr id="10274" name="Group 23"/>
              <p:cNvGrpSpPr>
                <a:grpSpLocks/>
              </p:cNvGrpSpPr>
              <p:nvPr/>
            </p:nvGrpSpPr>
            <p:grpSpPr bwMode="auto">
              <a:xfrm>
                <a:off x="4512" y="1872"/>
                <a:ext cx="1104" cy="384"/>
                <a:chOff x="290" y="1728"/>
                <a:chExt cx="1104" cy="384"/>
              </a:xfrm>
            </p:grpSpPr>
            <p:sp>
              <p:nvSpPr>
                <p:cNvPr id="10275" name="Rectangle 24"/>
                <p:cNvSpPr>
                  <a:spLocks noChangeArrowheads="1"/>
                </p:cNvSpPr>
                <p:nvPr/>
              </p:nvSpPr>
              <p:spPr bwMode="auto">
                <a:xfrm>
                  <a:off x="336" y="1728"/>
                  <a:ext cx="1008" cy="384"/>
                </a:xfrm>
                <a:prstGeom prst="rect">
                  <a:avLst/>
                </a:prstGeom>
                <a:gradFill rotWithShape="1">
                  <a:gsLst>
                    <a:gs pos="0">
                      <a:srgbClr val="CCFF66">
                        <a:alpha val="57999"/>
                      </a:srgbClr>
                    </a:gs>
                    <a:gs pos="100000">
                      <a:srgbClr val="EEFFCB">
                        <a:alpha val="53998"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0276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290" y="1791"/>
                  <a:ext cx="110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000" b="1">
                      <a:latin typeface="Trebuchet MS" pitchFamily="34" charset="0"/>
                    </a:rPr>
                    <a:t>Graduate Program</a:t>
                  </a:r>
                </a:p>
                <a:p>
                  <a:pPr algn="ctr"/>
                  <a:r>
                    <a:rPr lang="en-US" sz="1000" b="1">
                      <a:latin typeface="Trebuchet MS" pitchFamily="34" charset="0"/>
                    </a:rPr>
                    <a:t>Applied Computer Science</a:t>
                  </a:r>
                </a:p>
              </p:txBody>
            </p:sp>
          </p:grpSp>
        </p:grpSp>
        <p:sp>
          <p:nvSpPr>
            <p:cNvPr id="10247" name="Line 26"/>
            <p:cNvSpPr>
              <a:spLocks noChangeShapeType="1"/>
            </p:cNvSpPr>
            <p:nvPr/>
          </p:nvSpPr>
          <p:spPr bwMode="auto">
            <a:xfrm flipV="1">
              <a:off x="96" y="2112"/>
              <a:ext cx="5424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48" name="Line 27"/>
            <p:cNvSpPr>
              <a:spLocks noChangeShapeType="1"/>
            </p:cNvSpPr>
            <p:nvPr/>
          </p:nvSpPr>
          <p:spPr bwMode="auto">
            <a:xfrm>
              <a:off x="1440" y="1344"/>
              <a:ext cx="0" cy="768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49" name="Line 28"/>
            <p:cNvSpPr>
              <a:spLocks noChangeShapeType="1"/>
            </p:cNvSpPr>
            <p:nvPr/>
          </p:nvSpPr>
          <p:spPr bwMode="auto">
            <a:xfrm>
              <a:off x="3744" y="1296"/>
              <a:ext cx="0" cy="816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50" name="Line 29"/>
            <p:cNvSpPr>
              <a:spLocks noChangeShapeType="1"/>
            </p:cNvSpPr>
            <p:nvPr/>
          </p:nvSpPr>
          <p:spPr bwMode="auto">
            <a:xfrm flipH="1">
              <a:off x="720" y="1632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51" name="Line 30"/>
            <p:cNvSpPr>
              <a:spLocks noChangeShapeType="1"/>
            </p:cNvSpPr>
            <p:nvPr/>
          </p:nvSpPr>
          <p:spPr bwMode="auto">
            <a:xfrm>
              <a:off x="4944" y="1920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52" name="Line 31"/>
            <p:cNvSpPr>
              <a:spLocks noChangeShapeType="1"/>
            </p:cNvSpPr>
            <p:nvPr/>
          </p:nvSpPr>
          <p:spPr bwMode="auto">
            <a:xfrm>
              <a:off x="5520" y="1152"/>
              <a:ext cx="0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53" name="Line 32"/>
            <p:cNvSpPr>
              <a:spLocks noChangeShapeType="1"/>
            </p:cNvSpPr>
            <p:nvPr/>
          </p:nvSpPr>
          <p:spPr bwMode="auto">
            <a:xfrm>
              <a:off x="5424" y="115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cxnSp>
          <p:nvCxnSpPr>
            <p:cNvPr id="10254" name="AutoShape 33"/>
            <p:cNvCxnSpPr>
              <a:cxnSpLocks noChangeShapeType="1"/>
              <a:endCxn id="10279" idx="0"/>
            </p:cNvCxnSpPr>
            <p:nvPr/>
          </p:nvCxnSpPr>
          <p:spPr bwMode="auto">
            <a:xfrm rot="10800000" flipV="1">
              <a:off x="648" y="1098"/>
              <a:ext cx="408" cy="150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0255" name="AutoShape 34"/>
            <p:cNvCxnSpPr>
              <a:cxnSpLocks noChangeShapeType="1"/>
              <a:endCxn id="10277" idx="0"/>
            </p:cNvCxnSpPr>
            <p:nvPr/>
          </p:nvCxnSpPr>
          <p:spPr bwMode="auto">
            <a:xfrm>
              <a:off x="4366" y="968"/>
              <a:ext cx="554" cy="136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sp>
          <p:nvSpPr>
            <p:cNvPr id="10256" name="Line 35"/>
            <p:cNvSpPr>
              <a:spLocks noChangeShapeType="1"/>
            </p:cNvSpPr>
            <p:nvPr/>
          </p:nvSpPr>
          <p:spPr bwMode="auto">
            <a:xfrm>
              <a:off x="2736" y="2160"/>
              <a:ext cx="0" cy="240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 type="diamond" w="med" len="med"/>
              <a:tailEnd type="diamond" w="med" len="med"/>
            </a:ln>
          </p:spPr>
          <p:txBody>
            <a:bodyPr/>
            <a:lstStyle/>
            <a:p>
              <a:endParaRPr lang="pt-BR"/>
            </a:p>
          </p:txBody>
        </p:sp>
        <p:pic>
          <p:nvPicPr>
            <p:cNvPr id="10257" name="Picture 36" descr="logos_esp_soc_NOVO_60x30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400" y="1344"/>
              <a:ext cx="768" cy="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58" name="Line 37"/>
            <p:cNvSpPr>
              <a:spLocks noChangeShapeType="1"/>
            </p:cNvSpPr>
            <p:nvPr/>
          </p:nvSpPr>
          <p:spPr bwMode="auto">
            <a:xfrm>
              <a:off x="2064" y="124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59" name="Line 38"/>
            <p:cNvSpPr>
              <a:spLocks noChangeShapeType="1"/>
            </p:cNvSpPr>
            <p:nvPr/>
          </p:nvSpPr>
          <p:spPr bwMode="auto">
            <a:xfrm>
              <a:off x="2064" y="1584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60" name="Line 39"/>
            <p:cNvSpPr>
              <a:spLocks noChangeShapeType="1"/>
            </p:cNvSpPr>
            <p:nvPr/>
          </p:nvSpPr>
          <p:spPr bwMode="auto">
            <a:xfrm>
              <a:off x="3552" y="134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61" name="Line 40"/>
            <p:cNvSpPr>
              <a:spLocks noChangeShapeType="1"/>
            </p:cNvSpPr>
            <p:nvPr/>
          </p:nvSpPr>
          <p:spPr bwMode="auto">
            <a:xfrm>
              <a:off x="3360" y="1584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62" name="Line 41"/>
            <p:cNvSpPr>
              <a:spLocks noChangeShapeType="1"/>
            </p:cNvSpPr>
            <p:nvPr/>
          </p:nvSpPr>
          <p:spPr bwMode="auto">
            <a:xfrm>
              <a:off x="2928" y="1776"/>
              <a:ext cx="0" cy="336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prstDash val="dash"/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grpSp>
          <p:nvGrpSpPr>
            <p:cNvPr id="10263" name="Group 42"/>
            <p:cNvGrpSpPr>
              <a:grpSpLocks/>
            </p:cNvGrpSpPr>
            <p:nvPr/>
          </p:nvGrpSpPr>
          <p:grpSpPr bwMode="auto">
            <a:xfrm>
              <a:off x="96" y="2400"/>
              <a:ext cx="5568" cy="1824"/>
              <a:chOff x="96" y="2400"/>
              <a:chExt cx="5568" cy="1824"/>
            </a:xfrm>
          </p:grpSpPr>
          <p:pic>
            <p:nvPicPr>
              <p:cNvPr id="10265" name="Picture 43"/>
              <p:cNvPicPr>
                <a:picLocks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3840" y="2544"/>
                <a:ext cx="1296" cy="8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266" name="Picture 44" descr="Logo_GeoCxNets1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816" y="2592"/>
                <a:ext cx="1296" cy="8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41389" name="Rectangle 45"/>
              <p:cNvSpPr>
                <a:spLocks noChangeArrowheads="1"/>
              </p:cNvSpPr>
              <p:nvPr/>
            </p:nvSpPr>
            <p:spPr bwMode="auto">
              <a:xfrm>
                <a:off x="96" y="3456"/>
                <a:ext cx="302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>
                  <a:defRPr/>
                </a:pPr>
                <a:r>
                  <a:rPr lang="en-US" sz="140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rebuchet MS" pitchFamily="34" charset="0"/>
                  </a:rPr>
                  <a:t>Geographically-Aware Complex Network Research Group</a:t>
                </a:r>
              </a:p>
            </p:txBody>
          </p:sp>
          <p:sp>
            <p:nvSpPr>
              <p:cNvPr id="441390" name="Rectangle 46"/>
              <p:cNvSpPr>
                <a:spLocks noChangeArrowheads="1"/>
              </p:cNvSpPr>
              <p:nvPr/>
            </p:nvSpPr>
            <p:spPr bwMode="auto">
              <a:xfrm>
                <a:off x="3408" y="3408"/>
                <a:ext cx="225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>
                  <a:defRPr/>
                </a:pPr>
                <a:r>
                  <a:rPr lang="en-US" sz="140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rebuchet MS" pitchFamily="34" charset="0"/>
                  </a:rPr>
                  <a:t>Territory and Inequalities Research Group</a:t>
                </a:r>
              </a:p>
            </p:txBody>
          </p:sp>
          <p:sp>
            <p:nvSpPr>
              <p:cNvPr id="10269" name="Rectangle 47"/>
              <p:cNvSpPr>
                <a:spLocks noChangeArrowheads="1"/>
              </p:cNvSpPr>
              <p:nvPr/>
            </p:nvSpPr>
            <p:spPr bwMode="auto">
              <a:xfrm>
                <a:off x="96" y="2400"/>
                <a:ext cx="5568" cy="1824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  <a:prstDash val="dash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41392" name="Text Box 48"/>
              <p:cNvSpPr txBox="1">
                <a:spLocks noChangeArrowheads="1"/>
              </p:cNvSpPr>
              <p:nvPr/>
            </p:nvSpPr>
            <p:spPr bwMode="auto">
              <a:xfrm>
                <a:off x="2352" y="2400"/>
                <a:ext cx="1119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160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Research Groups</a:t>
                </a:r>
              </a:p>
            </p:txBody>
          </p:sp>
          <p:pic>
            <p:nvPicPr>
              <p:cNvPr id="10271" name="Picture 49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2064" y="3696"/>
                <a:ext cx="1968" cy="3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41394" name="Rectangle 50"/>
              <p:cNvSpPr>
                <a:spLocks noChangeArrowheads="1"/>
              </p:cNvSpPr>
              <p:nvPr/>
            </p:nvSpPr>
            <p:spPr bwMode="auto">
              <a:xfrm>
                <a:off x="1680" y="4032"/>
                <a:ext cx="268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>
                  <a:defRPr/>
                </a:pPr>
                <a:r>
                  <a:rPr lang="en-US" sz="140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rebuchet MS" pitchFamily="34" charset="0"/>
                  </a:rPr>
                  <a:t>Biodiversity Integrated Modeling Research Group</a:t>
                </a:r>
              </a:p>
            </p:txBody>
          </p:sp>
        </p:grpSp>
        <p:sp>
          <p:nvSpPr>
            <p:cNvPr id="441395" name="Text Box 51"/>
            <p:cNvSpPr txBox="1">
              <a:spLocks noChangeArrowheads="1"/>
            </p:cNvSpPr>
            <p:nvPr/>
          </p:nvSpPr>
          <p:spPr bwMode="auto">
            <a:xfrm>
              <a:off x="3212" y="2208"/>
              <a:ext cx="221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</a:rPr>
                <a:t>Socio-Ecological Systems Studies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70" name="Rectangle 2"/>
          <p:cNvSpPr>
            <a:spLocks noChangeArrowheads="1"/>
          </p:cNvSpPr>
          <p:nvPr/>
        </p:nvSpPr>
        <p:spPr bwMode="auto">
          <a:xfrm>
            <a:off x="304800" y="3581400"/>
            <a:ext cx="8534400" cy="2971800"/>
          </a:xfrm>
          <a:prstGeom prst="rect">
            <a:avLst/>
          </a:prstGeom>
          <a:gradFill rotWithShape="1">
            <a:gsLst>
              <a:gs pos="0">
                <a:schemeClr val="accent1">
                  <a:alpha val="53999"/>
                </a:schemeClr>
              </a:gs>
              <a:gs pos="100000">
                <a:schemeClr val="accent1">
                  <a:gamma/>
                  <a:tint val="43922"/>
                  <a:invGamma/>
                  <a:alpha val="38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pt-BR" sz="200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Urban Systems Studies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pt-BR" sz="200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Patterns and Processes of Land Use and Land Cover Change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pt-BR" sz="200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Public Health and Environmental and Climatic Changes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pt-BR" sz="200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Biodiversity Integrated Modeling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pt-BR" sz="200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Population Dynamics and Human Settlements</a:t>
            </a:r>
            <a:endParaRPr lang="en-US" sz="2000">
              <a:effectLst>
                <a:outerShdw blurRad="38100" dist="38100" dir="2700000" algn="tl">
                  <a:srgbClr val="FFFFFF"/>
                </a:outerShdw>
              </a:effectLst>
              <a:latin typeface="Trebuchet MS" pitchFamily="34" charset="0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200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Territorial-based Inequalities and Segregation Measures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200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Computational Environments for SSE Modeling and Simulation</a:t>
            </a:r>
            <a:endParaRPr lang="pt-BR" sz="2000">
              <a:effectLst>
                <a:outerShdw blurRad="38100" dist="38100" dir="2700000" algn="tl">
                  <a:srgbClr val="FFFFFF"/>
                </a:outerShdw>
              </a:effectLst>
              <a:latin typeface="Trebuchet MS" pitchFamily="34" charset="0"/>
            </a:endParaRPr>
          </a:p>
        </p:txBody>
      </p:sp>
      <p:grpSp>
        <p:nvGrpSpPr>
          <p:cNvPr id="11267" name="Group 3"/>
          <p:cNvGrpSpPr>
            <a:grpSpLocks/>
          </p:cNvGrpSpPr>
          <p:nvPr/>
        </p:nvGrpSpPr>
        <p:grpSpPr bwMode="auto">
          <a:xfrm>
            <a:off x="990600" y="152400"/>
            <a:ext cx="7086600" cy="1981200"/>
            <a:chOff x="816" y="240"/>
            <a:chExt cx="4464" cy="1248"/>
          </a:xfrm>
        </p:grpSpPr>
        <p:pic>
          <p:nvPicPr>
            <p:cNvPr id="11275" name="Picture 4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128" y="432"/>
              <a:ext cx="1062" cy="841"/>
            </a:xfrm>
            <a:prstGeom prst="rect">
              <a:avLst/>
            </a:prstGeom>
            <a:noFill/>
            <a:ln w="9525">
              <a:noFill/>
              <a:prstDash val="dash"/>
              <a:miter lim="800000"/>
              <a:headEnd/>
              <a:tailEnd/>
            </a:ln>
          </p:spPr>
        </p:pic>
        <p:pic>
          <p:nvPicPr>
            <p:cNvPr id="11276" name="Picture 5" descr="Logo_GeoCxNets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60" y="480"/>
              <a:ext cx="1061" cy="843"/>
            </a:xfrm>
            <a:prstGeom prst="rect">
              <a:avLst/>
            </a:prstGeom>
            <a:noFill/>
            <a:ln w="9525">
              <a:noFill/>
              <a:prstDash val="dash"/>
              <a:miter lim="800000"/>
              <a:headEnd/>
              <a:tailEnd/>
            </a:ln>
          </p:spPr>
        </p:pic>
        <p:sp>
          <p:nvSpPr>
            <p:cNvPr id="11277" name="Rectangle 6"/>
            <p:cNvSpPr>
              <a:spLocks noChangeArrowheads="1"/>
            </p:cNvSpPr>
            <p:nvPr/>
          </p:nvSpPr>
          <p:spPr bwMode="auto">
            <a:xfrm>
              <a:off x="816" y="240"/>
              <a:ext cx="4464" cy="1248"/>
            </a:xfrm>
            <a:prstGeom prst="rect">
              <a:avLst/>
            </a:prstGeom>
            <a:noFill/>
            <a:ln w="6350">
              <a:solidFill>
                <a:srgbClr val="CC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42375" name="Text Box 7"/>
            <p:cNvSpPr txBox="1">
              <a:spLocks noChangeArrowheads="1"/>
            </p:cNvSpPr>
            <p:nvPr/>
          </p:nvSpPr>
          <p:spPr bwMode="auto">
            <a:xfrm>
              <a:off x="2448" y="240"/>
              <a:ext cx="1119" cy="212"/>
            </a:xfrm>
            <a:prstGeom prst="rect">
              <a:avLst/>
            </a:prstGeom>
            <a:noFill/>
            <a:ln w="9525">
              <a:noFill/>
              <a:prstDash val="dash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60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Research Groups</a:t>
              </a:r>
            </a:p>
          </p:txBody>
        </p:sp>
        <p:pic>
          <p:nvPicPr>
            <p:cNvPr id="11279" name="Picture 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08" y="768"/>
              <a:ext cx="1824" cy="346"/>
            </a:xfrm>
            <a:prstGeom prst="rect">
              <a:avLst/>
            </a:prstGeom>
            <a:noFill/>
            <a:ln w="9525">
              <a:noFill/>
              <a:prstDash val="dash"/>
              <a:miter lim="800000"/>
              <a:headEnd/>
              <a:tailEnd/>
            </a:ln>
          </p:spPr>
        </p:pic>
      </p:grpSp>
      <p:sp>
        <p:nvSpPr>
          <p:cNvPr id="11268" name="Line 9"/>
          <p:cNvSpPr>
            <a:spLocks noChangeShapeType="1"/>
          </p:cNvSpPr>
          <p:nvPr/>
        </p:nvSpPr>
        <p:spPr bwMode="auto">
          <a:xfrm flipH="1">
            <a:off x="4800600" y="2209800"/>
            <a:ext cx="0" cy="12954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442378" name="Text Box 10"/>
          <p:cNvSpPr txBox="1">
            <a:spLocks noChangeArrowheads="1"/>
          </p:cNvSpPr>
          <p:nvPr/>
        </p:nvSpPr>
        <p:spPr bwMode="auto">
          <a:xfrm>
            <a:off x="4876800" y="2743200"/>
            <a:ext cx="4114800" cy="739775"/>
          </a:xfrm>
          <a:prstGeom prst="rect">
            <a:avLst/>
          </a:prstGeom>
          <a:noFill/>
          <a:ln w="9525" algn="ctr">
            <a:solidFill>
              <a:schemeClr val="bg2"/>
            </a:solidFill>
            <a:prstDash val="dash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Problem-Oriented, Empirically Based, Field-work evidence, Real </a:t>
            </a:r>
            <a:r>
              <a:rPr lang="en-US" sz="1400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Territories</a:t>
            </a:r>
            <a:r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as Experimental Sites ( neighbourhoods, cities, regions)</a:t>
            </a:r>
          </a:p>
        </p:txBody>
      </p:sp>
      <p:grpSp>
        <p:nvGrpSpPr>
          <p:cNvPr id="11270" name="Group 11"/>
          <p:cNvGrpSpPr>
            <a:grpSpLocks/>
          </p:cNvGrpSpPr>
          <p:nvPr/>
        </p:nvGrpSpPr>
        <p:grpSpPr bwMode="auto">
          <a:xfrm>
            <a:off x="0" y="2286000"/>
            <a:ext cx="4953000" cy="609600"/>
            <a:chOff x="96" y="1536"/>
            <a:chExt cx="2880" cy="384"/>
          </a:xfrm>
        </p:grpSpPr>
        <p:sp>
          <p:nvSpPr>
            <p:cNvPr id="442380" name="Text Box 12"/>
            <p:cNvSpPr txBox="1">
              <a:spLocks noChangeArrowheads="1"/>
            </p:cNvSpPr>
            <p:nvPr/>
          </p:nvSpPr>
          <p:spPr bwMode="auto">
            <a:xfrm>
              <a:off x="96" y="1728"/>
              <a:ext cx="249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4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</a:rPr>
                <a:t>Modeling&amp;Simulation as a </a:t>
              </a:r>
              <a:r>
                <a:rPr lang="en-US" sz="1400" b="1" i="1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</a:rPr>
                <a:t>Mediator Object</a:t>
              </a:r>
            </a:p>
          </p:txBody>
        </p:sp>
        <p:sp>
          <p:nvSpPr>
            <p:cNvPr id="442381" name="Text Box 13"/>
            <p:cNvSpPr txBox="1">
              <a:spLocks noChangeArrowheads="1"/>
            </p:cNvSpPr>
            <p:nvPr/>
          </p:nvSpPr>
          <p:spPr bwMode="auto">
            <a:xfrm>
              <a:off x="96" y="1536"/>
              <a:ext cx="288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4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</a:rPr>
                <a:t>Socio-Ecological Systems-SSE as a</a:t>
              </a:r>
              <a:r>
                <a:rPr lang="en-US" sz="1400" b="1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</a:rPr>
                <a:t> </a:t>
              </a:r>
              <a:r>
                <a:rPr lang="en-US" sz="1400" b="1" i="1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rebuchet MS" pitchFamily="34" charset="0"/>
                </a:rPr>
                <a:t>Mediator Concept</a:t>
              </a:r>
            </a:p>
          </p:txBody>
        </p:sp>
      </p:grpSp>
      <p:sp>
        <p:nvSpPr>
          <p:cNvPr id="11271" name="AutoShape 14"/>
          <p:cNvSpPr>
            <a:spLocks/>
          </p:cNvSpPr>
          <p:nvPr/>
        </p:nvSpPr>
        <p:spPr bwMode="auto">
          <a:xfrm>
            <a:off x="3886200" y="2590800"/>
            <a:ext cx="152400" cy="304800"/>
          </a:xfrm>
          <a:prstGeom prst="rightBrace">
            <a:avLst>
              <a:gd name="adj1" fmla="val 16667"/>
              <a:gd name="adj2" fmla="val 50000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1272" name="Line 15"/>
          <p:cNvSpPr>
            <a:spLocks noChangeShapeType="1"/>
          </p:cNvSpPr>
          <p:nvPr/>
        </p:nvSpPr>
        <p:spPr bwMode="auto">
          <a:xfrm>
            <a:off x="4038600" y="2743200"/>
            <a:ext cx="838200" cy="0"/>
          </a:xfrm>
          <a:prstGeom prst="line">
            <a:avLst/>
          </a:prstGeom>
          <a:noFill/>
          <a:ln w="9525">
            <a:solidFill>
              <a:schemeClr val="accent2"/>
            </a:solidFill>
            <a:prstDash val="dash"/>
            <a:round/>
            <a:headEnd/>
            <a:tailEnd type="arrow" w="med" len="me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4" name="Rectangle 2"/>
          <p:cNvSpPr>
            <a:spLocks noChangeArrowheads="1"/>
          </p:cNvSpPr>
          <p:nvPr/>
        </p:nvSpPr>
        <p:spPr bwMode="auto">
          <a:xfrm>
            <a:off x="2286000" y="3276600"/>
            <a:ext cx="2971800" cy="3429000"/>
          </a:xfrm>
          <a:prstGeom prst="rect">
            <a:avLst/>
          </a:prstGeom>
          <a:solidFill>
            <a:srgbClr val="33CC33">
              <a:alpha val="53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pt-BR" sz="1800" b="1" i="1" u="sng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Amazônia Branch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pt-BR" sz="180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Deforestation Processes and Patterns - LUCC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pt-BR" sz="180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Urbanisation Process 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pt-BR" sz="180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Human Settlements and Population Dynamics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pt-BR" sz="180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Spatial Regional Economics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pt-BR" sz="180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Vector-borne Diseases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pt-BR" sz="1800">
              <a:effectLst>
                <a:outerShdw blurRad="38100" dist="38100" dir="2700000" algn="tl">
                  <a:srgbClr val="FFFFFF"/>
                </a:outerShdw>
              </a:effectLst>
              <a:latin typeface="Trebuchet MS" pitchFamily="34" charset="0"/>
            </a:endParaRPr>
          </a:p>
        </p:txBody>
      </p:sp>
      <p:pic>
        <p:nvPicPr>
          <p:cNvPr id="12291" name="Picture 3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9800" y="457200"/>
            <a:ext cx="1685925" cy="1335088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</p:pic>
      <p:pic>
        <p:nvPicPr>
          <p:cNvPr id="12292" name="Picture 4" descr="Logo_GeoCxNets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533400"/>
            <a:ext cx="1684338" cy="1338263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</p:pic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762000" y="152400"/>
            <a:ext cx="7086600" cy="1981200"/>
          </a:xfrm>
          <a:prstGeom prst="rect">
            <a:avLst/>
          </a:prstGeom>
          <a:noFill/>
          <a:ln w="6350">
            <a:solidFill>
              <a:srgbClr val="CC0000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43398" name="Text Box 6"/>
          <p:cNvSpPr txBox="1">
            <a:spLocks noChangeArrowheads="1"/>
          </p:cNvSpPr>
          <p:nvPr/>
        </p:nvSpPr>
        <p:spPr bwMode="auto">
          <a:xfrm>
            <a:off x="2971800" y="152400"/>
            <a:ext cx="3062288" cy="336550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Research Projects Geographies</a:t>
            </a:r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990600"/>
            <a:ext cx="2895600" cy="549275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</p:pic>
      <p:sp>
        <p:nvSpPr>
          <p:cNvPr id="12296" name="Line 8"/>
          <p:cNvSpPr>
            <a:spLocks noChangeShapeType="1"/>
          </p:cNvSpPr>
          <p:nvPr/>
        </p:nvSpPr>
        <p:spPr bwMode="auto">
          <a:xfrm flipH="1">
            <a:off x="4267200" y="2133600"/>
            <a:ext cx="0" cy="3048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443401" name="Rectangle 9"/>
          <p:cNvSpPr>
            <a:spLocks noChangeArrowheads="1"/>
          </p:cNvSpPr>
          <p:nvPr/>
        </p:nvSpPr>
        <p:spPr bwMode="auto">
          <a:xfrm>
            <a:off x="152400" y="2743200"/>
            <a:ext cx="1981200" cy="2590800"/>
          </a:xfrm>
          <a:prstGeom prst="rect">
            <a:avLst/>
          </a:prstGeom>
          <a:solidFill>
            <a:schemeClr val="accent1">
              <a:alpha val="53999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pt-BR" sz="1600" b="1" i="1" u="sng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SP-North Coast 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pt-BR" sz="1600" b="1" i="1" u="sng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Branch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pt-BR" sz="160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Vulnerability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pt-BR" sz="160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Resilience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pt-BR" sz="160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System Integrated Dynamics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pt-BR" sz="160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Public Health Derived Issues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pt-BR" sz="1400">
              <a:effectLst>
                <a:outerShdw blurRad="38100" dist="38100" dir="2700000" algn="tl">
                  <a:srgbClr val="FFFFFF"/>
                </a:outerShdw>
              </a:effectLst>
              <a:latin typeface="Trebuchet MS" pitchFamily="34" charset="0"/>
            </a:endParaRPr>
          </a:p>
          <a:p>
            <a:pPr marL="342900" indent="-342900" algn="ctr">
              <a:spcBef>
                <a:spcPct val="20000"/>
              </a:spcBef>
              <a:buFontTx/>
              <a:buChar char="•"/>
              <a:defRPr/>
            </a:pPr>
            <a:endParaRPr lang="pt-BR" sz="1400">
              <a:effectLst>
                <a:outerShdw blurRad="38100" dist="38100" dir="2700000" algn="tl">
                  <a:srgbClr val="FFFFFF"/>
                </a:outerShdw>
              </a:effectLst>
              <a:latin typeface="Trebuchet MS" pitchFamily="34" charset="0"/>
            </a:endParaRPr>
          </a:p>
        </p:txBody>
      </p:sp>
      <p:sp>
        <p:nvSpPr>
          <p:cNvPr id="443402" name="Rectangle 10"/>
          <p:cNvSpPr>
            <a:spLocks noChangeArrowheads="1"/>
          </p:cNvSpPr>
          <p:nvPr/>
        </p:nvSpPr>
        <p:spPr bwMode="auto">
          <a:xfrm>
            <a:off x="6858000" y="2743200"/>
            <a:ext cx="2133600" cy="2133600"/>
          </a:xfrm>
          <a:prstGeom prst="rect">
            <a:avLst/>
          </a:prstGeom>
          <a:solidFill>
            <a:srgbClr val="808080">
              <a:alpha val="34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pt-BR" sz="200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 </a:t>
            </a:r>
            <a:r>
              <a:rPr lang="pt-BR" sz="1600" b="1" i="1" u="sng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Urban Studies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pt-BR" sz="100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(</a:t>
            </a:r>
            <a:r>
              <a:rPr lang="pt-BR" sz="1000" b="1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RMSP, Recife, Ipojuca, Sta Cruz Capibaribe, Fernando de Noronha, São José dos Campos)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pt-BR" sz="100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Inequalities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pt-BR" sz="100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Social Inclusion/Exclusion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pt-BR" sz="100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Spatial Segregation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pt-BR" sz="100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Urban Dynamics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pt-BR" sz="1000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Health Monitoring and Surveillance Systems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pt-BR" sz="1200">
              <a:effectLst>
                <a:outerShdw blurRad="38100" dist="38100" dir="2700000" algn="tl">
                  <a:srgbClr val="FFFFFF"/>
                </a:outerShdw>
              </a:effectLst>
              <a:latin typeface="Trebuchet MS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pt-BR" sz="1800">
              <a:effectLst>
                <a:outerShdw blurRad="38100" dist="38100" dir="2700000" algn="tl">
                  <a:srgbClr val="FFFFFF"/>
                </a:outerShdw>
              </a:effectLst>
              <a:latin typeface="Trebuchet MS" pitchFamily="34" charset="0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pt-BR" sz="2000">
              <a:effectLst>
                <a:outerShdw blurRad="38100" dist="38100" dir="2700000" algn="tl">
                  <a:srgbClr val="FFFFFF"/>
                </a:outerShdw>
              </a:effectLst>
              <a:latin typeface="Trebuchet MS" pitchFamily="34" charset="0"/>
            </a:endParaRPr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>
            <a:off x="838200" y="2438400"/>
            <a:ext cx="7315200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838200" y="2438400"/>
            <a:ext cx="0" cy="3048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3733800" y="2438400"/>
            <a:ext cx="0" cy="8382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153400" y="2438400"/>
            <a:ext cx="0" cy="3048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>
            <a:off x="6019800" y="2438400"/>
            <a:ext cx="0" cy="35814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443408" name="Rectangle 16"/>
          <p:cNvSpPr>
            <a:spLocks noChangeArrowheads="1"/>
          </p:cNvSpPr>
          <p:nvPr/>
        </p:nvSpPr>
        <p:spPr bwMode="auto">
          <a:xfrm>
            <a:off x="6324600" y="5562600"/>
            <a:ext cx="2133600" cy="914400"/>
          </a:xfrm>
          <a:prstGeom prst="rect">
            <a:avLst/>
          </a:prstGeom>
          <a:solidFill>
            <a:srgbClr val="CC6600">
              <a:alpha val="34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pt-BR" sz="1600" b="1" i="1" u="sng"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Environment, Climate&amp;Health Branch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pt-BR" sz="1200">
              <a:effectLst>
                <a:outerShdw blurRad="38100" dist="38100" dir="2700000" algn="tl">
                  <a:srgbClr val="FFFFFF"/>
                </a:outerShdw>
              </a:effectLst>
              <a:latin typeface="Trebuchet MS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pt-BR" sz="1800">
              <a:effectLst>
                <a:outerShdw blurRad="38100" dist="38100" dir="2700000" algn="tl">
                  <a:srgbClr val="FFFFFF"/>
                </a:outerShdw>
              </a:effectLst>
              <a:latin typeface="Trebuchet MS" pitchFamily="34" charset="0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pt-BR" sz="2000">
              <a:effectLst>
                <a:outerShdw blurRad="38100" dist="38100" dir="2700000" algn="tl">
                  <a:srgbClr val="FFFFFF"/>
                </a:outerShdw>
              </a:effectLst>
              <a:latin typeface="Trebuchet MS" pitchFamily="34" charset="0"/>
            </a:endParaRPr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>
            <a:off x="6096000" y="6019800"/>
            <a:ext cx="228600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rsonalizar design">
  <a:themeElements>
    <a:clrScheme name="Personalizar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rsonalizar design">
      <a:majorFont>
        <a:latin typeface="ClassGarmnd BT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ersonalizar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Personalizar design">
  <a:themeElements>
    <a:clrScheme name="1_Personalizar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Personalizar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Personalizar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ersonalizar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6262</TotalTime>
  <Words>939</Words>
  <Application>Microsoft PowerPoint</Application>
  <PresentationFormat>Apresentação na tela (4:3)</PresentationFormat>
  <Paragraphs>232</Paragraphs>
  <Slides>23</Slides>
  <Notes>10</Notes>
  <HiddenSlides>0</HiddenSlides>
  <MMClips>0</MMClips>
  <ScaleCrop>false</ScaleCrop>
  <HeadingPairs>
    <vt:vector size="8" baseType="variant">
      <vt:variant>
        <vt:lpstr>Fontes usadas</vt:lpstr>
      </vt:variant>
      <vt:variant>
        <vt:i4>13</vt:i4>
      </vt:variant>
      <vt:variant>
        <vt:lpstr>Tema</vt:lpstr>
      </vt:variant>
      <vt:variant>
        <vt:i4>3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40" baseType="lpstr">
      <vt:lpstr>Times New Roman</vt:lpstr>
      <vt:lpstr>Arial</vt:lpstr>
      <vt:lpstr>ClassGarmnd BT</vt:lpstr>
      <vt:lpstr>Verdana</vt:lpstr>
      <vt:lpstr>Calibri</vt:lpstr>
      <vt:lpstr>Calisto MT</vt:lpstr>
      <vt:lpstr>Candara</vt:lpstr>
      <vt:lpstr>Cambria</vt:lpstr>
      <vt:lpstr>Trebuchet MS</vt:lpstr>
      <vt:lpstr>Microsoft Sans Serif</vt:lpstr>
      <vt:lpstr>Garamond</vt:lpstr>
      <vt:lpstr>Wingdings</vt:lpstr>
      <vt:lpstr>Monotype Sorts</vt:lpstr>
      <vt:lpstr>Personalizar design</vt:lpstr>
      <vt:lpstr>Estrutura padrão</vt:lpstr>
      <vt:lpstr>1_Personalizar design</vt:lpstr>
      <vt:lpstr>Pacote</vt:lpstr>
      <vt:lpstr>Slide 1</vt:lpstr>
      <vt:lpstr>Slide 2</vt:lpstr>
      <vt:lpstr>Slide 3</vt:lpstr>
      <vt:lpstr>GeoCxNets  Geographically-Aware Complex Networks Research Group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A Construção destas Reflexões Espaciais e a materialização delas em ambientes computacionais é resultado de contatos com um Coletivo ( na falta de melhor palavra!) ao longo do tempo. Nem sempre constante e nunca completo mas sempre, SEMPRE, inspirador. </vt:lpstr>
      <vt:lpstr>O material didático que aqui aparece também é resultado da imensa interação e da grande generosidade deste Coletivo. Vários Slides apresentam resultados ou construções de exemplos, gráficos, equações, figuras produzidas por estas pessoas e/ou seus grupos. A este Coletivo, sempre em construção, nós gostaríamos de agradecer e apresentar:</vt:lpstr>
      <vt:lpstr>Ao Coletivo das  Reflexões Espaciais</vt:lpstr>
      <vt:lpstr>Ao Coletivo das  Reflexões Espaciais</vt:lpstr>
      <vt:lpstr>Ao Coletivo das  Reflexões Espaciais</vt:lpstr>
      <vt:lpstr>Ao Coletivo das  Reflexões Espaciais</vt:lpstr>
      <vt:lpstr>Endereço da WIKI do Curso</vt:lpstr>
    </vt:vector>
  </TitlesOfParts>
  <Company>INPE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Julio Dalge</dc:creator>
  <cp:lastModifiedBy>usuario</cp:lastModifiedBy>
  <cp:revision>405</cp:revision>
  <dcterms:created xsi:type="dcterms:W3CDTF">2007-09-27T15:02:02Z</dcterms:created>
  <dcterms:modified xsi:type="dcterms:W3CDTF">2017-06-18T20:34:22Z</dcterms:modified>
</cp:coreProperties>
</file>