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  <p:sldMasterId id="2147483650" r:id="rId3"/>
  </p:sldMasterIdLst>
  <p:notesMasterIdLst>
    <p:notesMasterId r:id="rId27"/>
  </p:notesMasterIdLst>
  <p:sldIdLst>
    <p:sldId id="333" r:id="rId4"/>
    <p:sldId id="413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1" r:id="rId15"/>
    <p:sldId id="339" r:id="rId16"/>
    <p:sldId id="398" r:id="rId17"/>
    <p:sldId id="399" r:id="rId18"/>
    <p:sldId id="400" r:id="rId19"/>
    <p:sldId id="374" r:id="rId20"/>
    <p:sldId id="375" r:id="rId21"/>
    <p:sldId id="376" r:id="rId22"/>
    <p:sldId id="377" r:id="rId23"/>
    <p:sldId id="378" r:id="rId24"/>
    <p:sldId id="379" r:id="rId25"/>
    <p:sldId id="412" r:id="rId2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A50021"/>
    <a:srgbClr val="FFFF00"/>
    <a:srgbClr val="6699FF"/>
    <a:srgbClr val="6666FF"/>
    <a:srgbClr val="800000"/>
    <a:srgbClr val="99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5" autoAdjust="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6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do texto mestre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6D0B2B-3811-4F62-9761-73F3A7D857D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AD83D-1A96-4877-9D59-6891518951DE}" type="slidenum">
              <a:rPr lang="pt-PT"/>
              <a:pPr/>
              <a:t>1</a:t>
            </a:fld>
            <a:endParaRPr lang="pt-PT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E012D-EBE4-4D28-A4F3-E7B64C08C054}" type="slidenum">
              <a:rPr lang="pt-PT"/>
              <a:pPr/>
              <a:t>22</a:t>
            </a:fld>
            <a:endParaRPr lang="pt-PT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DB436-A2CD-4048-AD28-D39FDD0C9311}" type="slidenum">
              <a:rPr lang="pt-PT"/>
              <a:pPr/>
              <a:t>4</a:t>
            </a:fld>
            <a:endParaRPr lang="pt-PT"/>
          </a:p>
        </p:txBody>
      </p:sp>
      <p:sp>
        <p:nvSpPr>
          <p:cNvPr id="296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84408" tIns="42204" rIns="84408" bIns="42204"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970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8" tIns="42204" rIns="84408" bIns="42204" anchor="b"/>
          <a:lstStyle/>
          <a:p>
            <a:pPr algn="r" defTabSz="844550"/>
            <a:fld id="{82A23823-0073-4545-97AF-B62A3AEE7339}" type="slidenum">
              <a:rPr lang="es-ES" sz="1100">
                <a:latin typeface="Arial" charset="0"/>
              </a:rPr>
              <a:pPr algn="r" defTabSz="844550"/>
              <a:t>4</a:t>
            </a:fld>
            <a:endParaRPr lang="es-E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14FB0-29E0-4ABB-AA9F-DD8B059F0BA6}" type="slidenum">
              <a:rPr lang="pt-PT"/>
              <a:pPr/>
              <a:t>5</a:t>
            </a:fld>
            <a:endParaRPr lang="pt-PT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7E0DD-B701-4E5E-B19B-F2B96059F21B}" type="slidenum">
              <a:rPr lang="pt-PT"/>
              <a:pPr/>
              <a:t>12</a:t>
            </a:fld>
            <a:endParaRPr lang="pt-PT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D136E-8671-48E0-B368-FFAA37466D86}" type="slidenum">
              <a:rPr lang="pt-PT"/>
              <a:pPr/>
              <a:t>17</a:t>
            </a:fld>
            <a:endParaRPr lang="pt-PT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6345D-F180-4405-BEE1-DEBAFAFC1A00}" type="slidenum">
              <a:rPr lang="pt-PT"/>
              <a:pPr/>
              <a:t>18</a:t>
            </a:fld>
            <a:endParaRPr lang="pt-PT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F82DA-804D-4D3D-A1A6-1B781E0DC999}" type="slidenum">
              <a:rPr lang="pt-PT"/>
              <a:pPr/>
              <a:t>19</a:t>
            </a:fld>
            <a:endParaRPr lang="pt-PT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60BAE-7058-4275-8CBE-1FB177D7F066}" type="slidenum">
              <a:rPr lang="pt-PT"/>
              <a:pPr/>
              <a:t>20</a:t>
            </a:fld>
            <a:endParaRPr lang="pt-PT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E8F0A-D22B-489F-B390-5EB0CE6CF30A}" type="slidenum">
              <a:rPr lang="pt-PT"/>
              <a:pPr/>
              <a:t>21</a:t>
            </a:fld>
            <a:endParaRPr lang="pt-PT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4" descr="wally"/>
          <p:cNvPicPr>
            <a:picLocks noChangeAspect="1" noChangeArrowheads="1"/>
          </p:cNvPicPr>
          <p:nvPr userDrawn="1"/>
        </p:nvPicPr>
        <p:blipFill>
          <a:blip r:embed="rId13">
            <a:lum bright="60000" contrast="-70000"/>
          </a:blip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995" name="Rectangle 35"/>
          <p:cNvSpPr>
            <a:spLocks noChangeArrowheads="1"/>
          </p:cNvSpPr>
          <p:nvPr userDrawn="1"/>
        </p:nvSpPr>
        <p:spPr bwMode="auto">
          <a:xfrm>
            <a:off x="304800" y="346075"/>
            <a:ext cx="8534400" cy="63246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2052" name="Picture 22" descr="INPElogocomplet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6096000"/>
            <a:ext cx="3003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000" name="Rectangle 40"/>
          <p:cNvSpPr>
            <a:spLocks noChangeArrowheads="1"/>
          </p:cNvSpPr>
          <p:nvPr userDrawn="1"/>
        </p:nvSpPr>
        <p:spPr bwMode="auto">
          <a:xfrm>
            <a:off x="1219200" y="762000"/>
            <a:ext cx="73961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CST 310 e SER 417: População, Espaço e Ambiente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169001" name="Rectangle 41"/>
          <p:cNvSpPr>
            <a:spLocks noChangeArrowheads="1"/>
          </p:cNvSpPr>
          <p:nvPr userDrawn="1"/>
        </p:nvSpPr>
        <p:spPr bwMode="auto">
          <a:xfrm>
            <a:off x="1676400" y="1219200"/>
            <a:ext cx="6858000" cy="76200"/>
          </a:xfrm>
          <a:prstGeom prst="rect">
            <a:avLst/>
          </a:prstGeom>
          <a:solidFill>
            <a:srgbClr val="0033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Verdana" pitchFamily="34" charset="0"/>
            </a:endParaRPr>
          </a:p>
        </p:txBody>
      </p:sp>
      <p:sp>
        <p:nvSpPr>
          <p:cNvPr id="169003" name="Text Box 43"/>
          <p:cNvSpPr txBox="1">
            <a:spLocks noChangeArrowheads="1"/>
          </p:cNvSpPr>
          <p:nvPr userDrawn="1"/>
        </p:nvSpPr>
        <p:spPr bwMode="auto">
          <a:xfrm>
            <a:off x="381000" y="1295400"/>
            <a:ext cx="83058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pt-BR" sz="2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Abordagens Espaciais em Estudos de População: </a:t>
            </a: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Métodos Analíticos e Técnicas de Representação</a:t>
            </a:r>
            <a:r>
              <a:rPr lang="pt-BR"/>
              <a:t> </a:t>
            </a:r>
            <a:endParaRPr lang="en-US" sz="32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169037" name="Text Box 77"/>
          <p:cNvSpPr txBox="1">
            <a:spLocks noChangeArrowheads="1"/>
          </p:cNvSpPr>
          <p:nvPr userDrawn="1"/>
        </p:nvSpPr>
        <p:spPr bwMode="auto">
          <a:xfrm>
            <a:off x="1295400" y="381000"/>
            <a:ext cx="75533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40000"/>
              </a:spcBef>
              <a:defRPr/>
            </a:pPr>
            <a:r>
              <a:rPr lang="pt-BR" sz="1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PG-CST - CIÊNCIA  DO SISTEMA TERRESTRE E PG-SER – SENSORIAMENTO REMOTO </a:t>
            </a:r>
          </a:p>
        </p:txBody>
      </p:sp>
      <p:sp>
        <p:nvSpPr>
          <p:cNvPr id="169038" name="Rectangle 78"/>
          <p:cNvSpPr>
            <a:spLocks noChangeArrowheads="1"/>
          </p:cNvSpPr>
          <p:nvPr userDrawn="1"/>
        </p:nvSpPr>
        <p:spPr bwMode="auto">
          <a:xfrm>
            <a:off x="1143000" y="41148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Silvana Amaral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Antonio Miguel V. Monteiro </a:t>
            </a:r>
          </a:p>
        </p:txBody>
      </p:sp>
      <p:sp>
        <p:nvSpPr>
          <p:cNvPr id="169039" name="Text Box 79"/>
          <p:cNvSpPr txBox="1">
            <a:spLocks noChangeArrowheads="1"/>
          </p:cNvSpPr>
          <p:nvPr userDrawn="1"/>
        </p:nvSpPr>
        <p:spPr bwMode="auto">
          <a:xfrm>
            <a:off x="2286000" y="2819400"/>
            <a:ext cx="6400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pt-BR" sz="3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Apresentação Geral do Curso</a:t>
            </a:r>
            <a:endParaRPr lang="en-US" sz="36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169042" name="Text Box 82"/>
          <p:cNvSpPr txBox="1">
            <a:spLocks noChangeArrowheads="1"/>
          </p:cNvSpPr>
          <p:nvPr userDrawn="1"/>
        </p:nvSpPr>
        <p:spPr bwMode="auto">
          <a:xfrm>
            <a:off x="2667000" y="4876800"/>
            <a:ext cx="376396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{silvana@dpi.inpe.br, miguel@dpi.inpe.br}</a:t>
            </a:r>
          </a:p>
          <a:p>
            <a:pPr>
              <a:defRPr/>
            </a:pPr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3075" name="Picture 5" descr="npo0000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228600"/>
            <a:ext cx="6096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685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 sz="4000" b="1">
              <a:solidFill>
                <a:srgbClr val="003399"/>
              </a:solidFill>
              <a:latin typeface="ClassGarmnd BT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5" Type="http://schemas.openxmlformats.org/officeDocument/2006/relationships/image" Target="../media/image37.jpeg"/><Relationship Id="rId10" Type="http://schemas.openxmlformats.org/officeDocument/2006/relationships/image" Target="../media/image5.wmf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wmf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2"/>
          <p:cNvSpPr txBox="1">
            <a:spLocks noChangeArrowheads="1"/>
          </p:cNvSpPr>
          <p:nvPr/>
        </p:nvSpPr>
        <p:spPr bwMode="auto">
          <a:xfrm>
            <a:off x="228600" y="228600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40000"/>
              </a:spcBef>
            </a:pPr>
            <a:r>
              <a:rPr lang="pt-BR" sz="800">
                <a:latin typeface="Calibri" pitchFamily="34" charset="0"/>
              </a:rPr>
              <a:t>Martin Handford, </a:t>
            </a:r>
            <a:r>
              <a:rPr lang="pt-BR" sz="800" i="1">
                <a:latin typeface="Calibri" pitchFamily="34" charset="0"/>
              </a:rPr>
              <a:t>Where´s Wally?</a:t>
            </a:r>
            <a:br>
              <a:rPr lang="pt-BR" sz="800" i="1">
                <a:latin typeface="Calibri" pitchFamily="34" charset="0"/>
              </a:rPr>
            </a:br>
            <a:endParaRPr lang="pt-BR" sz="800" i="1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0027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694238"/>
            <a:ext cx="1946275" cy="2163762"/>
          </a:xfrm>
          <a:noFill/>
          <a:ln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839200" y="457200"/>
            <a:ext cx="762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6934200" y="0"/>
            <a:ext cx="2209800" cy="2562225"/>
            <a:chOff x="2160" y="1554"/>
            <a:chExt cx="1392" cy="1614"/>
          </a:xfrm>
        </p:grpSpPr>
        <p:pic>
          <p:nvPicPr>
            <p:cNvPr id="13351" name="Picture 5" descr="DSC002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1554"/>
              <a:ext cx="1392" cy="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4422" name="Text Box 6"/>
            <p:cNvSpPr txBox="1">
              <a:spLocks noChangeArrowheads="1"/>
            </p:cNvSpPr>
            <p:nvPr/>
          </p:nvSpPr>
          <p:spPr bwMode="auto">
            <a:xfrm>
              <a:off x="2160" y="1584"/>
              <a:ext cx="5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Ecóloga</a:t>
              </a:r>
              <a:endParaRPr lang="pt-B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52400" y="152400"/>
            <a:ext cx="2209800" cy="2514600"/>
            <a:chOff x="144" y="528"/>
            <a:chExt cx="884" cy="1179"/>
          </a:xfrm>
        </p:grpSpPr>
        <p:pic>
          <p:nvPicPr>
            <p:cNvPr id="13349" name="Picture 8" descr="DSC0027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528"/>
              <a:ext cx="884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4425" name="Text Box 9"/>
            <p:cNvSpPr txBox="1">
              <a:spLocks noChangeArrowheads="1"/>
            </p:cNvSpPr>
            <p:nvPr/>
          </p:nvSpPr>
          <p:spPr bwMode="auto">
            <a:xfrm>
              <a:off x="144" y="1488"/>
              <a:ext cx="36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Ecóloga</a:t>
              </a:r>
              <a:endParaRPr lang="pt-B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2286000" y="4648199"/>
            <a:ext cx="1905000" cy="2214282"/>
            <a:chOff x="1440" y="2853"/>
            <a:chExt cx="1344" cy="1482"/>
          </a:xfrm>
        </p:grpSpPr>
        <p:pic>
          <p:nvPicPr>
            <p:cNvPr id="13347" name="Picture 11" descr="DSC0028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2853"/>
              <a:ext cx="1344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4428" name="Text Box 12"/>
            <p:cNvSpPr txBox="1">
              <a:spLocks noChangeArrowheads="1"/>
            </p:cNvSpPr>
            <p:nvPr/>
          </p:nvSpPr>
          <p:spPr bwMode="auto">
            <a:xfrm>
              <a:off x="1440" y="4108"/>
              <a:ext cx="82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Geógrafa</a:t>
              </a:r>
              <a:r>
                <a:rPr lang="en-US" sz="16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 -</a:t>
              </a:r>
              <a:endParaRPr lang="pt-B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2590799" y="152400"/>
            <a:ext cx="2232556" cy="2252663"/>
            <a:chOff x="2544" y="576"/>
            <a:chExt cx="925" cy="1179"/>
          </a:xfrm>
        </p:grpSpPr>
        <p:pic>
          <p:nvPicPr>
            <p:cNvPr id="13345" name="Picture 14" descr="DSC0027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4" y="576"/>
              <a:ext cx="884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4431" name="Text Box 15"/>
            <p:cNvSpPr txBox="1">
              <a:spLocks noChangeArrowheads="1"/>
            </p:cNvSpPr>
            <p:nvPr/>
          </p:nvSpPr>
          <p:spPr bwMode="auto">
            <a:xfrm>
              <a:off x="2544" y="1533"/>
              <a:ext cx="92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Matemática</a:t>
              </a:r>
              <a:r>
                <a:rPr lang="en-US" sz="16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 –</a:t>
              </a:r>
              <a:r>
                <a:rPr lang="en-US" sz="11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UNESP-SJC</a:t>
              </a:r>
              <a:endParaRPr lang="pt-BR" sz="11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13320" name="Group 16"/>
          <p:cNvGrpSpPr>
            <a:grpSpLocks/>
          </p:cNvGrpSpPr>
          <p:nvPr/>
        </p:nvGrpSpPr>
        <p:grpSpPr bwMode="auto">
          <a:xfrm>
            <a:off x="4876800" y="152400"/>
            <a:ext cx="1905000" cy="2362200"/>
            <a:chOff x="144" y="2496"/>
            <a:chExt cx="932" cy="1179"/>
          </a:xfrm>
        </p:grpSpPr>
        <p:pic>
          <p:nvPicPr>
            <p:cNvPr id="13343" name="Picture 17" descr="DSC0027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" y="2496"/>
              <a:ext cx="884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4434" name="Text Box 18"/>
            <p:cNvSpPr txBox="1">
              <a:spLocks noChangeArrowheads="1"/>
            </p:cNvSpPr>
            <p:nvPr/>
          </p:nvSpPr>
          <p:spPr bwMode="auto">
            <a:xfrm>
              <a:off x="144" y="2496"/>
              <a:ext cx="89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Computeiro</a:t>
              </a:r>
              <a:r>
                <a:rPr lang="en-US" sz="16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 - CST</a:t>
              </a:r>
              <a:endParaRPr lang="pt-B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8839200" y="4038600"/>
            <a:ext cx="76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Rectangle 20"/>
          <p:cNvSpPr>
            <a:spLocks noChangeArrowheads="1"/>
          </p:cNvSpPr>
          <p:nvPr/>
        </p:nvSpPr>
        <p:spPr bwMode="auto">
          <a:xfrm>
            <a:off x="1905000" y="0"/>
            <a:ext cx="152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15240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Economista/Demógrafo</a:t>
            </a: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13324" name="Text Box 22"/>
          <p:cNvSpPr txBox="1">
            <a:spLocks noChangeArrowheads="1"/>
          </p:cNvSpPr>
          <p:nvPr/>
        </p:nvSpPr>
        <p:spPr bwMode="auto">
          <a:xfrm>
            <a:off x="228600" y="4724400"/>
            <a:ext cx="685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pt-BR" sz="1000" b="1" dirty="0">
                <a:solidFill>
                  <a:schemeClr val="accent2"/>
                </a:solidFill>
                <a:latin typeface="Trebuchet MS" pitchFamily="34" charset="0"/>
              </a:rPr>
              <a:t>MPOG</a:t>
            </a:r>
          </a:p>
        </p:txBody>
      </p:sp>
      <p:grpSp>
        <p:nvGrpSpPr>
          <p:cNvPr id="13325" name="Group 23"/>
          <p:cNvGrpSpPr>
            <a:grpSpLocks/>
          </p:cNvGrpSpPr>
          <p:nvPr/>
        </p:nvGrpSpPr>
        <p:grpSpPr bwMode="auto">
          <a:xfrm>
            <a:off x="6092826" y="2667000"/>
            <a:ext cx="2898776" cy="1905000"/>
            <a:chOff x="3934" y="1680"/>
            <a:chExt cx="1826" cy="1200"/>
          </a:xfrm>
        </p:grpSpPr>
        <p:grpSp>
          <p:nvGrpSpPr>
            <p:cNvPr id="13339" name="Group 24"/>
            <p:cNvGrpSpPr>
              <a:grpSpLocks/>
            </p:cNvGrpSpPr>
            <p:nvPr/>
          </p:nvGrpSpPr>
          <p:grpSpPr bwMode="auto">
            <a:xfrm>
              <a:off x="3934" y="1680"/>
              <a:ext cx="1824" cy="1200"/>
              <a:chOff x="4464" y="1680"/>
              <a:chExt cx="1152" cy="885"/>
            </a:xfrm>
          </p:grpSpPr>
          <p:pic>
            <p:nvPicPr>
              <p:cNvPr id="13341" name="Picture 25" descr="Roberta_foto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464" y="1680"/>
                <a:ext cx="1152" cy="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4442" name="Text Box 26"/>
              <p:cNvSpPr txBox="1">
                <a:spLocks noChangeArrowheads="1"/>
              </p:cNvSpPr>
              <p:nvPr/>
            </p:nvSpPr>
            <p:spPr bwMode="auto">
              <a:xfrm>
                <a:off x="4859" y="1680"/>
                <a:ext cx="732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Arquiteta&amp;Urbanista</a:t>
                </a:r>
                <a:r>
                  <a:rPr lang="en-US" sz="140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 </a:t>
                </a:r>
              </a:p>
              <a:p>
                <a:pPr>
                  <a:defRPr/>
                </a:pPr>
                <a:r>
                  <a:rPr lang="en-US" sz="105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Sec.Plan</a:t>
                </a:r>
                <a:r>
                  <a:rPr lang="en-US" sz="105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. Jacarei</a:t>
                </a:r>
                <a:endParaRPr lang="pt-BR" sz="105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endParaRPr>
              </a:p>
            </p:txBody>
          </p:sp>
        </p:grpSp>
        <p:sp>
          <p:nvSpPr>
            <p:cNvPr id="13340" name="Rectangle 27"/>
            <p:cNvSpPr>
              <a:spLocks noChangeArrowheads="1"/>
            </p:cNvSpPr>
            <p:nvPr/>
          </p:nvSpPr>
          <p:spPr bwMode="auto">
            <a:xfrm>
              <a:off x="3936" y="1680"/>
              <a:ext cx="1824" cy="1200"/>
            </a:xfrm>
            <a:prstGeom prst="rect">
              <a:avLst/>
            </a:prstGeom>
            <a:noFill/>
            <a:ln w="76200" cmpd="tri" algn="ctr">
              <a:solidFill>
                <a:srgbClr val="A5002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3326" name="Group 28"/>
          <p:cNvGrpSpPr>
            <a:grpSpLocks/>
          </p:cNvGrpSpPr>
          <p:nvPr/>
        </p:nvGrpSpPr>
        <p:grpSpPr bwMode="auto">
          <a:xfrm>
            <a:off x="152400" y="2667000"/>
            <a:ext cx="3153377" cy="1858963"/>
            <a:chOff x="3600" y="0"/>
            <a:chExt cx="1405" cy="1123"/>
          </a:xfrm>
        </p:grpSpPr>
        <p:pic>
          <p:nvPicPr>
            <p:cNvPr id="13337" name="Picture 29" descr="Flavia_em_Barcel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0" y="192"/>
              <a:ext cx="139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Text Box 30"/>
            <p:cNvSpPr txBox="1">
              <a:spLocks noChangeArrowheads="1"/>
            </p:cNvSpPr>
            <p:nvPr/>
          </p:nvSpPr>
          <p:spPr bwMode="auto">
            <a:xfrm>
              <a:off x="3888" y="0"/>
              <a:ext cx="111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2"/>
                  </a:solidFill>
                  <a:latin typeface="Microsoft Sans Serif" pitchFamily="34" charset="0"/>
                </a:rPr>
                <a:t>Arquiteta&amp;Urbanist</a:t>
              </a:r>
              <a:r>
                <a:rPr lang="en-US" sz="1400" dirty="0" err="1" smtClean="0">
                  <a:solidFill>
                    <a:schemeClr val="accent2"/>
                  </a:solidFill>
                  <a:latin typeface="Microsoft Sans Serif" pitchFamily="34" charset="0"/>
                </a:rPr>
                <a:t>a</a:t>
              </a:r>
              <a:r>
                <a:rPr lang="en-US" sz="1400" dirty="0" smtClean="0">
                  <a:solidFill>
                    <a:schemeClr val="accent2"/>
                  </a:solidFill>
                  <a:latin typeface="Microsoft Sans Serif" pitchFamily="34" charset="0"/>
                </a:rPr>
                <a:t> -</a:t>
              </a:r>
              <a:r>
                <a:rPr lang="en-US" sz="1200" b="1" dirty="0">
                  <a:solidFill>
                    <a:schemeClr val="accent2"/>
                  </a:solidFill>
                  <a:latin typeface="Microsoft Sans Serif" pitchFamily="34" charset="0"/>
                </a:rPr>
                <a:t>UFABC</a:t>
              </a:r>
              <a:endParaRPr lang="pt-BR" sz="1200" b="1" dirty="0">
                <a:solidFill>
                  <a:schemeClr val="accent2"/>
                </a:solidFill>
                <a:latin typeface="Microsoft Sans Serif" pitchFamily="34" charset="0"/>
              </a:endParaRPr>
            </a:p>
          </p:txBody>
        </p:sp>
      </p:grpSp>
      <p:grpSp>
        <p:nvGrpSpPr>
          <p:cNvPr id="13327" name="Group 31"/>
          <p:cNvGrpSpPr>
            <a:grpSpLocks/>
          </p:cNvGrpSpPr>
          <p:nvPr/>
        </p:nvGrpSpPr>
        <p:grpSpPr bwMode="auto">
          <a:xfrm>
            <a:off x="3352800" y="2590800"/>
            <a:ext cx="2590800" cy="2057400"/>
            <a:chOff x="4269" y="2976"/>
            <a:chExt cx="1333" cy="1208"/>
          </a:xfrm>
        </p:grpSpPr>
        <p:pic>
          <p:nvPicPr>
            <p:cNvPr id="13335" name="Imagem 9" descr="SAM_0798.JPG"/>
            <p:cNvPicPr>
              <a:picLocks noChangeAspect="1"/>
            </p:cNvPicPr>
            <p:nvPr/>
          </p:nvPicPr>
          <p:blipFill>
            <a:blip r:embed="rId10"/>
            <a:srcRect l="26785" t="11555"/>
            <a:stretch>
              <a:fillRect/>
            </a:stretch>
          </p:blipFill>
          <p:spPr bwMode="auto">
            <a:xfrm>
              <a:off x="4269" y="2976"/>
              <a:ext cx="1333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4449" name="Text Box 33"/>
            <p:cNvSpPr txBox="1">
              <a:spLocks noChangeArrowheads="1"/>
            </p:cNvSpPr>
            <p:nvPr/>
          </p:nvSpPr>
          <p:spPr bwMode="auto">
            <a:xfrm>
              <a:off x="4272" y="2976"/>
              <a:ext cx="4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Geógrafa</a:t>
              </a:r>
              <a:endPara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505200" y="4876800"/>
            <a:ext cx="685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r>
              <a:rPr lang="pt-BR" sz="1000" b="1" dirty="0" smtClean="0">
                <a:solidFill>
                  <a:schemeClr val="accent2"/>
                </a:solidFill>
                <a:latin typeface="Trebuchet MS" pitchFamily="34" charset="0"/>
              </a:rPr>
              <a:t>UFABC</a:t>
            </a:r>
            <a:endParaRPr lang="pt-BR" sz="1000" b="1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4572000" y="4691062"/>
            <a:ext cx="2286000" cy="2166938"/>
            <a:chOff x="1753" y="2448"/>
            <a:chExt cx="791" cy="933"/>
          </a:xfrm>
        </p:grpSpPr>
        <p:pic>
          <p:nvPicPr>
            <p:cNvPr id="43" name="Picture 2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53" y="2554"/>
              <a:ext cx="672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1920" y="2448"/>
              <a:ext cx="624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Computeiro -UFOP</a:t>
              </a:r>
              <a:endParaRPr lang="pt-BR"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45" name="Group 48"/>
          <p:cNvGrpSpPr>
            <a:grpSpLocks/>
          </p:cNvGrpSpPr>
          <p:nvPr/>
        </p:nvGrpSpPr>
        <p:grpSpPr bwMode="auto">
          <a:xfrm>
            <a:off x="6934200" y="4572000"/>
            <a:ext cx="2209800" cy="2133600"/>
            <a:chOff x="4320" y="0"/>
            <a:chExt cx="1344" cy="1536"/>
          </a:xfrm>
        </p:grpSpPr>
        <p:pic>
          <p:nvPicPr>
            <p:cNvPr id="46" name="Picture 4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68" y="192"/>
              <a:ext cx="129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4320" y="0"/>
              <a:ext cx="73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Bióloga</a:t>
              </a:r>
              <a:endParaRPr lang="pt-B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 rot="-5400000">
              <a:off x="5132" y="817"/>
              <a:ext cx="8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Cambria" pitchFamily="18" charset="0"/>
                </a:rPr>
                <a:t>Tathiane Anazawa</a:t>
              </a:r>
            </a:p>
          </p:txBody>
        </p:sp>
      </p:grpSp>
      <p:grpSp>
        <p:nvGrpSpPr>
          <p:cNvPr id="49" name="Group 45"/>
          <p:cNvGrpSpPr>
            <a:grpSpLocks/>
          </p:cNvGrpSpPr>
          <p:nvPr/>
        </p:nvGrpSpPr>
        <p:grpSpPr bwMode="auto">
          <a:xfrm>
            <a:off x="6019800" y="4953000"/>
            <a:ext cx="906463" cy="609600"/>
            <a:chOff x="3984" y="2112"/>
            <a:chExt cx="571" cy="384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24" y="2160"/>
              <a:ext cx="33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3984" y="2112"/>
              <a:ext cx="4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Núcleo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839200" y="457200"/>
            <a:ext cx="762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228600" y="4953000"/>
            <a:ext cx="152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477000"/>
            <a:ext cx="1752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733800" y="6477000"/>
            <a:ext cx="3352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2990850" y="5165725"/>
          <a:ext cx="41275" cy="28575"/>
        </p:xfrm>
        <a:graphic>
          <a:graphicData uri="http://schemas.openxmlformats.org/presentationml/2006/ole">
            <p:oleObj spid="_x0000_s1026" name="Pacote" r:id="rId3" imgW="790560" imgH="485640" progId="Package">
              <p:embed/>
            </p:oleObj>
          </a:graphicData>
        </a:graphic>
      </p:graphicFrame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8839200" y="4038600"/>
            <a:ext cx="76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4648200" y="1828801"/>
            <a:ext cx="2057400" cy="2133599"/>
            <a:chOff x="4224" y="3302"/>
            <a:chExt cx="984" cy="1018"/>
          </a:xfrm>
        </p:grpSpPr>
        <p:pic>
          <p:nvPicPr>
            <p:cNvPr id="1072" name="Picture 12" descr="gribeiro_fot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302"/>
              <a:ext cx="98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5453" name="Text Box 13"/>
            <p:cNvSpPr txBox="1">
              <a:spLocks noChangeArrowheads="1"/>
            </p:cNvSpPr>
            <p:nvPr/>
          </p:nvSpPr>
          <p:spPr bwMode="auto">
            <a:xfrm>
              <a:off x="4224" y="4108"/>
              <a:ext cx="59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Computeiro</a:t>
              </a:r>
              <a:endParaRPr lang="pt-B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1037" name="Group 23"/>
          <p:cNvGrpSpPr>
            <a:grpSpLocks/>
          </p:cNvGrpSpPr>
          <p:nvPr/>
        </p:nvGrpSpPr>
        <p:grpSpPr bwMode="auto">
          <a:xfrm>
            <a:off x="4648200" y="0"/>
            <a:ext cx="1676400" cy="1676400"/>
            <a:chOff x="1776" y="3408"/>
            <a:chExt cx="738" cy="912"/>
          </a:xfrm>
        </p:grpSpPr>
        <p:pic>
          <p:nvPicPr>
            <p:cNvPr id="1064" name="Picture 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6" y="3408"/>
              <a:ext cx="73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5465" name="Text Box 25"/>
            <p:cNvSpPr txBox="1">
              <a:spLocks noChangeArrowheads="1"/>
            </p:cNvSpPr>
            <p:nvPr/>
          </p:nvSpPr>
          <p:spPr bwMode="auto">
            <a:xfrm>
              <a:off x="1776" y="4032"/>
              <a:ext cx="67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Engenheiro/</a:t>
              </a:r>
            </a:p>
            <a:p>
              <a:pPr>
                <a:defRPr/>
              </a:pP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Computeiro</a:t>
              </a:r>
              <a:endPara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1038" name="Group 26"/>
          <p:cNvGrpSpPr>
            <a:grpSpLocks/>
          </p:cNvGrpSpPr>
          <p:nvPr/>
        </p:nvGrpSpPr>
        <p:grpSpPr bwMode="auto">
          <a:xfrm>
            <a:off x="5257800" y="4191000"/>
            <a:ext cx="1752600" cy="2454275"/>
            <a:chOff x="2592" y="1488"/>
            <a:chExt cx="725" cy="1438"/>
          </a:xfrm>
        </p:grpSpPr>
        <p:pic>
          <p:nvPicPr>
            <p:cNvPr id="1062" name="Picture 27" descr="miguel_foto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1488"/>
              <a:ext cx="725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5468" name="Text Box 28"/>
            <p:cNvSpPr txBox="1">
              <a:spLocks noChangeArrowheads="1"/>
            </p:cNvSpPr>
            <p:nvPr/>
          </p:nvSpPr>
          <p:spPr bwMode="auto">
            <a:xfrm>
              <a:off x="2592" y="2592"/>
              <a:ext cx="67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Engenheiro/</a:t>
              </a:r>
            </a:p>
            <a:p>
              <a:pPr>
                <a:defRPr/>
              </a:pP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Computeiro</a:t>
              </a:r>
              <a:endPara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sp>
        <p:nvSpPr>
          <p:cNvPr id="1039" name="Rectangle 29"/>
          <p:cNvSpPr>
            <a:spLocks noChangeArrowheads="1"/>
          </p:cNvSpPr>
          <p:nvPr/>
        </p:nvSpPr>
        <p:spPr bwMode="auto">
          <a:xfrm>
            <a:off x="1905000" y="0"/>
            <a:ext cx="152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grpSp>
        <p:nvGrpSpPr>
          <p:cNvPr id="1041" name="Group 31"/>
          <p:cNvGrpSpPr>
            <a:grpSpLocks/>
          </p:cNvGrpSpPr>
          <p:nvPr/>
        </p:nvGrpSpPr>
        <p:grpSpPr bwMode="auto">
          <a:xfrm>
            <a:off x="6705600" y="152400"/>
            <a:ext cx="2069146" cy="2057400"/>
            <a:chOff x="192" y="2928"/>
            <a:chExt cx="916" cy="1248"/>
          </a:xfrm>
        </p:grpSpPr>
        <p:grpSp>
          <p:nvGrpSpPr>
            <p:cNvPr id="1058" name="Group 32"/>
            <p:cNvGrpSpPr>
              <a:grpSpLocks/>
            </p:cNvGrpSpPr>
            <p:nvPr/>
          </p:nvGrpSpPr>
          <p:grpSpPr bwMode="auto">
            <a:xfrm>
              <a:off x="192" y="2928"/>
              <a:ext cx="916" cy="1248"/>
              <a:chOff x="144" y="3024"/>
              <a:chExt cx="916" cy="1104"/>
            </a:xfrm>
          </p:grpSpPr>
          <p:sp>
            <p:nvSpPr>
              <p:cNvPr id="1060" name="Rectangle 33"/>
              <p:cNvSpPr>
                <a:spLocks noChangeArrowheads="1"/>
              </p:cNvSpPr>
              <p:nvPr/>
            </p:nvSpPr>
            <p:spPr bwMode="auto">
              <a:xfrm>
                <a:off x="144" y="3120"/>
                <a:ext cx="96" cy="10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061" name="Picture 3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44" y="3024"/>
                <a:ext cx="916" cy="9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5475" name="Text Box 35"/>
            <p:cNvSpPr txBox="1">
              <a:spLocks noChangeArrowheads="1"/>
            </p:cNvSpPr>
            <p:nvPr/>
          </p:nvSpPr>
          <p:spPr bwMode="auto">
            <a:xfrm>
              <a:off x="197" y="3852"/>
              <a:ext cx="591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Computação</a:t>
              </a:r>
              <a:endParaRPr lang="pt-B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1042" name="Group 36"/>
          <p:cNvGrpSpPr>
            <a:grpSpLocks/>
          </p:cNvGrpSpPr>
          <p:nvPr/>
        </p:nvGrpSpPr>
        <p:grpSpPr bwMode="auto">
          <a:xfrm>
            <a:off x="7086600" y="4572000"/>
            <a:ext cx="2057400" cy="2049463"/>
            <a:chOff x="3888" y="1584"/>
            <a:chExt cx="1008" cy="1099"/>
          </a:xfrm>
        </p:grpSpPr>
        <p:pic>
          <p:nvPicPr>
            <p:cNvPr id="1056" name="Picture 3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88" y="1632"/>
              <a:ext cx="1008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5478" name="Text Box 38"/>
            <p:cNvSpPr txBox="1">
              <a:spLocks noChangeArrowheads="1"/>
            </p:cNvSpPr>
            <p:nvPr/>
          </p:nvSpPr>
          <p:spPr bwMode="auto">
            <a:xfrm>
              <a:off x="3888" y="1584"/>
              <a:ext cx="7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Eng. Cartógrafo</a:t>
              </a:r>
              <a:endParaRPr lang="pt-B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905000" y="0"/>
            <a:ext cx="152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381000" y="838200"/>
            <a:ext cx="2135188" cy="1524000"/>
            <a:chOff x="432" y="3360"/>
            <a:chExt cx="1345" cy="960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432" y="3388"/>
              <a:ext cx="1344" cy="932"/>
              <a:chOff x="1920" y="2592"/>
              <a:chExt cx="1344" cy="932"/>
            </a:xfrm>
          </p:grpSpPr>
          <p:pic>
            <p:nvPicPr>
              <p:cNvPr id="56" name="Picture 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68" y="2592"/>
                <a:ext cx="1296" cy="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1920" y="3312"/>
                <a:ext cx="109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Assistente Social</a:t>
                </a:r>
                <a:endParaRPr lang="pt-BR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endParaRPr>
              </a:p>
            </p:txBody>
          </p:sp>
        </p:grp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143" y="3360"/>
              <a:ext cx="6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solidFill>
                    <a:schemeClr val="bg1"/>
                  </a:solidFill>
                  <a:latin typeface="Cambria" pitchFamily="18" charset="0"/>
                </a:rPr>
                <a:t>Aldaiza Sposati</a:t>
              </a:r>
            </a:p>
          </p:txBody>
        </p:sp>
      </p:grpSp>
      <p:grpSp>
        <p:nvGrpSpPr>
          <p:cNvPr id="58" name="Group 9"/>
          <p:cNvGrpSpPr>
            <a:grpSpLocks/>
          </p:cNvGrpSpPr>
          <p:nvPr/>
        </p:nvGrpSpPr>
        <p:grpSpPr bwMode="auto">
          <a:xfrm>
            <a:off x="228600" y="152400"/>
            <a:ext cx="1447800" cy="685800"/>
            <a:chOff x="0" y="3024"/>
            <a:chExt cx="912" cy="432"/>
          </a:xfrm>
        </p:grpSpPr>
        <p:pic>
          <p:nvPicPr>
            <p:cNvPr id="59" name="Picture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4" y="3024"/>
              <a:ext cx="76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0" y="3024"/>
              <a:ext cx="4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Núcleo</a:t>
              </a:r>
            </a:p>
          </p:txBody>
        </p:sp>
      </p:grpSp>
      <p:grpSp>
        <p:nvGrpSpPr>
          <p:cNvPr id="61" name="Group 12"/>
          <p:cNvGrpSpPr>
            <a:grpSpLocks/>
          </p:cNvGrpSpPr>
          <p:nvPr/>
        </p:nvGrpSpPr>
        <p:grpSpPr bwMode="auto">
          <a:xfrm>
            <a:off x="381000" y="4267200"/>
            <a:ext cx="1981200" cy="2286000"/>
            <a:chOff x="3408" y="3120"/>
            <a:chExt cx="1152" cy="1200"/>
          </a:xfrm>
        </p:grpSpPr>
        <p:grpSp>
          <p:nvGrpSpPr>
            <p:cNvPr id="62" name="Group 13"/>
            <p:cNvGrpSpPr>
              <a:grpSpLocks/>
            </p:cNvGrpSpPr>
            <p:nvPr/>
          </p:nvGrpSpPr>
          <p:grpSpPr bwMode="auto">
            <a:xfrm>
              <a:off x="3408" y="3120"/>
              <a:ext cx="1152" cy="1200"/>
              <a:chOff x="1288" y="2976"/>
              <a:chExt cx="680" cy="1200"/>
            </a:xfrm>
          </p:grpSpPr>
          <p:pic>
            <p:nvPicPr>
              <p:cNvPr id="64" name="Picture 14" descr="Fred_foto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288" y="2976"/>
                <a:ext cx="680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Text Box 15"/>
              <p:cNvSpPr txBox="1">
                <a:spLocks noChangeArrowheads="1"/>
              </p:cNvSpPr>
              <p:nvPr/>
            </p:nvSpPr>
            <p:spPr bwMode="auto">
              <a:xfrm>
                <a:off x="1288" y="4016"/>
                <a:ext cx="672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Arquiteto&amp;Urbanista</a:t>
                </a:r>
                <a:endParaRPr lang="pt-BR" sz="1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endParaRPr>
              </a:p>
            </p:txBody>
          </p:sp>
        </p:grp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4032" y="3120"/>
              <a:ext cx="48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Cambria" pitchFamily="18" charset="0"/>
                </a:rPr>
                <a:t>Fred Ramos</a:t>
              </a:r>
            </a:p>
          </p:txBody>
        </p:sp>
      </p:grpSp>
      <p:grpSp>
        <p:nvGrpSpPr>
          <p:cNvPr id="66" name="Group 17"/>
          <p:cNvGrpSpPr>
            <a:grpSpLocks/>
          </p:cNvGrpSpPr>
          <p:nvPr/>
        </p:nvGrpSpPr>
        <p:grpSpPr bwMode="auto">
          <a:xfrm>
            <a:off x="304800" y="2438398"/>
            <a:ext cx="2466975" cy="1581150"/>
            <a:chOff x="1776" y="3072"/>
            <a:chExt cx="1554" cy="996"/>
          </a:xfrm>
        </p:grpSpPr>
        <p:grpSp>
          <p:nvGrpSpPr>
            <p:cNvPr id="67" name="Group 18"/>
            <p:cNvGrpSpPr>
              <a:grpSpLocks/>
            </p:cNvGrpSpPr>
            <p:nvPr/>
          </p:nvGrpSpPr>
          <p:grpSpPr bwMode="auto">
            <a:xfrm>
              <a:off x="1776" y="3072"/>
              <a:ext cx="1554" cy="996"/>
              <a:chOff x="2112" y="2335"/>
              <a:chExt cx="1554" cy="996"/>
            </a:xfrm>
          </p:grpSpPr>
          <p:pic>
            <p:nvPicPr>
              <p:cNvPr id="69" name="Picture 1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112" y="2335"/>
                <a:ext cx="1488" cy="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Text Box 20"/>
              <p:cNvSpPr txBox="1">
                <a:spLocks noChangeArrowheads="1"/>
              </p:cNvSpPr>
              <p:nvPr/>
            </p:nvSpPr>
            <p:spPr bwMode="auto">
              <a:xfrm>
                <a:off x="2640" y="3055"/>
                <a:ext cx="102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Assitente</a:t>
                </a:r>
                <a:r>
                  <a:rPr lang="en-US" sz="16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icrosoft Sans Serif" pitchFamily="34" charset="0"/>
                  </a:rPr>
                  <a:t> Social</a:t>
                </a:r>
                <a:endParaRPr lang="pt-B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endParaRPr>
              </a:p>
            </p:txBody>
          </p:sp>
        </p:grpSp>
        <p:sp>
          <p:nvSpPr>
            <p:cNvPr id="68" name="Text Box 21"/>
            <p:cNvSpPr txBox="1">
              <a:spLocks noChangeArrowheads="1"/>
            </p:cNvSpPr>
            <p:nvPr/>
          </p:nvSpPr>
          <p:spPr bwMode="auto">
            <a:xfrm>
              <a:off x="2784" y="3072"/>
              <a:ext cx="4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solidFill>
                    <a:schemeClr val="bg1"/>
                  </a:solidFill>
                  <a:latin typeface="Cambria" pitchFamily="18" charset="0"/>
                </a:rPr>
                <a:t>Dirce Koga</a:t>
              </a:r>
            </a:p>
          </p:txBody>
        </p:sp>
      </p:grp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0" y="228600"/>
            <a:ext cx="2819400" cy="6477000"/>
          </a:xfrm>
          <a:prstGeom prst="rect">
            <a:avLst/>
          </a:prstGeom>
          <a:noFill/>
          <a:ln w="38100" cmpd="dbl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grpSp>
        <p:nvGrpSpPr>
          <p:cNvPr id="72" name="Group 35"/>
          <p:cNvGrpSpPr>
            <a:grpSpLocks/>
          </p:cNvGrpSpPr>
          <p:nvPr/>
        </p:nvGrpSpPr>
        <p:grpSpPr bwMode="auto">
          <a:xfrm>
            <a:off x="3048000" y="3886200"/>
            <a:ext cx="1990728" cy="2667000"/>
            <a:chOff x="2064" y="1872"/>
            <a:chExt cx="1254" cy="1680"/>
          </a:xfrm>
        </p:grpSpPr>
        <p:pic>
          <p:nvPicPr>
            <p:cNvPr id="73" name="Picture 3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64" y="2112"/>
              <a:ext cx="1232" cy="1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4" name="Text Box 37"/>
            <p:cNvSpPr txBox="1">
              <a:spLocks noChangeArrowheads="1"/>
            </p:cNvSpPr>
            <p:nvPr/>
          </p:nvSpPr>
          <p:spPr bwMode="auto">
            <a:xfrm>
              <a:off x="2064" y="1872"/>
              <a:ext cx="125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>
                <a:defRPr/>
              </a:pPr>
              <a:r>
                <a:rPr lang="en-US" sz="1800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Fisico</a:t>
              </a:r>
              <a:r>
                <a:rPr lang="en-US" sz="18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– </a:t>
              </a:r>
              <a:r>
                <a:rPr lang="en-US" sz="16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CEMADEN</a:t>
              </a:r>
              <a:endParaRPr lang="en-US" sz="1800" dirty="0"/>
            </a:p>
          </p:txBody>
        </p:sp>
      </p:grpSp>
      <p:sp>
        <p:nvSpPr>
          <p:cNvPr id="75" name="Text Box 42"/>
          <p:cNvSpPr txBox="1">
            <a:spLocks noChangeArrowheads="1"/>
          </p:cNvSpPr>
          <p:nvPr/>
        </p:nvSpPr>
        <p:spPr bwMode="auto">
          <a:xfrm>
            <a:off x="1905000" y="4343400"/>
            <a:ext cx="406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mbria" pitchFamily="18" charset="0"/>
              </a:rPr>
              <a:t>FGV</a:t>
            </a:r>
          </a:p>
        </p:txBody>
      </p: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1905000" y="1066800"/>
            <a:ext cx="5873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mbria" pitchFamily="18" charset="0"/>
              </a:rPr>
              <a:t>PUC-SP</a:t>
            </a: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05000" y="2667000"/>
            <a:ext cx="765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mbria" pitchFamily="18" charset="0"/>
              </a:rPr>
              <a:t>Unicsul-SP</a:t>
            </a:r>
          </a:p>
        </p:txBody>
      </p:sp>
      <p:grpSp>
        <p:nvGrpSpPr>
          <p:cNvPr id="78" name="Group 45"/>
          <p:cNvGrpSpPr>
            <a:grpSpLocks/>
          </p:cNvGrpSpPr>
          <p:nvPr/>
        </p:nvGrpSpPr>
        <p:grpSpPr bwMode="auto">
          <a:xfrm>
            <a:off x="2971800" y="0"/>
            <a:ext cx="1547813" cy="2057400"/>
            <a:chOff x="2832" y="3024"/>
            <a:chExt cx="975" cy="1296"/>
          </a:xfrm>
        </p:grpSpPr>
        <p:pic>
          <p:nvPicPr>
            <p:cNvPr id="79" name="Picture 4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32" y="3024"/>
              <a:ext cx="954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47"/>
            <p:cNvSpPr txBox="1">
              <a:spLocks noChangeArrowheads="1"/>
            </p:cNvSpPr>
            <p:nvPr/>
          </p:nvSpPr>
          <p:spPr bwMode="auto">
            <a:xfrm>
              <a:off x="3264" y="4108"/>
              <a:ext cx="5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Bióloga</a:t>
              </a:r>
              <a:endParaRPr lang="pt-B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2971800" y="2209800"/>
            <a:ext cx="1524000" cy="1538288"/>
            <a:chOff x="5867400" y="2362200"/>
            <a:chExt cx="1524000" cy="1538288"/>
          </a:xfrm>
        </p:grpSpPr>
        <p:pic>
          <p:nvPicPr>
            <p:cNvPr id="82" name="Picture 50" descr="C:\Users\Miguel\Desktop\download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867400" y="2376488"/>
              <a:ext cx="1524000" cy="1524000"/>
            </a:xfrm>
            <a:prstGeom prst="rect">
              <a:avLst/>
            </a:prstGeom>
            <a:noFill/>
          </p:spPr>
        </p:pic>
        <p:sp>
          <p:nvSpPr>
            <p:cNvPr id="83" name="Text Box 33"/>
            <p:cNvSpPr txBox="1">
              <a:spLocks noChangeArrowheads="1"/>
            </p:cNvSpPr>
            <p:nvPr/>
          </p:nvSpPr>
          <p:spPr bwMode="auto">
            <a:xfrm>
              <a:off x="5867400" y="2362200"/>
              <a:ext cx="923203" cy="30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Geógrafa</a:t>
              </a:r>
              <a:endParaRPr lang="pt-B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pic>
        <p:nvPicPr>
          <p:cNvPr id="1076" name="Picture 52" descr="C:\Users\Miguel\Desktop\servletrecuperafoto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1367" y="2133600"/>
            <a:ext cx="2362633" cy="2376134"/>
          </a:xfrm>
          <a:prstGeom prst="rect">
            <a:avLst/>
          </a:prstGeom>
          <a:noFill/>
        </p:spPr>
      </p:pic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7330683" y="4191000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Ciências</a:t>
            </a:r>
            <a:r>
              <a:rPr 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1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Ambientais</a:t>
            </a:r>
            <a:endParaRPr lang="pt-BR" sz="1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1000" y="381000"/>
            <a:ext cx="8382000" cy="5943600"/>
            <a:chOff x="1008" y="912"/>
            <a:chExt cx="3856" cy="3039"/>
          </a:xfrm>
        </p:grpSpPr>
        <p:sp>
          <p:nvSpPr>
            <p:cNvPr id="447491" name="AutoShape 3"/>
            <p:cNvSpPr>
              <a:spLocks noChangeArrowheads="1"/>
            </p:cNvSpPr>
            <p:nvPr/>
          </p:nvSpPr>
          <p:spPr bwMode="auto">
            <a:xfrm>
              <a:off x="1008" y="912"/>
              <a:ext cx="3856" cy="3039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65" name="AutoShape 4"/>
            <p:cNvSpPr>
              <a:spLocks noChangeArrowheads="1"/>
            </p:cNvSpPr>
            <p:nvPr/>
          </p:nvSpPr>
          <p:spPr bwMode="auto">
            <a:xfrm>
              <a:off x="1223" y="2499"/>
              <a:ext cx="1653" cy="1352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5C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>
              <a:off x="3025" y="2499"/>
              <a:ext cx="1653" cy="135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7" name="AutoShape 6"/>
            <p:cNvSpPr>
              <a:spLocks noChangeArrowheads="1"/>
            </p:cNvSpPr>
            <p:nvPr/>
          </p:nvSpPr>
          <p:spPr bwMode="auto">
            <a:xfrm flipV="1">
              <a:off x="2125" y="2499"/>
              <a:ext cx="1652" cy="1352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C3D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8" name="AutoShape 7"/>
            <p:cNvSpPr>
              <a:spLocks noChangeArrowheads="1"/>
            </p:cNvSpPr>
            <p:nvPr/>
          </p:nvSpPr>
          <p:spPr bwMode="auto">
            <a:xfrm>
              <a:off x="2114" y="1079"/>
              <a:ext cx="1652" cy="1352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3D1F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7496" name="Text Box 8"/>
            <p:cNvSpPr txBox="1">
              <a:spLocks noChangeArrowheads="1"/>
            </p:cNvSpPr>
            <p:nvPr/>
          </p:nvSpPr>
          <p:spPr bwMode="auto">
            <a:xfrm>
              <a:off x="1382" y="3513"/>
              <a:ext cx="134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>INOVAÇÃO</a:t>
              </a:r>
            </a:p>
          </p:txBody>
        </p:sp>
        <p:sp>
          <p:nvSpPr>
            <p:cNvPr id="447497" name="Text Box 9"/>
            <p:cNvSpPr txBox="1">
              <a:spLocks noChangeArrowheads="1"/>
            </p:cNvSpPr>
            <p:nvPr/>
          </p:nvSpPr>
          <p:spPr bwMode="auto">
            <a:xfrm>
              <a:off x="3219" y="3438"/>
              <a:ext cx="127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>CAPACITAÇÃO</a:t>
              </a:r>
            </a:p>
          </p:txBody>
        </p:sp>
        <p:sp>
          <p:nvSpPr>
            <p:cNvPr id="447498" name="Text Box 10"/>
            <p:cNvSpPr txBox="1">
              <a:spLocks noChangeArrowheads="1"/>
            </p:cNvSpPr>
            <p:nvPr/>
          </p:nvSpPr>
          <p:spPr bwMode="auto">
            <a:xfrm>
              <a:off x="2496" y="1536"/>
              <a:ext cx="960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/>
              </a:r>
              <a:b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>POLÍTICA PÚBLICA</a:t>
              </a:r>
              <a:endParaRPr lang="pt-BR" sz="20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47499" name="Text Box 11"/>
            <p:cNvSpPr txBox="1">
              <a:spLocks noChangeArrowheads="1"/>
            </p:cNvSpPr>
            <p:nvPr/>
          </p:nvSpPr>
          <p:spPr bwMode="auto">
            <a:xfrm>
              <a:off x="2256" y="2784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sz="3200" b="1">
                  <a:solidFill>
                    <a:schemeClr val="bg1"/>
                  </a:solidFill>
                  <a:latin typeface="Trebuchet MS" pitchFamily="34" charset="0"/>
                </a:rPr>
                <a:t>TERRITÓRIO</a:t>
              </a:r>
            </a:p>
          </p:txBody>
        </p:sp>
      </p:grpSp>
      <p:sp>
        <p:nvSpPr>
          <p:cNvPr id="447500" name="Text Box 12"/>
          <p:cNvSpPr txBox="1">
            <a:spLocks noChangeArrowheads="1"/>
          </p:cNvSpPr>
          <p:nvPr/>
        </p:nvSpPr>
        <p:spPr bwMode="auto">
          <a:xfrm>
            <a:off x="6858000" y="6324600"/>
            <a:ext cx="19145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Fonte: Dirce Koga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1828800" y="228600"/>
            <a:ext cx="5873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Cambria" pitchFamily="18" charset="0"/>
              </a:rPr>
              <a:t>Programa da Disciplina </a:t>
            </a:r>
            <a:endParaRPr lang="en-US" sz="360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04800" y="1905000"/>
            <a:ext cx="8686800" cy="392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3200">
                <a:latin typeface="Cambria" pitchFamily="18" charset="0"/>
              </a:rPr>
              <a:t>1. Existe um Problema Populacional? </a:t>
            </a:r>
          </a:p>
          <a:p>
            <a:pPr lvl="1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População e Desenvolvimento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História e Contexto</a:t>
            </a:r>
          </a:p>
          <a:p>
            <a:pPr lvl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Um Debate no Campo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População, Espaço e Ambiente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– PEA</a:t>
            </a:r>
          </a:p>
          <a:p>
            <a:pPr lvl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lvl="1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</a:p>
          <a:p>
            <a:pPr>
              <a:defRPr/>
            </a:pPr>
            <a:r>
              <a:rPr lang="en-US" sz="3200">
                <a:latin typeface="Cambria" pitchFamily="18" charset="0"/>
              </a:rPr>
              <a:t>2. Conceitos Básicos e Medidas em Demografia </a:t>
            </a:r>
          </a:p>
          <a:p>
            <a:pPr lvl="1">
              <a:buFontTx/>
              <a:buChar char="•"/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Conceitos e Variáveis Básicas</a:t>
            </a:r>
          </a:p>
          <a:p>
            <a:pPr lvl="2"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Fertilidade, Mortalidade, Migração, Tamanho,</a:t>
            </a:r>
          </a:p>
          <a:p>
            <a:pPr lvl="2"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Crescimento, Estrutura, Composição e </a:t>
            </a:r>
          </a:p>
          <a:p>
            <a:pPr lvl="2"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Distribuição da População</a:t>
            </a:r>
            <a:endParaRPr lang="en-US"/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381000" y="1143000"/>
            <a:ext cx="43068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latin typeface="Cambria" pitchFamily="18" charset="0"/>
              </a:rPr>
              <a:t>Parte I –  Fundamentos</a:t>
            </a: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304800" y="5943600"/>
            <a:ext cx="883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3200">
                <a:latin typeface="Cambria" pitchFamily="18" charset="0"/>
              </a:rPr>
              <a:t>3. O Campo PEA – População, Espaço e Ambiente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9448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2800">
                <a:latin typeface="Cambria" pitchFamily="18" charset="0"/>
              </a:rPr>
              <a:t>4.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Fontes de Dados Demográficos e SocioEconomicos:</a:t>
            </a:r>
          </a:p>
          <a:p>
            <a:pPr>
              <a:defRPr/>
            </a:pPr>
            <a:r>
              <a:rPr lang="en-US" sz="3200">
                <a:latin typeface="Cambria" pitchFamily="18" charset="0"/>
              </a:rPr>
              <a:t>  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Origem, Indicadores e Indexação Espacial.</a:t>
            </a:r>
            <a:r>
              <a:rPr lang="en-US">
                <a:latin typeface="Cambria" pitchFamily="18" charset="0"/>
              </a:rPr>
              <a:t>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421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II–  Fontes de Dados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6503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III–  Integração de Dados: Conceitos</a:t>
            </a:r>
          </a:p>
        </p:txBody>
      </p:sp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2800">
                <a:latin typeface="Cambria" pitchFamily="18" charset="0"/>
              </a:rPr>
              <a:t>5.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Fontes de Dados Ambientais: uso de SR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304800" y="25908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2800">
                <a:latin typeface="Cambria" pitchFamily="18" charset="0"/>
              </a:rPr>
              <a:t>6.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Fontes de Dados Meteorológicos e Climáticos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990600" y="4572000"/>
            <a:ext cx="83058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ambria" pitchFamily="18" charset="0"/>
              </a:rPr>
              <a:t>Questões de Escala </a:t>
            </a:r>
          </a:p>
          <a:p>
            <a:r>
              <a:rPr lang="en-US">
                <a:latin typeface="Cambria" pitchFamily="18" charset="0"/>
              </a:rPr>
              <a:t>Escala de inventário e Escala de Integração</a:t>
            </a:r>
          </a:p>
          <a:p>
            <a:r>
              <a:rPr lang="en-US">
                <a:latin typeface="Cambria" pitchFamily="18" charset="0"/>
              </a:rPr>
              <a:t>Agregação/Desagregação de Dados</a:t>
            </a:r>
          </a:p>
          <a:p>
            <a:r>
              <a:rPr lang="en-US">
                <a:latin typeface="Cambria" pitchFamily="18" charset="0"/>
              </a:rPr>
              <a:t>Uso de BD Geográfico e Sistemas de Informação Geográfica</a:t>
            </a:r>
            <a:endParaRPr lang="en-US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7.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Revisão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6407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IV–  Integração de Dados: Técnicas 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381000" y="1203325"/>
            <a:ext cx="845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8. Métodos de Integração</a:t>
            </a: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914400" y="1905000"/>
            <a:ext cx="845820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ambria" pitchFamily="18" charset="0"/>
              </a:rPr>
              <a:t>Métodos Univariados </a:t>
            </a:r>
          </a:p>
          <a:p>
            <a:r>
              <a:rPr lang="en-US">
                <a:latin typeface="Cambria" pitchFamily="18" charset="0"/>
              </a:rPr>
              <a:t>Superfícies de Tendência</a:t>
            </a:r>
          </a:p>
          <a:p>
            <a:r>
              <a:rPr lang="en-US">
                <a:latin typeface="Cambria" pitchFamily="18" charset="0"/>
              </a:rPr>
              <a:t>Geoestatística: Krigeagem</a:t>
            </a:r>
          </a:p>
          <a:p>
            <a:r>
              <a:rPr lang="en-US">
                <a:latin typeface="Cambria" pitchFamily="18" charset="0"/>
              </a:rPr>
              <a:t>Centróides Ponderados de Martin</a:t>
            </a:r>
          </a:p>
          <a:p>
            <a:r>
              <a:rPr lang="en-US">
                <a:latin typeface="Cambria" pitchFamily="18" charset="0"/>
              </a:rPr>
              <a:t>Método Picnofilático de Tobler </a:t>
            </a:r>
          </a:p>
          <a:p>
            <a:r>
              <a:rPr lang="en-US">
                <a:latin typeface="Cambria" pitchFamily="18" charset="0"/>
              </a:rPr>
              <a:t>Métodos Multivariados</a:t>
            </a:r>
          </a:p>
          <a:p>
            <a:r>
              <a:rPr lang="en-US">
                <a:latin typeface="Cambria" pitchFamily="18" charset="0"/>
              </a:rPr>
              <a:t>Métodos Dasimétricos </a:t>
            </a:r>
          </a:p>
          <a:p>
            <a:r>
              <a:rPr lang="en-US">
                <a:latin typeface="Cambria" pitchFamily="18" charset="0"/>
              </a:rPr>
              <a:t>Interpoladores Inteligentes</a:t>
            </a:r>
          </a:p>
          <a:p>
            <a:r>
              <a:rPr lang="en-US">
                <a:latin typeface="Cambria" pitchFamily="18" charset="0"/>
              </a:rPr>
              <a:t>Compatibilização entre os Métodos e a Escala/Resolução de Dados Orbitais </a:t>
            </a:r>
          </a:p>
          <a:p>
            <a:r>
              <a:rPr lang="en-US">
                <a:latin typeface="Cambria" pitchFamily="18" charset="0"/>
              </a:rPr>
              <a:t>Métodos de Agregação e Desagregação Espacial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1167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V–  Estimativa de População: Contagem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203325"/>
            <a:ext cx="845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9. Métodos para Estimativa em Pequenas Áreas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7934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VI –  (Re)Distribuição Espacial da População</a:t>
            </a:r>
            <a:r>
              <a:rPr lang="en-US"/>
              <a:t> </a:t>
            </a:r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845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10. Estudo de Casos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1371600" y="3581400"/>
            <a:ext cx="7467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ambria" pitchFamily="18" charset="0"/>
              </a:rPr>
              <a:t>Escala Global</a:t>
            </a:r>
          </a:p>
          <a:p>
            <a:r>
              <a:rPr lang="en-US">
                <a:latin typeface="Cambria" pitchFamily="18" charset="0"/>
              </a:rPr>
              <a:t>Escala Regional</a:t>
            </a:r>
          </a:p>
          <a:p>
            <a:r>
              <a:rPr lang="en-US">
                <a:latin typeface="Cambria" pitchFamily="18" charset="0"/>
              </a:rPr>
              <a:t>Escala Local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6997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VII –Avaliando alguns Estudos em PEA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09600" y="1371600"/>
            <a:ext cx="7848600" cy="4114800"/>
          </a:xfrm>
          <a:solidFill>
            <a:srgbClr val="CCCCFF">
              <a:alpha val="32941"/>
            </a:srgbClr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600" smtClean="0">
                <a:solidFill>
                  <a:schemeClr val="tx1"/>
                </a:solidFill>
                <a:latin typeface="Cambria" pitchFamily="18" charset="0"/>
              </a:rPr>
              <a:t>A Construção destas </a:t>
            </a:r>
            <a:r>
              <a:rPr kumimoji="1" lang="en-US" sz="3600" i="1" smtClean="0">
                <a:solidFill>
                  <a:schemeClr val="tx1"/>
                </a:solidFill>
                <a:latin typeface="Cambria" pitchFamily="18" charset="0"/>
              </a:rPr>
              <a:t>Reflexões Espaciais</a:t>
            </a:r>
            <a:r>
              <a:rPr kumimoji="1" lang="en-US" sz="3600" smtClean="0">
                <a:solidFill>
                  <a:schemeClr val="tx1"/>
                </a:solidFill>
                <a:latin typeface="Cambria" pitchFamily="18" charset="0"/>
              </a:rPr>
              <a:t> e a materialização delas em ambientes computacionais é resultado de contatos com um </a:t>
            </a:r>
            <a:r>
              <a:rPr kumimoji="1" lang="en-US" sz="3600" i="1" smtClean="0">
                <a:solidFill>
                  <a:schemeClr val="tx1"/>
                </a:solidFill>
                <a:latin typeface="Cambria" pitchFamily="18" charset="0"/>
              </a:rPr>
              <a:t>Coletivo</a:t>
            </a:r>
            <a:r>
              <a:rPr kumimoji="1" lang="en-US" sz="3600" smtClean="0">
                <a:solidFill>
                  <a:schemeClr val="tx1"/>
                </a:solidFill>
                <a:latin typeface="Cambria" pitchFamily="18" charset="0"/>
              </a:rPr>
              <a:t> ( na falta de melhor palavra!) ao longo do tempo. Nem sempre constante e nunca completo mas sempre, SEMPRE, inspirador. 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1295400"/>
            <a:ext cx="8077200" cy="4572000"/>
          </a:xfrm>
          <a:solidFill>
            <a:srgbClr val="CCCCFF">
              <a:alpha val="32941"/>
            </a:srgbClr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400" smtClean="0">
                <a:solidFill>
                  <a:schemeClr val="tx1"/>
                </a:solidFill>
                <a:latin typeface="Cambria" pitchFamily="18" charset="0"/>
              </a:rPr>
              <a:t>O material didático que aqui aparece também é resultado da imensa interação e da grande generosidade deste </a:t>
            </a:r>
            <a:r>
              <a:rPr kumimoji="1" lang="en-US" sz="3400" i="1" smtClean="0">
                <a:solidFill>
                  <a:schemeClr val="tx1"/>
                </a:solidFill>
                <a:latin typeface="Cambria" pitchFamily="18" charset="0"/>
              </a:rPr>
              <a:t>Coletivo</a:t>
            </a:r>
            <a:r>
              <a:rPr kumimoji="1" lang="en-US" sz="3400" smtClean="0">
                <a:solidFill>
                  <a:schemeClr val="tx1"/>
                </a:solidFill>
                <a:latin typeface="Cambria" pitchFamily="18" charset="0"/>
              </a:rPr>
              <a:t>. Vários Slides apresentam resultados ou construções de exemplos, gráficos, equações, figuras produzidas por estas pessoas e/ou seus grupos. A este </a:t>
            </a:r>
            <a:r>
              <a:rPr kumimoji="1" lang="en-US" sz="3400" i="1" smtClean="0">
                <a:solidFill>
                  <a:schemeClr val="tx1"/>
                </a:solidFill>
                <a:latin typeface="Cambria" pitchFamily="18" charset="0"/>
              </a:rPr>
              <a:t>Coletivo</a:t>
            </a:r>
            <a:r>
              <a:rPr kumimoji="1" lang="en-US" sz="3400" smtClean="0">
                <a:solidFill>
                  <a:schemeClr val="tx1"/>
                </a:solidFill>
                <a:latin typeface="Cambria" pitchFamily="18" charset="0"/>
              </a:rPr>
              <a:t>, sempre em construção, nós gostaríamos de agradecer e apresentar: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381000"/>
            <a:ext cx="8534400" cy="70167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smtClean="0">
                <a:latin typeface="Cambria" pitchFamily="18" charset="0"/>
              </a:rPr>
              <a:t>Ao Coletivo das  </a:t>
            </a:r>
            <a:r>
              <a:rPr lang="en-US" sz="4000" i="1" smtClean="0">
                <a:latin typeface="Cambria" pitchFamily="18" charset="0"/>
              </a:rPr>
              <a:t>Reflexões</a:t>
            </a:r>
            <a:r>
              <a:rPr lang="en-US" sz="4000" smtClean="0">
                <a:latin typeface="Cambria" pitchFamily="18" charset="0"/>
              </a:rPr>
              <a:t> Espaciais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3962400" cy="4953000"/>
          </a:xfrm>
          <a:prstGeom prst="rect">
            <a:avLst/>
          </a:prstGeom>
          <a:solidFill>
            <a:srgbClr val="CCCCFF">
              <a:alpha val="3294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200">
                <a:latin typeface="ClassGarmnd BT" pitchFamily="18" charset="0"/>
              </a:rPr>
              <a:t> </a:t>
            </a:r>
            <a:r>
              <a:rPr kumimoji="1" lang="en-US" sz="2800">
                <a:latin typeface="ClassGarmnd BT" pitchFamily="18" charset="0"/>
              </a:rPr>
              <a:t>Gilberto Câmara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Ricardo Cartaxo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Fred Roman Ramos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Dirce Koga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Aldaíza Sposati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Patricia Genovez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Flávia Feitosa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Pedro Ribeiro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Lubia Vinhas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Suzana Druck</a:t>
            </a:r>
            <a:endParaRPr kumimoji="1" lang="en-US" sz="2800">
              <a:latin typeface="ClassGarmnd BT" pitchFamily="18" charset="0"/>
              <a:sym typeface="Monotype Sorts" pitchFamily="2" charset="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495800" y="1295400"/>
            <a:ext cx="4392613" cy="5181600"/>
          </a:xfrm>
          <a:prstGeom prst="rect">
            <a:avLst/>
          </a:prstGeom>
          <a:solidFill>
            <a:srgbClr val="CCCCFF">
              <a:alpha val="3294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200">
                <a:latin typeface="ClassGarmnd BT" pitchFamily="18" charset="0"/>
                <a:sym typeface="Monotype Sorts" pitchFamily="2" charset="2"/>
              </a:rPr>
              <a:t> </a:t>
            </a: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Xris Barcellos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Marilia Sá Carvalho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Paulo Justiniano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Eduardo Camargo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Tiago Carneiro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Maria Isabel S. Escada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Silvana Amaral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Roberto Araújo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Wagner Garcia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Carlos Felgueiras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Flávio Coelho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57200" y="2743200"/>
            <a:ext cx="838200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“Nenhum homem é uma ilha isolada.”</a:t>
            </a:r>
          </a:p>
          <a:p>
            <a:pPr algn="r">
              <a:defRPr/>
            </a:pPr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 </a:t>
            </a:r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1600200" y="5867400"/>
            <a:ext cx="7543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60000"/>
              </a:lnSpc>
              <a:defRPr/>
            </a:pPr>
            <a:r>
              <a:rPr lang="pt-PT" sz="1600">
                <a:latin typeface="Cambria" pitchFamily="18" charset="0"/>
              </a:rPr>
              <a:t>Frase extraída de </a:t>
            </a:r>
            <a:r>
              <a:rPr lang="pt-PT" sz="1600" b="1">
                <a:latin typeface="Cambria" pitchFamily="18" charset="0"/>
              </a:rPr>
              <a:t>Meditação XVII</a:t>
            </a:r>
            <a:r>
              <a:rPr lang="pt-PT"/>
              <a:t> </a:t>
            </a:r>
            <a:r>
              <a:rPr lang="pt-PT" sz="1600">
                <a:latin typeface="Cambria" pitchFamily="18" charset="0"/>
              </a:rPr>
              <a:t>que é parte do  Poema </a:t>
            </a:r>
            <a:r>
              <a:rPr lang="en-US" sz="1600" b="1">
                <a:latin typeface="Cambria" pitchFamily="18" charset="0"/>
              </a:rPr>
              <a:t>Devoção XVII</a:t>
            </a:r>
            <a:r>
              <a:rPr lang="en-US"/>
              <a:t> </a:t>
            </a:r>
            <a:r>
              <a:rPr lang="pt-PT" sz="1600">
                <a:latin typeface="Cambria" pitchFamily="18" charset="0"/>
              </a:rPr>
              <a:t>do poeta inglês </a:t>
            </a:r>
            <a:r>
              <a:rPr lang="pt-PT" sz="1600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John Donne</a:t>
            </a:r>
            <a:r>
              <a:rPr lang="pt-PT" sz="1600">
                <a:latin typeface="Cambria" pitchFamily="18" charset="0"/>
              </a:rPr>
              <a:t>  em seu </a:t>
            </a:r>
            <a:r>
              <a:rPr lang="en-US" sz="1600">
                <a:latin typeface="Cambria" pitchFamily="18" charset="0"/>
              </a:rPr>
              <a:t> livro</a:t>
            </a:r>
            <a:r>
              <a:rPr lang="en-US"/>
              <a:t> </a:t>
            </a:r>
            <a:r>
              <a:rPr lang="pt-PT" sz="1600" i="1" u="sng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Devotions upon Emergent Occasions</a:t>
            </a:r>
            <a:r>
              <a:rPr lang="pt-PT" sz="1600">
                <a:latin typeface="Cambria" pitchFamily="18" charset="0"/>
              </a:rPr>
              <a:t> de 1624.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04800" y="457200"/>
            <a:ext cx="8534400" cy="70167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smtClean="0">
                <a:latin typeface="Cambria" pitchFamily="18" charset="0"/>
              </a:rPr>
              <a:t>Ao Coletivo das  </a:t>
            </a:r>
            <a:r>
              <a:rPr lang="en-US" sz="4000" i="1" smtClean="0">
                <a:latin typeface="Cambria" pitchFamily="18" charset="0"/>
              </a:rPr>
              <a:t>Reflexões</a:t>
            </a:r>
            <a:r>
              <a:rPr lang="en-US" sz="4000" smtClean="0">
                <a:latin typeface="Cambria" pitchFamily="18" charset="0"/>
              </a:rPr>
              <a:t> Espaciais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3962400" cy="5105400"/>
          </a:xfrm>
          <a:prstGeom prst="rect">
            <a:avLst/>
          </a:prstGeom>
          <a:solidFill>
            <a:srgbClr val="CCCCFF">
              <a:alpha val="3294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Virginia Ragoni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Carlos Kiffer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Trevor Bailey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Renato Assunção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Simone Santos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José Constantino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Gilberto Ribeiro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Karine Ferreira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Júlio D’Alge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Reinaldo Souza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Evangelina Gouveia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200">
                <a:latin typeface="ClassGarmnd BT" pitchFamily="18" charset="0"/>
              </a:rPr>
              <a:t> </a:t>
            </a:r>
            <a:endParaRPr kumimoji="1" lang="en-US" sz="3200">
              <a:latin typeface="ClassGarmnd BT" pitchFamily="18" charset="0"/>
              <a:sym typeface="Monotype Sorts" pitchFamily="2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19600" y="1371600"/>
            <a:ext cx="4392613" cy="5105400"/>
          </a:xfrm>
          <a:prstGeom prst="rect">
            <a:avLst/>
          </a:prstGeom>
          <a:solidFill>
            <a:srgbClr val="CCCCFF">
              <a:alpha val="3294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200">
                <a:latin typeface="ClassGarmnd BT" pitchFamily="18" charset="0"/>
                <a:sym typeface="Monotype Sorts" pitchFamily="2" charset="2"/>
              </a:rPr>
              <a:t> </a:t>
            </a: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Lauro Hara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Juan Garrido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Ubirajara Moura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Emerson Xavier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Wayner Vieira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Leda Regis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Oswaldo Cruz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Daniel Skaba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Cláudia Codeco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Leila Maria G. Fonseca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Emiliano Castejon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endParaRPr kumimoji="1" lang="en-US" sz="2800">
              <a:latin typeface="ClassGarmnd BT" pitchFamily="18" charset="0"/>
              <a:sym typeface="Monotype Sorts" pitchFamily="2" charset="2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200">
                <a:latin typeface="ClassGarmnd BT" pitchFamily="18" charset="0"/>
                <a:sym typeface="Monotype Sorts" pitchFamily="2" charset="2"/>
              </a:rPr>
              <a:t>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endParaRPr kumimoji="1" lang="en-US" sz="3200">
              <a:latin typeface="ClassGarmnd BT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381000"/>
            <a:ext cx="8534400" cy="70167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smtClean="0">
                <a:latin typeface="Cambria" pitchFamily="18" charset="0"/>
              </a:rPr>
              <a:t>Ao Coletivo das  </a:t>
            </a:r>
            <a:r>
              <a:rPr lang="en-US" sz="4000" i="1" smtClean="0">
                <a:latin typeface="Cambria" pitchFamily="18" charset="0"/>
              </a:rPr>
              <a:t>Reflexões</a:t>
            </a:r>
            <a:r>
              <a:rPr lang="en-US" sz="4000" smtClean="0">
                <a:latin typeface="Cambria" pitchFamily="18" charset="0"/>
              </a:rPr>
              <a:t> Espaciais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3733800" cy="4876800"/>
          </a:xfrm>
          <a:prstGeom prst="rect">
            <a:avLst/>
          </a:prstGeom>
          <a:solidFill>
            <a:srgbClr val="CCCCFF">
              <a:alpha val="3294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Luciano Dutra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Corina Freitas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Jussara Ortiz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Marco Aurélio Silva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Marcos Neves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Marcelino Santos Silva</a:t>
            </a:r>
          </a:p>
          <a:p>
            <a:pPr marL="342900" indent="-342900"/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Izabel Reis</a:t>
            </a:r>
          </a:p>
          <a:p>
            <a:pPr marL="342900" indent="-342900"/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Roberta Rolemback</a:t>
            </a:r>
          </a:p>
          <a:p>
            <a:pPr marL="342900" indent="-342900"/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Marcio Azeredo</a:t>
            </a:r>
          </a:p>
          <a:p>
            <a:pPr marL="342900" indent="-342900"/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Raian Maretto</a:t>
            </a:r>
          </a:p>
          <a:p>
            <a:pPr marL="342900" indent="-342900"/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André Gavlak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endParaRPr kumimoji="1" lang="en-US" sz="2800">
              <a:latin typeface="ClassGarmnd BT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</a:rPr>
              <a:t> </a:t>
            </a:r>
            <a:r>
              <a:rPr kumimoji="1" lang="en-US" sz="3200">
                <a:latin typeface="ClassGarmnd BT" pitchFamily="18" charset="0"/>
              </a:rPr>
              <a:t>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419600" y="1371600"/>
            <a:ext cx="4392613" cy="5105400"/>
          </a:xfrm>
          <a:prstGeom prst="rect">
            <a:avLst/>
          </a:prstGeom>
          <a:solidFill>
            <a:srgbClr val="CCCCFF">
              <a:alpha val="3294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200">
                <a:latin typeface="ClassGarmnd BT" pitchFamily="18" charset="0"/>
                <a:sym typeface="Monotype Sorts" pitchFamily="2" charset="2"/>
              </a:rPr>
              <a:t> </a:t>
            </a: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Roberto do Carmo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Roberto Monte-Mór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Ana Claudia Cardoso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Claudia Durand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Camilo Rennó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Sueli Catellari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Mariane C. de Assis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2800">
                <a:latin typeface="ClassGarmnd BT" pitchFamily="18" charset="0"/>
                <a:sym typeface="Monotype Sorts" pitchFamily="2" charset="2"/>
              </a:rPr>
              <a:t> ...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endParaRPr kumimoji="1" lang="en-US" sz="2800">
              <a:latin typeface="ClassGarmnd BT" pitchFamily="18" charset="0"/>
              <a:sym typeface="Monotype Sorts" pitchFamily="2" charset="2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kumimoji="1" lang="en-US" sz="3200">
                <a:latin typeface="ClassGarmnd BT" pitchFamily="18" charset="0"/>
                <a:sym typeface="Monotype Sorts" pitchFamily="2" charset="2"/>
              </a:rPr>
              <a:t>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endParaRPr kumimoji="1" lang="en-US" sz="3200">
              <a:latin typeface="ClassGarmnd BT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533400"/>
            <a:ext cx="8534400" cy="70167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smtClean="0">
                <a:latin typeface="Cambria" pitchFamily="18" charset="0"/>
              </a:rPr>
              <a:t>Ao Coletivo das  </a:t>
            </a:r>
            <a:r>
              <a:rPr lang="en-US" sz="4000" i="1" smtClean="0">
                <a:latin typeface="Cambria" pitchFamily="18" charset="0"/>
              </a:rPr>
              <a:t>Reflexões</a:t>
            </a:r>
            <a:r>
              <a:rPr lang="en-US" sz="4000" smtClean="0">
                <a:latin typeface="Cambria" pitchFamily="18" charset="0"/>
              </a:rPr>
              <a:t> Espaciais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696200" cy="4419600"/>
          </a:xfrm>
          <a:prstGeom prst="rect">
            <a:avLst/>
          </a:prstGeom>
          <a:solidFill>
            <a:srgbClr val="FFFF66">
              <a:alpha val="3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kumimoji="1"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 </a:t>
            </a:r>
            <a:r>
              <a:rPr kumimoji="1"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   E a todo o Time de Engenheiros, desenvolvedores das gerações de geotecnologias que deram origem ao </a:t>
            </a:r>
            <a:r>
              <a:rPr kumimoji="1"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Spring</a:t>
            </a:r>
            <a:r>
              <a:rPr kumimoji="1"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 e a familia  </a:t>
            </a:r>
            <a:r>
              <a:rPr kumimoji="1"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TerraLib/TerraView </a:t>
            </a:r>
            <a:r>
              <a:rPr kumimoji="1"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da </a:t>
            </a:r>
            <a:r>
              <a:rPr kumimoji="1" lang="en-US" sz="3600" i="1" u="sng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DPI- Divisão de Processamento de Imagens-</a:t>
            </a:r>
            <a:r>
              <a:rPr kumimoji="1"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sym typeface="Monotype Sorts" pitchFamily="2" charset="2"/>
              </a:rPr>
              <a:t> do INPE, sem o qual nada disso seria possível!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endParaRPr kumimoji="1" lang="en-US" sz="3600">
              <a:effectLst>
                <a:outerShdw blurRad="38100" dist="38100" dir="2700000" algn="tl">
                  <a:srgbClr val="FFFFFF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152400" y="2454275"/>
            <a:ext cx="8991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defRPr/>
            </a:pP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http://wiki.dpi.inpe.br/doku.php?id=cst_310_ser_457</a:t>
            </a:r>
          </a:p>
        </p:txBody>
      </p:sp>
      <p:sp>
        <p:nvSpPr>
          <p:cNvPr id="26627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228600" y="838200"/>
            <a:ext cx="8534400" cy="70167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smtClean="0">
                <a:latin typeface="Cambria" pitchFamily="18" charset="0"/>
              </a:rPr>
              <a:t>Endereço da WIKI do Curso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458200" cy="1554163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Como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Grupos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de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Pesquisa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, </a:t>
            </a:r>
          </a:p>
          <a:p>
            <a:pPr algn="ctr">
              <a:defRPr/>
            </a:pPr>
            <a:r>
              <a:rPr lang="en-US" sz="32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Quem</a:t>
            </a:r>
            <a:r>
              <a:rPr lang="en-US" sz="3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Somos</a:t>
            </a:r>
            <a:r>
              <a:rPr lang="en-US" sz="3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Nós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e </a:t>
            </a:r>
            <a:r>
              <a:rPr lang="en-US" sz="32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Onde</a:t>
            </a:r>
            <a:r>
              <a:rPr lang="en-US" sz="3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nós</a:t>
            </a:r>
            <a:r>
              <a:rPr lang="en-US" sz="3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Estamos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na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Estrutura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Organizacional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do INPE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900113" y="68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800">
              <a:latin typeface="Arial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lum bright="30000" contrast="-30000"/>
          </a:blip>
          <a:srcRect/>
          <a:stretch>
            <a:fillRect/>
          </a:stretch>
        </p:blipFill>
        <p:spPr bwMode="auto">
          <a:xfrm>
            <a:off x="457200" y="457200"/>
            <a:ext cx="8229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5486400"/>
            <a:ext cx="91440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smtClean="0">
                <a:solidFill>
                  <a:srgbClr val="002060"/>
                </a:solidFill>
                <a:latin typeface="Trebuchet MS" pitchFamily="34" charset="0"/>
              </a:rPr>
              <a:t>GeoCxNets </a:t>
            </a:r>
            <a:br>
              <a:rPr lang="pt-BR" sz="360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pt-BR" sz="2000" smtClean="0">
                <a:solidFill>
                  <a:srgbClr val="002060"/>
                </a:solidFill>
                <a:latin typeface="Trebuchet MS" pitchFamily="34" charset="0"/>
              </a:rPr>
              <a:t>Geographically-Aware Complex Networks Research Group</a:t>
            </a:r>
          </a:p>
        </p:txBody>
      </p:sp>
      <p:pic>
        <p:nvPicPr>
          <p:cNvPr id="7173" name="Picture 5" descr="npo00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28600"/>
            <a:ext cx="6096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7818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Centro de Estudos das Desigualdades SocioTerritoriais</a:t>
            </a:r>
          </a:p>
          <a:p>
            <a:pPr algn="ctr">
              <a:spcBef>
                <a:spcPct val="20000"/>
              </a:spcBef>
              <a:defRPr/>
            </a:pPr>
            <a:endParaRPr lang="pt-BR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6868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685800" y="3810000"/>
            <a:ext cx="7772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Biodiversity Integrated Modeling Research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52400" y="0"/>
            <a:ext cx="8839200" cy="6705600"/>
            <a:chOff x="96" y="0"/>
            <a:chExt cx="5568" cy="4224"/>
          </a:xfrm>
        </p:grpSpPr>
        <p:pic>
          <p:nvPicPr>
            <p:cNvPr id="1024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2" y="0"/>
              <a:ext cx="912" cy="6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1056" y="528"/>
              <a:ext cx="3360" cy="838"/>
              <a:chOff x="1152" y="624"/>
              <a:chExt cx="3360" cy="934"/>
            </a:xfrm>
          </p:grpSpPr>
          <p:pic>
            <p:nvPicPr>
              <p:cNvPr id="10281" name="Imagem 1" descr="LogoCST1"/>
              <p:cNvPicPr>
                <a:picLocks noChangeAspect="1" noChangeArrowheads="1"/>
              </p:cNvPicPr>
              <p:nvPr/>
            </p:nvPicPr>
            <p:blipFill>
              <a:blip r:embed="rId3"/>
              <a:srcRect l="1456" t="21138" b="51221"/>
              <a:stretch>
                <a:fillRect/>
              </a:stretch>
            </p:blipFill>
            <p:spPr bwMode="auto">
              <a:xfrm>
                <a:off x="1152" y="960"/>
                <a:ext cx="1536" cy="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282" name="Group 6"/>
              <p:cNvGrpSpPr>
                <a:grpSpLocks/>
              </p:cNvGrpSpPr>
              <p:nvPr/>
            </p:nvGrpSpPr>
            <p:grpSpPr bwMode="auto">
              <a:xfrm>
                <a:off x="3264" y="960"/>
                <a:ext cx="1248" cy="528"/>
                <a:chOff x="4176" y="1008"/>
                <a:chExt cx="1200" cy="576"/>
              </a:xfrm>
            </p:grpSpPr>
            <p:pic>
              <p:nvPicPr>
                <p:cNvPr id="10289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76" y="1296"/>
                  <a:ext cx="6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90" name="Picture 8" descr="DSR_Logo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848" y="1296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91" name="Picture 9" descr="OBT_Logo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176" y="1008"/>
                  <a:ext cx="1152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283" name="Group 10"/>
              <p:cNvGrpSpPr>
                <a:grpSpLocks/>
              </p:cNvGrpSpPr>
              <p:nvPr/>
            </p:nvGrpSpPr>
            <p:grpSpPr bwMode="auto">
              <a:xfrm>
                <a:off x="1920" y="624"/>
                <a:ext cx="1872" cy="336"/>
                <a:chOff x="1488" y="624"/>
                <a:chExt cx="2640" cy="336"/>
              </a:xfrm>
            </p:grpSpPr>
            <p:sp>
              <p:nvSpPr>
                <p:cNvPr id="10284" name="Line 1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19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85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768"/>
                  <a:ext cx="0" cy="19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0286" name="Group 13"/>
                <p:cNvGrpSpPr>
                  <a:grpSpLocks/>
                </p:cNvGrpSpPr>
                <p:nvPr/>
              </p:nvGrpSpPr>
              <p:grpSpPr bwMode="auto">
                <a:xfrm>
                  <a:off x="1488" y="624"/>
                  <a:ext cx="2640" cy="144"/>
                  <a:chOff x="1488" y="624"/>
                  <a:chExt cx="2640" cy="144"/>
                </a:xfrm>
              </p:grpSpPr>
              <p:sp>
                <p:nvSpPr>
                  <p:cNvPr id="1028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768"/>
                    <a:ext cx="2640" cy="0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028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144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10245" name="Group 16"/>
            <p:cNvGrpSpPr>
              <a:grpSpLocks/>
            </p:cNvGrpSpPr>
            <p:nvPr/>
          </p:nvGrpSpPr>
          <p:grpSpPr bwMode="auto">
            <a:xfrm>
              <a:off x="144" y="1248"/>
              <a:ext cx="1008" cy="384"/>
              <a:chOff x="336" y="1728"/>
              <a:chExt cx="1008" cy="384"/>
            </a:xfrm>
          </p:grpSpPr>
          <p:sp>
            <p:nvSpPr>
              <p:cNvPr id="10279" name="Rectangle 17"/>
              <p:cNvSpPr>
                <a:spLocks noChangeArrowheads="1"/>
              </p:cNvSpPr>
              <p:nvPr/>
            </p:nvSpPr>
            <p:spPr bwMode="auto">
              <a:xfrm>
                <a:off x="336" y="1728"/>
                <a:ext cx="1008" cy="384"/>
              </a:xfrm>
              <a:prstGeom prst="rect">
                <a:avLst/>
              </a:prstGeom>
              <a:gradFill rotWithShape="1">
                <a:gsLst>
                  <a:gs pos="0">
                    <a:srgbClr val="CCFF66">
                      <a:alpha val="57999"/>
                    </a:srgbClr>
                  </a:gs>
                  <a:gs pos="100000">
                    <a:srgbClr val="EEFFCB">
                      <a:alpha val="53998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0" name="Text Box 18"/>
              <p:cNvSpPr txBox="1">
                <a:spLocks noChangeArrowheads="1"/>
              </p:cNvSpPr>
              <p:nvPr/>
            </p:nvSpPr>
            <p:spPr bwMode="auto">
              <a:xfrm>
                <a:off x="382" y="1791"/>
                <a:ext cx="9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>
                    <a:latin typeface="Trebuchet MS" pitchFamily="34" charset="0"/>
                  </a:rPr>
                  <a:t>Graduate Program</a:t>
                </a:r>
              </a:p>
              <a:p>
                <a:pPr algn="ctr"/>
                <a:r>
                  <a:rPr lang="en-US" sz="1000" b="1">
                    <a:latin typeface="Trebuchet MS" pitchFamily="34" charset="0"/>
                  </a:rPr>
                  <a:t>Earth System Science</a:t>
                </a:r>
              </a:p>
            </p:txBody>
          </p:sp>
        </p:grpSp>
        <p:grpSp>
          <p:nvGrpSpPr>
            <p:cNvPr id="10246" name="Group 19"/>
            <p:cNvGrpSpPr>
              <a:grpSpLocks/>
            </p:cNvGrpSpPr>
            <p:nvPr/>
          </p:nvGrpSpPr>
          <p:grpSpPr bwMode="auto">
            <a:xfrm>
              <a:off x="4368" y="1104"/>
              <a:ext cx="1104" cy="816"/>
              <a:chOff x="4512" y="1440"/>
              <a:chExt cx="1104" cy="816"/>
            </a:xfrm>
          </p:grpSpPr>
          <p:grpSp>
            <p:nvGrpSpPr>
              <p:cNvPr id="10273" name="Group 20"/>
              <p:cNvGrpSpPr>
                <a:grpSpLocks/>
              </p:cNvGrpSpPr>
              <p:nvPr/>
            </p:nvGrpSpPr>
            <p:grpSpPr bwMode="auto">
              <a:xfrm>
                <a:off x="4560" y="1440"/>
                <a:ext cx="1008" cy="409"/>
                <a:chOff x="336" y="1728"/>
                <a:chExt cx="1008" cy="409"/>
              </a:xfrm>
            </p:grpSpPr>
            <p:sp>
              <p:nvSpPr>
                <p:cNvPr id="10277" name="Rectangle 21"/>
                <p:cNvSpPr>
                  <a:spLocks noChangeArrowheads="1"/>
                </p:cNvSpPr>
                <p:nvPr/>
              </p:nvSpPr>
              <p:spPr bwMode="auto">
                <a:xfrm>
                  <a:off x="336" y="1728"/>
                  <a:ext cx="1008" cy="384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66">
                        <a:alpha val="57999"/>
                      </a:srgbClr>
                    </a:gs>
                    <a:gs pos="100000">
                      <a:srgbClr val="EEFFCB">
                        <a:alpha val="53998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6" y="1791"/>
                  <a:ext cx="81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latin typeface="Trebuchet MS" pitchFamily="34" charset="0"/>
                    </a:rPr>
                    <a:t>Graduate Program</a:t>
                  </a:r>
                </a:p>
                <a:p>
                  <a:pPr algn="ctr"/>
                  <a:r>
                    <a:rPr lang="en-US" sz="1000" b="1">
                      <a:latin typeface="Trebuchet MS" pitchFamily="34" charset="0"/>
                    </a:rPr>
                    <a:t>Remote Sensing &amp; </a:t>
                  </a:r>
                </a:p>
                <a:p>
                  <a:pPr algn="ctr"/>
                  <a:r>
                    <a:rPr lang="en-US" sz="1000" b="1">
                      <a:latin typeface="Trebuchet MS" pitchFamily="34" charset="0"/>
                    </a:rPr>
                    <a:t>GIScience</a:t>
                  </a:r>
                </a:p>
              </p:txBody>
            </p:sp>
          </p:grpSp>
          <p:grpSp>
            <p:nvGrpSpPr>
              <p:cNvPr id="10274" name="Group 23"/>
              <p:cNvGrpSpPr>
                <a:grpSpLocks/>
              </p:cNvGrpSpPr>
              <p:nvPr/>
            </p:nvGrpSpPr>
            <p:grpSpPr bwMode="auto">
              <a:xfrm>
                <a:off x="4512" y="1872"/>
                <a:ext cx="1104" cy="384"/>
                <a:chOff x="290" y="1728"/>
                <a:chExt cx="1104" cy="384"/>
              </a:xfrm>
            </p:grpSpPr>
            <p:sp>
              <p:nvSpPr>
                <p:cNvPr id="10275" name="Rectangle 24"/>
                <p:cNvSpPr>
                  <a:spLocks noChangeArrowheads="1"/>
                </p:cNvSpPr>
                <p:nvPr/>
              </p:nvSpPr>
              <p:spPr bwMode="auto">
                <a:xfrm>
                  <a:off x="336" y="1728"/>
                  <a:ext cx="1008" cy="384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66">
                        <a:alpha val="57999"/>
                      </a:srgbClr>
                    </a:gs>
                    <a:gs pos="100000">
                      <a:srgbClr val="EEFFCB">
                        <a:alpha val="53998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7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0" y="1791"/>
                  <a:ext cx="110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latin typeface="Trebuchet MS" pitchFamily="34" charset="0"/>
                    </a:rPr>
                    <a:t>Graduate Program</a:t>
                  </a:r>
                </a:p>
                <a:p>
                  <a:pPr algn="ctr"/>
                  <a:r>
                    <a:rPr lang="en-US" sz="1000" b="1">
                      <a:latin typeface="Trebuchet MS" pitchFamily="34" charset="0"/>
                    </a:rPr>
                    <a:t>Applied Computer Science</a:t>
                  </a:r>
                </a:p>
              </p:txBody>
            </p:sp>
          </p:grpSp>
        </p:grpSp>
        <p:sp>
          <p:nvSpPr>
            <p:cNvPr id="10247" name="Line 26"/>
            <p:cNvSpPr>
              <a:spLocks noChangeShapeType="1"/>
            </p:cNvSpPr>
            <p:nvPr/>
          </p:nvSpPr>
          <p:spPr bwMode="auto">
            <a:xfrm flipV="1">
              <a:off x="96" y="2112"/>
              <a:ext cx="542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48" name="Line 27"/>
            <p:cNvSpPr>
              <a:spLocks noChangeShapeType="1"/>
            </p:cNvSpPr>
            <p:nvPr/>
          </p:nvSpPr>
          <p:spPr bwMode="auto">
            <a:xfrm>
              <a:off x="1440" y="1344"/>
              <a:ext cx="0" cy="76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49" name="Line 28"/>
            <p:cNvSpPr>
              <a:spLocks noChangeShapeType="1"/>
            </p:cNvSpPr>
            <p:nvPr/>
          </p:nvSpPr>
          <p:spPr bwMode="auto">
            <a:xfrm>
              <a:off x="3744" y="1296"/>
              <a:ext cx="0" cy="81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50" name="Line 29"/>
            <p:cNvSpPr>
              <a:spLocks noChangeShapeType="1"/>
            </p:cNvSpPr>
            <p:nvPr/>
          </p:nvSpPr>
          <p:spPr bwMode="auto">
            <a:xfrm flipH="1">
              <a:off x="720" y="16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51" name="Line 30"/>
            <p:cNvSpPr>
              <a:spLocks noChangeShapeType="1"/>
            </p:cNvSpPr>
            <p:nvPr/>
          </p:nvSpPr>
          <p:spPr bwMode="auto">
            <a:xfrm>
              <a:off x="4944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52" name="Line 31"/>
            <p:cNvSpPr>
              <a:spLocks noChangeShapeType="1"/>
            </p:cNvSpPr>
            <p:nvPr/>
          </p:nvSpPr>
          <p:spPr bwMode="auto">
            <a:xfrm>
              <a:off x="5520" y="115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53" name="Line 32"/>
            <p:cNvSpPr>
              <a:spLocks noChangeShapeType="1"/>
            </p:cNvSpPr>
            <p:nvPr/>
          </p:nvSpPr>
          <p:spPr bwMode="auto">
            <a:xfrm>
              <a:off x="5424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cxnSp>
          <p:nvCxnSpPr>
            <p:cNvPr id="10254" name="AutoShape 33"/>
            <p:cNvCxnSpPr>
              <a:cxnSpLocks noChangeShapeType="1"/>
              <a:endCxn id="10279" idx="0"/>
            </p:cNvCxnSpPr>
            <p:nvPr/>
          </p:nvCxnSpPr>
          <p:spPr bwMode="auto">
            <a:xfrm rot="10800000" flipV="1">
              <a:off x="648" y="1098"/>
              <a:ext cx="408" cy="15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255" name="AutoShape 34"/>
            <p:cNvCxnSpPr>
              <a:cxnSpLocks noChangeShapeType="1"/>
              <a:endCxn id="10277" idx="0"/>
            </p:cNvCxnSpPr>
            <p:nvPr/>
          </p:nvCxnSpPr>
          <p:spPr bwMode="auto">
            <a:xfrm>
              <a:off x="4366" y="968"/>
              <a:ext cx="554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0256" name="Line 35"/>
            <p:cNvSpPr>
              <a:spLocks noChangeShapeType="1"/>
            </p:cNvSpPr>
            <p:nvPr/>
          </p:nvSpPr>
          <p:spPr bwMode="auto">
            <a:xfrm>
              <a:off x="2736" y="2160"/>
              <a:ext cx="0" cy="24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0257" name="Picture 36" descr="logos_esp_soc_NOVO_60x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0" y="1344"/>
              <a:ext cx="768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Line 37"/>
            <p:cNvSpPr>
              <a:spLocks noChangeShapeType="1"/>
            </p:cNvSpPr>
            <p:nvPr/>
          </p:nvSpPr>
          <p:spPr bwMode="auto">
            <a:xfrm>
              <a:off x="2064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59" name="Line 38"/>
            <p:cNvSpPr>
              <a:spLocks noChangeShapeType="1"/>
            </p:cNvSpPr>
            <p:nvPr/>
          </p:nvSpPr>
          <p:spPr bwMode="auto">
            <a:xfrm>
              <a:off x="2064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60" name="Line 39"/>
            <p:cNvSpPr>
              <a:spLocks noChangeShapeType="1"/>
            </p:cNvSpPr>
            <p:nvPr/>
          </p:nvSpPr>
          <p:spPr bwMode="auto">
            <a:xfrm>
              <a:off x="3552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61" name="Line 40"/>
            <p:cNvSpPr>
              <a:spLocks noChangeShapeType="1"/>
            </p:cNvSpPr>
            <p:nvPr/>
          </p:nvSpPr>
          <p:spPr bwMode="auto">
            <a:xfrm>
              <a:off x="3360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62" name="Line 41"/>
            <p:cNvSpPr>
              <a:spLocks noChangeShapeType="1"/>
            </p:cNvSpPr>
            <p:nvPr/>
          </p:nvSpPr>
          <p:spPr bwMode="auto">
            <a:xfrm>
              <a:off x="2928" y="1776"/>
              <a:ext cx="0" cy="33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263" name="Group 42"/>
            <p:cNvGrpSpPr>
              <a:grpSpLocks/>
            </p:cNvGrpSpPr>
            <p:nvPr/>
          </p:nvGrpSpPr>
          <p:grpSpPr bwMode="auto">
            <a:xfrm>
              <a:off x="96" y="2400"/>
              <a:ext cx="5568" cy="1824"/>
              <a:chOff x="96" y="2400"/>
              <a:chExt cx="5568" cy="1824"/>
            </a:xfrm>
          </p:grpSpPr>
          <p:pic>
            <p:nvPicPr>
              <p:cNvPr id="10265" name="Picture 43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40" y="2544"/>
                <a:ext cx="1296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6" name="Picture 44" descr="Logo_GeoCxNets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2592"/>
                <a:ext cx="1296" cy="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1389" name="Rectangle 45"/>
              <p:cNvSpPr>
                <a:spLocks noChangeArrowheads="1"/>
              </p:cNvSpPr>
              <p:nvPr/>
            </p:nvSpPr>
            <p:spPr bwMode="auto">
              <a:xfrm>
                <a:off x="96" y="3456"/>
                <a:ext cx="30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 pitchFamily="34" charset="0"/>
                  </a:rPr>
                  <a:t>Geographically-Aware Complex Network Research Group</a:t>
                </a:r>
              </a:p>
            </p:txBody>
          </p:sp>
          <p:sp>
            <p:nvSpPr>
              <p:cNvPr id="441390" name="Rectangle 46"/>
              <p:cNvSpPr>
                <a:spLocks noChangeArrowheads="1"/>
              </p:cNvSpPr>
              <p:nvPr/>
            </p:nvSpPr>
            <p:spPr bwMode="auto">
              <a:xfrm>
                <a:off x="3408" y="3408"/>
                <a:ext cx="22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 pitchFamily="34" charset="0"/>
                  </a:rPr>
                  <a:t>Territory and Inequalities Research Group</a:t>
                </a:r>
              </a:p>
            </p:txBody>
          </p:sp>
          <p:sp>
            <p:nvSpPr>
              <p:cNvPr id="10269" name="Rectangle 47"/>
              <p:cNvSpPr>
                <a:spLocks noChangeArrowheads="1"/>
              </p:cNvSpPr>
              <p:nvPr/>
            </p:nvSpPr>
            <p:spPr bwMode="auto">
              <a:xfrm>
                <a:off x="96" y="2400"/>
                <a:ext cx="5568" cy="182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1392" name="Text Box 48"/>
              <p:cNvSpPr txBox="1">
                <a:spLocks noChangeArrowheads="1"/>
              </p:cNvSpPr>
              <p:nvPr/>
            </p:nvSpPr>
            <p:spPr bwMode="auto">
              <a:xfrm>
                <a:off x="2352" y="2400"/>
                <a:ext cx="11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Research Groups</a:t>
                </a:r>
              </a:p>
            </p:txBody>
          </p:sp>
          <p:pic>
            <p:nvPicPr>
              <p:cNvPr id="10271" name="Picture 4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64" y="3696"/>
                <a:ext cx="196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1394" name="Rectangle 50"/>
              <p:cNvSpPr>
                <a:spLocks noChangeArrowheads="1"/>
              </p:cNvSpPr>
              <p:nvPr/>
            </p:nvSpPr>
            <p:spPr bwMode="auto">
              <a:xfrm>
                <a:off x="1680" y="4032"/>
                <a:ext cx="26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 pitchFamily="34" charset="0"/>
                  </a:rPr>
                  <a:t>Biodiversity Integrated Modeling Research Group</a:t>
                </a:r>
              </a:p>
            </p:txBody>
          </p:sp>
        </p:grpSp>
        <p:sp>
          <p:nvSpPr>
            <p:cNvPr id="441395" name="Text Box 51"/>
            <p:cNvSpPr txBox="1">
              <a:spLocks noChangeArrowheads="1"/>
            </p:cNvSpPr>
            <p:nvPr/>
          </p:nvSpPr>
          <p:spPr bwMode="auto">
            <a:xfrm>
              <a:off x="3212" y="2208"/>
              <a:ext cx="22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Socio-Ecological Systems Studies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04800" y="3581400"/>
            <a:ext cx="8534400" cy="2971800"/>
          </a:xfrm>
          <a:prstGeom prst="rect">
            <a:avLst/>
          </a:prstGeom>
          <a:gradFill rotWithShape="1">
            <a:gsLst>
              <a:gs pos="0">
                <a:schemeClr val="accent1">
                  <a:alpha val="53999"/>
                </a:schemeClr>
              </a:gs>
              <a:gs pos="100000">
                <a:schemeClr val="accent1">
                  <a:gamma/>
                  <a:tint val="43922"/>
                  <a:invGamma/>
                  <a:alpha val="3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Urban Systems Studies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Patterns and Processes of Land Use and Land Cover Change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Public Health and Environmental and Climatic Changes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Biodiversity Integrated Modeling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Population Dynamics and Human Settlements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Territorial-based Inequalities and Segregation Measures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Computational Environments for SSE Modeling and Simulation</a:t>
            </a:r>
            <a:endParaRPr lang="pt-BR" sz="20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990600" y="152400"/>
            <a:ext cx="7086600" cy="1981200"/>
            <a:chOff x="816" y="240"/>
            <a:chExt cx="4464" cy="1248"/>
          </a:xfrm>
        </p:grpSpPr>
        <p:pic>
          <p:nvPicPr>
            <p:cNvPr id="11275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28" y="432"/>
              <a:ext cx="1062" cy="84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pic>
          <p:nvPicPr>
            <p:cNvPr id="11276" name="Picture 5" descr="Logo_GeoCxNets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480"/>
              <a:ext cx="1061" cy="84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11277" name="Rectangle 6"/>
            <p:cNvSpPr>
              <a:spLocks noChangeArrowheads="1"/>
            </p:cNvSpPr>
            <p:nvPr/>
          </p:nvSpPr>
          <p:spPr bwMode="auto">
            <a:xfrm>
              <a:off x="816" y="240"/>
              <a:ext cx="4464" cy="1248"/>
            </a:xfrm>
            <a:prstGeom prst="rect">
              <a:avLst/>
            </a:prstGeom>
            <a:noFill/>
            <a:ln w="6350">
              <a:solidFill>
                <a:srgbClr val="CC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2375" name="Text Box 7"/>
            <p:cNvSpPr txBox="1">
              <a:spLocks noChangeArrowheads="1"/>
            </p:cNvSpPr>
            <p:nvPr/>
          </p:nvSpPr>
          <p:spPr bwMode="auto">
            <a:xfrm>
              <a:off x="2448" y="240"/>
              <a:ext cx="1119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Research Groups</a:t>
              </a:r>
            </a:p>
          </p:txBody>
        </p:sp>
        <p:pic>
          <p:nvPicPr>
            <p:cNvPr id="1127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768"/>
              <a:ext cx="1824" cy="34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</p:grpSp>
      <p:sp>
        <p:nvSpPr>
          <p:cNvPr id="11268" name="Line 9"/>
          <p:cNvSpPr>
            <a:spLocks noChangeShapeType="1"/>
          </p:cNvSpPr>
          <p:nvPr/>
        </p:nvSpPr>
        <p:spPr bwMode="auto">
          <a:xfrm flipH="1">
            <a:off x="4800600" y="2209800"/>
            <a:ext cx="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4876800" y="2743200"/>
            <a:ext cx="4114800" cy="739775"/>
          </a:xfrm>
          <a:prstGeom prst="rect">
            <a:avLst/>
          </a:prstGeom>
          <a:noFill/>
          <a:ln w="9525" algn="ctr">
            <a:solidFill>
              <a:schemeClr val="bg2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Problem-Oriented, Empirically Based, Field-work evidence, Real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Territories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as Experimental Sites ( neighbourhoods, cities, regions)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0" y="2286000"/>
            <a:ext cx="4953000" cy="609600"/>
            <a:chOff x="96" y="1536"/>
            <a:chExt cx="2880" cy="384"/>
          </a:xfrm>
        </p:grpSpPr>
        <p:sp>
          <p:nvSpPr>
            <p:cNvPr id="442380" name="Text Box 12"/>
            <p:cNvSpPr txBox="1">
              <a:spLocks noChangeArrowheads="1"/>
            </p:cNvSpPr>
            <p:nvPr/>
          </p:nvSpPr>
          <p:spPr bwMode="auto">
            <a:xfrm>
              <a:off x="96" y="1728"/>
              <a:ext cx="24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Modeling&amp;Simulation as a </a:t>
              </a:r>
              <a:r>
                <a:rPr lang="en-US" sz="14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Mediator Object</a:t>
              </a:r>
            </a:p>
          </p:txBody>
        </p:sp>
        <p:sp>
          <p:nvSpPr>
            <p:cNvPr id="442381" name="Text Box 13"/>
            <p:cNvSpPr txBox="1">
              <a:spLocks noChangeArrowheads="1"/>
            </p:cNvSpPr>
            <p:nvPr/>
          </p:nvSpPr>
          <p:spPr bwMode="auto">
            <a:xfrm>
              <a:off x="96" y="1536"/>
              <a:ext cx="28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Socio-Ecological Systems-SSE as a</a:t>
              </a:r>
              <a:r>
                <a:rPr lang="en-US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14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Mediator Concept</a:t>
              </a:r>
            </a:p>
          </p:txBody>
        </p:sp>
      </p:grpSp>
      <p:sp>
        <p:nvSpPr>
          <p:cNvPr id="11271" name="AutoShape 14"/>
          <p:cNvSpPr>
            <a:spLocks/>
          </p:cNvSpPr>
          <p:nvPr/>
        </p:nvSpPr>
        <p:spPr bwMode="auto">
          <a:xfrm>
            <a:off x="3886200" y="25908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Line 15"/>
          <p:cNvSpPr>
            <a:spLocks noChangeShapeType="1"/>
          </p:cNvSpPr>
          <p:nvPr/>
        </p:nvSpPr>
        <p:spPr bwMode="auto">
          <a:xfrm>
            <a:off x="4038600" y="274320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2286000" y="3276600"/>
            <a:ext cx="2971800" cy="3429000"/>
          </a:xfrm>
          <a:prstGeom prst="rect">
            <a:avLst/>
          </a:prstGeom>
          <a:solidFill>
            <a:srgbClr val="33CC33">
              <a:alpha val="5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1800" b="1" i="1" u="sng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Amazônia Branch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8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Deforestation Processes and Patterns - LUCC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8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Urbanisation Process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8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Human Settlements and Population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8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Spatial Regional Economics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8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Vector-borne Diseases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18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57200"/>
            <a:ext cx="1685925" cy="13350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12292" name="Picture 4" descr="Logo_GeoCxNet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1684338" cy="13382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62000" y="152400"/>
            <a:ext cx="7086600" cy="1981200"/>
          </a:xfrm>
          <a:prstGeom prst="rect">
            <a:avLst/>
          </a:prstGeom>
          <a:noFill/>
          <a:ln w="6350">
            <a:solidFill>
              <a:srgbClr val="CC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2971800" y="152400"/>
            <a:ext cx="3062288" cy="3365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Research Projects Geographies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990600"/>
            <a:ext cx="2895600" cy="5492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4267200" y="21336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3401" name="Rectangle 9"/>
          <p:cNvSpPr>
            <a:spLocks noChangeArrowheads="1"/>
          </p:cNvSpPr>
          <p:nvPr/>
        </p:nvSpPr>
        <p:spPr bwMode="auto">
          <a:xfrm>
            <a:off x="152400" y="2743200"/>
            <a:ext cx="1981200" cy="2590800"/>
          </a:xfrm>
          <a:prstGeom prst="rect">
            <a:avLst/>
          </a:prstGeom>
          <a:solidFill>
            <a:schemeClr val="accent1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1600" b="1" i="1" u="sng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SP-North Coast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1600" b="1" i="1" u="sng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Branch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Vulnerability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Resilience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System Integrated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Public Health Derived Issues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14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pt-BR" sz="14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6858000" y="2743200"/>
            <a:ext cx="2133600" cy="2133600"/>
          </a:xfrm>
          <a:prstGeom prst="rect">
            <a:avLst/>
          </a:prstGeom>
          <a:solidFill>
            <a:srgbClr val="80808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pt-BR" sz="1600" b="1" i="1" u="sng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Urban Studies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1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(</a:t>
            </a:r>
            <a:r>
              <a:rPr lang="pt-B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RMSP, Recife, Ipojuca, Sta Cruz Capibaribe, Fernando de Noronha, São José dos Campos)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Inequalities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Social Inclusion/Exclusion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Spatial Segregation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Urban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10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Health Monitoring and Surveillance Systems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12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18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pt-BR" sz="20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838200" y="2438400"/>
            <a:ext cx="7315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8382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3733800" y="2438400"/>
            <a:ext cx="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1534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019800" y="2438400"/>
            <a:ext cx="0" cy="3581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3408" name="Rectangle 16"/>
          <p:cNvSpPr>
            <a:spLocks noChangeArrowheads="1"/>
          </p:cNvSpPr>
          <p:nvPr/>
        </p:nvSpPr>
        <p:spPr bwMode="auto">
          <a:xfrm>
            <a:off x="6324600" y="5562600"/>
            <a:ext cx="2133600" cy="914400"/>
          </a:xfrm>
          <a:prstGeom prst="rect">
            <a:avLst/>
          </a:prstGeom>
          <a:solidFill>
            <a:srgbClr val="CC660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1600" b="1" i="1" u="sng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Environment, Climate&amp;Health Branch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12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18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pt-BR" sz="200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096000" y="6019800"/>
            <a:ext cx="228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ClassGarmnd B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ar design">
  <a:themeElements>
    <a:clrScheme name="1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ar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r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6262</TotalTime>
  <Words>939</Words>
  <Application>Microsoft PowerPoint</Application>
  <PresentationFormat>Apresentação na tela (4:3)</PresentationFormat>
  <Paragraphs>232</Paragraphs>
  <Slides>23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40" baseType="lpstr">
      <vt:lpstr>Times New Roman</vt:lpstr>
      <vt:lpstr>Arial</vt:lpstr>
      <vt:lpstr>ClassGarmnd BT</vt:lpstr>
      <vt:lpstr>Verdana</vt:lpstr>
      <vt:lpstr>Calibri</vt:lpstr>
      <vt:lpstr>Calisto MT</vt:lpstr>
      <vt:lpstr>Candara</vt:lpstr>
      <vt:lpstr>Cambria</vt:lpstr>
      <vt:lpstr>Trebuchet MS</vt:lpstr>
      <vt:lpstr>Microsoft Sans Serif</vt:lpstr>
      <vt:lpstr>Garamond</vt:lpstr>
      <vt:lpstr>Wingdings</vt:lpstr>
      <vt:lpstr>Monotype Sorts</vt:lpstr>
      <vt:lpstr>Personalizar design</vt:lpstr>
      <vt:lpstr>Estrutura padrão</vt:lpstr>
      <vt:lpstr>1_Personalizar design</vt:lpstr>
      <vt:lpstr>Pacote</vt:lpstr>
      <vt:lpstr>Slide 1</vt:lpstr>
      <vt:lpstr>Slide 2</vt:lpstr>
      <vt:lpstr>Slide 3</vt:lpstr>
      <vt:lpstr>GeoCxNets  Geographically-Aware Complex Networks Research Group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 Construção destas Reflexões Espaciais e a materialização delas em ambientes computacionais é resultado de contatos com um Coletivo ( na falta de melhor palavra!) ao longo do tempo. Nem sempre constante e nunca completo mas sempre, SEMPRE, inspirador. </vt:lpstr>
      <vt:lpstr>O material didático que aqui aparece também é resultado da imensa interação e da grande generosidade deste Coletivo. Vários Slides apresentam resultados ou construções de exemplos, gráficos, equações, figuras produzidas por estas pessoas e/ou seus grupos. A este Coletivo, sempre em construção, nós gostaríamos de agradecer e apresentar:</vt:lpstr>
      <vt:lpstr>Ao Coletivo das  Reflexões Espaciais</vt:lpstr>
      <vt:lpstr>Ao Coletivo das  Reflexões Espaciais</vt:lpstr>
      <vt:lpstr>Ao Coletivo das  Reflexões Espaciais</vt:lpstr>
      <vt:lpstr>Ao Coletivo das  Reflexões Espaciais</vt:lpstr>
      <vt:lpstr>Endereço da WIKI do Curso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 Dalge</dc:creator>
  <cp:lastModifiedBy>usuario</cp:lastModifiedBy>
  <cp:revision>405</cp:revision>
  <dcterms:created xsi:type="dcterms:W3CDTF">2007-09-27T15:02:02Z</dcterms:created>
  <dcterms:modified xsi:type="dcterms:W3CDTF">2017-06-18T20:34:22Z</dcterms:modified>
</cp:coreProperties>
</file>