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5" r:id="rId9"/>
    <p:sldId id="270" r:id="rId10"/>
    <p:sldId id="267" r:id="rId11"/>
    <p:sldId id="268" r:id="rId12"/>
    <p:sldId id="269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cdom_monthly\salinidade_filtrada_fina2\limiar_33_5\Plumas_rasters_area\areas_mensais_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plus>
            <c:min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fev 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81610.71241056532</c:v>
                </c:pt>
                <c:pt idx="1">
                  <c:v>109767.93366079185</c:v>
                </c:pt>
                <c:pt idx="2">
                  <c:v>120115.0878700286</c:v>
                </c:pt>
                <c:pt idx="3">
                  <c:v>169408.94991035271</c:v>
                </c:pt>
                <c:pt idx="4">
                  <c:v>301290.44026945165</c:v>
                </c:pt>
                <c:pt idx="5">
                  <c:v>203312.2206278806</c:v>
                </c:pt>
                <c:pt idx="6">
                  <c:v>108990.93039991905</c:v>
                </c:pt>
                <c:pt idx="7">
                  <c:v>130462.43064054877</c:v>
                </c:pt>
                <c:pt idx="8">
                  <c:v>116994.63436858974</c:v>
                </c:pt>
                <c:pt idx="9">
                  <c:v>78787.854479227943</c:v>
                </c:pt>
                <c:pt idx="10">
                  <c:v>75782.009981261392</c:v>
                </c:pt>
                <c:pt idx="11">
                  <c:v>83936.239481168086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B66-87E5-581B60AED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878280"/>
        <c:axId val="382878936"/>
      </c:barChart>
      <c:catAx>
        <c:axId val="3828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936"/>
        <c:crosses val="autoZero"/>
        <c:auto val="1"/>
        <c:lblAlgn val="ctr"/>
        <c:lblOffset val="100"/>
        <c:noMultiLvlLbl val="0"/>
      </c:catAx>
      <c:valAx>
        <c:axId val="382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Área </a:t>
                </a:r>
                <a:r>
                  <a:rPr lang="en-US" dirty="0"/>
                  <a:t>10</a:t>
                </a:r>
                <a:r>
                  <a:rPr lang="en-US" baseline="30000" dirty="0"/>
                  <a:t>4</a:t>
                </a:r>
                <a:r>
                  <a:rPr lang="en-US" dirty="0"/>
                  <a:t> km²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8890362271038026E-2"/>
              <c:y val="0.38044116084973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280"/>
        <c:crosses val="autoZero"/>
        <c:crossBetween val="between"/>
        <c:dispUnits>
          <c:builtInUnit val="ten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2786D-8144-4CAB-A267-667ABCA01520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A018-8023-48BF-AD6A-721D2ED5E4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3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1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43D-CE85-4D19-B62F-10AC31554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138288"/>
            <a:ext cx="10058400" cy="218682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dinâmica da pluma do rio Amazonas com base na salinidade sintética por satélite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9EF3-5F20-4152-97FE-90B7DC5A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Andréa de Lima Oliveira</a:t>
            </a:r>
            <a:r>
              <a:rPr lang="pt-BR" cap="small" dirty="0"/>
              <a:t> </a:t>
            </a:r>
            <a:endParaRPr lang="pt-B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58AC27D7-2E25-4F20-BA56-A6426B89781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603" y="185142"/>
            <a:ext cx="1347457" cy="1095004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6C1F0437-62A9-471D-AB48-90F64EE815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77046" y="185142"/>
            <a:ext cx="1704731" cy="107572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6744A2-1149-418C-A736-710667C636A9}"/>
              </a:ext>
            </a:extLst>
          </p:cNvPr>
          <p:cNvSpPr/>
          <p:nvPr/>
        </p:nvSpPr>
        <p:spPr>
          <a:xfrm>
            <a:off x="3952167" y="527203"/>
            <a:ext cx="434862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666666"/>
                </a:solidFill>
                <a:ea typeface="Times New Roman" panose="02020603050405020304" pitchFamily="18" charset="0"/>
              </a:rPr>
              <a:t>SER 300 - Introdução ao Geoprocessamento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5FCE7-3A84-4C9F-A6C1-234A6350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3053" y="6492875"/>
            <a:ext cx="1306425" cy="365125"/>
          </a:xfrm>
        </p:spPr>
        <p:txBody>
          <a:bodyPr/>
          <a:lstStyle/>
          <a:p>
            <a:r>
              <a:rPr lang="pt-BR" sz="1800" dirty="0"/>
              <a:t>10/06/2018</a:t>
            </a:r>
          </a:p>
        </p:txBody>
      </p:sp>
    </p:spTree>
    <p:extLst>
      <p:ext uri="{BB962C8B-B14F-4D97-AF65-F5344CB8AC3E}">
        <p14:creationId xmlns:p14="http://schemas.microsoft.com/office/powerpoint/2010/main" val="27861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mensais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erro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7E3964B-A265-4FB3-8405-E51380F92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79451"/>
              </p:ext>
            </p:extLst>
          </p:nvPr>
        </p:nvGraphicFramePr>
        <p:xfrm>
          <a:off x="4336560" y="1489662"/>
          <a:ext cx="7508604" cy="387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37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C:\Users\andre\AppData\Local\Microsoft\Windows\INetCache\Content.Word\Vazao2.tif">
            <a:extLst>
              <a:ext uri="{FF2B5EF4-FFF2-40B4-BE49-F238E27FC236}">
                <a16:creationId xmlns:a16="http://schemas.microsoft.com/office/drawing/2014/main" id="{7BD91C62-12C2-49CC-89CC-85A224EB57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6559" b="54319"/>
          <a:stretch/>
        </p:blipFill>
        <p:spPr bwMode="auto">
          <a:xfrm>
            <a:off x="633999" y="791766"/>
            <a:ext cx="10925102" cy="33221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E127-8909-4E19-97F7-C0C63858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2698420" cy="928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81BF93B7-70DA-49FF-AFF7-B9239D227524}"/>
              </a:ext>
            </a:extLst>
          </p:cNvPr>
          <p:cNvSpPr txBox="1">
            <a:spLocks/>
          </p:cNvSpPr>
          <p:nvPr/>
        </p:nvSpPr>
        <p:spPr>
          <a:xfrm>
            <a:off x="4149971" y="5036668"/>
            <a:ext cx="6478272" cy="15505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Áreas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mensais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Azuis</a:t>
            </a:r>
            <a:r>
              <a:rPr lang="en-US" sz="1800" dirty="0">
                <a:solidFill>
                  <a:srgbClr val="FFFFFF"/>
                </a:solidFill>
              </a:rPr>
              <a:t> (Jul-Set)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Cinzas</a:t>
            </a:r>
            <a:r>
              <a:rPr lang="en-US" sz="1800" dirty="0">
                <a:solidFill>
                  <a:srgbClr val="FFFFFF"/>
                </a:solidFill>
              </a:rPr>
              <a:t> (Jan-Mar)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4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Content Placeholder 3" descr="C:\Users\andre\AppData\Local\Microsoft\Windows\INetCache\Content.Word\Vazao3.tif">
            <a:extLst>
              <a:ext uri="{FF2B5EF4-FFF2-40B4-BE49-F238E27FC236}">
                <a16:creationId xmlns:a16="http://schemas.microsoft.com/office/drawing/2014/main" id="{68F97ABE-DEB6-4B3E-A9FE-E894B27A060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659" r="6594" b="9730"/>
          <a:stretch/>
        </p:blipFill>
        <p:spPr bwMode="auto">
          <a:xfrm>
            <a:off x="4174471" y="773723"/>
            <a:ext cx="8017529" cy="45980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5E90D-6B1D-40C5-AB88-182DACC8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5A18193-2DDC-439C-840B-5D0384C9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3" y="2826078"/>
            <a:ext cx="3084844" cy="3335519"/>
          </a:xfrm>
        </p:spPr>
        <p:txBody>
          <a:bodyPr>
            <a:normAutofit/>
          </a:bodyPr>
          <a:lstStyle/>
          <a:p>
            <a:pPr algn="ctr"/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Vazão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rio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Amazonas 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X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2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AF7-2BB0-4B1A-A36C-C906060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EA6-AA6C-4E8E-915D-02CA354E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modelo de salinidade sintética se mostrou adequado para a análise das características da pluma, gerando dados com uma resolução espacial melhor do que os sensores atualmente disponíveis para esse fim (e.g. SMOS). </a:t>
            </a:r>
          </a:p>
          <a:p>
            <a:r>
              <a:rPr lang="pt-BR" sz="3200" dirty="0"/>
              <a:t>No entanto, deve-se considerar o ajuste do modelo para ter resultados mais exatos de salinidade usando-se imagens de CDOM do MERIS.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9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F3D-E06D-4268-8B18-CC308E3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C886-F268-40FB-8296-87162090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Quanto à metodologia pode ser aperfeiçoada para diminuição da interferência das nuvens. </a:t>
            </a:r>
          </a:p>
          <a:p>
            <a:r>
              <a:rPr lang="pt-BR" sz="3200" dirty="0"/>
              <a:t>Potencial de busca de correlação dos dados encontrados as principais forçantes da pluma (campo de ventos, vazão do rio Amazonas em uma série temporal maior, pluviosidade na bacia amazônica e interrelação com eventos do El Niño)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76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D0E-4356-4E3C-AFCF-4FDBFEF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B1F2-FC69-4E98-88AE-6045F36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7951"/>
            <a:ext cx="10058400" cy="3924886"/>
          </a:xfrm>
        </p:spPr>
        <p:txBody>
          <a:bodyPr>
            <a:normAutofit/>
          </a:bodyPr>
          <a:lstStyle/>
          <a:p>
            <a:r>
              <a:rPr lang="pt-BR" sz="3000" dirty="0"/>
              <a:t>VALÉRIO, A. DE M. et al. </a:t>
            </a:r>
            <a:r>
              <a:rPr lang="en-US" sz="3000" dirty="0"/>
              <a:t>Using CDOM optical properties for estimating DOC concentrations and p CO </a:t>
            </a:r>
            <a:r>
              <a:rPr lang="en-US" sz="3000" baseline="-25000" dirty="0"/>
              <a:t>2</a:t>
            </a:r>
            <a:r>
              <a:rPr lang="en-US" sz="3000" dirty="0"/>
              <a:t> in the Lower Amazon River. </a:t>
            </a:r>
            <a:r>
              <a:rPr lang="en-US" sz="3000" b="1" dirty="0"/>
              <a:t>Optics Express</a:t>
            </a:r>
            <a:r>
              <a:rPr lang="en-US" sz="3000" dirty="0"/>
              <a:t>, v. 26, n. 14, p. 657–677, 2018. </a:t>
            </a:r>
          </a:p>
          <a:p>
            <a:endParaRPr lang="pt-BR" sz="3000" dirty="0"/>
          </a:p>
          <a:p>
            <a:r>
              <a:rPr lang="en-US" sz="3000" dirty="0"/>
              <a:t>MOLLERI, G. S. F.; NOVO, E. M. L. D. M.; KAMPEL, M. Space-time variability of the Amazon River plume based on satellite ocean color. </a:t>
            </a:r>
            <a:r>
              <a:rPr lang="pt-BR" sz="3000" b="1" dirty="0"/>
              <a:t>Continental Shelf Research</a:t>
            </a:r>
            <a:r>
              <a:rPr lang="pt-BR" sz="3000" dirty="0"/>
              <a:t>, v. 30, n. 3–4, p. 342–352,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8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mazon River Plume satellite salinity-h.image">
            <a:extLst>
              <a:ext uri="{FF2B5EF4-FFF2-40B4-BE49-F238E27FC236}">
                <a16:creationId xmlns:a16="http://schemas.microsoft.com/office/drawing/2014/main" id="{3B9A4F5B-102F-461F-92F2-602AC9DEC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6285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A pluma do Amazonas exerce grande influência nas regiões do norte da costa sul-americana, do Caribe e do Atlântico Equatorial, principalmente no que diz respeito à concentração de fitoplâncton e produtividade primária, deposição e erosão de sedimentar, absorção de carbono e nutrientes e na intensificação de furacões.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ED024-15BE-4952-9327-8B558C5207DB}"/>
              </a:ext>
            </a:extLst>
          </p:cNvPr>
          <p:cNvSpPr/>
          <p:nvPr/>
        </p:nvSpPr>
        <p:spPr>
          <a:xfrm>
            <a:off x="106018" y="6397803"/>
            <a:ext cx="3233530" cy="46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 da imagem: https://news.uga.edu/uga-study-presents-details-of-amazon-river-plume/</a:t>
            </a:r>
          </a:p>
        </p:txBody>
      </p:sp>
    </p:spTree>
    <p:extLst>
      <p:ext uri="{BB962C8B-B14F-4D97-AF65-F5344CB8AC3E}">
        <p14:creationId xmlns:p14="http://schemas.microsoft.com/office/powerpoint/2010/main" val="1305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14.jpg" descr="C:\Users\andre\AppData\Local\Microsoft\Windows\INetCache\Content.Word\area_de_estudo.jpg">
            <a:extLst>
              <a:ext uri="{FF2B5EF4-FFF2-40B4-BE49-F238E27FC236}">
                <a16:creationId xmlns:a16="http://schemas.microsoft.com/office/drawing/2014/main" id="{F8D9C544-33EE-4456-95B9-90AB40D957A6}"/>
              </a:ext>
            </a:extLst>
          </p:cNvPr>
          <p:cNvPicPr/>
          <p:nvPr/>
        </p:nvPicPr>
        <p:blipFill>
          <a:blip r:embed="rId2"/>
          <a:srcRect l="7883" t="5734" r="22366" b="8816"/>
          <a:stretch>
            <a:fillRect/>
          </a:stretch>
        </p:blipFill>
        <p:spPr>
          <a:xfrm>
            <a:off x="4684800" y="233303"/>
            <a:ext cx="7149390" cy="6196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 dirty="0">
                <a:solidFill>
                  <a:srgbClr val="FFFFFF"/>
                </a:solidFill>
              </a:rPr>
              <a:t>A pluma do rio Amazonas é caracterizada por um grande volume de águas de baixa salinidade, alta concentração de nutrientes e material em suspensão e dissolvido, com diferentes padrões de dispersão ao longo do ano. </a:t>
            </a:r>
          </a:p>
        </p:txBody>
      </p:sp>
    </p:spTree>
    <p:extLst>
      <p:ext uri="{BB962C8B-B14F-4D97-AF65-F5344CB8AC3E}">
        <p14:creationId xmlns:p14="http://schemas.microsoft.com/office/powerpoint/2010/main" val="316118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7B72-5E60-48D9-88A7-639A32A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9798-E0C3-493F-A62F-1E3AAF5B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Este trabalho visa a caracterização da pluma a partir do modelo de salinidade sintética em dados de Matéria Orgânica Dissolvida Colorida (CDOM) do sensor </a:t>
            </a:r>
            <a:r>
              <a:rPr lang="pt-BR" sz="4000" i="1" dirty="0"/>
              <a:t>MEdium Resolution Imaging Spectrometer </a:t>
            </a:r>
            <a:r>
              <a:rPr lang="pt-BR" sz="4000" dirty="0"/>
              <a:t>(MERIS) (2002-2012).</a:t>
            </a:r>
          </a:p>
        </p:txBody>
      </p:sp>
    </p:spTree>
    <p:extLst>
      <p:ext uri="{BB962C8B-B14F-4D97-AF65-F5344CB8AC3E}">
        <p14:creationId xmlns:p14="http://schemas.microsoft.com/office/powerpoint/2010/main" val="83842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</p:spPr>
            <p:txBody>
              <a:bodyPr>
                <a:normAutofit/>
              </a:bodyPr>
              <a:lstStyle/>
              <a:p>
                <a:r>
                  <a:rPr lang="pt-BR" sz="3600" dirty="0"/>
                  <a:t>A salinidade sintética foi obtida a partir do modelo desenvolvido por MOLLERI et al (2010).</a:t>
                </a:r>
              </a:p>
              <a:p>
                <a:endParaRPr lang="pt-BR" sz="3600" spc="-50" dirty="0">
                  <a:latin typeface="+mj-lt"/>
                  <a:ea typeface="+mj-ea"/>
                  <a:cs typeface="+mj-cs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𝑆𝑆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 −126.032 (</m:t>
                    </m:r>
                    <m:r>
                      <m:rPr>
                        <m:sty m:val="p"/>
                      </m:rP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CDOM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 + 37.259</m:t>
                    </m:r>
                  </m:oMath>
                </a14:m>
                <a:r>
                  <a:rPr lang="pt-BR" sz="3600" spc="-50" dirty="0">
                    <a:latin typeface="+mj-lt"/>
                    <a:ea typeface="+mj-ea"/>
                    <a:cs typeface="+mj-cs"/>
                  </a:rPr>
                  <a:t>	</a:t>
                </a:r>
                <a:r>
                  <a:rPr lang="pt-BR" sz="2800" spc="-50" dirty="0">
                    <a:latin typeface="+mj-lt"/>
                    <a:ea typeface="+mj-ea"/>
                    <a:cs typeface="+mj-cs"/>
                  </a:rPr>
                  <a:t>	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  <a:blipFill>
                <a:blip r:embed="rId2"/>
                <a:stretch>
                  <a:fillRect l="-1991" t="-36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4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C6C082-001B-4251-9BC3-CA2C2486D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18FE66-E126-4A96-899C-E30629A7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8087"/>
            <a:ext cx="3659246" cy="15544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Diagrama OMT-G</a:t>
            </a:r>
          </a:p>
        </p:txBody>
      </p:sp>
    </p:spTree>
    <p:extLst>
      <p:ext uri="{BB962C8B-B14F-4D97-AF65-F5344CB8AC3E}">
        <p14:creationId xmlns:p14="http://schemas.microsoft.com/office/powerpoint/2010/main" val="4420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1.png" descr="C:\Users\andre\AppData\Local\Microsoft\Windows\INetCache\Content.Word\media_salinidade_sazonal.png">
            <a:extLst>
              <a:ext uri="{FF2B5EF4-FFF2-40B4-BE49-F238E27FC236}">
                <a16:creationId xmlns:a16="http://schemas.microsoft.com/office/drawing/2014/main" id="{243F4A54-6FF7-4B26-BDB0-A6B42BD7241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46020-4DCC-49E8-A3ED-3298F4E4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55050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31765B-9C0D-4CB5-B79D-47E9AEA1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067340"/>
            <a:ext cx="3084844" cy="392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Sazonal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Jan-Mar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 aumento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Abr-Jun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High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é observada a máxima vazão de água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Jul-Set: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uma diminuição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Out-Dez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Low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a mínima vazão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(VALÉRIO et al., 2018)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6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4.png" descr="C:\Users\andre\AppData\Local\Microsoft\Windows\INetCache\Content.Word\desv_pad_sazonal.png">
            <a:extLst>
              <a:ext uri="{FF2B5EF4-FFF2-40B4-BE49-F238E27FC236}">
                <a16:creationId xmlns:a16="http://schemas.microsoft.com/office/drawing/2014/main" id="{F3563D78-2DFD-4BC7-BC08-8ADEB38990A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63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C:\Users\andre\AppData\Local\Microsoft\Windows\INetCache\Content.Word\Area_pluma_2004_02.jpg">
            <a:extLst>
              <a:ext uri="{FF2B5EF4-FFF2-40B4-BE49-F238E27FC236}">
                <a16:creationId xmlns:a16="http://schemas.microsoft.com/office/drawing/2014/main" id="{820063AE-7CCB-4A25-8642-DF97FBD536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275" r="23091" b="7547"/>
          <a:stretch/>
        </p:blipFill>
        <p:spPr bwMode="auto">
          <a:xfrm>
            <a:off x="1701197" y="640080"/>
            <a:ext cx="4065912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dre\AppData\Local\Microsoft\Windows\INetCache\Content.Word\Area_pluma_2009_08.jpg">
            <a:extLst>
              <a:ext uri="{FF2B5EF4-FFF2-40B4-BE49-F238E27FC236}">
                <a16:creationId xmlns:a16="http://schemas.microsoft.com/office/drawing/2014/main" id="{BF4E2567-13A7-4967-A722-6CB4988789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34" r="22774" b="7314"/>
          <a:stretch/>
        </p:blipFill>
        <p:spPr bwMode="auto">
          <a:xfrm>
            <a:off x="6424891" y="640080"/>
            <a:ext cx="4142483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8333-3FA7-4BAF-8B9A-81F094F3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Área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AF348-5B77-4F95-A02B-2B510FB25253}"/>
              </a:ext>
            </a:extLst>
          </p:cNvPr>
          <p:cNvSpPr txBox="1"/>
          <p:nvPr/>
        </p:nvSpPr>
        <p:spPr>
          <a:xfrm>
            <a:off x="2250670" y="4380737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Menor Área – Fevereiro/2004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42646-3CF3-48AA-8804-185B8C8A66AC}"/>
              </a:ext>
            </a:extLst>
          </p:cNvPr>
          <p:cNvSpPr txBox="1"/>
          <p:nvPr/>
        </p:nvSpPr>
        <p:spPr>
          <a:xfrm>
            <a:off x="7165383" y="4380737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Maior Área – Agosto/2009</a:t>
            </a:r>
          </a:p>
        </p:txBody>
      </p:sp>
    </p:spTree>
    <p:extLst>
      <p:ext uri="{BB962C8B-B14F-4D97-AF65-F5344CB8AC3E}">
        <p14:creationId xmlns:p14="http://schemas.microsoft.com/office/powerpoint/2010/main" val="1872244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224</TotalTime>
  <Words>572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Times New Roman</vt:lpstr>
      <vt:lpstr>Retrospect</vt:lpstr>
      <vt:lpstr>Caracterização da dinâmica da pluma do rio Amazonas com base na salinidade sintética por satélite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 Área </vt:lpstr>
      <vt:lpstr>Resultados</vt:lpstr>
      <vt:lpstr>Resultados</vt:lpstr>
      <vt:lpstr>Resultados</vt:lpstr>
      <vt:lpstr>Considerações Finais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da dinâmica da pluma do rio Amazonas com base na salinidade sintética por satélite</dc:title>
  <dc:creator>Andrea Oliveira</dc:creator>
  <cp:lastModifiedBy>Andrea Oliveira</cp:lastModifiedBy>
  <cp:revision>17</cp:revision>
  <dcterms:created xsi:type="dcterms:W3CDTF">2018-06-10T14:10:17Z</dcterms:created>
  <dcterms:modified xsi:type="dcterms:W3CDTF">2018-06-10T20:22:16Z</dcterms:modified>
</cp:coreProperties>
</file>