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90" r:id="rId2"/>
    <p:sldId id="289" r:id="rId3"/>
    <p:sldId id="258" r:id="rId4"/>
    <p:sldId id="259" r:id="rId5"/>
    <p:sldId id="292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93" r:id="rId27"/>
    <p:sldId id="283" r:id="rId28"/>
    <p:sldId id="284" r:id="rId29"/>
    <p:sldId id="285" r:id="rId30"/>
    <p:sldId id="286" r:id="rId31"/>
    <p:sldId id="287" r:id="rId32"/>
    <p:sldId id="288" r:id="rId33"/>
    <p:sldId id="294" r:id="rId3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860" autoAdjust="0"/>
  </p:normalViewPr>
  <p:slideViewPr>
    <p:cSldViewPr>
      <p:cViewPr>
        <p:scale>
          <a:sx n="70" d="100"/>
          <a:sy n="70" d="100"/>
        </p:scale>
        <p:origin x="-82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192BF-90C9-4957-854C-C44C8E24EDF6}" type="datetimeFigureOut">
              <a:rPr lang="pt-BR" smtClean="0"/>
              <a:t>11/12/2016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799B-8EDD-4364-B185-F5A073CEFA34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i) a possível presença de um relacionamento não linear entre as variáveis; ii) a necessidade de lidar com a autocorrelação espacial do fenômeno investigado.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799B-8EDD-4364-B185-F5A073CEFA34}" type="slidenum">
              <a:rPr lang="pt-BR" smtClean="0"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PT" sz="1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McFadden’s-R²:</a:t>
            </a:r>
            <a:r>
              <a:rPr lang="pt-PT" sz="10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PT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Apesar de ele também variar de 0 a 1, como o R² da Regressão Linear, ele não pode ser interpretado como taxa de variação na probabilidade de ocorrer o evento por unidade de variável independente. Serve apenas como um indicativo da qualidade das predições, quando comparado a um outro que ignore as variáveis independentes.</a:t>
            </a:r>
          </a:p>
          <a:p>
            <a:r>
              <a:rPr lang="pt-BR" sz="1000" b="1" dirty="0" smtClean="0"/>
              <a:t>Teste de </a:t>
            </a:r>
            <a:r>
              <a:rPr lang="pt-BR" sz="1000" b="1" dirty="0" err="1" smtClean="0"/>
              <a:t>Hosmer</a:t>
            </a:r>
            <a:r>
              <a:rPr lang="pt-BR" sz="1000" b="1" dirty="0" smtClean="0"/>
              <a:t> e </a:t>
            </a:r>
            <a:r>
              <a:rPr lang="pt-BR" sz="1000" b="1" dirty="0" err="1" smtClean="0"/>
              <a:t>Lemeshow</a:t>
            </a:r>
            <a:r>
              <a:rPr lang="pt-BR" sz="1000" b="1" dirty="0" smtClean="0"/>
              <a:t>: </a:t>
            </a:r>
            <a:r>
              <a:rPr lang="pt-PT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Caso houverem diferenças significativas, então o modelo não representa a realidade de forma satisfatória, ou seja, não seria capaz de produzir estimativas e classificações muito confiáveis.</a:t>
            </a:r>
          </a:p>
          <a:p>
            <a:r>
              <a:rPr lang="pt-PT" sz="1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AUROC </a:t>
            </a:r>
            <a:r>
              <a:rPr lang="pt-PT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toma valores entre 0 e 1, onde um valor de 0,5 representa um ajuste ao acaso entre as previsões e as observações, e um valor de 1 representa a discriminação perfeita.</a:t>
            </a:r>
            <a:endParaRPr lang="pt-PT" sz="10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799B-8EDD-4364-B185-F5A073CEFA34}" type="slidenum">
              <a:rPr lang="pt-BR" smtClean="0"/>
              <a:t>23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900C9-54A8-4DF0-89A6-EA25947FE846}" type="datetimeFigureOut">
              <a:rPr lang="pt-BR" smtClean="0"/>
              <a:pPr/>
              <a:t>11/12/2016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323D-9362-472A-9F45-19801C21C1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900C9-54A8-4DF0-89A6-EA25947FE846}" type="datetimeFigureOut">
              <a:rPr lang="pt-BR" smtClean="0"/>
              <a:pPr/>
              <a:t>11/12/2016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323D-9362-472A-9F45-19801C21C1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900C9-54A8-4DF0-89A6-EA25947FE846}" type="datetimeFigureOut">
              <a:rPr lang="pt-BR" smtClean="0"/>
              <a:pPr/>
              <a:t>11/12/2016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323D-9362-472A-9F45-19801C21C1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900C9-54A8-4DF0-89A6-EA25947FE846}" type="datetimeFigureOut">
              <a:rPr lang="pt-BR" smtClean="0"/>
              <a:pPr/>
              <a:t>11/12/2016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323D-9362-472A-9F45-19801C21C1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900C9-54A8-4DF0-89A6-EA25947FE846}" type="datetimeFigureOut">
              <a:rPr lang="pt-BR" smtClean="0"/>
              <a:pPr/>
              <a:t>11/12/2016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323D-9362-472A-9F45-19801C21C1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900C9-54A8-4DF0-89A6-EA25947FE846}" type="datetimeFigureOut">
              <a:rPr lang="pt-BR" smtClean="0"/>
              <a:pPr/>
              <a:t>11/12/2016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323D-9362-472A-9F45-19801C21C1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900C9-54A8-4DF0-89A6-EA25947FE846}" type="datetimeFigureOut">
              <a:rPr lang="pt-BR" smtClean="0"/>
              <a:pPr/>
              <a:t>11/12/2016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323D-9362-472A-9F45-19801C21C1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900C9-54A8-4DF0-89A6-EA25947FE846}" type="datetimeFigureOut">
              <a:rPr lang="pt-BR" smtClean="0"/>
              <a:pPr/>
              <a:t>11/12/2016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323D-9362-472A-9F45-19801C21C1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900C9-54A8-4DF0-89A6-EA25947FE846}" type="datetimeFigureOut">
              <a:rPr lang="pt-BR" smtClean="0"/>
              <a:pPr/>
              <a:t>11/12/2016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323D-9362-472A-9F45-19801C21C1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900C9-54A8-4DF0-89A6-EA25947FE846}" type="datetimeFigureOut">
              <a:rPr lang="pt-BR" smtClean="0"/>
              <a:pPr/>
              <a:t>11/12/2016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323D-9362-472A-9F45-19801C21C1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900C9-54A8-4DF0-89A6-EA25947FE846}" type="datetimeFigureOut">
              <a:rPr lang="pt-BR" smtClean="0"/>
              <a:pPr/>
              <a:t>11/12/2016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2323D-9362-472A-9F45-19801C21C1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900C9-54A8-4DF0-89A6-EA25947FE846}" type="datetimeFigureOut">
              <a:rPr lang="pt-BR" smtClean="0"/>
              <a:pPr/>
              <a:t>11/12/2016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2323D-9362-472A-9F45-19801C21C1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95536" y="2276872"/>
            <a:ext cx="8352928" cy="1470025"/>
          </a:xfrm>
        </p:spPr>
        <p:txBody>
          <a:bodyPr>
            <a:normAutofit fontScale="90000"/>
          </a:bodyPr>
          <a:lstStyle/>
          <a:p>
            <a:r>
              <a:rPr lang="pt-BR" sz="4200" b="1" dirty="0" smtClean="0"/>
              <a:t>Mapeamento de </a:t>
            </a:r>
            <a:r>
              <a:rPr lang="pt-BR" sz="4200" b="1" dirty="0" smtClean="0"/>
              <a:t>áreas </a:t>
            </a:r>
            <a:r>
              <a:rPr lang="pt-BR" sz="4200" b="1" dirty="0" smtClean="0"/>
              <a:t>de </a:t>
            </a:r>
            <a:r>
              <a:rPr lang="pt-BR" sz="4200" b="1" dirty="0" smtClean="0"/>
              <a:t>suscetibilidade </a:t>
            </a:r>
            <a:r>
              <a:rPr lang="pt-BR" sz="4200" b="1" dirty="0" smtClean="0"/>
              <a:t>a m</a:t>
            </a:r>
            <a:r>
              <a:rPr lang="pt-BR" sz="4200" b="1" dirty="0" smtClean="0"/>
              <a:t>ovimentos </a:t>
            </a:r>
            <a:r>
              <a:rPr lang="pt-BR" sz="4200" b="1" dirty="0" smtClean="0"/>
              <a:t>de </a:t>
            </a:r>
            <a:r>
              <a:rPr lang="pt-BR" sz="4200" b="1" dirty="0" smtClean="0"/>
              <a:t>massa </a:t>
            </a:r>
            <a:r>
              <a:rPr lang="pt-BR" sz="4200" b="1" dirty="0" smtClean="0"/>
              <a:t>com </a:t>
            </a:r>
            <a:r>
              <a:rPr lang="pt-BR" sz="4200" b="1" dirty="0" smtClean="0"/>
              <a:t>uso </a:t>
            </a:r>
            <a:r>
              <a:rPr lang="pt-BR" sz="4200" b="1" dirty="0" smtClean="0"/>
              <a:t>de Modelo Aditivo Generalizado</a:t>
            </a:r>
            <a:r>
              <a:rPr lang="pt-BR" b="1" cap="all" dirty="0" smtClean="0"/>
              <a:t/>
            </a:r>
            <a:br>
              <a:rPr lang="pt-BR" b="1" cap="all" dirty="0" smtClean="0"/>
            </a:br>
            <a:endParaRPr lang="pt-BR" b="1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23528" y="4725144"/>
            <a:ext cx="6400800" cy="936104"/>
          </a:xfrm>
        </p:spPr>
        <p:txBody>
          <a:bodyPr/>
          <a:lstStyle/>
          <a:p>
            <a:r>
              <a:rPr lang="pt-BR" dirty="0" err="1" smtClean="0">
                <a:solidFill>
                  <a:schemeClr val="accent6">
                    <a:lumMod val="75000"/>
                  </a:schemeClr>
                </a:solidFill>
              </a:rPr>
              <a:t>Camile</a:t>
            </a:r>
            <a:r>
              <a:rPr lang="pt-BR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t-BR" dirty="0" err="1" smtClean="0">
                <a:solidFill>
                  <a:schemeClr val="accent6">
                    <a:lumMod val="75000"/>
                  </a:schemeClr>
                </a:solidFill>
              </a:rPr>
              <a:t>Söthe</a:t>
            </a:r>
            <a:endParaRPr lang="pt-BR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pt-BR" dirty="0"/>
          </a:p>
        </p:txBody>
      </p:sp>
      <p:pic>
        <p:nvPicPr>
          <p:cNvPr id="2052" name="Picture 4" descr="Resultado de imagem para deslizamentos luís alv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077072"/>
            <a:ext cx="3897289" cy="2592288"/>
          </a:xfrm>
          <a:prstGeom prst="rect">
            <a:avLst/>
          </a:prstGeom>
          <a:noFill/>
        </p:spPr>
      </p:pic>
      <p:pic>
        <p:nvPicPr>
          <p:cNvPr id="33794" name="Picture 2" descr="https://lh4.googleusercontent.com/-1ks8VO8TbMY/AAAAAAAAAAI/AAAAAAAAACw/LNg6cHBbOT0/s0-c-k-no-ns/ph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82023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Variáveis explicativas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Variáveis </a:t>
            </a:r>
            <a:r>
              <a:rPr lang="pt-BR" dirty="0" err="1" smtClean="0"/>
              <a:t>geomorfométricas</a:t>
            </a:r>
            <a:r>
              <a:rPr lang="pt-BR" dirty="0" smtClean="0">
                <a:sym typeface="Wingdings" pitchFamily="2" charset="2"/>
              </a:rPr>
              <a:t> </a:t>
            </a:r>
            <a:r>
              <a:rPr lang="pt-BR" dirty="0" smtClean="0">
                <a:solidFill>
                  <a:srgbClr val="FF0000"/>
                </a:solidFill>
                <a:sym typeface="Wingdings" pitchFamily="2" charset="2"/>
              </a:rPr>
              <a:t>Declividade (%)</a:t>
            </a:r>
            <a:endParaRPr lang="pt-BR" dirty="0" smtClean="0">
              <a:solidFill>
                <a:srgbClr val="FF0000"/>
              </a:solidFill>
            </a:endParaRPr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0" y="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Material e Métodos</a:t>
            </a:r>
            <a:endParaRPr lang="pt-BR" sz="2000" dirty="0"/>
          </a:p>
        </p:txBody>
      </p:sp>
      <p:pic>
        <p:nvPicPr>
          <p:cNvPr id="5" name="Imagem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2276872"/>
            <a:ext cx="3947691" cy="414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0" y="645789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TOPODATA</a:t>
            </a:r>
            <a:endParaRPr lang="pt-BR" sz="2000" dirty="0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3" cstate="print"/>
          <a:srcRect l="64000" t="6552" r="126" b="39573"/>
          <a:stretch>
            <a:fillRect/>
          </a:stretch>
        </p:blipFill>
        <p:spPr bwMode="auto">
          <a:xfrm>
            <a:off x="899592" y="4077072"/>
            <a:ext cx="2285673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2348880"/>
            <a:ext cx="396044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Variáveis explicativas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Variáveis </a:t>
            </a:r>
            <a:r>
              <a:rPr lang="pt-BR" dirty="0" err="1" smtClean="0"/>
              <a:t>geomorfométricas</a:t>
            </a:r>
            <a:r>
              <a:rPr lang="pt-BR" dirty="0" smtClean="0">
                <a:sym typeface="Wingdings" pitchFamily="2" charset="2"/>
              </a:rPr>
              <a:t> </a:t>
            </a:r>
            <a:r>
              <a:rPr lang="pt-BR" dirty="0" smtClean="0">
                <a:solidFill>
                  <a:srgbClr val="FF0000"/>
                </a:solidFill>
                <a:sym typeface="Wingdings" pitchFamily="2" charset="2"/>
              </a:rPr>
              <a:t>Orientação de vertentes (</a:t>
            </a:r>
            <a:r>
              <a:rPr lang="pt-BR" dirty="0">
                <a:solidFill>
                  <a:srgbClr val="FF0000"/>
                </a:solidFill>
              </a:rPr>
              <a:t>º</a:t>
            </a:r>
            <a:r>
              <a:rPr lang="pt-BR" dirty="0" smtClean="0">
                <a:solidFill>
                  <a:srgbClr val="FF0000"/>
                </a:solidFill>
                <a:sym typeface="Wingdings" pitchFamily="2" charset="2"/>
              </a:rPr>
              <a:t>)</a:t>
            </a:r>
            <a:endParaRPr lang="pt-BR" dirty="0" smtClean="0">
              <a:solidFill>
                <a:srgbClr val="FF0000"/>
              </a:solidFill>
            </a:endParaRPr>
          </a:p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0" y="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Material e Métodos</a:t>
            </a:r>
            <a:endParaRPr lang="pt-BR" sz="2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0" y="645789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TOPODATA</a:t>
            </a:r>
            <a:endParaRPr lang="pt-BR" sz="2000" dirty="0"/>
          </a:p>
        </p:txBody>
      </p:sp>
      <p:pic>
        <p:nvPicPr>
          <p:cNvPr id="23554" name="Picture 2" descr="Resultado de imagem para rosa dos ventos gra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705032"/>
            <a:ext cx="2952327" cy="2460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4221088"/>
            <a:ext cx="266429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Variáveis explicativas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r>
              <a:rPr lang="pt-BR" dirty="0" smtClean="0"/>
              <a:t>Variáveis </a:t>
            </a:r>
            <a:r>
              <a:rPr lang="pt-BR" dirty="0" err="1" smtClean="0"/>
              <a:t>geomorfométricas</a:t>
            </a:r>
            <a:r>
              <a:rPr lang="pt-BR" dirty="0" smtClean="0">
                <a:sym typeface="Wingdings" pitchFamily="2" charset="2"/>
              </a:rPr>
              <a:t> </a:t>
            </a:r>
            <a:r>
              <a:rPr lang="pt-BR" dirty="0" smtClean="0">
                <a:solidFill>
                  <a:srgbClr val="FF0000"/>
                </a:solidFill>
                <a:sym typeface="Wingdings" pitchFamily="2" charset="2"/>
              </a:rPr>
              <a:t>Curvatura </a:t>
            </a:r>
            <a:r>
              <a:rPr lang="pt-BR" dirty="0" smtClean="0">
                <a:solidFill>
                  <a:srgbClr val="FF0000"/>
                </a:solidFill>
                <a:sym typeface="Wingdings" pitchFamily="2" charset="2"/>
              </a:rPr>
              <a:t>(</a:t>
            </a:r>
            <a:r>
              <a:rPr lang="pt-BR" dirty="0">
                <a:solidFill>
                  <a:srgbClr val="FF0000"/>
                </a:solidFill>
              </a:rPr>
              <a:t>º/m</a:t>
            </a:r>
            <a:r>
              <a:rPr lang="pt-BR" dirty="0" smtClean="0">
                <a:solidFill>
                  <a:srgbClr val="FF0000"/>
                </a:solidFill>
                <a:sym typeface="Wingdings" pitchFamily="2" charset="2"/>
              </a:rPr>
              <a:t>)</a:t>
            </a:r>
            <a:endParaRPr lang="pt-BR" dirty="0" smtClean="0">
              <a:solidFill>
                <a:srgbClr val="FF0000"/>
              </a:solidFill>
            </a:endParaRPr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0" y="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Material e Métodos</a:t>
            </a:r>
            <a:endParaRPr lang="pt-BR" sz="20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0" y="645789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TOPODATA</a:t>
            </a:r>
            <a:endParaRPr lang="pt-BR" sz="2000" dirty="0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492896"/>
            <a:ext cx="3858333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m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4149080"/>
            <a:ext cx="288032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Variáveis explicativas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Distância das estradas (m)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0" y="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Material e Métodos</a:t>
            </a:r>
            <a:endParaRPr lang="pt-BR" sz="2000" dirty="0"/>
          </a:p>
        </p:txBody>
      </p:sp>
      <p:pic>
        <p:nvPicPr>
          <p:cNvPr id="5" name="Imagem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348880"/>
            <a:ext cx="4235723" cy="414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0" y="645789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Open </a:t>
            </a:r>
            <a:r>
              <a:rPr lang="pt-BR" sz="2000" dirty="0" err="1" smtClean="0"/>
              <a:t>Street</a:t>
            </a:r>
            <a:r>
              <a:rPr lang="pt-BR" sz="2000" dirty="0" smtClean="0"/>
              <a:t> </a:t>
            </a:r>
            <a:r>
              <a:rPr lang="pt-BR" sz="2000" dirty="0" err="1" smtClean="0"/>
              <a:t>Map</a:t>
            </a:r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Variáveis explicativas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Distância dos cursos d’água (m)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0" y="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Material e Métodos</a:t>
            </a:r>
            <a:endParaRPr lang="pt-BR" sz="2000" dirty="0"/>
          </a:p>
        </p:txBody>
      </p:sp>
      <p:pic>
        <p:nvPicPr>
          <p:cNvPr id="5" name="Imagem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420888"/>
            <a:ext cx="4032448" cy="4212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0" y="645789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err="1" smtClean="0"/>
              <a:t>Engemap</a:t>
            </a:r>
            <a:r>
              <a:rPr lang="pt-BR" sz="2000" dirty="0" smtClean="0"/>
              <a:t> (2012)</a:t>
            </a:r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Variáveis explicativas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Tipo de solo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0" y="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Material e Métodos</a:t>
            </a:r>
            <a:endParaRPr lang="pt-BR" sz="2000" dirty="0"/>
          </a:p>
        </p:txBody>
      </p:sp>
      <p:pic>
        <p:nvPicPr>
          <p:cNvPr id="5" name="Imagem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484784"/>
            <a:ext cx="5112568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0" y="6457890"/>
            <a:ext cx="3203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Embrapa Solos (2004)</a:t>
            </a:r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pt-BR" sz="3200" dirty="0" smtClean="0"/>
              <a:t>Construção do Banco de Dados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r>
              <a:rPr lang="pt-BR" sz="3000" dirty="0" smtClean="0"/>
              <a:t>Variáveis </a:t>
            </a:r>
            <a:r>
              <a:rPr lang="pt-BR" sz="3000" dirty="0" err="1" smtClean="0"/>
              <a:t>geomorfométricas</a:t>
            </a:r>
            <a:r>
              <a:rPr lang="pt-BR" sz="3000" dirty="0" smtClean="0"/>
              <a:t>: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pPr>
              <a:buNone/>
            </a:pPr>
            <a:endParaRPr lang="pt-BR" dirty="0"/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0" y="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Material e Métodos</a:t>
            </a:r>
            <a:endParaRPr lang="pt-BR" sz="2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395536" y="2276872"/>
            <a:ext cx="2952328" cy="4770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500" dirty="0" smtClean="0"/>
              <a:t>Amostras</a:t>
            </a:r>
            <a:endParaRPr lang="pt-BR" sz="25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4716016" y="2204864"/>
            <a:ext cx="2952328" cy="8617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500" dirty="0" smtClean="0"/>
              <a:t>Dados </a:t>
            </a:r>
            <a:r>
              <a:rPr lang="pt-BR" sz="2500" dirty="0" err="1" smtClean="0"/>
              <a:t>geomorfométricos</a:t>
            </a:r>
            <a:endParaRPr lang="pt-BR" sz="2500" dirty="0"/>
          </a:p>
        </p:txBody>
      </p:sp>
      <p:sp>
        <p:nvSpPr>
          <p:cNvPr id="7" name="Seta para baixo 6"/>
          <p:cNvSpPr/>
          <p:nvPr/>
        </p:nvSpPr>
        <p:spPr>
          <a:xfrm>
            <a:off x="3779912" y="3573016"/>
            <a:ext cx="504056" cy="1080120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699792" y="5301208"/>
            <a:ext cx="2952328" cy="8617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500" dirty="0" err="1" smtClean="0"/>
              <a:t>GeoDMA</a:t>
            </a:r>
            <a:r>
              <a:rPr lang="pt-BR" sz="2500" dirty="0" smtClean="0">
                <a:sym typeface="Wingdings" pitchFamily="2" charset="2"/>
              </a:rPr>
              <a:t> Extração dos atributos</a:t>
            </a:r>
            <a:endParaRPr lang="pt-BR" sz="2500" dirty="0"/>
          </a:p>
        </p:txBody>
      </p:sp>
      <p:sp>
        <p:nvSpPr>
          <p:cNvPr id="9" name="Mais 8"/>
          <p:cNvSpPr/>
          <p:nvPr/>
        </p:nvSpPr>
        <p:spPr>
          <a:xfrm>
            <a:off x="3707904" y="2348880"/>
            <a:ext cx="648072" cy="64807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068960"/>
            <a:ext cx="12001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Resultado de imagem para geodataba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212976"/>
            <a:ext cx="2352534" cy="1656184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941168"/>
            <a:ext cx="6764337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Construção do Banco de Dados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000" dirty="0" smtClean="0"/>
              <a:t>Distâncias (curso d’água e estradas)</a:t>
            </a:r>
            <a:endParaRPr lang="pt-BR" sz="3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0" y="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Material e Métodos</a:t>
            </a:r>
            <a:endParaRPr lang="pt-BR" sz="2000" dirty="0"/>
          </a:p>
        </p:txBody>
      </p:sp>
      <p:pic>
        <p:nvPicPr>
          <p:cNvPr id="1026" name="Picture 2" descr="Resultado de imagem para near distance arcgis"/>
          <p:cNvPicPr>
            <a:picLocks noChangeAspect="1" noChangeArrowheads="1"/>
          </p:cNvPicPr>
          <p:nvPr/>
        </p:nvPicPr>
        <p:blipFill>
          <a:blip r:embed="rId2" cstate="print"/>
          <a:srcRect l="32869" r="33088" b="48946"/>
          <a:stretch>
            <a:fillRect/>
          </a:stretch>
        </p:blipFill>
        <p:spPr bwMode="auto">
          <a:xfrm>
            <a:off x="539552" y="2636912"/>
            <a:ext cx="3456384" cy="3098827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553" t="11812" r="77863" b="44876"/>
          <a:stretch>
            <a:fillRect/>
          </a:stretch>
        </p:blipFill>
        <p:spPr bwMode="auto">
          <a:xfrm>
            <a:off x="5292080" y="2348880"/>
            <a:ext cx="3318914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eta para a direita 6"/>
          <p:cNvSpPr/>
          <p:nvPr/>
        </p:nvSpPr>
        <p:spPr>
          <a:xfrm>
            <a:off x="4067944" y="4005064"/>
            <a:ext cx="93610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de cantos arredondados 7"/>
          <p:cNvSpPr/>
          <p:nvPr/>
        </p:nvSpPr>
        <p:spPr>
          <a:xfrm>
            <a:off x="7452320" y="2420888"/>
            <a:ext cx="1080120" cy="374441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Construção do Banco de Dados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Tipo de solo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0" y="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Material e Métodos</a:t>
            </a:r>
            <a:endParaRPr lang="pt-BR" sz="2000" dirty="0"/>
          </a:p>
        </p:txBody>
      </p:sp>
      <p:pic>
        <p:nvPicPr>
          <p:cNvPr id="5" name="Imagem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717032"/>
            <a:ext cx="316835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772816"/>
            <a:ext cx="12001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2123728" y="2996952"/>
            <a:ext cx="1944216" cy="4924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600" dirty="0" err="1" smtClean="0"/>
              <a:t>Intersect</a:t>
            </a:r>
            <a:endParaRPr lang="pt-BR" sz="2600" dirty="0"/>
          </a:p>
        </p:txBody>
      </p:sp>
      <p:sp>
        <p:nvSpPr>
          <p:cNvPr id="9" name="Seta para baixo 8"/>
          <p:cNvSpPr/>
          <p:nvPr/>
        </p:nvSpPr>
        <p:spPr>
          <a:xfrm>
            <a:off x="4067944" y="2924944"/>
            <a:ext cx="432048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2276872"/>
            <a:ext cx="7069258" cy="43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tângulo de cantos arredondados 10"/>
          <p:cNvSpPr/>
          <p:nvPr/>
        </p:nvSpPr>
        <p:spPr>
          <a:xfrm>
            <a:off x="5652120" y="2204864"/>
            <a:ext cx="2664296" cy="439248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Construção do Banco de Dados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rmAutofit/>
          </a:bodyPr>
          <a:lstStyle/>
          <a:p>
            <a:r>
              <a:rPr lang="pt-BR" sz="3000" dirty="0" smtClean="0"/>
              <a:t>Tipo de solo</a:t>
            </a:r>
            <a:r>
              <a:rPr lang="pt-BR" sz="3000" dirty="0" smtClean="0">
                <a:sym typeface="Wingdings" pitchFamily="2" charset="2"/>
              </a:rPr>
              <a:t> </a:t>
            </a:r>
            <a:r>
              <a:rPr lang="pt-BR" sz="3000" dirty="0" smtClean="0">
                <a:sym typeface="Wingdings" pitchFamily="2" charset="2"/>
              </a:rPr>
              <a:t>pesos </a:t>
            </a:r>
          </a:p>
          <a:p>
            <a:pPr lvl="1"/>
            <a:r>
              <a:rPr lang="pt-BR" sz="2600" dirty="0" smtClean="0">
                <a:sym typeface="Wingdings" pitchFamily="2" charset="2"/>
              </a:rPr>
              <a:t>Literatura (Embrapa Solos, 2004 e Marinho, 2014)</a:t>
            </a:r>
          </a:p>
          <a:p>
            <a:pPr lvl="1"/>
            <a:r>
              <a:rPr lang="pt-BR" sz="2600" dirty="0" smtClean="0">
                <a:sym typeface="Wingdings" pitchFamily="2" charset="2"/>
              </a:rPr>
              <a:t>Densidade de cicatrizes por km²</a:t>
            </a:r>
          </a:p>
          <a:p>
            <a:pPr lvl="1"/>
            <a:r>
              <a:rPr lang="pt-BR" sz="2600" dirty="0" smtClean="0">
                <a:sym typeface="Wingdings" pitchFamily="2" charset="2"/>
              </a:rPr>
              <a:t>Relevo </a:t>
            </a:r>
            <a:endParaRPr lang="pt-BR" sz="26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0" y="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Material e Métodos</a:t>
            </a:r>
            <a:endParaRPr lang="pt-BR" sz="2000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395537" y="2060850"/>
          <a:ext cx="8352930" cy="4608513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1670586"/>
                <a:gridCol w="1670586"/>
                <a:gridCol w="1670586"/>
                <a:gridCol w="1670586"/>
                <a:gridCol w="1670586"/>
              </a:tblGrid>
              <a:tr h="5314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/>
                        <a:t>Tipo de solo</a:t>
                      </a:r>
                      <a:endParaRPr lang="pt-BR" sz="15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Sub-tipo*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/>
                        <a:t>Densidade de cicatrizes por km²</a:t>
                      </a:r>
                      <a:endParaRPr lang="pt-BR" sz="15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/>
                        <a:t>Relevo</a:t>
                      </a:r>
                      <a:endParaRPr lang="pt-BR" sz="15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/>
                        <a:t>Peso</a:t>
                      </a:r>
                      <a:endParaRPr lang="pt-BR" sz="15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43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Solos litólicos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Ra2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3,2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Montanhoso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0,9</a:t>
                      </a:r>
                      <a:endParaRPr lang="pt-BR" sz="15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43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Cambissolo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Ca32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1,22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Montanhoso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0,8</a:t>
                      </a:r>
                      <a:endParaRPr lang="pt-BR" sz="15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14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Podzólico Vermelho-Amarelo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PVa13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0,56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Forte ondulado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0,6</a:t>
                      </a:r>
                      <a:endParaRPr lang="pt-BR" sz="15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14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Podzólico Vermelho-Amarelo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PVa12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0,29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Ondulado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0,5</a:t>
                      </a:r>
                      <a:endParaRPr lang="pt-BR" sz="15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14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Glei Pouco Húmico Distrófico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HGPd1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0,06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Plano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0,2</a:t>
                      </a:r>
                      <a:endParaRPr lang="pt-BR" sz="15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14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Podzólico Vermelho-Amarelo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PVa8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0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Ondulado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0,1</a:t>
                      </a:r>
                      <a:endParaRPr lang="pt-BR" sz="15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14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Glei Pouco Húmico Distrófico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HGPd8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/>
                        <a:t>0</a:t>
                      </a:r>
                      <a:endParaRPr lang="pt-BR" sz="15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Plano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0,1</a:t>
                      </a:r>
                      <a:endParaRPr lang="pt-BR" sz="15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14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Podzólico Vermelho-Amarelo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PVa1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0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/>
                        <a:t>Ondulado</a:t>
                      </a:r>
                      <a:endParaRPr lang="pt-BR" sz="15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dirty="0"/>
                        <a:t>0,1</a:t>
                      </a:r>
                      <a:endParaRPr lang="pt-BR" sz="15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tângulo de cantos arredondados 5"/>
          <p:cNvSpPr/>
          <p:nvPr/>
        </p:nvSpPr>
        <p:spPr>
          <a:xfrm>
            <a:off x="611560" y="1988840"/>
            <a:ext cx="7704856" cy="129614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Resultado de imagem para movimentos de massa morro do ba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4512500" cy="3384376"/>
          </a:xfrm>
          <a:prstGeom prst="rect">
            <a:avLst/>
          </a:prstGeom>
          <a:noFill/>
        </p:spPr>
      </p:pic>
      <p:sp>
        <p:nvSpPr>
          <p:cNvPr id="7" name="Retângulo 6"/>
          <p:cNvSpPr/>
          <p:nvPr/>
        </p:nvSpPr>
        <p:spPr>
          <a:xfrm>
            <a:off x="323528" y="4437112"/>
            <a:ext cx="3995936" cy="169277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pt-BR" sz="2600" b="1" dirty="0" smtClean="0">
                <a:solidFill>
                  <a:srgbClr val="FF0000"/>
                </a:solidFill>
              </a:rPr>
              <a:t>Mapas de suscetibilidade:</a:t>
            </a:r>
          </a:p>
          <a:p>
            <a:pPr lvl="1" algn="ctr"/>
            <a:r>
              <a:rPr lang="pt-PT" sz="2600" dirty="0" smtClean="0"/>
              <a:t>probabilidade espacial de ocorrência de determinado evento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0" y="0"/>
            <a:ext cx="2304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/>
              <a:t>Introdução</a:t>
            </a:r>
            <a:endParaRPr lang="pt-BR" sz="2200" dirty="0"/>
          </a:p>
        </p:txBody>
      </p:sp>
      <p:sp>
        <p:nvSpPr>
          <p:cNvPr id="9" name="Retângulo 8"/>
          <p:cNvSpPr/>
          <p:nvPr/>
        </p:nvSpPr>
        <p:spPr>
          <a:xfrm>
            <a:off x="5148064" y="764704"/>
            <a:ext cx="341987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600" b="1" dirty="0" smtClean="0">
                <a:solidFill>
                  <a:srgbClr val="FF0000"/>
                </a:solidFill>
              </a:rPr>
              <a:t>Movimentos de massa</a:t>
            </a:r>
          </a:p>
        </p:txBody>
      </p:sp>
      <p:sp>
        <p:nvSpPr>
          <p:cNvPr id="10" name="Retângulo 9"/>
          <p:cNvSpPr/>
          <p:nvPr/>
        </p:nvSpPr>
        <p:spPr>
          <a:xfrm>
            <a:off x="5220072" y="4293096"/>
            <a:ext cx="3419872" cy="492443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PT" sz="2600" b="1" dirty="0" smtClean="0">
                <a:solidFill>
                  <a:schemeClr val="tx2">
                    <a:lumMod val="75000"/>
                  </a:schemeClr>
                </a:solidFill>
              </a:rPr>
              <a:t>Modelos estatísticos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5220072" y="2060848"/>
            <a:ext cx="341987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600" b="1" dirty="0" smtClean="0">
                <a:solidFill>
                  <a:srgbClr val="00B050"/>
                </a:solidFill>
              </a:rPr>
              <a:t>Fatores condicionantes</a:t>
            </a:r>
          </a:p>
        </p:txBody>
      </p:sp>
      <p:sp>
        <p:nvSpPr>
          <p:cNvPr id="13" name="Seta para cima e para baixo 12"/>
          <p:cNvSpPr/>
          <p:nvPr/>
        </p:nvSpPr>
        <p:spPr>
          <a:xfrm>
            <a:off x="6732240" y="1412776"/>
            <a:ext cx="288032" cy="504056"/>
          </a:xfrm>
          <a:prstGeom prst="upDownArrow">
            <a:avLst/>
          </a:prstGeom>
          <a:solidFill>
            <a:srgbClr val="FF0000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baixo 13"/>
          <p:cNvSpPr/>
          <p:nvPr/>
        </p:nvSpPr>
        <p:spPr>
          <a:xfrm>
            <a:off x="6732240" y="2924944"/>
            <a:ext cx="360040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de cantos arredondados 14"/>
          <p:cNvSpPr/>
          <p:nvPr/>
        </p:nvSpPr>
        <p:spPr>
          <a:xfrm>
            <a:off x="467544" y="4221088"/>
            <a:ext cx="3672408" cy="2088232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5292080" y="5445224"/>
            <a:ext cx="1440160" cy="492443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PT" sz="2600" b="1" dirty="0" smtClean="0">
                <a:solidFill>
                  <a:schemeClr val="tx2">
                    <a:lumMod val="75000"/>
                  </a:schemeClr>
                </a:solidFill>
              </a:rPr>
              <a:t>GLM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7164288" y="5445224"/>
            <a:ext cx="1440160" cy="492443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PT" sz="2600" b="1" dirty="0" smtClean="0">
                <a:solidFill>
                  <a:schemeClr val="tx2">
                    <a:lumMod val="75000"/>
                  </a:schemeClr>
                </a:solidFill>
              </a:rPr>
              <a:t>GAM</a:t>
            </a:r>
          </a:p>
        </p:txBody>
      </p:sp>
      <p:sp>
        <p:nvSpPr>
          <p:cNvPr id="20" name="Seta para baixo 19"/>
          <p:cNvSpPr/>
          <p:nvPr/>
        </p:nvSpPr>
        <p:spPr>
          <a:xfrm>
            <a:off x="5940152" y="4869160"/>
            <a:ext cx="14401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Seta para baixo 20"/>
          <p:cNvSpPr/>
          <p:nvPr/>
        </p:nvSpPr>
        <p:spPr>
          <a:xfrm>
            <a:off x="7884368" y="4869160"/>
            <a:ext cx="14401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Seta para a esquerda 21"/>
          <p:cNvSpPr/>
          <p:nvPr/>
        </p:nvSpPr>
        <p:spPr>
          <a:xfrm>
            <a:off x="4355976" y="4941168"/>
            <a:ext cx="720080" cy="28803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de cantos arredondados 22"/>
          <p:cNvSpPr/>
          <p:nvPr/>
        </p:nvSpPr>
        <p:spPr>
          <a:xfrm>
            <a:off x="5148064" y="620688"/>
            <a:ext cx="3536776" cy="2168624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1" grpId="0"/>
      <p:bldP spid="11" grpId="1"/>
      <p:bldP spid="13" grpId="0" animBg="1"/>
      <p:bldP spid="13" grpId="1" animBg="1"/>
      <p:bldP spid="14" grpId="0" animBg="1"/>
      <p:bldP spid="15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pt-BR" dirty="0" smtClean="0"/>
              <a:t>Seleção das variáveis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r>
              <a:rPr lang="pt-BR" dirty="0" smtClean="0"/>
              <a:t>GLM</a:t>
            </a:r>
            <a:r>
              <a:rPr lang="pt-BR" dirty="0" smtClean="0">
                <a:sym typeface="Wingdings" pitchFamily="2" charset="2"/>
              </a:rPr>
              <a:t> cada variável testada separadamente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0" y="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Material e Métodos</a:t>
            </a:r>
            <a:endParaRPr lang="pt-BR" sz="2000" dirty="0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3192" b="-16667"/>
          <a:stretch>
            <a:fillRect/>
          </a:stretch>
        </p:blipFill>
        <p:spPr bwMode="auto">
          <a:xfrm>
            <a:off x="1187624" y="3212976"/>
            <a:ext cx="6192688" cy="1008112"/>
          </a:xfrm>
          <a:prstGeom prst="rect">
            <a:avLst/>
          </a:prstGeom>
          <a:noFill/>
        </p:spPr>
      </p:pic>
      <p:sp>
        <p:nvSpPr>
          <p:cNvPr id="7" name="CaixaDeTexto 6"/>
          <p:cNvSpPr txBox="1"/>
          <p:nvPr/>
        </p:nvSpPr>
        <p:spPr>
          <a:xfrm>
            <a:off x="323528" y="5517232"/>
            <a:ext cx="8424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Nível de significância de 5%</a:t>
            </a:r>
            <a:endParaRPr lang="pt-BR" sz="2800" dirty="0" smtClean="0"/>
          </a:p>
          <a:p>
            <a:pPr algn="ctr"/>
            <a:r>
              <a:rPr lang="pt-BR" sz="2800" b="1" dirty="0" smtClean="0"/>
              <a:t>teste </a:t>
            </a:r>
            <a:r>
              <a:rPr lang="pt-BR" sz="2800" b="1" dirty="0" smtClean="0"/>
              <a:t>Z e </a:t>
            </a:r>
            <a:r>
              <a:rPr lang="pt-BR" sz="2800" b="1" dirty="0" err="1" smtClean="0"/>
              <a:t>qui-quadrado</a:t>
            </a:r>
            <a:endParaRPr lang="pt-BR" sz="2800" b="1" dirty="0"/>
          </a:p>
        </p:txBody>
      </p:sp>
      <p:cxnSp>
        <p:nvCxnSpPr>
          <p:cNvPr id="9" name="Conector de seta reta 8"/>
          <p:cNvCxnSpPr/>
          <p:nvPr/>
        </p:nvCxnSpPr>
        <p:spPr>
          <a:xfrm flipV="1">
            <a:off x="2483768" y="2852936"/>
            <a:ext cx="432048" cy="36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2987824" y="1988840"/>
            <a:ext cx="2016224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Probabilidade de ocorrência da var resposta</a:t>
            </a:r>
            <a:endParaRPr lang="pt-BR" dirty="0"/>
          </a:p>
        </p:txBody>
      </p:sp>
      <p:cxnSp>
        <p:nvCxnSpPr>
          <p:cNvPr id="13" name="Conector de seta reta 12"/>
          <p:cNvCxnSpPr/>
          <p:nvPr/>
        </p:nvCxnSpPr>
        <p:spPr>
          <a:xfrm flipV="1">
            <a:off x="5364088" y="3068960"/>
            <a:ext cx="360040" cy="4320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/>
          <p:cNvSpPr txBox="1"/>
          <p:nvPr/>
        </p:nvSpPr>
        <p:spPr>
          <a:xfrm>
            <a:off x="5436096" y="2348880"/>
            <a:ext cx="1224136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Variável explicativa</a:t>
            </a:r>
            <a:endParaRPr lang="pt-BR" dirty="0"/>
          </a:p>
        </p:txBody>
      </p:sp>
      <p:cxnSp>
        <p:nvCxnSpPr>
          <p:cNvPr id="15" name="Conector de seta reta 14"/>
          <p:cNvCxnSpPr/>
          <p:nvPr/>
        </p:nvCxnSpPr>
        <p:spPr>
          <a:xfrm>
            <a:off x="4860032" y="3789040"/>
            <a:ext cx="216024" cy="4320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4572000" y="4293096"/>
            <a:ext cx="216024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Efeitos da variável explicativa</a:t>
            </a:r>
            <a:endParaRPr lang="pt-BR" dirty="0"/>
          </a:p>
        </p:txBody>
      </p:sp>
      <p:cxnSp>
        <p:nvCxnSpPr>
          <p:cNvPr id="19" name="Conector de seta reta 18"/>
          <p:cNvCxnSpPr/>
          <p:nvPr/>
        </p:nvCxnSpPr>
        <p:spPr>
          <a:xfrm flipH="1">
            <a:off x="3779912" y="3789040"/>
            <a:ext cx="288032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2843808" y="4437112"/>
            <a:ext cx="129614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Intercepto</a:t>
            </a:r>
            <a:endParaRPr lang="pt-BR" dirty="0"/>
          </a:p>
        </p:txBody>
      </p:sp>
      <p:sp>
        <p:nvSpPr>
          <p:cNvPr id="23" name="Retângulo de cantos arredondados 22"/>
          <p:cNvSpPr/>
          <p:nvPr/>
        </p:nvSpPr>
        <p:spPr>
          <a:xfrm>
            <a:off x="1115616" y="2996952"/>
            <a:ext cx="2592288" cy="11521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4" name="Conector de seta reta 23"/>
          <p:cNvCxnSpPr/>
          <p:nvPr/>
        </p:nvCxnSpPr>
        <p:spPr>
          <a:xfrm flipH="1">
            <a:off x="1403648" y="4149080"/>
            <a:ext cx="288032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/>
          <p:cNvSpPr txBox="1"/>
          <p:nvPr/>
        </p:nvSpPr>
        <p:spPr>
          <a:xfrm>
            <a:off x="683568" y="4797152"/>
            <a:ext cx="86409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err="1" smtClean="0"/>
              <a:t>Logit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  <p:bldP spid="14" grpId="0" animBg="1"/>
      <p:bldP spid="18" grpId="0" animBg="1"/>
      <p:bldP spid="20" grpId="0" animBg="1"/>
      <p:bldP spid="23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GAM espacial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Medida e estimativa </a:t>
            </a:r>
            <a:r>
              <a:rPr lang="pt-BR" dirty="0" smtClean="0"/>
              <a:t>da suscetibilidade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0" y="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Material e Métodos</a:t>
            </a:r>
            <a:endParaRPr lang="pt-BR" sz="2000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2996952"/>
            <a:ext cx="7133816" cy="864096"/>
          </a:xfrm>
          <a:prstGeom prst="rect">
            <a:avLst/>
          </a:prstGeom>
          <a:noFill/>
        </p:spPr>
      </p:pic>
      <p:cxnSp>
        <p:nvCxnSpPr>
          <p:cNvPr id="7" name="Conector de seta reta 6"/>
          <p:cNvCxnSpPr/>
          <p:nvPr/>
        </p:nvCxnSpPr>
        <p:spPr>
          <a:xfrm flipH="1">
            <a:off x="7236296" y="3645024"/>
            <a:ext cx="251520" cy="4320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5940152" y="4149080"/>
            <a:ext cx="2088232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ym typeface="Wingdings" pitchFamily="2" charset="2"/>
              </a:rPr>
              <a:t>efeito </a:t>
            </a:r>
            <a:r>
              <a:rPr lang="pt-BR" dirty="0" smtClean="0">
                <a:sym typeface="Wingdings" pitchFamily="2" charset="2"/>
              </a:rPr>
              <a:t>espacial </a:t>
            </a:r>
            <a:r>
              <a:rPr lang="pt-BR" dirty="0" smtClean="0">
                <a:sym typeface="Wingdings" pitchFamily="2" charset="2"/>
              </a:rPr>
              <a:t>aditivo função de suavização de </a:t>
            </a:r>
            <a:r>
              <a:rPr lang="pt-BR" i="1" dirty="0" smtClean="0">
                <a:sym typeface="Wingdings" pitchFamily="2" charset="2"/>
              </a:rPr>
              <a:t>s</a:t>
            </a:r>
            <a:endParaRPr lang="pt-BR" i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23528" y="5517232"/>
            <a:ext cx="8424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Nível de significância de 5%</a:t>
            </a:r>
            <a:endParaRPr lang="pt-BR" sz="2800" dirty="0" smtClean="0"/>
          </a:p>
          <a:p>
            <a:pPr algn="ctr"/>
            <a:r>
              <a:rPr lang="pt-BR" sz="2800" b="1" dirty="0" smtClean="0"/>
              <a:t>teste </a:t>
            </a:r>
            <a:r>
              <a:rPr lang="pt-BR" sz="2800" b="1" dirty="0" smtClean="0"/>
              <a:t>Z e </a:t>
            </a:r>
            <a:r>
              <a:rPr lang="pt-BR" sz="2800" b="1" dirty="0" err="1" smtClean="0"/>
              <a:t>qui-quadrado</a:t>
            </a:r>
            <a:endParaRPr lang="pt-B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pt-BR" dirty="0" smtClean="0"/>
              <a:t>GAM espacial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r>
              <a:rPr lang="pt-PT" sz="2400" dirty="0" smtClean="0"/>
              <a:t>Teste </a:t>
            </a:r>
            <a:r>
              <a:rPr lang="pt-PT" sz="2400" dirty="0" smtClean="0"/>
              <a:t>global da variação espacial da suscetibilidade e a identificação dos locais com alta e baixa </a:t>
            </a:r>
            <a:r>
              <a:rPr lang="pt-PT" sz="2400" dirty="0" smtClean="0"/>
              <a:t>suscetibilidade:</a:t>
            </a:r>
            <a:endParaRPr lang="pt-BR" sz="2400" dirty="0" smtClean="0"/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0" y="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Material e Métodos</a:t>
            </a:r>
            <a:endParaRPr lang="pt-BR" sz="2000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611560" y="2492896"/>
            <a:ext cx="2160240" cy="1152128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Modelo gerado a partir das observações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3419872" y="2420888"/>
            <a:ext cx="1944216" cy="144016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Simulações de Monte Carlo</a:t>
            </a:r>
            <a:endParaRPr lang="pt-BR" b="1" dirty="0">
              <a:solidFill>
                <a:schemeClr val="tx1"/>
              </a:solidFill>
            </a:endParaRPr>
          </a:p>
        </p:txBody>
      </p:sp>
      <p:pic>
        <p:nvPicPr>
          <p:cNvPr id="11266" name="Picture 2" descr="Resultado de imagem para distribuição norm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4509120"/>
            <a:ext cx="4648200" cy="1771651"/>
          </a:xfrm>
          <a:prstGeom prst="rect">
            <a:avLst/>
          </a:prstGeom>
          <a:noFill/>
        </p:spPr>
      </p:pic>
      <p:sp>
        <p:nvSpPr>
          <p:cNvPr id="8" name="Retângulo de cantos arredondados 7"/>
          <p:cNvSpPr/>
          <p:nvPr/>
        </p:nvSpPr>
        <p:spPr>
          <a:xfrm>
            <a:off x="6084168" y="2636912"/>
            <a:ext cx="2016224" cy="936104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Superfície de suscetibilidade estimada</a:t>
            </a:r>
            <a:endParaRPr lang="pt-BR" dirty="0">
              <a:solidFill>
                <a:schemeClr val="tx1"/>
              </a:solidFill>
            </a:endParaRPr>
          </a:p>
        </p:txBody>
      </p:sp>
      <p:cxnSp>
        <p:nvCxnSpPr>
          <p:cNvPr id="10" name="Conector reto 9"/>
          <p:cNvCxnSpPr/>
          <p:nvPr/>
        </p:nvCxnSpPr>
        <p:spPr>
          <a:xfrm>
            <a:off x="3419872" y="4797152"/>
            <a:ext cx="0" cy="158417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5292080" y="4797152"/>
            <a:ext cx="0" cy="15841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 flipH="1" flipV="1">
            <a:off x="2339752" y="5589240"/>
            <a:ext cx="576064" cy="36004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/>
          <p:cNvSpPr txBox="1"/>
          <p:nvPr/>
        </p:nvSpPr>
        <p:spPr>
          <a:xfrm>
            <a:off x="251520" y="4941168"/>
            <a:ext cx="2195736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Baixa suscetibilidade: 2,5%</a:t>
            </a:r>
            <a:endParaRPr lang="pt-BR" dirty="0"/>
          </a:p>
        </p:txBody>
      </p:sp>
      <p:cxnSp>
        <p:nvCxnSpPr>
          <p:cNvPr id="17" name="Conector de seta reta 16"/>
          <p:cNvCxnSpPr/>
          <p:nvPr/>
        </p:nvCxnSpPr>
        <p:spPr>
          <a:xfrm flipV="1">
            <a:off x="5652120" y="5589240"/>
            <a:ext cx="576064" cy="36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6156176" y="4941168"/>
            <a:ext cx="216024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Alta suscetibilidade: 97,5%</a:t>
            </a:r>
            <a:endParaRPr lang="pt-BR" dirty="0"/>
          </a:p>
        </p:txBody>
      </p:sp>
      <p:sp>
        <p:nvSpPr>
          <p:cNvPr id="21" name="Seta para a direita 20"/>
          <p:cNvSpPr/>
          <p:nvPr/>
        </p:nvSpPr>
        <p:spPr>
          <a:xfrm>
            <a:off x="2915816" y="2996952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Seta para a direita 21"/>
          <p:cNvSpPr/>
          <p:nvPr/>
        </p:nvSpPr>
        <p:spPr>
          <a:xfrm>
            <a:off x="5508104" y="3068960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CaixaDeTexto 22"/>
          <p:cNvSpPr txBox="1"/>
          <p:nvPr/>
        </p:nvSpPr>
        <p:spPr>
          <a:xfrm>
            <a:off x="2339752" y="6309320"/>
            <a:ext cx="417646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Contornos de tolerância</a:t>
            </a:r>
            <a:endParaRPr lang="pt-BR" b="1" dirty="0"/>
          </a:p>
        </p:txBody>
      </p:sp>
      <p:cxnSp>
        <p:nvCxnSpPr>
          <p:cNvPr id="29" name="Conector de seta reta 28"/>
          <p:cNvCxnSpPr>
            <a:stCxn id="8" idx="2"/>
          </p:cNvCxnSpPr>
          <p:nvPr/>
        </p:nvCxnSpPr>
        <p:spPr>
          <a:xfrm flipH="1">
            <a:off x="6012160" y="3573016"/>
            <a:ext cx="1080120" cy="86409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pt-BR" dirty="0" smtClean="0"/>
              <a:t>GAM espacial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5256584"/>
          </a:xfrm>
        </p:spPr>
        <p:txBody>
          <a:bodyPr>
            <a:normAutofit/>
          </a:bodyPr>
          <a:lstStyle/>
          <a:p>
            <a:r>
              <a:rPr lang="pt-BR" dirty="0" smtClean="0"/>
              <a:t>Avaliação do </a:t>
            </a:r>
            <a:r>
              <a:rPr lang="pt-BR" dirty="0" smtClean="0"/>
              <a:t>modelo</a:t>
            </a:r>
          </a:p>
          <a:p>
            <a:endParaRPr lang="pt-BR" dirty="0" smtClean="0"/>
          </a:p>
          <a:p>
            <a:pPr lvl="1"/>
            <a:r>
              <a:rPr lang="pt-BR" sz="2600" dirty="0" smtClean="0"/>
              <a:t>Pseudo-R² (</a:t>
            </a:r>
            <a:r>
              <a:rPr lang="pt-BR" sz="2600" dirty="0" err="1" smtClean="0"/>
              <a:t>McFadden’s</a:t>
            </a:r>
            <a:r>
              <a:rPr lang="pt-BR" sz="2600" dirty="0" smtClean="0"/>
              <a:t>)</a:t>
            </a:r>
            <a:r>
              <a:rPr lang="pt-BR" sz="2600" dirty="0" smtClean="0">
                <a:sym typeface="Wingdings" pitchFamily="2" charset="2"/>
              </a:rPr>
              <a:t> indicativo de qualidade: </a:t>
            </a:r>
            <a:r>
              <a:rPr lang="pt-BR" sz="2600" dirty="0" smtClean="0">
                <a:solidFill>
                  <a:srgbClr val="FF0000"/>
                </a:solidFill>
                <a:sym typeface="Wingdings" pitchFamily="2" charset="2"/>
              </a:rPr>
              <a:t>0,2 a 0,4 </a:t>
            </a:r>
            <a:r>
              <a:rPr lang="pt-BR" sz="2600" dirty="0" smtClean="0">
                <a:sym typeface="Wingdings" pitchFamily="2" charset="2"/>
              </a:rPr>
              <a:t> excelente ajuste.</a:t>
            </a:r>
            <a:endParaRPr lang="pt-PT" sz="2600" dirty="0" smtClean="0"/>
          </a:p>
          <a:p>
            <a:pPr lvl="1">
              <a:buNone/>
            </a:pPr>
            <a:endParaRPr lang="pt-BR" sz="2600" dirty="0" smtClean="0"/>
          </a:p>
          <a:p>
            <a:pPr lvl="1"/>
            <a:r>
              <a:rPr lang="pt-BR" sz="2600" dirty="0" smtClean="0"/>
              <a:t>Teste de </a:t>
            </a:r>
            <a:r>
              <a:rPr lang="pt-BR" sz="2600" dirty="0" err="1" smtClean="0"/>
              <a:t>Hosmer</a:t>
            </a:r>
            <a:r>
              <a:rPr lang="pt-BR" sz="2600" dirty="0" smtClean="0"/>
              <a:t> e </a:t>
            </a:r>
            <a:r>
              <a:rPr lang="pt-BR" sz="2600" dirty="0" err="1" smtClean="0"/>
              <a:t>Lemeshow</a:t>
            </a:r>
            <a:r>
              <a:rPr lang="pt-BR" sz="2600" dirty="0" smtClean="0">
                <a:sym typeface="Wingdings" pitchFamily="2" charset="2"/>
              </a:rPr>
              <a:t> </a:t>
            </a:r>
            <a:r>
              <a:rPr lang="pt-PT" sz="2600" dirty="0" smtClean="0"/>
              <a:t>compara observações </a:t>
            </a:r>
            <a:r>
              <a:rPr lang="pt-PT" sz="2600" dirty="0" smtClean="0"/>
              <a:t>preditas e observadas.</a:t>
            </a:r>
            <a:endParaRPr lang="pt-PT" sz="2600" dirty="0" smtClean="0"/>
          </a:p>
          <a:p>
            <a:pPr lvl="1"/>
            <a:endParaRPr lang="pt-BR" sz="2600" dirty="0" smtClean="0"/>
          </a:p>
          <a:p>
            <a:pPr lvl="1"/>
            <a:r>
              <a:rPr lang="pt-BR" sz="2600" dirty="0" smtClean="0"/>
              <a:t>ROC </a:t>
            </a:r>
            <a:r>
              <a:rPr lang="pt-BR" sz="2600" dirty="0" smtClean="0">
                <a:sym typeface="Wingdings" pitchFamily="2" charset="2"/>
              </a:rPr>
              <a:t> </a:t>
            </a:r>
            <a:r>
              <a:rPr lang="pt-BR" sz="2600" dirty="0" smtClean="0">
                <a:solidFill>
                  <a:srgbClr val="FF0000"/>
                </a:solidFill>
                <a:sym typeface="Wingdings" pitchFamily="2" charset="2"/>
              </a:rPr>
              <a:t>AUC</a:t>
            </a:r>
            <a:endParaRPr lang="pt-BR" sz="2600" dirty="0">
              <a:solidFill>
                <a:srgbClr val="FF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0" y="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Material e Métodos</a:t>
            </a:r>
            <a:endParaRPr lang="pt-BR" sz="2000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3059832" y="4581128"/>
          <a:ext cx="3672408" cy="19812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836204"/>
                <a:gridCol w="1836204"/>
              </a:tblGrid>
              <a:tr h="374442">
                <a:tc>
                  <a:txBody>
                    <a:bodyPr/>
                    <a:lstStyle/>
                    <a:p>
                      <a:r>
                        <a:rPr lang="pt-BR" sz="2000" b="0" dirty="0" smtClean="0"/>
                        <a:t>Excelente</a:t>
                      </a:r>
                      <a:endParaRPr lang="pt-BR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b="0" dirty="0" smtClean="0"/>
                        <a:t>AUC&gt;0,9</a:t>
                      </a:r>
                      <a:endParaRPr lang="pt-BR" sz="2000" b="0" dirty="0"/>
                    </a:p>
                  </a:txBody>
                  <a:tcPr/>
                </a:tc>
              </a:tr>
              <a:tr h="374442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Bom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0,8&gt;</a:t>
                      </a:r>
                      <a:r>
                        <a:rPr lang="pt-BR" sz="2000" baseline="0" dirty="0" smtClean="0"/>
                        <a:t> AUC&gt; 0,9</a:t>
                      </a:r>
                      <a:endParaRPr lang="pt-BR" sz="2000" dirty="0"/>
                    </a:p>
                  </a:txBody>
                  <a:tcPr/>
                </a:tc>
              </a:tr>
              <a:tr h="374442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Razoável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0,7&gt;AUC&gt;0,8</a:t>
                      </a:r>
                      <a:endParaRPr lang="pt-BR" sz="2000" dirty="0"/>
                    </a:p>
                  </a:txBody>
                  <a:tcPr/>
                </a:tc>
              </a:tr>
              <a:tr h="374442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Pobre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/>
                        <a:t>0,6&gt;AUC&gt;0,7</a:t>
                      </a:r>
                    </a:p>
                  </a:txBody>
                  <a:tcPr/>
                </a:tc>
              </a:tr>
              <a:tr h="374442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Falho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AUC&lt;0,6</a:t>
                      </a:r>
                      <a:endParaRPr lang="pt-BR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395536" y="5661248"/>
            <a:ext cx="1944216" cy="4308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b="1" dirty="0" smtClean="0"/>
              <a:t>B</a:t>
            </a:r>
            <a:r>
              <a:rPr lang="pt-BR" sz="2200" b="1" dirty="0" smtClean="0"/>
              <a:t>D validação</a:t>
            </a:r>
            <a:endParaRPr lang="pt-BR" sz="22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6804248" y="6093296"/>
            <a:ext cx="1944216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2200" dirty="0" err="1" smtClean="0"/>
              <a:t>Swets</a:t>
            </a:r>
            <a:r>
              <a:rPr lang="pt-BR" sz="2200" dirty="0" smtClean="0"/>
              <a:t>, 1988</a:t>
            </a:r>
            <a:endParaRPr lang="pt-BR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251520" y="1600200"/>
          <a:ext cx="8280921" cy="406104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60307"/>
                <a:gridCol w="2760307"/>
                <a:gridCol w="2760307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PT" sz="2200" dirty="0"/>
                        <a:t>Variável</a:t>
                      </a:r>
                      <a:endParaRPr lang="pt-BR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BR" sz="2200" dirty="0" err="1"/>
                        <a:t>Pr</a:t>
                      </a:r>
                      <a:r>
                        <a:rPr lang="pt-BR" sz="2200" dirty="0"/>
                        <a:t>(&gt;|z|)    </a:t>
                      </a:r>
                      <a:endParaRPr lang="pt-BR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t-PT" sz="2200"/>
                        <a:t>Pr (&gt;Qui-quadrado)</a:t>
                      </a:r>
                      <a:endParaRPr lang="pt-BR" sz="2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b="1" dirty="0"/>
                        <a:t>Elevação</a:t>
                      </a:r>
                      <a:endParaRPr lang="pt-BR" sz="2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200" dirty="0"/>
                        <a:t>&lt;2e-16 ***</a:t>
                      </a:r>
                      <a:endParaRPr lang="pt-BR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200"/>
                        <a:t>&lt;2,2e-16 ***</a:t>
                      </a:r>
                      <a:endParaRPr lang="pt-BR" sz="2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b="1" dirty="0"/>
                        <a:t>Declividade</a:t>
                      </a:r>
                      <a:endParaRPr lang="pt-BR" sz="2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pt-BR" sz="2200" dirty="0"/>
                        <a:t>&lt;2e-16 ***</a:t>
                      </a:r>
                      <a:endParaRPr lang="pt-BR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pt-BR" sz="2200"/>
                        <a:t>&lt;2,2e-16 ***</a:t>
                      </a:r>
                      <a:endParaRPr lang="pt-BR" sz="2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b="1" dirty="0"/>
                        <a:t>Orientação de vertentes</a:t>
                      </a:r>
                      <a:endParaRPr lang="pt-BR" sz="2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200" dirty="0"/>
                        <a:t>0,0159 *</a:t>
                      </a:r>
                      <a:endParaRPr lang="pt-BR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200" dirty="0"/>
                        <a:t>0,01558 *</a:t>
                      </a:r>
                      <a:endParaRPr lang="pt-BR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b="1"/>
                        <a:t>Curvatura vertical</a:t>
                      </a:r>
                      <a:endParaRPr lang="pt-BR" sz="2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200" dirty="0"/>
                        <a:t>0,0574</a:t>
                      </a:r>
                      <a:endParaRPr lang="pt-BR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200" dirty="0"/>
                        <a:t>0,03666 *</a:t>
                      </a:r>
                      <a:endParaRPr lang="pt-BR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b="1"/>
                        <a:t>Curvatura horizontal</a:t>
                      </a:r>
                      <a:endParaRPr lang="pt-BR" sz="2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200" dirty="0"/>
                        <a:t>0,459</a:t>
                      </a:r>
                      <a:endParaRPr lang="pt-BR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200" dirty="0"/>
                        <a:t>0,4582</a:t>
                      </a:r>
                      <a:endParaRPr lang="pt-BR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b="1"/>
                        <a:t>Distância estradas</a:t>
                      </a:r>
                      <a:endParaRPr lang="pt-BR" sz="2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200" dirty="0"/>
                        <a:t>0,433</a:t>
                      </a:r>
                      <a:endParaRPr lang="pt-BR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200" dirty="0"/>
                        <a:t>0,4321</a:t>
                      </a:r>
                      <a:endParaRPr lang="pt-BR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b="1"/>
                        <a:t>Distância cursos d’água</a:t>
                      </a:r>
                      <a:endParaRPr lang="pt-BR" sz="2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200" dirty="0"/>
                        <a:t>3,71e-06 ***</a:t>
                      </a:r>
                      <a:endParaRPr lang="pt-BR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200" dirty="0"/>
                        <a:t>6,543e-07 ***</a:t>
                      </a:r>
                      <a:endParaRPr lang="pt-BR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4888">
                <a:tc>
                  <a:txBody>
                    <a:bodyPr/>
                    <a:lstStyle/>
                    <a:p>
                      <a:pPr algn="ctr"/>
                      <a:r>
                        <a:rPr lang="pt-BR" sz="2200" b="1" dirty="0"/>
                        <a:t>Tipo de solo</a:t>
                      </a:r>
                      <a:endParaRPr lang="pt-BR" sz="2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200"/>
                        <a:t>&lt;2e-16 ***</a:t>
                      </a:r>
                      <a:endParaRPr lang="pt-BR" sz="2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200" dirty="0"/>
                        <a:t>&lt; 2,2e-16 ***</a:t>
                      </a:r>
                      <a:endParaRPr lang="pt-BR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704021" y="5558408"/>
            <a:ext cx="3735958" cy="2308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Significância: 0 ‘***’ 0,001 ‘**’ 0,01 ‘*’ 0,05 ‘.’ 0.1 ‘ ’ 1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323528" y="1124744"/>
            <a:ext cx="82089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FF0000"/>
                </a:solidFill>
              </a:rPr>
              <a:t>Função GLM gerado para cada variável explicativa separadamente.</a:t>
            </a:r>
            <a:endParaRPr lang="pt-BR" sz="2200" b="1" dirty="0">
              <a:solidFill>
                <a:srgbClr val="FF0000"/>
              </a:solidFill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251520" y="4293096"/>
            <a:ext cx="82809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251520" y="3933056"/>
            <a:ext cx="82809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251520" y="3573016"/>
            <a:ext cx="82809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 Discussão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179513" y="2060847"/>
          <a:ext cx="8712967" cy="3888432"/>
        </p:xfrm>
        <a:graphic>
          <a:graphicData uri="http://schemas.openxmlformats.org/drawingml/2006/table">
            <a:tbl>
              <a:tblPr>
                <a:tableStyleId>{68D230F3-CF80-4859-8CE7-A43EE81993B5}</a:tableStyleId>
              </a:tblPr>
              <a:tblGrid>
                <a:gridCol w="1742404"/>
                <a:gridCol w="1742404"/>
                <a:gridCol w="1742404"/>
                <a:gridCol w="1742404"/>
                <a:gridCol w="1743351"/>
              </a:tblGrid>
              <a:tr h="432048"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 b="1" dirty="0"/>
                        <a:t>Coeficientes paramétricos</a:t>
                      </a:r>
                      <a:endParaRPr lang="pt-BR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/>
                        <a:t>Estimativa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2000"/>
                        <a:t>Erro padrão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Valor z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/>
                        <a:t>Pr(&gt;|z|)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intersecção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-5,3955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0,4306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-12,53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&lt;2e-16 ***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solo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7,6923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0,6115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12,58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&lt;2e-16 ***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="1" dirty="0"/>
                        <a:t>Significância aproximada dos termos suavizados</a:t>
                      </a:r>
                      <a:endParaRPr lang="pt-BR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edf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err="1" smtClean="0"/>
                        <a:t>Ref</a:t>
                      </a:r>
                      <a:r>
                        <a:rPr lang="pt-BR" sz="2000" dirty="0" err="1"/>
                        <a:t>.</a:t>
                      </a:r>
                      <a:r>
                        <a:rPr lang="pt-BR" sz="2000" dirty="0" err="1" smtClean="0"/>
                        <a:t>df</a:t>
                      </a:r>
                      <a:endParaRPr lang="pt-B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Qui-sq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Valor-p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s(declividade)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3,339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3,339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47,846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3,89e-10 ***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s(dist_hidro)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5,637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5,637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43,561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6,01e-08 ***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s(elevacao)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7,107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7,107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33,056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2,84e-05 ***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s(orientacao)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1,000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1,000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/>
                        <a:t>4,553</a:t>
                      </a:r>
                      <a:endParaRPr lang="pt-BR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/>
                        <a:t>0,0329 *</a:t>
                      </a:r>
                      <a:endParaRPr lang="pt-B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79512" y="1628800"/>
            <a:ext cx="82089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FF0000"/>
                </a:solidFill>
              </a:rPr>
              <a:t>Resultados estatísticos do GAM</a:t>
            </a:r>
            <a:endParaRPr lang="pt-BR" sz="2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 smtClean="0"/>
              <a:t>Probabilidade da ocorrência de movimentos de massa de acordo com a variável explicativa </a:t>
            </a:r>
            <a:r>
              <a:rPr lang="pt-BR" sz="2800" dirty="0" smtClean="0"/>
              <a:t>analisada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elevacao.jpeg"/>
          <p:cNvPicPr/>
          <p:nvPr/>
        </p:nvPicPr>
        <p:blipFill>
          <a:blip r:embed="rId2" cstate="print"/>
          <a:srcRect t="15894" r="1573"/>
          <a:stretch>
            <a:fillRect/>
          </a:stretch>
        </p:blipFill>
        <p:spPr>
          <a:xfrm>
            <a:off x="827584" y="1628800"/>
            <a:ext cx="7560840" cy="4680520"/>
          </a:xfrm>
          <a:prstGeom prst="rect">
            <a:avLst/>
          </a:prstGeom>
        </p:spPr>
      </p:pic>
      <p:pic>
        <p:nvPicPr>
          <p:cNvPr id="5" name="Imagem 4" descr="declividade.jpeg"/>
          <p:cNvPicPr/>
          <p:nvPr/>
        </p:nvPicPr>
        <p:blipFill>
          <a:blip r:embed="rId3" cstate="print"/>
          <a:srcRect t="16887" r="-168"/>
          <a:stretch>
            <a:fillRect/>
          </a:stretch>
        </p:blipFill>
        <p:spPr>
          <a:xfrm>
            <a:off x="827584" y="1700808"/>
            <a:ext cx="7560000" cy="4680000"/>
          </a:xfrm>
          <a:prstGeom prst="rect">
            <a:avLst/>
          </a:prstGeom>
        </p:spPr>
      </p:pic>
      <p:pic>
        <p:nvPicPr>
          <p:cNvPr id="6" name="Imagem 5" descr="orientacao.jpeg"/>
          <p:cNvPicPr/>
          <p:nvPr/>
        </p:nvPicPr>
        <p:blipFill>
          <a:blip r:embed="rId4" cstate="print"/>
          <a:srcRect t="14570" r="799"/>
          <a:stretch>
            <a:fillRect/>
          </a:stretch>
        </p:blipFill>
        <p:spPr>
          <a:xfrm>
            <a:off x="827584" y="1556792"/>
            <a:ext cx="7560000" cy="4680000"/>
          </a:xfrm>
          <a:prstGeom prst="rect">
            <a:avLst/>
          </a:prstGeom>
        </p:spPr>
      </p:pic>
      <p:pic>
        <p:nvPicPr>
          <p:cNvPr id="7" name="Imagem 6" descr="dist_hidro.jpeg"/>
          <p:cNvPicPr/>
          <p:nvPr/>
        </p:nvPicPr>
        <p:blipFill>
          <a:blip r:embed="rId5" cstate="print"/>
          <a:srcRect t="15232" r="799"/>
          <a:stretch>
            <a:fillRect/>
          </a:stretch>
        </p:blipFill>
        <p:spPr>
          <a:xfrm>
            <a:off x="827584" y="1556792"/>
            <a:ext cx="7560000" cy="4680000"/>
          </a:xfrm>
          <a:prstGeom prst="rect">
            <a:avLst/>
          </a:prstGeom>
        </p:spPr>
      </p:pic>
      <p:pic>
        <p:nvPicPr>
          <p:cNvPr id="8" name="Imagem 7" descr="solo.jpeg"/>
          <p:cNvPicPr/>
          <p:nvPr/>
        </p:nvPicPr>
        <p:blipFill>
          <a:blip r:embed="rId6" cstate="print"/>
          <a:srcRect t="14570" r="1573"/>
          <a:stretch>
            <a:fillRect/>
          </a:stretch>
        </p:blipFill>
        <p:spPr>
          <a:xfrm>
            <a:off x="827584" y="1484784"/>
            <a:ext cx="7560000" cy="4680000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0" y="0"/>
            <a:ext cx="3203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Resultados e Discussão</a:t>
            </a:r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txBody>
          <a:bodyPr/>
          <a:lstStyle/>
          <a:p>
            <a:r>
              <a:rPr lang="pt-BR" dirty="0" smtClean="0"/>
              <a:t>Avaliação do modelo GAM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611560" y="3356992"/>
          <a:ext cx="7992887" cy="1564994"/>
        </p:xfrm>
        <a:graphic>
          <a:graphicData uri="http://schemas.openxmlformats.org/drawingml/2006/table">
            <a:tbl>
              <a:tblPr/>
              <a:tblGrid>
                <a:gridCol w="2801699"/>
                <a:gridCol w="2595594"/>
                <a:gridCol w="2595594"/>
              </a:tblGrid>
              <a:tr h="504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dirty="0" err="1">
                          <a:latin typeface="Times New Roman"/>
                          <a:ea typeface="Calibri"/>
                          <a:cs typeface="Times New Roman"/>
                        </a:rPr>
                        <a:t>McFadden’s</a:t>
                      </a:r>
                      <a:r>
                        <a:rPr lang="pt-BR" sz="2800" b="1" dirty="0">
                          <a:latin typeface="Times New Roman"/>
                          <a:ea typeface="Calibri"/>
                          <a:cs typeface="Times New Roman"/>
                        </a:rPr>
                        <a:t> R²</a:t>
                      </a:r>
                      <a:endParaRPr lang="pt-BR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dirty="0" err="1">
                          <a:latin typeface="Times New Roman"/>
                          <a:ea typeface="Calibri"/>
                          <a:cs typeface="Times New Roman"/>
                        </a:rPr>
                        <a:t>Hosmer</a:t>
                      </a:r>
                      <a:r>
                        <a:rPr lang="pt-BR" sz="2800" b="1" dirty="0">
                          <a:latin typeface="Times New Roman"/>
                          <a:ea typeface="Calibri"/>
                          <a:cs typeface="Times New Roman"/>
                        </a:rPr>
                        <a:t> e </a:t>
                      </a:r>
                      <a:r>
                        <a:rPr lang="pt-BR" sz="2800" b="1" dirty="0" err="1">
                          <a:latin typeface="Times New Roman"/>
                          <a:ea typeface="Calibri"/>
                          <a:cs typeface="Times New Roman"/>
                        </a:rPr>
                        <a:t>Lemeshow</a:t>
                      </a:r>
                      <a:endParaRPr lang="pt-BR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040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dirty="0" err="1">
                          <a:latin typeface="Times New Roman"/>
                          <a:ea typeface="Calibri"/>
                          <a:cs typeface="Times New Roman"/>
                        </a:rPr>
                        <a:t>Qui-quadrado</a:t>
                      </a:r>
                      <a:endParaRPr lang="pt-BR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dirty="0" err="1">
                          <a:latin typeface="Times New Roman"/>
                          <a:ea typeface="Calibri"/>
                          <a:cs typeface="Times New Roman"/>
                        </a:rPr>
                        <a:t>ρ-valor</a:t>
                      </a:r>
                      <a:endParaRPr lang="pt-BR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9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 smtClean="0"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pt-BR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>
                          <a:latin typeface="Times New Roman"/>
                          <a:ea typeface="Calibri"/>
                          <a:cs typeface="Times New Roman"/>
                        </a:rPr>
                        <a:t>2,83</a:t>
                      </a:r>
                      <a:endParaRPr lang="pt-BR" sz="2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>
                          <a:latin typeface="Times New Roman"/>
                          <a:ea typeface="Calibri"/>
                          <a:cs typeface="Times New Roman"/>
                        </a:rPr>
                        <a:t>0,94</a:t>
                      </a:r>
                      <a:endParaRPr lang="pt-BR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0" y="0"/>
            <a:ext cx="3203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Resultados e Discussão</a:t>
            </a:r>
            <a:endParaRPr lang="pt-BR" sz="2000" dirty="0"/>
          </a:p>
        </p:txBody>
      </p:sp>
      <p:sp>
        <p:nvSpPr>
          <p:cNvPr id="6" name="Retângulo de cantos arredondados 5"/>
          <p:cNvSpPr/>
          <p:nvPr/>
        </p:nvSpPr>
        <p:spPr>
          <a:xfrm>
            <a:off x="539552" y="3212976"/>
            <a:ext cx="2736304" cy="187220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de cantos arredondados 6"/>
          <p:cNvSpPr/>
          <p:nvPr/>
        </p:nvSpPr>
        <p:spPr>
          <a:xfrm>
            <a:off x="3491880" y="3284984"/>
            <a:ext cx="4752528" cy="1800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3347864" y="5733256"/>
            <a:ext cx="5040560" cy="83099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Observados x Estimados</a:t>
            </a:r>
            <a:r>
              <a:rPr lang="pt-BR" sz="2400" dirty="0" smtClean="0">
                <a:sym typeface="Wingdings" pitchFamily="2" charset="2"/>
              </a:rPr>
              <a:t> </a:t>
            </a:r>
            <a:r>
              <a:rPr lang="pt-BR" sz="2400" dirty="0" smtClean="0"/>
              <a:t>Não diferem significativamente</a:t>
            </a:r>
            <a:endParaRPr lang="pt-BR" sz="2400" dirty="0"/>
          </a:p>
        </p:txBody>
      </p:sp>
      <p:sp>
        <p:nvSpPr>
          <p:cNvPr id="9" name="Seta para baixo 8"/>
          <p:cNvSpPr/>
          <p:nvPr/>
        </p:nvSpPr>
        <p:spPr>
          <a:xfrm>
            <a:off x="5652120" y="5157192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2" animBg="1"/>
      <p:bldP spid="8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pt-BR" dirty="0" smtClean="0"/>
              <a:t>Avaliação do modelo GAM</a:t>
            </a:r>
            <a:endParaRPr lang="pt-BR" dirty="0"/>
          </a:p>
        </p:txBody>
      </p:sp>
      <p:pic>
        <p:nvPicPr>
          <p:cNvPr id="6" name="Espaço Reservado para Conteúdo 5" descr="ROC_auc086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5810" r="2248"/>
          <a:stretch>
            <a:fillRect/>
          </a:stretch>
        </p:blipFill>
        <p:spPr>
          <a:xfrm>
            <a:off x="467543" y="1628800"/>
            <a:ext cx="8553647" cy="4721919"/>
          </a:xfrm>
        </p:spPr>
      </p:pic>
      <p:sp>
        <p:nvSpPr>
          <p:cNvPr id="5" name="CaixaDeTexto 4"/>
          <p:cNvSpPr txBox="1"/>
          <p:nvPr/>
        </p:nvSpPr>
        <p:spPr>
          <a:xfrm>
            <a:off x="0" y="0"/>
            <a:ext cx="3203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Resultados e Discussão</a:t>
            </a:r>
            <a:endParaRPr lang="pt-BR" sz="2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3131840" y="2996952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AUC= 0,86</a:t>
            </a:r>
            <a:endParaRPr lang="pt-BR" sz="2000" b="1" dirty="0"/>
          </a:p>
        </p:txBody>
      </p:sp>
      <p:cxnSp>
        <p:nvCxnSpPr>
          <p:cNvPr id="9" name="Conector reto 8"/>
          <p:cNvCxnSpPr/>
          <p:nvPr/>
        </p:nvCxnSpPr>
        <p:spPr>
          <a:xfrm flipV="1">
            <a:off x="1547664" y="1988840"/>
            <a:ext cx="7056784" cy="28083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075240" cy="418058"/>
          </a:xfrm>
        </p:spPr>
        <p:txBody>
          <a:bodyPr>
            <a:noAutofit/>
          </a:bodyPr>
          <a:lstStyle/>
          <a:p>
            <a:r>
              <a:rPr lang="pt-BR" sz="2800" dirty="0" smtClean="0"/>
              <a:t>Mapa da suscetibilidade </a:t>
            </a:r>
            <a:r>
              <a:rPr lang="pt-BR" sz="2800" dirty="0" smtClean="0"/>
              <a:t>espacial</a:t>
            </a:r>
            <a:endParaRPr lang="pt-BR" sz="2800" dirty="0"/>
          </a:p>
        </p:txBody>
      </p:sp>
      <p:pic>
        <p:nvPicPr>
          <p:cNvPr id="4" name="Imagem 3" descr="mapa_risco_certo.jpg"/>
          <p:cNvPicPr/>
          <p:nvPr/>
        </p:nvPicPr>
        <p:blipFill>
          <a:blip r:embed="rId2" cstate="print"/>
          <a:srcRect t="6977" r="-1136"/>
          <a:stretch>
            <a:fillRect/>
          </a:stretch>
        </p:blipFill>
        <p:spPr>
          <a:xfrm>
            <a:off x="1619672" y="836712"/>
            <a:ext cx="6408712" cy="5760639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0" y="0"/>
            <a:ext cx="3203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Resultados e Discussão</a:t>
            </a:r>
            <a:endParaRPr lang="pt-BR" sz="2000" dirty="0"/>
          </a:p>
        </p:txBody>
      </p:sp>
      <p:sp>
        <p:nvSpPr>
          <p:cNvPr id="4098" name="AutoShape 2" descr="https://us-mg6.mail.yahoo.com/ya/download?mid=2%5f0%5f0%5f1%5f1%5fAKLmjkQAAy%2fTWEFyzQYG%2bF%2bw5ks&amp;m=YaDownload&amp;pid=2.2&amp;fid=Inbox&amp;inline=1&amp;appid=YahooMailNe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100" name="AutoShape 4" descr="https://us-mg6.mail.yahoo.com/ya/download?mid=2%5f0%5f0%5f1%5f1%5fAKLmjkQAAy%2fTWEFyzQYG%2bF%2bw5ks&amp;m=YaDownload&amp;pid=2.2&amp;fid=Inbox&amp;inline=1&amp;appid=YahooMailNe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r>
              <a:rPr lang="pt-BR" dirty="0" smtClean="0"/>
              <a:t>Analisar </a:t>
            </a:r>
            <a:r>
              <a:rPr lang="pt-BR" b="1" dirty="0">
                <a:solidFill>
                  <a:srgbClr val="FF0000"/>
                </a:solidFill>
              </a:rPr>
              <a:t>fatores condicionantes </a:t>
            </a:r>
            <a:r>
              <a:rPr lang="pt-BR" dirty="0"/>
              <a:t>à ocorrência de </a:t>
            </a:r>
            <a:r>
              <a:rPr lang="pt-BR" b="1" dirty="0"/>
              <a:t>movimentos de massa </a:t>
            </a:r>
            <a:r>
              <a:rPr lang="pt-BR" dirty="0" smtClean="0"/>
              <a:t>empregando </a:t>
            </a:r>
            <a:r>
              <a:rPr lang="pt-BR" dirty="0"/>
              <a:t>um </a:t>
            </a:r>
            <a:r>
              <a:rPr lang="pt-BR" dirty="0" smtClean="0"/>
              <a:t>Modelo Aditivo Generalizado (GAM) espacial;</a:t>
            </a:r>
          </a:p>
          <a:p>
            <a:endParaRPr lang="pt-BR" dirty="0" smtClean="0"/>
          </a:p>
          <a:p>
            <a:pPr>
              <a:buNone/>
            </a:pPr>
            <a:endParaRPr lang="pt-BR" dirty="0"/>
          </a:p>
          <a:p>
            <a:r>
              <a:rPr lang="pt-BR" dirty="0"/>
              <a:t>E</a:t>
            </a:r>
            <a:r>
              <a:rPr lang="pt-BR" dirty="0" smtClean="0"/>
              <a:t>laborar </a:t>
            </a:r>
            <a:r>
              <a:rPr lang="pt-BR" dirty="0"/>
              <a:t>um </a:t>
            </a:r>
            <a:r>
              <a:rPr lang="pt-BR" b="1" dirty="0">
                <a:solidFill>
                  <a:srgbClr val="FF0000"/>
                </a:solidFill>
              </a:rPr>
              <a:t>mapa de </a:t>
            </a:r>
            <a:r>
              <a:rPr lang="pt-BR" b="1" dirty="0" smtClean="0">
                <a:solidFill>
                  <a:srgbClr val="FF0000"/>
                </a:solidFill>
              </a:rPr>
              <a:t>suscetibilidade </a:t>
            </a:r>
            <a:r>
              <a:rPr lang="pt-BR" dirty="0" smtClean="0"/>
              <a:t>indicando locais com maior probabilidade de ocorrência desses eventos.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Movimentos de massa</a:t>
            </a:r>
            <a:r>
              <a:rPr lang="pt-BR" dirty="0" smtClean="0">
                <a:sym typeface="Wingdings" pitchFamily="2" charset="2"/>
              </a:rPr>
              <a:t> </a:t>
            </a:r>
          </a:p>
          <a:p>
            <a:pPr lvl="1"/>
            <a:r>
              <a:rPr lang="pt-BR" dirty="0" smtClean="0"/>
              <a:t>fatores condicionantes ambientais: </a:t>
            </a:r>
            <a:r>
              <a:rPr lang="pt-BR" dirty="0" smtClean="0">
                <a:solidFill>
                  <a:schemeClr val="accent6">
                    <a:lumMod val="75000"/>
                  </a:schemeClr>
                </a:solidFill>
              </a:rPr>
              <a:t>declividade, elevação, distância aos cursos d’água, orientação das vertentes e tipo de solo.</a:t>
            </a:r>
          </a:p>
          <a:p>
            <a:pPr lvl="1"/>
            <a:r>
              <a:rPr lang="pt-BR" dirty="0" smtClean="0">
                <a:sym typeface="Wingdings" pitchFamily="2" charset="2"/>
              </a:rPr>
              <a:t>relacionamento não </a:t>
            </a:r>
            <a:r>
              <a:rPr lang="pt-BR" dirty="0" smtClean="0">
                <a:sym typeface="Wingdings" pitchFamily="2" charset="2"/>
              </a:rPr>
              <a:t>linear entre as variáveis.</a:t>
            </a:r>
            <a:endParaRPr lang="pt-BR" dirty="0" smtClean="0">
              <a:sym typeface="Wingdings" pitchFamily="2" charset="2"/>
            </a:endParaRPr>
          </a:p>
          <a:p>
            <a:pPr lvl="1"/>
            <a:endParaRPr lang="pt-BR" dirty="0" smtClean="0"/>
          </a:p>
          <a:p>
            <a:r>
              <a:rPr lang="pt-BR" dirty="0" smtClean="0"/>
              <a:t>GAM espacial: </a:t>
            </a:r>
            <a:r>
              <a:rPr lang="pt-BR" dirty="0" smtClean="0"/>
              <a:t>excelente capacidade de predição e bom ajuste </a:t>
            </a:r>
            <a:r>
              <a:rPr lang="pt-BR" dirty="0" smtClean="0">
                <a:solidFill>
                  <a:schemeClr val="accent6">
                    <a:lumMod val="75000"/>
                  </a:schemeClr>
                </a:solidFill>
              </a:rPr>
              <a:t>(AUC: 0,86</a:t>
            </a:r>
            <a:r>
              <a:rPr lang="pt-BR" dirty="0" smtClean="0">
                <a:solidFill>
                  <a:schemeClr val="accent6">
                    <a:lumMod val="75000"/>
                  </a:schemeClr>
                </a:solidFill>
              </a:rPr>
              <a:t>).</a:t>
            </a:r>
            <a:endParaRPr lang="pt-BR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/>
          </a:bodyPr>
          <a:lstStyle/>
          <a:p>
            <a:r>
              <a:rPr lang="pt-PT" dirty="0" smtClean="0"/>
              <a:t>Espacialização das áreas vulneráveis</a:t>
            </a:r>
            <a:r>
              <a:rPr lang="pt-PT" dirty="0" smtClean="0">
                <a:sym typeface="Wingdings" pitchFamily="2" charset="2"/>
              </a:rPr>
              <a:t> </a:t>
            </a:r>
            <a:r>
              <a:rPr lang="pt-PT" dirty="0" smtClean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planejamento  do uso da terra.</a:t>
            </a:r>
          </a:p>
          <a:p>
            <a:endParaRPr lang="pt-BR" dirty="0" smtClean="0"/>
          </a:p>
          <a:p>
            <a:endParaRPr lang="pt-BR" dirty="0" smtClean="0"/>
          </a:p>
          <a:p>
            <a:r>
              <a:rPr lang="pt-PT" dirty="0" smtClean="0"/>
              <a:t>Modelo</a:t>
            </a:r>
            <a:r>
              <a:rPr lang="pt-PT" dirty="0" smtClean="0">
                <a:sym typeface="Wingdings" pitchFamily="2" charset="2"/>
              </a:rPr>
              <a:t> </a:t>
            </a:r>
            <a:r>
              <a:rPr lang="pt-PT" dirty="0" smtClean="0"/>
              <a:t>simplificação da realidade.</a:t>
            </a:r>
          </a:p>
          <a:p>
            <a:pPr lvl="1"/>
            <a:r>
              <a:rPr lang="pt-PT" dirty="0" smtClean="0">
                <a:solidFill>
                  <a:schemeClr val="accent6">
                    <a:lumMod val="75000"/>
                  </a:schemeClr>
                </a:solidFill>
              </a:rPr>
              <a:t>Mapas de incerteza.</a:t>
            </a:r>
            <a:endParaRPr lang="pt-BR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Resultado de imagem para deslizamentos luís alves"/>
          <p:cNvPicPr>
            <a:picLocks noChangeAspect="1" noChangeArrowheads="1"/>
          </p:cNvPicPr>
          <p:nvPr/>
        </p:nvPicPr>
        <p:blipFill>
          <a:blip r:embed="rId2" cstate="print">
            <a:lum bright="43000" contrast="-3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683568" y="2492896"/>
            <a:ext cx="7772400" cy="1470025"/>
          </a:xfrm>
        </p:spPr>
        <p:txBody>
          <a:bodyPr/>
          <a:lstStyle/>
          <a:p>
            <a:r>
              <a:rPr lang="pt-BR" b="1" dirty="0" smtClean="0"/>
              <a:t>Obrigada</a:t>
            </a:r>
            <a:endParaRPr lang="pt-BR" b="1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Referências usadas na apresentação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pt-BR" dirty="0" smtClean="0"/>
              <a:t>Empresa Brasileira de Pesquisa Agropecuária (Embrapa). </a:t>
            </a:r>
            <a:r>
              <a:rPr lang="pt-BR" b="1" dirty="0" smtClean="0"/>
              <a:t>Solos de Santa Catarina</a:t>
            </a:r>
            <a:r>
              <a:rPr lang="pt-BR" dirty="0" smtClean="0"/>
              <a:t>. Boletim de Pesquisa e Desenvolvimento 46. </a:t>
            </a:r>
            <a:r>
              <a:rPr lang="en-US" dirty="0" smtClean="0"/>
              <a:t>ISSN 1678-0892, 2004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pt-BR" dirty="0" smtClean="0"/>
              <a:t>ENGEMAP </a:t>
            </a:r>
            <a:r>
              <a:rPr lang="pt-BR" dirty="0" err="1" smtClean="0"/>
              <a:t>Geoinformação</a:t>
            </a:r>
            <a:r>
              <a:rPr lang="pt-BR" dirty="0" smtClean="0"/>
              <a:t>. Relatório de produção final - edital de concorrência pública n. 0010/2009. Florianópolis SC, 218 p., 2012</a:t>
            </a:r>
            <a:r>
              <a:rPr lang="pt-BR" dirty="0" smtClean="0"/>
              <a:t>.</a:t>
            </a:r>
            <a:endParaRPr lang="pt-BR" dirty="0" smtClean="0"/>
          </a:p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Luiz, E. L.; Gerente, J. Diferentes métodos de cálculo de área de acumulação de fluxo para aplicação em um modelo de predição de zonas de saturação na paisagem. </a:t>
            </a:r>
            <a:r>
              <a:rPr lang="pt-BR" b="1" dirty="0" smtClean="0"/>
              <a:t>Relatório de Pesquisa</a:t>
            </a:r>
            <a:r>
              <a:rPr lang="pt-BR" dirty="0" smtClean="0"/>
              <a:t>, 2014. </a:t>
            </a:r>
          </a:p>
          <a:p>
            <a:endParaRPr lang="pt-BR" dirty="0" smtClean="0"/>
          </a:p>
          <a:p>
            <a:r>
              <a:rPr lang="pt-BR" dirty="0" smtClean="0"/>
              <a:t>Marinho</a:t>
            </a:r>
            <a:r>
              <a:rPr lang="pt-BR" dirty="0" smtClean="0"/>
              <a:t>, R. Estimativa de áreas com potencial de deslizamento de terra na região do Morro do Baú, Santa Catarina, através do modelo de relação de frequência e SIG. </a:t>
            </a:r>
            <a:r>
              <a:rPr lang="en-US" b="1" dirty="0" err="1" smtClean="0"/>
              <a:t>Revista</a:t>
            </a:r>
            <a:r>
              <a:rPr lang="en-US" b="1" dirty="0" smtClean="0"/>
              <a:t> </a:t>
            </a:r>
            <a:r>
              <a:rPr lang="en-US" b="1" dirty="0" err="1" smtClean="0"/>
              <a:t>Geonorte</a:t>
            </a:r>
            <a:r>
              <a:rPr lang="en-US" dirty="0" smtClean="0"/>
              <a:t>, </a:t>
            </a:r>
            <a:r>
              <a:rPr lang="en-US" dirty="0" err="1" smtClean="0"/>
              <a:t>Edição</a:t>
            </a:r>
            <a:r>
              <a:rPr lang="en-US" dirty="0" smtClean="0"/>
              <a:t> Especial 4, v.10, n.1, p.136-140, 2014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Swets</a:t>
            </a:r>
            <a:r>
              <a:rPr lang="en-US" dirty="0" smtClean="0"/>
              <a:t>, J. Measuring the accuracy of diagnostic systems. </a:t>
            </a:r>
            <a:r>
              <a:rPr lang="en-US" b="1" dirty="0" smtClean="0"/>
              <a:t>Science</a:t>
            </a:r>
            <a:r>
              <a:rPr lang="en-US" dirty="0" smtClean="0"/>
              <a:t>, 240, p. 1285–1293, 1988.</a:t>
            </a:r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Área de estudo</a:t>
            </a:r>
            <a:endParaRPr lang="pt-BR" dirty="0"/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 cstate="print"/>
          <a:srcRect l="45300" t="22640" r="14853" b="12392"/>
          <a:stretch>
            <a:fillRect/>
          </a:stretch>
        </p:blipFill>
        <p:spPr bwMode="auto">
          <a:xfrm>
            <a:off x="251520" y="1124744"/>
            <a:ext cx="3770601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 l="38740" t="21656" r="3703" b="10423"/>
          <a:stretch>
            <a:fillRect/>
          </a:stretch>
        </p:blipFill>
        <p:spPr bwMode="auto">
          <a:xfrm>
            <a:off x="251520" y="1844824"/>
            <a:ext cx="5752291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Espaço Reservado para Conteúdo 6" descr="area_estudo3.jpe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 l="41628" t="39775" r="25744" b="15677"/>
          <a:stretch>
            <a:fillRect/>
          </a:stretch>
        </p:blipFill>
        <p:spPr>
          <a:xfrm>
            <a:off x="5687616" y="1844824"/>
            <a:ext cx="3456384" cy="3337198"/>
          </a:xfrm>
        </p:spPr>
      </p:pic>
      <p:sp>
        <p:nvSpPr>
          <p:cNvPr id="6" name="CaixaDeTexto 5"/>
          <p:cNvSpPr txBox="1"/>
          <p:nvPr/>
        </p:nvSpPr>
        <p:spPr>
          <a:xfrm>
            <a:off x="395536" y="6021288"/>
            <a:ext cx="65527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dirty="0" smtClean="0"/>
              <a:t>Bacia Hidrográfica de Luís Alves- SC (592 km²)</a:t>
            </a:r>
            <a:endParaRPr lang="pt-BR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7544" y="2492896"/>
            <a:ext cx="2088232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Inventário das cicatrizes + pontos aleatórios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(variável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resposta)</a:t>
            </a:r>
            <a:endParaRPr lang="pt-B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67544" y="4293096"/>
            <a:ext cx="2088232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Fatores condicionantes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(variáveis explicativas)</a:t>
            </a:r>
            <a:endParaRPr lang="pt-B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843808" y="3501008"/>
            <a:ext cx="1368152" cy="923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Banco de dados espacial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572000" y="3501008"/>
            <a:ext cx="1584176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Seleção das variáveis-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GLM</a:t>
            </a:r>
            <a:endParaRPr lang="pt-B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372200" y="2636912"/>
            <a:ext cx="2088232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Aplicação do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GAM espacial</a:t>
            </a:r>
            <a:endParaRPr lang="pt-B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372200" y="3573016"/>
            <a:ext cx="2088232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Avaliação do modelo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372200" y="4509120"/>
            <a:ext cx="2088232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Geração do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mapa de suscetibilidade espacial</a:t>
            </a:r>
            <a:endParaRPr lang="pt-B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Cruz 11"/>
          <p:cNvSpPr/>
          <p:nvPr/>
        </p:nvSpPr>
        <p:spPr>
          <a:xfrm>
            <a:off x="1403648" y="3861048"/>
            <a:ext cx="288032" cy="288032"/>
          </a:xfrm>
          <a:prstGeom prst="plus">
            <a:avLst/>
          </a:prstGeom>
          <a:solidFill>
            <a:schemeClr val="tx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a direita 12"/>
          <p:cNvSpPr/>
          <p:nvPr/>
        </p:nvSpPr>
        <p:spPr>
          <a:xfrm>
            <a:off x="2555776" y="3933056"/>
            <a:ext cx="288032" cy="144016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a direita 13"/>
          <p:cNvSpPr/>
          <p:nvPr/>
        </p:nvSpPr>
        <p:spPr>
          <a:xfrm>
            <a:off x="4283968" y="3933056"/>
            <a:ext cx="288032" cy="144016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 dobrada 14"/>
          <p:cNvSpPr/>
          <p:nvPr/>
        </p:nvSpPr>
        <p:spPr>
          <a:xfrm>
            <a:off x="5940152" y="2924944"/>
            <a:ext cx="360040" cy="576064"/>
          </a:xfrm>
          <a:prstGeom prst="ben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6" name="Seta para baixo 15"/>
          <p:cNvSpPr/>
          <p:nvPr/>
        </p:nvSpPr>
        <p:spPr>
          <a:xfrm>
            <a:off x="7308304" y="3284984"/>
            <a:ext cx="144016" cy="288032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 para baixo 16"/>
          <p:cNvSpPr/>
          <p:nvPr/>
        </p:nvSpPr>
        <p:spPr>
          <a:xfrm>
            <a:off x="7308304" y="4221088"/>
            <a:ext cx="144016" cy="288032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3131840" y="4725144"/>
            <a:ext cx="216024" cy="2160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/>
          <p:cNvSpPr txBox="1"/>
          <p:nvPr/>
        </p:nvSpPr>
        <p:spPr>
          <a:xfrm>
            <a:off x="3347864" y="4653136"/>
            <a:ext cx="1728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Times New Roman" pitchFamily="18" charset="0"/>
                <a:cs typeface="Times New Roman" pitchFamily="18" charset="0"/>
              </a:rPr>
              <a:t>Dados de entrada</a:t>
            </a:r>
            <a:endParaRPr lang="pt-B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3131840" y="5013176"/>
            <a:ext cx="216024" cy="21602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3347864" y="4941168"/>
            <a:ext cx="1584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Times New Roman" pitchFamily="18" charset="0"/>
                <a:cs typeface="Times New Roman" pitchFamily="18" charset="0"/>
              </a:rPr>
              <a:t>Procedimentos</a:t>
            </a:r>
            <a:endParaRPr lang="pt-B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3131840" y="5301208"/>
            <a:ext cx="216024" cy="2160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/>
          <p:cNvSpPr txBox="1"/>
          <p:nvPr/>
        </p:nvSpPr>
        <p:spPr>
          <a:xfrm>
            <a:off x="3347864" y="5229200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Times New Roman" pitchFamily="18" charset="0"/>
                <a:cs typeface="Times New Roman" pitchFamily="18" charset="0"/>
              </a:rPr>
              <a:t>Resultado</a:t>
            </a:r>
            <a:endParaRPr lang="pt-B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ítulo 1"/>
          <p:cNvSpPr txBox="1">
            <a:spLocks/>
          </p:cNvSpPr>
          <p:nvPr/>
        </p:nvSpPr>
        <p:spPr>
          <a:xfrm>
            <a:off x="467544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Material e Métodos</a:t>
            </a:r>
            <a:endParaRPr kumimoji="0" lang="pt-B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1" grpId="0" animBg="1"/>
      <p:bldP spid="22" grpId="0"/>
      <p:bldP spid="23" grpId="0" animBg="1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Variável resposta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472 cicatrizes de mov. de massa</a:t>
            </a:r>
            <a:r>
              <a:rPr lang="pt-BR" dirty="0" smtClean="0">
                <a:sym typeface="Wingdings" pitchFamily="2" charset="2"/>
              </a:rPr>
              <a:t> levantamento de campo + fotointerpretação </a:t>
            </a:r>
          </a:p>
          <a:p>
            <a:endParaRPr lang="pt-BR" dirty="0" smtClean="0">
              <a:sym typeface="Wingdings" pitchFamily="2" charset="2"/>
            </a:endParaRPr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0" y="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Material e Métodos</a:t>
            </a:r>
            <a:endParaRPr lang="pt-BR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21775" t="18501" r="32290" b="18500"/>
          <a:stretch>
            <a:fillRect/>
          </a:stretch>
        </p:blipFill>
        <p:spPr bwMode="auto">
          <a:xfrm>
            <a:off x="2123728" y="3068960"/>
            <a:ext cx="4669269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l="21504" t="19717" r="31857" b="16340"/>
          <a:stretch>
            <a:fillRect/>
          </a:stretch>
        </p:blipFill>
        <p:spPr bwMode="auto">
          <a:xfrm>
            <a:off x="2123728" y="3068960"/>
            <a:ext cx="4680520" cy="3624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7092280" y="4869160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Centroide</a:t>
            </a:r>
            <a:endParaRPr lang="pt-BR" sz="2400" dirty="0"/>
          </a:p>
        </p:txBody>
      </p:sp>
      <p:sp>
        <p:nvSpPr>
          <p:cNvPr id="8" name="Retângulo 7"/>
          <p:cNvSpPr/>
          <p:nvPr/>
        </p:nvSpPr>
        <p:spPr>
          <a:xfrm>
            <a:off x="0" y="6488668"/>
            <a:ext cx="2248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Luiz e Gerente (2014)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Variável resposta: </a:t>
            </a:r>
            <a:r>
              <a:rPr lang="pt-BR" dirty="0" smtClean="0">
                <a:solidFill>
                  <a:srgbClr val="FF0000"/>
                </a:solidFill>
              </a:rPr>
              <a:t>binária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0" y="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Material e Métodos</a:t>
            </a:r>
            <a:endParaRPr lang="pt-BR" sz="2000" dirty="0"/>
          </a:p>
        </p:txBody>
      </p:sp>
      <p:pic>
        <p:nvPicPr>
          <p:cNvPr id="5" name="Imagem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4258964" cy="41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772816"/>
            <a:ext cx="4164285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1043608" y="5949280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rgbClr val="C00000"/>
                </a:solidFill>
              </a:rPr>
              <a:t>Movimentos de massa</a:t>
            </a:r>
            <a:endParaRPr lang="pt-BR" sz="2400" dirty="0">
              <a:solidFill>
                <a:srgbClr val="C00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148064" y="6021288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Ausência de mov. de massa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Variáveis explicativas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</a:t>
            </a:r>
            <a:r>
              <a:rPr lang="pt-BR" dirty="0" smtClean="0"/>
              <a:t>inco variáveis </a:t>
            </a:r>
            <a:r>
              <a:rPr lang="pt-BR" dirty="0" err="1" smtClean="0"/>
              <a:t>geomorfométricas</a:t>
            </a:r>
            <a:r>
              <a:rPr lang="pt-BR" dirty="0" smtClean="0"/>
              <a:t>;</a:t>
            </a:r>
          </a:p>
          <a:p>
            <a:endParaRPr lang="pt-BR" dirty="0" smtClean="0"/>
          </a:p>
          <a:p>
            <a:r>
              <a:rPr lang="pt-BR" dirty="0" smtClean="0"/>
              <a:t>Mapeamento </a:t>
            </a:r>
            <a:r>
              <a:rPr lang="pt-BR" dirty="0"/>
              <a:t>de </a:t>
            </a:r>
            <a:r>
              <a:rPr lang="pt-BR" dirty="0" smtClean="0"/>
              <a:t>solos;</a:t>
            </a:r>
          </a:p>
          <a:p>
            <a:endParaRPr lang="pt-BR" dirty="0" smtClean="0"/>
          </a:p>
          <a:p>
            <a:r>
              <a:rPr lang="pt-BR" dirty="0" smtClean="0"/>
              <a:t>D</a:t>
            </a:r>
            <a:r>
              <a:rPr lang="pt-BR" dirty="0" smtClean="0"/>
              <a:t>istâncias </a:t>
            </a:r>
            <a:r>
              <a:rPr lang="pt-BR" dirty="0"/>
              <a:t>euclidianas das estradas e dos cursos </a:t>
            </a:r>
            <a:r>
              <a:rPr lang="pt-BR" dirty="0" smtClean="0"/>
              <a:t>d’água.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0" y="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Material e Métodos</a:t>
            </a:r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Variáveis explicativas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Variáveis </a:t>
            </a:r>
            <a:r>
              <a:rPr lang="pt-BR" dirty="0" err="1" smtClean="0"/>
              <a:t>geomorfométricas</a:t>
            </a:r>
            <a:r>
              <a:rPr lang="pt-BR" dirty="0" smtClean="0">
                <a:sym typeface="Wingdings" pitchFamily="2" charset="2"/>
              </a:rPr>
              <a:t> </a:t>
            </a:r>
            <a:r>
              <a:rPr lang="pt-BR" dirty="0" smtClean="0">
                <a:solidFill>
                  <a:srgbClr val="FF0000"/>
                </a:solidFill>
                <a:sym typeface="Wingdings" pitchFamily="2" charset="2"/>
              </a:rPr>
              <a:t>Elevação (m)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0" y="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Material e Métodos</a:t>
            </a:r>
            <a:endParaRPr lang="pt-BR" sz="2000" dirty="0"/>
          </a:p>
        </p:txBody>
      </p:sp>
      <p:pic>
        <p:nvPicPr>
          <p:cNvPr id="5" name="Imagem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204864"/>
            <a:ext cx="4032448" cy="414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0" y="645789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TOPODATA</a:t>
            </a:r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1456</TotalTime>
  <Words>1103</Words>
  <Application>Microsoft Office PowerPoint</Application>
  <PresentationFormat>Apresentação na tela (4:3)</PresentationFormat>
  <Paragraphs>302</Paragraphs>
  <Slides>33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4" baseType="lpstr">
      <vt:lpstr>Tema do Office</vt:lpstr>
      <vt:lpstr>Mapeamento de áreas de suscetibilidade a movimentos de massa com uso de Modelo Aditivo Generalizado </vt:lpstr>
      <vt:lpstr>Slide 2</vt:lpstr>
      <vt:lpstr>Objetivo</vt:lpstr>
      <vt:lpstr>Área de estudo</vt:lpstr>
      <vt:lpstr>Slide 5</vt:lpstr>
      <vt:lpstr>Variável resposta</vt:lpstr>
      <vt:lpstr>Variável resposta: binária</vt:lpstr>
      <vt:lpstr>Variáveis explicativas</vt:lpstr>
      <vt:lpstr>Variáveis explicativas</vt:lpstr>
      <vt:lpstr>Variáveis explicativas</vt:lpstr>
      <vt:lpstr>Variáveis explicativas</vt:lpstr>
      <vt:lpstr>Variáveis explicativas</vt:lpstr>
      <vt:lpstr>Variáveis explicativas</vt:lpstr>
      <vt:lpstr>Variáveis explicativas</vt:lpstr>
      <vt:lpstr>Variáveis explicativas</vt:lpstr>
      <vt:lpstr>Construção do Banco de Dados</vt:lpstr>
      <vt:lpstr>Construção do Banco de Dados</vt:lpstr>
      <vt:lpstr>Construção do Banco de Dados</vt:lpstr>
      <vt:lpstr>Construção do Banco de Dados</vt:lpstr>
      <vt:lpstr>Seleção das variáveis</vt:lpstr>
      <vt:lpstr>GAM espacial</vt:lpstr>
      <vt:lpstr>GAM espacial</vt:lpstr>
      <vt:lpstr>GAM espacial</vt:lpstr>
      <vt:lpstr>Resultados e Discussão</vt:lpstr>
      <vt:lpstr>Resultados e Discussão</vt:lpstr>
      <vt:lpstr>Probabilidade da ocorrência de movimentos de massa de acordo com a variável explicativa analisada</vt:lpstr>
      <vt:lpstr>Avaliação do modelo GAM</vt:lpstr>
      <vt:lpstr>Avaliação do modelo GAM</vt:lpstr>
      <vt:lpstr>Mapa da suscetibilidade espacial</vt:lpstr>
      <vt:lpstr>Conclusão</vt:lpstr>
      <vt:lpstr>Conclusão</vt:lpstr>
      <vt:lpstr>Obrigada</vt:lpstr>
      <vt:lpstr>Referências usadas na apresentação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Mapeamento de suscetibilidade à ocorrência de movimentos de massa empregando Modelo Aditivo Generalizado</dc:title>
  <dc:creator>Sacha Maruã</dc:creator>
  <cp:lastModifiedBy>Camile Sothe</cp:lastModifiedBy>
  <cp:revision>31</cp:revision>
  <dcterms:created xsi:type="dcterms:W3CDTF">2016-12-08T19:37:21Z</dcterms:created>
  <dcterms:modified xsi:type="dcterms:W3CDTF">2016-12-12T08:21:14Z</dcterms:modified>
</cp:coreProperties>
</file>