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0" r:id="rId2"/>
    <p:sldId id="289" r:id="rId3"/>
    <p:sldId id="258" r:id="rId4"/>
    <p:sldId id="259" r:id="rId5"/>
    <p:sldId id="29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3" r:id="rId27"/>
    <p:sldId id="283" r:id="rId28"/>
    <p:sldId id="284" r:id="rId29"/>
    <p:sldId id="285" r:id="rId30"/>
    <p:sldId id="286" r:id="rId31"/>
    <p:sldId id="287" r:id="rId32"/>
    <p:sldId id="288" r:id="rId33"/>
    <p:sldId id="294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>
      <p:cViewPr>
        <p:scale>
          <a:sx n="70" d="100"/>
          <a:sy n="70" d="100"/>
        </p:scale>
        <p:origin x="-8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192BF-90C9-4957-854C-C44C8E24EDF6}" type="datetimeFigureOut">
              <a:rPr lang="pt-BR" smtClean="0"/>
              <a:t>11/12/2016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799B-8EDD-4364-B185-F5A073CEFA3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i) a possível presença de um relacionamento não linear entre as variáveis; ii) a necessidade de lidar com a autocorrelação espacial do fenômeno investigado.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799B-8EDD-4364-B185-F5A073CEFA34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McFadden’s-R²:</a:t>
            </a:r>
            <a:r>
              <a:rPr lang="pt-PT" sz="1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Apesar de ele também variar de 0 a 1, como o R² da Regressão Linear, ele não pode ser interpretado como taxa de variação na probabilidade de ocorrer o evento por unidade de variável independente. Serve apenas como um indicativo da qualidade das predições, quando comparado a um outro que ignore as variáveis independentes.</a:t>
            </a:r>
          </a:p>
          <a:p>
            <a:r>
              <a:rPr lang="pt-BR" sz="1000" b="1" dirty="0" smtClean="0"/>
              <a:t>Teste de </a:t>
            </a:r>
            <a:r>
              <a:rPr lang="pt-BR" sz="1000" b="1" dirty="0" err="1" smtClean="0"/>
              <a:t>Hosmer</a:t>
            </a:r>
            <a:r>
              <a:rPr lang="pt-BR" sz="1000" b="1" dirty="0" smtClean="0"/>
              <a:t> e </a:t>
            </a:r>
            <a:r>
              <a:rPr lang="pt-BR" sz="1000" b="1" dirty="0" err="1" smtClean="0"/>
              <a:t>Lemeshow</a:t>
            </a:r>
            <a:r>
              <a:rPr lang="pt-BR" sz="1000" b="1" dirty="0" smtClean="0"/>
              <a:t>: </a:t>
            </a:r>
            <a:r>
              <a:rPr lang="pt-PT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 houverem diferenças significativas, então o modelo não representa a realidade de forma satisfatória, ou seja, não seria capaz de produzir estimativas e classificações muito confiáveis.</a:t>
            </a:r>
          </a:p>
          <a:p>
            <a:r>
              <a:rPr lang="pt-PT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AUROC </a:t>
            </a:r>
            <a:r>
              <a:rPr lang="pt-PT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toma valores entre 0 e 1, onde um valor de 0,5 representa um ajuste ao acaso entre as previsões e as observações, e um valor de 1 representa a discriminação perfeita.</a:t>
            </a:r>
            <a:endParaRPr lang="pt-PT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799B-8EDD-4364-B185-F5A073CEFA34}" type="slidenum">
              <a:rPr lang="pt-BR" smtClean="0"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00C9-54A8-4DF0-89A6-EA25947FE846}" type="datetimeFigureOut">
              <a:rPr lang="pt-BR" smtClean="0"/>
              <a:pPr/>
              <a:t>11/12/2016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2323D-9362-472A-9F45-19801C21C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pt-BR" sz="4200" b="1" dirty="0" smtClean="0"/>
              <a:t>Mapeamento de </a:t>
            </a:r>
            <a:r>
              <a:rPr lang="pt-BR" sz="4200" b="1" dirty="0" smtClean="0"/>
              <a:t>áreas </a:t>
            </a:r>
            <a:r>
              <a:rPr lang="pt-BR" sz="4200" b="1" dirty="0" smtClean="0"/>
              <a:t>de </a:t>
            </a:r>
            <a:r>
              <a:rPr lang="pt-BR" sz="4200" b="1" dirty="0" smtClean="0"/>
              <a:t>suscetibilidade </a:t>
            </a:r>
            <a:r>
              <a:rPr lang="pt-BR" sz="4200" b="1" dirty="0" smtClean="0"/>
              <a:t>a m</a:t>
            </a:r>
            <a:r>
              <a:rPr lang="pt-BR" sz="4200" b="1" dirty="0" smtClean="0"/>
              <a:t>ovimentos </a:t>
            </a:r>
            <a:r>
              <a:rPr lang="pt-BR" sz="4200" b="1" dirty="0" smtClean="0"/>
              <a:t>de </a:t>
            </a:r>
            <a:r>
              <a:rPr lang="pt-BR" sz="4200" b="1" dirty="0" smtClean="0"/>
              <a:t>massa </a:t>
            </a:r>
            <a:r>
              <a:rPr lang="pt-BR" sz="4200" b="1" dirty="0" smtClean="0"/>
              <a:t>com </a:t>
            </a:r>
            <a:r>
              <a:rPr lang="pt-BR" sz="4200" b="1" dirty="0" smtClean="0"/>
              <a:t>uso </a:t>
            </a:r>
            <a:r>
              <a:rPr lang="pt-BR" sz="4200" b="1" dirty="0" smtClean="0"/>
              <a:t>de Modelo Aditivo Generalizado</a:t>
            </a:r>
            <a:r>
              <a:rPr lang="pt-BR" b="1" cap="all" dirty="0" smtClean="0"/>
              <a:t/>
            </a:r>
            <a:br>
              <a:rPr lang="pt-BR" b="1" cap="all" dirty="0" smtClean="0"/>
            </a:b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23528" y="4725144"/>
            <a:ext cx="6400800" cy="936104"/>
          </a:xfrm>
        </p:spPr>
        <p:txBody>
          <a:bodyPr/>
          <a:lstStyle/>
          <a:p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Camile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Söthe</a:t>
            </a: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2052" name="Picture 4" descr="Resultado de imagem para deslizamentos luís al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897289" cy="2592288"/>
          </a:xfrm>
          <a:prstGeom prst="rect">
            <a:avLst/>
          </a:prstGeom>
          <a:noFill/>
        </p:spPr>
      </p:pic>
      <p:pic>
        <p:nvPicPr>
          <p:cNvPr id="33794" name="Picture 2" descr="https://lh4.googleusercontent.com/-1ks8VO8TbMY/AAAAAAAAAAI/AAAAAAAAACw/LNg6cHBbOT0/s0-c-k-no-ns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82023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explicativas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Variáveis </a:t>
            </a:r>
            <a:r>
              <a:rPr lang="pt-BR" dirty="0" err="1" smtClean="0"/>
              <a:t>geomorfométricas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>
                <a:solidFill>
                  <a:srgbClr val="FF0000"/>
                </a:solidFill>
                <a:sym typeface="Wingdings" pitchFamily="2" charset="2"/>
              </a:rPr>
              <a:t>Declividade (%)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76872"/>
            <a:ext cx="3947691" cy="414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4578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TOPODATA</a:t>
            </a:r>
            <a:endParaRPr lang="pt-BR" sz="20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 l="64000" t="6552" r="126" b="39573"/>
          <a:stretch>
            <a:fillRect/>
          </a:stretch>
        </p:blipFill>
        <p:spPr bwMode="auto">
          <a:xfrm>
            <a:off x="899592" y="4077072"/>
            <a:ext cx="228567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48880"/>
            <a:ext cx="39604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explicativas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Variáveis </a:t>
            </a:r>
            <a:r>
              <a:rPr lang="pt-BR" dirty="0" err="1" smtClean="0"/>
              <a:t>geomorfométricas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>
                <a:solidFill>
                  <a:srgbClr val="FF0000"/>
                </a:solidFill>
                <a:sym typeface="Wingdings" pitchFamily="2" charset="2"/>
              </a:rPr>
              <a:t>Orientação de vertentes (</a:t>
            </a:r>
            <a:r>
              <a:rPr lang="pt-BR" dirty="0">
                <a:solidFill>
                  <a:srgbClr val="FF0000"/>
                </a:solidFill>
              </a:rPr>
              <a:t>º</a:t>
            </a:r>
            <a:r>
              <a:rPr lang="pt-BR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4578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TOPODATA</a:t>
            </a:r>
            <a:endParaRPr lang="pt-BR" sz="2000" dirty="0"/>
          </a:p>
        </p:txBody>
      </p:sp>
      <p:pic>
        <p:nvPicPr>
          <p:cNvPr id="23554" name="Picture 2" descr="Resultado de imagem para rosa dos ventos gr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05032"/>
            <a:ext cx="2952327" cy="246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21088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explicativas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pt-BR" dirty="0" smtClean="0"/>
              <a:t>Variáveis </a:t>
            </a:r>
            <a:r>
              <a:rPr lang="pt-BR" dirty="0" err="1" smtClean="0"/>
              <a:t>geomorfométricas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>
                <a:solidFill>
                  <a:srgbClr val="FF0000"/>
                </a:solidFill>
                <a:sym typeface="Wingdings" pitchFamily="2" charset="2"/>
              </a:rPr>
              <a:t>Curvatura </a:t>
            </a:r>
            <a:r>
              <a:rPr lang="pt-BR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pt-BR" dirty="0">
                <a:solidFill>
                  <a:srgbClr val="FF0000"/>
                </a:solidFill>
              </a:rPr>
              <a:t>º/m</a:t>
            </a:r>
            <a:r>
              <a:rPr lang="pt-BR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4578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TOPODATA</a:t>
            </a:r>
            <a:endParaRPr lang="pt-BR" sz="20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385833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149080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explicativas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Distância das estradas (m)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4235723" cy="414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4578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Open </a:t>
            </a:r>
            <a:r>
              <a:rPr lang="pt-BR" sz="2000" dirty="0" err="1" smtClean="0"/>
              <a:t>Street</a:t>
            </a:r>
            <a:r>
              <a:rPr lang="pt-BR" sz="2000" dirty="0" smtClean="0"/>
              <a:t> </a:t>
            </a:r>
            <a:r>
              <a:rPr lang="pt-BR" sz="2000" dirty="0" err="1" smtClean="0"/>
              <a:t>Map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explicativas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Distância dos cursos d’água (m)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4032448" cy="421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4578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Engemap</a:t>
            </a:r>
            <a:r>
              <a:rPr lang="pt-BR" sz="2000" dirty="0" smtClean="0"/>
              <a:t> (2012)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explicativas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Tipo de solo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51125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45789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Embrapa Solos (2004)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Construção do Banco de Dados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pt-BR" sz="3000" dirty="0" smtClean="0"/>
              <a:t>Variáveis </a:t>
            </a:r>
            <a:r>
              <a:rPr lang="pt-BR" sz="3000" dirty="0" err="1" smtClean="0"/>
              <a:t>geomorfométricas</a:t>
            </a:r>
            <a:r>
              <a:rPr lang="pt-BR" sz="3000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2276872"/>
            <a:ext cx="2952328" cy="4770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/>
              <a:t>Amostras</a:t>
            </a:r>
            <a:endParaRPr lang="pt-BR" sz="25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16016" y="2204864"/>
            <a:ext cx="295232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/>
              <a:t>Dados </a:t>
            </a:r>
            <a:r>
              <a:rPr lang="pt-BR" sz="2500" dirty="0" err="1" smtClean="0"/>
              <a:t>geomorfométricos</a:t>
            </a:r>
            <a:endParaRPr lang="pt-BR" sz="2500" dirty="0"/>
          </a:p>
        </p:txBody>
      </p:sp>
      <p:sp>
        <p:nvSpPr>
          <p:cNvPr id="7" name="Seta para baixo 6"/>
          <p:cNvSpPr/>
          <p:nvPr/>
        </p:nvSpPr>
        <p:spPr>
          <a:xfrm>
            <a:off x="3779912" y="3573016"/>
            <a:ext cx="504056" cy="108012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699792" y="5301208"/>
            <a:ext cx="295232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dirty="0" err="1" smtClean="0"/>
              <a:t>GeoDMA</a:t>
            </a:r>
            <a:r>
              <a:rPr lang="pt-BR" sz="2500" dirty="0" smtClean="0">
                <a:sym typeface="Wingdings" pitchFamily="2" charset="2"/>
              </a:rPr>
              <a:t> Extração dos atributos</a:t>
            </a:r>
            <a:endParaRPr lang="pt-BR" sz="2500" dirty="0"/>
          </a:p>
        </p:txBody>
      </p:sp>
      <p:sp>
        <p:nvSpPr>
          <p:cNvPr id="9" name="Mais 8"/>
          <p:cNvSpPr/>
          <p:nvPr/>
        </p:nvSpPr>
        <p:spPr>
          <a:xfrm>
            <a:off x="3707904" y="2348880"/>
            <a:ext cx="648072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1200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Resultado de imagem para geodata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2352534" cy="165618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941168"/>
            <a:ext cx="676433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Construção do Banco de Dados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Distâncias (curso d’água e estradas)</a:t>
            </a:r>
            <a:endParaRPr lang="pt-BR" sz="3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pic>
        <p:nvPicPr>
          <p:cNvPr id="1026" name="Picture 2" descr="Resultado de imagem para near distance arcgis"/>
          <p:cNvPicPr>
            <a:picLocks noChangeAspect="1" noChangeArrowheads="1"/>
          </p:cNvPicPr>
          <p:nvPr/>
        </p:nvPicPr>
        <p:blipFill>
          <a:blip r:embed="rId2" cstate="print"/>
          <a:srcRect l="32869" r="33088" b="48946"/>
          <a:stretch>
            <a:fillRect/>
          </a:stretch>
        </p:blipFill>
        <p:spPr bwMode="auto">
          <a:xfrm>
            <a:off x="539552" y="2636912"/>
            <a:ext cx="3456384" cy="309882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53" t="11812" r="77863" b="44876"/>
          <a:stretch>
            <a:fillRect/>
          </a:stretch>
        </p:blipFill>
        <p:spPr bwMode="auto">
          <a:xfrm>
            <a:off x="5292080" y="2348880"/>
            <a:ext cx="331891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a direita 6"/>
          <p:cNvSpPr/>
          <p:nvPr/>
        </p:nvSpPr>
        <p:spPr>
          <a:xfrm>
            <a:off x="4067944" y="4005064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452320" y="2420888"/>
            <a:ext cx="1080120" cy="37444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Construção do Banco de Dados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Tipo de solo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1200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123728" y="2996952"/>
            <a:ext cx="194421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Intersect</a:t>
            </a:r>
            <a:endParaRPr lang="pt-BR" sz="2600" dirty="0"/>
          </a:p>
        </p:txBody>
      </p:sp>
      <p:sp>
        <p:nvSpPr>
          <p:cNvPr id="9" name="Seta para baixo 8"/>
          <p:cNvSpPr/>
          <p:nvPr/>
        </p:nvSpPr>
        <p:spPr>
          <a:xfrm>
            <a:off x="4067944" y="292494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76872"/>
            <a:ext cx="7069258" cy="43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de cantos arredondados 10"/>
          <p:cNvSpPr/>
          <p:nvPr/>
        </p:nvSpPr>
        <p:spPr>
          <a:xfrm>
            <a:off x="5652120" y="2204864"/>
            <a:ext cx="2664296" cy="4392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Construção do Banco de Dados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r>
              <a:rPr lang="pt-BR" sz="3000" dirty="0" smtClean="0"/>
              <a:t>Tipo de solo</a:t>
            </a:r>
            <a:r>
              <a:rPr lang="pt-BR" sz="3000" dirty="0" smtClean="0">
                <a:sym typeface="Wingdings" pitchFamily="2" charset="2"/>
              </a:rPr>
              <a:t> </a:t>
            </a:r>
            <a:r>
              <a:rPr lang="pt-BR" sz="3000" dirty="0" smtClean="0">
                <a:sym typeface="Wingdings" pitchFamily="2" charset="2"/>
              </a:rPr>
              <a:t>pesos </a:t>
            </a:r>
          </a:p>
          <a:p>
            <a:pPr lvl="1"/>
            <a:r>
              <a:rPr lang="pt-BR" sz="2600" dirty="0" smtClean="0">
                <a:sym typeface="Wingdings" pitchFamily="2" charset="2"/>
              </a:rPr>
              <a:t>Literatura (Embrapa Solos, 2004 e Marinho, 2014)</a:t>
            </a:r>
          </a:p>
          <a:p>
            <a:pPr lvl="1"/>
            <a:r>
              <a:rPr lang="pt-BR" sz="2600" dirty="0" smtClean="0">
                <a:sym typeface="Wingdings" pitchFamily="2" charset="2"/>
              </a:rPr>
              <a:t>Densidade de cicatrizes por km²</a:t>
            </a:r>
          </a:p>
          <a:p>
            <a:pPr lvl="1"/>
            <a:r>
              <a:rPr lang="pt-BR" sz="2600" dirty="0" smtClean="0">
                <a:sym typeface="Wingdings" pitchFamily="2" charset="2"/>
              </a:rPr>
              <a:t>Relevo </a:t>
            </a:r>
            <a:endParaRPr lang="pt-BR" sz="2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95537" y="2060850"/>
          <a:ext cx="8352930" cy="460851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531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/>
                        <a:t>Tipo de solo</a:t>
                      </a:r>
                      <a:endParaRPr lang="pt-BR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Sub-tipo*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/>
                        <a:t>Densidade de cicatrizes por km²</a:t>
                      </a:r>
                      <a:endParaRPr lang="pt-BR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/>
                        <a:t>Relevo</a:t>
                      </a:r>
                      <a:endParaRPr lang="pt-BR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/>
                        <a:t>Peso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Solos litólicos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Ra2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3,2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Montanhoso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0,9</a:t>
                      </a:r>
                      <a:endParaRPr lang="pt-BR" sz="15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Cambissolo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Ca32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1,22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Montanhoso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0,8</a:t>
                      </a:r>
                      <a:endParaRPr lang="pt-BR" sz="15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Podzólico Vermelho-Amarelo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PVa13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0,56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Forte ondulado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0,6</a:t>
                      </a:r>
                      <a:endParaRPr lang="pt-BR" sz="15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Podzólico Vermelho-Amarelo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PVa12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0,29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Ondulado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0,5</a:t>
                      </a:r>
                      <a:endParaRPr lang="pt-BR" sz="15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Glei Pouco Húmico Distrófico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HGPd1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0,06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Plano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0,2</a:t>
                      </a:r>
                      <a:endParaRPr lang="pt-BR" sz="15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Podzólico Vermelho-Amarelo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PVa8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Ondulado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0,1</a:t>
                      </a:r>
                      <a:endParaRPr lang="pt-BR" sz="15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Glei Pouco Húmico Distrófico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HGPd8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/>
                        <a:t>0</a:t>
                      </a:r>
                      <a:endParaRPr lang="pt-BR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Plano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0,1</a:t>
                      </a:r>
                      <a:endParaRPr lang="pt-BR" sz="15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Podzólico Vermelho-Amarelo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PVa1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0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/>
                        <a:t>Ondulado</a:t>
                      </a:r>
                      <a:endParaRPr lang="pt-BR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/>
                        <a:t>0,1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tângulo de cantos arredondados 5"/>
          <p:cNvSpPr/>
          <p:nvPr/>
        </p:nvSpPr>
        <p:spPr>
          <a:xfrm>
            <a:off x="611560" y="1988840"/>
            <a:ext cx="7704856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Resultado de imagem para movimentos de massa morro do ba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512500" cy="338437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323528" y="4437112"/>
            <a:ext cx="3995936" cy="16927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FF0000"/>
                </a:solidFill>
              </a:rPr>
              <a:t>Mapas de suscetibilidade:</a:t>
            </a:r>
          </a:p>
          <a:p>
            <a:pPr lvl="1" algn="ctr"/>
            <a:r>
              <a:rPr lang="pt-PT" sz="2600" dirty="0" smtClean="0"/>
              <a:t>probabilidade espacial de ocorrência de determinado evento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Introdução</a:t>
            </a:r>
            <a:endParaRPr lang="pt-BR" sz="2200" dirty="0"/>
          </a:p>
        </p:txBody>
      </p:sp>
      <p:sp>
        <p:nvSpPr>
          <p:cNvPr id="9" name="Retângulo 8"/>
          <p:cNvSpPr/>
          <p:nvPr/>
        </p:nvSpPr>
        <p:spPr>
          <a:xfrm>
            <a:off x="5148064" y="764704"/>
            <a:ext cx="3419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 smtClean="0">
                <a:solidFill>
                  <a:srgbClr val="FF0000"/>
                </a:solidFill>
              </a:rPr>
              <a:t>Movimentos de massa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20072" y="4293096"/>
            <a:ext cx="3419872" cy="4924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600" b="1" dirty="0" smtClean="0">
                <a:solidFill>
                  <a:schemeClr val="tx2">
                    <a:lumMod val="75000"/>
                  </a:schemeClr>
                </a:solidFill>
              </a:rPr>
              <a:t>Modelos estatísticos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20072" y="2060848"/>
            <a:ext cx="3419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 smtClean="0">
                <a:solidFill>
                  <a:srgbClr val="00B050"/>
                </a:solidFill>
              </a:rPr>
              <a:t>Fatores condicionantes</a:t>
            </a:r>
          </a:p>
        </p:txBody>
      </p:sp>
      <p:sp>
        <p:nvSpPr>
          <p:cNvPr id="13" name="Seta para cima e para baixo 12"/>
          <p:cNvSpPr/>
          <p:nvPr/>
        </p:nvSpPr>
        <p:spPr>
          <a:xfrm>
            <a:off x="6732240" y="1412776"/>
            <a:ext cx="288032" cy="504056"/>
          </a:xfrm>
          <a:prstGeom prst="upDown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6732240" y="2924944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67544" y="4221088"/>
            <a:ext cx="3672408" cy="208823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292080" y="5445224"/>
            <a:ext cx="1440160" cy="4924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600" b="1" dirty="0" smtClean="0">
                <a:solidFill>
                  <a:schemeClr val="tx2">
                    <a:lumMod val="75000"/>
                  </a:schemeClr>
                </a:solidFill>
              </a:rPr>
              <a:t>GLM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164288" y="5445224"/>
            <a:ext cx="1440160" cy="4924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600" b="1" dirty="0" smtClean="0">
                <a:solidFill>
                  <a:schemeClr val="tx2">
                    <a:lumMod val="75000"/>
                  </a:schemeClr>
                </a:solidFill>
              </a:rPr>
              <a:t>GAM</a:t>
            </a:r>
          </a:p>
        </p:txBody>
      </p:sp>
      <p:sp>
        <p:nvSpPr>
          <p:cNvPr id="20" name="Seta para baixo 19"/>
          <p:cNvSpPr/>
          <p:nvPr/>
        </p:nvSpPr>
        <p:spPr>
          <a:xfrm>
            <a:off x="5940152" y="4869160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7884368" y="4869160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esquerda 21"/>
          <p:cNvSpPr/>
          <p:nvPr/>
        </p:nvSpPr>
        <p:spPr>
          <a:xfrm>
            <a:off x="4355976" y="4941168"/>
            <a:ext cx="720080" cy="2880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148064" y="620688"/>
            <a:ext cx="3536776" cy="216862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1" grpId="1"/>
      <p:bldP spid="13" grpId="0" animBg="1"/>
      <p:bldP spid="13" grpId="1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Seleção das variáveis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pt-BR" dirty="0" smtClean="0"/>
              <a:t>GLM</a:t>
            </a:r>
            <a:r>
              <a:rPr lang="pt-BR" dirty="0" smtClean="0">
                <a:sym typeface="Wingdings" pitchFamily="2" charset="2"/>
              </a:rPr>
              <a:t> cada variável testada separadamente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192" b="-16667"/>
          <a:stretch>
            <a:fillRect/>
          </a:stretch>
        </p:blipFill>
        <p:spPr bwMode="auto">
          <a:xfrm>
            <a:off x="1187624" y="3212976"/>
            <a:ext cx="6192688" cy="100811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23528" y="551723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Nível de significância de 5%</a:t>
            </a:r>
            <a:endParaRPr lang="pt-BR" sz="2800" dirty="0" smtClean="0"/>
          </a:p>
          <a:p>
            <a:pPr algn="ctr"/>
            <a:r>
              <a:rPr lang="pt-BR" sz="2800" b="1" dirty="0" smtClean="0"/>
              <a:t>teste </a:t>
            </a:r>
            <a:r>
              <a:rPr lang="pt-BR" sz="2800" b="1" dirty="0" smtClean="0"/>
              <a:t>Z e </a:t>
            </a:r>
            <a:r>
              <a:rPr lang="pt-BR" sz="2800" b="1" dirty="0" err="1" smtClean="0"/>
              <a:t>qui-quadrado</a:t>
            </a:r>
            <a:endParaRPr lang="pt-BR" sz="2800" b="1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2483768" y="2852936"/>
            <a:ext cx="43204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987824" y="1988840"/>
            <a:ext cx="201622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Probabilidade de ocorrência da var resposta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5364088" y="3068960"/>
            <a:ext cx="36004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436096" y="2348880"/>
            <a:ext cx="122413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Variável explicativa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4860032" y="3789040"/>
            <a:ext cx="21602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572000" y="4293096"/>
            <a:ext cx="21602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Efeitos da variável explicativa</a:t>
            </a:r>
            <a:endParaRPr lang="pt-BR" dirty="0"/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3779912" y="3789040"/>
            <a:ext cx="28803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843808" y="4437112"/>
            <a:ext cx="12961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Intercepto</a:t>
            </a:r>
            <a:endParaRPr lang="pt-BR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115616" y="2996952"/>
            <a:ext cx="2592288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1403648" y="4149080"/>
            <a:ext cx="28803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83568" y="4797152"/>
            <a:ext cx="8640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Logit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18" grpId="0" animBg="1"/>
      <p:bldP spid="20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GAM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Medida e estimativa </a:t>
            </a:r>
            <a:r>
              <a:rPr lang="pt-BR" dirty="0" smtClean="0"/>
              <a:t>da suscetibilidade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996952"/>
            <a:ext cx="7133816" cy="864096"/>
          </a:xfrm>
          <a:prstGeom prst="rect">
            <a:avLst/>
          </a:prstGeom>
          <a:noFill/>
        </p:spPr>
      </p:pic>
      <p:cxnSp>
        <p:nvCxnSpPr>
          <p:cNvPr id="7" name="Conector de seta reta 6"/>
          <p:cNvCxnSpPr/>
          <p:nvPr/>
        </p:nvCxnSpPr>
        <p:spPr>
          <a:xfrm flipH="1">
            <a:off x="7236296" y="3645024"/>
            <a:ext cx="25152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940152" y="4149080"/>
            <a:ext cx="208823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ym typeface="Wingdings" pitchFamily="2" charset="2"/>
              </a:rPr>
              <a:t>efeito </a:t>
            </a:r>
            <a:r>
              <a:rPr lang="pt-BR" dirty="0" smtClean="0">
                <a:sym typeface="Wingdings" pitchFamily="2" charset="2"/>
              </a:rPr>
              <a:t>espacial </a:t>
            </a:r>
            <a:r>
              <a:rPr lang="pt-BR" dirty="0" smtClean="0">
                <a:sym typeface="Wingdings" pitchFamily="2" charset="2"/>
              </a:rPr>
              <a:t>aditivo função de suavização de </a:t>
            </a:r>
            <a:r>
              <a:rPr lang="pt-BR" i="1" dirty="0" smtClean="0">
                <a:sym typeface="Wingdings" pitchFamily="2" charset="2"/>
              </a:rPr>
              <a:t>s</a:t>
            </a:r>
            <a:endParaRPr lang="pt-BR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3528" y="551723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Nível de significância de 5%</a:t>
            </a:r>
            <a:endParaRPr lang="pt-BR" sz="2800" dirty="0" smtClean="0"/>
          </a:p>
          <a:p>
            <a:pPr algn="ctr"/>
            <a:r>
              <a:rPr lang="pt-BR" sz="2800" b="1" dirty="0" smtClean="0"/>
              <a:t>teste </a:t>
            </a:r>
            <a:r>
              <a:rPr lang="pt-BR" sz="2800" b="1" dirty="0" smtClean="0"/>
              <a:t>Z e </a:t>
            </a:r>
            <a:r>
              <a:rPr lang="pt-BR" sz="2800" b="1" dirty="0" err="1" smtClean="0"/>
              <a:t>qui-quadrado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GAM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pt-PT" sz="2400" dirty="0" smtClean="0"/>
              <a:t>Teste </a:t>
            </a:r>
            <a:r>
              <a:rPr lang="pt-PT" sz="2400" dirty="0" smtClean="0"/>
              <a:t>global da variação espacial da suscetibilidade e a identificação dos locais com alta e baixa </a:t>
            </a:r>
            <a:r>
              <a:rPr lang="pt-PT" sz="2400" dirty="0" smtClean="0"/>
              <a:t>suscetibilidade: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11560" y="2492896"/>
            <a:ext cx="2160240" cy="115212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Modelo gerado a partir das observações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419872" y="2420888"/>
            <a:ext cx="1944216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Simulações de Monte Carlo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Resultado de imagem para distribuição 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509120"/>
            <a:ext cx="4648200" cy="1771651"/>
          </a:xfrm>
          <a:prstGeom prst="rect">
            <a:avLst/>
          </a:prstGeom>
          <a:noFill/>
        </p:spPr>
      </p:pic>
      <p:sp>
        <p:nvSpPr>
          <p:cNvPr id="8" name="Retângulo de cantos arredondados 7"/>
          <p:cNvSpPr/>
          <p:nvPr/>
        </p:nvSpPr>
        <p:spPr>
          <a:xfrm>
            <a:off x="6084168" y="2636912"/>
            <a:ext cx="2016224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Superfície de suscetibilidade estimada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419872" y="4797152"/>
            <a:ext cx="0" cy="15841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292080" y="4797152"/>
            <a:ext cx="0" cy="15841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2339752" y="5589240"/>
            <a:ext cx="576064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51520" y="4941168"/>
            <a:ext cx="219573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Baixa suscetibilidade: 2,5%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5652120" y="5589240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156176" y="4941168"/>
            <a:ext cx="21602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Alta suscetibilidade: 97,5%</a:t>
            </a:r>
            <a:endParaRPr lang="pt-BR" dirty="0"/>
          </a:p>
        </p:txBody>
      </p:sp>
      <p:sp>
        <p:nvSpPr>
          <p:cNvPr id="21" name="Seta para a direita 20"/>
          <p:cNvSpPr/>
          <p:nvPr/>
        </p:nvSpPr>
        <p:spPr>
          <a:xfrm>
            <a:off x="2915816" y="299695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5508104" y="306896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2339752" y="6309320"/>
            <a:ext cx="4176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Contornos de tolerância</a:t>
            </a:r>
            <a:endParaRPr lang="pt-BR" b="1" dirty="0"/>
          </a:p>
        </p:txBody>
      </p:sp>
      <p:cxnSp>
        <p:nvCxnSpPr>
          <p:cNvPr id="29" name="Conector de seta reta 28"/>
          <p:cNvCxnSpPr>
            <a:stCxn id="8" idx="2"/>
          </p:cNvCxnSpPr>
          <p:nvPr/>
        </p:nvCxnSpPr>
        <p:spPr>
          <a:xfrm flipH="1">
            <a:off x="6012160" y="3573016"/>
            <a:ext cx="108012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GAM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56584"/>
          </a:xfrm>
        </p:spPr>
        <p:txBody>
          <a:bodyPr>
            <a:normAutofit/>
          </a:bodyPr>
          <a:lstStyle/>
          <a:p>
            <a:r>
              <a:rPr lang="pt-BR" dirty="0" smtClean="0"/>
              <a:t>Avaliação do </a:t>
            </a:r>
            <a:r>
              <a:rPr lang="pt-BR" dirty="0" smtClean="0"/>
              <a:t>modelo</a:t>
            </a:r>
          </a:p>
          <a:p>
            <a:endParaRPr lang="pt-BR" dirty="0" smtClean="0"/>
          </a:p>
          <a:p>
            <a:pPr lvl="1"/>
            <a:r>
              <a:rPr lang="pt-BR" sz="2600" dirty="0" smtClean="0"/>
              <a:t>Pseudo-R² (</a:t>
            </a:r>
            <a:r>
              <a:rPr lang="pt-BR" sz="2600" dirty="0" err="1" smtClean="0"/>
              <a:t>McFadden’s</a:t>
            </a:r>
            <a:r>
              <a:rPr lang="pt-BR" sz="2600" dirty="0" smtClean="0"/>
              <a:t>)</a:t>
            </a:r>
            <a:r>
              <a:rPr lang="pt-BR" sz="2600" dirty="0" smtClean="0">
                <a:sym typeface="Wingdings" pitchFamily="2" charset="2"/>
              </a:rPr>
              <a:t> indicativo de qualidade: </a:t>
            </a:r>
            <a:r>
              <a:rPr lang="pt-BR" sz="2600" dirty="0" smtClean="0">
                <a:solidFill>
                  <a:srgbClr val="FF0000"/>
                </a:solidFill>
                <a:sym typeface="Wingdings" pitchFamily="2" charset="2"/>
              </a:rPr>
              <a:t>0,2 a 0,4 </a:t>
            </a:r>
            <a:r>
              <a:rPr lang="pt-BR" sz="2600" dirty="0" smtClean="0">
                <a:sym typeface="Wingdings" pitchFamily="2" charset="2"/>
              </a:rPr>
              <a:t> excelente ajuste.</a:t>
            </a:r>
            <a:endParaRPr lang="pt-PT" sz="2600" dirty="0" smtClean="0"/>
          </a:p>
          <a:p>
            <a:pPr lvl="1">
              <a:buNone/>
            </a:pPr>
            <a:endParaRPr lang="pt-BR" sz="2600" dirty="0" smtClean="0"/>
          </a:p>
          <a:p>
            <a:pPr lvl="1"/>
            <a:r>
              <a:rPr lang="pt-BR" sz="2600" dirty="0" smtClean="0"/>
              <a:t>Teste de </a:t>
            </a:r>
            <a:r>
              <a:rPr lang="pt-BR" sz="2600" dirty="0" err="1" smtClean="0"/>
              <a:t>Hosmer</a:t>
            </a:r>
            <a:r>
              <a:rPr lang="pt-BR" sz="2600" dirty="0" smtClean="0"/>
              <a:t> e </a:t>
            </a:r>
            <a:r>
              <a:rPr lang="pt-BR" sz="2600" dirty="0" err="1" smtClean="0"/>
              <a:t>Lemeshow</a:t>
            </a:r>
            <a:r>
              <a:rPr lang="pt-BR" sz="2600" dirty="0" smtClean="0">
                <a:sym typeface="Wingdings" pitchFamily="2" charset="2"/>
              </a:rPr>
              <a:t> </a:t>
            </a:r>
            <a:r>
              <a:rPr lang="pt-PT" sz="2600" dirty="0" smtClean="0"/>
              <a:t>compara observações </a:t>
            </a:r>
            <a:r>
              <a:rPr lang="pt-PT" sz="2600" dirty="0" smtClean="0"/>
              <a:t>preditas e observadas.</a:t>
            </a:r>
            <a:endParaRPr lang="pt-PT" sz="2600" dirty="0" smtClean="0"/>
          </a:p>
          <a:p>
            <a:pPr lvl="1"/>
            <a:endParaRPr lang="pt-BR" sz="2600" dirty="0" smtClean="0"/>
          </a:p>
          <a:p>
            <a:pPr lvl="1"/>
            <a:r>
              <a:rPr lang="pt-BR" sz="2600" dirty="0" smtClean="0"/>
              <a:t>ROC </a:t>
            </a:r>
            <a:r>
              <a:rPr lang="pt-BR" sz="2600" dirty="0" smtClean="0">
                <a:sym typeface="Wingdings" pitchFamily="2" charset="2"/>
              </a:rPr>
              <a:t> </a:t>
            </a:r>
            <a:r>
              <a:rPr lang="pt-BR" sz="2600" dirty="0" smtClean="0">
                <a:solidFill>
                  <a:srgbClr val="FF0000"/>
                </a:solidFill>
                <a:sym typeface="Wingdings" pitchFamily="2" charset="2"/>
              </a:rPr>
              <a:t>AUC</a:t>
            </a:r>
            <a:endParaRPr lang="pt-BR" sz="26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059832" y="4581128"/>
          <a:ext cx="3672408" cy="1981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36204"/>
                <a:gridCol w="1836204"/>
              </a:tblGrid>
              <a:tr h="374442">
                <a:tc>
                  <a:txBody>
                    <a:bodyPr/>
                    <a:lstStyle/>
                    <a:p>
                      <a:r>
                        <a:rPr lang="pt-BR" sz="2000" b="0" dirty="0" smtClean="0"/>
                        <a:t>Excelente</a:t>
                      </a:r>
                      <a:endParaRPr lang="pt-B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/>
                        <a:t>AUC&gt;0,9</a:t>
                      </a:r>
                      <a:endParaRPr lang="pt-BR" sz="2000" b="0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Bom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0,8&gt;</a:t>
                      </a:r>
                      <a:r>
                        <a:rPr lang="pt-BR" sz="2000" baseline="0" dirty="0" smtClean="0"/>
                        <a:t> AUC&gt; 0,9</a:t>
                      </a:r>
                      <a:endParaRPr lang="pt-BR" sz="2000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Razoável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0,7&gt;AUC&gt;0,8</a:t>
                      </a:r>
                      <a:endParaRPr lang="pt-BR" sz="2000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Pobre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0,6&gt;AUC&gt;0,7</a:t>
                      </a:r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Falho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AUC&lt;0,6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5536" y="5661248"/>
            <a:ext cx="1944216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B</a:t>
            </a:r>
            <a:r>
              <a:rPr lang="pt-BR" sz="2200" b="1" dirty="0" smtClean="0"/>
              <a:t>D validação</a:t>
            </a:r>
            <a:endParaRPr lang="pt-BR" sz="2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04248" y="6093296"/>
            <a:ext cx="194421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200" dirty="0" err="1" smtClean="0"/>
              <a:t>Swets</a:t>
            </a:r>
            <a:r>
              <a:rPr lang="pt-BR" sz="2200" dirty="0" smtClean="0"/>
              <a:t>, 1988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280921" cy="40610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0307"/>
                <a:gridCol w="2760307"/>
                <a:gridCol w="276030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PT" sz="2200" dirty="0"/>
                        <a:t>Variável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200" dirty="0" err="1"/>
                        <a:t>Pr</a:t>
                      </a:r>
                      <a:r>
                        <a:rPr lang="pt-BR" sz="2200" dirty="0"/>
                        <a:t>(&gt;|z|)    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PT" sz="2200"/>
                        <a:t>Pr (&gt;Qui-quadrado)</a:t>
                      </a:r>
                      <a:endParaRPr lang="pt-BR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Elevação</a:t>
                      </a:r>
                      <a:endParaRPr lang="pt-BR" sz="2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&lt;2e-16 ***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/>
                        <a:t>&lt;2,2e-16 ***</a:t>
                      </a:r>
                      <a:endParaRPr lang="pt-BR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Declividade</a:t>
                      </a:r>
                      <a:endParaRPr lang="pt-BR" sz="2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2200" dirty="0"/>
                        <a:t>&lt;2e-16 ***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2200"/>
                        <a:t>&lt;2,2e-16 ***</a:t>
                      </a:r>
                      <a:endParaRPr lang="pt-BR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Orientação de vertentes</a:t>
                      </a:r>
                      <a:endParaRPr lang="pt-BR" sz="2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0,0159 *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0,01558 *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/>
                        <a:t>Curvatura vertical</a:t>
                      </a:r>
                      <a:endParaRPr lang="pt-BR" sz="2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0,0574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0,03666 *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/>
                        <a:t>Curvatura horizontal</a:t>
                      </a:r>
                      <a:endParaRPr lang="pt-BR" sz="2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0,459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0,4582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/>
                        <a:t>Distância estradas</a:t>
                      </a:r>
                      <a:endParaRPr lang="pt-BR" sz="2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0,433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0,4321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/>
                        <a:t>Distância cursos d’água</a:t>
                      </a:r>
                      <a:endParaRPr lang="pt-BR" sz="2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3,71e-06 ***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6,543e-07 ***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888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Tipo de solo</a:t>
                      </a:r>
                      <a:endParaRPr lang="pt-BR" sz="2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/>
                        <a:t>&lt;2e-16 ***</a:t>
                      </a:r>
                      <a:endParaRPr lang="pt-BR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/>
                        <a:t>&lt; 2,2e-16 ***</a:t>
                      </a:r>
                      <a:endParaRPr lang="pt-BR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04021" y="5558408"/>
            <a:ext cx="3735958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Significância: 0 ‘***’ 0,001 ‘**’ 0,01 ‘*’ 0,05 ‘.’ 0.1 ‘ ’ 1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1124744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Função GLM gerado para cada variável explicativa separadamente.</a:t>
            </a:r>
            <a:endParaRPr lang="pt-BR" sz="2200" b="1" dirty="0">
              <a:solidFill>
                <a:srgbClr val="FF0000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51520" y="4293096"/>
            <a:ext cx="8280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51520" y="3933056"/>
            <a:ext cx="8280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51520" y="3573016"/>
            <a:ext cx="8280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9513" y="2060847"/>
          <a:ext cx="8712967" cy="3888432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742404"/>
                <a:gridCol w="1742404"/>
                <a:gridCol w="1742404"/>
                <a:gridCol w="1742404"/>
                <a:gridCol w="1743351"/>
              </a:tblGrid>
              <a:tr h="43204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/>
                        <a:t>Coeficientes paramétricos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/>
                        <a:t>Estimativa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/>
                        <a:t>Erro padrão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Valor z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/>
                        <a:t>Pr(&gt;|z|)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intersecção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-5,3955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0,4306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-12,53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&lt;2e-16 ***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solo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7,6923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0,6115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12,58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&lt;2e-16 ***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/>
                        <a:t>Significância aproximada dos termos suavizados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edf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err="1" smtClean="0"/>
                        <a:t>Ref</a:t>
                      </a:r>
                      <a:r>
                        <a:rPr lang="pt-BR" sz="2000" dirty="0" err="1"/>
                        <a:t>.</a:t>
                      </a:r>
                      <a:r>
                        <a:rPr lang="pt-BR" sz="2000" dirty="0" err="1" smtClean="0"/>
                        <a:t>df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Qui-sq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Valor-p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s(declividade)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3,339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3,339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47,846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3,89e-10 ***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s(dist_hidro)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5,637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5,637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43,561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6,01e-08 ***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s(elevacao)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7,107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7,107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33,056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2,84e-05 ***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s(orientacao)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1,000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1,000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4,553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/>
                        <a:t>0,0329 *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1628800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Resultados estatísticos do GAM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Probabilidade da ocorrência de movimentos de massa de acordo com a variável explicativa </a:t>
            </a:r>
            <a:r>
              <a:rPr lang="pt-BR" sz="2800" dirty="0" smtClean="0"/>
              <a:t>analisada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elevacao.jpeg"/>
          <p:cNvPicPr/>
          <p:nvPr/>
        </p:nvPicPr>
        <p:blipFill>
          <a:blip r:embed="rId2" cstate="print"/>
          <a:srcRect t="15894" r="1573"/>
          <a:stretch>
            <a:fillRect/>
          </a:stretch>
        </p:blipFill>
        <p:spPr>
          <a:xfrm>
            <a:off x="827584" y="1628800"/>
            <a:ext cx="7560840" cy="4680520"/>
          </a:xfrm>
          <a:prstGeom prst="rect">
            <a:avLst/>
          </a:prstGeom>
        </p:spPr>
      </p:pic>
      <p:pic>
        <p:nvPicPr>
          <p:cNvPr id="5" name="Imagem 4" descr="declividade.jpeg"/>
          <p:cNvPicPr/>
          <p:nvPr/>
        </p:nvPicPr>
        <p:blipFill>
          <a:blip r:embed="rId3" cstate="print"/>
          <a:srcRect t="16887" r="-168"/>
          <a:stretch>
            <a:fillRect/>
          </a:stretch>
        </p:blipFill>
        <p:spPr>
          <a:xfrm>
            <a:off x="827584" y="1700808"/>
            <a:ext cx="7560000" cy="4680000"/>
          </a:xfrm>
          <a:prstGeom prst="rect">
            <a:avLst/>
          </a:prstGeom>
        </p:spPr>
      </p:pic>
      <p:pic>
        <p:nvPicPr>
          <p:cNvPr id="6" name="Imagem 5" descr="orientacao.jpeg"/>
          <p:cNvPicPr/>
          <p:nvPr/>
        </p:nvPicPr>
        <p:blipFill>
          <a:blip r:embed="rId4" cstate="print"/>
          <a:srcRect t="14570" r="799"/>
          <a:stretch>
            <a:fillRect/>
          </a:stretch>
        </p:blipFill>
        <p:spPr>
          <a:xfrm>
            <a:off x="827584" y="1556792"/>
            <a:ext cx="7560000" cy="4680000"/>
          </a:xfrm>
          <a:prstGeom prst="rect">
            <a:avLst/>
          </a:prstGeom>
        </p:spPr>
      </p:pic>
      <p:pic>
        <p:nvPicPr>
          <p:cNvPr id="7" name="Imagem 6" descr="dist_hidro.jpeg"/>
          <p:cNvPicPr/>
          <p:nvPr/>
        </p:nvPicPr>
        <p:blipFill>
          <a:blip r:embed="rId5" cstate="print"/>
          <a:srcRect t="15232" r="799"/>
          <a:stretch>
            <a:fillRect/>
          </a:stretch>
        </p:blipFill>
        <p:spPr>
          <a:xfrm>
            <a:off x="827584" y="1556792"/>
            <a:ext cx="7560000" cy="4680000"/>
          </a:xfrm>
          <a:prstGeom prst="rect">
            <a:avLst/>
          </a:prstGeom>
        </p:spPr>
      </p:pic>
      <p:pic>
        <p:nvPicPr>
          <p:cNvPr id="8" name="Imagem 7" descr="solo.jpeg"/>
          <p:cNvPicPr/>
          <p:nvPr/>
        </p:nvPicPr>
        <p:blipFill>
          <a:blip r:embed="rId6" cstate="print"/>
          <a:srcRect t="14570" r="1573"/>
          <a:stretch>
            <a:fillRect/>
          </a:stretch>
        </p:blipFill>
        <p:spPr>
          <a:xfrm>
            <a:off x="827584" y="1484784"/>
            <a:ext cx="7560000" cy="4680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Resultados e Discussão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pt-BR" dirty="0" smtClean="0"/>
              <a:t>Avaliação do modelo GAM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611560" y="3356992"/>
          <a:ext cx="7992887" cy="1564994"/>
        </p:xfrm>
        <a:graphic>
          <a:graphicData uri="http://schemas.openxmlformats.org/drawingml/2006/table">
            <a:tbl>
              <a:tblPr/>
              <a:tblGrid>
                <a:gridCol w="2801699"/>
                <a:gridCol w="2595594"/>
                <a:gridCol w="2595594"/>
              </a:tblGrid>
              <a:tr h="504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err="1">
                          <a:latin typeface="Times New Roman"/>
                          <a:ea typeface="Calibri"/>
                          <a:cs typeface="Times New Roman"/>
                        </a:rPr>
                        <a:t>McFadden’s</a:t>
                      </a:r>
                      <a:r>
                        <a:rPr lang="pt-BR" sz="2800" b="1" dirty="0">
                          <a:latin typeface="Times New Roman"/>
                          <a:ea typeface="Calibri"/>
                          <a:cs typeface="Times New Roman"/>
                        </a:rPr>
                        <a:t> R²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err="1">
                          <a:latin typeface="Times New Roman"/>
                          <a:ea typeface="Calibri"/>
                          <a:cs typeface="Times New Roman"/>
                        </a:rPr>
                        <a:t>Hosmer</a:t>
                      </a:r>
                      <a:r>
                        <a:rPr lang="pt-BR" sz="2800" b="1" dirty="0">
                          <a:latin typeface="Times New Roman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pt-BR" sz="2800" b="1" dirty="0" err="1">
                          <a:latin typeface="Times New Roman"/>
                          <a:ea typeface="Calibri"/>
                          <a:cs typeface="Times New Roman"/>
                        </a:rPr>
                        <a:t>Lemeshow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err="1">
                          <a:latin typeface="Times New Roman"/>
                          <a:ea typeface="Calibri"/>
                          <a:cs typeface="Times New Roman"/>
                        </a:rPr>
                        <a:t>Qui-quadrado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err="1">
                          <a:latin typeface="Times New Roman"/>
                          <a:ea typeface="Calibri"/>
                          <a:cs typeface="Times New Roman"/>
                        </a:rPr>
                        <a:t>ρ-valor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latin typeface="Times New Roman"/>
                          <a:ea typeface="Calibri"/>
                          <a:cs typeface="Times New Roman"/>
                        </a:rPr>
                        <a:t>2,83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latin typeface="Times New Roman"/>
                          <a:ea typeface="Calibri"/>
                          <a:cs typeface="Times New Roman"/>
                        </a:rPr>
                        <a:t>0,94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Resultados e Discussão</a:t>
            </a:r>
            <a:endParaRPr lang="pt-BR" sz="2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39552" y="3212976"/>
            <a:ext cx="2736304" cy="1872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491880" y="3284984"/>
            <a:ext cx="4752528" cy="18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347864" y="5733256"/>
            <a:ext cx="504056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Observados x Estimados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Não diferem significativamente</a:t>
            </a:r>
            <a:endParaRPr lang="pt-BR" sz="2400" dirty="0"/>
          </a:p>
        </p:txBody>
      </p:sp>
      <p:sp>
        <p:nvSpPr>
          <p:cNvPr id="9" name="Seta para baixo 8"/>
          <p:cNvSpPr/>
          <p:nvPr/>
        </p:nvSpPr>
        <p:spPr>
          <a:xfrm>
            <a:off x="5652120" y="515719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2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pt-BR" dirty="0" smtClean="0"/>
              <a:t>Avaliação do modelo GAM</a:t>
            </a:r>
            <a:endParaRPr lang="pt-BR" dirty="0"/>
          </a:p>
        </p:txBody>
      </p:sp>
      <p:pic>
        <p:nvPicPr>
          <p:cNvPr id="6" name="Espaço Reservado para Conteúdo 5" descr="ROC_auc08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810" r="2248"/>
          <a:stretch>
            <a:fillRect/>
          </a:stretch>
        </p:blipFill>
        <p:spPr>
          <a:xfrm>
            <a:off x="467543" y="1628800"/>
            <a:ext cx="8553647" cy="4721919"/>
          </a:xfr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Resultados e Discussão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31840" y="299695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AUC= 0,86</a:t>
            </a:r>
            <a:endParaRPr lang="pt-BR" sz="2000" b="1" dirty="0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1547664" y="1988840"/>
            <a:ext cx="7056784" cy="2808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5240" cy="418058"/>
          </a:xfrm>
        </p:spPr>
        <p:txBody>
          <a:bodyPr>
            <a:noAutofit/>
          </a:bodyPr>
          <a:lstStyle/>
          <a:p>
            <a:r>
              <a:rPr lang="pt-BR" sz="2800" dirty="0" smtClean="0"/>
              <a:t>Mapa da suscetibilidade </a:t>
            </a:r>
            <a:r>
              <a:rPr lang="pt-BR" sz="2800" dirty="0" smtClean="0"/>
              <a:t>espacial</a:t>
            </a:r>
            <a:endParaRPr lang="pt-BR" sz="2800" dirty="0"/>
          </a:p>
        </p:txBody>
      </p:sp>
      <p:pic>
        <p:nvPicPr>
          <p:cNvPr id="4" name="Imagem 3" descr="mapa_risco_certo.jpg"/>
          <p:cNvPicPr/>
          <p:nvPr/>
        </p:nvPicPr>
        <p:blipFill>
          <a:blip r:embed="rId2" cstate="print"/>
          <a:srcRect t="6977" r="-1136"/>
          <a:stretch>
            <a:fillRect/>
          </a:stretch>
        </p:blipFill>
        <p:spPr>
          <a:xfrm>
            <a:off x="1619672" y="836712"/>
            <a:ext cx="6408712" cy="576063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Resultados e Discussão</a:t>
            </a:r>
            <a:endParaRPr lang="pt-BR" sz="2000" dirty="0"/>
          </a:p>
        </p:txBody>
      </p:sp>
      <p:sp>
        <p:nvSpPr>
          <p:cNvPr id="4098" name="AutoShape 2" descr="https://us-mg6.mail.yahoo.com/ya/download?mid=2%5f0%5f0%5f1%5f1%5fAKLmjkQAAy%2fTWEFyzQYG%2bF%2bw5ks&amp;m=YaDownload&amp;pid=2.2&amp;fid=Inbox&amp;inline=1&amp;appid=YahooMail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https://us-mg6.mail.yahoo.com/ya/download?mid=2%5f0%5f0%5f1%5f1%5fAKLmjkQAAy%2fTWEFyzQYG%2bF%2bw5ks&amp;m=YaDownload&amp;pid=2.2&amp;fid=Inbox&amp;inline=1&amp;appid=YahooMail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pt-BR" dirty="0" smtClean="0"/>
              <a:t>Analisar </a:t>
            </a:r>
            <a:r>
              <a:rPr lang="pt-BR" b="1" dirty="0">
                <a:solidFill>
                  <a:srgbClr val="FF0000"/>
                </a:solidFill>
              </a:rPr>
              <a:t>fatores condicionantes </a:t>
            </a:r>
            <a:r>
              <a:rPr lang="pt-BR" dirty="0"/>
              <a:t>à ocorrência de </a:t>
            </a:r>
            <a:r>
              <a:rPr lang="pt-BR" b="1" dirty="0"/>
              <a:t>movimentos de massa </a:t>
            </a:r>
            <a:r>
              <a:rPr lang="pt-BR" dirty="0" smtClean="0"/>
              <a:t>empregando </a:t>
            </a:r>
            <a:r>
              <a:rPr lang="pt-BR" dirty="0"/>
              <a:t>um </a:t>
            </a:r>
            <a:r>
              <a:rPr lang="pt-BR" dirty="0" smtClean="0"/>
              <a:t>Modelo Aditivo Generalizado (GAM) espacial;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  <a:p>
            <a:r>
              <a:rPr lang="pt-BR" dirty="0"/>
              <a:t>E</a:t>
            </a:r>
            <a:r>
              <a:rPr lang="pt-BR" dirty="0" smtClean="0"/>
              <a:t>laborar </a:t>
            </a:r>
            <a:r>
              <a:rPr lang="pt-BR" dirty="0"/>
              <a:t>um </a:t>
            </a:r>
            <a:r>
              <a:rPr lang="pt-BR" b="1" dirty="0">
                <a:solidFill>
                  <a:srgbClr val="FF0000"/>
                </a:solidFill>
              </a:rPr>
              <a:t>mapa de </a:t>
            </a:r>
            <a:r>
              <a:rPr lang="pt-BR" b="1" dirty="0" smtClean="0">
                <a:solidFill>
                  <a:srgbClr val="FF0000"/>
                </a:solidFill>
              </a:rPr>
              <a:t>suscetibilidade </a:t>
            </a:r>
            <a:r>
              <a:rPr lang="pt-BR" dirty="0" smtClean="0"/>
              <a:t>indicando locais com maior probabilidade de ocorrência desses eventos.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Movimentos de massa</a:t>
            </a:r>
            <a:r>
              <a:rPr lang="pt-BR" dirty="0" smtClean="0">
                <a:sym typeface="Wingdings" pitchFamily="2" charset="2"/>
              </a:rPr>
              <a:t> </a:t>
            </a:r>
          </a:p>
          <a:p>
            <a:pPr lvl="1"/>
            <a:r>
              <a:rPr lang="pt-BR" dirty="0" smtClean="0"/>
              <a:t>fatores condicionantes ambientais: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declividade, elevação, distância aos cursos d’água, orientação das vertentes e tipo de solo.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relacionamento não </a:t>
            </a:r>
            <a:r>
              <a:rPr lang="pt-BR" dirty="0" smtClean="0">
                <a:sym typeface="Wingdings" pitchFamily="2" charset="2"/>
              </a:rPr>
              <a:t>linear entre as variáveis.</a:t>
            </a:r>
            <a:endParaRPr lang="pt-BR" dirty="0" smtClean="0">
              <a:sym typeface="Wingdings" pitchFamily="2" charset="2"/>
            </a:endParaRPr>
          </a:p>
          <a:p>
            <a:pPr lvl="1"/>
            <a:endParaRPr lang="pt-BR" dirty="0" smtClean="0"/>
          </a:p>
          <a:p>
            <a:r>
              <a:rPr lang="pt-BR" dirty="0" smtClean="0"/>
              <a:t>GAM espacial: </a:t>
            </a:r>
            <a:r>
              <a:rPr lang="pt-BR" dirty="0" smtClean="0"/>
              <a:t>excelente capacidade de predição e bom ajuste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(AUC: 0,86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pt-PT" dirty="0" smtClean="0"/>
              <a:t>Espacialização das áreas vulneráveis</a:t>
            </a:r>
            <a:r>
              <a:rPr lang="pt-PT" dirty="0" smtClean="0">
                <a:sym typeface="Wingdings" pitchFamily="2" charset="2"/>
              </a:rPr>
              <a:t>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planejamento  do uso da terra.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PT" dirty="0" smtClean="0"/>
              <a:t>Modelo</a:t>
            </a:r>
            <a:r>
              <a:rPr lang="pt-PT" dirty="0" smtClean="0">
                <a:sym typeface="Wingdings" pitchFamily="2" charset="2"/>
              </a:rPr>
              <a:t> </a:t>
            </a:r>
            <a:r>
              <a:rPr lang="pt-PT" dirty="0" smtClean="0"/>
              <a:t>simplificação da realidade.</a:t>
            </a:r>
          </a:p>
          <a:p>
            <a:pPr lvl="1"/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Mapas de incerteza.</a:t>
            </a: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m para deslizamentos luís alves"/>
          <p:cNvPicPr>
            <a:picLocks noChangeAspect="1" noChangeArrowheads="1"/>
          </p:cNvPicPr>
          <p:nvPr/>
        </p:nvPicPr>
        <p:blipFill>
          <a:blip r:embed="rId2" cstate="print">
            <a:lum bright="43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r>
              <a:rPr lang="pt-BR" b="1" dirty="0" smtClean="0"/>
              <a:t>Obrigada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Referências usadas na 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Empresa Brasileira de Pesquisa Agropecuária (Embrapa). </a:t>
            </a:r>
            <a:r>
              <a:rPr lang="pt-BR" b="1" dirty="0" smtClean="0"/>
              <a:t>Solos de Santa Catarina</a:t>
            </a:r>
            <a:r>
              <a:rPr lang="pt-BR" dirty="0" smtClean="0"/>
              <a:t>. Boletim de Pesquisa e Desenvolvimento 46. </a:t>
            </a:r>
            <a:r>
              <a:rPr lang="en-US" dirty="0" smtClean="0"/>
              <a:t>ISSN 1678-0892, 2004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pt-BR" dirty="0" smtClean="0"/>
              <a:t>ENGEMAP </a:t>
            </a:r>
            <a:r>
              <a:rPr lang="pt-BR" dirty="0" err="1" smtClean="0"/>
              <a:t>Geoinformação</a:t>
            </a:r>
            <a:r>
              <a:rPr lang="pt-BR" dirty="0" smtClean="0"/>
              <a:t>. Relatório de produção final - edital de concorrência pública n. 0010/2009. Florianópolis SC, 218 p., 2012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Luiz, E. L.; Gerente, J. Diferentes métodos de cálculo de área de acumulação de fluxo para aplicação em um modelo de predição de zonas de saturação na paisagem. </a:t>
            </a:r>
            <a:r>
              <a:rPr lang="pt-BR" b="1" dirty="0" smtClean="0"/>
              <a:t>Relatório de Pesquisa</a:t>
            </a:r>
            <a:r>
              <a:rPr lang="pt-BR" dirty="0" smtClean="0"/>
              <a:t>, 2014. </a:t>
            </a:r>
          </a:p>
          <a:p>
            <a:endParaRPr lang="pt-BR" dirty="0" smtClean="0"/>
          </a:p>
          <a:p>
            <a:r>
              <a:rPr lang="pt-BR" dirty="0" smtClean="0"/>
              <a:t>Marinho</a:t>
            </a:r>
            <a:r>
              <a:rPr lang="pt-BR" dirty="0" smtClean="0"/>
              <a:t>, R. Estimativa de áreas com potencial de deslizamento de terra na região do Morro do Baú, Santa Catarina, através do modelo de relação de frequência e SIG. </a:t>
            </a:r>
            <a:r>
              <a:rPr lang="en-US" b="1" dirty="0" err="1" smtClean="0"/>
              <a:t>Revista</a:t>
            </a:r>
            <a:r>
              <a:rPr lang="en-US" b="1" dirty="0" smtClean="0"/>
              <a:t> </a:t>
            </a:r>
            <a:r>
              <a:rPr lang="en-US" b="1" dirty="0" err="1" smtClean="0"/>
              <a:t>Geonorte</a:t>
            </a:r>
            <a:r>
              <a:rPr lang="en-US" dirty="0" smtClean="0"/>
              <a:t>, </a:t>
            </a:r>
            <a:r>
              <a:rPr lang="en-US" dirty="0" err="1" smtClean="0"/>
              <a:t>Edição</a:t>
            </a:r>
            <a:r>
              <a:rPr lang="en-US" dirty="0" smtClean="0"/>
              <a:t> Especial 4, v.10, n.1, p.136-140, 2014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Swets</a:t>
            </a:r>
            <a:r>
              <a:rPr lang="en-US" dirty="0" smtClean="0"/>
              <a:t>, J. Measuring the accuracy of diagnostic systems. </a:t>
            </a:r>
            <a:r>
              <a:rPr lang="en-US" b="1" dirty="0" smtClean="0"/>
              <a:t>Science</a:t>
            </a:r>
            <a:r>
              <a:rPr lang="en-US" dirty="0" smtClean="0"/>
              <a:t>, 240, p. 1285–1293, 1988.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Área de estudo</a:t>
            </a:r>
            <a:endParaRPr lang="pt-BR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 l="45300" t="22640" r="14853" b="12392"/>
          <a:stretch>
            <a:fillRect/>
          </a:stretch>
        </p:blipFill>
        <p:spPr bwMode="auto">
          <a:xfrm>
            <a:off x="251520" y="1124744"/>
            <a:ext cx="377060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38740" t="21656" r="3703" b="10423"/>
          <a:stretch>
            <a:fillRect/>
          </a:stretch>
        </p:blipFill>
        <p:spPr bwMode="auto">
          <a:xfrm>
            <a:off x="251520" y="1844824"/>
            <a:ext cx="575229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area_estudo3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41628" t="39775" r="25744" b="15677"/>
          <a:stretch>
            <a:fillRect/>
          </a:stretch>
        </p:blipFill>
        <p:spPr>
          <a:xfrm>
            <a:off x="5687616" y="1844824"/>
            <a:ext cx="3456384" cy="3337198"/>
          </a:xfrm>
        </p:spPr>
      </p:pic>
      <p:sp>
        <p:nvSpPr>
          <p:cNvPr id="6" name="CaixaDeTexto 5"/>
          <p:cNvSpPr txBox="1"/>
          <p:nvPr/>
        </p:nvSpPr>
        <p:spPr>
          <a:xfrm>
            <a:off x="395536" y="6021288"/>
            <a:ext cx="6552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Bacia Hidrográfica de Luís Alves- SC (592 km²)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2492896"/>
            <a:ext cx="208823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Inventário das cicatrizes + pontos aleatórios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(variável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resposta)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4293096"/>
            <a:ext cx="208823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Fatores condicionantes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(variáveis explicativas)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43808" y="3501008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Banco de dados espacial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72000" y="3501008"/>
            <a:ext cx="158417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Seleção das variáveis-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GLM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72200" y="2636912"/>
            <a:ext cx="208823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Aplicação do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GAM espacial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72200" y="3573016"/>
            <a:ext cx="208823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Avaliação do modelo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372200" y="4509120"/>
            <a:ext cx="208823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Geração do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mapa de suscetibilidade espacial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ruz 11"/>
          <p:cNvSpPr/>
          <p:nvPr/>
        </p:nvSpPr>
        <p:spPr>
          <a:xfrm>
            <a:off x="1403648" y="3861048"/>
            <a:ext cx="288032" cy="288032"/>
          </a:xfrm>
          <a:prstGeom prst="plus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2555776" y="3933056"/>
            <a:ext cx="288032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4283968" y="3933056"/>
            <a:ext cx="288032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dobrada 14"/>
          <p:cNvSpPr/>
          <p:nvPr/>
        </p:nvSpPr>
        <p:spPr>
          <a:xfrm>
            <a:off x="5940152" y="2924944"/>
            <a:ext cx="360040" cy="576064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7308304" y="3284984"/>
            <a:ext cx="144016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>
            <a:off x="7308304" y="4221088"/>
            <a:ext cx="144016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131840" y="4725144"/>
            <a:ext cx="216024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347864" y="465313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Dados de entrada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131840" y="5013176"/>
            <a:ext cx="216024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347864" y="494116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Procedimentos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131840" y="5301208"/>
            <a:ext cx="216024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3347864" y="522920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Resultado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e Métodos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Variável resposta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472 cicatrizes de mov. de massa</a:t>
            </a:r>
            <a:r>
              <a:rPr lang="pt-BR" dirty="0" smtClean="0">
                <a:sym typeface="Wingdings" pitchFamily="2" charset="2"/>
              </a:rPr>
              <a:t> levantamento de campo + fotointerpretação </a:t>
            </a:r>
          </a:p>
          <a:p>
            <a:endParaRPr lang="pt-BR" dirty="0" smtClean="0">
              <a:sym typeface="Wingdings" pitchFamily="2" charset="2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1775" t="18501" r="32290" b="18500"/>
          <a:stretch>
            <a:fillRect/>
          </a:stretch>
        </p:blipFill>
        <p:spPr bwMode="auto">
          <a:xfrm>
            <a:off x="2123728" y="3068960"/>
            <a:ext cx="466926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1504" t="19717" r="31857" b="16340"/>
          <a:stretch>
            <a:fillRect/>
          </a:stretch>
        </p:blipFill>
        <p:spPr bwMode="auto">
          <a:xfrm>
            <a:off x="2123728" y="3068960"/>
            <a:ext cx="4680520" cy="362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7092280" y="48691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Centroide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0" y="6488668"/>
            <a:ext cx="2248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Luiz e Gerente (2014)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Variável resposta: </a:t>
            </a:r>
            <a:r>
              <a:rPr lang="pt-BR" dirty="0" smtClean="0">
                <a:solidFill>
                  <a:srgbClr val="FF0000"/>
                </a:solidFill>
              </a:rPr>
              <a:t>binária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258964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16428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043608" y="59492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</a:rPr>
              <a:t>Movimentos de massa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4806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Ausência de mov. de massa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explicativas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</a:t>
            </a:r>
            <a:r>
              <a:rPr lang="pt-BR" dirty="0" smtClean="0"/>
              <a:t>inco variáveis </a:t>
            </a:r>
            <a:r>
              <a:rPr lang="pt-BR" dirty="0" err="1" smtClean="0"/>
              <a:t>geomorfométricas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Mapeamento </a:t>
            </a:r>
            <a:r>
              <a:rPr lang="pt-BR" dirty="0"/>
              <a:t>de </a:t>
            </a:r>
            <a:r>
              <a:rPr lang="pt-BR" dirty="0" smtClean="0"/>
              <a:t>solos;</a:t>
            </a:r>
          </a:p>
          <a:p>
            <a:endParaRPr lang="pt-BR" dirty="0" smtClean="0"/>
          </a:p>
          <a:p>
            <a:r>
              <a:rPr lang="pt-BR" dirty="0" smtClean="0"/>
              <a:t>D</a:t>
            </a:r>
            <a:r>
              <a:rPr lang="pt-BR" dirty="0" smtClean="0"/>
              <a:t>istâncias </a:t>
            </a:r>
            <a:r>
              <a:rPr lang="pt-BR" dirty="0"/>
              <a:t>euclidianas das estradas e dos cursos </a:t>
            </a:r>
            <a:r>
              <a:rPr lang="pt-BR" dirty="0" smtClean="0"/>
              <a:t>d’água.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explicativas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Variáveis </a:t>
            </a:r>
            <a:r>
              <a:rPr lang="pt-BR" dirty="0" err="1" smtClean="0"/>
              <a:t>geomorfométricas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>
                <a:solidFill>
                  <a:srgbClr val="FF0000"/>
                </a:solidFill>
                <a:sym typeface="Wingdings" pitchFamily="2" charset="2"/>
              </a:rPr>
              <a:t>Elevação (m)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Material e Métodos</a:t>
            </a:r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4032448" cy="414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4578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TOPODATA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1456</TotalTime>
  <Words>1103</Words>
  <Application>Microsoft Office PowerPoint</Application>
  <PresentationFormat>Apresentação na tela (4:3)</PresentationFormat>
  <Paragraphs>302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Mapeamento de áreas de suscetibilidade a movimentos de massa com uso de Modelo Aditivo Generalizado </vt:lpstr>
      <vt:lpstr>Slide 2</vt:lpstr>
      <vt:lpstr>Objetivo</vt:lpstr>
      <vt:lpstr>Área de estudo</vt:lpstr>
      <vt:lpstr>Slide 5</vt:lpstr>
      <vt:lpstr>Variável resposta</vt:lpstr>
      <vt:lpstr>Variável resposta: binária</vt:lpstr>
      <vt:lpstr>Variáveis explicativas</vt:lpstr>
      <vt:lpstr>Variáveis explicativas</vt:lpstr>
      <vt:lpstr>Variáveis explicativas</vt:lpstr>
      <vt:lpstr>Variáveis explicativas</vt:lpstr>
      <vt:lpstr>Variáveis explicativas</vt:lpstr>
      <vt:lpstr>Variáveis explicativas</vt:lpstr>
      <vt:lpstr>Variáveis explicativas</vt:lpstr>
      <vt:lpstr>Variáveis explicativas</vt:lpstr>
      <vt:lpstr>Construção do Banco de Dados</vt:lpstr>
      <vt:lpstr>Construção do Banco de Dados</vt:lpstr>
      <vt:lpstr>Construção do Banco de Dados</vt:lpstr>
      <vt:lpstr>Construção do Banco de Dados</vt:lpstr>
      <vt:lpstr>Seleção das variáveis</vt:lpstr>
      <vt:lpstr>GAM espacial</vt:lpstr>
      <vt:lpstr>GAM espacial</vt:lpstr>
      <vt:lpstr>GAM espacial</vt:lpstr>
      <vt:lpstr>Resultados e Discussão</vt:lpstr>
      <vt:lpstr>Resultados e Discussão</vt:lpstr>
      <vt:lpstr>Probabilidade da ocorrência de movimentos de massa de acordo com a variável explicativa analisada</vt:lpstr>
      <vt:lpstr>Avaliação do modelo GAM</vt:lpstr>
      <vt:lpstr>Avaliação do modelo GAM</vt:lpstr>
      <vt:lpstr>Mapa da suscetibilidade espacial</vt:lpstr>
      <vt:lpstr>Conclusão</vt:lpstr>
      <vt:lpstr>Conclusão</vt:lpstr>
      <vt:lpstr>Obrigada</vt:lpstr>
      <vt:lpstr>Referências usadas na apresentação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Mapeamento de suscetibilidade à ocorrência de movimentos de massa empregando Modelo Aditivo Generalizado</dc:title>
  <dc:creator>Sacha Maruã</dc:creator>
  <cp:lastModifiedBy>Camile Sothe</cp:lastModifiedBy>
  <cp:revision>31</cp:revision>
  <dcterms:created xsi:type="dcterms:W3CDTF">2016-12-08T19:37:21Z</dcterms:created>
  <dcterms:modified xsi:type="dcterms:W3CDTF">2016-12-12T08:21:14Z</dcterms:modified>
</cp:coreProperties>
</file>