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5" r:id="rId5"/>
    <p:sldId id="276" r:id="rId6"/>
    <p:sldId id="277" r:id="rId7"/>
    <p:sldId id="280" r:id="rId8"/>
    <p:sldId id="279" r:id="rId9"/>
    <p:sldId id="281" r:id="rId10"/>
    <p:sldId id="282" r:id="rId11"/>
    <p:sldId id="283" r:id="rId12"/>
    <p:sldId id="284" r:id="rId13"/>
    <p:sldId id="286" r:id="rId14"/>
    <p:sldId id="269" r:id="rId15"/>
    <p:sldId id="285" r:id="rId16"/>
    <p:sldId id="271" r:id="rId17"/>
  </p:sldIdLst>
  <p:sldSz cx="18288000" cy="10287000"/>
  <p:notesSz cx="6858000" cy="9144000"/>
  <p:embeddedFontLst>
    <p:embeddedFont>
      <p:font typeface="Bebas Neue" panose="020B0604020202020204" charset="0"/>
      <p:regular r:id="rId19"/>
    </p:embeddedFont>
    <p:embeddedFont>
      <p:font typeface="Bebas Neue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morant Garamond Bold" panose="020B0604020202020204" charset="0"/>
      <p:regular r:id="rId25"/>
    </p:embeddedFont>
    <p:embeddedFont>
      <p:font typeface="Cormorant Garamond Medium" panose="020B0604020202020204" charset="0"/>
      <p:regular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oppins Black" panose="00000A00000000000000" pitchFamily="2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12056-5076-49EC-9010-9A56E8270812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7B592A4A-4011-41DE-B8F1-59DCE195489D}">
      <dgm:prSet phldrT="[Texto]"/>
      <dgm:spPr/>
      <dgm:t>
        <a:bodyPr/>
        <a:lstStyle/>
        <a:p>
          <a:r>
            <a:rPr lang="pt-BR" b="1" dirty="0"/>
            <a:t>Definição dos poluentes</a:t>
          </a:r>
        </a:p>
        <a:p>
          <a:r>
            <a:rPr lang="pt-BR" dirty="0"/>
            <a:t>Coleta de dados</a:t>
          </a:r>
        </a:p>
        <a:p>
          <a:r>
            <a:rPr lang="pt-BR" dirty="0"/>
            <a:t>NO2, PM10 e O3</a:t>
          </a:r>
          <a:endParaRPr lang="pt-PT" dirty="0"/>
        </a:p>
      </dgm:t>
    </dgm:pt>
    <dgm:pt modelId="{0599538A-2127-4FF7-ADC3-89C9A80EB458}" type="parTrans" cxnId="{F8985F21-4BBC-4634-93D4-60ED65308FCD}">
      <dgm:prSet/>
      <dgm:spPr/>
      <dgm:t>
        <a:bodyPr/>
        <a:lstStyle/>
        <a:p>
          <a:endParaRPr lang="pt-PT"/>
        </a:p>
      </dgm:t>
    </dgm:pt>
    <dgm:pt modelId="{0D53277D-8E25-4239-8509-03DFEA51EFD2}" type="sibTrans" cxnId="{F8985F21-4BBC-4634-93D4-60ED65308FCD}">
      <dgm:prSet/>
      <dgm:spPr/>
      <dgm:t>
        <a:bodyPr/>
        <a:lstStyle/>
        <a:p>
          <a:endParaRPr lang="pt-PT"/>
        </a:p>
      </dgm:t>
    </dgm:pt>
    <dgm:pt modelId="{9F705725-6A95-40A7-9E5A-24549788419F}">
      <dgm:prSet phldrT="[Texto]"/>
      <dgm:spPr/>
      <dgm:t>
        <a:bodyPr/>
        <a:lstStyle/>
        <a:p>
          <a:r>
            <a:rPr lang="pt-BR" b="1" dirty="0"/>
            <a:t>Análise Exploratória</a:t>
          </a:r>
        </a:p>
        <a:p>
          <a:r>
            <a:rPr lang="pt-BR" dirty="0"/>
            <a:t>Estatística descritiva</a:t>
          </a:r>
        </a:p>
        <a:p>
          <a:r>
            <a:rPr lang="pt-PT" dirty="0"/>
            <a:t>Análise gráfica</a:t>
          </a:r>
        </a:p>
      </dgm:t>
    </dgm:pt>
    <dgm:pt modelId="{5EB1C120-DAF1-4F04-B868-482FF0413033}" type="parTrans" cxnId="{D993B408-F751-4A28-969F-110BC4E4BC30}">
      <dgm:prSet/>
      <dgm:spPr/>
      <dgm:t>
        <a:bodyPr/>
        <a:lstStyle/>
        <a:p>
          <a:endParaRPr lang="pt-PT"/>
        </a:p>
      </dgm:t>
    </dgm:pt>
    <dgm:pt modelId="{42C5A6CE-C149-434D-A11E-143ECBCC95EF}" type="sibTrans" cxnId="{D993B408-F751-4A28-969F-110BC4E4BC30}">
      <dgm:prSet/>
      <dgm:spPr/>
      <dgm:t>
        <a:bodyPr/>
        <a:lstStyle/>
        <a:p>
          <a:endParaRPr lang="pt-PT"/>
        </a:p>
      </dgm:t>
    </dgm:pt>
    <dgm:pt modelId="{1DA62F17-2563-40E4-8DCB-DECB47A47E14}">
      <dgm:prSet phldrT="[Texto]" custT="1"/>
      <dgm:spPr/>
      <dgm:t>
        <a:bodyPr/>
        <a:lstStyle/>
        <a:p>
          <a:r>
            <a:rPr lang="pt-BR" sz="3500" b="1" dirty="0"/>
            <a:t>Análise Variográfica</a:t>
          </a:r>
        </a:p>
        <a:p>
          <a:r>
            <a:rPr lang="pt-BR" sz="3500" b="1" dirty="0"/>
            <a:t>Validação cruzada</a:t>
          </a:r>
        </a:p>
        <a:p>
          <a:r>
            <a:rPr lang="pt-BR" sz="3500" b="1" dirty="0" err="1"/>
            <a:t>krigagem</a:t>
          </a:r>
          <a:endParaRPr lang="pt-BR" sz="3500" b="1" dirty="0"/>
        </a:p>
      </dgm:t>
    </dgm:pt>
    <dgm:pt modelId="{343FC8A3-2B20-41AF-939D-7BA030843D66}" type="parTrans" cxnId="{C62BA4E9-F96B-4808-9525-9A9A0AF51AD4}">
      <dgm:prSet/>
      <dgm:spPr/>
      <dgm:t>
        <a:bodyPr/>
        <a:lstStyle/>
        <a:p>
          <a:endParaRPr lang="pt-PT"/>
        </a:p>
      </dgm:t>
    </dgm:pt>
    <dgm:pt modelId="{00C77070-1F1C-440B-9BF5-4FED6ADAA9D8}" type="sibTrans" cxnId="{C62BA4E9-F96B-4808-9525-9A9A0AF51AD4}">
      <dgm:prSet/>
      <dgm:spPr/>
      <dgm:t>
        <a:bodyPr/>
        <a:lstStyle/>
        <a:p>
          <a:endParaRPr lang="pt-PT"/>
        </a:p>
      </dgm:t>
    </dgm:pt>
    <dgm:pt modelId="{15BF8CB1-2CB3-4A04-A9AB-D376BF884FF9}" type="pres">
      <dgm:prSet presAssocID="{CAC12056-5076-49EC-9010-9A56E8270812}" presName="Name0" presStyleCnt="0">
        <dgm:presLayoutVars>
          <dgm:dir/>
          <dgm:resizeHandles val="exact"/>
        </dgm:presLayoutVars>
      </dgm:prSet>
      <dgm:spPr/>
    </dgm:pt>
    <dgm:pt modelId="{5696125A-96C2-44E8-8068-A056F167750B}" type="pres">
      <dgm:prSet presAssocID="{7B592A4A-4011-41DE-B8F1-59DCE195489D}" presName="node" presStyleLbl="node1" presStyleIdx="0" presStyleCnt="3" custScaleY="182050">
        <dgm:presLayoutVars>
          <dgm:bulletEnabled val="1"/>
        </dgm:presLayoutVars>
      </dgm:prSet>
      <dgm:spPr/>
    </dgm:pt>
    <dgm:pt modelId="{365CF834-6E92-4D6E-B518-30CA7ABF8400}" type="pres">
      <dgm:prSet presAssocID="{0D53277D-8E25-4239-8509-03DFEA51EFD2}" presName="sibTrans" presStyleLbl="sibTrans2D1" presStyleIdx="0" presStyleCnt="2"/>
      <dgm:spPr/>
    </dgm:pt>
    <dgm:pt modelId="{D23114F9-A777-454E-8D4D-2DE703DDB9BC}" type="pres">
      <dgm:prSet presAssocID="{0D53277D-8E25-4239-8509-03DFEA51EFD2}" presName="connectorText" presStyleLbl="sibTrans2D1" presStyleIdx="0" presStyleCnt="2"/>
      <dgm:spPr/>
    </dgm:pt>
    <dgm:pt modelId="{EB678A0E-CFAF-41A3-815C-999B1FC195D4}" type="pres">
      <dgm:prSet presAssocID="{9F705725-6A95-40A7-9E5A-24549788419F}" presName="node" presStyleLbl="node1" presStyleIdx="1" presStyleCnt="3" custScaleY="175303">
        <dgm:presLayoutVars>
          <dgm:bulletEnabled val="1"/>
        </dgm:presLayoutVars>
      </dgm:prSet>
      <dgm:spPr/>
    </dgm:pt>
    <dgm:pt modelId="{5B7125B8-14F3-4835-B3FE-5BA8E5D67ED1}" type="pres">
      <dgm:prSet presAssocID="{42C5A6CE-C149-434D-A11E-143ECBCC95EF}" presName="sibTrans" presStyleLbl="sibTrans2D1" presStyleIdx="1" presStyleCnt="2"/>
      <dgm:spPr/>
    </dgm:pt>
    <dgm:pt modelId="{A06863AF-D22A-4135-BA8B-D8058E4EB827}" type="pres">
      <dgm:prSet presAssocID="{42C5A6CE-C149-434D-A11E-143ECBCC95EF}" presName="connectorText" presStyleLbl="sibTrans2D1" presStyleIdx="1" presStyleCnt="2"/>
      <dgm:spPr/>
    </dgm:pt>
    <dgm:pt modelId="{1E1F01A9-D4C9-4ABE-9B14-715437087F2A}" type="pres">
      <dgm:prSet presAssocID="{1DA62F17-2563-40E4-8DCB-DECB47A47E14}" presName="node" presStyleLbl="node1" presStyleIdx="2" presStyleCnt="3" custScaleY="182050">
        <dgm:presLayoutVars>
          <dgm:bulletEnabled val="1"/>
        </dgm:presLayoutVars>
      </dgm:prSet>
      <dgm:spPr/>
    </dgm:pt>
  </dgm:ptLst>
  <dgm:cxnLst>
    <dgm:cxn modelId="{D993B408-F751-4A28-969F-110BC4E4BC30}" srcId="{CAC12056-5076-49EC-9010-9A56E8270812}" destId="{9F705725-6A95-40A7-9E5A-24549788419F}" srcOrd="1" destOrd="0" parTransId="{5EB1C120-DAF1-4F04-B868-482FF0413033}" sibTransId="{42C5A6CE-C149-434D-A11E-143ECBCC95EF}"/>
    <dgm:cxn modelId="{F8985F21-4BBC-4634-93D4-60ED65308FCD}" srcId="{CAC12056-5076-49EC-9010-9A56E8270812}" destId="{7B592A4A-4011-41DE-B8F1-59DCE195489D}" srcOrd="0" destOrd="0" parTransId="{0599538A-2127-4FF7-ADC3-89C9A80EB458}" sibTransId="{0D53277D-8E25-4239-8509-03DFEA51EFD2}"/>
    <dgm:cxn modelId="{E79BDE26-0711-42F6-AD85-5454B31F2681}" type="presOf" srcId="{CAC12056-5076-49EC-9010-9A56E8270812}" destId="{15BF8CB1-2CB3-4A04-A9AB-D376BF884FF9}" srcOrd="0" destOrd="0" presId="urn:microsoft.com/office/officeart/2005/8/layout/process1"/>
    <dgm:cxn modelId="{01CB0034-BE48-44DC-A5BE-8F675A8B29FB}" type="presOf" srcId="{1DA62F17-2563-40E4-8DCB-DECB47A47E14}" destId="{1E1F01A9-D4C9-4ABE-9B14-715437087F2A}" srcOrd="0" destOrd="0" presId="urn:microsoft.com/office/officeart/2005/8/layout/process1"/>
    <dgm:cxn modelId="{A2811163-F71F-49CD-8836-D23B57DCDE19}" type="presOf" srcId="{0D53277D-8E25-4239-8509-03DFEA51EFD2}" destId="{D23114F9-A777-454E-8D4D-2DE703DDB9BC}" srcOrd="1" destOrd="0" presId="urn:microsoft.com/office/officeart/2005/8/layout/process1"/>
    <dgm:cxn modelId="{3011DC68-DA71-40B4-91F0-6BE0F1E47B10}" type="presOf" srcId="{0D53277D-8E25-4239-8509-03DFEA51EFD2}" destId="{365CF834-6E92-4D6E-B518-30CA7ABF8400}" srcOrd="0" destOrd="0" presId="urn:microsoft.com/office/officeart/2005/8/layout/process1"/>
    <dgm:cxn modelId="{47910390-B04B-4862-BBC7-41ED21AD6881}" type="presOf" srcId="{7B592A4A-4011-41DE-B8F1-59DCE195489D}" destId="{5696125A-96C2-44E8-8068-A056F167750B}" srcOrd="0" destOrd="0" presId="urn:microsoft.com/office/officeart/2005/8/layout/process1"/>
    <dgm:cxn modelId="{758825A1-F369-4CFC-A1FE-589C58A2AEE9}" type="presOf" srcId="{9F705725-6A95-40A7-9E5A-24549788419F}" destId="{EB678A0E-CFAF-41A3-815C-999B1FC195D4}" srcOrd="0" destOrd="0" presId="urn:microsoft.com/office/officeart/2005/8/layout/process1"/>
    <dgm:cxn modelId="{3DFFA0D0-0500-43DD-B3C6-DF5286D7A968}" type="presOf" srcId="{42C5A6CE-C149-434D-A11E-143ECBCC95EF}" destId="{5B7125B8-14F3-4835-B3FE-5BA8E5D67ED1}" srcOrd="0" destOrd="0" presId="urn:microsoft.com/office/officeart/2005/8/layout/process1"/>
    <dgm:cxn modelId="{FB8737E5-3106-4238-99FA-7D1997B95138}" type="presOf" srcId="{42C5A6CE-C149-434D-A11E-143ECBCC95EF}" destId="{A06863AF-D22A-4135-BA8B-D8058E4EB827}" srcOrd="1" destOrd="0" presId="urn:microsoft.com/office/officeart/2005/8/layout/process1"/>
    <dgm:cxn modelId="{C62BA4E9-F96B-4808-9525-9A9A0AF51AD4}" srcId="{CAC12056-5076-49EC-9010-9A56E8270812}" destId="{1DA62F17-2563-40E4-8DCB-DECB47A47E14}" srcOrd="2" destOrd="0" parTransId="{343FC8A3-2B20-41AF-939D-7BA030843D66}" sibTransId="{00C77070-1F1C-440B-9BF5-4FED6ADAA9D8}"/>
    <dgm:cxn modelId="{8F77416C-9521-4D4E-B183-D51AF8EBB943}" type="presParOf" srcId="{15BF8CB1-2CB3-4A04-A9AB-D376BF884FF9}" destId="{5696125A-96C2-44E8-8068-A056F167750B}" srcOrd="0" destOrd="0" presId="urn:microsoft.com/office/officeart/2005/8/layout/process1"/>
    <dgm:cxn modelId="{CA998A44-7031-4F5F-B47C-3B0E9FA443CF}" type="presParOf" srcId="{15BF8CB1-2CB3-4A04-A9AB-D376BF884FF9}" destId="{365CF834-6E92-4D6E-B518-30CA7ABF8400}" srcOrd="1" destOrd="0" presId="urn:microsoft.com/office/officeart/2005/8/layout/process1"/>
    <dgm:cxn modelId="{9BA19F15-88AF-44CD-A082-D5353F91D48B}" type="presParOf" srcId="{365CF834-6E92-4D6E-B518-30CA7ABF8400}" destId="{D23114F9-A777-454E-8D4D-2DE703DDB9BC}" srcOrd="0" destOrd="0" presId="urn:microsoft.com/office/officeart/2005/8/layout/process1"/>
    <dgm:cxn modelId="{126E470D-62A5-4DE7-80BB-2EBBF8A2D1F7}" type="presParOf" srcId="{15BF8CB1-2CB3-4A04-A9AB-D376BF884FF9}" destId="{EB678A0E-CFAF-41A3-815C-999B1FC195D4}" srcOrd="2" destOrd="0" presId="urn:microsoft.com/office/officeart/2005/8/layout/process1"/>
    <dgm:cxn modelId="{4B8AFA73-A960-4657-AB7A-345FCF10F1D2}" type="presParOf" srcId="{15BF8CB1-2CB3-4A04-A9AB-D376BF884FF9}" destId="{5B7125B8-14F3-4835-B3FE-5BA8E5D67ED1}" srcOrd="3" destOrd="0" presId="urn:microsoft.com/office/officeart/2005/8/layout/process1"/>
    <dgm:cxn modelId="{0BD1022E-456C-4E89-B702-1B5119CF8466}" type="presParOf" srcId="{5B7125B8-14F3-4835-B3FE-5BA8E5D67ED1}" destId="{A06863AF-D22A-4135-BA8B-D8058E4EB827}" srcOrd="0" destOrd="0" presId="urn:microsoft.com/office/officeart/2005/8/layout/process1"/>
    <dgm:cxn modelId="{31DB5E8B-C88E-4992-8CF3-7D5371E39002}" type="presParOf" srcId="{15BF8CB1-2CB3-4A04-A9AB-D376BF884FF9}" destId="{1E1F01A9-D4C9-4ABE-9B14-715437087F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6125A-96C2-44E8-8068-A056F167750B}">
      <dsp:nvSpPr>
        <dsp:cNvPr id="0" name=""/>
        <dsp:cNvSpPr/>
      </dsp:nvSpPr>
      <dsp:spPr>
        <a:xfrm>
          <a:off x="13327" y="1544015"/>
          <a:ext cx="3983458" cy="5166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/>
            <a:t>Definição dos poluentes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Coleta de dados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NO2, PM10 e O3</a:t>
          </a:r>
          <a:endParaRPr lang="pt-PT" sz="3700" kern="1200" dirty="0"/>
        </a:p>
      </dsp:txBody>
      <dsp:txXfrm>
        <a:off x="129999" y="1660687"/>
        <a:ext cx="3750114" cy="4933625"/>
      </dsp:txXfrm>
    </dsp:sp>
    <dsp:sp modelId="{365CF834-6E92-4D6E-B518-30CA7ABF8400}">
      <dsp:nvSpPr>
        <dsp:cNvPr id="0" name=""/>
        <dsp:cNvSpPr/>
      </dsp:nvSpPr>
      <dsp:spPr>
        <a:xfrm>
          <a:off x="4395132" y="3633551"/>
          <a:ext cx="844493" cy="987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900" kern="1200"/>
        </a:p>
      </dsp:txBody>
      <dsp:txXfrm>
        <a:off x="4395132" y="3831130"/>
        <a:ext cx="591145" cy="592739"/>
      </dsp:txXfrm>
    </dsp:sp>
    <dsp:sp modelId="{EB678A0E-CFAF-41A3-815C-999B1FC195D4}">
      <dsp:nvSpPr>
        <dsp:cNvPr id="0" name=""/>
        <dsp:cNvSpPr/>
      </dsp:nvSpPr>
      <dsp:spPr>
        <a:xfrm>
          <a:off x="5590170" y="1639762"/>
          <a:ext cx="3983458" cy="4975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Análise Exploratória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Estatística descritiva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Análise gráfica</a:t>
          </a:r>
        </a:p>
      </dsp:txBody>
      <dsp:txXfrm>
        <a:off x="5706842" y="1756434"/>
        <a:ext cx="3750114" cy="4742131"/>
      </dsp:txXfrm>
    </dsp:sp>
    <dsp:sp modelId="{5B7125B8-14F3-4835-B3FE-5BA8E5D67ED1}">
      <dsp:nvSpPr>
        <dsp:cNvPr id="0" name=""/>
        <dsp:cNvSpPr/>
      </dsp:nvSpPr>
      <dsp:spPr>
        <a:xfrm>
          <a:off x="9971974" y="3633551"/>
          <a:ext cx="844493" cy="987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900" kern="1200"/>
        </a:p>
      </dsp:txBody>
      <dsp:txXfrm>
        <a:off x="9971974" y="3831130"/>
        <a:ext cx="591145" cy="592739"/>
      </dsp:txXfrm>
    </dsp:sp>
    <dsp:sp modelId="{1E1F01A9-D4C9-4ABE-9B14-715437087F2A}">
      <dsp:nvSpPr>
        <dsp:cNvPr id="0" name=""/>
        <dsp:cNvSpPr/>
      </dsp:nvSpPr>
      <dsp:spPr>
        <a:xfrm>
          <a:off x="11167012" y="1544015"/>
          <a:ext cx="3983458" cy="5166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/>
            <a:t>Análise Variográfica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/>
            <a:t>Validação cruzada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 err="1"/>
            <a:t>krigagem</a:t>
          </a:r>
          <a:endParaRPr lang="pt-BR" sz="3500" b="1" kern="1200" dirty="0"/>
        </a:p>
      </dsp:txBody>
      <dsp:txXfrm>
        <a:off x="11283684" y="1660687"/>
        <a:ext cx="3750114" cy="4933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44FF3-8A39-436B-82CE-D0D99B4A981C}" type="datetimeFigureOut">
              <a:rPr lang="pt-PT" smtClean="0"/>
              <a:t>21/12/2021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D1B6-63EE-4937-BD7A-F6F90685C7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3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761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09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77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18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376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7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822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63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408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855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342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8D1B6-63EE-4937-BD7A-F6F90685C74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4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vsoft.2010.11.014" TargetMode="External"/><Relationship Id="rId2" Type="http://schemas.openxmlformats.org/officeDocument/2006/relationships/hyperlink" Target="http://www.alice.cnptia.embrapa.br/alice/handle/doc/100201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02/9781118445112.stat07732.pub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rgscience.com/ess-topic-63-photochemical-smog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sv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62000" y="1592419"/>
            <a:ext cx="17019892" cy="391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17"/>
              </a:lnSpc>
            </a:pPr>
            <a:r>
              <a:rPr lang="pt-BR" sz="5000" dirty="0">
                <a:solidFill>
                  <a:srgbClr val="000000"/>
                </a:solidFill>
                <a:latin typeface="Poppins Black" panose="020B0502040204020203" pitchFamily="2" charset="0"/>
              </a:rPr>
              <a:t>Estimativa da distribuição espacial e concentração de </a:t>
            </a:r>
            <a:r>
              <a:rPr lang="pt-BR" sz="5000" dirty="0" err="1">
                <a:solidFill>
                  <a:srgbClr val="000000"/>
                </a:solidFill>
                <a:latin typeface="Poppins Black" panose="020B0502040204020203" pitchFamily="2" charset="0"/>
              </a:rPr>
              <a:t>de</a:t>
            </a:r>
            <a:r>
              <a:rPr lang="pt-BR" sz="5000" dirty="0">
                <a:solidFill>
                  <a:srgbClr val="000000"/>
                </a:solidFill>
                <a:latin typeface="Poppins Black" panose="020B0502040204020203" pitchFamily="2" charset="0"/>
              </a:rPr>
              <a:t> poluentes atmosféricos relevantes na região do Porto - Portugal</a:t>
            </a:r>
            <a:endParaRPr lang="en-US" sz="5000" dirty="0">
              <a:solidFill>
                <a:srgbClr val="000000"/>
              </a:solidFill>
              <a:latin typeface="Poppins Black" panose="020B0502040204020203" pitchFamily="2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3" name="TextBox 18">
            <a:extLst>
              <a:ext uri="{FF2B5EF4-FFF2-40B4-BE49-F238E27FC236}">
                <a16:creationId xmlns:a16="http://schemas.microsoft.com/office/drawing/2014/main" id="{029455D3-5A6D-41DA-8072-673796DD7C9A}"/>
              </a:ext>
            </a:extLst>
          </p:cNvPr>
          <p:cNvSpPr txBox="1"/>
          <p:nvPr/>
        </p:nvSpPr>
        <p:spPr>
          <a:xfrm>
            <a:off x="1488908" y="6298383"/>
            <a:ext cx="15732292" cy="2422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79" b="1" spc="535" dirty="0">
                <a:solidFill>
                  <a:srgbClr val="000000"/>
                </a:solidFill>
                <a:latin typeface="Poppins Bold Bold"/>
              </a:rPr>
              <a:t>Nome</a:t>
            </a:r>
            <a:r>
              <a:rPr lang="pt-BR" sz="2679" spc="535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Bárbara Pavani</a:t>
            </a:r>
          </a:p>
          <a:p>
            <a:pPr algn="just">
              <a:lnSpc>
                <a:spcPct val="150000"/>
              </a:lnSpc>
            </a:pPr>
            <a:r>
              <a:rPr lang="pt-BR" sz="2679" b="1" spc="535" dirty="0">
                <a:solidFill>
                  <a:srgbClr val="000000"/>
                </a:solidFill>
                <a:latin typeface="Poppins Bold Bold"/>
              </a:rPr>
              <a:t>Docentes</a:t>
            </a:r>
            <a:r>
              <a:rPr lang="pt-BR" sz="2679" spc="535" dirty="0">
                <a:solidFill>
                  <a:srgbClr val="000000"/>
                </a:solidFill>
                <a:latin typeface="Poppins Bold Bold"/>
              </a:rPr>
              <a:t>: </a:t>
            </a:r>
            <a:r>
              <a:rPr lang="pt-BR" sz="2679" spc="535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Prof. Antonio Miguel Vieira Monteiro e Prof. Eduardo Camargo</a:t>
            </a:r>
          </a:p>
          <a:p>
            <a:pPr algn="just">
              <a:lnSpc>
                <a:spcPct val="150000"/>
              </a:lnSpc>
            </a:pPr>
            <a:r>
              <a:rPr lang="pt-BR" sz="2679" b="1" spc="535" dirty="0">
                <a:solidFill>
                  <a:srgbClr val="000000"/>
                </a:solidFill>
                <a:latin typeface="Poppins Bold Bold"/>
              </a:rPr>
              <a:t>Disciplina</a:t>
            </a:r>
            <a:r>
              <a:rPr lang="pt-BR" sz="2679" spc="535" dirty="0">
                <a:solidFill>
                  <a:srgbClr val="000000"/>
                </a:solidFill>
                <a:latin typeface="Poppins Bold Bold"/>
              </a:rPr>
              <a:t>: </a:t>
            </a:r>
            <a:r>
              <a:rPr lang="pt-BR" sz="2679" spc="535" dirty="0">
                <a:solidFill>
                  <a:srgbClr val="000000"/>
                </a:solidFill>
                <a:latin typeface="Poppins" panose="020B0502040204020203" pitchFamily="2" charset="0"/>
                <a:cs typeface="Poppins" panose="020B0502040204020203" pitchFamily="2" charset="0"/>
              </a:rPr>
              <a:t>Análise Espacial de Geográficos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772910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discussão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DC22894-AA9A-4C2F-A0DD-1780A511AF68}"/>
              </a:ext>
            </a:extLst>
          </p:cNvPr>
          <p:cNvSpPr txBox="1"/>
          <p:nvPr/>
        </p:nvSpPr>
        <p:spPr>
          <a:xfrm>
            <a:off x="2010783" y="7983942"/>
            <a:ext cx="14299033" cy="3545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Efeito  pepita: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0,25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Alcance: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5300 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Modelo: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Esférico</a:t>
            </a:r>
            <a:endParaRPr lang="pt-BR" sz="3000" b="1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sz="3000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C8F9D94-1B00-4CAD-82B7-93DD9623E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484" y="2112096"/>
            <a:ext cx="14299032" cy="587184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96585D-01E8-4CA9-8E69-CDEB30BCF966}"/>
              </a:ext>
            </a:extLst>
          </p:cNvPr>
          <p:cNvSpPr txBox="1"/>
          <p:nvPr/>
        </p:nvSpPr>
        <p:spPr>
          <a:xfrm>
            <a:off x="13792200" y="7388906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712674C-84B9-4872-951D-E956A0FB9954}"/>
              </a:ext>
            </a:extLst>
          </p:cNvPr>
          <p:cNvSpPr txBox="1"/>
          <p:nvPr/>
        </p:nvSpPr>
        <p:spPr>
          <a:xfrm>
            <a:off x="2176898" y="1009225"/>
            <a:ext cx="7729102" cy="154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Ajuste do </a:t>
            </a:r>
            <a:r>
              <a:rPr lang="pt-BR" sz="3800" b="1" dirty="0" err="1">
                <a:solidFill>
                  <a:srgbClr val="000000"/>
                </a:solidFill>
                <a:latin typeface="Cormorant Garamond Medium"/>
              </a:rPr>
              <a:t>Variograma</a:t>
            </a: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 – MP10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Cormorant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989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825843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discussão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DC22894-AA9A-4C2F-A0DD-1780A511AF68}"/>
              </a:ext>
            </a:extLst>
          </p:cNvPr>
          <p:cNvSpPr txBox="1"/>
          <p:nvPr/>
        </p:nvSpPr>
        <p:spPr>
          <a:xfrm>
            <a:off x="2176898" y="7961339"/>
            <a:ext cx="12397752" cy="3545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Efeito  pepita: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0,19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Alcance: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5300 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Modelo: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Esférico</a:t>
            </a:r>
            <a:endParaRPr lang="pt-BR" sz="3000" b="1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sz="3000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A96C46D-4912-4315-9234-44803368F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2013990"/>
            <a:ext cx="14249400" cy="581043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055637-59DB-4CF9-82F9-5F102B72DC62}"/>
              </a:ext>
            </a:extLst>
          </p:cNvPr>
          <p:cNvSpPr txBox="1"/>
          <p:nvPr/>
        </p:nvSpPr>
        <p:spPr>
          <a:xfrm>
            <a:off x="13563600" y="7455093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224D751B-BB3B-4235-BB3A-AFEE368C19ED}"/>
              </a:ext>
            </a:extLst>
          </p:cNvPr>
          <p:cNvSpPr txBox="1"/>
          <p:nvPr/>
        </p:nvSpPr>
        <p:spPr>
          <a:xfrm>
            <a:off x="2103126" y="983777"/>
            <a:ext cx="6431274" cy="154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Ajuste do </a:t>
            </a:r>
            <a:r>
              <a:rPr lang="pt-BR" sz="3800" b="1" dirty="0" err="1">
                <a:solidFill>
                  <a:srgbClr val="000000"/>
                </a:solidFill>
                <a:latin typeface="Cormorant Garamond Medium"/>
              </a:rPr>
              <a:t>Variograma</a:t>
            </a: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 – NO2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Cormorant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325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864350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discussão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E481A79D-3BFF-4FB8-9A56-F8D7AA08F947}"/>
              </a:ext>
            </a:extLst>
          </p:cNvPr>
          <p:cNvSpPr txBox="1"/>
          <p:nvPr/>
        </p:nvSpPr>
        <p:spPr>
          <a:xfrm>
            <a:off x="2176898" y="1192218"/>
            <a:ext cx="7143411" cy="838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pc="-27" dirty="0" err="1">
                <a:solidFill>
                  <a:srgbClr val="000000"/>
                </a:solidFill>
                <a:latin typeface="Cormorant Garamond Bold"/>
              </a:rPr>
              <a:t>Validação</a:t>
            </a:r>
            <a:r>
              <a:rPr lang="en-US" sz="4000" spc="-27" dirty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4000" spc="-27" dirty="0" err="1">
                <a:solidFill>
                  <a:srgbClr val="000000"/>
                </a:solidFill>
                <a:latin typeface="Cormorant Garamond Bold"/>
              </a:rPr>
              <a:t>cruzada</a:t>
            </a:r>
            <a:r>
              <a:rPr lang="en-US" sz="4000" spc="-27" dirty="0">
                <a:solidFill>
                  <a:srgbClr val="000000"/>
                </a:solidFill>
                <a:latin typeface="Cormorant Garamond Bold"/>
              </a:rPr>
              <a:t>- Leave one out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B93AF14-8BEB-4989-AA65-1CF3CEBE2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14753"/>
              </p:ext>
            </p:extLst>
          </p:nvPr>
        </p:nvGraphicFramePr>
        <p:xfrm>
          <a:off x="1820779" y="3046318"/>
          <a:ext cx="13902690" cy="419436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729268">
                  <a:extLst>
                    <a:ext uri="{9D8B030D-6E8A-4147-A177-3AD203B41FA5}">
                      <a16:colId xmlns:a16="http://schemas.microsoft.com/office/drawing/2014/main" val="2891541135"/>
                    </a:ext>
                  </a:extLst>
                </a:gridCol>
                <a:gridCol w="4173422">
                  <a:extLst>
                    <a:ext uri="{9D8B030D-6E8A-4147-A177-3AD203B41FA5}">
                      <a16:colId xmlns:a16="http://schemas.microsoft.com/office/drawing/2014/main" val="2873732146"/>
                    </a:ext>
                  </a:extLst>
                </a:gridCol>
              </a:tblGrid>
              <a:tr h="600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Parâmetros 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2019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143069"/>
                  </a:ext>
                </a:extLst>
              </a:tr>
              <a:tr h="600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 dirty="0">
                          <a:effectLst/>
                        </a:rPr>
                        <a:t>Número de amostras utilizadas</a:t>
                      </a:r>
                      <a:endParaRPr lang="pt-PT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12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348430"/>
                  </a:ext>
                </a:extLst>
              </a:tr>
              <a:tr h="591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 dirty="0">
                          <a:effectLst/>
                        </a:rPr>
                        <a:t>Média </a:t>
                      </a:r>
                      <a:endParaRPr lang="pt-PT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0,044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471378"/>
                  </a:ext>
                </a:extLst>
              </a:tr>
              <a:tr h="600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 dirty="0">
                          <a:effectLst/>
                        </a:rPr>
                        <a:t>Raiz Quadrada da Média</a:t>
                      </a:r>
                      <a:endParaRPr lang="pt-PT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8,51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525679"/>
                  </a:ext>
                </a:extLst>
              </a:tr>
              <a:tr h="600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 dirty="0">
                          <a:effectLst/>
                        </a:rPr>
                        <a:t>Média Padronizada (erro)</a:t>
                      </a:r>
                      <a:endParaRPr lang="pt-PT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0,005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477597"/>
                  </a:ext>
                </a:extLst>
              </a:tr>
              <a:tr h="600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 dirty="0">
                          <a:effectLst/>
                        </a:rPr>
                        <a:t>Raiz Quadrada da Média Padronizada</a:t>
                      </a:r>
                      <a:endParaRPr lang="pt-PT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1,01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100477"/>
                  </a:ext>
                </a:extLst>
              </a:tr>
              <a:tr h="600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>
                          <a:effectLst/>
                        </a:rPr>
                        <a:t>Erro Padrão Médio</a:t>
                      </a:r>
                      <a:endParaRPr lang="pt-PT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000" dirty="0">
                          <a:effectLst/>
                        </a:rPr>
                        <a:t>8,41</a:t>
                      </a:r>
                      <a:endParaRPr lang="pt-PT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950759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BFF220-2235-4CDF-B1F0-51ED986605BF}"/>
              </a:ext>
            </a:extLst>
          </p:cNvPr>
          <p:cNvSpPr txBox="1"/>
          <p:nvPr/>
        </p:nvSpPr>
        <p:spPr>
          <a:xfrm>
            <a:off x="1788694" y="8115300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</p:spTree>
    <p:extLst>
      <p:ext uri="{BB962C8B-B14F-4D97-AF65-F5344CB8AC3E}">
        <p14:creationId xmlns:p14="http://schemas.microsoft.com/office/powerpoint/2010/main" val="418480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859481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 dirty="0">
                <a:solidFill>
                  <a:srgbClr val="000000"/>
                </a:solidFill>
                <a:latin typeface="Bebas Neue"/>
              </a:rPr>
              <a:t>20 / 2</a:t>
            </a: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825843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discussões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E481A79D-3BFF-4FB8-9A56-F8D7AA08F947}"/>
              </a:ext>
            </a:extLst>
          </p:cNvPr>
          <p:cNvSpPr txBox="1"/>
          <p:nvPr/>
        </p:nvSpPr>
        <p:spPr>
          <a:xfrm>
            <a:off x="8077200" y="891541"/>
            <a:ext cx="7143411" cy="838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pc="-27" dirty="0" err="1">
                <a:solidFill>
                  <a:srgbClr val="000000"/>
                </a:solidFill>
                <a:latin typeface="Cormorant Garamond Bold"/>
              </a:rPr>
              <a:t>Interpolação</a:t>
            </a:r>
            <a:endParaRPr lang="en-US" sz="4000" spc="-27" dirty="0">
              <a:solidFill>
                <a:srgbClr val="000000"/>
              </a:solidFill>
              <a:latin typeface="Cormorant Garamond Bold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38457F5-325F-4C00-B894-2681592C4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03" y="1799753"/>
            <a:ext cx="11518392" cy="814299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1455F0-D5C2-45EC-B000-F360CF65CD9F}"/>
              </a:ext>
            </a:extLst>
          </p:cNvPr>
          <p:cNvSpPr txBox="1"/>
          <p:nvPr/>
        </p:nvSpPr>
        <p:spPr>
          <a:xfrm>
            <a:off x="8170997" y="9917668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</p:spTree>
    <p:extLst>
      <p:ext uri="{BB962C8B-B14F-4D97-AF65-F5344CB8AC3E}">
        <p14:creationId xmlns:p14="http://schemas.microsoft.com/office/powerpoint/2010/main" val="284734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5454322" y="8904818"/>
            <a:ext cx="7379353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>
            <a:off x="5454323" y="1856427"/>
            <a:ext cx="7379353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Box 18"/>
          <p:cNvSpPr txBox="1"/>
          <p:nvPr/>
        </p:nvSpPr>
        <p:spPr>
          <a:xfrm>
            <a:off x="2116965" y="2123482"/>
            <a:ext cx="14054065" cy="6632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auxiliou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estimative do O3,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principalmente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descontinuidade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medições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baixa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exploratória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verificou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que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O3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ficou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acima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NO2 e MP10 – indicative de VOC;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variaveis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utilizadas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estimativa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topografia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trafego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amostrais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Comparação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dados do CAMs;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aplicado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outros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poluentes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interesse,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SO2.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Baixo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estações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estimativa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superstimada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apesar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pouca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pc="-2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variancia</a:t>
            </a:r>
            <a:r>
              <a:rPr lang="en-US" sz="2900" spc="-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900" spc="-27" dirty="0">
                <a:solidFill>
                  <a:srgbClr val="000000"/>
                </a:solidFill>
                <a:latin typeface="Cormorant Garamond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 rot="-5400000">
            <a:off x="-3973555" y="5002864"/>
            <a:ext cx="8922213" cy="16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ATIVIDADE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56941" y="486642"/>
            <a:ext cx="477411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spc="599" dirty="0" err="1">
                <a:solidFill>
                  <a:srgbClr val="000000"/>
                </a:solidFill>
                <a:latin typeface="Poppins Bold Bold"/>
              </a:rPr>
              <a:t>Considerações</a:t>
            </a:r>
            <a:r>
              <a:rPr lang="en-US" sz="2999" b="1" spc="599" dirty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999" b="1" spc="599" dirty="0" err="1">
                <a:solidFill>
                  <a:srgbClr val="000000"/>
                </a:solidFill>
                <a:latin typeface="Poppins Bold Bold"/>
              </a:rPr>
              <a:t>finais</a:t>
            </a:r>
            <a:endParaRPr lang="en-US" sz="2999" b="1" spc="599" dirty="0">
              <a:solidFill>
                <a:srgbClr val="000000"/>
              </a:solidFill>
              <a:latin typeface="Poppins Bold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6788221" y="529996"/>
            <a:ext cx="477411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spc="599" dirty="0" err="1">
                <a:solidFill>
                  <a:srgbClr val="000000"/>
                </a:solidFill>
                <a:latin typeface="Poppins Bold Bold"/>
              </a:rPr>
              <a:t>Referências</a:t>
            </a:r>
            <a:endParaRPr lang="en-US" sz="2999" spc="599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EF647-8B14-4C6C-8C28-916932D9BECC}"/>
              </a:ext>
            </a:extLst>
          </p:cNvPr>
          <p:cNvSpPr txBox="1"/>
          <p:nvPr/>
        </p:nvSpPr>
        <p:spPr>
          <a:xfrm>
            <a:off x="2181983" y="1333500"/>
            <a:ext cx="14020800" cy="970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Agência Portuguesa do Ambiente (APA). </a:t>
            </a:r>
            <a:r>
              <a:rPr lang="pt-B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Modernização do sistema de informação da qualidade do ar (</a:t>
            </a:r>
            <a:r>
              <a:rPr lang="pt-BR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QualAr</a:t>
            </a:r>
            <a:r>
              <a:rPr lang="pt-B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dados estações. Dados estações. 2021. Elaborada por </a:t>
            </a:r>
            <a:r>
              <a:rPr lang="pt-B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QualAr</a:t>
            </a:r>
            <a:r>
              <a:rPr lang="pt-B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Disponível em: https://qualar.apambiente.pt/downloads. Acesso em: 01 maio 2021.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Direção-Geral do </a:t>
            </a:r>
            <a:r>
              <a:rPr lang="pt-B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Territorio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Carta Administrativa Oficial de Portugal - CAOP2020 (Continente). 2020. Elaborado por Sistema Nacional de Informação Geográfica. Disponível em: https://snig.dgterritorio.gov.pt/</a:t>
            </a:r>
            <a:r>
              <a:rPr lang="pt-B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rndg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/por/</a:t>
            </a:r>
            <a:r>
              <a:rPr lang="pt-B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catalog.search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#/metadata/198497815bf647ecaa990c34c42e932e?tab=techinfo. Acesso em: 10 maio 2021.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ENVIRONMENTAL AGENCY.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quality in Europe - 2021 report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Copenhagen: [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.]. </a:t>
            </a:r>
            <a:r>
              <a:rPr lang="pt-P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Disponível em: &lt;http://europa.eu&gt;.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Pereira, R., Célia, O., Grego, R., Neiva, Z., &amp; Técnicos, B. E. (2015).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GEOESTATÍSTICA APLICADA NA AGRICULTURA DE PRECISÃO UTILIZANDO O VESPER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Grego, C., Pereira de Oliveira, R., &amp; Rosa Vieira, S. (2014).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Geoestatística aplicada a Agricultura de Precisão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(pp. 74–83).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http://www.alice.cnptia.embrapa.br/alice/handle/doc/1002010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Singh, V.,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Carnevale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Finzi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Pisoni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Volta, M. (2011). A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cokriging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station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778–786.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https://doi.org/10.1016/j.envsoft.2010.11.014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Wackernagel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(2017).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Multivariate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Kriging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StatsRef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(pp. 1–5).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https://doi.org/10.1002/9781118445112.stat07732.pub2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(2021).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particulate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(‎PM2.5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PM10)‎, ozone,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dioxide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dioxide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pt-P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monoxide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https://apps.who.int/iris/handle/10665/345329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9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349202" y="5093561"/>
            <a:ext cx="9309032" cy="538609"/>
            <a:chOff x="0" y="1414298"/>
            <a:chExt cx="12412044" cy="718145"/>
          </a:xfrm>
        </p:grpSpPr>
        <p:sp>
          <p:nvSpPr>
            <p:cNvPr id="17" name="TextBox 17"/>
            <p:cNvSpPr txBox="1"/>
            <p:nvPr/>
          </p:nvSpPr>
          <p:spPr>
            <a:xfrm>
              <a:off x="5604922" y="1414298"/>
              <a:ext cx="6807122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 spc="599" dirty="0">
                  <a:solidFill>
                    <a:srgbClr val="000000"/>
                  </a:solidFill>
                  <a:latin typeface="Poppins Bold Bold"/>
                </a:rPr>
                <a:t>OBRIGADA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18058"/>
              <a:ext cx="5604922" cy="40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endParaRPr lang="en-US" sz="1800" spc="-27" dirty="0">
                <a:solidFill>
                  <a:srgbClr val="000000"/>
                </a:solidFill>
                <a:latin typeface="Cormorant Garamond Medium"/>
              </a:endParaRPr>
            </a:p>
          </p:txBody>
        </p:sp>
      </p:grpSp>
      <p:sp>
        <p:nvSpPr>
          <p:cNvPr id="20" name="TextBox 9">
            <a:extLst>
              <a:ext uri="{FF2B5EF4-FFF2-40B4-BE49-F238E27FC236}">
                <a16:creationId xmlns:a16="http://schemas.microsoft.com/office/drawing/2014/main" id="{BE317F7F-F7A5-4F7B-9BA4-53AC9AF62A9C}"/>
              </a:ext>
            </a:extLst>
          </p:cNvPr>
          <p:cNvSpPr txBox="1"/>
          <p:nvPr/>
        </p:nvSpPr>
        <p:spPr>
          <a:xfrm>
            <a:off x="634054" y="1320950"/>
            <a:ext cx="17019892" cy="2558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17"/>
              </a:lnSpc>
            </a:pPr>
            <a:r>
              <a:rPr lang="pt-BR" sz="5000" dirty="0">
                <a:solidFill>
                  <a:srgbClr val="000000"/>
                </a:solidFill>
                <a:latin typeface="Poppins Black" panose="020B0502040204020203" pitchFamily="2" charset="0"/>
              </a:rPr>
              <a:t>Interpolação espacial de poluentes atmosféricos relevantes na região do Porto - Portugal</a:t>
            </a:r>
            <a:endParaRPr lang="en-US" sz="5000" dirty="0">
              <a:solidFill>
                <a:srgbClr val="000000"/>
              </a:solidFill>
              <a:latin typeface="Poppins Black" panose="020B0502040204020203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705394" y="554025"/>
            <a:ext cx="6438606" cy="2072063"/>
            <a:chOff x="-63529" y="-1293902"/>
            <a:chExt cx="8584808" cy="2762751"/>
          </a:xfrm>
        </p:grpSpPr>
        <p:sp>
          <p:nvSpPr>
            <p:cNvPr id="14" name="TextBox 14"/>
            <p:cNvSpPr txBox="1"/>
            <p:nvPr/>
          </p:nvSpPr>
          <p:spPr>
            <a:xfrm>
              <a:off x="31723" y="-1293902"/>
              <a:ext cx="8489556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600" dirty="0" err="1">
                  <a:solidFill>
                    <a:srgbClr val="000000"/>
                  </a:solidFill>
                  <a:latin typeface="Poppins Bold Bold"/>
                </a:rPr>
                <a:t>Introdução</a:t>
              </a:r>
              <a:endParaRPr lang="en-US" sz="3500" spc="600" dirty="0">
                <a:solidFill>
                  <a:srgbClr val="000000"/>
                </a:solidFill>
                <a:latin typeface="Poppins Bol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63529" y="954178"/>
              <a:ext cx="8489556" cy="51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 lang="en-US" sz="3200" b="1" spc="34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Bold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736" y="2438247"/>
            <a:ext cx="15451647" cy="719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Poluição atmosférica impacta a saúde, o meio ambiente e economia (EEA, 2021)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Considerada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fator de risco para doenças não comunicáveis (WHO, 2021);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Podem ser divididos em primários e secundários (WHO, 2021);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fontes de emissão – antrópica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Podem ser categorizados de acordo com os danos a saúde humana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Destacam-se: o Material Particulado, o dióxido de nitrogênio e ozônio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Cokrigagem (</a:t>
            </a:r>
            <a:r>
              <a:rPr lang="pt-BR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Wackernagel</a:t>
            </a: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H, 2017;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Singh, 2011)</a:t>
            </a: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Objetivo: Melhor estimação da concentração de O3 para a área de estudo.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2311340" y="1629916"/>
            <a:ext cx="12832808" cy="991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9" name="AutoShape 19"/>
          <p:cNvSpPr/>
          <p:nvPr/>
        </p:nvSpPr>
        <p:spPr>
          <a:xfrm>
            <a:off x="2311340" y="8919164"/>
            <a:ext cx="12832808" cy="9916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1" y="431310"/>
            <a:ext cx="1092139" cy="1107100"/>
          </a:xfrm>
          <a:prstGeom prst="rect">
            <a:avLst/>
          </a:prstGeom>
        </p:spPr>
      </p:pic>
      <p:pic>
        <p:nvPicPr>
          <p:cNvPr id="29" name="Imagem 28" descr="Diagrama&#10;&#10;Descrição gerada automaticamente">
            <a:extLst>
              <a:ext uri="{FF2B5EF4-FFF2-40B4-BE49-F238E27FC236}">
                <a16:creationId xmlns:a16="http://schemas.microsoft.com/office/drawing/2014/main" id="{C66E34E2-9A73-4246-B081-F58928398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1516" y="63296"/>
            <a:ext cx="15579182" cy="10069816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DB7186CC-5B6F-4F1A-A35B-F3615D2F223F}"/>
              </a:ext>
            </a:extLst>
          </p:cNvPr>
          <p:cNvSpPr txBox="1"/>
          <p:nvPr/>
        </p:nvSpPr>
        <p:spPr>
          <a:xfrm>
            <a:off x="1765270" y="9915927"/>
            <a:ext cx="1242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hlinkClick r:id="rId6" tooltip="https://www.mrgscience.com/ess-topic-63-photochemical-smog.html"/>
              </a:rPr>
              <a:t>Esta Foto</a:t>
            </a:r>
            <a:r>
              <a:rPr lang="pt-PT" sz="1400" dirty="0"/>
              <a:t> de Autor Desconhecido está licenciado em </a:t>
            </a:r>
            <a:r>
              <a:rPr lang="pt-PT" sz="1400" dirty="0">
                <a:hlinkClick r:id="rId7" tooltip="https://creativecommons.org/licenses/by-sa/3.0/"/>
              </a:rPr>
              <a:t>CC BY-SA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705394" y="554025"/>
            <a:ext cx="6438606" cy="2072063"/>
            <a:chOff x="-63529" y="-1293902"/>
            <a:chExt cx="8584808" cy="2762751"/>
          </a:xfrm>
        </p:grpSpPr>
        <p:sp>
          <p:nvSpPr>
            <p:cNvPr id="14" name="TextBox 14"/>
            <p:cNvSpPr txBox="1"/>
            <p:nvPr/>
          </p:nvSpPr>
          <p:spPr>
            <a:xfrm>
              <a:off x="31723" y="-1293902"/>
              <a:ext cx="8489556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600" dirty="0">
                  <a:solidFill>
                    <a:srgbClr val="000000"/>
                  </a:solidFill>
                  <a:latin typeface="Poppins Bold Bold"/>
                </a:rPr>
                <a:t>METODOS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63529" y="954178"/>
              <a:ext cx="8489556" cy="51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 lang="en-US" sz="3200" b="1" spc="34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Bold Bold"/>
              </a:endParaRPr>
            </a:p>
          </p:txBody>
        </p:sp>
      </p:grp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1" y="431310"/>
            <a:ext cx="1092139" cy="1107100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5057380-E062-4299-B99A-EBE08BC9F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060688"/>
              </p:ext>
            </p:extLst>
          </p:nvPr>
        </p:nvGraphicFramePr>
        <p:xfrm>
          <a:off x="1219201" y="1078365"/>
          <a:ext cx="15163799" cy="825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5292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705394" y="2240085"/>
            <a:ext cx="6367167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lang="en-US" sz="3200" b="1" spc="34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58207" y="448078"/>
            <a:ext cx="3834864" cy="2550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Área de Estudo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sz="3800" b="1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800" b="1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2861" y="302600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FE667845-D914-437E-B84B-32637DFF5504}"/>
              </a:ext>
            </a:extLst>
          </p:cNvPr>
          <p:cNvSpPr txBox="1"/>
          <p:nvPr/>
        </p:nvSpPr>
        <p:spPr>
          <a:xfrm>
            <a:off x="2167233" y="419100"/>
            <a:ext cx="6367167" cy="53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METODOS</a:t>
            </a:r>
          </a:p>
        </p:txBody>
      </p:sp>
      <p:pic>
        <p:nvPicPr>
          <p:cNvPr id="12" name="Imagem 11" descr="Uma imagem contendo Mapa&#10;&#10;Descrição gerada automaticamente">
            <a:extLst>
              <a:ext uri="{FF2B5EF4-FFF2-40B4-BE49-F238E27FC236}">
                <a16:creationId xmlns:a16="http://schemas.microsoft.com/office/drawing/2014/main" id="{5681F383-0DC3-4946-8CE4-E410AD2FC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38" y="1599061"/>
            <a:ext cx="11696406" cy="826883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908965-E261-4E9A-B414-F885816FE753}"/>
              </a:ext>
            </a:extLst>
          </p:cNvPr>
          <p:cNvSpPr txBox="1"/>
          <p:nvPr/>
        </p:nvSpPr>
        <p:spPr>
          <a:xfrm>
            <a:off x="3810000" y="9087769"/>
            <a:ext cx="115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  <a:p>
            <a:r>
              <a:rPr lang="pt-BR" b="1" dirty="0"/>
              <a:t>Fonte: APA, 2019;  SNIG, 2021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2586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705394" y="2143832"/>
            <a:ext cx="6367167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lang="en-US" sz="3200" b="1" spc="34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47799" y="1911205"/>
            <a:ext cx="6642953" cy="6430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Coleta de Dados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sz="3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Agência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Portuguesa do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(QUALAR) (APA, 2021)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horários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12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estações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a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estudo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2019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2861" y="342900"/>
            <a:ext cx="1092139" cy="1107100"/>
          </a:xfrm>
          <a:prstGeom prst="rect">
            <a:avLst/>
          </a:prstGeom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98E25FC5-C8C2-4D41-8124-A5E69A261452}"/>
              </a:ext>
            </a:extLst>
          </p:cNvPr>
          <p:cNvSpPr txBox="1"/>
          <p:nvPr/>
        </p:nvSpPr>
        <p:spPr>
          <a:xfrm>
            <a:off x="10197248" y="1893158"/>
            <a:ext cx="6642952" cy="728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exploratória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sz="3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Estatística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descritiva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 dos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poluentes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normalidade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dados ( Shapiro – Wilk),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histograma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Cormorant Garamond Medium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DED31387-0986-4B08-B17E-31D799B0B4D5}"/>
              </a:ext>
            </a:extLst>
          </p:cNvPr>
          <p:cNvSpPr txBox="1"/>
          <p:nvPr/>
        </p:nvSpPr>
        <p:spPr>
          <a:xfrm>
            <a:off x="2286000" y="413890"/>
            <a:ext cx="6367167" cy="53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METODOS</a:t>
            </a:r>
          </a:p>
        </p:txBody>
      </p:sp>
    </p:spTree>
    <p:extLst>
      <p:ext uri="{BB962C8B-B14F-4D97-AF65-F5344CB8AC3E}">
        <p14:creationId xmlns:p14="http://schemas.microsoft.com/office/powerpoint/2010/main" val="24854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705394" y="2143832"/>
            <a:ext cx="6367167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lang="en-US" sz="3200" b="1" spc="34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6715" y="1626530"/>
            <a:ext cx="8158686" cy="7678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Estimativa – Cokrigagem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 em utilizar informações de diferentes variáveis para melhor estimar a variável de interesse (Z1) (Regina Greco et. al., 2014);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</a:t>
            </a:r>
            <a:r>
              <a:rPr lang="pt-P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autocorelação para a Z1 e a relação cruzada com as variáveis auxiliares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Variável interesse - O3 (Z1), 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Variáveis auxiliares: NO2 e PM10;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Ajuste do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variograma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Validação cruzada;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Cokrigagem (Pereira, R et.al. 2015)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6367167" cy="53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METODOS</a:t>
            </a:r>
          </a:p>
        </p:txBody>
      </p:sp>
      <p:pic>
        <p:nvPicPr>
          <p:cNvPr id="12" name="Imagem 11" descr="Uma imagem contendo Diagrama&#10;&#10;Descrição gerada automaticamente">
            <a:extLst>
              <a:ext uri="{FF2B5EF4-FFF2-40B4-BE49-F238E27FC236}">
                <a16:creationId xmlns:a16="http://schemas.microsoft.com/office/drawing/2014/main" id="{A3419FA6-EAE6-4E54-B8A4-2EF943688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06" y="1454213"/>
            <a:ext cx="8158686" cy="815868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4E47503-203B-4710-9720-3CAFF02C6AAA}"/>
              </a:ext>
            </a:extLst>
          </p:cNvPr>
          <p:cNvSpPr txBox="1"/>
          <p:nvPr/>
        </p:nvSpPr>
        <p:spPr>
          <a:xfrm>
            <a:off x="10134600" y="9087769"/>
            <a:ext cx="764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  <a:p>
            <a:r>
              <a:rPr lang="pt-BR" b="1" dirty="0"/>
              <a:t>Fonte: APA, 2021;  SNIG, 2021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6245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720193" y="926573"/>
            <a:ext cx="12415725" cy="2425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Análise Exploratória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sz="3800" dirty="0">
                <a:solidFill>
                  <a:srgbClr val="000000"/>
                </a:solidFill>
                <a:latin typeface="Cormorant Garamond Medium"/>
              </a:rPr>
              <a:t>Dados coletados no </a:t>
            </a:r>
            <a:r>
              <a:rPr lang="pt-BR" sz="3800" dirty="0" err="1">
                <a:solidFill>
                  <a:srgbClr val="000000"/>
                </a:solidFill>
                <a:latin typeface="Cormorant Garamond Medium"/>
              </a:rPr>
              <a:t>QualAr</a:t>
            </a:r>
            <a:r>
              <a:rPr lang="pt-BR" sz="3800" dirty="0">
                <a:solidFill>
                  <a:srgbClr val="000000"/>
                </a:solidFill>
                <a:latin typeface="Cormorant Garamond Medium"/>
              </a:rPr>
              <a:t> – APA, 2019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825843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discussão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072BC17D-1923-44F7-801D-65C3B3320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93447"/>
              </p:ext>
            </p:extLst>
          </p:nvPr>
        </p:nvGraphicFramePr>
        <p:xfrm>
          <a:off x="1282730" y="3848100"/>
          <a:ext cx="5803870" cy="448359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901935">
                  <a:extLst>
                    <a:ext uri="{9D8B030D-6E8A-4147-A177-3AD203B41FA5}">
                      <a16:colId xmlns:a16="http://schemas.microsoft.com/office/drawing/2014/main" val="3354823069"/>
                    </a:ext>
                  </a:extLst>
                </a:gridCol>
                <a:gridCol w="2901935">
                  <a:extLst>
                    <a:ext uri="{9D8B030D-6E8A-4147-A177-3AD203B41FA5}">
                      <a16:colId xmlns:a16="http://schemas.microsoft.com/office/drawing/2014/main" val="2727321155"/>
                    </a:ext>
                  </a:extLst>
                </a:gridCol>
              </a:tblGrid>
              <a:tr h="1159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Poluente</a:t>
                      </a:r>
                      <a:endParaRPr lang="pt-PT" sz="27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Shapiro-Wilk</a:t>
                      </a:r>
                      <a:r>
                        <a:rPr lang="pt-PT" sz="27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(valor de p)</a:t>
                      </a:r>
                      <a:endParaRPr lang="pt-PT" sz="27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599072"/>
                  </a:ext>
                </a:extLst>
              </a:tr>
              <a:tr h="1065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MP10</a:t>
                      </a:r>
                      <a:endParaRPr lang="pt-PT" sz="27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0.9533</a:t>
                      </a:r>
                      <a:endParaRPr lang="pt-PT" sz="27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3496889"/>
                  </a:ext>
                </a:extLst>
              </a:tr>
              <a:tr h="1065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Ozônio</a:t>
                      </a:r>
                      <a:endParaRPr lang="pt-PT" sz="27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0.467</a:t>
                      </a:r>
                      <a:endParaRPr lang="pt-PT" sz="27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708484"/>
                  </a:ext>
                </a:extLst>
              </a:tr>
              <a:tr h="1159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Dióxido de Nitrogênio</a:t>
                      </a:r>
                      <a:endParaRPr lang="pt-PT" sz="27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27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0.1788</a:t>
                      </a:r>
                      <a:endParaRPr lang="pt-PT" sz="27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43823"/>
                  </a:ext>
                </a:extLst>
              </a:tr>
            </a:tbl>
          </a:graphicData>
        </a:graphic>
      </p:graphicFrame>
      <p:pic>
        <p:nvPicPr>
          <p:cNvPr id="20" name="Imagem 19">
            <a:extLst>
              <a:ext uri="{FF2B5EF4-FFF2-40B4-BE49-F238E27FC236}">
                <a16:creationId xmlns:a16="http://schemas.microsoft.com/office/drawing/2014/main" id="{BAA37DCB-B765-480F-9EF5-C8A5AFAC5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2749" y="4093817"/>
            <a:ext cx="5289887" cy="399216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B0E7574-05DC-4934-89F8-BCFFBFA2F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804" y="3002151"/>
            <a:ext cx="4637063" cy="349948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2F4B54-20F1-4665-AAEF-59784006437C}"/>
              </a:ext>
            </a:extLst>
          </p:cNvPr>
          <p:cNvSpPr txBox="1"/>
          <p:nvPr/>
        </p:nvSpPr>
        <p:spPr>
          <a:xfrm>
            <a:off x="1282730" y="8567290"/>
            <a:ext cx="580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4671B9-804D-4CFB-BFB2-1A16CE36870D}"/>
              </a:ext>
            </a:extLst>
          </p:cNvPr>
          <p:cNvSpPr txBox="1"/>
          <p:nvPr/>
        </p:nvSpPr>
        <p:spPr>
          <a:xfrm>
            <a:off x="12456043" y="8383381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1CC88A-26AC-4086-88E6-7F3BA328C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104" y="6603124"/>
            <a:ext cx="4561905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103126" y="983777"/>
            <a:ext cx="5289887" cy="154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Análise Exploratória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795770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discussão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FD29AA5-13B3-4BAA-B7FF-DC5F12B9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038" y="1908003"/>
            <a:ext cx="11589923" cy="31527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7D59A4A-A976-4C8B-B662-2F359EFF8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124" y="5534423"/>
            <a:ext cx="14715881" cy="391965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B38CF6D-A466-4B72-9E5F-FE2BE92631DF}"/>
              </a:ext>
            </a:extLst>
          </p:cNvPr>
          <p:cNvSpPr txBox="1"/>
          <p:nvPr/>
        </p:nvSpPr>
        <p:spPr>
          <a:xfrm>
            <a:off x="7405045" y="9604626"/>
            <a:ext cx="347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Classificação da qualidade do ar</a:t>
            </a:r>
          </a:p>
          <a:p>
            <a:r>
              <a:rPr lang="pt-BR" b="1" dirty="0" err="1"/>
              <a:t>Fonte:APA</a:t>
            </a:r>
            <a:r>
              <a:rPr lang="pt-BR" b="1" dirty="0"/>
              <a:t>, 2021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DD247F3-DC33-42DA-B6E1-5C7720509920}"/>
              </a:ext>
            </a:extLst>
          </p:cNvPr>
          <p:cNvSpPr txBox="1"/>
          <p:nvPr/>
        </p:nvSpPr>
        <p:spPr>
          <a:xfrm>
            <a:off x="7466785" y="5184136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</p:spTree>
    <p:extLst>
      <p:ext uri="{BB962C8B-B14F-4D97-AF65-F5344CB8AC3E}">
        <p14:creationId xmlns:p14="http://schemas.microsoft.com/office/powerpoint/2010/main" val="68765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35">
            <a:extLst>
              <a:ext uri="{FF2B5EF4-FFF2-40B4-BE49-F238E27FC236}">
                <a16:creationId xmlns:a16="http://schemas.microsoft.com/office/drawing/2014/main" id="{0C73BC31-6965-46DE-94BF-6FD826B4B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61" y="347113"/>
            <a:ext cx="1092139" cy="1107100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D530A4BB-DB35-4FC0-85DD-BB2CF485BA16}"/>
              </a:ext>
            </a:extLst>
          </p:cNvPr>
          <p:cNvSpPr txBox="1"/>
          <p:nvPr/>
        </p:nvSpPr>
        <p:spPr>
          <a:xfrm>
            <a:off x="2176898" y="419100"/>
            <a:ext cx="696710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Resultados</a:t>
            </a:r>
            <a:r>
              <a:rPr lang="en-US" sz="3500" spc="600" dirty="0">
                <a:solidFill>
                  <a:srgbClr val="000000"/>
                </a:solidFill>
                <a:latin typeface="Poppins Bold Bold"/>
              </a:rPr>
              <a:t> e </a:t>
            </a:r>
            <a:r>
              <a:rPr lang="en-US" sz="3500" spc="600" dirty="0" err="1">
                <a:solidFill>
                  <a:srgbClr val="000000"/>
                </a:solidFill>
                <a:latin typeface="Poppins Bold Bold"/>
              </a:rPr>
              <a:t>discussão</a:t>
            </a:r>
            <a:endParaRPr lang="en-US" sz="3500" spc="600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DC22894-AA9A-4C2F-A0DD-1780A511AF68}"/>
              </a:ext>
            </a:extLst>
          </p:cNvPr>
          <p:cNvSpPr txBox="1"/>
          <p:nvPr/>
        </p:nvSpPr>
        <p:spPr>
          <a:xfrm>
            <a:off x="2160856" y="7876710"/>
            <a:ext cx="14859001" cy="2853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Efeito  pepita: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0,88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Alcance: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5300 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000000"/>
                </a:solidFill>
                <a:latin typeface="Cormorant Garamond Medium"/>
              </a:rPr>
              <a:t>Modelo: </a:t>
            </a:r>
            <a:r>
              <a:rPr lang="pt-BR" sz="3000" dirty="0">
                <a:solidFill>
                  <a:srgbClr val="000000"/>
                </a:solidFill>
                <a:latin typeface="Cormorant Garamond Medium"/>
              </a:rPr>
              <a:t>Esférico</a:t>
            </a:r>
            <a:endParaRPr lang="pt-BR" sz="3000" b="1" dirty="0">
              <a:solidFill>
                <a:srgbClr val="000000"/>
              </a:solidFill>
              <a:latin typeface="Cormorant Garamond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Cormorant Garamond Medium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FB26AA9-3640-483A-96EE-571E24F6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112773"/>
            <a:ext cx="14036255" cy="576393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E65E40-6BB3-42E2-8E06-519AC66AF076}"/>
              </a:ext>
            </a:extLst>
          </p:cNvPr>
          <p:cNvSpPr txBox="1"/>
          <p:nvPr/>
        </p:nvSpPr>
        <p:spPr>
          <a:xfrm>
            <a:off x="12981292" y="7488166"/>
            <a:ext cx="34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Elaboração: Autora, 2021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8BC1F03-5368-409A-81A3-15DDF9404813}"/>
              </a:ext>
            </a:extLst>
          </p:cNvPr>
          <p:cNvSpPr txBox="1"/>
          <p:nvPr/>
        </p:nvSpPr>
        <p:spPr>
          <a:xfrm>
            <a:off x="2103126" y="983777"/>
            <a:ext cx="5289887" cy="154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Ajuste do </a:t>
            </a:r>
            <a:r>
              <a:rPr lang="pt-BR" sz="3800" b="1" dirty="0" err="1">
                <a:solidFill>
                  <a:srgbClr val="000000"/>
                </a:solidFill>
                <a:latin typeface="Cormorant Garamond Medium"/>
              </a:rPr>
              <a:t>Variograma</a:t>
            </a:r>
            <a:r>
              <a:rPr lang="pt-BR" sz="3800" b="1" dirty="0">
                <a:solidFill>
                  <a:srgbClr val="000000"/>
                </a:solidFill>
                <a:latin typeface="Cormorant Garamond Medium"/>
              </a:rPr>
              <a:t> – O3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Cormorant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090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1009</Words>
  <Application>Microsoft Office PowerPoint</Application>
  <PresentationFormat>Personalizar</PresentationFormat>
  <Paragraphs>140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Poppins Bold Bold</vt:lpstr>
      <vt:lpstr>Arial</vt:lpstr>
      <vt:lpstr>Bebas Neue Bold</vt:lpstr>
      <vt:lpstr>Cormorant Garamond Bold</vt:lpstr>
      <vt:lpstr>Bebas Neue</vt:lpstr>
      <vt:lpstr>Poppins Black</vt:lpstr>
      <vt:lpstr>Cormorant Garamond Medium</vt:lpstr>
      <vt:lpstr>Calibri</vt:lpstr>
      <vt:lpstr>Cormorant Garamond Bold Bold</vt:lpstr>
      <vt:lpstr>Poppins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Creme e Marrom Ilustração Aula de Ciências Sociais Educacional Apresentação</dc:title>
  <dc:creator>Bárbara Pavani</dc:creator>
  <cp:lastModifiedBy>Bárbara Pavani Biju</cp:lastModifiedBy>
  <cp:revision>9</cp:revision>
  <dcterms:created xsi:type="dcterms:W3CDTF">2006-08-16T00:00:00Z</dcterms:created>
  <dcterms:modified xsi:type="dcterms:W3CDTF">2021-12-21T21:44:58Z</dcterms:modified>
  <dc:identifier>DAEzHMwgECM</dc:identifier>
</cp:coreProperties>
</file>