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0" r:id="rId4"/>
    <p:sldId id="259" r:id="rId5"/>
    <p:sldId id="261" r:id="rId6"/>
    <p:sldId id="264" r:id="rId7"/>
    <p:sldId id="262" r:id="rId8"/>
    <p:sldId id="265" r:id="rId9"/>
    <p:sldId id="266" r:id="rId10"/>
    <p:sldId id="270" r:id="rId11"/>
    <p:sldId id="267" r:id="rId12"/>
    <p:sldId id="268" r:id="rId13"/>
    <p:sldId id="272" r:id="rId14"/>
    <p:sldId id="273" r:id="rId15"/>
    <p:sldId id="274" r:id="rId16"/>
    <p:sldId id="275" r:id="rId17"/>
    <p:sldId id="269" r:id="rId18"/>
    <p:sldId id="276" r:id="rId19"/>
    <p:sldId id="277" r:id="rId20"/>
    <p:sldId id="284" r:id="rId21"/>
    <p:sldId id="278" r:id="rId22"/>
    <p:sldId id="281" r:id="rId23"/>
    <p:sldId id="280" r:id="rId24"/>
    <p:sldId id="282" r:id="rId25"/>
    <p:sldId id="283" r:id="rId26"/>
    <p:sldId id="285" r:id="rId27"/>
    <p:sldId id="286" r:id="rId28"/>
    <p:sldId id="287" r:id="rId29"/>
    <p:sldId id="288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E8783-238F-40C3-91FE-DD2EC61A8601}" type="doc">
      <dgm:prSet loTypeId="urn:microsoft.com/office/officeart/2005/8/layout/arrow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DFC80490-7FD1-4D72-93AF-3DC4D7D9B38D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 dirty="0"/>
        </a:p>
      </dgm:t>
    </dgm:pt>
    <dgm:pt modelId="{68D42AB5-4AF1-4DCF-89BF-8F85EF50E2C6}" type="parTrans" cxnId="{9CAF3749-659A-44B1-8209-E8D3D2872693}">
      <dgm:prSet/>
      <dgm:spPr/>
      <dgm:t>
        <a:bodyPr/>
        <a:lstStyle/>
        <a:p>
          <a:endParaRPr lang="pt-BR"/>
        </a:p>
      </dgm:t>
    </dgm:pt>
    <dgm:pt modelId="{C1D2BDC0-0411-4BD7-9E12-9A0F68842CA6}" type="sibTrans" cxnId="{9CAF3749-659A-44B1-8209-E8D3D2872693}">
      <dgm:prSet/>
      <dgm:spPr/>
      <dgm:t>
        <a:bodyPr/>
        <a:lstStyle/>
        <a:p>
          <a:endParaRPr lang="pt-BR"/>
        </a:p>
      </dgm:t>
    </dgm:pt>
    <dgm:pt modelId="{CCCCCFE6-F3B1-45E1-A8E2-DB158268CB34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 dirty="0"/>
        </a:p>
      </dgm:t>
    </dgm:pt>
    <dgm:pt modelId="{15988B99-986A-4783-B84F-ACBD84259AC0}" type="parTrans" cxnId="{67D4860D-4910-40A1-98E3-34767C18B8B7}">
      <dgm:prSet/>
      <dgm:spPr/>
      <dgm:t>
        <a:bodyPr/>
        <a:lstStyle/>
        <a:p>
          <a:endParaRPr lang="pt-BR"/>
        </a:p>
      </dgm:t>
    </dgm:pt>
    <dgm:pt modelId="{0CC48429-A792-4397-9DAA-026CF4DCC924}" type="sibTrans" cxnId="{67D4860D-4910-40A1-98E3-34767C18B8B7}">
      <dgm:prSet/>
      <dgm:spPr/>
      <dgm:t>
        <a:bodyPr/>
        <a:lstStyle/>
        <a:p>
          <a:endParaRPr lang="pt-BR"/>
        </a:p>
      </dgm:t>
    </dgm:pt>
    <dgm:pt modelId="{E3CA262C-6422-42E1-95AD-C101559F48F3}" type="pres">
      <dgm:prSet presAssocID="{4B2E8783-238F-40C3-91FE-DD2EC61A860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3621E2-087B-4855-83AA-017F71CCB609}" type="pres">
      <dgm:prSet presAssocID="{4B2E8783-238F-40C3-91FE-DD2EC61A8601}" presName="divider" presStyleLbl="fgShp" presStyleIdx="0" presStyleCnt="1"/>
      <dgm:spPr/>
    </dgm:pt>
    <dgm:pt modelId="{50527056-B3FD-4AD7-963D-5AB1A82EFCEB}" type="pres">
      <dgm:prSet presAssocID="{DFC80490-7FD1-4D72-93AF-3DC4D7D9B38D}" presName="downArrow" presStyleLbl="node1" presStyleIdx="0" presStyleCnt="2"/>
      <dgm:spPr/>
    </dgm:pt>
    <dgm:pt modelId="{4397DCFE-4B1A-4204-9E82-17539383437D}" type="pres">
      <dgm:prSet presAssocID="{DFC80490-7FD1-4D72-93AF-3DC4D7D9B38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74354D-1943-4E19-8988-1542A01898D9}" type="pres">
      <dgm:prSet presAssocID="{CCCCCFE6-F3B1-45E1-A8E2-DB158268CB34}" presName="upArrow" presStyleLbl="node1" presStyleIdx="1" presStyleCnt="2"/>
      <dgm:spPr/>
    </dgm:pt>
    <dgm:pt modelId="{55182388-8BFA-4A87-88E9-83D7D0DD00C6}" type="pres">
      <dgm:prSet presAssocID="{CCCCCFE6-F3B1-45E1-A8E2-DB158268CB34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B4A2F4-E2E7-474E-A2F0-FC3DC675C063}" type="presOf" srcId="{4B2E8783-238F-40C3-91FE-DD2EC61A8601}" destId="{E3CA262C-6422-42E1-95AD-C101559F48F3}" srcOrd="0" destOrd="0" presId="urn:microsoft.com/office/officeart/2005/8/layout/arrow3"/>
    <dgm:cxn modelId="{C2B0BDFE-0B04-45A8-9C63-4C180A4D9D78}" type="presOf" srcId="{DFC80490-7FD1-4D72-93AF-3DC4D7D9B38D}" destId="{4397DCFE-4B1A-4204-9E82-17539383437D}" srcOrd="0" destOrd="0" presId="urn:microsoft.com/office/officeart/2005/8/layout/arrow3"/>
    <dgm:cxn modelId="{20DC7B47-939E-4B52-BD50-3182B467D7C5}" type="presOf" srcId="{CCCCCFE6-F3B1-45E1-A8E2-DB158268CB34}" destId="{55182388-8BFA-4A87-88E9-83D7D0DD00C6}" srcOrd="0" destOrd="0" presId="urn:microsoft.com/office/officeart/2005/8/layout/arrow3"/>
    <dgm:cxn modelId="{67D4860D-4910-40A1-98E3-34767C18B8B7}" srcId="{4B2E8783-238F-40C3-91FE-DD2EC61A8601}" destId="{CCCCCFE6-F3B1-45E1-A8E2-DB158268CB34}" srcOrd="1" destOrd="0" parTransId="{15988B99-986A-4783-B84F-ACBD84259AC0}" sibTransId="{0CC48429-A792-4397-9DAA-026CF4DCC924}"/>
    <dgm:cxn modelId="{9CAF3749-659A-44B1-8209-E8D3D2872693}" srcId="{4B2E8783-238F-40C3-91FE-DD2EC61A8601}" destId="{DFC80490-7FD1-4D72-93AF-3DC4D7D9B38D}" srcOrd="0" destOrd="0" parTransId="{68D42AB5-4AF1-4DCF-89BF-8F85EF50E2C6}" sibTransId="{C1D2BDC0-0411-4BD7-9E12-9A0F68842CA6}"/>
    <dgm:cxn modelId="{D12A2C03-96FD-4620-855E-87487CE549C0}" type="presParOf" srcId="{E3CA262C-6422-42E1-95AD-C101559F48F3}" destId="{7F3621E2-087B-4855-83AA-017F71CCB609}" srcOrd="0" destOrd="0" presId="urn:microsoft.com/office/officeart/2005/8/layout/arrow3"/>
    <dgm:cxn modelId="{588EF3FE-5077-4F51-B8FA-D2A64D030CF8}" type="presParOf" srcId="{E3CA262C-6422-42E1-95AD-C101559F48F3}" destId="{50527056-B3FD-4AD7-963D-5AB1A82EFCEB}" srcOrd="1" destOrd="0" presId="urn:microsoft.com/office/officeart/2005/8/layout/arrow3"/>
    <dgm:cxn modelId="{63B9AA23-712F-43C3-A61A-600B069A8B35}" type="presParOf" srcId="{E3CA262C-6422-42E1-95AD-C101559F48F3}" destId="{4397DCFE-4B1A-4204-9E82-17539383437D}" srcOrd="2" destOrd="0" presId="urn:microsoft.com/office/officeart/2005/8/layout/arrow3"/>
    <dgm:cxn modelId="{4F788C4A-EA8A-47FE-83B0-5D9221F4A5AB}" type="presParOf" srcId="{E3CA262C-6422-42E1-95AD-C101559F48F3}" destId="{CF74354D-1943-4E19-8988-1542A01898D9}" srcOrd="3" destOrd="0" presId="urn:microsoft.com/office/officeart/2005/8/layout/arrow3"/>
    <dgm:cxn modelId="{9F8F6EDC-35E4-4D92-B2CA-52B9B5850E7C}" type="presParOf" srcId="{E3CA262C-6422-42E1-95AD-C101559F48F3}" destId="{55182388-8BFA-4A87-88E9-83D7D0DD00C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F80503-3813-4BA3-9C0C-34729C060D4F}" type="doc">
      <dgm:prSet loTypeId="urn:microsoft.com/office/officeart/2005/8/layout/equation2" loCatId="process" qsTypeId="urn:microsoft.com/office/officeart/2005/8/quickstyle/simple1" qsCatId="simple" csTypeId="urn:microsoft.com/office/officeart/2005/8/colors/accent0_1" csCatId="mainScheme" phldr="1"/>
      <dgm:spPr/>
    </dgm:pt>
    <dgm:pt modelId="{3527CE46-266A-485C-AA21-FB11A021D344}">
      <dgm:prSet phldrT="[Texto]" custT="1"/>
      <dgm:spPr/>
      <dgm:t>
        <a:bodyPr/>
        <a:lstStyle/>
        <a:p>
          <a:r>
            <a:rPr lang="pt-PT" sz="2000" b="1" dirty="0" smtClean="0"/>
            <a:t>GIS</a:t>
          </a:r>
          <a:endParaRPr lang="pt-BR" sz="2000" b="1" dirty="0"/>
        </a:p>
      </dgm:t>
    </dgm:pt>
    <dgm:pt modelId="{18CDE9F0-558C-422C-935F-11D777529635}" type="parTrans" cxnId="{B0434004-3689-46EF-9B38-513100000C7E}">
      <dgm:prSet/>
      <dgm:spPr/>
      <dgm:t>
        <a:bodyPr/>
        <a:lstStyle/>
        <a:p>
          <a:endParaRPr lang="pt-BR"/>
        </a:p>
      </dgm:t>
    </dgm:pt>
    <dgm:pt modelId="{C5582C07-E2A7-4350-9F41-5529709C3278}" type="sibTrans" cxnId="{B0434004-3689-46EF-9B38-513100000C7E}">
      <dgm:prSet/>
      <dgm:spPr/>
      <dgm:t>
        <a:bodyPr/>
        <a:lstStyle/>
        <a:p>
          <a:endParaRPr lang="pt-BR"/>
        </a:p>
      </dgm:t>
    </dgm:pt>
    <dgm:pt modelId="{439B1747-8A06-4D2E-B24E-36B221FD5AE3}">
      <dgm:prSet phldrT="[Texto]" custT="1"/>
      <dgm:spPr/>
      <dgm:t>
        <a:bodyPr/>
        <a:lstStyle/>
        <a:p>
          <a:r>
            <a:rPr lang="pt-PT" sz="2000" b="1" dirty="0" smtClean="0"/>
            <a:t>Sensoriamento</a:t>
          </a:r>
        </a:p>
        <a:p>
          <a:r>
            <a:rPr lang="pt-PT" sz="2000" b="1" dirty="0" smtClean="0"/>
            <a:t>Remoto</a:t>
          </a:r>
          <a:endParaRPr lang="pt-BR" sz="2000" b="1" dirty="0"/>
        </a:p>
      </dgm:t>
    </dgm:pt>
    <dgm:pt modelId="{6F68C6B9-EE91-474C-8BDA-3036C623255B}" type="parTrans" cxnId="{39459574-459F-4923-A0F8-5A98F1F62EB5}">
      <dgm:prSet/>
      <dgm:spPr/>
      <dgm:t>
        <a:bodyPr/>
        <a:lstStyle/>
        <a:p>
          <a:endParaRPr lang="pt-BR"/>
        </a:p>
      </dgm:t>
    </dgm:pt>
    <dgm:pt modelId="{9D117AF0-D40F-495D-828E-159B09A71A7D}" type="sibTrans" cxnId="{39459574-459F-4923-A0F8-5A98F1F62EB5}">
      <dgm:prSet/>
      <dgm:spPr/>
      <dgm:t>
        <a:bodyPr/>
        <a:lstStyle/>
        <a:p>
          <a:endParaRPr lang="pt-BR"/>
        </a:p>
      </dgm:t>
    </dgm:pt>
    <dgm:pt modelId="{A7BBD8DD-96D4-4AEC-845A-6BACCAFEE9BB}">
      <dgm:prSet phldrT="[Texto]"/>
      <dgm:spPr/>
      <dgm:t>
        <a:bodyPr/>
        <a:lstStyle/>
        <a:p>
          <a:r>
            <a:rPr lang="pt-PT" b="1" dirty="0" smtClean="0"/>
            <a:t>Método dasimétrico</a:t>
          </a:r>
          <a:endParaRPr lang="pt-BR" b="1" dirty="0"/>
        </a:p>
      </dgm:t>
    </dgm:pt>
    <dgm:pt modelId="{E571A355-70F3-46E4-8DBB-54A90F110864}" type="parTrans" cxnId="{1B95F14C-2CF6-4F87-A377-98943CE291DC}">
      <dgm:prSet/>
      <dgm:spPr/>
      <dgm:t>
        <a:bodyPr/>
        <a:lstStyle/>
        <a:p>
          <a:endParaRPr lang="pt-BR"/>
        </a:p>
      </dgm:t>
    </dgm:pt>
    <dgm:pt modelId="{CCABB68B-0690-4987-9990-363A3043A3DD}" type="sibTrans" cxnId="{1B95F14C-2CF6-4F87-A377-98943CE291DC}">
      <dgm:prSet/>
      <dgm:spPr/>
      <dgm:t>
        <a:bodyPr/>
        <a:lstStyle/>
        <a:p>
          <a:endParaRPr lang="pt-BR"/>
        </a:p>
      </dgm:t>
    </dgm:pt>
    <dgm:pt modelId="{F2C0956C-419E-4458-B512-6F21DE1400FB}" type="pres">
      <dgm:prSet presAssocID="{DEF80503-3813-4BA3-9C0C-34729C060D4F}" presName="Name0" presStyleCnt="0">
        <dgm:presLayoutVars>
          <dgm:dir/>
          <dgm:resizeHandles val="exact"/>
        </dgm:presLayoutVars>
      </dgm:prSet>
      <dgm:spPr/>
    </dgm:pt>
    <dgm:pt modelId="{B88FA7E8-26D3-418E-BFB5-A4517ADD502C}" type="pres">
      <dgm:prSet presAssocID="{DEF80503-3813-4BA3-9C0C-34729C060D4F}" presName="vNodes" presStyleCnt="0"/>
      <dgm:spPr/>
    </dgm:pt>
    <dgm:pt modelId="{4E398750-1ACB-4459-9125-84C470168A56}" type="pres">
      <dgm:prSet presAssocID="{3527CE46-266A-485C-AA21-FB11A021D344}" presName="node" presStyleLbl="node1" presStyleIdx="0" presStyleCnt="3" custScaleX="300959" custScaleY="1326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0BF552-D535-44E6-93C4-6717754F3BE2}" type="pres">
      <dgm:prSet presAssocID="{C5582C07-E2A7-4350-9F41-5529709C3278}" presName="spacerT" presStyleCnt="0"/>
      <dgm:spPr/>
    </dgm:pt>
    <dgm:pt modelId="{6EF8D348-0F7F-4520-BB00-58D7837B6D3F}" type="pres">
      <dgm:prSet presAssocID="{C5582C07-E2A7-4350-9F41-5529709C3278}" presName="sibTrans" presStyleLbl="sibTrans2D1" presStyleIdx="0" presStyleCnt="2"/>
      <dgm:spPr/>
      <dgm:t>
        <a:bodyPr/>
        <a:lstStyle/>
        <a:p>
          <a:endParaRPr lang="pt-BR"/>
        </a:p>
      </dgm:t>
    </dgm:pt>
    <dgm:pt modelId="{87CAB83E-D2EA-48B0-A382-4FF54D644501}" type="pres">
      <dgm:prSet presAssocID="{C5582C07-E2A7-4350-9F41-5529709C3278}" presName="spacerB" presStyleCnt="0"/>
      <dgm:spPr/>
    </dgm:pt>
    <dgm:pt modelId="{F24A585E-DE6B-4F8E-A8FF-AF8A8E33E5F3}" type="pres">
      <dgm:prSet presAssocID="{439B1747-8A06-4D2E-B24E-36B221FD5AE3}" presName="node" presStyleLbl="node1" presStyleIdx="1" presStyleCnt="3" custScaleX="317297" custScaleY="127858" custLinFactNeighborX="-4374" custLinFactNeighborY="-691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46B967-B288-423A-A73A-877824E1C681}" type="pres">
      <dgm:prSet presAssocID="{DEF80503-3813-4BA3-9C0C-34729C060D4F}" presName="sibTransLast" presStyleLbl="sibTrans2D1" presStyleIdx="1" presStyleCnt="2"/>
      <dgm:spPr/>
      <dgm:t>
        <a:bodyPr/>
        <a:lstStyle/>
        <a:p>
          <a:endParaRPr lang="pt-BR"/>
        </a:p>
      </dgm:t>
    </dgm:pt>
    <dgm:pt modelId="{F6827C0D-0620-4D46-8820-61C63D2095D1}" type="pres">
      <dgm:prSet presAssocID="{DEF80503-3813-4BA3-9C0C-34729C060D4F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6487C97E-3FEB-483D-866D-0B5E01B8CC58}" type="pres">
      <dgm:prSet presAssocID="{DEF80503-3813-4BA3-9C0C-34729C060D4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A1C8B2-007D-48EE-B5B9-D476533F3E56}" type="presOf" srcId="{9D117AF0-D40F-495D-828E-159B09A71A7D}" destId="{F6827C0D-0620-4D46-8820-61C63D2095D1}" srcOrd="1" destOrd="0" presId="urn:microsoft.com/office/officeart/2005/8/layout/equation2"/>
    <dgm:cxn modelId="{F640C2FD-DCBB-4C1A-ACDF-1689611AC7DD}" type="presOf" srcId="{C5582C07-E2A7-4350-9F41-5529709C3278}" destId="{6EF8D348-0F7F-4520-BB00-58D7837B6D3F}" srcOrd="0" destOrd="0" presId="urn:microsoft.com/office/officeart/2005/8/layout/equation2"/>
    <dgm:cxn modelId="{26C3F12A-49B4-4EEC-BDA0-A3FB7751D3BC}" type="presOf" srcId="{3527CE46-266A-485C-AA21-FB11A021D344}" destId="{4E398750-1ACB-4459-9125-84C470168A56}" srcOrd="0" destOrd="0" presId="urn:microsoft.com/office/officeart/2005/8/layout/equation2"/>
    <dgm:cxn modelId="{240FF06F-D3BA-45D7-8108-805C073525B0}" type="presOf" srcId="{439B1747-8A06-4D2E-B24E-36B221FD5AE3}" destId="{F24A585E-DE6B-4F8E-A8FF-AF8A8E33E5F3}" srcOrd="0" destOrd="0" presId="urn:microsoft.com/office/officeart/2005/8/layout/equation2"/>
    <dgm:cxn modelId="{A878A9D0-D1A7-499F-8825-A186E8868A32}" type="presOf" srcId="{A7BBD8DD-96D4-4AEC-845A-6BACCAFEE9BB}" destId="{6487C97E-3FEB-483D-866D-0B5E01B8CC58}" srcOrd="0" destOrd="0" presId="urn:microsoft.com/office/officeart/2005/8/layout/equation2"/>
    <dgm:cxn modelId="{B0434004-3689-46EF-9B38-513100000C7E}" srcId="{DEF80503-3813-4BA3-9C0C-34729C060D4F}" destId="{3527CE46-266A-485C-AA21-FB11A021D344}" srcOrd="0" destOrd="0" parTransId="{18CDE9F0-558C-422C-935F-11D777529635}" sibTransId="{C5582C07-E2A7-4350-9F41-5529709C3278}"/>
    <dgm:cxn modelId="{75BFCC82-93F6-4D92-B117-91582FB7F75C}" type="presOf" srcId="{9D117AF0-D40F-495D-828E-159B09A71A7D}" destId="{F446B967-B288-423A-A73A-877824E1C681}" srcOrd="0" destOrd="0" presId="urn:microsoft.com/office/officeart/2005/8/layout/equation2"/>
    <dgm:cxn modelId="{39459574-459F-4923-A0F8-5A98F1F62EB5}" srcId="{DEF80503-3813-4BA3-9C0C-34729C060D4F}" destId="{439B1747-8A06-4D2E-B24E-36B221FD5AE3}" srcOrd="1" destOrd="0" parTransId="{6F68C6B9-EE91-474C-8BDA-3036C623255B}" sibTransId="{9D117AF0-D40F-495D-828E-159B09A71A7D}"/>
    <dgm:cxn modelId="{80AC5BD4-1BE5-4A2E-A6E0-FDC4D4B80096}" type="presOf" srcId="{DEF80503-3813-4BA3-9C0C-34729C060D4F}" destId="{F2C0956C-419E-4458-B512-6F21DE1400FB}" srcOrd="0" destOrd="0" presId="urn:microsoft.com/office/officeart/2005/8/layout/equation2"/>
    <dgm:cxn modelId="{1B95F14C-2CF6-4F87-A377-98943CE291DC}" srcId="{DEF80503-3813-4BA3-9C0C-34729C060D4F}" destId="{A7BBD8DD-96D4-4AEC-845A-6BACCAFEE9BB}" srcOrd="2" destOrd="0" parTransId="{E571A355-70F3-46E4-8DBB-54A90F110864}" sibTransId="{CCABB68B-0690-4987-9990-363A3043A3DD}"/>
    <dgm:cxn modelId="{00B41CF4-1DF8-4E08-BF7E-C52584CB5CA5}" type="presParOf" srcId="{F2C0956C-419E-4458-B512-6F21DE1400FB}" destId="{B88FA7E8-26D3-418E-BFB5-A4517ADD502C}" srcOrd="0" destOrd="0" presId="urn:microsoft.com/office/officeart/2005/8/layout/equation2"/>
    <dgm:cxn modelId="{344D7663-EC2B-4C9A-9962-C7427F6669B7}" type="presParOf" srcId="{B88FA7E8-26D3-418E-BFB5-A4517ADD502C}" destId="{4E398750-1ACB-4459-9125-84C470168A56}" srcOrd="0" destOrd="0" presId="urn:microsoft.com/office/officeart/2005/8/layout/equation2"/>
    <dgm:cxn modelId="{0772DE32-8413-442A-8C0E-DD2C79CBCB21}" type="presParOf" srcId="{B88FA7E8-26D3-418E-BFB5-A4517ADD502C}" destId="{DC0BF552-D535-44E6-93C4-6717754F3BE2}" srcOrd="1" destOrd="0" presId="urn:microsoft.com/office/officeart/2005/8/layout/equation2"/>
    <dgm:cxn modelId="{3CEC4CC2-5A4A-4066-A7AC-6D1415C80C45}" type="presParOf" srcId="{B88FA7E8-26D3-418E-BFB5-A4517ADD502C}" destId="{6EF8D348-0F7F-4520-BB00-58D7837B6D3F}" srcOrd="2" destOrd="0" presId="urn:microsoft.com/office/officeart/2005/8/layout/equation2"/>
    <dgm:cxn modelId="{2BB8D610-8BAD-4417-971C-9D70FF12B5B4}" type="presParOf" srcId="{B88FA7E8-26D3-418E-BFB5-A4517ADD502C}" destId="{87CAB83E-D2EA-48B0-A382-4FF54D644501}" srcOrd="3" destOrd="0" presId="urn:microsoft.com/office/officeart/2005/8/layout/equation2"/>
    <dgm:cxn modelId="{76A3A8E9-4AC1-47FC-948B-4E753D663425}" type="presParOf" srcId="{B88FA7E8-26D3-418E-BFB5-A4517ADD502C}" destId="{F24A585E-DE6B-4F8E-A8FF-AF8A8E33E5F3}" srcOrd="4" destOrd="0" presId="urn:microsoft.com/office/officeart/2005/8/layout/equation2"/>
    <dgm:cxn modelId="{DDDCDDA1-B33E-4D82-B9D7-36BF85D0096B}" type="presParOf" srcId="{F2C0956C-419E-4458-B512-6F21DE1400FB}" destId="{F446B967-B288-423A-A73A-877824E1C681}" srcOrd="1" destOrd="0" presId="urn:microsoft.com/office/officeart/2005/8/layout/equation2"/>
    <dgm:cxn modelId="{E5F19835-6AF8-4E2E-BAE3-6F5A5190C4EC}" type="presParOf" srcId="{F446B967-B288-423A-A73A-877824E1C681}" destId="{F6827C0D-0620-4D46-8820-61C63D2095D1}" srcOrd="0" destOrd="0" presId="urn:microsoft.com/office/officeart/2005/8/layout/equation2"/>
    <dgm:cxn modelId="{33FD04F1-3D03-445C-87F2-C32BE97E1985}" type="presParOf" srcId="{F2C0956C-419E-4458-B512-6F21DE1400FB}" destId="{6487C97E-3FEB-483D-866D-0B5E01B8CC5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5606ED-A421-4AAD-BA72-F90A5765DFD3}" type="doc">
      <dgm:prSet loTypeId="urn:microsoft.com/office/officeart/2005/8/layout/equation1" loCatId="relationship" qsTypeId="urn:microsoft.com/office/officeart/2005/8/quickstyle/simple2" qsCatId="simple" csTypeId="urn:microsoft.com/office/officeart/2005/8/colors/accent0_1" csCatId="mainScheme" phldr="1"/>
      <dgm:spPr/>
    </dgm:pt>
    <dgm:pt modelId="{968948EB-F3D8-4087-8372-DA4F776E3011}">
      <dgm:prSet phldrT="[Texto]"/>
      <dgm:spPr/>
      <dgm:t>
        <a:bodyPr/>
        <a:lstStyle/>
        <a:p>
          <a:r>
            <a:rPr lang="pt-PT" dirty="0" smtClean="0"/>
            <a:t>Informações por área</a:t>
          </a:r>
          <a:endParaRPr lang="pt-BR" dirty="0"/>
        </a:p>
      </dgm:t>
    </dgm:pt>
    <dgm:pt modelId="{A4729227-3507-4499-A2AC-00BCB9CA8F11}" type="parTrans" cxnId="{ECEB4FA0-97CB-4A19-83A1-B121F4918883}">
      <dgm:prSet/>
      <dgm:spPr/>
      <dgm:t>
        <a:bodyPr/>
        <a:lstStyle/>
        <a:p>
          <a:endParaRPr lang="pt-BR"/>
        </a:p>
      </dgm:t>
    </dgm:pt>
    <dgm:pt modelId="{FD8D059A-27BD-44F1-8DA5-0FE385C5FB73}" type="sibTrans" cxnId="{ECEB4FA0-97CB-4A19-83A1-B121F4918883}">
      <dgm:prSet/>
      <dgm:spPr/>
      <dgm:t>
        <a:bodyPr/>
        <a:lstStyle/>
        <a:p>
          <a:endParaRPr lang="pt-BR"/>
        </a:p>
      </dgm:t>
    </dgm:pt>
    <dgm:pt modelId="{A93B24F2-65B8-411B-A3B7-09A3B0C4BD2B}">
      <dgm:prSet phldrT="[Texto]"/>
      <dgm:spPr/>
      <dgm:t>
        <a:bodyPr/>
        <a:lstStyle/>
        <a:p>
          <a:r>
            <a:rPr lang="pt-PT" dirty="0" smtClean="0"/>
            <a:t>Superfície estatística</a:t>
          </a:r>
          <a:endParaRPr lang="pt-BR" dirty="0"/>
        </a:p>
      </dgm:t>
    </dgm:pt>
    <dgm:pt modelId="{B8443833-58CB-42F0-9423-29AF1143253F}" type="parTrans" cxnId="{091E526F-4282-4F6E-AE56-4F36326927B0}">
      <dgm:prSet/>
      <dgm:spPr/>
      <dgm:t>
        <a:bodyPr/>
        <a:lstStyle/>
        <a:p>
          <a:endParaRPr lang="pt-BR"/>
        </a:p>
      </dgm:t>
    </dgm:pt>
    <dgm:pt modelId="{BC2567B5-3687-40DA-A676-975B10025FFE}" type="sibTrans" cxnId="{091E526F-4282-4F6E-AE56-4F36326927B0}">
      <dgm:prSet/>
      <dgm:spPr/>
      <dgm:t>
        <a:bodyPr/>
        <a:lstStyle/>
        <a:p>
          <a:endParaRPr lang="pt-BR"/>
        </a:p>
      </dgm:t>
    </dgm:pt>
    <dgm:pt modelId="{D6B17455-EF1B-4CC4-9051-CB3EA7BC4392}">
      <dgm:prSet phldrT="[Texto]"/>
      <dgm:spPr/>
      <dgm:t>
        <a:bodyPr/>
        <a:lstStyle/>
        <a:p>
          <a:r>
            <a:rPr lang="pt-PT" dirty="0" smtClean="0"/>
            <a:t>Distribuição acurada da população</a:t>
          </a:r>
          <a:endParaRPr lang="pt-BR" dirty="0"/>
        </a:p>
      </dgm:t>
    </dgm:pt>
    <dgm:pt modelId="{7B1DA50F-8B29-47DB-8EB8-53653850291B}" type="parTrans" cxnId="{DD2F88C9-DFD5-417F-9367-A2E7E963DE78}">
      <dgm:prSet/>
      <dgm:spPr/>
      <dgm:t>
        <a:bodyPr/>
        <a:lstStyle/>
        <a:p>
          <a:endParaRPr lang="pt-BR"/>
        </a:p>
      </dgm:t>
    </dgm:pt>
    <dgm:pt modelId="{A1337C97-5928-46AA-9606-D19973004766}" type="sibTrans" cxnId="{DD2F88C9-DFD5-417F-9367-A2E7E963DE78}">
      <dgm:prSet/>
      <dgm:spPr/>
      <dgm:t>
        <a:bodyPr/>
        <a:lstStyle/>
        <a:p>
          <a:endParaRPr lang="pt-BR"/>
        </a:p>
      </dgm:t>
    </dgm:pt>
    <dgm:pt modelId="{FABBAD2F-4E57-435C-9672-CBAE895132D6}" type="pres">
      <dgm:prSet presAssocID="{C35606ED-A421-4AAD-BA72-F90A5765DFD3}" presName="linearFlow" presStyleCnt="0">
        <dgm:presLayoutVars>
          <dgm:dir/>
          <dgm:resizeHandles val="exact"/>
        </dgm:presLayoutVars>
      </dgm:prSet>
      <dgm:spPr/>
    </dgm:pt>
    <dgm:pt modelId="{234957C1-7CB8-4AB8-A6AC-42ADE7ED9DC5}" type="pres">
      <dgm:prSet presAssocID="{968948EB-F3D8-4087-8372-DA4F776E30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8DDEE7-34E1-44EE-97C6-A2A50D1C5B9A}" type="pres">
      <dgm:prSet presAssocID="{FD8D059A-27BD-44F1-8DA5-0FE385C5FB73}" presName="spacerL" presStyleCnt="0"/>
      <dgm:spPr/>
    </dgm:pt>
    <dgm:pt modelId="{9411D812-A7F8-466A-B0FA-7A1B75C5663F}" type="pres">
      <dgm:prSet presAssocID="{FD8D059A-27BD-44F1-8DA5-0FE385C5FB73}" presName="sibTrans" presStyleLbl="sibTrans2D1" presStyleIdx="0" presStyleCnt="2"/>
      <dgm:spPr/>
      <dgm:t>
        <a:bodyPr/>
        <a:lstStyle/>
        <a:p>
          <a:endParaRPr lang="pt-BR"/>
        </a:p>
      </dgm:t>
    </dgm:pt>
    <dgm:pt modelId="{55D25797-DE03-4CC1-AAA2-D6A2A66259EF}" type="pres">
      <dgm:prSet presAssocID="{FD8D059A-27BD-44F1-8DA5-0FE385C5FB73}" presName="spacerR" presStyleCnt="0"/>
      <dgm:spPr/>
    </dgm:pt>
    <dgm:pt modelId="{69706AA9-7ED4-4517-AEF3-C6F970DD2AA0}" type="pres">
      <dgm:prSet presAssocID="{A93B24F2-65B8-411B-A3B7-09A3B0C4BD2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890A1E-E07E-40F5-AFA3-1D62089F85C3}" type="pres">
      <dgm:prSet presAssocID="{BC2567B5-3687-40DA-A676-975B10025FFE}" presName="spacerL" presStyleCnt="0"/>
      <dgm:spPr/>
    </dgm:pt>
    <dgm:pt modelId="{1BEC8D9A-D6F6-4207-984B-A0B31B18B707}" type="pres">
      <dgm:prSet presAssocID="{BC2567B5-3687-40DA-A676-975B10025FFE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FAF67DA-2024-45F0-9CFE-E2A9037C6DB5}" type="pres">
      <dgm:prSet presAssocID="{BC2567B5-3687-40DA-A676-975B10025FFE}" presName="spacerR" presStyleCnt="0"/>
      <dgm:spPr/>
    </dgm:pt>
    <dgm:pt modelId="{31F8C077-0B7A-45E4-9FCE-9113E2DE69EA}" type="pres">
      <dgm:prSet presAssocID="{D6B17455-EF1B-4CC4-9051-CB3EA7BC439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CEB4FA0-97CB-4A19-83A1-B121F4918883}" srcId="{C35606ED-A421-4AAD-BA72-F90A5765DFD3}" destId="{968948EB-F3D8-4087-8372-DA4F776E3011}" srcOrd="0" destOrd="0" parTransId="{A4729227-3507-4499-A2AC-00BCB9CA8F11}" sibTransId="{FD8D059A-27BD-44F1-8DA5-0FE385C5FB73}"/>
    <dgm:cxn modelId="{DD2F88C9-DFD5-417F-9367-A2E7E963DE78}" srcId="{C35606ED-A421-4AAD-BA72-F90A5765DFD3}" destId="{D6B17455-EF1B-4CC4-9051-CB3EA7BC4392}" srcOrd="2" destOrd="0" parTransId="{7B1DA50F-8B29-47DB-8EB8-53653850291B}" sibTransId="{A1337C97-5928-46AA-9606-D19973004766}"/>
    <dgm:cxn modelId="{9FBFD620-5CFD-4299-9E71-EBE910D311F4}" type="presOf" srcId="{968948EB-F3D8-4087-8372-DA4F776E3011}" destId="{234957C1-7CB8-4AB8-A6AC-42ADE7ED9DC5}" srcOrd="0" destOrd="0" presId="urn:microsoft.com/office/officeart/2005/8/layout/equation1"/>
    <dgm:cxn modelId="{C2260A87-75EC-4009-986D-20E1DCBE9CC4}" type="presOf" srcId="{FD8D059A-27BD-44F1-8DA5-0FE385C5FB73}" destId="{9411D812-A7F8-466A-B0FA-7A1B75C5663F}" srcOrd="0" destOrd="0" presId="urn:microsoft.com/office/officeart/2005/8/layout/equation1"/>
    <dgm:cxn modelId="{9AB87ABA-70AE-49E7-B654-AFF9203AC499}" type="presOf" srcId="{C35606ED-A421-4AAD-BA72-F90A5765DFD3}" destId="{FABBAD2F-4E57-435C-9672-CBAE895132D6}" srcOrd="0" destOrd="0" presId="urn:microsoft.com/office/officeart/2005/8/layout/equation1"/>
    <dgm:cxn modelId="{091E526F-4282-4F6E-AE56-4F36326927B0}" srcId="{C35606ED-A421-4AAD-BA72-F90A5765DFD3}" destId="{A93B24F2-65B8-411B-A3B7-09A3B0C4BD2B}" srcOrd="1" destOrd="0" parTransId="{B8443833-58CB-42F0-9423-29AF1143253F}" sibTransId="{BC2567B5-3687-40DA-A676-975B10025FFE}"/>
    <dgm:cxn modelId="{E562AEA2-4B17-45C6-A348-EE9A81169FFF}" type="presOf" srcId="{D6B17455-EF1B-4CC4-9051-CB3EA7BC4392}" destId="{31F8C077-0B7A-45E4-9FCE-9113E2DE69EA}" srcOrd="0" destOrd="0" presId="urn:microsoft.com/office/officeart/2005/8/layout/equation1"/>
    <dgm:cxn modelId="{98A1AFF5-D87B-48A1-8CCC-E21FAAE3E782}" type="presOf" srcId="{A93B24F2-65B8-411B-A3B7-09A3B0C4BD2B}" destId="{69706AA9-7ED4-4517-AEF3-C6F970DD2AA0}" srcOrd="0" destOrd="0" presId="urn:microsoft.com/office/officeart/2005/8/layout/equation1"/>
    <dgm:cxn modelId="{E81AF189-5497-4E9E-9732-903239A5C49A}" type="presOf" srcId="{BC2567B5-3687-40DA-A676-975B10025FFE}" destId="{1BEC8D9A-D6F6-4207-984B-A0B31B18B707}" srcOrd="0" destOrd="0" presId="urn:microsoft.com/office/officeart/2005/8/layout/equation1"/>
    <dgm:cxn modelId="{4862D67E-8D14-4501-954A-F226B6E542F4}" type="presParOf" srcId="{FABBAD2F-4E57-435C-9672-CBAE895132D6}" destId="{234957C1-7CB8-4AB8-A6AC-42ADE7ED9DC5}" srcOrd="0" destOrd="0" presId="urn:microsoft.com/office/officeart/2005/8/layout/equation1"/>
    <dgm:cxn modelId="{7E7F42A4-5571-450B-AB36-83B76C5FFD21}" type="presParOf" srcId="{FABBAD2F-4E57-435C-9672-CBAE895132D6}" destId="{E18DDEE7-34E1-44EE-97C6-A2A50D1C5B9A}" srcOrd="1" destOrd="0" presId="urn:microsoft.com/office/officeart/2005/8/layout/equation1"/>
    <dgm:cxn modelId="{C99A1EB8-F451-4AAA-9B9A-F0B4FE84939F}" type="presParOf" srcId="{FABBAD2F-4E57-435C-9672-CBAE895132D6}" destId="{9411D812-A7F8-466A-B0FA-7A1B75C5663F}" srcOrd="2" destOrd="0" presId="urn:microsoft.com/office/officeart/2005/8/layout/equation1"/>
    <dgm:cxn modelId="{2B3D9B36-0C9E-4393-8CC1-EB4D85CFAEA0}" type="presParOf" srcId="{FABBAD2F-4E57-435C-9672-CBAE895132D6}" destId="{55D25797-DE03-4CC1-AAA2-D6A2A66259EF}" srcOrd="3" destOrd="0" presId="urn:microsoft.com/office/officeart/2005/8/layout/equation1"/>
    <dgm:cxn modelId="{B2A3E971-9E8F-457E-A720-B3867ACE6D5D}" type="presParOf" srcId="{FABBAD2F-4E57-435C-9672-CBAE895132D6}" destId="{69706AA9-7ED4-4517-AEF3-C6F970DD2AA0}" srcOrd="4" destOrd="0" presId="urn:microsoft.com/office/officeart/2005/8/layout/equation1"/>
    <dgm:cxn modelId="{016A5E94-1087-4AC9-8737-B066B09F0D9B}" type="presParOf" srcId="{FABBAD2F-4E57-435C-9672-CBAE895132D6}" destId="{FD890A1E-E07E-40F5-AFA3-1D62089F85C3}" srcOrd="5" destOrd="0" presId="urn:microsoft.com/office/officeart/2005/8/layout/equation1"/>
    <dgm:cxn modelId="{ED2AAAB1-BFF4-456B-AEAF-53BF8D8F9F59}" type="presParOf" srcId="{FABBAD2F-4E57-435C-9672-CBAE895132D6}" destId="{1BEC8D9A-D6F6-4207-984B-A0B31B18B707}" srcOrd="6" destOrd="0" presId="urn:microsoft.com/office/officeart/2005/8/layout/equation1"/>
    <dgm:cxn modelId="{8CCF71BB-F32A-455E-B786-038566808397}" type="presParOf" srcId="{FABBAD2F-4E57-435C-9672-CBAE895132D6}" destId="{0FAF67DA-2024-45F0-9CFE-E2A9037C6DB5}" srcOrd="7" destOrd="0" presId="urn:microsoft.com/office/officeart/2005/8/layout/equation1"/>
    <dgm:cxn modelId="{9D8BD1EF-2199-42A2-B8ED-0F48DC7FEBD9}" type="presParOf" srcId="{FABBAD2F-4E57-435C-9672-CBAE895132D6}" destId="{31F8C077-0B7A-45E4-9FCE-9113E2DE69E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27BFBD-8DD9-4C94-A044-4D97EC835F0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9FBA957E-42CA-454D-BFF7-6CA134A5B564}">
      <dgm:prSet phldrT="[Texto]"/>
      <dgm:spPr/>
      <dgm:t>
        <a:bodyPr/>
        <a:lstStyle/>
        <a:p>
          <a:r>
            <a:rPr lang="pt-PT" dirty="0" smtClean="0"/>
            <a:t>Método dasimétrico</a:t>
          </a:r>
          <a:endParaRPr lang="pt-BR" dirty="0"/>
        </a:p>
      </dgm:t>
    </dgm:pt>
    <dgm:pt modelId="{D81C75B2-C03A-4DC6-B378-BEA5A3AD4A42}" type="parTrans" cxnId="{7A175845-B95A-44A9-8C8C-642E36446834}">
      <dgm:prSet/>
      <dgm:spPr/>
      <dgm:t>
        <a:bodyPr/>
        <a:lstStyle/>
        <a:p>
          <a:endParaRPr lang="pt-BR"/>
        </a:p>
      </dgm:t>
    </dgm:pt>
    <dgm:pt modelId="{BD699809-8D77-4336-A3F2-6CD4A7215896}" type="sibTrans" cxnId="{7A175845-B95A-44A9-8C8C-642E36446834}">
      <dgm:prSet/>
      <dgm:spPr/>
      <dgm:t>
        <a:bodyPr/>
        <a:lstStyle/>
        <a:p>
          <a:endParaRPr lang="pt-BR"/>
        </a:p>
      </dgm:t>
    </dgm:pt>
    <dgm:pt modelId="{55D67B40-F576-49DD-9ED4-D56911A677DB}">
      <dgm:prSet phldrT="[Texto]"/>
      <dgm:spPr/>
      <dgm:t>
        <a:bodyPr/>
        <a:lstStyle/>
        <a:p>
          <a:r>
            <a:rPr lang="pt-PT" dirty="0" smtClean="0"/>
            <a:t>Binário</a:t>
          </a:r>
          <a:endParaRPr lang="pt-BR" dirty="0"/>
        </a:p>
      </dgm:t>
    </dgm:pt>
    <dgm:pt modelId="{DA4F53AB-A377-4B1B-B321-115ADC8BF37E}" type="parTrans" cxnId="{C673F959-593A-48F7-8478-7E867A839173}">
      <dgm:prSet/>
      <dgm:spPr/>
      <dgm:t>
        <a:bodyPr/>
        <a:lstStyle/>
        <a:p>
          <a:endParaRPr lang="pt-BR"/>
        </a:p>
      </dgm:t>
    </dgm:pt>
    <dgm:pt modelId="{C299D8E9-DD1B-4840-8501-AF48879C3086}" type="sibTrans" cxnId="{C673F959-593A-48F7-8478-7E867A839173}">
      <dgm:prSet/>
      <dgm:spPr/>
      <dgm:t>
        <a:bodyPr/>
        <a:lstStyle/>
        <a:p>
          <a:endParaRPr lang="pt-BR"/>
        </a:p>
      </dgm:t>
    </dgm:pt>
    <dgm:pt modelId="{62F64B39-1966-4401-86FD-258AF5B33A0E}">
      <dgm:prSet phldrT="[Texto]"/>
      <dgm:spPr/>
      <dgm:t>
        <a:bodyPr/>
        <a:lstStyle/>
        <a:p>
          <a:r>
            <a:rPr lang="pt-PT" dirty="0" smtClean="0"/>
            <a:t>Três classes</a:t>
          </a:r>
          <a:endParaRPr lang="pt-BR" dirty="0"/>
        </a:p>
      </dgm:t>
    </dgm:pt>
    <dgm:pt modelId="{0F7591F4-2ADD-4650-B130-1A814A40877A}" type="parTrans" cxnId="{DEA8B054-B1EE-4762-ABB8-58CF3786D7F4}">
      <dgm:prSet/>
      <dgm:spPr/>
      <dgm:t>
        <a:bodyPr/>
        <a:lstStyle/>
        <a:p>
          <a:endParaRPr lang="pt-BR"/>
        </a:p>
      </dgm:t>
    </dgm:pt>
    <dgm:pt modelId="{45ECCA22-EE03-454B-97AC-CB625188068E}" type="sibTrans" cxnId="{DEA8B054-B1EE-4762-ABB8-58CF3786D7F4}">
      <dgm:prSet/>
      <dgm:spPr/>
      <dgm:t>
        <a:bodyPr/>
        <a:lstStyle/>
        <a:p>
          <a:endParaRPr lang="pt-BR"/>
        </a:p>
      </dgm:t>
    </dgm:pt>
    <dgm:pt modelId="{49FA60C4-C484-4DEF-8704-FC196CB90D4E}">
      <dgm:prSet phldrT="[Texto]"/>
      <dgm:spPr/>
      <dgm:t>
        <a:bodyPr/>
        <a:lstStyle/>
        <a:p>
          <a:r>
            <a:rPr lang="pt-PT" dirty="0" smtClean="0"/>
            <a:t>Variável limitante</a:t>
          </a:r>
          <a:endParaRPr lang="pt-BR" dirty="0"/>
        </a:p>
      </dgm:t>
    </dgm:pt>
    <dgm:pt modelId="{45C39137-BDB9-45C2-971D-11ED89DBF4F4}" type="parTrans" cxnId="{0A4E06DA-1C12-4453-8C00-9E7D58C1A9AD}">
      <dgm:prSet/>
      <dgm:spPr/>
      <dgm:t>
        <a:bodyPr/>
        <a:lstStyle/>
        <a:p>
          <a:endParaRPr lang="pt-BR"/>
        </a:p>
      </dgm:t>
    </dgm:pt>
    <dgm:pt modelId="{094FE236-2265-4DB0-9F55-AF3B1A1FD083}" type="sibTrans" cxnId="{0A4E06DA-1C12-4453-8C00-9E7D58C1A9AD}">
      <dgm:prSet/>
      <dgm:spPr/>
      <dgm:t>
        <a:bodyPr/>
        <a:lstStyle/>
        <a:p>
          <a:endParaRPr lang="pt-BR"/>
        </a:p>
      </dgm:t>
    </dgm:pt>
    <dgm:pt modelId="{9E9A9DAF-3D27-463F-904F-C3A41999C2C6}">
      <dgm:prSet phldrT="[Texto]"/>
      <dgm:spPr/>
      <dgm:t>
        <a:bodyPr/>
        <a:lstStyle/>
        <a:p>
          <a:r>
            <a:rPr lang="pt-PT" dirty="0" smtClean="0"/>
            <a:t>Métodos</a:t>
          </a:r>
          <a:r>
            <a:rPr lang="pt-PT" baseline="0" dirty="0" smtClean="0"/>
            <a:t> estatísticos</a:t>
          </a:r>
          <a:endParaRPr lang="pt-BR" dirty="0"/>
        </a:p>
      </dgm:t>
    </dgm:pt>
    <dgm:pt modelId="{708D9DB5-E636-4380-9A24-11DD83DAC8A4}" type="parTrans" cxnId="{ED5F3AAC-0B11-448A-829D-65C5234531C3}">
      <dgm:prSet/>
      <dgm:spPr/>
      <dgm:t>
        <a:bodyPr/>
        <a:lstStyle/>
        <a:p>
          <a:endParaRPr lang="pt-BR"/>
        </a:p>
      </dgm:t>
    </dgm:pt>
    <dgm:pt modelId="{A3D7D418-E832-4035-8B7A-19D7C1A551F2}" type="sibTrans" cxnId="{ED5F3AAC-0B11-448A-829D-65C5234531C3}">
      <dgm:prSet/>
      <dgm:spPr/>
      <dgm:t>
        <a:bodyPr/>
        <a:lstStyle/>
        <a:p>
          <a:endParaRPr lang="pt-BR"/>
        </a:p>
      </dgm:t>
    </dgm:pt>
    <dgm:pt modelId="{7880359A-E827-42B0-89D5-A26FE5367846}" type="pres">
      <dgm:prSet presAssocID="{8327BFBD-8DD9-4C94-A044-4D97EC835F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D15F18E-E2F3-461D-9F3B-3A6C2B390819}" type="pres">
      <dgm:prSet presAssocID="{9FBA957E-42CA-454D-BFF7-6CA134A5B564}" presName="hierRoot1" presStyleCnt="0"/>
      <dgm:spPr/>
    </dgm:pt>
    <dgm:pt modelId="{4A87E732-1776-4061-8FA1-CC199AF91A13}" type="pres">
      <dgm:prSet presAssocID="{9FBA957E-42CA-454D-BFF7-6CA134A5B564}" presName="composite" presStyleCnt="0"/>
      <dgm:spPr/>
    </dgm:pt>
    <dgm:pt modelId="{0D568E93-706C-4C9C-8F24-79C4FFFA1018}" type="pres">
      <dgm:prSet presAssocID="{9FBA957E-42CA-454D-BFF7-6CA134A5B564}" presName="background" presStyleLbl="node0" presStyleIdx="0" presStyleCnt="1"/>
      <dgm:spPr/>
    </dgm:pt>
    <dgm:pt modelId="{DF0C7F78-3663-42C0-A97A-399BEF55972B}" type="pres">
      <dgm:prSet presAssocID="{9FBA957E-42CA-454D-BFF7-6CA134A5B56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AA9F788-8BA1-4078-A32A-618D0AD8EF0E}" type="pres">
      <dgm:prSet presAssocID="{9FBA957E-42CA-454D-BFF7-6CA134A5B564}" presName="hierChild2" presStyleCnt="0"/>
      <dgm:spPr/>
    </dgm:pt>
    <dgm:pt modelId="{61699753-E386-45EC-B7C2-BB8942005DD7}" type="pres">
      <dgm:prSet presAssocID="{DA4F53AB-A377-4B1B-B321-115ADC8BF37E}" presName="Name10" presStyleLbl="parChTrans1D2" presStyleIdx="0" presStyleCnt="4"/>
      <dgm:spPr/>
      <dgm:t>
        <a:bodyPr/>
        <a:lstStyle/>
        <a:p>
          <a:endParaRPr lang="pt-BR"/>
        </a:p>
      </dgm:t>
    </dgm:pt>
    <dgm:pt modelId="{B36CCFC0-3B09-44E3-A887-60D0A82A9AD1}" type="pres">
      <dgm:prSet presAssocID="{55D67B40-F576-49DD-9ED4-D56911A677DB}" presName="hierRoot2" presStyleCnt="0"/>
      <dgm:spPr/>
    </dgm:pt>
    <dgm:pt modelId="{C2879CD6-7A87-418B-B6D9-412BE8285955}" type="pres">
      <dgm:prSet presAssocID="{55D67B40-F576-49DD-9ED4-D56911A677DB}" presName="composite2" presStyleCnt="0"/>
      <dgm:spPr/>
    </dgm:pt>
    <dgm:pt modelId="{8D4CA46B-0F71-46E0-B938-CCA31D82CF89}" type="pres">
      <dgm:prSet presAssocID="{55D67B40-F576-49DD-9ED4-D56911A677DB}" presName="background2" presStyleLbl="node2" presStyleIdx="0" presStyleCnt="4"/>
      <dgm:spPr/>
    </dgm:pt>
    <dgm:pt modelId="{286973D5-FA0A-4C43-BAAA-B84304D3D16C}" type="pres">
      <dgm:prSet presAssocID="{55D67B40-F576-49DD-9ED4-D56911A677DB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AE2746F-B8B2-4D9D-AA6B-4A587813BEE8}" type="pres">
      <dgm:prSet presAssocID="{55D67B40-F576-49DD-9ED4-D56911A677DB}" presName="hierChild3" presStyleCnt="0"/>
      <dgm:spPr/>
    </dgm:pt>
    <dgm:pt modelId="{C21DC4BF-1FDA-43E5-8C16-81B86D5B8BEF}" type="pres">
      <dgm:prSet presAssocID="{0F7591F4-2ADD-4650-B130-1A814A40877A}" presName="Name10" presStyleLbl="parChTrans1D2" presStyleIdx="1" presStyleCnt="4"/>
      <dgm:spPr/>
      <dgm:t>
        <a:bodyPr/>
        <a:lstStyle/>
        <a:p>
          <a:endParaRPr lang="pt-BR"/>
        </a:p>
      </dgm:t>
    </dgm:pt>
    <dgm:pt modelId="{858C2CD4-C496-4CDB-AFB8-D49DEAF8AEA8}" type="pres">
      <dgm:prSet presAssocID="{62F64B39-1966-4401-86FD-258AF5B33A0E}" presName="hierRoot2" presStyleCnt="0"/>
      <dgm:spPr/>
    </dgm:pt>
    <dgm:pt modelId="{644E7620-BBFF-44BA-B14E-58E53F46C570}" type="pres">
      <dgm:prSet presAssocID="{62F64B39-1966-4401-86FD-258AF5B33A0E}" presName="composite2" presStyleCnt="0"/>
      <dgm:spPr/>
    </dgm:pt>
    <dgm:pt modelId="{3C9F6D22-C408-4614-B696-DE3D0E1D0C01}" type="pres">
      <dgm:prSet presAssocID="{62F64B39-1966-4401-86FD-258AF5B33A0E}" presName="background2" presStyleLbl="node2" presStyleIdx="1" presStyleCnt="4"/>
      <dgm:spPr/>
    </dgm:pt>
    <dgm:pt modelId="{7009C95E-A7DA-4176-8B87-DA90EC462E3D}" type="pres">
      <dgm:prSet presAssocID="{62F64B39-1966-4401-86FD-258AF5B33A0E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09DB07F-5402-45BB-96DA-4B2DBC1B5DF8}" type="pres">
      <dgm:prSet presAssocID="{62F64B39-1966-4401-86FD-258AF5B33A0E}" presName="hierChild3" presStyleCnt="0"/>
      <dgm:spPr/>
    </dgm:pt>
    <dgm:pt modelId="{5E8EEC46-CFA9-47D6-91DD-5BBBA24C21C5}" type="pres">
      <dgm:prSet presAssocID="{45C39137-BDB9-45C2-971D-11ED89DBF4F4}" presName="Name10" presStyleLbl="parChTrans1D2" presStyleIdx="2" presStyleCnt="4"/>
      <dgm:spPr/>
      <dgm:t>
        <a:bodyPr/>
        <a:lstStyle/>
        <a:p>
          <a:endParaRPr lang="pt-BR"/>
        </a:p>
      </dgm:t>
    </dgm:pt>
    <dgm:pt modelId="{CBD95CFD-3EAB-41AD-834F-2F979A64B845}" type="pres">
      <dgm:prSet presAssocID="{49FA60C4-C484-4DEF-8704-FC196CB90D4E}" presName="hierRoot2" presStyleCnt="0"/>
      <dgm:spPr/>
    </dgm:pt>
    <dgm:pt modelId="{9D23174D-F14E-460D-9567-A0C38324AABE}" type="pres">
      <dgm:prSet presAssocID="{49FA60C4-C484-4DEF-8704-FC196CB90D4E}" presName="composite2" presStyleCnt="0"/>
      <dgm:spPr/>
    </dgm:pt>
    <dgm:pt modelId="{C6AE2F49-94B2-49BB-8DA7-AF921A66CBE1}" type="pres">
      <dgm:prSet presAssocID="{49FA60C4-C484-4DEF-8704-FC196CB90D4E}" presName="background2" presStyleLbl="node2" presStyleIdx="2" presStyleCnt="4"/>
      <dgm:spPr/>
      <dgm:t>
        <a:bodyPr/>
        <a:lstStyle/>
        <a:p>
          <a:endParaRPr lang="pt-BR"/>
        </a:p>
      </dgm:t>
    </dgm:pt>
    <dgm:pt modelId="{ACEA3311-D4DB-4E84-B5F7-B2016052D602}" type="pres">
      <dgm:prSet presAssocID="{49FA60C4-C484-4DEF-8704-FC196CB90D4E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11E6385-1CFE-496D-ABF5-A0CBA44ED0C3}" type="pres">
      <dgm:prSet presAssocID="{49FA60C4-C484-4DEF-8704-FC196CB90D4E}" presName="hierChild3" presStyleCnt="0"/>
      <dgm:spPr/>
    </dgm:pt>
    <dgm:pt modelId="{44ABBE6D-DF05-4277-AD62-DE4978AA0EBC}" type="pres">
      <dgm:prSet presAssocID="{708D9DB5-E636-4380-9A24-11DD83DAC8A4}" presName="Name10" presStyleLbl="parChTrans1D2" presStyleIdx="3" presStyleCnt="4"/>
      <dgm:spPr/>
      <dgm:t>
        <a:bodyPr/>
        <a:lstStyle/>
        <a:p>
          <a:endParaRPr lang="pt-BR"/>
        </a:p>
      </dgm:t>
    </dgm:pt>
    <dgm:pt modelId="{B88E3841-FE27-473B-98A8-CFBF1810BCE4}" type="pres">
      <dgm:prSet presAssocID="{9E9A9DAF-3D27-463F-904F-C3A41999C2C6}" presName="hierRoot2" presStyleCnt="0"/>
      <dgm:spPr/>
    </dgm:pt>
    <dgm:pt modelId="{DF199A5A-326A-4DDF-AF79-A9B227E16831}" type="pres">
      <dgm:prSet presAssocID="{9E9A9DAF-3D27-463F-904F-C3A41999C2C6}" presName="composite2" presStyleCnt="0"/>
      <dgm:spPr/>
    </dgm:pt>
    <dgm:pt modelId="{2508C52B-D6A6-4836-80C4-2F7444ADBA8E}" type="pres">
      <dgm:prSet presAssocID="{9E9A9DAF-3D27-463F-904F-C3A41999C2C6}" presName="background2" presStyleLbl="node2" presStyleIdx="3" presStyleCnt="4"/>
      <dgm:spPr/>
    </dgm:pt>
    <dgm:pt modelId="{BB414CD0-4A75-4C42-A40F-7F5087DC9271}" type="pres">
      <dgm:prSet presAssocID="{9E9A9DAF-3D27-463F-904F-C3A41999C2C6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FAF389F-72B8-4C34-9485-5EF54F76B641}" type="pres">
      <dgm:prSet presAssocID="{9E9A9DAF-3D27-463F-904F-C3A41999C2C6}" presName="hierChild3" presStyleCnt="0"/>
      <dgm:spPr/>
    </dgm:pt>
  </dgm:ptLst>
  <dgm:cxnLst>
    <dgm:cxn modelId="{48877C01-C4E5-4E56-AD46-7B3677A30022}" type="presOf" srcId="{8327BFBD-8DD9-4C94-A044-4D97EC835F0D}" destId="{7880359A-E827-42B0-89D5-A26FE5367846}" srcOrd="0" destOrd="0" presId="urn:microsoft.com/office/officeart/2005/8/layout/hierarchy1"/>
    <dgm:cxn modelId="{DD2DF230-D250-40A9-B842-E3466D713214}" type="presOf" srcId="{708D9DB5-E636-4380-9A24-11DD83DAC8A4}" destId="{44ABBE6D-DF05-4277-AD62-DE4978AA0EBC}" srcOrd="0" destOrd="0" presId="urn:microsoft.com/office/officeart/2005/8/layout/hierarchy1"/>
    <dgm:cxn modelId="{C673F959-593A-48F7-8478-7E867A839173}" srcId="{9FBA957E-42CA-454D-BFF7-6CA134A5B564}" destId="{55D67B40-F576-49DD-9ED4-D56911A677DB}" srcOrd="0" destOrd="0" parTransId="{DA4F53AB-A377-4B1B-B321-115ADC8BF37E}" sibTransId="{C299D8E9-DD1B-4840-8501-AF48879C3086}"/>
    <dgm:cxn modelId="{0C13366B-5F94-4FC3-96C8-37DD1705A3A0}" type="presOf" srcId="{9E9A9DAF-3D27-463F-904F-C3A41999C2C6}" destId="{BB414CD0-4A75-4C42-A40F-7F5087DC9271}" srcOrd="0" destOrd="0" presId="urn:microsoft.com/office/officeart/2005/8/layout/hierarchy1"/>
    <dgm:cxn modelId="{172F8BD9-A330-4AB1-95FF-C14914855E2A}" type="presOf" srcId="{62F64B39-1966-4401-86FD-258AF5B33A0E}" destId="{7009C95E-A7DA-4176-8B87-DA90EC462E3D}" srcOrd="0" destOrd="0" presId="urn:microsoft.com/office/officeart/2005/8/layout/hierarchy1"/>
    <dgm:cxn modelId="{64684E8B-C608-4814-90F3-5785F22C23B1}" type="presOf" srcId="{9FBA957E-42CA-454D-BFF7-6CA134A5B564}" destId="{DF0C7F78-3663-42C0-A97A-399BEF55972B}" srcOrd="0" destOrd="0" presId="urn:microsoft.com/office/officeart/2005/8/layout/hierarchy1"/>
    <dgm:cxn modelId="{ED5F3AAC-0B11-448A-829D-65C5234531C3}" srcId="{9FBA957E-42CA-454D-BFF7-6CA134A5B564}" destId="{9E9A9DAF-3D27-463F-904F-C3A41999C2C6}" srcOrd="3" destOrd="0" parTransId="{708D9DB5-E636-4380-9A24-11DD83DAC8A4}" sibTransId="{A3D7D418-E832-4035-8B7A-19D7C1A551F2}"/>
    <dgm:cxn modelId="{7A175845-B95A-44A9-8C8C-642E36446834}" srcId="{8327BFBD-8DD9-4C94-A044-4D97EC835F0D}" destId="{9FBA957E-42CA-454D-BFF7-6CA134A5B564}" srcOrd="0" destOrd="0" parTransId="{D81C75B2-C03A-4DC6-B378-BEA5A3AD4A42}" sibTransId="{BD699809-8D77-4336-A3F2-6CD4A7215896}"/>
    <dgm:cxn modelId="{852A0718-728F-455A-9B48-AF958EE1AF1C}" type="presOf" srcId="{DA4F53AB-A377-4B1B-B321-115ADC8BF37E}" destId="{61699753-E386-45EC-B7C2-BB8942005DD7}" srcOrd="0" destOrd="0" presId="urn:microsoft.com/office/officeart/2005/8/layout/hierarchy1"/>
    <dgm:cxn modelId="{0A4E06DA-1C12-4453-8C00-9E7D58C1A9AD}" srcId="{9FBA957E-42CA-454D-BFF7-6CA134A5B564}" destId="{49FA60C4-C484-4DEF-8704-FC196CB90D4E}" srcOrd="2" destOrd="0" parTransId="{45C39137-BDB9-45C2-971D-11ED89DBF4F4}" sibTransId="{094FE236-2265-4DB0-9F55-AF3B1A1FD083}"/>
    <dgm:cxn modelId="{46740022-1800-43F1-92EE-D26C749EEDE5}" type="presOf" srcId="{55D67B40-F576-49DD-9ED4-D56911A677DB}" destId="{286973D5-FA0A-4C43-BAAA-B84304D3D16C}" srcOrd="0" destOrd="0" presId="urn:microsoft.com/office/officeart/2005/8/layout/hierarchy1"/>
    <dgm:cxn modelId="{DEA96833-0E54-4966-9969-940F0D2C4E72}" type="presOf" srcId="{45C39137-BDB9-45C2-971D-11ED89DBF4F4}" destId="{5E8EEC46-CFA9-47D6-91DD-5BBBA24C21C5}" srcOrd="0" destOrd="0" presId="urn:microsoft.com/office/officeart/2005/8/layout/hierarchy1"/>
    <dgm:cxn modelId="{DEA8B054-B1EE-4762-ABB8-58CF3786D7F4}" srcId="{9FBA957E-42CA-454D-BFF7-6CA134A5B564}" destId="{62F64B39-1966-4401-86FD-258AF5B33A0E}" srcOrd="1" destOrd="0" parTransId="{0F7591F4-2ADD-4650-B130-1A814A40877A}" sibTransId="{45ECCA22-EE03-454B-97AC-CB625188068E}"/>
    <dgm:cxn modelId="{719C9AE8-5607-4DD1-B033-C54DF64E2B8A}" type="presOf" srcId="{0F7591F4-2ADD-4650-B130-1A814A40877A}" destId="{C21DC4BF-1FDA-43E5-8C16-81B86D5B8BEF}" srcOrd="0" destOrd="0" presId="urn:microsoft.com/office/officeart/2005/8/layout/hierarchy1"/>
    <dgm:cxn modelId="{AAF22F17-AA59-4ED8-8419-1821D3D692A2}" type="presOf" srcId="{49FA60C4-C484-4DEF-8704-FC196CB90D4E}" destId="{ACEA3311-D4DB-4E84-B5F7-B2016052D602}" srcOrd="0" destOrd="0" presId="urn:microsoft.com/office/officeart/2005/8/layout/hierarchy1"/>
    <dgm:cxn modelId="{EAEA6675-B80E-442A-B67A-32DDA38FD87E}" type="presParOf" srcId="{7880359A-E827-42B0-89D5-A26FE5367846}" destId="{DD15F18E-E2F3-461D-9F3B-3A6C2B390819}" srcOrd="0" destOrd="0" presId="urn:microsoft.com/office/officeart/2005/8/layout/hierarchy1"/>
    <dgm:cxn modelId="{14A16306-22B3-428D-A1D6-1BF8FF243AE9}" type="presParOf" srcId="{DD15F18E-E2F3-461D-9F3B-3A6C2B390819}" destId="{4A87E732-1776-4061-8FA1-CC199AF91A13}" srcOrd="0" destOrd="0" presId="urn:microsoft.com/office/officeart/2005/8/layout/hierarchy1"/>
    <dgm:cxn modelId="{5CE53E05-461B-4E31-836A-85BC1C21B4A9}" type="presParOf" srcId="{4A87E732-1776-4061-8FA1-CC199AF91A13}" destId="{0D568E93-706C-4C9C-8F24-79C4FFFA1018}" srcOrd="0" destOrd="0" presId="urn:microsoft.com/office/officeart/2005/8/layout/hierarchy1"/>
    <dgm:cxn modelId="{B9543B31-F160-4AB1-BF53-BA6A9CE8DFEC}" type="presParOf" srcId="{4A87E732-1776-4061-8FA1-CC199AF91A13}" destId="{DF0C7F78-3663-42C0-A97A-399BEF55972B}" srcOrd="1" destOrd="0" presId="urn:microsoft.com/office/officeart/2005/8/layout/hierarchy1"/>
    <dgm:cxn modelId="{86196934-5C4B-44D7-A9AB-B76B73CDC4BE}" type="presParOf" srcId="{DD15F18E-E2F3-461D-9F3B-3A6C2B390819}" destId="{4AA9F788-8BA1-4078-A32A-618D0AD8EF0E}" srcOrd="1" destOrd="0" presId="urn:microsoft.com/office/officeart/2005/8/layout/hierarchy1"/>
    <dgm:cxn modelId="{38912E34-116A-4249-B022-22634BE925EE}" type="presParOf" srcId="{4AA9F788-8BA1-4078-A32A-618D0AD8EF0E}" destId="{61699753-E386-45EC-B7C2-BB8942005DD7}" srcOrd="0" destOrd="0" presId="urn:microsoft.com/office/officeart/2005/8/layout/hierarchy1"/>
    <dgm:cxn modelId="{229B58C2-61CC-4350-A6CE-E5855557DE8A}" type="presParOf" srcId="{4AA9F788-8BA1-4078-A32A-618D0AD8EF0E}" destId="{B36CCFC0-3B09-44E3-A887-60D0A82A9AD1}" srcOrd="1" destOrd="0" presId="urn:microsoft.com/office/officeart/2005/8/layout/hierarchy1"/>
    <dgm:cxn modelId="{F2CF9C03-B3D5-4FFC-97D8-ACB9D4B19B13}" type="presParOf" srcId="{B36CCFC0-3B09-44E3-A887-60D0A82A9AD1}" destId="{C2879CD6-7A87-418B-B6D9-412BE8285955}" srcOrd="0" destOrd="0" presId="urn:microsoft.com/office/officeart/2005/8/layout/hierarchy1"/>
    <dgm:cxn modelId="{D46DC5A3-C04A-4316-B18E-5DD40BB41A27}" type="presParOf" srcId="{C2879CD6-7A87-418B-B6D9-412BE8285955}" destId="{8D4CA46B-0F71-46E0-B938-CCA31D82CF89}" srcOrd="0" destOrd="0" presId="urn:microsoft.com/office/officeart/2005/8/layout/hierarchy1"/>
    <dgm:cxn modelId="{83783BF2-F810-4D24-8124-B7DC71F0C325}" type="presParOf" srcId="{C2879CD6-7A87-418B-B6D9-412BE8285955}" destId="{286973D5-FA0A-4C43-BAAA-B84304D3D16C}" srcOrd="1" destOrd="0" presId="urn:microsoft.com/office/officeart/2005/8/layout/hierarchy1"/>
    <dgm:cxn modelId="{C100885D-7095-4AD6-B260-69A4A8AEAFF1}" type="presParOf" srcId="{B36CCFC0-3B09-44E3-A887-60D0A82A9AD1}" destId="{9AE2746F-B8B2-4D9D-AA6B-4A587813BEE8}" srcOrd="1" destOrd="0" presId="urn:microsoft.com/office/officeart/2005/8/layout/hierarchy1"/>
    <dgm:cxn modelId="{943828BB-A680-459E-B3CB-2F91013B068A}" type="presParOf" srcId="{4AA9F788-8BA1-4078-A32A-618D0AD8EF0E}" destId="{C21DC4BF-1FDA-43E5-8C16-81B86D5B8BEF}" srcOrd="2" destOrd="0" presId="urn:microsoft.com/office/officeart/2005/8/layout/hierarchy1"/>
    <dgm:cxn modelId="{BA5DB610-7C15-4B66-82C7-571442C3677E}" type="presParOf" srcId="{4AA9F788-8BA1-4078-A32A-618D0AD8EF0E}" destId="{858C2CD4-C496-4CDB-AFB8-D49DEAF8AEA8}" srcOrd="3" destOrd="0" presId="urn:microsoft.com/office/officeart/2005/8/layout/hierarchy1"/>
    <dgm:cxn modelId="{1C773EA9-AF6B-4E9F-8CB2-A1F8756C9ED1}" type="presParOf" srcId="{858C2CD4-C496-4CDB-AFB8-D49DEAF8AEA8}" destId="{644E7620-BBFF-44BA-B14E-58E53F46C570}" srcOrd="0" destOrd="0" presId="urn:microsoft.com/office/officeart/2005/8/layout/hierarchy1"/>
    <dgm:cxn modelId="{E5222A3E-6872-4EA0-A302-648359EB6DE5}" type="presParOf" srcId="{644E7620-BBFF-44BA-B14E-58E53F46C570}" destId="{3C9F6D22-C408-4614-B696-DE3D0E1D0C01}" srcOrd="0" destOrd="0" presId="urn:microsoft.com/office/officeart/2005/8/layout/hierarchy1"/>
    <dgm:cxn modelId="{8D9948CF-6B22-4318-90DF-0D52E5109728}" type="presParOf" srcId="{644E7620-BBFF-44BA-B14E-58E53F46C570}" destId="{7009C95E-A7DA-4176-8B87-DA90EC462E3D}" srcOrd="1" destOrd="0" presId="urn:microsoft.com/office/officeart/2005/8/layout/hierarchy1"/>
    <dgm:cxn modelId="{F38C94A1-0C31-4BB3-8560-DDB3C420BB09}" type="presParOf" srcId="{858C2CD4-C496-4CDB-AFB8-D49DEAF8AEA8}" destId="{109DB07F-5402-45BB-96DA-4B2DBC1B5DF8}" srcOrd="1" destOrd="0" presId="urn:microsoft.com/office/officeart/2005/8/layout/hierarchy1"/>
    <dgm:cxn modelId="{FACE1844-B69E-4AB4-BFA1-E3829FEECE67}" type="presParOf" srcId="{4AA9F788-8BA1-4078-A32A-618D0AD8EF0E}" destId="{5E8EEC46-CFA9-47D6-91DD-5BBBA24C21C5}" srcOrd="4" destOrd="0" presId="urn:microsoft.com/office/officeart/2005/8/layout/hierarchy1"/>
    <dgm:cxn modelId="{89E5DB52-B154-4D11-932D-74F406B83F83}" type="presParOf" srcId="{4AA9F788-8BA1-4078-A32A-618D0AD8EF0E}" destId="{CBD95CFD-3EAB-41AD-834F-2F979A64B845}" srcOrd="5" destOrd="0" presId="urn:microsoft.com/office/officeart/2005/8/layout/hierarchy1"/>
    <dgm:cxn modelId="{809081A9-5670-49CE-87B6-C08F672002BA}" type="presParOf" srcId="{CBD95CFD-3EAB-41AD-834F-2F979A64B845}" destId="{9D23174D-F14E-460D-9567-A0C38324AABE}" srcOrd="0" destOrd="0" presId="urn:microsoft.com/office/officeart/2005/8/layout/hierarchy1"/>
    <dgm:cxn modelId="{73C9A88E-44E3-4254-AF23-E4C9A3B42380}" type="presParOf" srcId="{9D23174D-F14E-460D-9567-A0C38324AABE}" destId="{C6AE2F49-94B2-49BB-8DA7-AF921A66CBE1}" srcOrd="0" destOrd="0" presId="urn:microsoft.com/office/officeart/2005/8/layout/hierarchy1"/>
    <dgm:cxn modelId="{1DE37BF2-00CF-41C4-8E61-24FA97BFE68B}" type="presParOf" srcId="{9D23174D-F14E-460D-9567-A0C38324AABE}" destId="{ACEA3311-D4DB-4E84-B5F7-B2016052D602}" srcOrd="1" destOrd="0" presId="urn:microsoft.com/office/officeart/2005/8/layout/hierarchy1"/>
    <dgm:cxn modelId="{B2CB80BD-986A-4AF0-AE6E-E10162378F1D}" type="presParOf" srcId="{CBD95CFD-3EAB-41AD-834F-2F979A64B845}" destId="{011E6385-1CFE-496D-ABF5-A0CBA44ED0C3}" srcOrd="1" destOrd="0" presId="urn:microsoft.com/office/officeart/2005/8/layout/hierarchy1"/>
    <dgm:cxn modelId="{7E867AD6-5598-409C-BE36-1C8575F06673}" type="presParOf" srcId="{4AA9F788-8BA1-4078-A32A-618D0AD8EF0E}" destId="{44ABBE6D-DF05-4277-AD62-DE4978AA0EBC}" srcOrd="6" destOrd="0" presId="urn:microsoft.com/office/officeart/2005/8/layout/hierarchy1"/>
    <dgm:cxn modelId="{B6865F7C-BE5B-4496-84DB-1DA8A4BA7E07}" type="presParOf" srcId="{4AA9F788-8BA1-4078-A32A-618D0AD8EF0E}" destId="{B88E3841-FE27-473B-98A8-CFBF1810BCE4}" srcOrd="7" destOrd="0" presId="urn:microsoft.com/office/officeart/2005/8/layout/hierarchy1"/>
    <dgm:cxn modelId="{0624052E-750C-480E-A413-9FBBD7ACBC91}" type="presParOf" srcId="{B88E3841-FE27-473B-98A8-CFBF1810BCE4}" destId="{DF199A5A-326A-4DDF-AF79-A9B227E16831}" srcOrd="0" destOrd="0" presId="urn:microsoft.com/office/officeart/2005/8/layout/hierarchy1"/>
    <dgm:cxn modelId="{473328F4-53E2-40A8-9C59-4A96FC027493}" type="presParOf" srcId="{DF199A5A-326A-4DDF-AF79-A9B227E16831}" destId="{2508C52B-D6A6-4836-80C4-2F7444ADBA8E}" srcOrd="0" destOrd="0" presId="urn:microsoft.com/office/officeart/2005/8/layout/hierarchy1"/>
    <dgm:cxn modelId="{B7992192-8E2A-42B6-825D-EAB8332ECCE5}" type="presParOf" srcId="{DF199A5A-326A-4DDF-AF79-A9B227E16831}" destId="{BB414CD0-4A75-4C42-A40F-7F5087DC9271}" srcOrd="1" destOrd="0" presId="urn:microsoft.com/office/officeart/2005/8/layout/hierarchy1"/>
    <dgm:cxn modelId="{DA937B61-5AEB-48F6-8D00-9798897F4D63}" type="presParOf" srcId="{B88E3841-FE27-473B-98A8-CFBF1810BCE4}" destId="{9FAF389F-72B8-4C34-9485-5EF54F76B64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6B0042-391B-4FC3-AF39-918DFCCB7674}" type="doc">
      <dgm:prSet loTypeId="urn:microsoft.com/office/officeart/2005/8/layout/gear1" loCatId="cycle" qsTypeId="urn:microsoft.com/office/officeart/2005/8/quickstyle/simple1" qsCatId="simple" csTypeId="urn:microsoft.com/office/officeart/2005/8/colors/accent0_1" csCatId="mainScheme" phldr="1"/>
      <dgm:spPr/>
    </dgm:pt>
    <dgm:pt modelId="{F03E02B3-EC21-4B97-9346-A667BA0A65C7}">
      <dgm:prSet phldrT="[Texto]"/>
      <dgm:spPr/>
      <dgm:t>
        <a:bodyPr/>
        <a:lstStyle/>
        <a:p>
          <a:r>
            <a:rPr lang="pt-PT" dirty="0" smtClean="0"/>
            <a:t>Estatísco</a:t>
          </a:r>
          <a:endParaRPr lang="pt-BR" dirty="0"/>
        </a:p>
      </dgm:t>
    </dgm:pt>
    <dgm:pt modelId="{FD95B356-FF0A-436D-A975-E7F1B4635B16}" type="parTrans" cxnId="{A6699DE6-E714-4AB6-BC2A-BEDB88DBE4E5}">
      <dgm:prSet/>
      <dgm:spPr/>
      <dgm:t>
        <a:bodyPr/>
        <a:lstStyle/>
        <a:p>
          <a:endParaRPr lang="pt-BR"/>
        </a:p>
      </dgm:t>
    </dgm:pt>
    <dgm:pt modelId="{6641D79B-3F71-42F3-9865-4AE329F3CFA3}" type="sibTrans" cxnId="{A6699DE6-E714-4AB6-BC2A-BEDB88DBE4E5}">
      <dgm:prSet/>
      <dgm:spPr/>
      <dgm:t>
        <a:bodyPr/>
        <a:lstStyle/>
        <a:p>
          <a:endParaRPr lang="pt-BR"/>
        </a:p>
      </dgm:t>
    </dgm:pt>
    <dgm:pt modelId="{5483E2C6-54A0-48E8-873E-A32C8BAFE011}">
      <dgm:prSet phldrT="[Texto]"/>
      <dgm:spPr/>
      <dgm:t>
        <a:bodyPr/>
        <a:lstStyle/>
        <a:p>
          <a:r>
            <a:rPr lang="pt-PT" dirty="0" smtClean="0"/>
            <a:t>Binário</a:t>
          </a:r>
          <a:endParaRPr lang="pt-BR" dirty="0"/>
        </a:p>
      </dgm:t>
    </dgm:pt>
    <dgm:pt modelId="{DFF8A588-E372-4F8A-AA83-2310C1A01FA6}" type="parTrans" cxnId="{53284E9E-BC51-4A7F-95E9-622D783AC283}">
      <dgm:prSet/>
      <dgm:spPr/>
      <dgm:t>
        <a:bodyPr/>
        <a:lstStyle/>
        <a:p>
          <a:endParaRPr lang="pt-BR"/>
        </a:p>
      </dgm:t>
    </dgm:pt>
    <dgm:pt modelId="{95237CE6-6ED6-47BC-AAE0-E72A5F82E3BE}" type="sibTrans" cxnId="{53284E9E-BC51-4A7F-95E9-622D783AC283}">
      <dgm:prSet/>
      <dgm:spPr/>
      <dgm:t>
        <a:bodyPr/>
        <a:lstStyle/>
        <a:p>
          <a:endParaRPr lang="pt-BR"/>
        </a:p>
      </dgm:t>
    </dgm:pt>
    <dgm:pt modelId="{2660D9C3-3965-43FE-9474-5048D7182CAF}" type="pres">
      <dgm:prSet presAssocID="{CE6B0042-391B-4FC3-AF39-918DFCCB767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93E6F76-5C0D-4220-A194-6C86CB73058C}" type="pres">
      <dgm:prSet presAssocID="{F03E02B3-EC21-4B97-9346-A667BA0A65C7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B07B3C-FB2E-4276-8647-9B63A19BA39E}" type="pres">
      <dgm:prSet presAssocID="{F03E02B3-EC21-4B97-9346-A667BA0A65C7}" presName="gear1srcNode" presStyleLbl="node1" presStyleIdx="0" presStyleCnt="2"/>
      <dgm:spPr/>
      <dgm:t>
        <a:bodyPr/>
        <a:lstStyle/>
        <a:p>
          <a:endParaRPr lang="pt-BR"/>
        </a:p>
      </dgm:t>
    </dgm:pt>
    <dgm:pt modelId="{ACAD4DB8-B992-4545-8A66-F7BEBB714F76}" type="pres">
      <dgm:prSet presAssocID="{F03E02B3-EC21-4B97-9346-A667BA0A65C7}" presName="gear1dstNode" presStyleLbl="node1" presStyleIdx="0" presStyleCnt="2"/>
      <dgm:spPr/>
      <dgm:t>
        <a:bodyPr/>
        <a:lstStyle/>
        <a:p>
          <a:endParaRPr lang="pt-BR"/>
        </a:p>
      </dgm:t>
    </dgm:pt>
    <dgm:pt modelId="{CC46A72D-6EF4-4581-8E66-DD03F601C8AF}" type="pres">
      <dgm:prSet presAssocID="{5483E2C6-54A0-48E8-873E-A32C8BAFE011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EF56B0-8039-4D2C-A595-4EDB762AB156}" type="pres">
      <dgm:prSet presAssocID="{5483E2C6-54A0-48E8-873E-A32C8BAFE011}" presName="gear2srcNode" presStyleLbl="node1" presStyleIdx="1" presStyleCnt="2"/>
      <dgm:spPr/>
      <dgm:t>
        <a:bodyPr/>
        <a:lstStyle/>
        <a:p>
          <a:endParaRPr lang="pt-BR"/>
        </a:p>
      </dgm:t>
    </dgm:pt>
    <dgm:pt modelId="{F7D28E85-13CA-4540-98B4-B94F0F48BEF7}" type="pres">
      <dgm:prSet presAssocID="{5483E2C6-54A0-48E8-873E-A32C8BAFE011}" presName="gear2dstNode" presStyleLbl="node1" presStyleIdx="1" presStyleCnt="2"/>
      <dgm:spPr/>
      <dgm:t>
        <a:bodyPr/>
        <a:lstStyle/>
        <a:p>
          <a:endParaRPr lang="pt-BR"/>
        </a:p>
      </dgm:t>
    </dgm:pt>
    <dgm:pt modelId="{02DB673B-0538-4F8F-8062-ADF0696FC3D4}" type="pres">
      <dgm:prSet presAssocID="{6641D79B-3F71-42F3-9865-4AE329F3CFA3}" presName="connector1" presStyleLbl="sibTrans2D1" presStyleIdx="0" presStyleCnt="2"/>
      <dgm:spPr/>
      <dgm:t>
        <a:bodyPr/>
        <a:lstStyle/>
        <a:p>
          <a:endParaRPr lang="pt-BR"/>
        </a:p>
      </dgm:t>
    </dgm:pt>
    <dgm:pt modelId="{A7D981DB-9BB8-409B-BECD-AB46EF9BE30E}" type="pres">
      <dgm:prSet presAssocID="{95237CE6-6ED6-47BC-AAE0-E72A5F82E3BE}" presName="connector2" presStyleLbl="sibTrans2D1" presStyleIdx="1" presStyleCnt="2"/>
      <dgm:spPr/>
      <dgm:t>
        <a:bodyPr/>
        <a:lstStyle/>
        <a:p>
          <a:endParaRPr lang="pt-BR"/>
        </a:p>
      </dgm:t>
    </dgm:pt>
  </dgm:ptLst>
  <dgm:cxnLst>
    <dgm:cxn modelId="{E0ACA30C-9582-437C-A58C-71D604BDA5F1}" type="presOf" srcId="{F03E02B3-EC21-4B97-9346-A667BA0A65C7}" destId="{C3B07B3C-FB2E-4276-8647-9B63A19BA39E}" srcOrd="1" destOrd="0" presId="urn:microsoft.com/office/officeart/2005/8/layout/gear1"/>
    <dgm:cxn modelId="{53284E9E-BC51-4A7F-95E9-622D783AC283}" srcId="{CE6B0042-391B-4FC3-AF39-918DFCCB7674}" destId="{5483E2C6-54A0-48E8-873E-A32C8BAFE011}" srcOrd="1" destOrd="0" parTransId="{DFF8A588-E372-4F8A-AA83-2310C1A01FA6}" sibTransId="{95237CE6-6ED6-47BC-AAE0-E72A5F82E3BE}"/>
    <dgm:cxn modelId="{6CC2BDE2-488D-447B-A9B7-3F7D34BAC26A}" type="presOf" srcId="{95237CE6-6ED6-47BC-AAE0-E72A5F82E3BE}" destId="{A7D981DB-9BB8-409B-BECD-AB46EF9BE30E}" srcOrd="0" destOrd="0" presId="urn:microsoft.com/office/officeart/2005/8/layout/gear1"/>
    <dgm:cxn modelId="{A6699DE6-E714-4AB6-BC2A-BEDB88DBE4E5}" srcId="{CE6B0042-391B-4FC3-AF39-918DFCCB7674}" destId="{F03E02B3-EC21-4B97-9346-A667BA0A65C7}" srcOrd="0" destOrd="0" parTransId="{FD95B356-FF0A-436D-A975-E7F1B4635B16}" sibTransId="{6641D79B-3F71-42F3-9865-4AE329F3CFA3}"/>
    <dgm:cxn modelId="{E1302627-B759-44C0-8D4A-B9E5E57FEE12}" type="presOf" srcId="{F03E02B3-EC21-4B97-9346-A667BA0A65C7}" destId="{ACAD4DB8-B992-4545-8A66-F7BEBB714F76}" srcOrd="2" destOrd="0" presId="urn:microsoft.com/office/officeart/2005/8/layout/gear1"/>
    <dgm:cxn modelId="{3E0B5A56-E0BB-411F-8023-402735D5F0A3}" type="presOf" srcId="{6641D79B-3F71-42F3-9865-4AE329F3CFA3}" destId="{02DB673B-0538-4F8F-8062-ADF0696FC3D4}" srcOrd="0" destOrd="0" presId="urn:microsoft.com/office/officeart/2005/8/layout/gear1"/>
    <dgm:cxn modelId="{A453D60F-EAAA-45DB-8A75-208DD6132A90}" type="presOf" srcId="{5483E2C6-54A0-48E8-873E-A32C8BAFE011}" destId="{33EF56B0-8039-4D2C-A595-4EDB762AB156}" srcOrd="1" destOrd="0" presId="urn:microsoft.com/office/officeart/2005/8/layout/gear1"/>
    <dgm:cxn modelId="{DFD079AF-F072-4E7C-AD5A-03FC9E2067C9}" type="presOf" srcId="{CE6B0042-391B-4FC3-AF39-918DFCCB7674}" destId="{2660D9C3-3965-43FE-9474-5048D7182CAF}" srcOrd="0" destOrd="0" presId="urn:microsoft.com/office/officeart/2005/8/layout/gear1"/>
    <dgm:cxn modelId="{6B166BAB-FD2C-4CCC-8C4B-D88544A41CC7}" type="presOf" srcId="{5483E2C6-54A0-48E8-873E-A32C8BAFE011}" destId="{CC46A72D-6EF4-4581-8E66-DD03F601C8AF}" srcOrd="0" destOrd="0" presId="urn:microsoft.com/office/officeart/2005/8/layout/gear1"/>
    <dgm:cxn modelId="{03268EB1-BEBD-44E0-B509-8F3EC76091FB}" type="presOf" srcId="{F03E02B3-EC21-4B97-9346-A667BA0A65C7}" destId="{E93E6F76-5C0D-4220-A194-6C86CB73058C}" srcOrd="0" destOrd="0" presId="urn:microsoft.com/office/officeart/2005/8/layout/gear1"/>
    <dgm:cxn modelId="{4128490A-BCAA-4C31-B7B8-1436D25C8D29}" type="presOf" srcId="{5483E2C6-54A0-48E8-873E-A32C8BAFE011}" destId="{F7D28E85-13CA-4540-98B4-B94F0F48BEF7}" srcOrd="2" destOrd="0" presId="urn:microsoft.com/office/officeart/2005/8/layout/gear1"/>
    <dgm:cxn modelId="{87F2C2BC-81A6-4549-B335-7B6DD00FAB33}" type="presParOf" srcId="{2660D9C3-3965-43FE-9474-5048D7182CAF}" destId="{E93E6F76-5C0D-4220-A194-6C86CB73058C}" srcOrd="0" destOrd="0" presId="urn:microsoft.com/office/officeart/2005/8/layout/gear1"/>
    <dgm:cxn modelId="{981C1B19-EECB-4087-8AE0-E830D45AC749}" type="presParOf" srcId="{2660D9C3-3965-43FE-9474-5048D7182CAF}" destId="{C3B07B3C-FB2E-4276-8647-9B63A19BA39E}" srcOrd="1" destOrd="0" presId="urn:microsoft.com/office/officeart/2005/8/layout/gear1"/>
    <dgm:cxn modelId="{C0F5587E-AAA2-45AC-A6AB-6ED43DF633F3}" type="presParOf" srcId="{2660D9C3-3965-43FE-9474-5048D7182CAF}" destId="{ACAD4DB8-B992-4545-8A66-F7BEBB714F76}" srcOrd="2" destOrd="0" presId="urn:microsoft.com/office/officeart/2005/8/layout/gear1"/>
    <dgm:cxn modelId="{11C54367-1E6C-47B4-AAC0-1A1A977BFF40}" type="presParOf" srcId="{2660D9C3-3965-43FE-9474-5048D7182CAF}" destId="{CC46A72D-6EF4-4581-8E66-DD03F601C8AF}" srcOrd="3" destOrd="0" presId="urn:microsoft.com/office/officeart/2005/8/layout/gear1"/>
    <dgm:cxn modelId="{681531F9-092C-4A70-A876-E016F4FB8882}" type="presParOf" srcId="{2660D9C3-3965-43FE-9474-5048D7182CAF}" destId="{33EF56B0-8039-4D2C-A595-4EDB762AB156}" srcOrd="4" destOrd="0" presId="urn:microsoft.com/office/officeart/2005/8/layout/gear1"/>
    <dgm:cxn modelId="{35291F1A-AA0A-4972-96EC-A740227DB7FB}" type="presParOf" srcId="{2660D9C3-3965-43FE-9474-5048D7182CAF}" destId="{F7D28E85-13CA-4540-98B4-B94F0F48BEF7}" srcOrd="5" destOrd="0" presId="urn:microsoft.com/office/officeart/2005/8/layout/gear1"/>
    <dgm:cxn modelId="{E5B702BF-06F4-4EAB-80A7-D306197296C2}" type="presParOf" srcId="{2660D9C3-3965-43FE-9474-5048D7182CAF}" destId="{02DB673B-0538-4F8F-8062-ADF0696FC3D4}" srcOrd="6" destOrd="0" presId="urn:microsoft.com/office/officeart/2005/8/layout/gear1"/>
    <dgm:cxn modelId="{42946417-B3BC-4536-8AA6-5CBEB8CF273D}" type="presParOf" srcId="{2660D9C3-3965-43FE-9474-5048D7182CAF}" destId="{A7D981DB-9BB8-409B-BECD-AB46EF9BE30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3621E2-087B-4855-83AA-017F71CCB609}">
      <dsp:nvSpPr>
        <dsp:cNvPr id="0" name=""/>
        <dsp:cNvSpPr/>
      </dsp:nvSpPr>
      <dsp:spPr>
        <a:xfrm rot="21300000">
          <a:off x="15834" y="1594354"/>
          <a:ext cx="5128227" cy="587259"/>
        </a:xfrm>
        <a:prstGeom prst="mathMin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27056-B3FD-4AD7-963D-5AB1A82EFCEB}">
      <dsp:nvSpPr>
        <dsp:cNvPr id="0" name=""/>
        <dsp:cNvSpPr/>
      </dsp:nvSpPr>
      <dsp:spPr>
        <a:xfrm>
          <a:off x="619187" y="188798"/>
          <a:ext cx="1547968" cy="1510387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7DCFE-4B1A-4204-9E82-17539383437D}">
      <dsp:nvSpPr>
        <dsp:cNvPr id="0" name=""/>
        <dsp:cNvSpPr/>
      </dsp:nvSpPr>
      <dsp:spPr>
        <a:xfrm>
          <a:off x="2734744" y="0"/>
          <a:ext cx="1651166" cy="158590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600" kern="1200" dirty="0"/>
        </a:p>
      </dsp:txBody>
      <dsp:txXfrm>
        <a:off x="2734744" y="0"/>
        <a:ext cx="1651166" cy="1585906"/>
      </dsp:txXfrm>
    </dsp:sp>
    <dsp:sp modelId="{CF74354D-1943-4E19-8988-1542A01898D9}">
      <dsp:nvSpPr>
        <dsp:cNvPr id="0" name=""/>
        <dsp:cNvSpPr/>
      </dsp:nvSpPr>
      <dsp:spPr>
        <a:xfrm>
          <a:off x="2992739" y="2076782"/>
          <a:ext cx="1547968" cy="1510387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82388-8BFA-4A87-88E9-83D7D0DD00C6}">
      <dsp:nvSpPr>
        <dsp:cNvPr id="0" name=""/>
        <dsp:cNvSpPr/>
      </dsp:nvSpPr>
      <dsp:spPr>
        <a:xfrm>
          <a:off x="773984" y="2190061"/>
          <a:ext cx="1651166" cy="158590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600" kern="1200" dirty="0"/>
        </a:p>
      </dsp:txBody>
      <dsp:txXfrm>
        <a:off x="773984" y="2190061"/>
        <a:ext cx="1651166" cy="15859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398750-1ACB-4459-9125-84C470168A56}">
      <dsp:nvSpPr>
        <dsp:cNvPr id="0" name=""/>
        <dsp:cNvSpPr/>
      </dsp:nvSpPr>
      <dsp:spPr>
        <a:xfrm>
          <a:off x="1920060" y="770"/>
          <a:ext cx="2652954" cy="11692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GIS</a:t>
          </a:r>
          <a:endParaRPr lang="pt-BR" sz="2000" b="1" kern="1200" dirty="0"/>
        </a:p>
      </dsp:txBody>
      <dsp:txXfrm>
        <a:off x="1920060" y="770"/>
        <a:ext cx="2652954" cy="1169292"/>
      </dsp:txXfrm>
    </dsp:sp>
    <dsp:sp modelId="{6EF8D348-0F7F-4520-BB00-58D7837B6D3F}">
      <dsp:nvSpPr>
        <dsp:cNvPr id="0" name=""/>
        <dsp:cNvSpPr/>
      </dsp:nvSpPr>
      <dsp:spPr>
        <a:xfrm>
          <a:off x="2990902" y="1241640"/>
          <a:ext cx="511270" cy="511270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2990902" y="1241640"/>
        <a:ext cx="511270" cy="511270"/>
      </dsp:txXfrm>
    </dsp:sp>
    <dsp:sp modelId="{F24A585E-DE6B-4F8E-A8FF-AF8A8E33E5F3}">
      <dsp:nvSpPr>
        <dsp:cNvPr id="0" name=""/>
        <dsp:cNvSpPr/>
      </dsp:nvSpPr>
      <dsp:spPr>
        <a:xfrm>
          <a:off x="1809493" y="1774989"/>
          <a:ext cx="2796973" cy="1127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Sensoriamento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Remoto</a:t>
          </a:r>
          <a:endParaRPr lang="pt-BR" sz="2000" b="1" kern="1200" dirty="0"/>
        </a:p>
      </dsp:txBody>
      <dsp:txXfrm>
        <a:off x="1809493" y="1774989"/>
        <a:ext cx="2796973" cy="1127068"/>
      </dsp:txXfrm>
    </dsp:sp>
    <dsp:sp modelId="{F446B967-B288-423A-A73A-877824E1C681}">
      <dsp:nvSpPr>
        <dsp:cNvPr id="0" name=""/>
        <dsp:cNvSpPr/>
      </dsp:nvSpPr>
      <dsp:spPr>
        <a:xfrm rot="29880">
          <a:off x="4748334" y="1302150"/>
          <a:ext cx="300781" cy="32791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29880">
        <a:off x="4748334" y="1302150"/>
        <a:ext cx="300781" cy="327918"/>
      </dsp:txXfrm>
    </dsp:sp>
    <dsp:sp modelId="{6487C97E-3FEB-483D-866D-0B5E01B8CC58}">
      <dsp:nvSpPr>
        <dsp:cNvPr id="0" name=""/>
        <dsp:cNvSpPr/>
      </dsp:nvSpPr>
      <dsp:spPr>
        <a:xfrm>
          <a:off x="5173924" y="594663"/>
          <a:ext cx="1763000" cy="1763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kern="1200" dirty="0" smtClean="0"/>
            <a:t>Método dasimétrico</a:t>
          </a:r>
          <a:endParaRPr lang="pt-BR" sz="1900" b="1" kern="1200" dirty="0"/>
        </a:p>
      </dsp:txBody>
      <dsp:txXfrm>
        <a:off x="5173924" y="594663"/>
        <a:ext cx="1763000" cy="1763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4957C1-7CB8-4AB8-A6AC-42ADE7ED9DC5}">
      <dsp:nvSpPr>
        <dsp:cNvPr id="0" name=""/>
        <dsp:cNvSpPr/>
      </dsp:nvSpPr>
      <dsp:spPr>
        <a:xfrm>
          <a:off x="1453" y="1767463"/>
          <a:ext cx="1926073" cy="1926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Informações por área</a:t>
          </a:r>
          <a:endParaRPr lang="pt-BR" sz="2000" kern="1200" dirty="0"/>
        </a:p>
      </dsp:txBody>
      <dsp:txXfrm>
        <a:off x="1453" y="1767463"/>
        <a:ext cx="1926073" cy="1926073"/>
      </dsp:txXfrm>
    </dsp:sp>
    <dsp:sp modelId="{9411D812-A7F8-466A-B0FA-7A1B75C5663F}">
      <dsp:nvSpPr>
        <dsp:cNvPr id="0" name=""/>
        <dsp:cNvSpPr/>
      </dsp:nvSpPr>
      <dsp:spPr>
        <a:xfrm>
          <a:off x="2083923" y="2171938"/>
          <a:ext cx="1117122" cy="1117122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2083923" y="2171938"/>
        <a:ext cx="1117122" cy="1117122"/>
      </dsp:txXfrm>
    </dsp:sp>
    <dsp:sp modelId="{69706AA9-7ED4-4517-AEF3-C6F970DD2AA0}">
      <dsp:nvSpPr>
        <dsp:cNvPr id="0" name=""/>
        <dsp:cNvSpPr/>
      </dsp:nvSpPr>
      <dsp:spPr>
        <a:xfrm>
          <a:off x="3357443" y="1767463"/>
          <a:ext cx="1926073" cy="1926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Superfície estatística</a:t>
          </a:r>
          <a:endParaRPr lang="pt-BR" sz="2000" kern="1200" dirty="0"/>
        </a:p>
      </dsp:txBody>
      <dsp:txXfrm>
        <a:off x="3357443" y="1767463"/>
        <a:ext cx="1926073" cy="1926073"/>
      </dsp:txXfrm>
    </dsp:sp>
    <dsp:sp modelId="{1BEC8D9A-D6F6-4207-984B-A0B31B18B707}">
      <dsp:nvSpPr>
        <dsp:cNvPr id="0" name=""/>
        <dsp:cNvSpPr/>
      </dsp:nvSpPr>
      <dsp:spPr>
        <a:xfrm>
          <a:off x="5439913" y="2171938"/>
          <a:ext cx="1117122" cy="1117122"/>
        </a:xfrm>
        <a:prstGeom prst="mathEqual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5439913" y="2171938"/>
        <a:ext cx="1117122" cy="1117122"/>
      </dsp:txXfrm>
    </dsp:sp>
    <dsp:sp modelId="{31F8C077-0B7A-45E4-9FCE-9113E2DE69EA}">
      <dsp:nvSpPr>
        <dsp:cNvPr id="0" name=""/>
        <dsp:cNvSpPr/>
      </dsp:nvSpPr>
      <dsp:spPr>
        <a:xfrm>
          <a:off x="6713433" y="1767463"/>
          <a:ext cx="1926073" cy="1926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Distribuição acurada da população</a:t>
          </a:r>
          <a:endParaRPr lang="pt-BR" sz="2000" kern="1200" dirty="0"/>
        </a:p>
      </dsp:txBody>
      <dsp:txXfrm>
        <a:off x="6713433" y="1767463"/>
        <a:ext cx="1926073" cy="19260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ABBE6D-DF05-4277-AD62-DE4978AA0EBC}">
      <dsp:nvSpPr>
        <dsp:cNvPr id="0" name=""/>
        <dsp:cNvSpPr/>
      </dsp:nvSpPr>
      <dsp:spPr>
        <a:xfrm>
          <a:off x="4079393" y="1885950"/>
          <a:ext cx="3203315" cy="508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297"/>
              </a:lnTo>
              <a:lnTo>
                <a:pt x="3203315" y="346297"/>
              </a:lnTo>
              <a:lnTo>
                <a:pt x="3203315" y="5081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EEC46-CFA9-47D6-91DD-5BBBA24C21C5}">
      <dsp:nvSpPr>
        <dsp:cNvPr id="0" name=""/>
        <dsp:cNvSpPr/>
      </dsp:nvSpPr>
      <dsp:spPr>
        <a:xfrm>
          <a:off x="4079393" y="1885950"/>
          <a:ext cx="1067771" cy="508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297"/>
              </a:lnTo>
              <a:lnTo>
                <a:pt x="1067771" y="346297"/>
              </a:lnTo>
              <a:lnTo>
                <a:pt x="1067771" y="5081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DC4BF-1FDA-43E5-8C16-81B86D5B8BEF}">
      <dsp:nvSpPr>
        <dsp:cNvPr id="0" name=""/>
        <dsp:cNvSpPr/>
      </dsp:nvSpPr>
      <dsp:spPr>
        <a:xfrm>
          <a:off x="3011622" y="1885950"/>
          <a:ext cx="1067771" cy="508162"/>
        </a:xfrm>
        <a:custGeom>
          <a:avLst/>
          <a:gdLst/>
          <a:ahLst/>
          <a:cxnLst/>
          <a:rect l="0" t="0" r="0" b="0"/>
          <a:pathLst>
            <a:path>
              <a:moveTo>
                <a:pt x="1067771" y="0"/>
              </a:moveTo>
              <a:lnTo>
                <a:pt x="1067771" y="346297"/>
              </a:lnTo>
              <a:lnTo>
                <a:pt x="0" y="346297"/>
              </a:lnTo>
              <a:lnTo>
                <a:pt x="0" y="5081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99753-E386-45EC-B7C2-BB8942005DD7}">
      <dsp:nvSpPr>
        <dsp:cNvPr id="0" name=""/>
        <dsp:cNvSpPr/>
      </dsp:nvSpPr>
      <dsp:spPr>
        <a:xfrm>
          <a:off x="876078" y="1885950"/>
          <a:ext cx="3203315" cy="508162"/>
        </a:xfrm>
        <a:custGeom>
          <a:avLst/>
          <a:gdLst/>
          <a:ahLst/>
          <a:cxnLst/>
          <a:rect l="0" t="0" r="0" b="0"/>
          <a:pathLst>
            <a:path>
              <a:moveTo>
                <a:pt x="3203315" y="0"/>
              </a:moveTo>
              <a:lnTo>
                <a:pt x="3203315" y="346297"/>
              </a:lnTo>
              <a:lnTo>
                <a:pt x="0" y="346297"/>
              </a:lnTo>
              <a:lnTo>
                <a:pt x="0" y="5081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68E93-706C-4C9C-8F24-79C4FFFA1018}">
      <dsp:nvSpPr>
        <dsp:cNvPr id="0" name=""/>
        <dsp:cNvSpPr/>
      </dsp:nvSpPr>
      <dsp:spPr>
        <a:xfrm>
          <a:off x="3205762" y="776438"/>
          <a:ext cx="1747262" cy="11095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C7F78-3663-42C0-A97A-399BEF55972B}">
      <dsp:nvSpPr>
        <dsp:cNvPr id="0" name=""/>
        <dsp:cNvSpPr/>
      </dsp:nvSpPr>
      <dsp:spPr>
        <a:xfrm>
          <a:off x="3399902" y="960871"/>
          <a:ext cx="1747262" cy="110951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Método dasimétrico</a:t>
          </a:r>
          <a:endParaRPr lang="pt-BR" sz="2400" kern="1200" dirty="0"/>
        </a:p>
      </dsp:txBody>
      <dsp:txXfrm>
        <a:off x="3399902" y="960871"/>
        <a:ext cx="1747262" cy="1109511"/>
      </dsp:txXfrm>
    </dsp:sp>
    <dsp:sp modelId="{8D4CA46B-0F71-46E0-B938-CCA31D82CF89}">
      <dsp:nvSpPr>
        <dsp:cNvPr id="0" name=""/>
        <dsp:cNvSpPr/>
      </dsp:nvSpPr>
      <dsp:spPr>
        <a:xfrm>
          <a:off x="2447" y="2394112"/>
          <a:ext cx="1747262" cy="11095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973D5-FA0A-4C43-BAAA-B84304D3D16C}">
      <dsp:nvSpPr>
        <dsp:cNvPr id="0" name=""/>
        <dsp:cNvSpPr/>
      </dsp:nvSpPr>
      <dsp:spPr>
        <a:xfrm>
          <a:off x="196587" y="2578545"/>
          <a:ext cx="1747262" cy="110951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Binário</a:t>
          </a:r>
          <a:endParaRPr lang="pt-BR" sz="2400" kern="1200" dirty="0"/>
        </a:p>
      </dsp:txBody>
      <dsp:txXfrm>
        <a:off x="196587" y="2578545"/>
        <a:ext cx="1747262" cy="1109511"/>
      </dsp:txXfrm>
    </dsp:sp>
    <dsp:sp modelId="{3C9F6D22-C408-4614-B696-DE3D0E1D0C01}">
      <dsp:nvSpPr>
        <dsp:cNvPr id="0" name=""/>
        <dsp:cNvSpPr/>
      </dsp:nvSpPr>
      <dsp:spPr>
        <a:xfrm>
          <a:off x="2137990" y="2394112"/>
          <a:ext cx="1747262" cy="11095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9C95E-A7DA-4176-8B87-DA90EC462E3D}">
      <dsp:nvSpPr>
        <dsp:cNvPr id="0" name=""/>
        <dsp:cNvSpPr/>
      </dsp:nvSpPr>
      <dsp:spPr>
        <a:xfrm>
          <a:off x="2332130" y="2578545"/>
          <a:ext cx="1747262" cy="110951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Três classes</a:t>
          </a:r>
          <a:endParaRPr lang="pt-BR" sz="2400" kern="1200" dirty="0"/>
        </a:p>
      </dsp:txBody>
      <dsp:txXfrm>
        <a:off x="2332130" y="2578545"/>
        <a:ext cx="1747262" cy="1109511"/>
      </dsp:txXfrm>
    </dsp:sp>
    <dsp:sp modelId="{C6AE2F49-94B2-49BB-8DA7-AF921A66CBE1}">
      <dsp:nvSpPr>
        <dsp:cNvPr id="0" name=""/>
        <dsp:cNvSpPr/>
      </dsp:nvSpPr>
      <dsp:spPr>
        <a:xfrm>
          <a:off x="4273534" y="2394112"/>
          <a:ext cx="1747262" cy="11095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A3311-D4DB-4E84-B5F7-B2016052D602}">
      <dsp:nvSpPr>
        <dsp:cNvPr id="0" name=""/>
        <dsp:cNvSpPr/>
      </dsp:nvSpPr>
      <dsp:spPr>
        <a:xfrm>
          <a:off x="4467674" y="2578545"/>
          <a:ext cx="1747262" cy="110951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Variável limitante</a:t>
          </a:r>
          <a:endParaRPr lang="pt-BR" sz="2400" kern="1200" dirty="0"/>
        </a:p>
      </dsp:txBody>
      <dsp:txXfrm>
        <a:off x="4467674" y="2578545"/>
        <a:ext cx="1747262" cy="1109511"/>
      </dsp:txXfrm>
    </dsp:sp>
    <dsp:sp modelId="{2508C52B-D6A6-4836-80C4-2F7444ADBA8E}">
      <dsp:nvSpPr>
        <dsp:cNvPr id="0" name=""/>
        <dsp:cNvSpPr/>
      </dsp:nvSpPr>
      <dsp:spPr>
        <a:xfrm>
          <a:off x="6409077" y="2394112"/>
          <a:ext cx="1747262" cy="11095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14CD0-4A75-4C42-A40F-7F5087DC9271}">
      <dsp:nvSpPr>
        <dsp:cNvPr id="0" name=""/>
        <dsp:cNvSpPr/>
      </dsp:nvSpPr>
      <dsp:spPr>
        <a:xfrm>
          <a:off x="6603217" y="2578545"/>
          <a:ext cx="1747262" cy="110951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Métodos</a:t>
          </a:r>
          <a:r>
            <a:rPr lang="pt-PT" sz="2400" kern="1200" baseline="0" dirty="0" smtClean="0"/>
            <a:t> estatísticos</a:t>
          </a:r>
          <a:endParaRPr lang="pt-BR" sz="2400" kern="1200" dirty="0"/>
        </a:p>
      </dsp:txBody>
      <dsp:txXfrm>
        <a:off x="6603217" y="2578545"/>
        <a:ext cx="1747262" cy="110951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3E6F76-5C0D-4220-A194-6C86CB73058C}">
      <dsp:nvSpPr>
        <dsp:cNvPr id="0" name=""/>
        <dsp:cNvSpPr/>
      </dsp:nvSpPr>
      <dsp:spPr>
        <a:xfrm>
          <a:off x="2844800" y="1422399"/>
          <a:ext cx="2235200" cy="2235200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Estatísco</a:t>
          </a:r>
          <a:endParaRPr lang="pt-BR" sz="2000" kern="1200" dirty="0"/>
        </a:p>
      </dsp:txBody>
      <dsp:txXfrm>
        <a:off x="2844800" y="1422399"/>
        <a:ext cx="2235200" cy="2235200"/>
      </dsp:txXfrm>
    </dsp:sp>
    <dsp:sp modelId="{CC46A72D-6EF4-4581-8E66-DD03F601C8AF}">
      <dsp:nvSpPr>
        <dsp:cNvPr id="0" name=""/>
        <dsp:cNvSpPr/>
      </dsp:nvSpPr>
      <dsp:spPr>
        <a:xfrm>
          <a:off x="1544320" y="894079"/>
          <a:ext cx="1625600" cy="1625600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Binário</a:t>
          </a:r>
          <a:endParaRPr lang="pt-BR" sz="2000" kern="1200" dirty="0"/>
        </a:p>
      </dsp:txBody>
      <dsp:txXfrm>
        <a:off x="1544320" y="894079"/>
        <a:ext cx="1625600" cy="1625600"/>
      </dsp:txXfrm>
    </dsp:sp>
    <dsp:sp modelId="{02DB673B-0538-4F8F-8062-ADF0696FC3D4}">
      <dsp:nvSpPr>
        <dsp:cNvPr id="0" name=""/>
        <dsp:cNvSpPr/>
      </dsp:nvSpPr>
      <dsp:spPr>
        <a:xfrm>
          <a:off x="2944297" y="10437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981DB-9BB8-409B-BECD-AB46EF9BE30E}">
      <dsp:nvSpPr>
        <dsp:cNvPr id="0" name=""/>
        <dsp:cNvSpPr/>
      </dsp:nvSpPr>
      <dsp:spPr>
        <a:xfrm>
          <a:off x="1256429" y="5349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B57F-4E3D-499A-BCA0-D9CBAA4D212C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09EFA-26D4-4CB3-B711-F47CED3C60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Popularizaram</a:t>
            </a:r>
            <a:r>
              <a:rPr lang="pt-PT" baseline="0" dirty="0" smtClean="0"/>
              <a:t> o método dasimétrico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Densidade</a:t>
            </a:r>
            <a:r>
              <a:rPr lang="pt-PT" baseline="0" dirty="0" smtClean="0"/>
              <a:t> ou comprimento das redes.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Explora a dependência espacial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Correspondence address: Jeremy Mennis, Department of Geography and Urban Studies,</a:t>
            </a:r>
            <a:r>
              <a:rPr lang="en-US" sz="1200" baseline="0" dirty="0" smtClean="0"/>
              <a:t> </a:t>
            </a:r>
            <a:r>
              <a:rPr lang="pt-BR" sz="1200" dirty="0" err="1" smtClean="0"/>
              <a:t>Temple</a:t>
            </a:r>
            <a:r>
              <a:rPr lang="pt-BR" sz="1200" dirty="0" smtClean="0"/>
              <a:t> </a:t>
            </a:r>
            <a:r>
              <a:rPr lang="pt-BR" sz="1200" dirty="0" err="1" smtClean="0"/>
              <a:t>University</a:t>
            </a:r>
            <a:endParaRPr lang="pt-B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9EFA-26D4-4CB3-B711-F47CED3C608F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F989-2E5F-4646-AFF6-342292ADDA94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358D-C779-49CF-B413-C38E02AFC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F989-2E5F-4646-AFF6-342292ADDA94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358D-C779-49CF-B413-C38E02AFC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F989-2E5F-4646-AFF6-342292ADDA94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358D-C779-49CF-B413-C38E02AFC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F989-2E5F-4646-AFF6-342292ADDA94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358D-C779-49CF-B413-C38E02AFC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F989-2E5F-4646-AFF6-342292ADDA94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358D-C779-49CF-B413-C38E02AFC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F989-2E5F-4646-AFF6-342292ADDA94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358D-C779-49CF-B413-C38E02AFC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F989-2E5F-4646-AFF6-342292ADDA94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358D-C779-49CF-B413-C38E02AFC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F989-2E5F-4646-AFF6-342292ADDA94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358D-C779-49CF-B413-C38E02AFC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F989-2E5F-4646-AFF6-342292ADDA94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358D-C779-49CF-B413-C38E02AFC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F989-2E5F-4646-AFF6-342292ADDA94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358D-C779-49CF-B413-C38E02AFC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F989-2E5F-4646-AFF6-342292ADDA94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358D-C779-49CF-B413-C38E02AFC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AF989-2E5F-4646-AFF6-342292ADDA94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358D-C779-49CF-B413-C38E02AFC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3.jpeg"/><Relationship Id="rId10" Type="http://schemas.openxmlformats.org/officeDocument/2006/relationships/diagramLayout" Target="../diagrams/layout2.xml"/><Relationship Id="rId4" Type="http://schemas.openxmlformats.org/officeDocument/2006/relationships/image" Target="../media/image2.png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3.jpeg"/><Relationship Id="rId10" Type="http://schemas.openxmlformats.org/officeDocument/2006/relationships/diagramLayout" Target="../diagrams/layout3.xml"/><Relationship Id="rId4" Type="http://schemas.openxmlformats.org/officeDocument/2006/relationships/image" Target="../media/image2.png"/><Relationship Id="rId9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3.jpeg"/><Relationship Id="rId10" Type="http://schemas.openxmlformats.org/officeDocument/2006/relationships/diagramLayout" Target="../diagrams/layout4.xml"/><Relationship Id="rId4" Type="http://schemas.openxmlformats.org/officeDocument/2006/relationships/image" Target="../media/image2.png"/><Relationship Id="rId9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3.jpeg"/><Relationship Id="rId10" Type="http://schemas.openxmlformats.org/officeDocument/2006/relationships/diagramLayout" Target="../diagrams/layout5.xml"/><Relationship Id="rId4" Type="http://schemas.openxmlformats.org/officeDocument/2006/relationships/image" Target="../media/image2.png"/><Relationship Id="rId9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jpeg"/><Relationship Id="rId10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568952" cy="1470025"/>
          </a:xfrm>
        </p:spPr>
        <p:txBody>
          <a:bodyPr>
            <a:normAutofit/>
          </a:bodyPr>
          <a:lstStyle/>
          <a:p>
            <a:r>
              <a:rPr lang="en-US" dirty="0" err="1"/>
              <a:t>Dasymetric</a:t>
            </a:r>
            <a:r>
              <a:rPr lang="en-US" dirty="0"/>
              <a:t> Mapping for Estimating </a:t>
            </a:r>
            <a:r>
              <a:rPr lang="en-US" dirty="0" smtClean="0"/>
              <a:t>Population </a:t>
            </a:r>
            <a:r>
              <a:rPr lang="pt-BR" dirty="0" smtClean="0"/>
              <a:t>in </a:t>
            </a:r>
            <a:r>
              <a:rPr lang="pt-BR" dirty="0"/>
              <a:t>Small </a:t>
            </a:r>
            <a:r>
              <a:rPr lang="pt-BR" dirty="0" err="1"/>
              <a:t>Areas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982960"/>
          </a:xfrm>
        </p:spPr>
        <p:txBody>
          <a:bodyPr>
            <a:normAutofit/>
          </a:bodyPr>
          <a:lstStyle/>
          <a:p>
            <a:r>
              <a:rPr lang="en-US" sz="1600" i="1" dirty="0"/>
              <a:t>Geography Compass 3/2 (2009): 727–745, </a:t>
            </a:r>
            <a:r>
              <a:rPr lang="en-US" sz="1600" i="1" dirty="0" smtClean="0"/>
              <a:t>10.1111/j.1749-8198.2009.00220.x</a:t>
            </a:r>
          </a:p>
          <a:p>
            <a:endParaRPr lang="en-US" sz="1600" i="1" dirty="0"/>
          </a:p>
          <a:p>
            <a:pPr algn="r"/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Jeremy </a:t>
            </a:r>
            <a:r>
              <a:rPr lang="pt-BR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Mennis</a:t>
            </a:r>
            <a:endParaRPr lang="pt-BR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115616" y="510540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Juliana</a:t>
            </a:r>
            <a:r>
              <a:rPr kumimoji="0" lang="pt-PT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Mota de Siqueira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2000" b="1" baseline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São José dos Campos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20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Agosto</a:t>
            </a: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2016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</a:t>
            </a:r>
            <a:r>
              <a:rPr lang="pt-PT" b="1" dirty="0" smtClean="0">
                <a:solidFill>
                  <a:srgbClr val="FF0000"/>
                </a:solidFill>
              </a:rPr>
              <a:t>História </a:t>
            </a:r>
            <a:r>
              <a:rPr lang="pt-PT" b="1" dirty="0" smtClean="0">
                <a:solidFill>
                  <a:schemeClr val="bg1"/>
                </a:solidFill>
              </a:rPr>
              <a:t>           Princípios            Exemplos 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a 10"/>
          <p:cNvGraphicFramePr/>
          <p:nvPr/>
        </p:nvGraphicFramePr>
        <p:xfrm>
          <a:off x="359024" y="2636912"/>
          <a:ext cx="878497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67544" y="1268760"/>
            <a:ext cx="8229600" cy="1714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2600" dirty="0" smtClean="0"/>
              <a:t> Se dissemina após 1980.</a:t>
            </a:r>
            <a:endParaRPr lang="pt-PT" sz="26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32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32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Introdução;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3200" dirty="0">
                <a:solidFill>
                  <a:schemeClr val="tx1">
                    <a:tint val="75000"/>
                  </a:schemeClr>
                </a:solidFill>
              </a:rPr>
              <a:t>História do método dasimétrico;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Alguns princípios e definições;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Possibilidades e limitações;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Referências bibliográficas;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Princípios            </a:t>
            </a:r>
            <a:r>
              <a:rPr lang="pt-PT" b="1" dirty="0" smtClean="0">
                <a:solidFill>
                  <a:schemeClr val="bg1"/>
                </a:solidFill>
              </a:rPr>
              <a:t>Exemplos 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</a:t>
            </a:r>
            <a:r>
              <a:rPr lang="pt-PT" b="1" dirty="0" smtClean="0">
                <a:solidFill>
                  <a:srgbClr val="FF0000"/>
                </a:solidFill>
              </a:rPr>
              <a:t>e definições                                     </a:t>
            </a:r>
            <a:r>
              <a:rPr lang="pt-PT" b="1" dirty="0" smtClean="0">
                <a:solidFill>
                  <a:schemeClr val="bg1"/>
                </a:solidFill>
              </a:rPr>
              <a:t>e limitações  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Vantagens</a:t>
            </a:r>
            <a:r>
              <a:rPr kumimoji="0" lang="pt-PT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comparativas: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26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Considera a heterogeneidade espacial e/ou temporal de diferentes fenômenos;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2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Obter dados populacionais de alta resolução é difícil, sobretudo em países menos desenvolvidos;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PT" sz="26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 alguns casos as informações são confidenciais (ex: justiça) ou não estão disponíveis (riscos ambientais, análises históricas, saúde pública, acesso a serviços sociais);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PT" sz="26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32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32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Princípios            </a:t>
            </a:r>
            <a:r>
              <a:rPr lang="pt-PT" b="1" dirty="0" smtClean="0">
                <a:solidFill>
                  <a:schemeClr val="bg1"/>
                </a:solidFill>
              </a:rPr>
              <a:t>Exemplo 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</a:t>
            </a:r>
            <a:r>
              <a:rPr lang="pt-PT" b="1" dirty="0" smtClean="0">
                <a:solidFill>
                  <a:srgbClr val="FF0000"/>
                </a:solidFill>
              </a:rPr>
              <a:t>e definições                                     </a:t>
            </a:r>
            <a:r>
              <a:rPr lang="pt-PT" b="1" dirty="0" smtClean="0">
                <a:solidFill>
                  <a:schemeClr val="bg1"/>
                </a:solidFill>
              </a:rPr>
              <a:t>e limitações  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Princípios            </a:t>
            </a:r>
            <a:r>
              <a:rPr lang="pt-PT" b="1" dirty="0" smtClean="0">
                <a:solidFill>
                  <a:schemeClr val="bg1"/>
                </a:solidFill>
              </a:rPr>
              <a:t>Exemplos 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</a:t>
            </a:r>
            <a:r>
              <a:rPr lang="pt-PT" b="1" dirty="0" smtClean="0">
                <a:solidFill>
                  <a:srgbClr val="FF0000"/>
                </a:solidFill>
              </a:rPr>
              <a:t>e definições                                     </a:t>
            </a:r>
            <a:r>
              <a:rPr lang="pt-PT" b="1" dirty="0" smtClean="0">
                <a:solidFill>
                  <a:schemeClr val="bg1"/>
                </a:solidFill>
              </a:rPr>
              <a:t>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a 10"/>
          <p:cNvGraphicFramePr/>
          <p:nvPr/>
        </p:nvGraphicFramePr>
        <p:xfrm>
          <a:off x="251520" y="-15776"/>
          <a:ext cx="864096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Retângulo 11"/>
          <p:cNvSpPr/>
          <p:nvPr/>
        </p:nvSpPr>
        <p:spPr>
          <a:xfrm>
            <a:off x="467544" y="4077072"/>
            <a:ext cx="8064896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PT" sz="2600" dirty="0" smtClean="0"/>
              <a:t>  Propriedades picnofiláticas: a população total em cada zona é preservada (Tobler, 1979); </a:t>
            </a:r>
          </a:p>
          <a:p>
            <a:pPr lvl="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PT" sz="2600" dirty="0" smtClean="0"/>
              <a:t>Fontes de dados auxiliares: dados de uso e cobertura da terra extraídos de GIS, sensoriamento remoto </a:t>
            </a:r>
            <a:r>
              <a:rPr lang="pt-PT" sz="2600" dirty="0" smtClean="0"/>
              <a:t>e/ou informações de redes</a:t>
            </a:r>
            <a:r>
              <a:rPr lang="pt-PT" sz="2600" dirty="0" smtClean="0"/>
              <a:t>.</a:t>
            </a:r>
            <a:endParaRPr lang="pt-PT" sz="2600" dirty="0"/>
          </a:p>
        </p:txBody>
      </p:sp>
      <p:sp>
        <p:nvSpPr>
          <p:cNvPr id="13" name="Retângulo 12"/>
          <p:cNvSpPr/>
          <p:nvPr/>
        </p:nvSpPr>
        <p:spPr>
          <a:xfrm>
            <a:off x="0" y="621166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Tobler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W. (1979). Smooth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pycnophylactic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interpolation for geographical regions. Journal of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American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Statistical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Association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74, pp. 519–30.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Princípios            </a:t>
            </a:r>
            <a:r>
              <a:rPr lang="pt-PT" b="1" dirty="0" smtClean="0">
                <a:solidFill>
                  <a:schemeClr val="bg1"/>
                </a:solidFill>
              </a:rPr>
              <a:t>Exemplo 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</a:t>
            </a:r>
            <a:r>
              <a:rPr lang="pt-PT" b="1" dirty="0" smtClean="0">
                <a:solidFill>
                  <a:srgbClr val="FF0000"/>
                </a:solidFill>
              </a:rPr>
              <a:t>e definições                                     </a:t>
            </a:r>
            <a:r>
              <a:rPr lang="pt-PT" b="1" dirty="0" smtClean="0">
                <a:solidFill>
                  <a:schemeClr val="bg1"/>
                </a:solidFill>
              </a:rPr>
              <a:t>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a 13"/>
          <p:cNvGraphicFramePr/>
          <p:nvPr/>
        </p:nvGraphicFramePr>
        <p:xfrm>
          <a:off x="467544" y="1556792"/>
          <a:ext cx="83529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Princípios            </a:t>
            </a:r>
            <a:r>
              <a:rPr lang="pt-PT" b="1" dirty="0" smtClean="0">
                <a:solidFill>
                  <a:schemeClr val="bg1"/>
                </a:solidFill>
              </a:rPr>
              <a:t>Exemplo 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</a:t>
            </a:r>
            <a:r>
              <a:rPr lang="pt-PT" b="1" dirty="0" smtClean="0">
                <a:solidFill>
                  <a:srgbClr val="FF0000"/>
                </a:solidFill>
              </a:rPr>
              <a:t>e definições                                     </a:t>
            </a:r>
            <a:r>
              <a:rPr lang="pt-PT" b="1" dirty="0" smtClean="0">
                <a:solidFill>
                  <a:schemeClr val="bg1"/>
                </a:solidFill>
              </a:rPr>
              <a:t>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2600" b="1" dirty="0" smtClean="0"/>
              <a:t>Método binário: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sz="26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2600" dirty="0" smtClean="0"/>
              <a:t>Porções não habitadas, atribui-se o valor zero (ex: água, solo exposto, floresta, etc);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2400" i="1" dirty="0" smtClean="0"/>
              <a:t>Desvantagem: Método determinístico.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sz="2400" i="1" dirty="0"/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2600" b="1" dirty="0" smtClean="0"/>
              <a:t>Método três classes: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pt-PT" sz="2600" dirty="0"/>
          </a:p>
          <a:p>
            <a:pPr algn="just">
              <a:spcBef>
                <a:spcPct val="20000"/>
              </a:spcBef>
            </a:pPr>
            <a:r>
              <a:rPr lang="pt-PT" sz="2600" dirty="0" smtClean="0"/>
              <a:t>Relaciona a área com a população de forma proporcional (ex: 70% na área urbana, 25% na floresta e 5% agricultura).</a:t>
            </a:r>
          </a:p>
          <a:p>
            <a:pPr lvl="0" algn="just">
              <a:spcBef>
                <a:spcPct val="20000"/>
              </a:spcBef>
            </a:pPr>
            <a:r>
              <a:rPr lang="pt-PT" sz="2400" i="1" dirty="0"/>
              <a:t>Desvantagem: Método determinístico.</a:t>
            </a:r>
          </a:p>
          <a:p>
            <a:pPr algn="just">
              <a:spcBef>
                <a:spcPct val="20000"/>
              </a:spcBef>
            </a:pPr>
            <a:endParaRPr lang="pt-PT" sz="26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sz="26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PT" sz="26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PT" sz="26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sz="26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32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32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Princípios            </a:t>
            </a:r>
            <a:r>
              <a:rPr lang="pt-PT" b="1" dirty="0" smtClean="0">
                <a:solidFill>
                  <a:schemeClr val="bg1"/>
                </a:solidFill>
              </a:rPr>
              <a:t>Exemplo 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</a:t>
            </a:r>
            <a:r>
              <a:rPr lang="pt-PT" b="1" dirty="0" smtClean="0">
                <a:solidFill>
                  <a:srgbClr val="FF0000"/>
                </a:solidFill>
              </a:rPr>
              <a:t>e definições                                     </a:t>
            </a:r>
            <a:r>
              <a:rPr lang="pt-PT" b="1" dirty="0" smtClean="0">
                <a:solidFill>
                  <a:schemeClr val="bg1"/>
                </a:solidFill>
              </a:rPr>
              <a:t>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67544" y="1628800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2600" b="1" dirty="0" smtClean="0"/>
              <a:t>Método variável limitante: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sz="26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2400" dirty="0" smtClean="0"/>
              <a:t>Método de refinamento interativo que estabelece um limite máximo de densidade para cada área de referência.</a:t>
            </a:r>
          </a:p>
          <a:p>
            <a:pPr algn="just">
              <a:spcBef>
                <a:spcPct val="20000"/>
              </a:spcBef>
            </a:pPr>
            <a:r>
              <a:rPr lang="pt-PT" sz="2400" i="1" dirty="0" smtClean="0"/>
              <a:t>Desvantagem: Método determinístico.</a:t>
            </a:r>
          </a:p>
          <a:p>
            <a:pPr algn="just">
              <a:spcBef>
                <a:spcPct val="20000"/>
              </a:spcBef>
            </a:pPr>
            <a:endParaRPr lang="pt-PT" sz="2400" i="1" dirty="0"/>
          </a:p>
          <a:p>
            <a:pPr lvl="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2600" b="1" dirty="0" smtClean="0"/>
              <a:t>Métodos estatísticos:</a:t>
            </a:r>
          </a:p>
          <a:p>
            <a:pPr lvl="0" algn="just">
              <a:spcBef>
                <a:spcPct val="20000"/>
              </a:spcBef>
              <a:buFont typeface="Arial" pitchFamily="34" charset="0"/>
              <a:buChar char="•"/>
            </a:pPr>
            <a:endParaRPr lang="pt-PT" sz="2600" b="1" dirty="0"/>
          </a:p>
          <a:p>
            <a:pPr lvl="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2600" dirty="0" smtClean="0"/>
              <a:t>Regressão (estabelece a relação entre a área e as diferentes variáveis;</a:t>
            </a:r>
          </a:p>
          <a:p>
            <a:pPr lvl="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2600" dirty="0" smtClean="0"/>
              <a:t>Amostragem por pixel;</a:t>
            </a:r>
          </a:p>
          <a:p>
            <a:pPr lvl="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2600" dirty="0" smtClean="0"/>
              <a:t>Grade celular;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2600" i="1" dirty="0"/>
              <a:t>Desvantagem: Maior esforço </a:t>
            </a:r>
            <a:r>
              <a:rPr lang="pt-PT" sz="2600" i="1" dirty="0" smtClean="0"/>
              <a:t>computacional e não necessariamente respeita o princípio picnofilático.</a:t>
            </a:r>
            <a:endParaRPr lang="pt-PT" sz="2600" i="1" dirty="0"/>
          </a:p>
          <a:p>
            <a:pPr lvl="0" algn="just">
              <a:spcBef>
                <a:spcPct val="20000"/>
              </a:spcBef>
            </a:pPr>
            <a:endParaRPr lang="pt-PT" sz="2600" dirty="0" smtClean="0"/>
          </a:p>
          <a:p>
            <a:pPr lvl="0" algn="just">
              <a:spcBef>
                <a:spcPct val="20000"/>
              </a:spcBef>
            </a:pPr>
            <a:endParaRPr lang="pt-PT" sz="2600" b="1" dirty="0" smtClean="0"/>
          </a:p>
          <a:p>
            <a:pPr algn="just">
              <a:spcBef>
                <a:spcPct val="20000"/>
              </a:spcBef>
            </a:pPr>
            <a:endParaRPr lang="pt-PT" sz="2400" i="1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sz="2400" i="1" dirty="0"/>
          </a:p>
          <a:p>
            <a:pPr algn="just">
              <a:spcBef>
                <a:spcPct val="20000"/>
              </a:spcBef>
            </a:pPr>
            <a:endParaRPr lang="pt-PT" sz="26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sz="26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PT" sz="26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PT" sz="26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sz="26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32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32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Introdução;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3200" dirty="0">
                <a:solidFill>
                  <a:schemeClr val="tx1">
                    <a:tint val="75000"/>
                  </a:schemeClr>
                </a:solidFill>
              </a:rPr>
              <a:t>História do método dasimétrico;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3200" dirty="0">
                <a:solidFill>
                  <a:schemeClr val="tx1">
                    <a:tint val="75000"/>
                  </a:schemeClr>
                </a:solidFill>
              </a:rPr>
              <a:t>Alguns princípios e definições;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3200" dirty="0" smtClean="0">
                <a:solidFill>
                  <a:srgbClr val="FF0000"/>
                </a:solidFill>
              </a:rPr>
              <a:t>Exemplo;</a:t>
            </a:r>
            <a:endParaRPr lang="pt-PT" sz="3200" dirty="0">
              <a:solidFill>
                <a:srgbClr val="FF000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Possibilidades e limitações;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Referências bibliográficas;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Princípios</a:t>
            </a:r>
            <a:r>
              <a:rPr lang="pt-PT" b="1" dirty="0" smtClean="0">
                <a:solidFill>
                  <a:srgbClr val="FF0000"/>
                </a:solidFill>
              </a:rPr>
              <a:t>            Exemplo </a:t>
            </a:r>
            <a:r>
              <a:rPr lang="pt-PT" b="1" dirty="0" smtClean="0">
                <a:solidFill>
                  <a:schemeClr val="bg1"/>
                </a:solidFill>
              </a:rPr>
              <a:t>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860032" y="1783357"/>
            <a:ext cx="4283968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Delaware</a:t>
            </a:r>
            <a:r>
              <a:rPr kumimoji="0" lang="pt-PT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Country, Pennsylvania, USA;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2400" dirty="0" smtClean="0"/>
              <a:t>Dados:</a:t>
            </a:r>
            <a:endParaRPr kumimoji="0" lang="pt-PT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2400" baseline="0" dirty="0" smtClean="0"/>
              <a:t>Census</a:t>
            </a:r>
            <a:r>
              <a:rPr lang="pt-PT" sz="2400" dirty="0" smtClean="0"/>
              <a:t> Bureau 2000 e dados de Uso e cobertura devirados do Landsat (2001);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2400" dirty="0" smtClean="0"/>
              <a:t>Distribuição populacional heterogênea;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24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24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Princípios</a:t>
            </a:r>
            <a:r>
              <a:rPr lang="pt-PT" b="1" dirty="0" smtClean="0">
                <a:solidFill>
                  <a:srgbClr val="FF0000"/>
                </a:solidFill>
              </a:rPr>
              <a:t>            Exemplo </a:t>
            </a:r>
            <a:r>
              <a:rPr lang="pt-PT" b="1" dirty="0" smtClean="0">
                <a:solidFill>
                  <a:schemeClr val="bg1"/>
                </a:solidFill>
              </a:rPr>
              <a:t>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3" y="1556792"/>
            <a:ext cx="468052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Princípios</a:t>
            </a:r>
            <a:r>
              <a:rPr lang="pt-PT" b="1" dirty="0" smtClean="0">
                <a:solidFill>
                  <a:srgbClr val="FF0000"/>
                </a:solidFill>
              </a:rPr>
              <a:t>            Exemplo </a:t>
            </a:r>
            <a:r>
              <a:rPr lang="pt-PT" b="1" dirty="0" smtClean="0">
                <a:solidFill>
                  <a:schemeClr val="bg1"/>
                </a:solidFill>
              </a:rPr>
              <a:t>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a 12"/>
          <p:cNvGraphicFramePr/>
          <p:nvPr/>
        </p:nvGraphicFramePr>
        <p:xfrm>
          <a:off x="1691680" y="5486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39552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539552" y="4365105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179512" y="4653136"/>
            <a:ext cx="882047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2400" dirty="0" smtClean="0"/>
              <a:t>Binário : atribui zero para as classes agricultura, solo, água e áreas húmidas;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2400" dirty="0" smtClean="0"/>
              <a:t>Estatístico: </a:t>
            </a:r>
            <a:r>
              <a:rPr lang="pt-PT" sz="2400" dirty="0" smtClean="0"/>
              <a:t> Peso por área + estimativa </a:t>
            </a:r>
            <a:r>
              <a:rPr lang="pt-PT" sz="2400" dirty="0" smtClean="0"/>
              <a:t>de densidade </a:t>
            </a:r>
            <a:r>
              <a:rPr lang="pt-PT" sz="2400" dirty="0" smtClean="0"/>
              <a:t>populacional a partir de dados auxiliares (dados de uso e cobertura da terra). </a:t>
            </a:r>
            <a:endParaRPr lang="pt-PT" sz="24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24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Introdução;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História do método dasimétrico;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Alguns princípios e definições;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Possibilidades e limitações;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Referências bibliográficas;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            Princípios            Exemplo 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Princípios</a:t>
            </a:r>
            <a:r>
              <a:rPr lang="pt-PT" b="1" dirty="0" smtClean="0">
                <a:solidFill>
                  <a:srgbClr val="FF0000"/>
                </a:solidFill>
              </a:rPr>
              <a:t>            Exemplo </a:t>
            </a:r>
            <a:r>
              <a:rPr lang="pt-PT" b="1" dirty="0" smtClean="0">
                <a:solidFill>
                  <a:schemeClr val="bg1"/>
                </a:solidFill>
              </a:rPr>
              <a:t>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39552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539552" y="4365105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196752"/>
            <a:ext cx="50863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4152308"/>
            <a:ext cx="4742309" cy="247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4572000" y="148478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pt-PT" dirty="0" smtClean="0"/>
              <a:t>Landsat (ETM+) com 30 metros de resolução.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Introdução;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3200" dirty="0">
                <a:solidFill>
                  <a:schemeClr val="tx1">
                    <a:tint val="75000"/>
                  </a:schemeClr>
                </a:solidFill>
              </a:rPr>
              <a:t>História do método dasimétrico;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3200" dirty="0">
                <a:solidFill>
                  <a:schemeClr val="tx1">
                    <a:tint val="75000"/>
                  </a:schemeClr>
                </a:solidFill>
              </a:rPr>
              <a:t>Alguns princípios e definições;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3200" dirty="0">
                <a:solidFill>
                  <a:schemeClr val="tx1">
                    <a:tint val="75000"/>
                  </a:schemeClr>
                </a:solidFill>
              </a:rPr>
              <a:t>Exemplo;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Possibilidades e limitações;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Referências bibliográficas;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Princípios</a:t>
            </a:r>
            <a:r>
              <a:rPr lang="pt-PT" b="1" dirty="0" smtClean="0">
                <a:solidFill>
                  <a:srgbClr val="FF0000"/>
                </a:solidFill>
              </a:rPr>
              <a:t>            </a:t>
            </a:r>
            <a:r>
              <a:rPr lang="pt-PT" b="1" dirty="0" smtClean="0">
                <a:solidFill>
                  <a:schemeClr val="bg1"/>
                </a:solidFill>
              </a:rPr>
              <a:t>Exemplo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</a:t>
            </a:r>
            <a:r>
              <a:rPr lang="pt-PT" b="1" dirty="0" smtClean="0">
                <a:solidFill>
                  <a:srgbClr val="FF0000"/>
                </a:solidFill>
              </a:rPr>
              <a:t>Possibilidades</a:t>
            </a:r>
            <a:r>
              <a:rPr lang="pt-PT" b="1" dirty="0" smtClean="0">
                <a:solidFill>
                  <a:schemeClr val="bg1"/>
                </a:solidFill>
              </a:rPr>
              <a:t>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</a:t>
            </a:r>
            <a:r>
              <a:rPr lang="pt-PT" b="1" dirty="0" smtClean="0">
                <a:solidFill>
                  <a:srgbClr val="FF0000"/>
                </a:solidFill>
              </a:rPr>
              <a:t>e limitações  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Possibilidades e desafios: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3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Dados de luzes noturnas que considerem onde a população está ao longo do dia;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Desagregação temporal;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Representação das incertezas do método;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Desenvolvimento de metodologias padrão para o uso do método dasimétrico.</a:t>
            </a:r>
            <a:endParaRPr kumimoji="0" lang="pt-PT" sz="32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Princípios</a:t>
            </a:r>
            <a:r>
              <a:rPr lang="pt-PT" b="1" dirty="0" smtClean="0">
                <a:solidFill>
                  <a:srgbClr val="FF0000"/>
                </a:solidFill>
              </a:rPr>
              <a:t>            </a:t>
            </a:r>
            <a:r>
              <a:rPr lang="pt-PT" b="1" dirty="0" smtClean="0">
                <a:solidFill>
                  <a:schemeClr val="bg1"/>
                </a:solidFill>
              </a:rPr>
              <a:t>Exemplo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</a:t>
            </a:r>
            <a:r>
              <a:rPr lang="pt-PT" b="1" dirty="0" smtClean="0">
                <a:solidFill>
                  <a:srgbClr val="FF0000"/>
                </a:solidFill>
              </a:rPr>
              <a:t>Possibilidades</a:t>
            </a:r>
            <a:r>
              <a:rPr lang="pt-PT" b="1" dirty="0" smtClean="0">
                <a:solidFill>
                  <a:schemeClr val="bg1"/>
                </a:solidFill>
              </a:rPr>
              <a:t>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</a:t>
            </a:r>
            <a:r>
              <a:rPr lang="pt-PT" b="1" dirty="0" smtClean="0">
                <a:solidFill>
                  <a:srgbClr val="FF0000"/>
                </a:solidFill>
              </a:rPr>
              <a:t>e limitações  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Limitações não explicitadas pelo autor: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3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</a:t>
            </a:r>
            <a:r>
              <a:rPr kumimoji="0" lang="pt-P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 resolução dos dados de entrada nos diferentes modelos;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Depende da </a:t>
            </a:r>
            <a:r>
              <a:rPr lang="pt-PT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pt-PT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nidade </a:t>
            </a:r>
            <a:r>
              <a:rPr lang="pt-PT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 o dado populacional é divulgado;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Conhecimento das variáveis indicadoras de presença de população nos diferentes contextos.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32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Princípios</a:t>
            </a:r>
            <a:r>
              <a:rPr lang="pt-PT" b="1" dirty="0" smtClean="0">
                <a:solidFill>
                  <a:srgbClr val="FF0000"/>
                </a:solidFill>
              </a:rPr>
              <a:t>            </a:t>
            </a:r>
            <a:r>
              <a:rPr lang="pt-PT" b="1" dirty="0" smtClean="0">
                <a:solidFill>
                  <a:schemeClr val="bg1"/>
                </a:solidFill>
              </a:rPr>
              <a:t>Exemplo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</a:t>
            </a:r>
            <a:r>
              <a:rPr lang="pt-PT" b="1" dirty="0" smtClean="0">
                <a:solidFill>
                  <a:srgbClr val="FF0000"/>
                </a:solidFill>
              </a:rPr>
              <a:t>Possibilidades</a:t>
            </a:r>
            <a:r>
              <a:rPr lang="pt-PT" b="1" dirty="0" smtClean="0">
                <a:solidFill>
                  <a:schemeClr val="bg1"/>
                </a:solidFill>
              </a:rPr>
              <a:t>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</a:t>
            </a:r>
            <a:r>
              <a:rPr lang="pt-PT" b="1" dirty="0" smtClean="0">
                <a:solidFill>
                  <a:srgbClr val="FF0000"/>
                </a:solidFill>
              </a:rPr>
              <a:t>e limitações  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Introdução;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3200" dirty="0">
                <a:solidFill>
                  <a:schemeClr val="tx1">
                    <a:tint val="75000"/>
                  </a:schemeClr>
                </a:solidFill>
              </a:rPr>
              <a:t>História do método dasimétrico;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3200" dirty="0">
                <a:solidFill>
                  <a:schemeClr val="tx1">
                    <a:tint val="75000"/>
                  </a:schemeClr>
                </a:solidFill>
              </a:rPr>
              <a:t>Alguns princípios e definições;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3200" dirty="0">
                <a:solidFill>
                  <a:schemeClr val="tx1">
                    <a:tint val="75000"/>
                  </a:schemeClr>
                </a:solidFill>
              </a:rPr>
              <a:t>Exemplo;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3200" dirty="0">
                <a:solidFill>
                  <a:schemeClr val="tx1">
                    <a:tint val="75000"/>
                  </a:schemeClr>
                </a:solidFill>
              </a:rPr>
              <a:t>Possibilidades e limitações;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Referências bibliográficas;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Princípios</a:t>
            </a:r>
            <a:r>
              <a:rPr lang="pt-PT" b="1" dirty="0" smtClean="0">
                <a:solidFill>
                  <a:srgbClr val="FF0000"/>
                </a:solidFill>
              </a:rPr>
              <a:t>            </a:t>
            </a:r>
            <a:r>
              <a:rPr lang="pt-PT" b="1" dirty="0" smtClean="0">
                <a:solidFill>
                  <a:schemeClr val="bg1"/>
                </a:solidFill>
              </a:rPr>
              <a:t>Exemplo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Possibilidades    </a:t>
            </a:r>
            <a:r>
              <a:rPr lang="pt-PT" b="1" dirty="0" smtClean="0">
                <a:solidFill>
                  <a:srgbClr val="FF0000"/>
                </a:solidFill>
              </a:rPr>
              <a:t>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57200" y="1783357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000" dirty="0"/>
              <a:t>Amaral, S. (2003). </a:t>
            </a:r>
            <a:r>
              <a:rPr lang="pt-BR" sz="2000" dirty="0" err="1" smtClean="0"/>
              <a:t>Geoinformação</a:t>
            </a:r>
            <a:r>
              <a:rPr lang="pt-BR" sz="2000" dirty="0" smtClean="0"/>
              <a:t> </a:t>
            </a:r>
            <a:r>
              <a:rPr lang="pt-BR" sz="2000" dirty="0"/>
              <a:t>para estudos </a:t>
            </a:r>
            <a:r>
              <a:rPr lang="pt-BR" sz="2000" dirty="0" err="1"/>
              <a:t>demogra´ficos</a:t>
            </a:r>
            <a:r>
              <a:rPr lang="pt-BR" sz="2000" dirty="0"/>
              <a:t>: </a:t>
            </a:r>
            <a:r>
              <a:rPr lang="pt-BR" sz="2000" dirty="0" err="1" smtClean="0"/>
              <a:t>Representacão</a:t>
            </a:r>
            <a:r>
              <a:rPr lang="pt-BR" sz="2000" dirty="0" smtClean="0"/>
              <a:t> </a:t>
            </a:r>
            <a:r>
              <a:rPr lang="pt-BR" sz="2000" dirty="0"/>
              <a:t>Espacial de Dados </a:t>
            </a:r>
            <a:r>
              <a:rPr lang="pt-BR" sz="2000" dirty="0" smtClean="0"/>
              <a:t>de População </a:t>
            </a:r>
            <a:r>
              <a:rPr lang="pt-BR" sz="2000" dirty="0"/>
              <a:t>na </a:t>
            </a:r>
            <a:r>
              <a:rPr lang="pt-BR" sz="2000" dirty="0" smtClean="0"/>
              <a:t>Amazônia </a:t>
            </a:r>
            <a:r>
              <a:rPr lang="pt-BR" sz="2000" dirty="0"/>
              <a:t>Brasileira. Ph.D. </a:t>
            </a:r>
            <a:r>
              <a:rPr lang="pt-BR" sz="2000" dirty="0" err="1"/>
              <a:t>thesis</a:t>
            </a:r>
            <a:r>
              <a:rPr lang="pt-BR" sz="2000" dirty="0"/>
              <a:t>, Escola </a:t>
            </a:r>
            <a:r>
              <a:rPr lang="pt-BR" sz="2000" dirty="0" smtClean="0"/>
              <a:t>Politécnica </a:t>
            </a:r>
            <a:r>
              <a:rPr lang="pt-BR" sz="2000" dirty="0"/>
              <a:t>da USP, Universidade de </a:t>
            </a:r>
            <a:r>
              <a:rPr lang="pt-BR" sz="2000" dirty="0" smtClean="0"/>
              <a:t>São Paulo.</a:t>
            </a:r>
          </a:p>
          <a:p>
            <a:pPr algn="just"/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en-US" sz="2100" dirty="0"/>
              <a:t>Fisher, P. F., &amp; Langford, M. (1995). </a:t>
            </a:r>
            <a:r>
              <a:rPr lang="en-US" sz="2100" dirty="0" err="1"/>
              <a:t>Modelling</a:t>
            </a:r>
            <a:r>
              <a:rPr lang="en-US" sz="2100" dirty="0"/>
              <a:t> the errors in areal interpolation between zonal </a:t>
            </a:r>
            <a:r>
              <a:rPr lang="en-US" sz="2100" dirty="0" smtClean="0"/>
              <a:t>systems </a:t>
            </a:r>
            <a:r>
              <a:rPr lang="en-US" sz="2000" dirty="0" smtClean="0"/>
              <a:t>by </a:t>
            </a:r>
            <a:r>
              <a:rPr lang="en-US" sz="2000" dirty="0"/>
              <a:t>Monte Carlo simulation. Environment and Planning A, 27, 211–224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en-US" sz="2100" dirty="0"/>
              <a:t>Mennis, J. (2002). Using geographic information systems to create and analyze statistical surfaces of population and risk for environmental justice analysis. Social Science Quarterly 83 (1), </a:t>
            </a:r>
            <a:r>
              <a:rPr lang="pt-BR" sz="2100" dirty="0"/>
              <a:t>pp. 281–297.</a:t>
            </a:r>
          </a:p>
          <a:p>
            <a:endParaRPr lang="pt-BR" sz="2100" dirty="0"/>
          </a:p>
          <a:p>
            <a:pPr>
              <a:buFont typeface="Arial" pitchFamily="34" charset="0"/>
              <a:buChar char="•"/>
            </a:pPr>
            <a:r>
              <a:rPr lang="en-US" sz="2100" dirty="0"/>
              <a:t>——. (2003). Generating surface models of population using </a:t>
            </a:r>
            <a:r>
              <a:rPr lang="en-US" sz="2100" dirty="0" err="1"/>
              <a:t>dasymetric</a:t>
            </a:r>
            <a:r>
              <a:rPr lang="en-US" sz="2100" dirty="0"/>
              <a:t> mapping. The Professional </a:t>
            </a:r>
            <a:r>
              <a:rPr lang="pt-BR" sz="2100" dirty="0" err="1"/>
              <a:t>Geographer</a:t>
            </a:r>
            <a:r>
              <a:rPr lang="pt-BR" sz="2100" dirty="0"/>
              <a:t> 55 (1), pp. 31–42.</a:t>
            </a:r>
          </a:p>
          <a:p>
            <a:pPr>
              <a:buFont typeface="Arial" pitchFamily="34" charset="0"/>
              <a:buChar char="•"/>
            </a:pPr>
            <a:endParaRPr lang="pt-BR" sz="2100" dirty="0"/>
          </a:p>
          <a:p>
            <a:pPr>
              <a:buFont typeface="Arial" pitchFamily="34" charset="0"/>
              <a:buChar char="•"/>
            </a:pPr>
            <a:r>
              <a:rPr lang="en-US" sz="2100" dirty="0"/>
              <a:t>Mennis, J., and </a:t>
            </a:r>
            <a:r>
              <a:rPr lang="en-US" sz="2100" dirty="0" err="1"/>
              <a:t>Hultgren</a:t>
            </a:r>
            <a:r>
              <a:rPr lang="en-US" sz="2100" dirty="0"/>
              <a:t>, T. (2006). Intelligent </a:t>
            </a:r>
            <a:r>
              <a:rPr lang="en-US" sz="2100" dirty="0" err="1"/>
              <a:t>dasymetric</a:t>
            </a:r>
            <a:r>
              <a:rPr lang="en-US" sz="2100" dirty="0"/>
              <a:t> mapping and its application to areal </a:t>
            </a:r>
            <a:r>
              <a:rPr lang="pt-BR" sz="2100" dirty="0" err="1"/>
              <a:t>interpolation</a:t>
            </a:r>
            <a:r>
              <a:rPr lang="pt-BR" sz="2100" dirty="0"/>
              <a:t>. </a:t>
            </a:r>
            <a:r>
              <a:rPr lang="pt-BR" sz="2100" dirty="0" err="1"/>
              <a:t>Cartography</a:t>
            </a:r>
            <a:r>
              <a:rPr lang="pt-BR" sz="2100" dirty="0"/>
              <a:t> </a:t>
            </a:r>
            <a:r>
              <a:rPr lang="pt-BR" sz="2100" dirty="0" err="1"/>
              <a:t>and</a:t>
            </a:r>
            <a:r>
              <a:rPr lang="pt-BR" sz="2100" dirty="0"/>
              <a:t> </a:t>
            </a:r>
            <a:r>
              <a:rPr lang="pt-BR" sz="2100" dirty="0" err="1"/>
              <a:t>Geographic</a:t>
            </a:r>
            <a:r>
              <a:rPr lang="pt-BR" sz="2100" dirty="0"/>
              <a:t> </a:t>
            </a:r>
            <a:r>
              <a:rPr lang="pt-BR" sz="2100" dirty="0" err="1"/>
              <a:t>Information</a:t>
            </a:r>
            <a:r>
              <a:rPr lang="pt-BR" sz="2100" dirty="0"/>
              <a:t> </a:t>
            </a:r>
            <a:r>
              <a:rPr lang="pt-BR" sz="2100" dirty="0" err="1"/>
              <a:t>Science</a:t>
            </a:r>
            <a:r>
              <a:rPr lang="pt-BR" sz="2100" dirty="0"/>
              <a:t> 33 (3), pp. 179–194.</a:t>
            </a:r>
          </a:p>
          <a:p>
            <a:endParaRPr lang="pt-BR" sz="2100" dirty="0"/>
          </a:p>
          <a:p>
            <a:pPr>
              <a:buFont typeface="Arial" pitchFamily="34" charset="0"/>
              <a:buChar char="•"/>
            </a:pPr>
            <a:r>
              <a:rPr lang="en-US" sz="2100" dirty="0"/>
              <a:t>Sleeter, R. (2004). </a:t>
            </a:r>
            <a:r>
              <a:rPr lang="en-US" sz="2100" dirty="0" err="1"/>
              <a:t>Dasymetric</a:t>
            </a:r>
            <a:r>
              <a:rPr lang="en-US" sz="2100" dirty="0"/>
              <a:t> mapping techniques for the San Francisco Bay region, CA: Urban and regional information systems association. In Paper presented at the urban and regional information </a:t>
            </a:r>
            <a:r>
              <a:rPr lang="pt-BR" sz="2100" dirty="0"/>
              <a:t>systems </a:t>
            </a:r>
            <a:r>
              <a:rPr lang="pt-BR" sz="2100" dirty="0" err="1"/>
              <a:t>association</a:t>
            </a:r>
            <a:r>
              <a:rPr lang="pt-BR" sz="2100" dirty="0"/>
              <a:t>, Reno, USA.</a:t>
            </a:r>
            <a:endParaRPr lang="pt-PT" sz="21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Princípios</a:t>
            </a:r>
            <a:r>
              <a:rPr lang="pt-PT" b="1" dirty="0" smtClean="0">
                <a:solidFill>
                  <a:srgbClr val="FF0000"/>
                </a:solidFill>
              </a:rPr>
              <a:t>            </a:t>
            </a:r>
            <a:r>
              <a:rPr lang="pt-PT" b="1" dirty="0" smtClean="0">
                <a:solidFill>
                  <a:schemeClr val="bg1"/>
                </a:solidFill>
              </a:rPr>
              <a:t>Exemplo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Possibilidades    </a:t>
            </a:r>
            <a:r>
              <a:rPr lang="pt-PT" b="1" dirty="0" smtClean="0">
                <a:solidFill>
                  <a:srgbClr val="FF0000"/>
                </a:solidFill>
              </a:rPr>
              <a:t>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57200" y="1783357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Obrigada!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Princípios</a:t>
            </a:r>
            <a:r>
              <a:rPr lang="pt-PT" b="1" dirty="0" smtClean="0">
                <a:solidFill>
                  <a:srgbClr val="FF0000"/>
                </a:solidFill>
              </a:rPr>
              <a:t>            </a:t>
            </a:r>
            <a:r>
              <a:rPr lang="pt-PT" b="1" dirty="0" smtClean="0">
                <a:solidFill>
                  <a:schemeClr val="bg1"/>
                </a:solidFill>
              </a:rPr>
              <a:t>Exemplo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Possibilidades    </a:t>
            </a:r>
            <a:r>
              <a:rPr lang="pt-PT" b="1" dirty="0" smtClean="0">
                <a:solidFill>
                  <a:srgbClr val="FF0000"/>
                </a:solidFill>
              </a:rPr>
              <a:t>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1268760"/>
            <a:ext cx="6811144" cy="386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18956" y="5301208"/>
            <a:ext cx="28575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Princípios</a:t>
            </a:r>
            <a:r>
              <a:rPr lang="pt-PT" b="1" dirty="0" smtClean="0">
                <a:solidFill>
                  <a:srgbClr val="FF0000"/>
                </a:solidFill>
              </a:rPr>
              <a:t>            </a:t>
            </a:r>
            <a:r>
              <a:rPr lang="pt-PT" b="1" dirty="0" smtClean="0">
                <a:solidFill>
                  <a:schemeClr val="bg1"/>
                </a:solidFill>
              </a:rPr>
              <a:t>Exemplo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Possibilidades    </a:t>
            </a:r>
            <a:r>
              <a:rPr lang="pt-PT" b="1" dirty="0" smtClean="0">
                <a:solidFill>
                  <a:srgbClr val="FF0000"/>
                </a:solidFill>
              </a:rPr>
              <a:t>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1916832"/>
            <a:ext cx="32575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139952" y="3196133"/>
            <a:ext cx="4618856" cy="366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</a:rPr>
              <a:t>Marabá e Distrito Florestal Sustentável (13 municípios).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2000 e 2007 (Censo Populacional e Contagem Populacional).</a:t>
            </a:r>
            <a:endParaRPr kumimoji="0" lang="pt-PT" sz="20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Princípios</a:t>
            </a:r>
            <a:r>
              <a:rPr lang="pt-PT" b="1" dirty="0" smtClean="0">
                <a:solidFill>
                  <a:srgbClr val="FF0000"/>
                </a:solidFill>
              </a:rPr>
              <a:t>            </a:t>
            </a:r>
            <a:r>
              <a:rPr lang="pt-PT" b="1" dirty="0" smtClean="0">
                <a:solidFill>
                  <a:schemeClr val="bg1"/>
                </a:solidFill>
              </a:rPr>
              <a:t>Exemplo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Possibilidades    </a:t>
            </a:r>
            <a:r>
              <a:rPr lang="pt-PT" b="1" dirty="0" smtClean="0">
                <a:solidFill>
                  <a:srgbClr val="FF0000"/>
                </a:solidFill>
              </a:rPr>
              <a:t>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51520" y="1412776"/>
            <a:ext cx="8568952" cy="52565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Metodologia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2800" dirty="0" smtClean="0">
              <a:latin typeface="Cambria" pitchFamily="18" charset="0"/>
            </a:endParaRPr>
          </a:p>
          <a:p>
            <a:pPr marL="360363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Método dasimétrico + modelo</a:t>
            </a:r>
            <a:r>
              <a:rPr kumimoji="0" lang="pt-PT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 baseado em dados ambientais indicativos da presença humana;</a:t>
            </a:r>
          </a:p>
          <a:p>
            <a:pPr marL="809625" marR="0" lvl="0" indent="-904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mbria" pitchFamily="18" charset="0"/>
              <a:buChar char="⇀"/>
              <a:tabLst/>
              <a:defRPr/>
            </a:pPr>
            <a:r>
              <a:rPr lang="pt-PT" sz="2800" dirty="0" smtClean="0">
                <a:solidFill>
                  <a:srgbClr val="FF0000"/>
                </a:solidFill>
                <a:latin typeface="Cambria" pitchFamily="18" charset="0"/>
              </a:rPr>
              <a:t> 3 etapas: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sz="2800" dirty="0" smtClean="0">
                <a:latin typeface="Cambria" pitchFamily="18" charset="0"/>
              </a:rPr>
              <a:t>Método binário (exclusão de áreas de menor probabilidade de presença de população);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sz="2800" dirty="0" smtClean="0">
                <a:latin typeface="Cambria" pitchFamily="18" charset="0"/>
              </a:rPr>
              <a:t>Método de interpolação multivariada para gerar uma superfície potencial de população a partir da inferência fuzzy;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sz="2800" dirty="0" smtClean="0">
                <a:latin typeface="Cambria" pitchFamily="18" charset="0"/>
              </a:rPr>
              <a:t>Redistribuição da população utilizando grade celular.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pt-PT" sz="28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mbria" pitchFamily="18" charset="0"/>
              <a:buChar char="⇀"/>
              <a:tabLst/>
              <a:defRPr/>
            </a:pPr>
            <a:endParaRPr lang="pt-PT" sz="2800" dirty="0" smtClean="0">
              <a:latin typeface="Cambria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mbria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</a:t>
            </a:r>
            <a:r>
              <a:rPr lang="pt-PT" b="1" dirty="0" smtClean="0">
                <a:solidFill>
                  <a:srgbClr val="FF0000"/>
                </a:solidFill>
              </a:rPr>
              <a:t>ntrodução</a:t>
            </a:r>
            <a:r>
              <a:rPr lang="pt-PT" b="1" dirty="0" smtClean="0">
                <a:solidFill>
                  <a:schemeClr val="bg1"/>
                </a:solidFill>
              </a:rPr>
              <a:t>             História            Princípios            Exemplo 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www.informaxinc.ru/lib/100/100-velikih-predskazaniy/i_05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988840"/>
            <a:ext cx="2952328" cy="3565312"/>
          </a:xfrm>
          <a:prstGeom prst="rect">
            <a:avLst/>
          </a:prstGeom>
          <a:noFill/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635896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2" name="AutoShape 4" descr="data:image/jpeg;base64,/9j/4AAQSkZJRgABAQAAAQABAAD/2wCEAAkGBxMTEBUSEhIVFhUVGBgVGBcWGBYYFxcYFhcXFxcVFhkdHSggHR4lHRoYITEhJSktLi4uGCAzODUuNygtLisBCgoKDg0OGxAQGy0lHSUtLS0tLS0tLS0tLS0vLS0tLS0tLS0tLS0tLS0tLS0tLS0tLS0tLS0tLS0tLS0tLS0tLf/AABEIAMkA+wMBIgACEQEDEQH/xAAcAAAABwEBAAAAAAAAAAAAAAAAAQIDBAUGBwj/xABLEAACAQMCBAQDBAYFCgMJAAABAgMABBESIQUTMUEGIlFhMnGBBxQjkTNCUqGxwSRicnOCFTQ1Q1OUstHS8BaDkhclRVRjk7PC0//EABoBAAIDAQEAAAAAAAAAAAAAAAECAAMEBQb/xAAvEQACAgEDAwICCgMAAAAAAAAAAQIRAxIhMQRBUSJhE3EFFCMyQoGhseHwFSSR/9oADAMBAAIRAxEAPwDtNDFFQpikMUsUihQCnQvNE1Jowag2oGaKhQooVgoUVCoAOhQoVCAoUVCpRBE84RSzEBVBJJ2AAGSSfSs7b+ObV3ZELuyAsVVHyAOpIIGB0646j1qX4vGbSTbIzHkdivNTUD7ac5qmj4JKwvYZYZ3jnkmdQJYliZXZdIGG1q/fJGBilZZFJonr4wVtHLt5H5mQnntlDld206pgTgZJ22Aok8TyOsbJBCFlOI2a6iw59E0htXfpVFeeHb9xC5wZIjMUkk5QlAkMKqZtHlMmjnAlTjpRW/hWdLZoVTaSCW1UBkxADcSyJKd9wVdM6cnKJt1IFsakaCLid82rEVkNLFW/pEraSMZVsRDBGdxTTX940XOS44eItOrmaZnTT+0H5gGB61EWzuVhvYUhbVPLI8cpaLRpl5cZY4fWGADtjT29dqS/BZxw67s1jQBuYIAjeUCVc6AW3GHLde2KlhoM8YuQiyNxLhqxsSFcRPpYjqFJucHFTYjfPqKXtqQpw2m3Y6SADg/jbHBBqHf8AkjmgliE8rcyWSZkaFZcvCsK41aUwAqjA7DO5of5LnaK/t+Wy/eWldJS0RQh40UK2HLgnBB8vTvUISrSO+lXXFxG2ZdxlLcMNjjAIkNPPw/iXa/i/wB1H/8ASpXALd1luJpF5YmMemMlSV5cYjLHSSMnHr0C9OlXmsVCGUNhxIf/ABCD/dR/10bcP4lj/SEX+6r/ANdarWPWjIFEBnfD1/Pre3u+WZVAkV4gyrLGxxq0sSVZWGCMkbqe9aAVQX3+lbfGP81uvn+mtOlXwNRCtbiqMGioCiGxVCio6ARqgKFCmKQ6FFR1CAoUKGKgQURo6FQAVCjoVCBGhRmiqEBQoUmoBsrvEVsZbSeIE5eKRRjrkqcY984p/gt4s8EUynKyRo4x/WUH+dSDWP4c97YqYVtGuYAzGJoZI1kRGYsI3jcgHTnAKnpigxsclwX3iniBgtZHUkMQEQgFjrkYIhCgEnBYHGD0NYe48T3CNbgSu+lLiGUFNLSSiWOCCQqVBXLSRtjAHnHatG3ie4OM8HuzjfdrXY+ozJSDxe8Y5TgpB9ZZ7VfT0LHsPyHpS0W6kUnDuPXJt1ZpMultbSJsoFzLLPLHKp23GFQALjBbJ7VYeHOLTyXTJI7aDLfL+Jo0uILjREsGnzAouQ2rrtjPWpyXPESF/wDd1oun4c3O6566dMJxt6UuOTiO39DsgQSf08mxPUj8Dqcn86lA1x8me4lx+5RLtknYlW4koHkIhFsuYXG3Y7b5zqHpV1f3k0fC5phIyyqhYPrSQg7b6tAX12K1Ljivct/RrEa/jOuQlv7X4Qz360uO0vApRY7BUPVQkpBz6gYH7qlMmuJn5+J3BuYoVlYpzblA2uNDKscUDgl9BHlZ3Gw3x7U9LxO5MhjWYKwmvF84GhEjt9ULSDAOgMVOdsg1cvw+6ZQrDh+kdAbeVgPkNYApN49zCySO1swaWGJtEDqxWSRU2cyt0zkbGpQdSK/g3EZpGjUyyKyTlJkdoWD5t2dRDIoGtCSjjHmHQ4wRW1wQOtZS3E0t1dRRSRwx2zRqgECMcywrI5yT1yx6djUifhV8fh4ky+33eH91GiNoBcPxgYOTDZtn258yEZ+kNaOqTgXAhbcxuY80szB5ZpNOtyBpUYUABQBgKBV3iikJJoANKpIpVQiDFHSaOgMN0KAoUxSChQoVCAo6KgTUJYKBNJzQNQliZpwqljgAdSSAPqelY7i32n2MJUDmylvh5aEA742L6Qd8jbNc48eeJ5LriLRKTybZmVFzhXkibzyPnb4hgew265C/Hd+skMTeWScFWaQIEz5WxFGo82nI9c7dsjKSlRfHGdO8PePba7k5SLJHLp1COZChZR1ZD0YfKtUDXAPBdtKOJ2JkJZc81AWY6FeKRtS6snBIOVz1Fd8ToKaLtFeRaXQ4TSKFCiVNgNFQJos0xW2DFDFGDQzUAFihRk01FcoxYKwJRtLAHOlsA6T6HBB+oqBocpQpOrHWlA0AoArJeJ+ImSZLRIptS3Nm5kCEx6VlWZ8svw4VD8WAc7ZrWk1hb+IXN80GXAM2omN2RuXa26qTqUgg86dR1/V9qDLsfJdeEyGkvph/rLt1z7QIkH/EjVodFQOBcLS2gEKFiFLHU5yzM7F2Zj3JZjvVjURJO2JFAGjNFUEFA0YpINKqDpiwaFJFLoFiGqFChRKgUKFCoQSWojQoURGwUUucHT8WDj542/fR4oGoyI8pcW5kU7c0kyZZ3J388mC+oeobVkeorb+DeEwLMrXtyhlIyluWBcEjbUf1pMEYA+H5jal4+He8ngvZMXGGGp3OnUB+EFCgjDZGM422OMVvbGCygZr2VMyxYUv53KEgDCIM4Y56gZ82e9ZZy3o6uGFxcl2I/wBnly11emYw6AFxGGVgEhQMF5ewXOX05ySd/hFdZQbCsN4GtFkle6idmhGuNNiiZkMbSKkRJ0KmhVx3cyHArbsdqvxqkYOplcxdAmqe047E8k8WoqbfGtm8qYxuysTgqpBBPYg0viHHraIKXuIwHkEIIZcCQgnSxztsCTnpT2ihxkWZoqg2/FI2RGLBOYWVFdlDMVLAhQCcnY7CnPv0eWBkTKDU41LlF6hmGdhjuaYqlFolA0qo1vdI+eW6tpODpYNg9cHHQ4I296eBqAuuSLz3bUugx6WwGbSwdQQSygHbIyMHBB7HujEKlvMiNKct5grMdITV1znSAM+wrIePvGD2qP8AdwHkBKkuG0KdhpUhdLNlgMasjfOOlYnwnxRVCrc2FsykMD/Row7CMDU6tjzkDfSQS2+CKrlJGvHjckdlmZZGCa2HLZT5Xxr8pOk43IHUjvj0qfEdqydr4fsnAa2RYNYDLJa/hEqwB8pTAIYY6g7fKl+GvEBaaazlOZYGIRtIXmxrgFyoJ8ykrnpnUrADOKiYZQ22NRcShRqJwFyST0AG5JrJfZ+nNWS8Ofx2blZ/2fMkct/iZz/hRPSp3iS0kul+6LqWOT9PJ0xFneJPVpPhz2XJPYG+toFRFRFCqgCqo2CgDAA+lEXiI9QFJzR5o0IKoqFCgEGKWKbNLqDIUKPVSRSqBYhBoiaOkmiVihRUk0BUBYZoqOiqCsGaalmwSPQZJzgD505Wa8caeVGJN4jMnNBONSKrvpPqCyr5f1um+aIYLVJI5h9tM0c1zavbvHKwR1blsjnOtNGcEknc4HarbxfbPBaG6gaVJ1CazGzLqRjghgOuOx6j1qZ4YiDXM0ksQV4mBwyjIdwWAH9hWYAD1A/VFXHFmRY3neVlCKWKqQAxA8qnbJycDT3zisWSdzSR18GOsTT4ZjvsV8YDmyWkxIMmDD+yWQNqX+0Rjfvp33rscsh05ABOMgds9s1y2y8JiCG2unHLdZIZLhlAH4SZdmdfZgmSNwAx7kV1AkEdcVthxucnqItSVGDuPCNzyXC3Gt5YLmF0fSsam5UuWQqmpsTaR5s4UnHoZV94TPPWSKK35aNaOIzhVYwiZZdghAJWRcHBzpwcbVJbxWy2jXbWx5bCMwEOWMolcIgdVQuhyQSArbHbJ2phvGUhQMlmTi3e6kV3MbIsUpjcKrxgsdiVyFztnFD0jJ5KEWfhiZHiLR28oClGEpJ5WLqWcSQjTuzB1B3XBRTk4pF54VnbnL+CMrdhZdR5sxug2lJ/JsqZG+WzpXAGMVavx93aURQloogytNrCssnIE4xGy7rpZRnJOo/DgGmbLxMzcsGIsgNvFLKX8yy3CRsgCBBqHnXLAjc7DribE9ZM4LwXkXLyIsaRtBBGFQBfxIjNrYqABuGQZ6nHtV/WRsfFzuivJbCNHilmjIlQ55DAOG1BQoOQQST3yBik8H8TyXE8KaRHiSeKVAS6sUgjlQqzIrY/EHYdD1GDTJornjlLdjXGIGmT7zHyRHbSTMkTr+k5bFZpWfI0HIcjynBAY9doPHODvFbtxAso1IGmtwqhTETn9IN+coOdfRsEYxjEXxRaQ8/nxzvBGZpbWeRkBjiMsTNK0TMcLzG0xknK6mJxk7nwuCaezNsssbWuWJlKzCa4XOcAOdID7AupIIJ0gbVmyUnubsFuKUeDR+FWSMvbqTy9CzxFjkhXyJEBPZX3HtKB2rJ8TuJ7Z4ZmgnaaKdpS6qZFkikYiYBlUbaMkAgH8NDjpVxwbiiSzWb4CmSOdWQHOn8NX0e+DHsfatJdcXjj87eVIhvv1ZtgPzqY/VFNj5Vpk0u5ZWV6kiLJGwdHAZWU5DA9xUkNtmsXqjXMluGjt3ZeagyFjebZLmIfqjURrX4SGLdjq1PDkYRKrtqYDBOc7jtnuR0z7Voi7OdkhpJAlp0NTKrTtO0JqHAaUtNg0tTSNDpiqGKPNCgWApYFJFHmgOhBpFGxos0xTJgzQoqGalCWKoqBoA0BgVneLNzL+KFsFI4jcFT3k1qkTe+n8Q49Sp6gVoWNYbxbxYLfQG3aP7zHricSlo4WjkVXMRm0lRJqWNgBk9yMHNRj4vvE3jPhx3cy29wIXPlbVHqVuvxAtv1yDsQSd98Uzw3wbpeN7ufnmPBRQuiNWGMPoz5iMdTk570IOK3lxCjxoI2VpEkUPHInkfSGVmj8+cZGMU/L4gmtyBdRvMjDImtoGJBz8EkQLEbdHGx9BS6FeqjfckvYPxLdSxyRxphjKkyKraQrvmIgbg5PL5pxg9Dtim1vTYqol1NAVAVlVnaOTGREqjLMrb6e4Ix0Ixzzxvxma+4paWqxTQx642QSeSU8xsGXAOUIVW0jOepq98S81c21y0jpGxcTlSVFuxzqlkCYV1yI9YI06S+QTsW9rK2ozehmu4bwazkhdo4vJP8AFnmBvKx8oDHVHpfJ0rjDZI33pq48HW7yozrmNITCIvPvmUSMzNqywbcFWzqyc5qt4JHc28KrbzRyIASIZ9WQWJcqtwpJ05JxqQ7HrV9wnjaSuYpFMM6DU0bkbrkeeNhtIm48w6Z3ANSGSE+DNmxZcTt8Ds3AIGmM5jBkZShOWAwy6SdIOnVp8urGrG2az3H+ErDxDhs0YxHzDbuuTpOIX5DPvgsunAJ33rXT3KqM9Sc6VHxMQpOFHrgHas34o4VeXFrpimjSVZeahdNiFbVEp7ow2BIznfPWnaKITd7ss/8AIVvoWPkgqqSRqpLMNEuOYpBO+SB16UXD/D9vEQ0cZDKSwYu7HUyCNmYsxLEqoGTnoKUnDGNmts7uDy0jdwxLnAAfzZzk4I1dd9ulPQXZ18tlYMQW8odo1GSFUyEAaiO3X+NTYjk/I9ecPSWJ4pPMjqVZT3DdaynFOEXELKqvPcRMG1jTDqXAGhVCBGB3zqyfhxjLZGykcBSSQABkknGB3JqqvuNRrEJEPNJKoqIVLNI+yp18u+5J2ABJ2FLkhGSplmDJODuJz61mH3uOSCOV+QZucojcNG5j5aRspGQzE7Dvg1YiC5m1feLeVY8nMatErHfqzFw30XT33NVHGuJvaxrG1zrvGyAlvIUSKQgvLM4yOYxLE+cYIwAAAancE+0G85fJa2W7lUHUynlDIyQreQhmx+wBuPfajHpitK4N+acpS1S5ZsIOGWzW5h1GJJlKMvwPjGnBOc5HY5NOcAvCg+7TYWWHC5ztIjZEco7FmwcgZwwauZv9oEzy4ewRGXzMiyuHKqfMFBXGrcHrWztPEcNwY3jjIuIwZFVl0u8bAGVY87PtpPkOzBc43q1SVmXJHUjZCnEeodhdJLGssbakYAg9Nvcdj2I7EEVJUVo5MDdEgUoU2tLFIxosWGpYNN0dIXqQ6KFJU0qgXJjJoqM0VMjMwYoEUKGaIoeKIChmiLD1oUPYl2rlPGrmGS2mupkV5JG0rqyUjVpOUoVc6dSpgEkZJG+w26qSDXOftK4ZZQxtMbdOY2uTqwDMoGNgwGWlaJc4z5qryxbWzL+myxg2mrsyXD/E8tsht7RtSfGEypkV2y7qmseYM2WwcthhjBzWni8c20yr95S4tmDCMllKrqYdDtkZ3IHp8q5nbWY/Hjki2UAacPqEiIijGB5TzN2LdR+RkQXRdYYJnk5hYyxBiW0uZuVGuGB0+UZAwNwBtmgpNLk0ue9nSfGHArMmO/Lfo0VQOa8SvobC6XQhkcEkDGd+ozitvw5FaFCqlVZAQjg5UEfCwPfffNc/EUjJy7jQEUkciPJURjco0hALdzsq9ACSM52/ha8MlnA7NlmjXJPcgYJ+uM0MOeGWTUd6MWfJGe8exXTeGXiObOVVX/YS6jGO/wCGw86D+ruo7AVnvFxvIrfnSwKrQnVFNbyhyjHbLI6oSpGxUaga3l7xBI0eRm8qAlyN8YxnPyzk+1QOM8QRDouVX7tIulnYZRXyfLL2VWHRjtkEHqMu8UbtDx6qdaXuZO98Rym0hupGD80LoSBniiB7tJKDq1Z2x0GDsetV9px26mdmkuG+7ooOEZSTiQIcPGkbbgnGWHbvWi8QeGYLqNjaNGjsTr0P+FKGHSQJkZ2BzpOdx0NRuGfZ5GhDSTYJdWKwxpHHtsQNWp1z30kdBtkZpdE0yx5sLguz8GR4lPzCNOollGC+nTkM+xILEuRjYHJ8uK67Ywvohy2NKKHDDLE6B3zsQc59ayE/2hIpYS20y5J0FWiIfDFHxuCCrdsHt23NTwLxBegKISrLIASZC0ml+nmYkaCVAYoCxBPQA0dcYdwfByZlsqH/ALT+NSC6iswPwigmYHGJWLsqxtk40rpzp6EkZpnicaK1vdZQXEHnaGIA60YGJtGlc6grEgDbOR71T+NeLtNyxOLa4eJ8cyAyR8svktHkai+kKGOOgO4zijtbpeSMEpzQGi1kMvKGpmMhzh5N9I17ZBI6tVbeqXsbOngow0vkieLuJ4DwKg1zymRvKvMUZUwxseqsxAYqdwMA9a1/A7IWVtqYAyADWe2s48o+uw9Sar7Th4lnSQaBbw7qEVMGUH4UkI1OFOSzbAtsOhp3jnEBJPyBgpDhnBBGZCCI1OdmGCX9jo9aRx30oqy+vINcV4SLkNJIFjlGHz+yQc6SRjI20/Wqee2dAr62CghlI2aJ1x8B+f8A3vUaDi2ZBbKS0MbeSMDU7yDYJqJyUVvN5tgep220l1CTavHIQZAWyE+FSRsoPfG2/rmq5JopaaLrwN4gM0jo2n8QGUadgXU6JSi42Vj5iN8MJewrawvk7e/7utcc8KIApfyhoJmKFtgeYqloif2XDMD8weoFdO8OleTzIy2hyXUtkEqehOTvttnvjO5JJ345OjNmhvZeAUcb5rlvj/7RZ7WaS3hiGpQMyFgQuogq4xnsSCrAEEZGRWQt/tLvY49YdSrOgVADhREqqyDbOGIBJ69RgasiOaDHA6PQooE1lvCvib71Z/emAAAOoRtrOUGWAUDUD/UO/wA6zviH7RyrNHapzBjaTIKklQcrg9PMOuOhz0pXJBWOTdHTVNKzWL8IeNobudoUY5VcqG+NwMAuSDgdfh61seaPUfnR5Gpx5CoUKSxxRRUwnOKSGpl3yaCtViiVj5aqXxPxYQR5GNbBtOd1UINTyOBvpUb+5Kr1YVYyTBQSxAABJJ6ADck/SsDwaO5vOIyTyDXaIAY9XlOpHMkMLKfTKO3fUqAnIKhJFkI93wWnhHxJK9w9rcq4kGpoy6ojkAIzJIqeXIV0YFTuGwd13a8Z28E88iXWoRw2yy6lOGUmYtlff8Jdu9O+CuDzK73l2hWeTUNJIOkMQZGyP2mAAGdkRBtvVV4wdn4msMTKTJFCGGc4lilZ4hjvgyCVh+zF771ZE3DmhrTyenwYjhvhe6nZ5o2K3EbtiCZeXKYz+ilLfCzjBxnYMvaow4Ldm8W9njEIe5ihEbMQ4JkRV0r3UY6533Na3wdEkXEpIo7gsrNPNGrtljHgKRvuS8g1D2h1frVI8RXYa/tYN25Lm9mxvpWJTyl+bMRt7j1rHlzShPQltz+RZPJJS09idxNgj3LnoqsfkMYNaHw9w0LZWiv8UccbjcjDlDnof67DHvWW4wvNYw4/ziVIvkJGw2f8HNP+Guh6dtvp8qH0VjqLk+5g3jD5si/ck8/lX8T4xjZvKFyw6HygD3Ao7e0WNAi50qMAMSxx6Ek5I+dSCuKS5J7V2KVlEpSI8MCJkIirk5OlQuT6nA3p8ikrETTwAFF0Ddsxvifw7HJOJFhfmNgcyJmx2DCWNo3jxsDqxnyj0qzm8PWcaFpIRKFGomXMrYGCSNecdM4XA2rQHHrXJPtg43K0qWUJZTgO3wAnIY/hsAZBsDk7AjbfO9ElFb0b8Msk6hZAaEm7IGgxo7GMoFCtFKWmWXy7ZcbHGPgAGN6zt9e6X0JlljaMKSNQMaIyoGByMgnoPc1K4FaSwqHTzRiF2YnCqV82pFO+WXZhqxucdGp3hbosHmUOs8hfDD9VMIhx1B2ZvbNY3y2b5QlDZ9y1seKNJqQEKjb4BwRtkp6LUJA7l47VzIu7TSIMmEEgFVbo7EZwf1QBuapOHWxa5MbJJNEWeNohKynV5ipDb5IAPlOxxvW74DdtbIZdR1FmR4SkK8tIkJB/DUec4XA6HUNgTTY4U7ssxY7dsy/BbZE1xm4eMozoURVEj6HZcl93zgZ2I3Nanh6RRxzRxgg69JDfESVVsnO/eqrw7a65Zp3VIzzW7BnDqx1HO51ZzkjuasOAxrJdz8w/6xQAe/kTf361VN8lM+WTPCnDkZJeb8DTkEg/AY1RN8bjoevWtb4fmCTPb5Ond4xsFUZBdB3OSxcb9CRtpNVvh/w5DLZq26SmS4Imj8rjVcTEauzjp5WBG1Z3jl3LBIkcciie2lXQH8qyKy6isRJwVKtvGxymptJKjFa16UmVusnpXI3454PFDfKYrczST41CR9Ss25+Fzu2lCMk4AbbcKKqpPD0lzwyXNsLaS2PMUon6chTqRVAyu2Phzk49K6FxOxe6iSeDSGkRGKSacbeZGVijBZFywzpIIyD0BFVJf3qQPE7ok0UiR6/K2pZtOhthjbX2G+iqstxdmrp5xlHT37mM4WJbfhs1nqgLN+PIZFIaJiYkSAN0Mh1rgnGjfrtin4UwglA/DZ/jbLMVYNpVVVRjJyxJOwAHfBrr9/4YSPh92ru8ryxFWcogY4yRpRFA+Ik53JJyT0rA+I5rSOCdLVleQqEl8u4VSBp0gDTsKErXI+JQyanEzvDOJoOI86QDGctoKrsOvJ7Z26Y8w1DfNeko3XA+QPpt22ryzwDi8lpcxzphjGwGgjrgEH9znoa9K2XGYXjR+dH5lDdQOoz0JyKtxmfLuy3NMznanjUaY1fFGFkcnFKVqQwPaonE79YIXlfog6DqzE4VR7kkD269BTtpIVJtlH4xvnkdLCHBkl8z+gUeYA/1di7DuqgfritNwmyWGFYk3CjqerMclnb3ZiSfc1xO7d53ed8tIx1oyNuOm64I0ZbvqyFVR23tF4lxPRmC7mOlV1IWhcqTtkM6HIyCOuflWfFOGSVRkr8GzL0s4wVqkdgdxgknAG5PYAZJJrmPh9TccWXiTfBK00EWc7KkWpG9M6VP1dh2FZTikXEJ5Fiup2kBODG0gOclRp0oAmSzIm+fj9q6zJwwW8VhEP8AVzqpPTJaGYO31Yk/Wj1EWk17FePHoXuxjiPh21kQL93XIcyK0eY3V2IJcOmGBJ6771DfgMMSOkK6Wch5pGLPI+nfeRjnPoe3YVoLqfHlUb1Bv10QsOrN1Neannm1TZklklVWU/C35l/bR4+BLi4O3caIY9/lJJW8rAeG5R/lQL3+6H90w1bfUVvCa7/QRrBGhMr2XyDJpBNA0kmt6RlbDzTc77bde3ue1K60AuajQ8XRzjwh4knWY/fpWXmEQYlUIqOmphuDpDFmKb9dKb7jI+0ThFyt3b8QgQyiNlVkX4gMjSQv62ckE57jbAyNN4p4AsiPPGFSdVJ1FAwcBSOXKP1hjvnI29xWT8L38iWyrHOYzGCCpw8B/VQhWGpQWBHlI6Hauflyxx+mfB2MTU2pw2fdFP4j4gh4bJGGj04ARolbUuWBMbAs2gbAEZGPTaleG+HrLbWobtEp/cxp+eTmrJzAomkybhHUQwwkDTjJ3YbZGCxbI6fqn4Ok/DVcHEYeIE482jWAQOoGMdfWqPwuvJt6mSkotc90OS8JEIe4iLA55+cDYxeZ8bdxkfU1nG4zIZMHXyppVnlKqNUnM0SBQeo0qq4HQ7A1r3vWRoUO4kDqQRt5vLg/nVTxDh/6GEjRhNIA6g64hgY9FGM9sirIPsUQb4C4VKYLbSYWdn3GCOv7Rxk/UjvUDhd48ly+pSp1KcIyBjgAA6mJPQb4APTetdNw1Uik0gkDAA9t8n3rOcIsFju5A6qCQukADbAOD02yHTfruar8iHTvCMoNopH+0nG/tcSimuN8HguWAZWEqfDLGuWj1Agajggqf2Tkewqu8O8TSGznZgSIZGYgYyRKFkGM7dWYe2D6Vz6bjYluWeVXDFy2oSME+LSucENoCYXGAds7HetjyRUFZRjxTlNtOjT8C8RSWrvDLuEuBDJFgZTWurXAc7qzZbSez5G4IIvpI75yRI6F8SMwH6KBDiHYjBdiAQD3kbstZa9uHnuIlkkV5JH0YA0sSjBAzb4Y8tSC2Buo23qw8XRITFDBoji1O+mJQuJApHnI6nDHA9BQSU4qnsXuThNya3o6zwO/a4tUk2VyCrY3CyKSj4z18wOPpXCrG3Mct2JtDiPWozvux0tqOxYZyAO7MOgBI6r9mlyTbyhsALN5cdMGKMkn0OoMTXPOHqJLuYRrzjNI5hBwY8lsCT5aFUnfJBPQZNNKN8jdJak3wkY08JZ7iOEkhpthnBOsqcbDpqwB0756EV6ZtLVOWnlHwKMMNxhQMGuRJwW0e9gQPK86BSDDGggLRhe7MHbffUMevaupf5ZP60Tau+MfzGaXaxsyt+kvnNRJalvVVxPisMJCyMdRBIRVZ3IHVtKg4X+scD3q9NI51WxF/fpChd84HZQSST0UD1JrmfiLxU85jhkVFBOnyanLFzy2IU9SA2kYJ+InpVt4u8awtayJE0asxVSZHXKrqXLhULE464yDWBhme9ZIeeXjQMYuYVSM6VbUkabsBuuMnIGRjuM2Rtye+xu6XGuWrZpLTwqwhgZbmPmSBmVQxBeRmGAoYjyBCuog5znY1X27LDLI03nmhOnShIiLgrsDpOtlYEAnABU5xsatDZ27xRMJntFiyfNJFqRtgTDH5tLNn4tSjfOkmqvjnDkl5X3fmRwwo2uaZZACMgDUSAWCDURgbl9t2JqYsKi1kpX5NmWcnFp8B8Lu2k4lZoMlppluX9oYizRdOzHU+fTRXVePTZktI87tcZ+kcMrH+VYX7PTjicj5ys0L4ONIxDIqKEU7qoAICk7bjJxWn8WTSxS291HEsqxl4jHqKOWuTFEjIcFdtwc4657VbkuUJPucqUryqJdTyKucdfWq64k1dfhG+T3NVX/ivDKH4fdBmZUALWxXU7BVGeb6+1Lu+LO5kUWjDlNoIaWMYOlW/V1dmFean0WZ71sUvpM8pVW/ga4LF/T45QMeWeE+4KwSfuKn8622axvhpZJbt5GRY1hVl0q5fLXCwOD8IGyoeu/nrXk7V6LoISjhjGXJl6hOLUXykGWptjSWeklq6CRnsWHp5TUXVStZqOJLJMiZBHqMH6isNxLwdbWdpm3LJpMKuM6llzLGvm1ZwcnYrjritiHqj8YyKbbS/wALOgb+yp5h/clZs+FSg7NXTZZKaS8jEvDlb8QnzIcfR1fAHpg4P0rJcKVlmmWQkOSkhLspJ1hkMgx2PLz0GOnatJwbUlqOYf8AZYznIQhiivncvpIBJ3znOetYnisSyzTGRFYoI1UkbgeYnB6jJJ6VwOkVTeO9q5+R2pcGlujqMAYfC5/eVP8AOm+OXEb3Ubo28esacfEZE0jHybBqt4KTyIidZHMlwXzkgPsQTvjAA39KRPw9hKsmdvI2c+oBratmVrY1Dz4jlXO+SCO+2azt3OTcvqwAVV0x1PLSCNs+mNj9asp4SHlBI+Jj16/FUDjdpjlXK5OhSrgDOxwD77gD6qvYk1F4YCILwLEx0CTWCi5OAsoDNDIT+yAZR8ytZy84WyapDC0cYC514XIChgqdi36uBsdParfhduxjbSXVItNzHKo3CRtk7MOqjI7g5BBNXHiC5EsHIn1M0cjpHI40uo16FmYgAdN8gYK796Z3p3+Rr6ZbtPnkynA7jN1Dpk0BZkkdgNysYdydXQAYwfY1prnhUc7whNX48qSHcrg63L7gZA0Kx9c4pvxZ4ZhsbeJ4GLM8jszs4AK8sgaF6d16ZO3WpnA4JYzaSso5ciLJHuudKKBKzbjT8Z9Sc/OtCj8PG0ZnP4uVOPBCsraVYL1YoZRAZyFWMR6WMaLEEkbVqxqAyAMHIyTkiq3wmjci8IOJI7SQoe4JCByMd9Jb862/gCSRuHyAxgSyXE6BSwwHJLYJ32BB39gawnAi9nfvqGpI8xug6OoBjkT6jOPcCnhHb3o14JOcZxS/k0n2eKtxeSH4W5IZWGMo0ckeCPocY9CRXRbjgCuxYySZPoxA+gFYb7OeDNbcTlAfXA0BkhfHxRySIVOfXbB91966hii6luZc+X7S0Kasn4n4FEFluzcT25CgyNEVIkEYIQMjqwY74GME5ArWMa5x9oPEubLHaRlmKPG5jQMxeQOpXVgHEaDJydixUZ2ovgywi3LYxPGPFfFbRyjBDpAyCpJHkV9LYYDYHf3BqerSTBJJILB521DD20sj+U4J0oTkYwcnbem/tIDm61LG5GkI7BWZcsZAoOAd9Grr2K+lXnB5o+H8HW6l8zSos7kfE5YBYY8jbGnT9Sxq1witjeoJZKfBh+P+I7mHAi+6of8A6NuYipJIwdR+LZqY4DHPcXdukksjz3JDF9RJjtvNn2AcBjjHRU6ZqJetPxCdJHQiMklnAYIdIGUjzuxxhR1JZ/eul+E+EC1Zrs6Zru7BSKKM+WJFIDJkgaVQBQxI2ChcFjvU6vYpyyircfyJ3EFhtOJ2XwxxmCSFc9M5OgZO+7N1Pc1d+JpNMcLEdLq1H/qnRf51neL8OVeJcPM+JZJWlZ2YeUtGoaNUU/CiE+UbnuSSSa0Hi0f0Rj+w8Mg+cc8b/wD60/4ZGFNKcH/eSLxWISXlpGPi5jTN/d246n/zHjFCx/T36noJgc+zW0BzT/CBq4jdP1EUcMK+zOXlk/cY/wAqqeJoXPEEXIM88VspHUa4YUZh8gzH/Aax6PsUvJ0Fn/234jEs/A6/0d58Y+8yNKP7CgRRH6xop/xVeu/WkRxaVCgYVQFUdgAMAD6YpRFdPHBRSR5/NkeTI5Pu2NlqGaUFowtWWVUJzR5oyQKIPUCogINZ/wAWQofu4fzDm6gvbUkbMpPyIH7qvzJVbxXhxmMZVwpjLYDKWU6wBuAwO2PXvWfqoTlhlGHLRo6dxjkTlwVXFZmER65MkX5ous/wrIzwSNqeOF5fwgXKlAPLJJg4Zgd8noDUqwvrlhdO7RyQ27FyoUq7a2ljDK5JxpCg6TkYOOtM2VzLDC0jhRzECgKxbBjmWNjuBgFtwP8AscDB0s8MtT9/7/07smq/vz/YmWts0VrDqzqJd9LBgV1M2xyT+7HWqvinEyIGHdVAz6YOP5VacZ41+HFhQSoAJ+h6VQrdLKGVhjWr7+6vJ1/9QrX7lYXDuLM/NJJOFDep6Hp7nPT3FWvEeKvBDEuomaYEKinARe/zfoCx6YJAGN64QC3kXGPMozjYYPWo/HplMsZHxFVGSemZcjHp0IPzFRVZC2tYlAjMuWWTUGcMU0SEkGKJgQVV0YeUk6ip+VP8HtpLiWPlcwpK5jLSOXKQw50rDr3YYCsxPlzIQNW4AiuzFDJEuHJBJU48zAEKN9uuK0JuLa2uYmeZYj90KtrYINStbKFTO2dKnYZ+Kmh6i+GT01+oykqPbXdug8kciqikZ06puWQM9fOhb/zCO1NcSjWS1to4Z7dJbQSRvzmKYBBTK7EEbUxbwC853JlKJdTTwxuo/wBWEhkMirsQRLE+Onx+9ZazkWGGY86JbkXAKO3lLIYlBVwfiVipyM4yua0NaoV3KV6JN/mbjwvJHaRqj3Nu8cTfeGMbl5CxVlbCKuSCxGMknfG+2KPifA1kmmkS8syJGkZczaT+KcqHGk4IzUzhTPJw25vJDmWaRItlUIiRTIAAFxkE6mO/f2rKAl43UaYnVWyQdSahhlYd/wBUDBFNFNWu5r6be5RZvfCxZZZE+92pTIeARy62jchEZCMAGN8ZI9TnrWxTjMWMOQjDZlY7gjbHTceh7iuPfZdApueQNuZBKhPqwMbav3fTFdVueDGRi7OAT1CpkdMDc7nagk0ZOoSUt+SX4n4utrA0rEZAwuehbBO/sACx9lNYHw/bwhS15PcWtxO2vWXRVkjbDRxiQBkyCSSDhtTP2IrnnGPFtze3DPzZAzY5UYw6qwYEIg+FQSu7EEkA526aX7PeH3EpngMkrtoinyJECATgnlvG4K9PN5cH5VNW4FBpWjdcSdbVUjgldI5TI8lwDzZGdQgVBIQyhiDsSDsmkDJ2h8Dg5hhQc6SCFizvPGUTlpC8aJllUOdTA5UY8u+/Wu/8EXwBKfc48nJ0PJGTjuxVT7dz0rmvFeLSyycvUkkRODolYq+CSV1vsMhSenQj1ptSGTko6a3ffua/wpeKs8MLMJPu+oW8KneXU8jQAb4AxmVn2ACx+ldBg4LJGzXCOGuZN5gdo5d9o12ygXord+rBu3D/AAw0j3VvPgKxmEglGSAkZy+tc5OxAABBxt0rrfGvExWzuJ4boFoUzpEGgFmyFGWdu5/dQUkuSvJim/ulfxjjcUvF+Gopw6NMsiNgPE5UDQ/bOQehOdiOorQ+NJ1SxkLHAJjTJOBl5UUZ/wC+1cG4JOGlMkpUMsiHV0kLs2Obq6HSVLEkdWJ7103iXimJZefMJWj8y2jSJqRgo88+OupmOkMV2VdviJqPLUWJ9U9cd9v5NN4R4lFLNerG2oifUWGCrKyBEKsOu8bDHXb3qu4RdKZrbW6gzT3dwATjV8SQAepMbA49qynglVa0ViWE17K8jujMrLBb4EmkqRu8jkAnprY0XD44bjjSwoCtva4mK6m0l42BAQZ8vmZR8laq9e8Y+C76tanO/vbHYHYDqf41Fm4hEvVgPmQP4moEsFkfiWL/ABNqH5Mab+5Wa7rBBn2iT/pq99Q/Bjh9GeZE1+NWyrlriED3kjH86jN4ns//AJqL6MG/hmiWCIeZUiUDctpRQB6k4GPzpmLiLOcW0ckw/aTCxf8A3HIVv8Gqh9Zfgs/xsFzIkN4htu0ur+wkj+/6qmmbnxBbx4MhlQEgAtBcLknoBmOovEOHcTcbqY1P6tvKC+P60jJt/hAp7g9jPb5ZbMhv2j52PuWVQSfc0V1MwfUMfn9h6Li4f9FDcuPXkvGvzBl0Z+Yqsn8Y2+hsHz4OhA0chZt9OTEzBRnfLEACr+e3mmyw1qB5WDqyb43053I3rN/+zqAEnkR+bcjLY9dhmg+pmWw6DF5/UpbPiEcYuLbJOYreNJDp85VmRnIzncsD06ZJ6Gq/i/EcLFHyzvJOuolSp03Jl8uCT0IO4GxGKsOI/ZgqyNKbpLeMnZQFGMgDGpjkk4qn8Q8Nt7e3jEN194IuFZ1UHmMOW0fkOQGwCNhnrWfdqjTKEWnXPI1wmYzQu0hJIJkXI2COWCD6aW/Kqfh94BIvpqf8m0sKtb60ngjjiWFkR4I1kZmA5ekyFh1ySitkgDvWcnVFcsXwupgGKuFYAlQVboQcDcZpErJkx6Wa43kbiNmO+4IGfbGPnWbvr8NIh9O3ppbUP50i3u05aaMsRu2AxCgdWLYwANid+hp5uGwsyt95jC5ySvMfZvLjZMDfAznvRqhNLLw3h/EkiyzMj6AOur9UfmK1S+IoZJ7aBdWWnZ/PC8YQCCRijF1HUlWwPYmufvKsEiqz6dQLjVGynS5DKQPff8quJpj9yE8QaRheLo07syG2WOQL+Z/KkSpj4lu0aHwrxmJ7uMZPMSW5kbyuFChJlHmI05IVDge9QlQG2ihOzssVy3T4JIEtsk9PjkI+tVVlfXiwSIII0SVYRIryIkrxhCDGAzAopIct5STzD0qY/GbiRZv6JK7OixoREBEqxvzABqbBBYDO+4A9Ke3sWSgpSbTNx4vjhSx5MJjiUyphY9OxaUO2EB3JOT6b1hJo4tISNToLtGBjzH8HBz3+LJOaAN7LIjzWiRKpDFYo7dRnO/Q69huBls59qQRImgpHJLiZ5DpikwFYNgbr1yRV2tGnoYRx425Pn+BXgWNrW+jlmGlcS91Ofw28owTvnAxWyn8UXBYlWRAei6dWB8871jLJQqxfgygK0pKlWLRlifjwNs7j6inbe4yoL2LuxG7C5mjBPsgXy/KhrGy48EHrcdV9vBmeJeEb+wmQCFpCUIzbh2zkkHWdOVyD7ex2rb+ALa6t4nzbnXM3MkdsqQAMKgGnoP5muq3H8x/Kmuw+X/OlZig+zMfxN7t0ZFDDUrKNv2lI/nXAXidYuSykMsjagRuGwq/TGGFerLj4G+Q/iK5b9o/+av8A24/+OpEkyl8MgModS2nRoGkHdnwXwdsgBY0z/VNae18JtMjjlkLIpXzZAI6epP7q23gj/MLb+6T+FXE3xfWg4h+Izkdl9lLRM39IzG4XVHozllBwS2fUk4x/CrWL7OYNSs6tKwwMyyO2AOi7t8I9K6JJSO9GgRa8HJm8FcRkL/h20Da2KS81taoWJVI0j2RemR33z1NSOGfZw0TF2ZXdvjYnVqJOpiAcBcmupN2+VQW6/nUaCtjIHgQgALFEyds4JY+iqNyfYCpMXBrpzhI9I288px2ztGPMf8WmpPCf9MP/AHY/ia2J+L/v3oKJNbZmovCWWVpcSFemvdQQc6hH8Ib3xmr62tGU7tkfU1MpyPrTJCthLLjtSjN7UvvSqZFQw0hO2KicSeXlNyFTm48gkzoJ2+LAz+VWYpubtRohwrjPgrixne4ZInZmLtokRlOeqqJW1afQZ27YqvuOGcSAIe1mYE6tA86gjoykMcMPXOa7xf8A6P6mqzt+X86Ro1Y88oqkkceur6+5Yebhz4jUapGLDZVIJYMO/U/X1o+GeLru3gEQjt+WC5RZdTGMMchUGv4Qc+UgYz7Vefa5/o9/7yP+NcXh+Gq1FLgtjk+JtLsdUfxeZnaCWQNbndwsaoxXuCVODGDgsMZIHXGQRfNErrNA0KtH+INSooLoVKqCBsGXy59GXGK55wb4m/sN/CpviLqvyf8A4hSyjck7LvSotJHcP6Hd26yypCytGsn4mjVGpXUMt1XHXOR3rFWt7AJEhgBKR3LzAASMBGCwVsnfBHc9c7Vy+z/SD5j/AIlrf8M63P8Ab/6aM+CnHGpG88HHX94L4b8RVyAd/IGHXfoy/nVzc2gGDHFEx6HUzLhTjOkhWz9ao/s7/RT/AN6P/wAENapetSL2K8nLErZRD9QfPApxLSMnzKAOmcU9+q3zP8KduPiPy/5U9FabsgPw2LJwTt7Y/Lej+4xen5nf604P+dG3b5D+Apdgptd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8" name="Diagrama 17"/>
          <p:cNvGraphicFramePr/>
          <p:nvPr/>
        </p:nvGraphicFramePr>
        <p:xfrm>
          <a:off x="3635896" y="1916832"/>
          <a:ext cx="5159896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Princípios</a:t>
            </a:r>
            <a:r>
              <a:rPr lang="pt-PT" b="1" dirty="0" smtClean="0">
                <a:solidFill>
                  <a:srgbClr val="FF0000"/>
                </a:solidFill>
              </a:rPr>
              <a:t>            </a:t>
            </a:r>
            <a:r>
              <a:rPr lang="pt-PT" b="1" dirty="0" smtClean="0">
                <a:solidFill>
                  <a:schemeClr val="bg1"/>
                </a:solidFill>
              </a:rPr>
              <a:t>Exemplo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Possibilidades    </a:t>
            </a:r>
            <a:r>
              <a:rPr lang="pt-PT" b="1" dirty="0" smtClean="0">
                <a:solidFill>
                  <a:srgbClr val="FF0000"/>
                </a:solidFill>
              </a:rPr>
              <a:t>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95536" y="1628800"/>
            <a:ext cx="835292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Distância  à estrada; 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Distância</a:t>
            </a: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ao rio; </a:t>
            </a:r>
            <a:r>
              <a:rPr lang="pt-PT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Distância</a:t>
            </a:r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dos centros urbanos; </a:t>
            </a: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Porcentagem de cobertura florestal; </a:t>
            </a:r>
            <a:r>
              <a:rPr lang="pt-PT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Relevo.</a:t>
            </a: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2420888"/>
            <a:ext cx="3152403" cy="405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2420888"/>
            <a:ext cx="3288719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Princípios</a:t>
            </a:r>
            <a:r>
              <a:rPr lang="pt-PT" b="1" dirty="0" smtClean="0">
                <a:solidFill>
                  <a:srgbClr val="FF0000"/>
                </a:solidFill>
              </a:rPr>
              <a:t>            </a:t>
            </a:r>
            <a:r>
              <a:rPr lang="pt-PT" b="1" dirty="0" smtClean="0">
                <a:solidFill>
                  <a:schemeClr val="bg1"/>
                </a:solidFill>
              </a:rPr>
              <a:t>Exemplo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Possibilidades    </a:t>
            </a:r>
            <a:r>
              <a:rPr lang="pt-PT" b="1" dirty="0" smtClean="0">
                <a:solidFill>
                  <a:srgbClr val="FF0000"/>
                </a:solidFill>
              </a:rPr>
              <a:t>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340768"/>
            <a:ext cx="8587734" cy="326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História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Princípios</a:t>
            </a:r>
            <a:r>
              <a:rPr lang="pt-PT" b="1" dirty="0" smtClean="0">
                <a:solidFill>
                  <a:srgbClr val="FF0000"/>
                </a:solidFill>
              </a:rPr>
              <a:t>            </a:t>
            </a:r>
            <a:r>
              <a:rPr lang="pt-PT" b="1" dirty="0" smtClean="0">
                <a:solidFill>
                  <a:schemeClr val="bg1"/>
                </a:solidFill>
              </a:rPr>
              <a:t>Exemplo</a:t>
            </a:r>
            <a:r>
              <a:rPr lang="pt-PT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Possibilidades    </a:t>
            </a:r>
            <a:r>
              <a:rPr lang="pt-PT" b="1" dirty="0" smtClean="0">
                <a:solidFill>
                  <a:srgbClr val="FF0000"/>
                </a:solidFill>
              </a:rPr>
              <a:t>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1628800"/>
            <a:ext cx="57245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57200" y="1783357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Obrigada!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</a:t>
            </a:r>
            <a:r>
              <a:rPr lang="pt-PT" b="1" dirty="0" smtClean="0">
                <a:solidFill>
                  <a:srgbClr val="FF0000"/>
                </a:solidFill>
              </a:rPr>
              <a:t>ntrodução</a:t>
            </a:r>
            <a:r>
              <a:rPr lang="pt-PT" b="1" dirty="0" smtClean="0">
                <a:solidFill>
                  <a:schemeClr val="bg1"/>
                </a:solidFill>
              </a:rPr>
              <a:t>             História            Princípios            Exemplo 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635896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2" name="AutoShape 4" descr="data:image/jpeg;base64,/9j/4AAQSkZJRgABAQAAAQABAAD/2wCEAAkGBxMTEBUSEhIVFhUVGBgVGBcWGBYYFxcYFhcXFxcVFhkdHSggHR4lHRoYITEhJSktLi4uGCAzODUuNygtLisBCgoKDg0OGxAQGy0lHSUtLS0tLS0tLS0tLS0vLS0tLS0tLS0tLS0tLS0tLS0tLS0tLS0tLS0tLS0tLS0tLS0tLf/AABEIAMkA+wMBIgACEQEDEQH/xAAcAAAABwEBAAAAAAAAAAAAAAAAAQIDBAUGBwj/xABLEAACAQMCBAQDBAYFCgMJAAABAgMABBESIQUTMUEGIlFhMnGBBxQjkTNCUqGxwSRicnOCFTQ1Q1OUstHS8BaDkhclRVRjk7PC0//EABoBAAIDAQEAAAAAAAAAAAAAAAECAAMEBQb/xAAvEQACAgEDAwICCgMAAAAAAAAAAQIRAxIhMQRBUSJhE3EFFCMyQoGhseHwFSSR/9oADAMBAAIRAxEAPwDtNDFFQpikMUsUihQCnQvNE1Jowag2oGaKhQooVgoUVCoAOhQoVCAoUVCpRBE84RSzEBVBJJ2AAGSSfSs7b+ObV3ZELuyAsVVHyAOpIIGB0646j1qX4vGbSTbIzHkdivNTUD7ac5qmj4JKwvYZYZ3jnkmdQJYliZXZdIGG1q/fJGBilZZFJonr4wVtHLt5H5mQnntlDld206pgTgZJ22Aok8TyOsbJBCFlOI2a6iw59E0htXfpVFeeHb9xC5wZIjMUkk5QlAkMKqZtHlMmjnAlTjpRW/hWdLZoVTaSCW1UBkxADcSyJKd9wVdM6cnKJt1IFsakaCLid82rEVkNLFW/pEraSMZVsRDBGdxTTX940XOS44eItOrmaZnTT+0H5gGB61EWzuVhvYUhbVPLI8cpaLRpl5cZY4fWGADtjT29dqS/BZxw67s1jQBuYIAjeUCVc6AW3GHLde2KlhoM8YuQiyNxLhqxsSFcRPpYjqFJucHFTYjfPqKXtqQpw2m3Y6SADg/jbHBBqHf8AkjmgliE8rcyWSZkaFZcvCsK41aUwAqjA7DO5of5LnaK/t+Wy/eWldJS0RQh40UK2HLgnBB8vTvUISrSO+lXXFxG2ZdxlLcMNjjAIkNPPw/iXa/i/wB1H/8ASpXALd1luJpF5YmMemMlSV5cYjLHSSMnHr0C9OlXmsVCGUNhxIf/ABCD/dR/10bcP4lj/SEX+6r/ANdarWPWjIFEBnfD1/Pre3u+WZVAkV4gyrLGxxq0sSVZWGCMkbqe9aAVQX3+lbfGP81uvn+mtOlXwNRCtbiqMGioCiGxVCio6ARqgKFCmKQ6FFR1CAoUKGKgQURo6FQAVCjoVCBGhRmiqEBQoUmoBsrvEVsZbSeIE5eKRRjrkqcY984p/gt4s8EUynKyRo4x/WUH+dSDWP4c97YqYVtGuYAzGJoZI1kRGYsI3jcgHTnAKnpigxsclwX3iniBgtZHUkMQEQgFjrkYIhCgEnBYHGD0NYe48T3CNbgSu+lLiGUFNLSSiWOCCQqVBXLSRtjAHnHatG3ie4OM8HuzjfdrXY+ozJSDxe8Y5TgpB9ZZ7VfT0LHsPyHpS0W6kUnDuPXJt1ZpMultbSJsoFzLLPLHKp23GFQALjBbJ7VYeHOLTyXTJI7aDLfL+Jo0uILjREsGnzAouQ2rrtjPWpyXPESF/wDd1oun4c3O6566dMJxt6UuOTiO39DsgQSf08mxPUj8Dqcn86lA1x8me4lx+5RLtknYlW4koHkIhFsuYXG3Y7b5zqHpV1f3k0fC5phIyyqhYPrSQg7b6tAX12K1Ljivct/RrEa/jOuQlv7X4Qz360uO0vApRY7BUPVQkpBz6gYH7qlMmuJn5+J3BuYoVlYpzblA2uNDKscUDgl9BHlZ3Gw3x7U9LxO5MhjWYKwmvF84GhEjt9ULSDAOgMVOdsg1cvw+6ZQrDh+kdAbeVgPkNYApN49zCySO1swaWGJtEDqxWSRU2cyt0zkbGpQdSK/g3EZpGjUyyKyTlJkdoWD5t2dRDIoGtCSjjHmHQ4wRW1wQOtZS3E0t1dRRSRwx2zRqgECMcywrI5yT1yx6djUifhV8fh4ky+33eH91GiNoBcPxgYOTDZtn258yEZ+kNaOqTgXAhbcxuY80szB5ZpNOtyBpUYUABQBgKBV3iikJJoANKpIpVQiDFHSaOgMN0KAoUxSChQoVCAo6KgTUJYKBNJzQNQliZpwqljgAdSSAPqelY7i32n2MJUDmylvh5aEA742L6Qd8jbNc48eeJ5LriLRKTybZmVFzhXkibzyPnb4hgew265C/Hd+skMTeWScFWaQIEz5WxFGo82nI9c7dsjKSlRfHGdO8PePba7k5SLJHLp1COZChZR1ZD0YfKtUDXAPBdtKOJ2JkJZc81AWY6FeKRtS6snBIOVz1Fd8ToKaLtFeRaXQ4TSKFCiVNgNFQJos0xW2DFDFGDQzUAFihRk01FcoxYKwJRtLAHOlsA6T6HBB+oqBocpQpOrHWlA0AoArJeJ+ImSZLRIptS3Nm5kCEx6VlWZ8svw4VD8WAc7ZrWk1hb+IXN80GXAM2omN2RuXa26qTqUgg86dR1/V9qDLsfJdeEyGkvph/rLt1z7QIkH/EjVodFQOBcLS2gEKFiFLHU5yzM7F2Zj3JZjvVjURJO2JFAGjNFUEFA0YpINKqDpiwaFJFLoFiGqFChRKgUKFCoQSWojQoURGwUUucHT8WDj542/fR4oGoyI8pcW5kU7c0kyZZ3J388mC+oeobVkeorb+DeEwLMrXtyhlIyluWBcEjbUf1pMEYA+H5jal4+He8ngvZMXGGGp3OnUB+EFCgjDZGM422OMVvbGCygZr2VMyxYUv53KEgDCIM4Y56gZ82e9ZZy3o6uGFxcl2I/wBnly11emYw6AFxGGVgEhQMF5ewXOX05ySd/hFdZQbCsN4GtFkle6idmhGuNNiiZkMbSKkRJ0KmhVx3cyHArbsdqvxqkYOplcxdAmqe047E8k8WoqbfGtm8qYxuysTgqpBBPYg0viHHraIKXuIwHkEIIZcCQgnSxztsCTnpT2ihxkWZoqg2/FI2RGLBOYWVFdlDMVLAhQCcnY7CnPv0eWBkTKDU41LlF6hmGdhjuaYqlFolA0qo1vdI+eW6tpODpYNg9cHHQ4I296eBqAuuSLz3bUugx6WwGbSwdQQSygHbIyMHBB7HujEKlvMiNKct5grMdITV1znSAM+wrIePvGD2qP8AdwHkBKkuG0KdhpUhdLNlgMasjfOOlYnwnxRVCrc2FsykMD/Row7CMDU6tjzkDfSQS2+CKrlJGvHjckdlmZZGCa2HLZT5Xxr8pOk43IHUjvj0qfEdqydr4fsnAa2RYNYDLJa/hEqwB8pTAIYY6g7fKl+GvEBaaazlOZYGIRtIXmxrgFyoJ8ykrnpnUrADOKiYZQ22NRcShRqJwFyST0AG5JrJfZ+nNWS8Ofx2blZ/2fMkct/iZz/hRPSp3iS0kul+6LqWOT9PJ0xFneJPVpPhz2XJPYG+toFRFRFCqgCqo2CgDAA+lEXiI9QFJzR5o0IKoqFCgEGKWKbNLqDIUKPVSRSqBYhBoiaOkmiVihRUk0BUBYZoqOiqCsGaalmwSPQZJzgD505Wa8caeVGJN4jMnNBONSKrvpPqCyr5f1um+aIYLVJI5h9tM0c1zavbvHKwR1blsjnOtNGcEknc4HarbxfbPBaG6gaVJ1CazGzLqRjghgOuOx6j1qZ4YiDXM0ksQV4mBwyjIdwWAH9hWYAD1A/VFXHFmRY3neVlCKWKqQAxA8qnbJycDT3zisWSdzSR18GOsTT4ZjvsV8YDmyWkxIMmDD+yWQNqX+0Rjfvp33rscsh05ABOMgds9s1y2y8JiCG2unHLdZIZLhlAH4SZdmdfZgmSNwAx7kV1AkEdcVthxucnqItSVGDuPCNzyXC3Gt5YLmF0fSsam5UuWQqmpsTaR5s4UnHoZV94TPPWSKK35aNaOIzhVYwiZZdghAJWRcHBzpwcbVJbxWy2jXbWx5bCMwEOWMolcIgdVQuhyQSArbHbJ2phvGUhQMlmTi3e6kV3MbIsUpjcKrxgsdiVyFztnFD0jJ5KEWfhiZHiLR28oClGEpJ5WLqWcSQjTuzB1B3XBRTk4pF54VnbnL+CMrdhZdR5sxug2lJ/JsqZG+WzpXAGMVavx93aURQloogytNrCssnIE4xGy7rpZRnJOo/DgGmbLxMzcsGIsgNvFLKX8yy3CRsgCBBqHnXLAjc7DribE9ZM4LwXkXLyIsaRtBBGFQBfxIjNrYqABuGQZ6nHtV/WRsfFzuivJbCNHilmjIlQ55DAOG1BQoOQQST3yBik8H8TyXE8KaRHiSeKVAS6sUgjlQqzIrY/EHYdD1GDTJornjlLdjXGIGmT7zHyRHbSTMkTr+k5bFZpWfI0HIcjynBAY9doPHODvFbtxAso1IGmtwqhTETn9IN+coOdfRsEYxjEXxRaQ8/nxzvBGZpbWeRkBjiMsTNK0TMcLzG0xknK6mJxk7nwuCaezNsssbWuWJlKzCa4XOcAOdID7AupIIJ0gbVmyUnubsFuKUeDR+FWSMvbqTy9CzxFjkhXyJEBPZX3HtKB2rJ8TuJ7Z4ZmgnaaKdpS6qZFkikYiYBlUbaMkAgH8NDjpVxwbiiSzWb4CmSOdWQHOn8NX0e+DHsfatJdcXjj87eVIhvv1ZtgPzqY/VFNj5Vpk0u5ZWV6kiLJGwdHAZWU5DA9xUkNtmsXqjXMluGjt3ZeagyFjebZLmIfqjURrX4SGLdjq1PDkYRKrtqYDBOc7jtnuR0z7Voi7OdkhpJAlp0NTKrTtO0JqHAaUtNg0tTSNDpiqGKPNCgWApYFJFHmgOhBpFGxos0xTJgzQoqGalCWKoqBoA0BgVneLNzL+KFsFI4jcFT3k1qkTe+n8Q49Sp6gVoWNYbxbxYLfQG3aP7zHricSlo4WjkVXMRm0lRJqWNgBk9yMHNRj4vvE3jPhx3cy29wIXPlbVHqVuvxAtv1yDsQSd98Uzw3wbpeN7ufnmPBRQuiNWGMPoz5iMdTk570IOK3lxCjxoI2VpEkUPHInkfSGVmj8+cZGMU/L4gmtyBdRvMjDImtoGJBz8EkQLEbdHGx9BS6FeqjfckvYPxLdSxyRxphjKkyKraQrvmIgbg5PL5pxg9Dtim1vTYqol1NAVAVlVnaOTGREqjLMrb6e4Ix0Ixzzxvxma+4paWqxTQx642QSeSU8xsGXAOUIVW0jOepq98S81c21y0jpGxcTlSVFuxzqlkCYV1yI9YI06S+QTsW9rK2ozehmu4bwazkhdo4vJP8AFnmBvKx8oDHVHpfJ0rjDZI33pq48HW7yozrmNITCIvPvmUSMzNqywbcFWzqyc5qt4JHc28KrbzRyIASIZ9WQWJcqtwpJ05JxqQ7HrV9wnjaSuYpFMM6DU0bkbrkeeNhtIm48w6Z3ANSGSE+DNmxZcTt8Ds3AIGmM5jBkZShOWAwy6SdIOnVp8urGrG2az3H+ErDxDhs0YxHzDbuuTpOIX5DPvgsunAJ33rXT3KqM9Sc6VHxMQpOFHrgHas34o4VeXFrpimjSVZeahdNiFbVEp7ow2BIznfPWnaKITd7ss/8AIVvoWPkgqqSRqpLMNEuOYpBO+SB16UXD/D9vEQ0cZDKSwYu7HUyCNmYsxLEqoGTnoKUnDGNmts7uDy0jdwxLnAAfzZzk4I1dd9ulPQXZ18tlYMQW8odo1GSFUyEAaiO3X+NTYjk/I9ecPSWJ4pPMjqVZT3DdaynFOEXELKqvPcRMG1jTDqXAGhVCBGB3zqyfhxjLZGykcBSSQABkknGB3JqqvuNRrEJEPNJKoqIVLNI+yp18u+5J2ABJ2FLkhGSplmDJODuJz61mH3uOSCOV+QZucojcNG5j5aRspGQzE7Dvg1YiC5m1feLeVY8nMatErHfqzFw30XT33NVHGuJvaxrG1zrvGyAlvIUSKQgvLM4yOYxLE+cYIwAAAancE+0G85fJa2W7lUHUynlDIyQreQhmx+wBuPfajHpitK4N+acpS1S5ZsIOGWzW5h1GJJlKMvwPjGnBOc5HY5NOcAvCg+7TYWWHC5ztIjZEco7FmwcgZwwauZv9oEzy4ewRGXzMiyuHKqfMFBXGrcHrWztPEcNwY3jjIuIwZFVl0u8bAGVY87PtpPkOzBc43q1SVmXJHUjZCnEeodhdJLGssbakYAg9Nvcdj2I7EEVJUVo5MDdEgUoU2tLFIxosWGpYNN0dIXqQ6KFJU0qgXJjJoqM0VMjMwYoEUKGaIoeKIChmiLD1oUPYl2rlPGrmGS2mupkV5JG0rqyUjVpOUoVc6dSpgEkZJG+w26qSDXOftK4ZZQxtMbdOY2uTqwDMoGNgwGWlaJc4z5qryxbWzL+myxg2mrsyXD/E8tsht7RtSfGEypkV2y7qmseYM2WwcthhjBzWni8c20yr95S4tmDCMllKrqYdDtkZ3IHp8q5nbWY/Hjki2UAacPqEiIijGB5TzN2LdR+RkQXRdYYJnk5hYyxBiW0uZuVGuGB0+UZAwNwBtmgpNLk0ue9nSfGHArMmO/Lfo0VQOa8SvobC6XQhkcEkDGd+ozitvw5FaFCqlVZAQjg5UEfCwPfffNc/EUjJy7jQEUkciPJURjco0hALdzsq9ACSM52/ha8MlnA7NlmjXJPcgYJ+uM0MOeGWTUd6MWfJGe8exXTeGXiObOVVX/YS6jGO/wCGw86D+ruo7AVnvFxvIrfnSwKrQnVFNbyhyjHbLI6oSpGxUaga3l7xBI0eRm8qAlyN8YxnPyzk+1QOM8QRDouVX7tIulnYZRXyfLL2VWHRjtkEHqMu8UbtDx6qdaXuZO98Rym0hupGD80LoSBniiB7tJKDq1Z2x0GDsetV9px26mdmkuG+7ooOEZSTiQIcPGkbbgnGWHbvWi8QeGYLqNjaNGjsTr0P+FKGHSQJkZ2BzpOdx0NRuGfZ5GhDSTYJdWKwxpHHtsQNWp1z30kdBtkZpdE0yx5sLguz8GR4lPzCNOollGC+nTkM+xILEuRjYHJ8uK67Ywvohy2NKKHDDLE6B3zsQc59ayE/2hIpYS20y5J0FWiIfDFHxuCCrdsHt23NTwLxBegKISrLIASZC0ml+nmYkaCVAYoCxBPQA0dcYdwfByZlsqH/ALT+NSC6iswPwigmYHGJWLsqxtk40rpzp6EkZpnicaK1vdZQXEHnaGIA60YGJtGlc6grEgDbOR71T+NeLtNyxOLa4eJ8cyAyR8svktHkai+kKGOOgO4zijtbpeSMEpzQGi1kMvKGpmMhzh5N9I17ZBI6tVbeqXsbOngow0vkieLuJ4DwKg1zymRvKvMUZUwxseqsxAYqdwMA9a1/A7IWVtqYAyADWe2s48o+uw9Sar7Th4lnSQaBbw7qEVMGUH4UkI1OFOSzbAtsOhp3jnEBJPyBgpDhnBBGZCCI1OdmGCX9jo9aRx30oqy+vINcV4SLkNJIFjlGHz+yQc6SRjI20/Wqee2dAr62CghlI2aJ1x8B+f8A3vUaDi2ZBbKS0MbeSMDU7yDYJqJyUVvN5tgep220l1CTavHIQZAWyE+FSRsoPfG2/rmq5JopaaLrwN4gM0jo2n8QGUadgXU6JSi42Vj5iN8MJewrawvk7e/7utcc8KIApfyhoJmKFtgeYqloif2XDMD8weoFdO8OleTzIy2hyXUtkEqehOTvttnvjO5JJ345OjNmhvZeAUcb5rlvj/7RZ7WaS3hiGpQMyFgQuogq4xnsSCrAEEZGRWQt/tLvY49YdSrOgVADhREqqyDbOGIBJ69RgasiOaDHA6PQooE1lvCvib71Z/emAAAOoRtrOUGWAUDUD/UO/wA6zviH7RyrNHapzBjaTIKklQcrg9PMOuOhz0pXJBWOTdHTVNKzWL8IeNobudoUY5VcqG+NwMAuSDgdfh61seaPUfnR5Gpx5CoUKSxxRRUwnOKSGpl3yaCtViiVj5aqXxPxYQR5GNbBtOd1UINTyOBvpUb+5Kr1YVYyTBQSxAABJJ6ADck/SsDwaO5vOIyTyDXaIAY9XlOpHMkMLKfTKO3fUqAnIKhJFkI93wWnhHxJK9w9rcq4kGpoy6ojkAIzJIqeXIV0YFTuGwd13a8Z28E88iXWoRw2yy6lOGUmYtlff8Jdu9O+CuDzK73l2hWeTUNJIOkMQZGyP2mAAGdkRBtvVV4wdn4msMTKTJFCGGc4lilZ4hjvgyCVh+zF771ZE3DmhrTyenwYjhvhe6nZ5o2K3EbtiCZeXKYz+ilLfCzjBxnYMvaow4Ldm8W9njEIe5ihEbMQ4JkRV0r3UY6533Na3wdEkXEpIo7gsrNPNGrtljHgKRvuS8g1D2h1frVI8RXYa/tYN25Lm9mxvpWJTyl+bMRt7j1rHlzShPQltz+RZPJJS09idxNgj3LnoqsfkMYNaHw9w0LZWiv8UccbjcjDlDnof67DHvWW4wvNYw4/ziVIvkJGw2f8HNP+Guh6dtvp8qH0VjqLk+5g3jD5si/ck8/lX8T4xjZvKFyw6HygD3Ao7e0WNAi50qMAMSxx6Ek5I+dSCuKS5J7V2KVlEpSI8MCJkIirk5OlQuT6nA3p8ikrETTwAFF0Ddsxvifw7HJOJFhfmNgcyJmx2DCWNo3jxsDqxnyj0qzm8PWcaFpIRKFGomXMrYGCSNecdM4XA2rQHHrXJPtg43K0qWUJZTgO3wAnIY/hsAZBsDk7AjbfO9ElFb0b8Msk6hZAaEm7IGgxo7GMoFCtFKWmWXy7ZcbHGPgAGN6zt9e6X0JlljaMKSNQMaIyoGByMgnoPc1K4FaSwqHTzRiF2YnCqV82pFO+WXZhqxucdGp3hbosHmUOs8hfDD9VMIhx1B2ZvbNY3y2b5QlDZ9y1seKNJqQEKjb4BwRtkp6LUJA7l47VzIu7TSIMmEEgFVbo7EZwf1QBuapOHWxa5MbJJNEWeNohKynV5ipDb5IAPlOxxvW74DdtbIZdR1FmR4SkK8tIkJB/DUec4XA6HUNgTTY4U7ssxY7dsy/BbZE1xm4eMozoURVEj6HZcl93zgZ2I3Nanh6RRxzRxgg69JDfESVVsnO/eqrw7a65Zp3VIzzW7BnDqx1HO51ZzkjuasOAxrJdz8w/6xQAe/kTf361VN8lM+WTPCnDkZJeb8DTkEg/AY1RN8bjoevWtb4fmCTPb5Ond4xsFUZBdB3OSxcb9CRtpNVvh/w5DLZq26SmS4Imj8rjVcTEauzjp5WBG1Z3jl3LBIkcciie2lXQH8qyKy6isRJwVKtvGxymptJKjFa16UmVusnpXI3454PFDfKYrczST41CR9Ss25+Fzu2lCMk4AbbcKKqpPD0lzwyXNsLaS2PMUon6chTqRVAyu2Phzk49K6FxOxe6iSeDSGkRGKSacbeZGVijBZFywzpIIyD0BFVJf3qQPE7ok0UiR6/K2pZtOhthjbX2G+iqstxdmrp5xlHT37mM4WJbfhs1nqgLN+PIZFIaJiYkSAN0Mh1rgnGjfrtin4UwglA/DZ/jbLMVYNpVVVRjJyxJOwAHfBrr9/4YSPh92ru8ryxFWcogY4yRpRFA+Ik53JJyT0rA+I5rSOCdLVleQqEl8u4VSBp0gDTsKErXI+JQyanEzvDOJoOI86QDGctoKrsOvJ7Z26Y8w1DfNeko3XA+QPpt22ryzwDi8lpcxzphjGwGgjrgEH9znoa9K2XGYXjR+dH5lDdQOoz0JyKtxmfLuy3NMznanjUaY1fFGFkcnFKVqQwPaonE79YIXlfog6DqzE4VR7kkD269BTtpIVJtlH4xvnkdLCHBkl8z+gUeYA/1di7DuqgfritNwmyWGFYk3CjqerMclnb3ZiSfc1xO7d53ed8tIx1oyNuOm64I0ZbvqyFVR23tF4lxPRmC7mOlV1IWhcqTtkM6HIyCOuflWfFOGSVRkr8GzL0s4wVqkdgdxgknAG5PYAZJJrmPh9TccWXiTfBK00EWc7KkWpG9M6VP1dh2FZTikXEJ5Fiup2kBODG0gOclRp0oAmSzIm+fj9q6zJwwW8VhEP8AVzqpPTJaGYO31Yk/Wj1EWk17FePHoXuxjiPh21kQL93XIcyK0eY3V2IJcOmGBJ6771DfgMMSOkK6Wch5pGLPI+nfeRjnPoe3YVoLqfHlUb1Bv10QsOrN1Neannm1TZklklVWU/C35l/bR4+BLi4O3caIY9/lJJW8rAeG5R/lQL3+6H90w1bfUVvCa7/QRrBGhMr2XyDJpBNA0kmt6RlbDzTc77bde3ue1K60AuajQ8XRzjwh4knWY/fpWXmEQYlUIqOmphuDpDFmKb9dKb7jI+0ThFyt3b8QgQyiNlVkX4gMjSQv62ckE57jbAyNN4p4AsiPPGFSdVJ1FAwcBSOXKP1hjvnI29xWT8L38iWyrHOYzGCCpw8B/VQhWGpQWBHlI6Hauflyxx+mfB2MTU2pw2fdFP4j4gh4bJGGj04ARolbUuWBMbAs2gbAEZGPTaleG+HrLbWobtEp/cxp+eTmrJzAomkybhHUQwwkDTjJ3YbZGCxbI6fqn4Ok/DVcHEYeIE482jWAQOoGMdfWqPwuvJt6mSkotc90OS8JEIe4iLA55+cDYxeZ8bdxkfU1nG4zIZMHXyppVnlKqNUnM0SBQeo0qq4HQ7A1r3vWRoUO4kDqQRt5vLg/nVTxDh/6GEjRhNIA6g64hgY9FGM9sirIPsUQb4C4VKYLbSYWdn3GCOv7Rxk/UjvUDhd48ly+pSp1KcIyBjgAA6mJPQb4APTetdNw1Uik0gkDAA9t8n3rOcIsFju5A6qCQukADbAOD02yHTfruar8iHTvCMoNopH+0nG/tcSimuN8HguWAZWEqfDLGuWj1Agajggqf2Tkewqu8O8TSGznZgSIZGYgYyRKFkGM7dWYe2D6Vz6bjYluWeVXDFy2oSME+LSucENoCYXGAds7HetjyRUFZRjxTlNtOjT8C8RSWrvDLuEuBDJFgZTWurXAc7qzZbSez5G4IIvpI75yRI6F8SMwH6KBDiHYjBdiAQD3kbstZa9uHnuIlkkV5JH0YA0sSjBAzb4Y8tSC2Buo23qw8XRITFDBoji1O+mJQuJApHnI6nDHA9BQSU4qnsXuThNya3o6zwO/a4tUk2VyCrY3CyKSj4z18wOPpXCrG3Mct2JtDiPWozvux0tqOxYZyAO7MOgBI6r9mlyTbyhsALN5cdMGKMkn0OoMTXPOHqJLuYRrzjNI5hBwY8lsCT5aFUnfJBPQZNNKN8jdJak3wkY08JZ7iOEkhpthnBOsqcbDpqwB0756EV6ZtLVOWnlHwKMMNxhQMGuRJwW0e9gQPK86BSDDGggLRhe7MHbffUMevaupf5ZP60Tau+MfzGaXaxsyt+kvnNRJalvVVxPisMJCyMdRBIRVZ3IHVtKg4X+scD3q9NI51WxF/fpChd84HZQSST0UD1JrmfiLxU85jhkVFBOnyanLFzy2IU9SA2kYJ+InpVt4u8awtayJE0asxVSZHXKrqXLhULE464yDWBhme9ZIeeXjQMYuYVSM6VbUkabsBuuMnIGRjuM2Rtye+xu6XGuWrZpLTwqwhgZbmPmSBmVQxBeRmGAoYjyBCuog5znY1X27LDLI03nmhOnShIiLgrsDpOtlYEAnABU5xsatDZ27xRMJntFiyfNJFqRtgTDH5tLNn4tSjfOkmqvjnDkl5X3fmRwwo2uaZZACMgDUSAWCDURgbl9t2JqYsKi1kpX5NmWcnFp8B8Lu2k4lZoMlppluX9oYizRdOzHU+fTRXVePTZktI87tcZ+kcMrH+VYX7PTjicj5ys0L4ONIxDIqKEU7qoAICk7bjJxWn8WTSxS291HEsqxl4jHqKOWuTFEjIcFdtwc4657VbkuUJPucqUryqJdTyKucdfWq64k1dfhG+T3NVX/ivDKH4fdBmZUALWxXU7BVGeb6+1Lu+LO5kUWjDlNoIaWMYOlW/V1dmFean0WZ71sUvpM8pVW/ga4LF/T45QMeWeE+4KwSfuKn8622axvhpZJbt5GRY1hVl0q5fLXCwOD8IGyoeu/nrXk7V6LoISjhjGXJl6hOLUXykGWptjSWeklq6CRnsWHp5TUXVStZqOJLJMiZBHqMH6isNxLwdbWdpm3LJpMKuM6llzLGvm1ZwcnYrjritiHqj8YyKbbS/wALOgb+yp5h/clZs+FSg7NXTZZKaS8jEvDlb8QnzIcfR1fAHpg4P0rJcKVlmmWQkOSkhLspJ1hkMgx2PLz0GOnatJwbUlqOYf8AZYznIQhiivncvpIBJ3znOetYnisSyzTGRFYoI1UkbgeYnB6jJJ6VwOkVTeO9q5+R2pcGlujqMAYfC5/eVP8AOm+OXEb3Ubo28esacfEZE0jHybBqt4KTyIidZHMlwXzkgPsQTvjAA39KRPw9hKsmdvI2c+oBratmVrY1Dz4jlXO+SCO+2azt3OTcvqwAVV0x1PLSCNs+mNj9asp4SHlBI+Jj16/FUDjdpjlXK5OhSrgDOxwD77gD6qvYk1F4YCILwLEx0CTWCi5OAsoDNDIT+yAZR8ytZy84WyapDC0cYC514XIChgqdi36uBsdParfhduxjbSXVItNzHKo3CRtk7MOqjI7g5BBNXHiC5EsHIn1M0cjpHI40uo16FmYgAdN8gYK796Z3p3+Rr6ZbtPnkynA7jN1Dpk0BZkkdgNysYdydXQAYwfY1prnhUc7whNX48qSHcrg63L7gZA0Kx9c4pvxZ4ZhsbeJ4GLM8jszs4AK8sgaF6d16ZO3WpnA4JYzaSso5ciLJHuudKKBKzbjT8Z9Sc/OtCj8PG0ZnP4uVOPBCsraVYL1YoZRAZyFWMR6WMaLEEkbVqxqAyAMHIyTkiq3wmjci8IOJI7SQoe4JCByMd9Jb862/gCSRuHyAxgSyXE6BSwwHJLYJ32BB39gawnAi9nfvqGpI8xug6OoBjkT6jOPcCnhHb3o14JOcZxS/k0n2eKtxeSH4W5IZWGMo0ckeCPocY9CRXRbjgCuxYySZPoxA+gFYb7OeDNbcTlAfXA0BkhfHxRySIVOfXbB91966hii6luZc+X7S0Kasn4n4FEFluzcT25CgyNEVIkEYIQMjqwY74GME5ArWMa5x9oPEubLHaRlmKPG5jQMxeQOpXVgHEaDJydixUZ2ovgywi3LYxPGPFfFbRyjBDpAyCpJHkV9LYYDYHf3BqerSTBJJILB521DD20sj+U4J0oTkYwcnbem/tIDm61LG5GkI7BWZcsZAoOAd9Grr2K+lXnB5o+H8HW6l8zSos7kfE5YBYY8jbGnT9Sxq1witjeoJZKfBh+P+I7mHAi+6of8A6NuYipJIwdR+LZqY4DHPcXdukksjz3JDF9RJjtvNn2AcBjjHRU6ZqJetPxCdJHQiMklnAYIdIGUjzuxxhR1JZ/eul+E+EC1Zrs6Zru7BSKKM+WJFIDJkgaVQBQxI2ChcFjvU6vYpyyircfyJ3EFhtOJ2XwxxmCSFc9M5OgZO+7N1Pc1d+JpNMcLEdLq1H/qnRf51neL8OVeJcPM+JZJWlZ2YeUtGoaNUU/CiE+UbnuSSSa0Hi0f0Rj+w8Mg+cc8b/wD60/4ZGFNKcH/eSLxWISXlpGPi5jTN/d246n/zHjFCx/T36noJgc+zW0BzT/CBq4jdP1EUcMK+zOXlk/cY/wAqqeJoXPEEXIM88VspHUa4YUZh8gzH/Aax6PsUvJ0Fn/234jEs/A6/0d58Y+8yNKP7CgRRH6xop/xVeu/WkRxaVCgYVQFUdgAMAD6YpRFdPHBRSR5/NkeTI5Pu2NlqGaUFowtWWVUJzR5oyQKIPUCogINZ/wAWQofu4fzDm6gvbUkbMpPyIH7qvzJVbxXhxmMZVwpjLYDKWU6wBuAwO2PXvWfqoTlhlGHLRo6dxjkTlwVXFZmER65MkX5ous/wrIzwSNqeOF5fwgXKlAPLJJg4Zgd8noDUqwvrlhdO7RyQ27FyoUq7a2ljDK5JxpCg6TkYOOtM2VzLDC0jhRzECgKxbBjmWNjuBgFtwP8AscDB0s8MtT9/7/07smq/vz/YmWts0VrDqzqJd9LBgV1M2xyT+7HWqvinEyIGHdVAz6YOP5VacZ41+HFhQSoAJ+h6VQrdLKGVhjWr7+6vJ1/9QrX7lYXDuLM/NJJOFDep6Hp7nPT3FWvEeKvBDEuomaYEKinARe/zfoCx6YJAGN64QC3kXGPMozjYYPWo/HplMsZHxFVGSemZcjHp0IPzFRVZC2tYlAjMuWWTUGcMU0SEkGKJgQVV0YeUk6ip+VP8HtpLiWPlcwpK5jLSOXKQw50rDr3YYCsxPlzIQNW4AiuzFDJEuHJBJU48zAEKN9uuK0JuLa2uYmeZYj90KtrYINStbKFTO2dKnYZ+Kmh6i+GT01+oykqPbXdug8kciqikZ06puWQM9fOhb/zCO1NcSjWS1to4Z7dJbQSRvzmKYBBTK7EEbUxbwC853JlKJdTTwxuo/wBWEhkMirsQRLE+Onx+9ZazkWGGY86JbkXAKO3lLIYlBVwfiVipyM4yua0NaoV3KV6JN/mbjwvJHaRqj3Nu8cTfeGMbl5CxVlbCKuSCxGMknfG+2KPifA1kmmkS8syJGkZczaT+KcqHGk4IzUzhTPJw25vJDmWaRItlUIiRTIAAFxkE6mO/f2rKAl43UaYnVWyQdSahhlYd/wBUDBFNFNWu5r6be5RZvfCxZZZE+92pTIeARy62jchEZCMAGN8ZI9TnrWxTjMWMOQjDZlY7gjbHTceh7iuPfZdApueQNuZBKhPqwMbav3fTFdVueDGRi7OAT1CpkdMDc7nagk0ZOoSUt+SX4n4utrA0rEZAwuehbBO/sACx9lNYHw/bwhS15PcWtxO2vWXRVkjbDRxiQBkyCSSDhtTP2IrnnGPFtze3DPzZAzY5UYw6qwYEIg+FQSu7EEkA526aX7PeH3EpngMkrtoinyJECATgnlvG4K9PN5cH5VNW4FBpWjdcSdbVUjgldI5TI8lwDzZGdQgVBIQyhiDsSDsmkDJ2h8Dg5hhQc6SCFizvPGUTlpC8aJllUOdTA5UY8u+/Wu/8EXwBKfc48nJ0PJGTjuxVT7dz0rmvFeLSyycvUkkRODolYq+CSV1vsMhSenQj1ptSGTko6a3ffua/wpeKs8MLMJPu+oW8KneXU8jQAb4AxmVn2ACx+ldBg4LJGzXCOGuZN5gdo5d9o12ygXord+rBu3D/AAw0j3VvPgKxmEglGSAkZy+tc5OxAABBxt0rrfGvExWzuJ4boFoUzpEGgFmyFGWdu5/dQUkuSvJim/ulfxjjcUvF+Gopw6NMsiNgPE5UDQ/bOQehOdiOorQ+NJ1SxkLHAJjTJOBl5UUZ/wC+1cG4JOGlMkpUMsiHV0kLs2Obq6HSVLEkdWJ7103iXimJZefMJWj8y2jSJqRgo88+OupmOkMV2VdviJqPLUWJ9U9cd9v5NN4R4lFLNerG2oifUWGCrKyBEKsOu8bDHXb3qu4RdKZrbW6gzT3dwATjV8SQAepMbA49qynglVa0ViWE17K8jujMrLBb4EmkqRu8jkAnprY0XD44bjjSwoCtva4mK6m0l42BAQZ8vmZR8laq9e8Y+C76tanO/vbHYHYDqf41Fm4hEvVgPmQP4moEsFkfiWL/ABNqH5Mab+5Wa7rBBn2iT/pq99Q/Bjh9GeZE1+NWyrlriED3kjH86jN4ns//AJqL6MG/hmiWCIeZUiUDctpRQB6k4GPzpmLiLOcW0ckw/aTCxf8A3HIVv8Gqh9Zfgs/xsFzIkN4htu0ur+wkj+/6qmmbnxBbx4MhlQEgAtBcLknoBmOovEOHcTcbqY1P6tvKC+P60jJt/hAp7g9jPb5ZbMhv2j52PuWVQSfc0V1MwfUMfn9h6Li4f9FDcuPXkvGvzBl0Z+Yqsn8Y2+hsHz4OhA0chZt9OTEzBRnfLEACr+e3mmyw1qB5WDqyb43053I3rN/+zqAEnkR+bcjLY9dhmg+pmWw6DF5/UpbPiEcYuLbJOYreNJDp85VmRnIzncsD06ZJ6Gq/i/EcLFHyzvJOuolSp03Jl8uCT0IO4GxGKsOI/ZgqyNKbpLeMnZQFGMgDGpjkk4qn8Q8Nt7e3jEN194IuFZ1UHmMOW0fkOQGwCNhnrWfdqjTKEWnXPI1wmYzQu0hJIJkXI2COWCD6aW/Kqfh94BIvpqf8m0sKtb60ngjjiWFkR4I1kZmA5ekyFh1ySitkgDvWcnVFcsXwupgGKuFYAlQVboQcDcZpErJkx6Wa43kbiNmO+4IGfbGPnWbvr8NIh9O3ppbUP50i3u05aaMsRu2AxCgdWLYwANid+hp5uGwsyt95jC5ySvMfZvLjZMDfAznvRqhNLLw3h/EkiyzMj6AOur9UfmK1S+IoZJ7aBdWWnZ/PC8YQCCRijF1HUlWwPYmufvKsEiqz6dQLjVGynS5DKQPff8quJpj9yE8QaRheLo07syG2WOQL+Z/KkSpj4lu0aHwrxmJ7uMZPMSW5kbyuFChJlHmI05IVDge9QlQG2ihOzssVy3T4JIEtsk9PjkI+tVVlfXiwSIII0SVYRIryIkrxhCDGAzAopIct5STzD0qY/GbiRZv6JK7OixoREBEqxvzABqbBBYDO+4A9Ke3sWSgpSbTNx4vjhSx5MJjiUyphY9OxaUO2EB3JOT6b1hJo4tISNToLtGBjzH8HBz3+LJOaAN7LIjzWiRKpDFYo7dRnO/Q69huBls59qQRImgpHJLiZ5DpikwFYNgbr1yRV2tGnoYRx425Pn+BXgWNrW+jlmGlcS91Ofw28owTvnAxWyn8UXBYlWRAei6dWB8871jLJQqxfgygK0pKlWLRlifjwNs7j6inbe4yoL2LuxG7C5mjBPsgXy/KhrGy48EHrcdV9vBmeJeEb+wmQCFpCUIzbh2zkkHWdOVyD7ex2rb+ALa6t4nzbnXM3MkdsqQAMKgGnoP5muq3H8x/Kmuw+X/OlZig+zMfxN7t0ZFDDUrKNv2lI/nXAXidYuSykMsjagRuGwq/TGGFerLj4G+Q/iK5b9o/+av8A24/+OpEkyl8MgModS2nRoGkHdnwXwdsgBY0z/VNae18JtMjjlkLIpXzZAI6epP7q23gj/MLb+6T+FXE3xfWg4h+Izkdl9lLRM39IzG4XVHozllBwS2fUk4x/CrWL7OYNSs6tKwwMyyO2AOi7t8I9K6JJSO9GgRa8HJm8FcRkL/h20Da2KS81taoWJVI0j2RemR33z1NSOGfZw0TF2ZXdvjYnVqJOpiAcBcmupN2+VQW6/nUaCtjIHgQgALFEyds4JY+iqNyfYCpMXBrpzhI9I288px2ztGPMf8WmpPCf9MP/AHY/ia2J+L/v3oKJNbZmovCWWVpcSFemvdQQc6hH8Ib3xmr62tGU7tkfU1MpyPrTJCthLLjtSjN7UvvSqZFQw0hO2KicSeXlNyFTm48gkzoJ2+LAz+VWYpubtRohwrjPgrixne4ZInZmLtokRlOeqqJW1afQZ27YqvuOGcSAIe1mYE6tA86gjoykMcMPXOa7xf8A6P6mqzt+X86Ro1Y88oqkkceur6+5Yebhz4jUapGLDZVIJYMO/U/X1o+GeLru3gEQjt+WC5RZdTGMMchUGv4Qc+UgYz7Vefa5/o9/7yP+NcXh+Gq1FLgtjk+JtLsdUfxeZnaCWQNbndwsaoxXuCVODGDgsMZIHXGQRfNErrNA0KtH+INSooLoVKqCBsGXy59GXGK55wb4m/sN/CpviLqvyf8A4hSyjck7LvSotJHcP6Hd26yypCytGsn4mjVGpXUMt1XHXOR3rFWt7AJEhgBKR3LzAASMBGCwVsnfBHc9c7Vy+z/SD5j/AIlrf8M63P8Ab/6aM+CnHGpG88HHX94L4b8RVyAd/IGHXfoy/nVzc2gGDHFEx6HUzLhTjOkhWz9ao/s7/RT/AN6P/wAENapetSL2K8nLErZRD9QfPApxLSMnzKAOmcU9+q3zP8KduPiPy/5U9FabsgPw2LJwTt7Y/Lej+4xen5nf604P+dG3b5D+Apdgptd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414" name="Picture 6" descr="http://s3.static.brasilescola.com/img/2014/11/charge-sobre-populaca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2420888"/>
            <a:ext cx="2880320" cy="2304256"/>
          </a:xfrm>
          <a:prstGeom prst="rect">
            <a:avLst/>
          </a:prstGeom>
          <a:noFill/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323528" y="1340768"/>
            <a:ext cx="388843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600" dirty="0" smtClean="0"/>
              <a:t> Implementação </a:t>
            </a:r>
            <a:r>
              <a:rPr lang="pt-BR" sz="2600" dirty="0"/>
              <a:t>políticas de planejamento </a:t>
            </a:r>
            <a:r>
              <a:rPr lang="pt-BR" sz="2600" dirty="0" smtClean="0"/>
              <a:t>familiar;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600" dirty="0" smtClean="0"/>
              <a:t>Modernização tecnológica.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4860032" y="1196752"/>
            <a:ext cx="403244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/>
              <a:t> Desigualdade social;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/>
              <a:t>E</a:t>
            </a:r>
            <a:r>
              <a:rPr lang="pt-BR" sz="2800" dirty="0" smtClean="0"/>
              <a:t>ficiência institucional;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/>
              <a:t> </a:t>
            </a:r>
            <a:r>
              <a:rPr lang="pt-BR" sz="2800" dirty="0"/>
              <a:t>M</a:t>
            </a:r>
            <a:r>
              <a:rPr lang="pt-BR" sz="2800" dirty="0" smtClean="0"/>
              <a:t>odelos </a:t>
            </a:r>
            <a:r>
              <a:rPr lang="pt-BR" sz="2800" dirty="0"/>
              <a:t>de produção e </a:t>
            </a:r>
            <a:r>
              <a:rPr lang="pt-BR" sz="2800" dirty="0" smtClean="0"/>
              <a:t>consumo .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6" name="Picture 8" descr="http://3.bp.blogspot.com/-9NsJYibflXA/TsMZJqi_SNI/AAAAAAAAAI8/C0TF2KsdoMQ/s1600/desigualdade-socia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2564904"/>
            <a:ext cx="3377952" cy="2381457"/>
          </a:xfrm>
          <a:prstGeom prst="rect">
            <a:avLst/>
          </a:prstGeom>
          <a:noFill/>
        </p:spPr>
      </p:pic>
      <p:sp>
        <p:nvSpPr>
          <p:cNvPr id="24" name="CaixaDeTexto 23"/>
          <p:cNvSpPr txBox="1"/>
          <p:nvPr/>
        </p:nvSpPr>
        <p:spPr>
          <a:xfrm>
            <a:off x="0" y="5877272"/>
            <a:ext cx="95405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HOGAN, D. J. Crescimento demográfico e meio ambiente. 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Revista Brasileira de Estudos de População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1400" dirty="0" err="1">
                <a:solidFill>
                  <a:schemeClr val="bg1">
                    <a:lumMod val="50000"/>
                  </a:schemeClr>
                </a:solidFill>
              </a:rPr>
              <a:t>Abep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, v. 8, n. 1/2, p. 61-71, 1991</a:t>
            </a:r>
            <a:r>
              <a:rPr lang="pt-BR" sz="1400" dirty="0" smtClean="0"/>
              <a:t>.</a:t>
            </a:r>
          </a:p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MARTINE, G. O lugar do espaço na equação população/meio ambiente. REBEP – Revista Brasileira de Estudos de População, São Paulo, v. 24, n. 2, p. 191-223, jul./dez. 2007.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144016" y="5097378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pt-BR" sz="2000" dirty="0" smtClean="0"/>
              <a:t>Vantagens comparativas sobre diferentes padrões de distribuição populacional na relação entre </a:t>
            </a:r>
            <a:r>
              <a:rPr lang="pt-BR" sz="2000" b="1" dirty="0" smtClean="0"/>
              <a:t>população</a:t>
            </a:r>
            <a:r>
              <a:rPr lang="pt-BR" sz="2000" dirty="0" smtClean="0"/>
              <a:t>, </a:t>
            </a:r>
            <a:r>
              <a:rPr lang="pt-BR" sz="2000" b="1" dirty="0" smtClean="0"/>
              <a:t>ambiente</a:t>
            </a:r>
            <a:r>
              <a:rPr lang="pt-BR" sz="2000" dirty="0" smtClean="0"/>
              <a:t> e </a:t>
            </a:r>
            <a:r>
              <a:rPr lang="pt-BR" sz="2000" b="1" dirty="0" smtClean="0"/>
              <a:t>desenvolvimentos diversos</a:t>
            </a:r>
            <a:r>
              <a:rPr lang="pt-BR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334397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</a:t>
            </a:r>
            <a:r>
              <a:rPr lang="pt-PT" b="1" dirty="0" smtClean="0">
                <a:solidFill>
                  <a:srgbClr val="FF0000"/>
                </a:solidFill>
              </a:rPr>
              <a:t>ntrodução</a:t>
            </a:r>
            <a:r>
              <a:rPr lang="pt-PT" b="1" dirty="0" smtClean="0">
                <a:solidFill>
                  <a:schemeClr val="bg1"/>
                </a:solidFill>
              </a:rPr>
              <a:t>             História            Princípios            Exemplo 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635896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2" name="AutoShape 4" descr="data:image/jpeg;base64,/9j/4AAQSkZJRgABAQAAAQABAAD/2wCEAAkGBxMTEBUSEhIVFhUVGBgVGBcWGBYYFxcYFhcXFxcVFhkdHSggHR4lHRoYITEhJSktLi4uGCAzODUuNygtLisBCgoKDg0OGxAQGy0lHSUtLS0tLS0tLS0tLS0vLS0tLS0tLS0tLS0tLS0tLS0tLS0tLS0tLS0tLS0tLS0tLS0tLf/AABEIAMkA+wMBIgACEQEDEQH/xAAcAAAABwEBAAAAAAAAAAAAAAAAAQIDBAUGBwj/xABLEAACAQMCBAQDBAYFCgMJAAABAgMABBESIQUTMUEGIlFhMnGBBxQjkTNCUqGxwSRicnOCFTQ1Q1OUstHS8BaDkhclRVRjk7PC0//EABoBAAIDAQEAAAAAAAAAAAAAAAECAAMEBQb/xAAvEQACAgEDAwICCgMAAAAAAAAAAQIRAxIhMQRBUSJhE3EFFCMyQoGhseHwFSSR/9oADAMBAAIRAxEAPwDtNDFFQpikMUsUihQCnQvNE1Jowag2oGaKhQooVgoUVCoAOhQoVCAoUVCpRBE84RSzEBVBJJ2AAGSSfSs7b+ObV3ZELuyAsVVHyAOpIIGB0646j1qX4vGbSTbIzHkdivNTUD7ac5qmj4JKwvYZYZ3jnkmdQJYliZXZdIGG1q/fJGBilZZFJonr4wVtHLt5H5mQnntlDld206pgTgZJ22Aok8TyOsbJBCFlOI2a6iw59E0htXfpVFeeHb9xC5wZIjMUkk5QlAkMKqZtHlMmjnAlTjpRW/hWdLZoVTaSCW1UBkxADcSyJKd9wVdM6cnKJt1IFsakaCLid82rEVkNLFW/pEraSMZVsRDBGdxTTX940XOS44eItOrmaZnTT+0H5gGB61EWzuVhvYUhbVPLI8cpaLRpl5cZY4fWGADtjT29dqS/BZxw67s1jQBuYIAjeUCVc6AW3GHLde2KlhoM8YuQiyNxLhqxsSFcRPpYjqFJucHFTYjfPqKXtqQpw2m3Y6SADg/jbHBBqHf8AkjmgliE8rcyWSZkaFZcvCsK41aUwAqjA7DO5of5LnaK/t+Wy/eWldJS0RQh40UK2HLgnBB8vTvUISrSO+lXXFxG2ZdxlLcMNjjAIkNPPw/iXa/i/wB1H/8ASpXALd1luJpF5YmMemMlSV5cYjLHSSMnHr0C9OlXmsVCGUNhxIf/ABCD/dR/10bcP4lj/SEX+6r/ANdarWPWjIFEBnfD1/Pre3u+WZVAkV4gyrLGxxq0sSVZWGCMkbqe9aAVQX3+lbfGP81uvn+mtOlXwNRCtbiqMGioCiGxVCio6ARqgKFCmKQ6FFR1CAoUKGKgQURo6FQAVCjoVCBGhRmiqEBQoUmoBsrvEVsZbSeIE5eKRRjrkqcY984p/gt4s8EUynKyRo4x/WUH+dSDWP4c97YqYVtGuYAzGJoZI1kRGYsI3jcgHTnAKnpigxsclwX3iniBgtZHUkMQEQgFjrkYIhCgEnBYHGD0NYe48T3CNbgSu+lLiGUFNLSSiWOCCQqVBXLSRtjAHnHatG3ie4OM8HuzjfdrXY+ozJSDxe8Y5TgpB9ZZ7VfT0LHsPyHpS0W6kUnDuPXJt1ZpMultbSJsoFzLLPLHKp23GFQALjBbJ7VYeHOLTyXTJI7aDLfL+Jo0uILjREsGnzAouQ2rrtjPWpyXPESF/wDd1oun4c3O6566dMJxt6UuOTiO39DsgQSf08mxPUj8Dqcn86lA1x8me4lx+5RLtknYlW4koHkIhFsuYXG3Y7b5zqHpV1f3k0fC5phIyyqhYPrSQg7b6tAX12K1Ljivct/RrEa/jOuQlv7X4Qz360uO0vApRY7BUPVQkpBz6gYH7qlMmuJn5+J3BuYoVlYpzblA2uNDKscUDgl9BHlZ3Gw3x7U9LxO5MhjWYKwmvF84GhEjt9ULSDAOgMVOdsg1cvw+6ZQrDh+kdAbeVgPkNYApN49zCySO1swaWGJtEDqxWSRU2cyt0zkbGpQdSK/g3EZpGjUyyKyTlJkdoWD5t2dRDIoGtCSjjHmHQ4wRW1wQOtZS3E0t1dRRSRwx2zRqgECMcywrI5yT1yx6djUifhV8fh4ky+33eH91GiNoBcPxgYOTDZtn258yEZ+kNaOqTgXAhbcxuY80szB5ZpNOtyBpUYUABQBgKBV3iikJJoANKpIpVQiDFHSaOgMN0KAoUxSChQoVCAo6KgTUJYKBNJzQNQliZpwqljgAdSSAPqelY7i32n2MJUDmylvh5aEA742L6Qd8jbNc48eeJ5LriLRKTybZmVFzhXkibzyPnb4hgew265C/Hd+skMTeWScFWaQIEz5WxFGo82nI9c7dsjKSlRfHGdO8PePba7k5SLJHLp1COZChZR1ZD0YfKtUDXAPBdtKOJ2JkJZc81AWY6FeKRtS6snBIOVz1Fd8ToKaLtFeRaXQ4TSKFCiVNgNFQJos0xW2DFDFGDQzUAFihRk01FcoxYKwJRtLAHOlsA6T6HBB+oqBocpQpOrHWlA0AoArJeJ+ImSZLRIptS3Nm5kCEx6VlWZ8svw4VD8WAc7ZrWk1hb+IXN80GXAM2omN2RuXa26qTqUgg86dR1/V9qDLsfJdeEyGkvph/rLt1z7QIkH/EjVodFQOBcLS2gEKFiFLHU5yzM7F2Zj3JZjvVjURJO2JFAGjNFUEFA0YpINKqDpiwaFJFLoFiGqFChRKgUKFCoQSWojQoURGwUUucHT8WDj542/fR4oGoyI8pcW5kU7c0kyZZ3J388mC+oeobVkeorb+DeEwLMrXtyhlIyluWBcEjbUf1pMEYA+H5jal4+He8ngvZMXGGGp3OnUB+EFCgjDZGM422OMVvbGCygZr2VMyxYUv53KEgDCIM4Y56gZ82e9ZZy3o6uGFxcl2I/wBnly11emYw6AFxGGVgEhQMF5ewXOX05ySd/hFdZQbCsN4GtFkle6idmhGuNNiiZkMbSKkRJ0KmhVx3cyHArbsdqvxqkYOplcxdAmqe047E8k8WoqbfGtm8qYxuysTgqpBBPYg0viHHraIKXuIwHkEIIZcCQgnSxztsCTnpT2ihxkWZoqg2/FI2RGLBOYWVFdlDMVLAhQCcnY7CnPv0eWBkTKDU41LlF6hmGdhjuaYqlFolA0qo1vdI+eW6tpODpYNg9cHHQ4I296eBqAuuSLz3bUugx6WwGbSwdQQSygHbIyMHBB7HujEKlvMiNKct5grMdITV1znSAM+wrIePvGD2qP8AdwHkBKkuG0KdhpUhdLNlgMasjfOOlYnwnxRVCrc2FsykMD/Row7CMDU6tjzkDfSQS2+CKrlJGvHjckdlmZZGCa2HLZT5Xxr8pOk43IHUjvj0qfEdqydr4fsnAa2RYNYDLJa/hEqwB8pTAIYY6g7fKl+GvEBaaazlOZYGIRtIXmxrgFyoJ8ykrnpnUrADOKiYZQ22NRcShRqJwFyST0AG5JrJfZ+nNWS8Ofx2blZ/2fMkct/iZz/hRPSp3iS0kul+6LqWOT9PJ0xFneJPVpPhz2XJPYG+toFRFRFCqgCqo2CgDAA+lEXiI9QFJzR5o0IKoqFCgEGKWKbNLqDIUKPVSRSqBYhBoiaOkmiVihRUk0BUBYZoqOiqCsGaalmwSPQZJzgD505Wa8caeVGJN4jMnNBONSKrvpPqCyr5f1um+aIYLVJI5h9tM0c1zavbvHKwR1blsjnOtNGcEknc4HarbxfbPBaG6gaVJ1CazGzLqRjghgOuOx6j1qZ4YiDXM0ksQV4mBwyjIdwWAH9hWYAD1A/VFXHFmRY3neVlCKWKqQAxA8qnbJycDT3zisWSdzSR18GOsTT4ZjvsV8YDmyWkxIMmDD+yWQNqX+0Rjfvp33rscsh05ABOMgds9s1y2y8JiCG2unHLdZIZLhlAH4SZdmdfZgmSNwAx7kV1AkEdcVthxucnqItSVGDuPCNzyXC3Gt5YLmF0fSsam5UuWQqmpsTaR5s4UnHoZV94TPPWSKK35aNaOIzhVYwiZZdghAJWRcHBzpwcbVJbxWy2jXbWx5bCMwEOWMolcIgdVQuhyQSArbHbJ2phvGUhQMlmTi3e6kV3MbIsUpjcKrxgsdiVyFztnFD0jJ5KEWfhiZHiLR28oClGEpJ5WLqWcSQjTuzB1B3XBRTk4pF54VnbnL+CMrdhZdR5sxug2lJ/JsqZG+WzpXAGMVavx93aURQloogytNrCssnIE4xGy7rpZRnJOo/DgGmbLxMzcsGIsgNvFLKX8yy3CRsgCBBqHnXLAjc7DribE9ZM4LwXkXLyIsaRtBBGFQBfxIjNrYqABuGQZ6nHtV/WRsfFzuivJbCNHilmjIlQ55DAOG1BQoOQQST3yBik8H8TyXE8KaRHiSeKVAS6sUgjlQqzIrY/EHYdD1GDTJornjlLdjXGIGmT7zHyRHbSTMkTr+k5bFZpWfI0HIcjynBAY9doPHODvFbtxAso1IGmtwqhTETn9IN+coOdfRsEYxjEXxRaQ8/nxzvBGZpbWeRkBjiMsTNK0TMcLzG0xknK6mJxk7nwuCaezNsssbWuWJlKzCa4XOcAOdID7AupIIJ0gbVmyUnubsFuKUeDR+FWSMvbqTy9CzxFjkhXyJEBPZX3HtKB2rJ8TuJ7Z4ZmgnaaKdpS6qZFkikYiYBlUbaMkAgH8NDjpVxwbiiSzWb4CmSOdWQHOn8NX0e+DHsfatJdcXjj87eVIhvv1ZtgPzqY/VFNj5Vpk0u5ZWV6kiLJGwdHAZWU5DA9xUkNtmsXqjXMluGjt3ZeagyFjebZLmIfqjURrX4SGLdjq1PDkYRKrtqYDBOc7jtnuR0z7Voi7OdkhpJAlp0NTKrTtO0JqHAaUtNg0tTSNDpiqGKPNCgWApYFJFHmgOhBpFGxos0xTJgzQoqGalCWKoqBoA0BgVneLNzL+KFsFI4jcFT3k1qkTe+n8Q49Sp6gVoWNYbxbxYLfQG3aP7zHricSlo4WjkVXMRm0lRJqWNgBk9yMHNRj4vvE3jPhx3cy29wIXPlbVHqVuvxAtv1yDsQSd98Uzw3wbpeN7ufnmPBRQuiNWGMPoz5iMdTk570IOK3lxCjxoI2VpEkUPHInkfSGVmj8+cZGMU/L4gmtyBdRvMjDImtoGJBz8EkQLEbdHGx9BS6FeqjfckvYPxLdSxyRxphjKkyKraQrvmIgbg5PL5pxg9Dtim1vTYqol1NAVAVlVnaOTGREqjLMrb6e4Ix0Ixzzxvxma+4paWqxTQx642QSeSU8xsGXAOUIVW0jOepq98S81c21y0jpGxcTlSVFuxzqlkCYV1yI9YI06S+QTsW9rK2ozehmu4bwazkhdo4vJP8AFnmBvKx8oDHVHpfJ0rjDZI33pq48HW7yozrmNITCIvPvmUSMzNqywbcFWzqyc5qt4JHc28KrbzRyIASIZ9WQWJcqtwpJ05JxqQ7HrV9wnjaSuYpFMM6DU0bkbrkeeNhtIm48w6Z3ANSGSE+DNmxZcTt8Ds3AIGmM5jBkZShOWAwy6SdIOnVp8urGrG2az3H+ErDxDhs0YxHzDbuuTpOIX5DPvgsunAJ33rXT3KqM9Sc6VHxMQpOFHrgHas34o4VeXFrpimjSVZeahdNiFbVEp7ow2BIznfPWnaKITd7ss/8AIVvoWPkgqqSRqpLMNEuOYpBO+SB16UXD/D9vEQ0cZDKSwYu7HUyCNmYsxLEqoGTnoKUnDGNmts7uDy0jdwxLnAAfzZzk4I1dd9ulPQXZ18tlYMQW8odo1GSFUyEAaiO3X+NTYjk/I9ecPSWJ4pPMjqVZT3DdaynFOEXELKqvPcRMG1jTDqXAGhVCBGB3zqyfhxjLZGykcBSSQABkknGB3JqqvuNRrEJEPNJKoqIVLNI+yp18u+5J2ABJ2FLkhGSplmDJODuJz61mH3uOSCOV+QZucojcNG5j5aRspGQzE7Dvg1YiC5m1feLeVY8nMatErHfqzFw30XT33NVHGuJvaxrG1zrvGyAlvIUSKQgvLM4yOYxLE+cYIwAAAancE+0G85fJa2W7lUHUynlDIyQreQhmx+wBuPfajHpitK4N+acpS1S5ZsIOGWzW5h1GJJlKMvwPjGnBOc5HY5NOcAvCg+7TYWWHC5ztIjZEco7FmwcgZwwauZv9oEzy4ewRGXzMiyuHKqfMFBXGrcHrWztPEcNwY3jjIuIwZFVl0u8bAGVY87PtpPkOzBc43q1SVmXJHUjZCnEeodhdJLGssbakYAg9Nvcdj2I7EEVJUVo5MDdEgUoU2tLFIxosWGpYNN0dIXqQ6KFJU0qgXJjJoqM0VMjMwYoEUKGaIoeKIChmiLD1oUPYl2rlPGrmGS2mupkV5JG0rqyUjVpOUoVc6dSpgEkZJG+w26qSDXOftK4ZZQxtMbdOY2uTqwDMoGNgwGWlaJc4z5qryxbWzL+myxg2mrsyXD/E8tsht7RtSfGEypkV2y7qmseYM2WwcthhjBzWni8c20yr95S4tmDCMllKrqYdDtkZ3IHp8q5nbWY/Hjki2UAacPqEiIijGB5TzN2LdR+RkQXRdYYJnk5hYyxBiW0uZuVGuGB0+UZAwNwBtmgpNLk0ue9nSfGHArMmO/Lfo0VQOa8SvobC6XQhkcEkDGd+ozitvw5FaFCqlVZAQjg5UEfCwPfffNc/EUjJy7jQEUkciPJURjco0hALdzsq9ACSM52/ha8MlnA7NlmjXJPcgYJ+uM0MOeGWTUd6MWfJGe8exXTeGXiObOVVX/YS6jGO/wCGw86D+ruo7AVnvFxvIrfnSwKrQnVFNbyhyjHbLI6oSpGxUaga3l7xBI0eRm8qAlyN8YxnPyzk+1QOM8QRDouVX7tIulnYZRXyfLL2VWHRjtkEHqMu8UbtDx6qdaXuZO98Rym0hupGD80LoSBniiB7tJKDq1Z2x0GDsetV9px26mdmkuG+7ooOEZSTiQIcPGkbbgnGWHbvWi8QeGYLqNjaNGjsTr0P+FKGHSQJkZ2BzpOdx0NRuGfZ5GhDSTYJdWKwxpHHtsQNWp1z30kdBtkZpdE0yx5sLguz8GR4lPzCNOollGC+nTkM+xILEuRjYHJ8uK67Ywvohy2NKKHDDLE6B3zsQc59ayE/2hIpYS20y5J0FWiIfDFHxuCCrdsHt23NTwLxBegKISrLIASZC0ml+nmYkaCVAYoCxBPQA0dcYdwfByZlsqH/ALT+NSC6iswPwigmYHGJWLsqxtk40rpzp6EkZpnicaK1vdZQXEHnaGIA60YGJtGlc6grEgDbOR71T+NeLtNyxOLa4eJ8cyAyR8svktHkai+kKGOOgO4zijtbpeSMEpzQGi1kMvKGpmMhzh5N9I17ZBI6tVbeqXsbOngow0vkieLuJ4DwKg1zymRvKvMUZUwxseqsxAYqdwMA9a1/A7IWVtqYAyADWe2s48o+uw9Sar7Th4lnSQaBbw7qEVMGUH4UkI1OFOSzbAtsOhp3jnEBJPyBgpDhnBBGZCCI1OdmGCX9jo9aRx30oqy+vINcV4SLkNJIFjlGHz+yQc6SRjI20/Wqee2dAr62CghlI2aJ1x8B+f8A3vUaDi2ZBbKS0MbeSMDU7yDYJqJyUVvN5tgep220l1CTavHIQZAWyE+FSRsoPfG2/rmq5JopaaLrwN4gM0jo2n8QGUadgXU6JSi42Vj5iN8MJewrawvk7e/7utcc8KIApfyhoJmKFtgeYqloif2XDMD8weoFdO8OleTzIy2hyXUtkEqehOTvttnvjO5JJ345OjNmhvZeAUcb5rlvj/7RZ7WaS3hiGpQMyFgQuogq4xnsSCrAEEZGRWQt/tLvY49YdSrOgVADhREqqyDbOGIBJ69RgasiOaDHA6PQooE1lvCvib71Z/emAAAOoRtrOUGWAUDUD/UO/wA6zviH7RyrNHapzBjaTIKklQcrg9PMOuOhz0pXJBWOTdHTVNKzWL8IeNobudoUY5VcqG+NwMAuSDgdfh61seaPUfnR5Gpx5CoUKSxxRRUwnOKSGpl3yaCtViiVj5aqXxPxYQR5GNbBtOd1UINTyOBvpUb+5Kr1YVYyTBQSxAABJJ6ADck/SsDwaO5vOIyTyDXaIAY9XlOpHMkMLKfTKO3fUqAnIKhJFkI93wWnhHxJK9w9rcq4kGpoy6ojkAIzJIqeXIV0YFTuGwd13a8Z28E88iXWoRw2yy6lOGUmYtlff8Jdu9O+CuDzK73l2hWeTUNJIOkMQZGyP2mAAGdkRBtvVV4wdn4msMTKTJFCGGc4lilZ4hjvgyCVh+zF771ZE3DmhrTyenwYjhvhe6nZ5o2K3EbtiCZeXKYz+ilLfCzjBxnYMvaow4Ldm8W9njEIe5ihEbMQ4JkRV0r3UY6533Na3wdEkXEpIo7gsrNPNGrtljHgKRvuS8g1D2h1frVI8RXYa/tYN25Lm9mxvpWJTyl+bMRt7j1rHlzShPQltz+RZPJJS09idxNgj3LnoqsfkMYNaHw9w0LZWiv8UccbjcjDlDnof67DHvWW4wvNYw4/ziVIvkJGw2f8HNP+Guh6dtvp8qH0VjqLk+5g3jD5si/ck8/lX8T4xjZvKFyw6HygD3Ao7e0WNAi50qMAMSxx6Ek5I+dSCuKS5J7V2KVlEpSI8MCJkIirk5OlQuT6nA3p8ikrETTwAFF0Ddsxvifw7HJOJFhfmNgcyJmx2DCWNo3jxsDqxnyj0qzm8PWcaFpIRKFGomXMrYGCSNecdM4XA2rQHHrXJPtg43K0qWUJZTgO3wAnIY/hsAZBsDk7AjbfO9ElFb0b8Msk6hZAaEm7IGgxo7GMoFCtFKWmWXy7ZcbHGPgAGN6zt9e6X0JlljaMKSNQMaIyoGByMgnoPc1K4FaSwqHTzRiF2YnCqV82pFO+WXZhqxucdGp3hbosHmUOs8hfDD9VMIhx1B2ZvbNY3y2b5QlDZ9y1seKNJqQEKjb4BwRtkp6LUJA7l47VzIu7TSIMmEEgFVbo7EZwf1QBuapOHWxa5MbJJNEWeNohKynV5ipDb5IAPlOxxvW74DdtbIZdR1FmR4SkK8tIkJB/DUec4XA6HUNgTTY4U7ssxY7dsy/BbZE1xm4eMozoURVEj6HZcl93zgZ2I3Nanh6RRxzRxgg69JDfESVVsnO/eqrw7a65Zp3VIzzW7BnDqx1HO51ZzkjuasOAxrJdz8w/6xQAe/kTf361VN8lM+WTPCnDkZJeb8DTkEg/AY1RN8bjoevWtb4fmCTPb5Ond4xsFUZBdB3OSxcb9CRtpNVvh/w5DLZq26SmS4Imj8rjVcTEauzjp5WBG1Z3jl3LBIkcciie2lXQH8qyKy6isRJwVKtvGxymptJKjFa16UmVusnpXI3454PFDfKYrczST41CR9Ss25+Fzu2lCMk4AbbcKKqpPD0lzwyXNsLaS2PMUon6chTqRVAyu2Phzk49K6FxOxe6iSeDSGkRGKSacbeZGVijBZFywzpIIyD0BFVJf3qQPE7ok0UiR6/K2pZtOhthjbX2G+iqstxdmrp5xlHT37mM4WJbfhs1nqgLN+PIZFIaJiYkSAN0Mh1rgnGjfrtin4UwglA/DZ/jbLMVYNpVVVRjJyxJOwAHfBrr9/4YSPh92ru8ryxFWcogY4yRpRFA+Ik53JJyT0rA+I5rSOCdLVleQqEl8u4VSBp0gDTsKErXI+JQyanEzvDOJoOI86QDGctoKrsOvJ7Z26Y8w1DfNeko3XA+QPpt22ryzwDi8lpcxzphjGwGgjrgEH9znoa9K2XGYXjR+dH5lDdQOoz0JyKtxmfLuy3NMznanjUaY1fFGFkcnFKVqQwPaonE79YIXlfog6DqzE4VR7kkD269BTtpIVJtlH4xvnkdLCHBkl8z+gUeYA/1di7DuqgfritNwmyWGFYk3CjqerMclnb3ZiSfc1xO7d53ed8tIx1oyNuOm64I0ZbvqyFVR23tF4lxPRmC7mOlV1IWhcqTtkM6HIyCOuflWfFOGSVRkr8GzL0s4wVqkdgdxgknAG5PYAZJJrmPh9TccWXiTfBK00EWc7KkWpG9M6VP1dh2FZTikXEJ5Fiup2kBODG0gOclRp0oAmSzIm+fj9q6zJwwW8VhEP8AVzqpPTJaGYO31Yk/Wj1EWk17FePHoXuxjiPh21kQL93XIcyK0eY3V2IJcOmGBJ6771DfgMMSOkK6Wch5pGLPI+nfeRjnPoe3YVoLqfHlUb1Bv10QsOrN1Neannm1TZklklVWU/C35l/bR4+BLi4O3caIY9/lJJW8rAeG5R/lQL3+6H90w1bfUVvCa7/QRrBGhMr2XyDJpBNA0kmt6RlbDzTc77bde3ue1K60AuajQ8XRzjwh4knWY/fpWXmEQYlUIqOmphuDpDFmKb9dKb7jI+0ThFyt3b8QgQyiNlVkX4gMjSQv62ckE57jbAyNN4p4AsiPPGFSdVJ1FAwcBSOXKP1hjvnI29xWT8L38iWyrHOYzGCCpw8B/VQhWGpQWBHlI6Hauflyxx+mfB2MTU2pw2fdFP4j4gh4bJGGj04ARolbUuWBMbAs2gbAEZGPTaleG+HrLbWobtEp/cxp+eTmrJzAomkybhHUQwwkDTjJ3YbZGCxbI6fqn4Ok/DVcHEYeIE482jWAQOoGMdfWqPwuvJt6mSkotc90OS8JEIe4iLA55+cDYxeZ8bdxkfU1nG4zIZMHXyppVnlKqNUnM0SBQeo0qq4HQ7A1r3vWRoUO4kDqQRt5vLg/nVTxDh/6GEjRhNIA6g64hgY9FGM9sirIPsUQb4C4VKYLbSYWdn3GCOv7Rxk/UjvUDhd48ly+pSp1KcIyBjgAA6mJPQb4APTetdNw1Uik0gkDAA9t8n3rOcIsFju5A6qCQukADbAOD02yHTfruar8iHTvCMoNopH+0nG/tcSimuN8HguWAZWEqfDLGuWj1Agajggqf2Tkewqu8O8TSGznZgSIZGYgYyRKFkGM7dWYe2D6Vz6bjYluWeVXDFy2oSME+LSucENoCYXGAds7HetjyRUFZRjxTlNtOjT8C8RSWrvDLuEuBDJFgZTWurXAc7qzZbSez5G4IIvpI75yRI6F8SMwH6KBDiHYjBdiAQD3kbstZa9uHnuIlkkV5JH0YA0sSjBAzb4Y8tSC2Buo23qw8XRITFDBoji1O+mJQuJApHnI6nDHA9BQSU4qnsXuThNya3o6zwO/a4tUk2VyCrY3CyKSj4z18wOPpXCrG3Mct2JtDiPWozvux0tqOxYZyAO7MOgBI6r9mlyTbyhsALN5cdMGKMkn0OoMTXPOHqJLuYRrzjNI5hBwY8lsCT5aFUnfJBPQZNNKN8jdJak3wkY08JZ7iOEkhpthnBOsqcbDpqwB0756EV6ZtLVOWnlHwKMMNxhQMGuRJwW0e9gQPK86BSDDGggLRhe7MHbffUMevaupf5ZP60Tau+MfzGaXaxsyt+kvnNRJalvVVxPisMJCyMdRBIRVZ3IHVtKg4X+scD3q9NI51WxF/fpChd84HZQSST0UD1JrmfiLxU85jhkVFBOnyanLFzy2IU9SA2kYJ+InpVt4u8awtayJE0asxVSZHXKrqXLhULE464yDWBhme9ZIeeXjQMYuYVSM6VbUkabsBuuMnIGRjuM2Rtye+xu6XGuWrZpLTwqwhgZbmPmSBmVQxBeRmGAoYjyBCuog5znY1X27LDLI03nmhOnShIiLgrsDpOtlYEAnABU5xsatDZ27xRMJntFiyfNJFqRtgTDH5tLNn4tSjfOkmqvjnDkl5X3fmRwwo2uaZZACMgDUSAWCDURgbl9t2JqYsKi1kpX5NmWcnFp8B8Lu2k4lZoMlppluX9oYizRdOzHU+fTRXVePTZktI87tcZ+kcMrH+VYX7PTjicj5ys0L4ONIxDIqKEU7qoAICk7bjJxWn8WTSxS291HEsqxl4jHqKOWuTFEjIcFdtwc4657VbkuUJPucqUryqJdTyKucdfWq64k1dfhG+T3NVX/ivDKH4fdBmZUALWxXU7BVGeb6+1Lu+LO5kUWjDlNoIaWMYOlW/V1dmFean0WZ71sUvpM8pVW/ga4LF/T45QMeWeE+4KwSfuKn8622axvhpZJbt5GRY1hVl0q5fLXCwOD8IGyoeu/nrXk7V6LoISjhjGXJl6hOLUXykGWptjSWeklq6CRnsWHp5TUXVStZqOJLJMiZBHqMH6isNxLwdbWdpm3LJpMKuM6llzLGvm1ZwcnYrjritiHqj8YyKbbS/wALOgb+yp5h/clZs+FSg7NXTZZKaS8jEvDlb8QnzIcfR1fAHpg4P0rJcKVlmmWQkOSkhLspJ1hkMgx2PLz0GOnatJwbUlqOYf8AZYznIQhiivncvpIBJ3znOetYnisSyzTGRFYoI1UkbgeYnB6jJJ6VwOkVTeO9q5+R2pcGlujqMAYfC5/eVP8AOm+OXEb3Ubo28esacfEZE0jHybBqt4KTyIidZHMlwXzkgPsQTvjAA39KRPw9hKsmdvI2c+oBratmVrY1Dz4jlXO+SCO+2azt3OTcvqwAVV0x1PLSCNs+mNj9asp4SHlBI+Jj16/FUDjdpjlXK5OhSrgDOxwD77gD6qvYk1F4YCILwLEx0CTWCi5OAsoDNDIT+yAZR8ytZy84WyapDC0cYC514XIChgqdi36uBsdParfhduxjbSXVItNzHKo3CRtk7MOqjI7g5BBNXHiC5EsHIn1M0cjpHI40uo16FmYgAdN8gYK796Z3p3+Rr6ZbtPnkynA7jN1Dpk0BZkkdgNysYdydXQAYwfY1prnhUc7whNX48qSHcrg63L7gZA0Kx9c4pvxZ4ZhsbeJ4GLM8jszs4AK8sgaF6d16ZO3WpnA4JYzaSso5ciLJHuudKKBKzbjT8Z9Sc/OtCj8PG0ZnP4uVOPBCsraVYL1YoZRAZyFWMR6WMaLEEkbVqxqAyAMHIyTkiq3wmjci8IOJI7SQoe4JCByMd9Jb862/gCSRuHyAxgSyXE6BSwwHJLYJ32BB39gawnAi9nfvqGpI8xug6OoBjkT6jOPcCnhHb3o14JOcZxS/k0n2eKtxeSH4W5IZWGMo0ckeCPocY9CRXRbjgCuxYySZPoxA+gFYb7OeDNbcTlAfXA0BkhfHxRySIVOfXbB91966hii6luZc+X7S0Kasn4n4FEFluzcT25CgyNEVIkEYIQMjqwY74GME5ArWMa5x9oPEubLHaRlmKPG5jQMxeQOpXVgHEaDJydixUZ2ovgywi3LYxPGPFfFbRyjBDpAyCpJHkV9LYYDYHf3BqerSTBJJILB521DD20sj+U4J0oTkYwcnbem/tIDm61LG5GkI7BWZcsZAoOAd9Grr2K+lXnB5o+H8HW6l8zSos7kfE5YBYY8jbGnT9Sxq1witjeoJZKfBh+P+I7mHAi+6of8A6NuYipJIwdR+LZqY4DHPcXdukksjz3JDF9RJjtvNn2AcBjjHRU6ZqJetPxCdJHQiMklnAYIdIGUjzuxxhR1JZ/eul+E+EC1Zrs6Zru7BSKKM+WJFIDJkgaVQBQxI2ChcFjvU6vYpyyircfyJ3EFhtOJ2XwxxmCSFc9M5OgZO+7N1Pc1d+JpNMcLEdLq1H/qnRf51neL8OVeJcPM+JZJWlZ2YeUtGoaNUU/CiE+UbnuSSSa0Hi0f0Rj+w8Mg+cc8b/wD60/4ZGFNKcH/eSLxWISXlpGPi5jTN/d246n/zHjFCx/T36noJgc+zW0BzT/CBq4jdP1EUcMK+zOXlk/cY/wAqqeJoXPEEXIM88VspHUa4YUZh8gzH/Aax6PsUvJ0Fn/234jEs/A6/0d58Y+8yNKP7CgRRH6xop/xVeu/WkRxaVCgYVQFUdgAMAD6YpRFdPHBRSR5/NkeTI5Pu2NlqGaUFowtWWVUJzR5oyQKIPUCogINZ/wAWQofu4fzDm6gvbUkbMpPyIH7qvzJVbxXhxmMZVwpjLYDKWU6wBuAwO2PXvWfqoTlhlGHLRo6dxjkTlwVXFZmER65MkX5ous/wrIzwSNqeOF5fwgXKlAPLJJg4Zgd8noDUqwvrlhdO7RyQ27FyoUq7a2ljDK5JxpCg6TkYOOtM2VzLDC0jhRzECgKxbBjmWNjuBgFtwP8AscDB0s8MtT9/7/07smq/vz/YmWts0VrDqzqJd9LBgV1M2xyT+7HWqvinEyIGHdVAz6YOP5VacZ41+HFhQSoAJ+h6VQrdLKGVhjWr7+6vJ1/9QrX7lYXDuLM/NJJOFDep6Hp7nPT3FWvEeKvBDEuomaYEKinARe/zfoCx6YJAGN64QC3kXGPMozjYYPWo/HplMsZHxFVGSemZcjHp0IPzFRVZC2tYlAjMuWWTUGcMU0SEkGKJgQVV0YeUk6ip+VP8HtpLiWPlcwpK5jLSOXKQw50rDr3YYCsxPlzIQNW4AiuzFDJEuHJBJU48zAEKN9uuK0JuLa2uYmeZYj90KtrYINStbKFTO2dKnYZ+Kmh6i+GT01+oykqPbXdug8kciqikZ06puWQM9fOhb/zCO1NcSjWS1to4Z7dJbQSRvzmKYBBTK7EEbUxbwC853JlKJdTTwxuo/wBWEhkMirsQRLE+Onx+9ZazkWGGY86JbkXAKO3lLIYlBVwfiVipyM4yua0NaoV3KV6JN/mbjwvJHaRqj3Nu8cTfeGMbl5CxVlbCKuSCxGMknfG+2KPifA1kmmkS8syJGkZczaT+KcqHGk4IzUzhTPJw25vJDmWaRItlUIiRTIAAFxkE6mO/f2rKAl43UaYnVWyQdSahhlYd/wBUDBFNFNWu5r6be5RZvfCxZZZE+92pTIeARy62jchEZCMAGN8ZI9TnrWxTjMWMOQjDZlY7gjbHTceh7iuPfZdApueQNuZBKhPqwMbav3fTFdVueDGRi7OAT1CpkdMDc7nagk0ZOoSUt+SX4n4utrA0rEZAwuehbBO/sACx9lNYHw/bwhS15PcWtxO2vWXRVkjbDRxiQBkyCSSDhtTP2IrnnGPFtze3DPzZAzY5UYw6qwYEIg+FQSu7EEkA526aX7PeH3EpngMkrtoinyJECATgnlvG4K9PN5cH5VNW4FBpWjdcSdbVUjgldI5TI8lwDzZGdQgVBIQyhiDsSDsmkDJ2h8Dg5hhQc6SCFizvPGUTlpC8aJllUOdTA5UY8u+/Wu/8EXwBKfc48nJ0PJGTjuxVT7dz0rmvFeLSyycvUkkRODolYq+CSV1vsMhSenQj1ptSGTko6a3ffua/wpeKs8MLMJPu+oW8KneXU8jQAb4AxmVn2ACx+ldBg4LJGzXCOGuZN5gdo5d9o12ygXord+rBu3D/AAw0j3VvPgKxmEglGSAkZy+tc5OxAABBxt0rrfGvExWzuJ4boFoUzpEGgFmyFGWdu5/dQUkuSvJim/ulfxjjcUvF+Gopw6NMsiNgPE5UDQ/bOQehOdiOorQ+NJ1SxkLHAJjTJOBl5UUZ/wC+1cG4JOGlMkpUMsiHV0kLs2Obq6HSVLEkdWJ7103iXimJZefMJWj8y2jSJqRgo88+OupmOkMV2VdviJqPLUWJ9U9cd9v5NN4R4lFLNerG2oifUWGCrKyBEKsOu8bDHXb3qu4RdKZrbW6gzT3dwATjV8SQAepMbA49qynglVa0ViWE17K8jujMrLBb4EmkqRu8jkAnprY0XD44bjjSwoCtva4mK6m0l42BAQZ8vmZR8laq9e8Y+C76tanO/vbHYHYDqf41Fm4hEvVgPmQP4moEsFkfiWL/ABNqH5Mab+5Wa7rBBn2iT/pq99Q/Bjh9GeZE1+NWyrlriED3kjH86jN4ns//AJqL6MG/hmiWCIeZUiUDctpRQB6k4GPzpmLiLOcW0ckw/aTCxf8A3HIVv8Gqh9Zfgs/xsFzIkN4htu0ur+wkj+/6qmmbnxBbx4MhlQEgAtBcLknoBmOovEOHcTcbqY1P6tvKC+P60jJt/hAp7g9jPb5ZbMhv2j52PuWVQSfc0V1MwfUMfn9h6Li4f9FDcuPXkvGvzBl0Z+Yqsn8Y2+hsHz4OhA0chZt9OTEzBRnfLEACr+e3mmyw1qB5WDqyb43053I3rN/+zqAEnkR+bcjLY9dhmg+pmWw6DF5/UpbPiEcYuLbJOYreNJDp85VmRnIzncsD06ZJ6Gq/i/EcLFHyzvJOuolSp03Jl8uCT0IO4GxGKsOI/ZgqyNKbpLeMnZQFGMgDGpjkk4qn8Q8Nt7e3jEN194IuFZ1UHmMOW0fkOQGwCNhnrWfdqjTKEWnXPI1wmYzQu0hJIJkXI2COWCD6aW/Kqfh94BIvpqf8m0sKtb60ngjjiWFkR4I1kZmA5ekyFh1ySitkgDvWcnVFcsXwupgGKuFYAlQVboQcDcZpErJkx6Wa43kbiNmO+4IGfbGPnWbvr8NIh9O3ppbUP50i3u05aaMsRu2AxCgdWLYwANid+hp5uGwsyt95jC5ySvMfZvLjZMDfAznvRqhNLLw3h/EkiyzMj6AOur9UfmK1S+IoZJ7aBdWWnZ/PC8YQCCRijF1HUlWwPYmufvKsEiqz6dQLjVGynS5DKQPff8quJpj9yE8QaRheLo07syG2WOQL+Z/KkSpj4lu0aHwrxmJ7uMZPMSW5kbyuFChJlHmI05IVDge9QlQG2ihOzssVy3T4JIEtsk9PjkI+tVVlfXiwSIII0SVYRIryIkrxhCDGAzAopIct5STzD0qY/GbiRZv6JK7OixoREBEqxvzABqbBBYDO+4A9Ke3sWSgpSbTNx4vjhSx5MJjiUyphY9OxaUO2EB3JOT6b1hJo4tISNToLtGBjzH8HBz3+LJOaAN7LIjzWiRKpDFYo7dRnO/Q69huBls59qQRImgpHJLiZ5DpikwFYNgbr1yRV2tGnoYRx425Pn+BXgWNrW+jlmGlcS91Ofw28owTvnAxWyn8UXBYlWRAei6dWB8871jLJQqxfgygK0pKlWLRlifjwNs7j6inbe4yoL2LuxG7C5mjBPsgXy/KhrGy48EHrcdV9vBmeJeEb+wmQCFpCUIzbh2zkkHWdOVyD7ex2rb+ALa6t4nzbnXM3MkdsqQAMKgGnoP5muq3H8x/Kmuw+X/OlZig+zMfxN7t0ZFDDUrKNv2lI/nXAXidYuSykMsjagRuGwq/TGGFerLj4G+Q/iK5b9o/+av8A24/+OpEkyl8MgModS2nRoGkHdnwXwdsgBY0z/VNae18JtMjjlkLIpXzZAI6epP7q23gj/MLb+6T+FXE3xfWg4h+Izkdl9lLRM39IzG4XVHozllBwS2fUk4x/CrWL7OYNSs6tKwwMyyO2AOi7t8I9K6JJSO9GgRa8HJm8FcRkL/h20Da2KS81taoWJVI0j2RemR33z1NSOGfZw0TF2ZXdvjYnVqJOpiAcBcmupN2+VQW6/nUaCtjIHgQgALFEyds4JY+iqNyfYCpMXBrpzhI9I288px2ztGPMf8WmpPCf9MP/AHY/ia2J+L/v3oKJNbZmovCWWVpcSFemvdQQc6hH8Ib3xmr62tGU7tkfU1MpyPrTJCthLLjtSjN7UvvSqZFQw0hO2KicSeXlNyFTm48gkzoJ2+LAz+VWYpubtRohwrjPgrixne4ZInZmLtokRlOeqqJW1afQZ27YqvuOGcSAIe1mYE6tA86gjoykMcMPXOa7xf8A6P6mqzt+X86Ro1Y88oqkkceur6+5Yebhz4jUapGLDZVIJYMO/U/X1o+GeLru3gEQjt+WC5RZdTGMMchUGv4Qc+UgYz7Vefa5/o9/7yP+NcXh+Gq1FLgtjk+JtLsdUfxeZnaCWQNbndwsaoxXuCVODGDgsMZIHXGQRfNErrNA0KtH+INSooLoVKqCBsGXy59GXGK55wb4m/sN/CpviLqvyf8A4hSyjck7LvSotJHcP6Hd26yypCytGsn4mjVGpXUMt1XHXOR3rFWt7AJEhgBKR3LzAASMBGCwVsnfBHc9c7Vy+z/SD5j/AIlrf8M63P8Ab/6aM+CnHGpG88HHX94L4b8RVyAd/IGHXfoy/nVzc2gGDHFEx6HUzLhTjOkhWz9ao/s7/RT/AN6P/wAENapetSL2K8nLErZRD9QfPApxLSMnzKAOmcU9+q3zP8KduPiPy/5U9FabsgPw2LJwTt7Y/Lej+4xen5nf604P+dG3b5D+Apdgptd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323528" y="1052736"/>
            <a:ext cx="8820472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algn="just">
              <a:spcBef>
                <a:spcPct val="20000"/>
              </a:spcBef>
            </a:pPr>
            <a:endParaRPr lang="pt-PT" sz="28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0" algn="just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PT" sz="2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Como está distribuída</a:t>
            </a:r>
            <a:r>
              <a:rPr kumimoji="0" lang="pt-PT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 população?</a:t>
            </a:r>
          </a:p>
          <a:p>
            <a:pPr lvl="0" algn="just">
              <a:spcBef>
                <a:spcPct val="20000"/>
              </a:spcBef>
            </a:pPr>
            <a:endParaRPr kumimoji="0" lang="pt-PT" sz="2800" b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2800" dirty="0" smtClean="0"/>
              <a:t>Como representar espacialmente esta discussão?</a:t>
            </a:r>
          </a:p>
          <a:p>
            <a:pPr algn="just">
              <a:spcBef>
                <a:spcPct val="20000"/>
              </a:spcBef>
            </a:pPr>
            <a:endParaRPr lang="pt-PT" sz="2800" dirty="0" smtClean="0"/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2800" dirty="0"/>
              <a:t>Como esta distribuição se modifica ao longo do tempo</a:t>
            </a:r>
            <a:r>
              <a:rPr lang="pt-PT" sz="2800" dirty="0" smtClean="0"/>
              <a:t>?</a:t>
            </a:r>
          </a:p>
          <a:p>
            <a:pPr algn="just">
              <a:spcBef>
                <a:spcPct val="20000"/>
              </a:spcBef>
            </a:pPr>
            <a:endParaRPr lang="pt-PT" sz="2800" dirty="0"/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2800" dirty="0" smtClean="0"/>
              <a:t>Como esta distribuição está relacionada com outras componentes da dinâmica demográfica e de bem-estar social?</a:t>
            </a:r>
            <a:endParaRPr lang="pt-PT" sz="2800" dirty="0"/>
          </a:p>
          <a:p>
            <a:pPr lvl="0" algn="just">
              <a:spcBef>
                <a:spcPct val="20000"/>
              </a:spcBef>
              <a:buFont typeface="Arial" pitchFamily="34" charset="0"/>
              <a:buChar char="•"/>
            </a:pPr>
            <a:endParaRPr kumimoji="0" lang="pt-PT" sz="2800" b="0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>
              <a:spcBef>
                <a:spcPct val="20000"/>
              </a:spcBef>
            </a:pPr>
            <a:endParaRPr lang="pt-PT" sz="2800" baseline="0" dirty="0">
              <a:solidFill>
                <a:schemeClr val="tx1">
                  <a:tint val="75000"/>
                </a:schemeClr>
              </a:solidFill>
            </a:endParaRPr>
          </a:p>
          <a:p>
            <a:pPr lvl="0" algn="just">
              <a:spcBef>
                <a:spcPct val="20000"/>
              </a:spcBef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http://www.aprendizagemaberta.com.br/neolearn/resources/object/aa/images/q16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077072"/>
            <a:ext cx="314325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334397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</a:t>
            </a:r>
            <a:r>
              <a:rPr lang="pt-PT" b="1" dirty="0" smtClean="0">
                <a:solidFill>
                  <a:srgbClr val="FF0000"/>
                </a:solidFill>
              </a:rPr>
              <a:t>ntrodução</a:t>
            </a:r>
            <a:r>
              <a:rPr lang="pt-PT" b="1" dirty="0" smtClean="0">
                <a:solidFill>
                  <a:schemeClr val="bg1"/>
                </a:solidFill>
              </a:rPr>
              <a:t>             História            Princípios            Exemplo 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635896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2" name="AutoShape 4" descr="data:image/jpeg;base64,/9j/4AAQSkZJRgABAQAAAQABAAD/2wCEAAkGBxMTEBUSEhIVFhUVGBgVGBcWGBYYFxcYFhcXFxcVFhkdHSggHR4lHRoYITEhJSktLi4uGCAzODUuNygtLisBCgoKDg0OGxAQGy0lHSUtLS0tLS0tLS0tLS0vLS0tLS0tLS0tLS0tLS0tLS0tLS0tLS0tLS0tLS0tLS0tLS0tLf/AABEIAMkA+wMBIgACEQEDEQH/xAAcAAAABwEBAAAAAAAAAAAAAAAAAQIDBAUGBwj/xABLEAACAQMCBAQDBAYFCgMJAAABAgMABBESIQUTMUEGIlFhMnGBBxQjkTNCUqGxwSRicnOCFTQ1Q1OUstHS8BaDkhclRVRjk7PC0//EABoBAAIDAQEAAAAAAAAAAAAAAAECAAMEBQb/xAAvEQACAgEDAwICCgMAAAAAAAAAAQIRAxIhMQRBUSJhE3EFFCMyQoGhseHwFSSR/9oADAMBAAIRAxEAPwDtNDFFQpikMUsUihQCnQvNE1Jowag2oGaKhQooVgoUVCoAOhQoVCAoUVCpRBE84RSzEBVBJJ2AAGSSfSs7b+ObV3ZELuyAsVVHyAOpIIGB0646j1qX4vGbSTbIzHkdivNTUD7ac5qmj4JKwvYZYZ3jnkmdQJYliZXZdIGG1q/fJGBilZZFJonr4wVtHLt5H5mQnntlDld206pgTgZJ22Aok8TyOsbJBCFlOI2a6iw59E0htXfpVFeeHb9xC5wZIjMUkk5QlAkMKqZtHlMmjnAlTjpRW/hWdLZoVTaSCW1UBkxADcSyJKd9wVdM6cnKJt1IFsakaCLid82rEVkNLFW/pEraSMZVsRDBGdxTTX940XOS44eItOrmaZnTT+0H5gGB61EWzuVhvYUhbVPLI8cpaLRpl5cZY4fWGADtjT29dqS/BZxw67s1jQBuYIAjeUCVc6AW3GHLde2KlhoM8YuQiyNxLhqxsSFcRPpYjqFJucHFTYjfPqKXtqQpw2m3Y6SADg/jbHBBqHf8AkjmgliE8rcyWSZkaFZcvCsK41aUwAqjA7DO5of5LnaK/t+Wy/eWldJS0RQh40UK2HLgnBB8vTvUISrSO+lXXFxG2ZdxlLcMNjjAIkNPPw/iXa/i/wB1H/8ASpXALd1luJpF5YmMemMlSV5cYjLHSSMnHr0C9OlXmsVCGUNhxIf/ABCD/dR/10bcP4lj/SEX+6r/ANdarWPWjIFEBnfD1/Pre3u+WZVAkV4gyrLGxxq0sSVZWGCMkbqe9aAVQX3+lbfGP81uvn+mtOlXwNRCtbiqMGioCiGxVCio6ARqgKFCmKQ6FFR1CAoUKGKgQURo6FQAVCjoVCBGhRmiqEBQoUmoBsrvEVsZbSeIE5eKRRjrkqcY984p/gt4s8EUynKyRo4x/WUH+dSDWP4c97YqYVtGuYAzGJoZI1kRGYsI3jcgHTnAKnpigxsclwX3iniBgtZHUkMQEQgFjrkYIhCgEnBYHGD0NYe48T3CNbgSu+lLiGUFNLSSiWOCCQqVBXLSRtjAHnHatG3ie4OM8HuzjfdrXY+ozJSDxe8Y5TgpB9ZZ7VfT0LHsPyHpS0W6kUnDuPXJt1ZpMultbSJsoFzLLPLHKp23GFQALjBbJ7VYeHOLTyXTJI7aDLfL+Jo0uILjREsGnzAouQ2rrtjPWpyXPESF/wDd1oun4c3O6566dMJxt6UuOTiO39DsgQSf08mxPUj8Dqcn86lA1x8me4lx+5RLtknYlW4koHkIhFsuYXG3Y7b5zqHpV1f3k0fC5phIyyqhYPrSQg7b6tAX12K1Ljivct/RrEa/jOuQlv7X4Qz360uO0vApRY7BUPVQkpBz6gYH7qlMmuJn5+J3BuYoVlYpzblA2uNDKscUDgl9BHlZ3Gw3x7U9LxO5MhjWYKwmvF84GhEjt9ULSDAOgMVOdsg1cvw+6ZQrDh+kdAbeVgPkNYApN49zCySO1swaWGJtEDqxWSRU2cyt0zkbGpQdSK/g3EZpGjUyyKyTlJkdoWD5t2dRDIoGtCSjjHmHQ4wRW1wQOtZS3E0t1dRRSRwx2zRqgECMcywrI5yT1yx6djUifhV8fh4ky+33eH91GiNoBcPxgYOTDZtn258yEZ+kNaOqTgXAhbcxuY80szB5ZpNOtyBpUYUABQBgKBV3iikJJoANKpIpVQiDFHSaOgMN0KAoUxSChQoVCAo6KgTUJYKBNJzQNQliZpwqljgAdSSAPqelY7i32n2MJUDmylvh5aEA742L6Qd8jbNc48eeJ5LriLRKTybZmVFzhXkibzyPnb4hgew265C/Hd+skMTeWScFWaQIEz5WxFGo82nI9c7dsjKSlRfHGdO8PePba7k5SLJHLp1COZChZR1ZD0YfKtUDXAPBdtKOJ2JkJZc81AWY6FeKRtS6snBIOVz1Fd8ToKaLtFeRaXQ4TSKFCiVNgNFQJos0xW2DFDFGDQzUAFihRk01FcoxYKwJRtLAHOlsA6T6HBB+oqBocpQpOrHWlA0AoArJeJ+ImSZLRIptS3Nm5kCEx6VlWZ8svw4VD8WAc7ZrWk1hb+IXN80GXAM2omN2RuXa26qTqUgg86dR1/V9qDLsfJdeEyGkvph/rLt1z7QIkH/EjVodFQOBcLS2gEKFiFLHU5yzM7F2Zj3JZjvVjURJO2JFAGjNFUEFA0YpINKqDpiwaFJFLoFiGqFChRKgUKFCoQSWojQoURGwUUucHT8WDj542/fR4oGoyI8pcW5kU7c0kyZZ3J388mC+oeobVkeorb+DeEwLMrXtyhlIyluWBcEjbUf1pMEYA+H5jal4+He8ngvZMXGGGp3OnUB+EFCgjDZGM422OMVvbGCygZr2VMyxYUv53KEgDCIM4Y56gZ82e9ZZy3o6uGFxcl2I/wBnly11emYw6AFxGGVgEhQMF5ewXOX05ySd/hFdZQbCsN4GtFkle6idmhGuNNiiZkMbSKkRJ0KmhVx3cyHArbsdqvxqkYOplcxdAmqe047E8k8WoqbfGtm8qYxuysTgqpBBPYg0viHHraIKXuIwHkEIIZcCQgnSxztsCTnpT2ihxkWZoqg2/FI2RGLBOYWVFdlDMVLAhQCcnY7CnPv0eWBkTKDU41LlF6hmGdhjuaYqlFolA0qo1vdI+eW6tpODpYNg9cHHQ4I296eBqAuuSLz3bUugx6WwGbSwdQQSygHbIyMHBB7HujEKlvMiNKct5grMdITV1znSAM+wrIePvGD2qP8AdwHkBKkuG0KdhpUhdLNlgMasjfOOlYnwnxRVCrc2FsykMD/Row7CMDU6tjzkDfSQS2+CKrlJGvHjckdlmZZGCa2HLZT5Xxr8pOk43IHUjvj0qfEdqydr4fsnAa2RYNYDLJa/hEqwB8pTAIYY6g7fKl+GvEBaaazlOZYGIRtIXmxrgFyoJ8ykrnpnUrADOKiYZQ22NRcShRqJwFyST0AG5JrJfZ+nNWS8Ofx2blZ/2fMkct/iZz/hRPSp3iS0kul+6LqWOT9PJ0xFneJPVpPhz2XJPYG+toFRFRFCqgCqo2CgDAA+lEXiI9QFJzR5o0IKoqFCgEGKWKbNLqDIUKPVSRSqBYhBoiaOkmiVihRUk0BUBYZoqOiqCsGaalmwSPQZJzgD505Wa8caeVGJN4jMnNBONSKrvpPqCyr5f1um+aIYLVJI5h9tM0c1zavbvHKwR1blsjnOtNGcEknc4HarbxfbPBaG6gaVJ1CazGzLqRjghgOuOx6j1qZ4YiDXM0ksQV4mBwyjIdwWAH9hWYAD1A/VFXHFmRY3neVlCKWKqQAxA8qnbJycDT3zisWSdzSR18GOsTT4ZjvsV8YDmyWkxIMmDD+yWQNqX+0Rjfvp33rscsh05ABOMgds9s1y2y8JiCG2unHLdZIZLhlAH4SZdmdfZgmSNwAx7kV1AkEdcVthxucnqItSVGDuPCNzyXC3Gt5YLmF0fSsam5UuWQqmpsTaR5s4UnHoZV94TPPWSKK35aNaOIzhVYwiZZdghAJWRcHBzpwcbVJbxWy2jXbWx5bCMwEOWMolcIgdVQuhyQSArbHbJ2phvGUhQMlmTi3e6kV3MbIsUpjcKrxgsdiVyFztnFD0jJ5KEWfhiZHiLR28oClGEpJ5WLqWcSQjTuzB1B3XBRTk4pF54VnbnL+CMrdhZdR5sxug2lJ/JsqZG+WzpXAGMVavx93aURQloogytNrCssnIE4xGy7rpZRnJOo/DgGmbLxMzcsGIsgNvFLKX8yy3CRsgCBBqHnXLAjc7DribE9ZM4LwXkXLyIsaRtBBGFQBfxIjNrYqABuGQZ6nHtV/WRsfFzuivJbCNHilmjIlQ55DAOG1BQoOQQST3yBik8H8TyXE8KaRHiSeKVAS6sUgjlQqzIrY/EHYdD1GDTJornjlLdjXGIGmT7zHyRHbSTMkTr+k5bFZpWfI0HIcjynBAY9doPHODvFbtxAso1IGmtwqhTETn9IN+coOdfRsEYxjEXxRaQ8/nxzvBGZpbWeRkBjiMsTNK0TMcLzG0xknK6mJxk7nwuCaezNsssbWuWJlKzCa4XOcAOdID7AupIIJ0gbVmyUnubsFuKUeDR+FWSMvbqTy9CzxFjkhXyJEBPZX3HtKB2rJ8TuJ7Z4ZmgnaaKdpS6qZFkikYiYBlUbaMkAgH8NDjpVxwbiiSzWb4CmSOdWQHOn8NX0e+DHsfatJdcXjj87eVIhvv1ZtgPzqY/VFNj5Vpk0u5ZWV6kiLJGwdHAZWU5DA9xUkNtmsXqjXMluGjt3ZeagyFjebZLmIfqjURrX4SGLdjq1PDkYRKrtqYDBOc7jtnuR0z7Voi7OdkhpJAlp0NTKrTtO0JqHAaUtNg0tTSNDpiqGKPNCgWApYFJFHmgOhBpFGxos0xTJgzQoqGalCWKoqBoA0BgVneLNzL+KFsFI4jcFT3k1qkTe+n8Q49Sp6gVoWNYbxbxYLfQG3aP7zHricSlo4WjkVXMRm0lRJqWNgBk9yMHNRj4vvE3jPhx3cy29wIXPlbVHqVuvxAtv1yDsQSd98Uzw3wbpeN7ufnmPBRQuiNWGMPoz5iMdTk570IOK3lxCjxoI2VpEkUPHInkfSGVmj8+cZGMU/L4gmtyBdRvMjDImtoGJBz8EkQLEbdHGx9BS6FeqjfckvYPxLdSxyRxphjKkyKraQrvmIgbg5PL5pxg9Dtim1vTYqol1NAVAVlVnaOTGREqjLMrb6e4Ix0Ixzzxvxma+4paWqxTQx642QSeSU8xsGXAOUIVW0jOepq98S81c21y0jpGxcTlSVFuxzqlkCYV1yI9YI06S+QTsW9rK2ozehmu4bwazkhdo4vJP8AFnmBvKx8oDHVHpfJ0rjDZI33pq48HW7yozrmNITCIvPvmUSMzNqywbcFWzqyc5qt4JHc28KrbzRyIASIZ9WQWJcqtwpJ05JxqQ7HrV9wnjaSuYpFMM6DU0bkbrkeeNhtIm48w6Z3ANSGSE+DNmxZcTt8Ds3AIGmM5jBkZShOWAwy6SdIOnVp8urGrG2az3H+ErDxDhs0YxHzDbuuTpOIX5DPvgsunAJ33rXT3KqM9Sc6VHxMQpOFHrgHas34o4VeXFrpimjSVZeahdNiFbVEp7ow2BIznfPWnaKITd7ss/8AIVvoWPkgqqSRqpLMNEuOYpBO+SB16UXD/D9vEQ0cZDKSwYu7HUyCNmYsxLEqoGTnoKUnDGNmts7uDy0jdwxLnAAfzZzk4I1dd9ulPQXZ18tlYMQW8odo1GSFUyEAaiO3X+NTYjk/I9ecPSWJ4pPMjqVZT3DdaynFOEXELKqvPcRMG1jTDqXAGhVCBGB3zqyfhxjLZGykcBSSQABkknGB3JqqvuNRrEJEPNJKoqIVLNI+yp18u+5J2ABJ2FLkhGSplmDJODuJz61mH3uOSCOV+QZucojcNG5j5aRspGQzE7Dvg1YiC5m1feLeVY8nMatErHfqzFw30XT33NVHGuJvaxrG1zrvGyAlvIUSKQgvLM4yOYxLE+cYIwAAAancE+0G85fJa2W7lUHUynlDIyQreQhmx+wBuPfajHpitK4N+acpS1S5ZsIOGWzW5h1GJJlKMvwPjGnBOc5HY5NOcAvCg+7TYWWHC5ztIjZEco7FmwcgZwwauZv9oEzy4ewRGXzMiyuHKqfMFBXGrcHrWztPEcNwY3jjIuIwZFVl0u8bAGVY87PtpPkOzBc43q1SVmXJHUjZCnEeodhdJLGssbakYAg9Nvcdj2I7EEVJUVo5MDdEgUoU2tLFIxosWGpYNN0dIXqQ6KFJU0qgXJjJoqM0VMjMwYoEUKGaIoeKIChmiLD1oUPYl2rlPGrmGS2mupkV5JG0rqyUjVpOUoVc6dSpgEkZJG+w26qSDXOftK4ZZQxtMbdOY2uTqwDMoGNgwGWlaJc4z5qryxbWzL+myxg2mrsyXD/E8tsht7RtSfGEypkV2y7qmseYM2WwcthhjBzWni8c20yr95S4tmDCMllKrqYdDtkZ3IHp8q5nbWY/Hjki2UAacPqEiIijGB5TzN2LdR+RkQXRdYYJnk5hYyxBiW0uZuVGuGB0+UZAwNwBtmgpNLk0ue9nSfGHArMmO/Lfo0VQOa8SvobC6XQhkcEkDGd+ozitvw5FaFCqlVZAQjg5UEfCwPfffNc/EUjJy7jQEUkciPJURjco0hALdzsq9ACSM52/ha8MlnA7NlmjXJPcgYJ+uM0MOeGWTUd6MWfJGe8exXTeGXiObOVVX/YS6jGO/wCGw86D+ruo7AVnvFxvIrfnSwKrQnVFNbyhyjHbLI6oSpGxUaga3l7xBI0eRm8qAlyN8YxnPyzk+1QOM8QRDouVX7tIulnYZRXyfLL2VWHRjtkEHqMu8UbtDx6qdaXuZO98Rym0hupGD80LoSBniiB7tJKDq1Z2x0GDsetV9px26mdmkuG+7ooOEZSTiQIcPGkbbgnGWHbvWi8QeGYLqNjaNGjsTr0P+FKGHSQJkZ2BzpOdx0NRuGfZ5GhDSTYJdWKwxpHHtsQNWp1z30kdBtkZpdE0yx5sLguz8GR4lPzCNOollGC+nTkM+xILEuRjYHJ8uK67Ywvohy2NKKHDDLE6B3zsQc59ayE/2hIpYS20y5J0FWiIfDFHxuCCrdsHt23NTwLxBegKISrLIASZC0ml+nmYkaCVAYoCxBPQA0dcYdwfByZlsqH/ALT+NSC6iswPwigmYHGJWLsqxtk40rpzp6EkZpnicaK1vdZQXEHnaGIA60YGJtGlc6grEgDbOR71T+NeLtNyxOLa4eJ8cyAyR8svktHkai+kKGOOgO4zijtbpeSMEpzQGi1kMvKGpmMhzh5N9I17ZBI6tVbeqXsbOngow0vkieLuJ4DwKg1zymRvKvMUZUwxseqsxAYqdwMA9a1/A7IWVtqYAyADWe2s48o+uw9Sar7Th4lnSQaBbw7qEVMGUH4UkI1OFOSzbAtsOhp3jnEBJPyBgpDhnBBGZCCI1OdmGCX9jo9aRx30oqy+vINcV4SLkNJIFjlGHz+yQc6SRjI20/Wqee2dAr62CghlI2aJ1x8B+f8A3vUaDi2ZBbKS0MbeSMDU7yDYJqJyUVvN5tgep220l1CTavHIQZAWyE+FSRsoPfG2/rmq5JopaaLrwN4gM0jo2n8QGUadgXU6JSi42Vj5iN8MJewrawvk7e/7utcc8KIApfyhoJmKFtgeYqloif2XDMD8weoFdO8OleTzIy2hyXUtkEqehOTvttnvjO5JJ345OjNmhvZeAUcb5rlvj/7RZ7WaS3hiGpQMyFgQuogq4xnsSCrAEEZGRWQt/tLvY49YdSrOgVADhREqqyDbOGIBJ69RgasiOaDHA6PQooE1lvCvib71Z/emAAAOoRtrOUGWAUDUD/UO/wA6zviH7RyrNHapzBjaTIKklQcrg9PMOuOhz0pXJBWOTdHTVNKzWL8IeNobudoUY5VcqG+NwMAuSDgdfh61seaPUfnR5Gpx5CoUKSxxRRUwnOKSGpl3yaCtViiVj5aqXxPxYQR5GNbBtOd1UINTyOBvpUb+5Kr1YVYyTBQSxAABJJ6ADck/SsDwaO5vOIyTyDXaIAY9XlOpHMkMLKfTKO3fUqAnIKhJFkI93wWnhHxJK9w9rcq4kGpoy6ojkAIzJIqeXIV0YFTuGwd13a8Z28E88iXWoRw2yy6lOGUmYtlff8Jdu9O+CuDzK73l2hWeTUNJIOkMQZGyP2mAAGdkRBtvVV4wdn4msMTKTJFCGGc4lilZ4hjvgyCVh+zF771ZE3DmhrTyenwYjhvhe6nZ5o2K3EbtiCZeXKYz+ilLfCzjBxnYMvaow4Ldm8W9njEIe5ihEbMQ4JkRV0r3UY6533Na3wdEkXEpIo7gsrNPNGrtljHgKRvuS8g1D2h1frVI8RXYa/tYN25Lm9mxvpWJTyl+bMRt7j1rHlzShPQltz+RZPJJS09idxNgj3LnoqsfkMYNaHw9w0LZWiv8UccbjcjDlDnof67DHvWW4wvNYw4/ziVIvkJGw2f8HNP+Guh6dtvp8qH0VjqLk+5g3jD5si/ck8/lX8T4xjZvKFyw6HygD3Ao7e0WNAi50qMAMSxx6Ek5I+dSCuKS5J7V2KVlEpSI8MCJkIirk5OlQuT6nA3p8ikrETTwAFF0Ddsxvifw7HJOJFhfmNgcyJmx2DCWNo3jxsDqxnyj0qzm8PWcaFpIRKFGomXMrYGCSNecdM4XA2rQHHrXJPtg43K0qWUJZTgO3wAnIY/hsAZBsDk7AjbfO9ElFb0b8Msk6hZAaEm7IGgxo7GMoFCtFKWmWXy7ZcbHGPgAGN6zt9e6X0JlljaMKSNQMaIyoGByMgnoPc1K4FaSwqHTzRiF2YnCqV82pFO+WXZhqxucdGp3hbosHmUOs8hfDD9VMIhx1B2ZvbNY3y2b5QlDZ9y1seKNJqQEKjb4BwRtkp6LUJA7l47VzIu7TSIMmEEgFVbo7EZwf1QBuapOHWxa5MbJJNEWeNohKynV5ipDb5IAPlOxxvW74DdtbIZdR1FmR4SkK8tIkJB/DUec4XA6HUNgTTY4U7ssxY7dsy/BbZE1xm4eMozoURVEj6HZcl93zgZ2I3Nanh6RRxzRxgg69JDfESVVsnO/eqrw7a65Zp3VIzzW7BnDqx1HO51ZzkjuasOAxrJdz8w/6xQAe/kTf361VN8lM+WTPCnDkZJeb8DTkEg/AY1RN8bjoevWtb4fmCTPb5Ond4xsFUZBdB3OSxcb9CRtpNVvh/w5DLZq26SmS4Imj8rjVcTEauzjp5WBG1Z3jl3LBIkcciie2lXQH8qyKy6isRJwVKtvGxymptJKjFa16UmVusnpXI3454PFDfKYrczST41CR9Ss25+Fzu2lCMk4AbbcKKqpPD0lzwyXNsLaS2PMUon6chTqRVAyu2Phzk49K6FxOxe6iSeDSGkRGKSacbeZGVijBZFywzpIIyD0BFVJf3qQPE7ok0UiR6/K2pZtOhthjbX2G+iqstxdmrp5xlHT37mM4WJbfhs1nqgLN+PIZFIaJiYkSAN0Mh1rgnGjfrtin4UwglA/DZ/jbLMVYNpVVVRjJyxJOwAHfBrr9/4YSPh92ru8ryxFWcogY4yRpRFA+Ik53JJyT0rA+I5rSOCdLVleQqEl8u4VSBp0gDTsKErXI+JQyanEzvDOJoOI86QDGctoKrsOvJ7Z26Y8w1DfNeko3XA+QPpt22ryzwDi8lpcxzphjGwGgjrgEH9znoa9K2XGYXjR+dH5lDdQOoz0JyKtxmfLuy3NMznanjUaY1fFGFkcnFKVqQwPaonE79YIXlfog6DqzE4VR7kkD269BTtpIVJtlH4xvnkdLCHBkl8z+gUeYA/1di7DuqgfritNwmyWGFYk3CjqerMclnb3ZiSfc1xO7d53ed8tIx1oyNuOm64I0ZbvqyFVR23tF4lxPRmC7mOlV1IWhcqTtkM6HIyCOuflWfFOGSVRkr8GzL0s4wVqkdgdxgknAG5PYAZJJrmPh9TccWXiTfBK00EWc7KkWpG9M6VP1dh2FZTikXEJ5Fiup2kBODG0gOclRp0oAmSzIm+fj9q6zJwwW8VhEP8AVzqpPTJaGYO31Yk/Wj1EWk17FePHoXuxjiPh21kQL93XIcyK0eY3V2IJcOmGBJ6771DfgMMSOkK6Wch5pGLPI+nfeRjnPoe3YVoLqfHlUb1Bv10QsOrN1Neannm1TZklklVWU/C35l/bR4+BLi4O3caIY9/lJJW8rAeG5R/lQL3+6H90w1bfUVvCa7/QRrBGhMr2XyDJpBNA0kmt6RlbDzTc77bde3ue1K60AuajQ8XRzjwh4knWY/fpWXmEQYlUIqOmphuDpDFmKb9dKb7jI+0ThFyt3b8QgQyiNlVkX4gMjSQv62ckE57jbAyNN4p4AsiPPGFSdVJ1FAwcBSOXKP1hjvnI29xWT8L38iWyrHOYzGCCpw8B/VQhWGpQWBHlI6Hauflyxx+mfB2MTU2pw2fdFP4j4gh4bJGGj04ARolbUuWBMbAs2gbAEZGPTaleG+HrLbWobtEp/cxp+eTmrJzAomkybhHUQwwkDTjJ3YbZGCxbI6fqn4Ok/DVcHEYeIE482jWAQOoGMdfWqPwuvJt6mSkotc90OS8JEIe4iLA55+cDYxeZ8bdxkfU1nG4zIZMHXyppVnlKqNUnM0SBQeo0qq4HQ7A1r3vWRoUO4kDqQRt5vLg/nVTxDh/6GEjRhNIA6g64hgY9FGM9sirIPsUQb4C4VKYLbSYWdn3GCOv7Rxk/UjvUDhd48ly+pSp1KcIyBjgAA6mJPQb4APTetdNw1Uik0gkDAA9t8n3rOcIsFju5A6qCQukADbAOD02yHTfruar8iHTvCMoNopH+0nG/tcSimuN8HguWAZWEqfDLGuWj1Agajggqf2Tkewqu8O8TSGznZgSIZGYgYyRKFkGM7dWYe2D6Vz6bjYluWeVXDFy2oSME+LSucENoCYXGAds7HetjyRUFZRjxTlNtOjT8C8RSWrvDLuEuBDJFgZTWurXAc7qzZbSez5G4IIvpI75yRI6F8SMwH6KBDiHYjBdiAQD3kbstZa9uHnuIlkkV5JH0YA0sSjBAzb4Y8tSC2Buo23qw8XRITFDBoji1O+mJQuJApHnI6nDHA9BQSU4qnsXuThNya3o6zwO/a4tUk2VyCrY3CyKSj4z18wOPpXCrG3Mct2JtDiPWozvux0tqOxYZyAO7MOgBI6r9mlyTbyhsALN5cdMGKMkn0OoMTXPOHqJLuYRrzjNI5hBwY8lsCT5aFUnfJBPQZNNKN8jdJak3wkY08JZ7iOEkhpthnBOsqcbDpqwB0756EV6ZtLVOWnlHwKMMNxhQMGuRJwW0e9gQPK86BSDDGggLRhe7MHbffUMevaupf5ZP60Tau+MfzGaXaxsyt+kvnNRJalvVVxPisMJCyMdRBIRVZ3IHVtKg4X+scD3q9NI51WxF/fpChd84HZQSST0UD1JrmfiLxU85jhkVFBOnyanLFzy2IU9SA2kYJ+InpVt4u8awtayJE0asxVSZHXKrqXLhULE464yDWBhme9ZIeeXjQMYuYVSM6VbUkabsBuuMnIGRjuM2Rtye+xu6XGuWrZpLTwqwhgZbmPmSBmVQxBeRmGAoYjyBCuog5znY1X27LDLI03nmhOnShIiLgrsDpOtlYEAnABU5xsatDZ27xRMJntFiyfNJFqRtgTDH5tLNn4tSjfOkmqvjnDkl5X3fmRwwo2uaZZACMgDUSAWCDURgbl9t2JqYsKi1kpX5NmWcnFp8B8Lu2k4lZoMlppluX9oYizRdOzHU+fTRXVePTZktI87tcZ+kcMrH+VYX7PTjicj5ys0L4ONIxDIqKEU7qoAICk7bjJxWn8WTSxS291HEsqxl4jHqKOWuTFEjIcFdtwc4657VbkuUJPucqUryqJdTyKucdfWq64k1dfhG+T3NVX/ivDKH4fdBmZUALWxXU7BVGeb6+1Lu+LO5kUWjDlNoIaWMYOlW/V1dmFean0WZ71sUvpM8pVW/ga4LF/T45QMeWeE+4KwSfuKn8622axvhpZJbt5GRY1hVl0q5fLXCwOD8IGyoeu/nrXk7V6LoISjhjGXJl6hOLUXykGWptjSWeklq6CRnsWHp5TUXVStZqOJLJMiZBHqMH6isNxLwdbWdpm3LJpMKuM6llzLGvm1ZwcnYrjritiHqj8YyKbbS/wALOgb+yp5h/clZs+FSg7NXTZZKaS8jEvDlb8QnzIcfR1fAHpg4P0rJcKVlmmWQkOSkhLspJ1hkMgx2PLz0GOnatJwbUlqOYf8AZYznIQhiivncvpIBJ3znOetYnisSyzTGRFYoI1UkbgeYnB6jJJ6VwOkVTeO9q5+R2pcGlujqMAYfC5/eVP8AOm+OXEb3Ubo28esacfEZE0jHybBqt4KTyIidZHMlwXzkgPsQTvjAA39KRPw9hKsmdvI2c+oBratmVrY1Dz4jlXO+SCO+2azt3OTcvqwAVV0x1PLSCNs+mNj9asp4SHlBI+Jj16/FUDjdpjlXK5OhSrgDOxwD77gD6qvYk1F4YCILwLEx0CTWCi5OAsoDNDIT+yAZR8ytZy84WyapDC0cYC514XIChgqdi36uBsdParfhduxjbSXVItNzHKo3CRtk7MOqjI7g5BBNXHiC5EsHIn1M0cjpHI40uo16FmYgAdN8gYK796Z3p3+Rr6ZbtPnkynA7jN1Dpk0BZkkdgNysYdydXQAYwfY1prnhUc7whNX48qSHcrg63L7gZA0Kx9c4pvxZ4ZhsbeJ4GLM8jszs4AK8sgaF6d16ZO3WpnA4JYzaSso5ciLJHuudKKBKzbjT8Z9Sc/OtCj8PG0ZnP4uVOPBCsraVYL1YoZRAZyFWMR6WMaLEEkbVqxqAyAMHIyTkiq3wmjci8IOJI7SQoe4JCByMd9Jb862/gCSRuHyAxgSyXE6BSwwHJLYJ32BB39gawnAi9nfvqGpI8xug6OoBjkT6jOPcCnhHb3o14JOcZxS/k0n2eKtxeSH4W5IZWGMo0ckeCPocY9CRXRbjgCuxYySZPoxA+gFYb7OeDNbcTlAfXA0BkhfHxRySIVOfXbB91966hii6luZc+X7S0Kasn4n4FEFluzcT25CgyNEVIkEYIQMjqwY74GME5ArWMa5x9oPEubLHaRlmKPG5jQMxeQOpXVgHEaDJydixUZ2ovgywi3LYxPGPFfFbRyjBDpAyCpJHkV9LYYDYHf3BqerSTBJJILB521DD20sj+U4J0oTkYwcnbem/tIDm61LG5GkI7BWZcsZAoOAd9Grr2K+lXnB5o+H8HW6l8zSos7kfE5YBYY8jbGnT9Sxq1witjeoJZKfBh+P+I7mHAi+6of8A6NuYipJIwdR+LZqY4DHPcXdukksjz3JDF9RJjtvNn2AcBjjHRU6ZqJetPxCdJHQiMklnAYIdIGUjzuxxhR1JZ/eul+E+EC1Zrs6Zru7BSKKM+WJFIDJkgaVQBQxI2ChcFjvU6vYpyyircfyJ3EFhtOJ2XwxxmCSFc9M5OgZO+7N1Pc1d+JpNMcLEdLq1H/qnRf51neL8OVeJcPM+JZJWlZ2YeUtGoaNUU/CiE+UbnuSSSa0Hi0f0Rj+w8Mg+cc8b/wD60/4ZGFNKcH/eSLxWISXlpGPi5jTN/d246n/zHjFCx/T36noJgc+zW0BzT/CBq4jdP1EUcMK+zOXlk/cY/wAqqeJoXPEEXIM88VspHUa4YUZh8gzH/Aax6PsUvJ0Fn/234jEs/A6/0d58Y+8yNKP7CgRRH6xop/xVeu/WkRxaVCgYVQFUdgAMAD6YpRFdPHBRSR5/NkeTI5Pu2NlqGaUFowtWWVUJzR5oyQKIPUCogINZ/wAWQofu4fzDm6gvbUkbMpPyIH7qvzJVbxXhxmMZVwpjLYDKWU6wBuAwO2PXvWfqoTlhlGHLRo6dxjkTlwVXFZmER65MkX5ous/wrIzwSNqeOF5fwgXKlAPLJJg4Zgd8noDUqwvrlhdO7RyQ27FyoUq7a2ljDK5JxpCg6TkYOOtM2VzLDC0jhRzECgKxbBjmWNjuBgFtwP8AscDB0s8MtT9/7/07smq/vz/YmWts0VrDqzqJd9LBgV1M2xyT+7HWqvinEyIGHdVAz6YOP5VacZ41+HFhQSoAJ+h6VQrdLKGVhjWr7+6vJ1/9QrX7lYXDuLM/NJJOFDep6Hp7nPT3FWvEeKvBDEuomaYEKinARe/zfoCx6YJAGN64QC3kXGPMozjYYPWo/HplMsZHxFVGSemZcjHp0IPzFRVZC2tYlAjMuWWTUGcMU0SEkGKJgQVV0YeUk6ip+VP8HtpLiWPlcwpK5jLSOXKQw50rDr3YYCsxPlzIQNW4AiuzFDJEuHJBJU48zAEKN9uuK0JuLa2uYmeZYj90KtrYINStbKFTO2dKnYZ+Kmh6i+GT01+oykqPbXdug8kciqikZ06puWQM9fOhb/zCO1NcSjWS1to4Z7dJbQSRvzmKYBBTK7EEbUxbwC853JlKJdTTwxuo/wBWEhkMirsQRLE+Onx+9ZazkWGGY86JbkXAKO3lLIYlBVwfiVipyM4yua0NaoV3KV6JN/mbjwvJHaRqj3Nu8cTfeGMbl5CxVlbCKuSCxGMknfG+2KPifA1kmmkS8syJGkZczaT+KcqHGk4IzUzhTPJw25vJDmWaRItlUIiRTIAAFxkE6mO/f2rKAl43UaYnVWyQdSahhlYd/wBUDBFNFNWu5r6be5RZvfCxZZZE+92pTIeARy62jchEZCMAGN8ZI9TnrWxTjMWMOQjDZlY7gjbHTceh7iuPfZdApueQNuZBKhPqwMbav3fTFdVueDGRi7OAT1CpkdMDc7nagk0ZOoSUt+SX4n4utrA0rEZAwuehbBO/sACx9lNYHw/bwhS15PcWtxO2vWXRVkjbDRxiQBkyCSSDhtTP2IrnnGPFtze3DPzZAzY5UYw6qwYEIg+FQSu7EEkA526aX7PeH3EpngMkrtoinyJECATgnlvG4K9PN5cH5VNW4FBpWjdcSdbVUjgldI5TI8lwDzZGdQgVBIQyhiDsSDsmkDJ2h8Dg5hhQc6SCFizvPGUTlpC8aJllUOdTA5UY8u+/Wu/8EXwBKfc48nJ0PJGTjuxVT7dz0rmvFeLSyycvUkkRODolYq+CSV1vsMhSenQj1ptSGTko6a3ffua/wpeKs8MLMJPu+oW8KneXU8jQAb4AxmVn2ACx+ldBg4LJGzXCOGuZN5gdo5d9o12ygXord+rBu3D/AAw0j3VvPgKxmEglGSAkZy+tc5OxAABBxt0rrfGvExWzuJ4boFoUzpEGgFmyFGWdu5/dQUkuSvJim/ulfxjjcUvF+Gopw6NMsiNgPE5UDQ/bOQehOdiOorQ+NJ1SxkLHAJjTJOBl5UUZ/wC+1cG4JOGlMkpUMsiHV0kLs2Obq6HSVLEkdWJ7103iXimJZefMJWj8y2jSJqRgo88+OupmOkMV2VdviJqPLUWJ9U9cd9v5NN4R4lFLNerG2oifUWGCrKyBEKsOu8bDHXb3qu4RdKZrbW6gzT3dwATjV8SQAepMbA49qynglVa0ViWE17K8jujMrLBb4EmkqRu8jkAnprY0XD44bjjSwoCtva4mK6m0l42BAQZ8vmZR8laq9e8Y+C76tanO/vbHYHYDqf41Fm4hEvVgPmQP4moEsFkfiWL/ABNqH5Mab+5Wa7rBBn2iT/pq99Q/Bjh9GeZE1+NWyrlriED3kjH86jN4ns//AJqL6MG/hmiWCIeZUiUDctpRQB6k4GPzpmLiLOcW0ckw/aTCxf8A3HIVv8Gqh9Zfgs/xsFzIkN4htu0ur+wkj+/6qmmbnxBbx4MhlQEgAtBcLknoBmOovEOHcTcbqY1P6tvKC+P60jJt/hAp7g9jPb5ZbMhv2j52PuWVQSfc0V1MwfUMfn9h6Li4f9FDcuPXkvGvzBl0Z+Yqsn8Y2+hsHz4OhA0chZt9OTEzBRnfLEACr+e3mmyw1qB5WDqyb43053I3rN/+zqAEnkR+bcjLY9dhmg+pmWw6DF5/UpbPiEcYuLbJOYreNJDp85VmRnIzncsD06ZJ6Gq/i/EcLFHyzvJOuolSp03Jl8uCT0IO4GxGKsOI/ZgqyNKbpLeMnZQFGMgDGpjkk4qn8Q8Nt7e3jEN194IuFZ1UHmMOW0fkOQGwCNhnrWfdqjTKEWnXPI1wmYzQu0hJIJkXI2COWCD6aW/Kqfh94BIvpqf8m0sKtb60ngjjiWFkR4I1kZmA5ekyFh1ySitkgDvWcnVFcsXwupgGKuFYAlQVboQcDcZpErJkx6Wa43kbiNmO+4IGfbGPnWbvr8NIh9O3ppbUP50i3u05aaMsRu2AxCgdWLYwANid+hp5uGwsyt95jC5ySvMfZvLjZMDfAznvRqhNLLw3h/EkiyzMj6AOur9UfmK1S+IoZJ7aBdWWnZ/PC8YQCCRijF1HUlWwPYmufvKsEiqz6dQLjVGynS5DKQPff8quJpj9yE8QaRheLo07syG2WOQL+Z/KkSpj4lu0aHwrxmJ7uMZPMSW5kbyuFChJlHmI05IVDge9QlQG2ihOzssVy3T4JIEtsk9PjkI+tVVlfXiwSIII0SVYRIryIkrxhCDGAzAopIct5STzD0qY/GbiRZv6JK7OixoREBEqxvzABqbBBYDO+4A9Ke3sWSgpSbTNx4vjhSx5MJjiUyphY9OxaUO2EB3JOT6b1hJo4tISNToLtGBjzH8HBz3+LJOaAN7LIjzWiRKpDFYo7dRnO/Q69huBls59qQRImgpHJLiZ5DpikwFYNgbr1yRV2tGnoYRx425Pn+BXgWNrW+jlmGlcS91Ofw28owTvnAxWyn8UXBYlWRAei6dWB8871jLJQqxfgygK0pKlWLRlifjwNs7j6inbe4yoL2LuxG7C5mjBPsgXy/KhrGy48EHrcdV9vBmeJeEb+wmQCFpCUIzbh2zkkHWdOVyD7ex2rb+ALa6t4nzbnXM3MkdsqQAMKgGnoP5muq3H8x/Kmuw+X/OlZig+zMfxN7t0ZFDDUrKNv2lI/nXAXidYuSykMsjagRuGwq/TGGFerLj4G+Q/iK5b9o/+av8A24/+OpEkyl8MgModS2nRoGkHdnwXwdsgBY0z/VNae18JtMjjlkLIpXzZAI6epP7q23gj/MLb+6T+FXE3xfWg4h+Izkdl9lLRM39IzG4XVHozllBwS2fUk4x/CrWL7OYNSs6tKwwMyyO2AOi7t8I9K6JJSO9GgRa8HJm8FcRkL/h20Da2KS81taoWJVI0j2RemR33z1NSOGfZw0TF2ZXdvjYnVqJOpiAcBcmupN2+VQW6/nUaCtjIHgQgALFEyds4JY+iqNyfYCpMXBrpzhI9I288px2ztGPMf8WmpPCf9MP/AHY/ia2J+L/v3oKJNbZmovCWWVpcSFemvdQQc6hH8Ib3xmr62tGU7tkfU1MpyPrTJCthLLjtSjN7UvvSqZFQw0hO2KicSeXlNyFTm48gkzoJ2+LAz+VWYpubtRohwrjPgrixne4ZInZmLtokRlOeqqJW1afQZ27YqvuOGcSAIe1mYE6tA86gjoykMcMPXOa7xf8A6P6mqzt+X86Ro1Y88oqkkceur6+5Yebhz4jUapGLDZVIJYMO/U/X1o+GeLru3gEQjt+WC5RZdTGMMchUGv4Qc+UgYz7Vefa5/o9/7yP+NcXh+Gq1FLgtjk+JtLsdUfxeZnaCWQNbndwsaoxXuCVODGDgsMZIHXGQRfNErrNA0KtH+INSooLoVKqCBsGXy59GXGK55wb4m/sN/CpviLqvyf8A4hSyjck7LvSotJHcP6Hd26yypCytGsn4mjVGpXUMt1XHXOR3rFWt7AJEhgBKR3LzAASMBGCwVsnfBHc9c7Vy+z/SD5j/AIlrf8M63P8Ab/6aM+CnHGpG88HHX94L4b8RVyAd/IGHXfoy/nVzc2gGDHFEx6HUzLhTjOkhWz9ao/s7/RT/AN6P/wAENapetSL2K8nLErZRD9QfPApxLSMnzKAOmcU9+q3zP8KduPiPy/5U9FabsgPw2LJwTt7Y/Lej+4xen5nf604P+dG3b5D+Apdgptd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Espaço Reservado para Conteúdo 10"/>
          <p:cNvSpPr txBox="1">
            <a:spLocks/>
          </p:cNvSpPr>
          <p:nvPr/>
        </p:nvSpPr>
        <p:spPr>
          <a:xfrm>
            <a:off x="251520" y="1268760"/>
            <a:ext cx="856895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    “Mapas são uma representação icônica, que podem operar como uma tecnologia do poder. [...] Trata-se de “representações” de espaço e tempo. Não é o espacial que está fixando o temporal, mas a representação que está fixando o espaço e tempo” (Massey, 2013).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2707556"/>
            <a:ext cx="2864768" cy="280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ixaDeTexto 22"/>
          <p:cNvSpPr txBox="1"/>
          <p:nvPr/>
        </p:nvSpPr>
        <p:spPr>
          <a:xfrm>
            <a:off x="0" y="609329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MASSEY, D. Pelo espaço: uma nova política da espacialidade. Rio de Janeiro: Casa das Palavras, 2003.</a:t>
            </a:r>
          </a:p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ANCHELA S., THÉRY, H. Orientação metodológica para construção e leitura de mapas temáticos. Confins, 2008.</a:t>
            </a:r>
          </a:p>
          <a:p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2636912"/>
            <a:ext cx="36626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build="allAtOnce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179512" y="334397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</a:t>
            </a:r>
            <a:r>
              <a:rPr lang="pt-PT" b="1" dirty="0" smtClean="0">
                <a:solidFill>
                  <a:srgbClr val="FF0000"/>
                </a:solidFill>
              </a:rPr>
              <a:t>ntrodução</a:t>
            </a:r>
            <a:r>
              <a:rPr lang="pt-PT" b="1" dirty="0" smtClean="0">
                <a:solidFill>
                  <a:schemeClr val="bg1"/>
                </a:solidFill>
              </a:rPr>
              <a:t>             História            Princípios            Exemplo 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7412" name="AutoShape 4" descr="data:image/jpeg;base64,/9j/4AAQSkZJRgABAQAAAQABAAD/2wCEAAkGBxMTEBUSEhIVFhUVGBgVGBcWGBYYFxcYFhcXFxcVFhkdHSggHR4lHRoYITEhJSktLi4uGCAzODUuNygtLisBCgoKDg0OGxAQGy0lHSUtLS0tLS0tLS0tLS0vLS0tLS0tLS0tLS0tLS0tLS0tLS0tLS0tLS0tLS0tLS0tLS0tLf/AABEIAMkA+wMBIgACEQEDEQH/xAAcAAAABwEBAAAAAAAAAAAAAAAAAQIDBAUGBwj/xABLEAACAQMCBAQDBAYFCgMJAAABAgMABBESIQUTMUEGIlFhMnGBBxQjkTNCUqGxwSRicnOCFTQ1Q1OUstHS8BaDkhclRVRjk7PC0//EABoBAAIDAQEAAAAAAAAAAAAAAAECAAMEBQb/xAAvEQACAgEDAwICCgMAAAAAAAAAAQIRAxIhMQRBUSJhE3EFFCMyQoGhseHwFSSR/9oADAMBAAIRAxEAPwDtNDFFQpikMUsUihQCnQvNE1Jowag2oGaKhQooVgoUVCoAOhQoVCAoUVCpRBE84RSzEBVBJJ2AAGSSfSs7b+ObV3ZELuyAsVVHyAOpIIGB0646j1qX4vGbSTbIzHkdivNTUD7ac5qmj4JKwvYZYZ3jnkmdQJYliZXZdIGG1q/fJGBilZZFJonr4wVtHLt5H5mQnntlDld206pgTgZJ22Aok8TyOsbJBCFlOI2a6iw59E0htXfpVFeeHb9xC5wZIjMUkk5QlAkMKqZtHlMmjnAlTjpRW/hWdLZoVTaSCW1UBkxADcSyJKd9wVdM6cnKJt1IFsakaCLid82rEVkNLFW/pEraSMZVsRDBGdxTTX940XOS44eItOrmaZnTT+0H5gGB61EWzuVhvYUhbVPLI8cpaLRpl5cZY4fWGADtjT29dqS/BZxw67s1jQBuYIAjeUCVc6AW3GHLde2KlhoM8YuQiyNxLhqxsSFcRPpYjqFJucHFTYjfPqKXtqQpw2m3Y6SADg/jbHBBqHf8AkjmgliE8rcyWSZkaFZcvCsK41aUwAqjA7DO5of5LnaK/t+Wy/eWldJS0RQh40UK2HLgnBB8vTvUISrSO+lXXFxG2ZdxlLcMNjjAIkNPPw/iXa/i/wB1H/8ASpXALd1luJpF5YmMemMlSV5cYjLHSSMnHr0C9OlXmsVCGUNhxIf/ABCD/dR/10bcP4lj/SEX+6r/ANdarWPWjIFEBnfD1/Pre3u+WZVAkV4gyrLGxxq0sSVZWGCMkbqe9aAVQX3+lbfGP81uvn+mtOlXwNRCtbiqMGioCiGxVCio6ARqgKFCmKQ6FFR1CAoUKGKgQURo6FQAVCjoVCBGhRmiqEBQoUmoBsrvEVsZbSeIE5eKRRjrkqcY984p/gt4s8EUynKyRo4x/WUH+dSDWP4c97YqYVtGuYAzGJoZI1kRGYsI3jcgHTnAKnpigxsclwX3iniBgtZHUkMQEQgFjrkYIhCgEnBYHGD0NYe48T3CNbgSu+lLiGUFNLSSiWOCCQqVBXLSRtjAHnHatG3ie4OM8HuzjfdrXY+ozJSDxe8Y5TgpB9ZZ7VfT0LHsPyHpS0W6kUnDuPXJt1ZpMultbSJsoFzLLPLHKp23GFQALjBbJ7VYeHOLTyXTJI7aDLfL+Jo0uILjREsGnzAouQ2rrtjPWpyXPESF/wDd1oun4c3O6566dMJxt6UuOTiO39DsgQSf08mxPUj8Dqcn86lA1x8me4lx+5RLtknYlW4koHkIhFsuYXG3Y7b5zqHpV1f3k0fC5phIyyqhYPrSQg7b6tAX12K1Ljivct/RrEa/jOuQlv7X4Qz360uO0vApRY7BUPVQkpBz6gYH7qlMmuJn5+J3BuYoVlYpzblA2uNDKscUDgl9BHlZ3Gw3x7U9LxO5MhjWYKwmvF84GhEjt9ULSDAOgMVOdsg1cvw+6ZQrDh+kdAbeVgPkNYApN49zCySO1swaWGJtEDqxWSRU2cyt0zkbGpQdSK/g3EZpGjUyyKyTlJkdoWD5t2dRDIoGtCSjjHmHQ4wRW1wQOtZS3E0t1dRRSRwx2zRqgECMcywrI5yT1yx6djUifhV8fh4ky+33eH91GiNoBcPxgYOTDZtn258yEZ+kNaOqTgXAhbcxuY80szB5ZpNOtyBpUYUABQBgKBV3iikJJoANKpIpVQiDFHSaOgMN0KAoUxSChQoVCAo6KgTUJYKBNJzQNQliZpwqljgAdSSAPqelY7i32n2MJUDmylvh5aEA742L6Qd8jbNc48eeJ5LriLRKTybZmVFzhXkibzyPnb4hgew265C/Hd+skMTeWScFWaQIEz5WxFGo82nI9c7dsjKSlRfHGdO8PePba7k5SLJHLp1COZChZR1ZD0YfKtUDXAPBdtKOJ2JkJZc81AWY6FeKRtS6snBIOVz1Fd8ToKaLtFeRaXQ4TSKFCiVNgNFQJos0xW2DFDFGDQzUAFihRk01FcoxYKwJRtLAHOlsA6T6HBB+oqBocpQpOrHWlA0AoArJeJ+ImSZLRIptS3Nm5kCEx6VlWZ8svw4VD8WAc7ZrWk1hb+IXN80GXAM2omN2RuXa26qTqUgg86dR1/V9qDLsfJdeEyGkvph/rLt1z7QIkH/EjVodFQOBcLS2gEKFiFLHU5yzM7F2Zj3JZjvVjURJO2JFAGjNFUEFA0YpINKqDpiwaFJFLoFiGqFChRKgUKFCoQSWojQoURGwUUucHT8WDj542/fR4oGoyI8pcW5kU7c0kyZZ3J388mC+oeobVkeorb+DeEwLMrXtyhlIyluWBcEjbUf1pMEYA+H5jal4+He8ngvZMXGGGp3OnUB+EFCgjDZGM422OMVvbGCygZr2VMyxYUv53KEgDCIM4Y56gZ82e9ZZy3o6uGFxcl2I/wBnly11emYw6AFxGGVgEhQMF5ewXOX05ySd/hFdZQbCsN4GtFkle6idmhGuNNiiZkMbSKkRJ0KmhVx3cyHArbsdqvxqkYOplcxdAmqe047E8k8WoqbfGtm8qYxuysTgqpBBPYg0viHHraIKXuIwHkEIIZcCQgnSxztsCTnpT2ihxkWZoqg2/FI2RGLBOYWVFdlDMVLAhQCcnY7CnPv0eWBkTKDU41LlF6hmGdhjuaYqlFolA0qo1vdI+eW6tpODpYNg9cHHQ4I296eBqAuuSLz3bUugx6WwGbSwdQQSygHbIyMHBB7HujEKlvMiNKct5grMdITV1znSAM+wrIePvGD2qP8AdwHkBKkuG0KdhpUhdLNlgMasjfOOlYnwnxRVCrc2FsykMD/Row7CMDU6tjzkDfSQS2+CKrlJGvHjckdlmZZGCa2HLZT5Xxr8pOk43IHUjvj0qfEdqydr4fsnAa2RYNYDLJa/hEqwB8pTAIYY6g7fKl+GvEBaaazlOZYGIRtIXmxrgFyoJ8ykrnpnUrADOKiYZQ22NRcShRqJwFyST0AG5JrJfZ+nNWS8Ofx2blZ/2fMkct/iZz/hRPSp3iS0kul+6LqWOT9PJ0xFneJPVpPhz2XJPYG+toFRFRFCqgCqo2CgDAA+lEXiI9QFJzR5o0IKoqFCgEGKWKbNLqDIUKPVSRSqBYhBoiaOkmiVihRUk0BUBYZoqOiqCsGaalmwSPQZJzgD505Wa8caeVGJN4jMnNBONSKrvpPqCyr5f1um+aIYLVJI5h9tM0c1zavbvHKwR1blsjnOtNGcEknc4HarbxfbPBaG6gaVJ1CazGzLqRjghgOuOx6j1qZ4YiDXM0ksQV4mBwyjIdwWAH9hWYAD1A/VFXHFmRY3neVlCKWKqQAxA8qnbJycDT3zisWSdzSR18GOsTT4ZjvsV8YDmyWkxIMmDD+yWQNqX+0Rjfvp33rscsh05ABOMgds9s1y2y8JiCG2unHLdZIZLhlAH4SZdmdfZgmSNwAx7kV1AkEdcVthxucnqItSVGDuPCNzyXC3Gt5YLmF0fSsam5UuWQqmpsTaR5s4UnHoZV94TPPWSKK35aNaOIzhVYwiZZdghAJWRcHBzpwcbVJbxWy2jXbWx5bCMwEOWMolcIgdVQuhyQSArbHbJ2phvGUhQMlmTi3e6kV3MbIsUpjcKrxgsdiVyFztnFD0jJ5KEWfhiZHiLR28oClGEpJ5WLqWcSQjTuzB1B3XBRTk4pF54VnbnL+CMrdhZdR5sxug2lJ/JsqZG+WzpXAGMVavx93aURQloogytNrCssnIE4xGy7rpZRnJOo/DgGmbLxMzcsGIsgNvFLKX8yy3CRsgCBBqHnXLAjc7DribE9ZM4LwXkXLyIsaRtBBGFQBfxIjNrYqABuGQZ6nHtV/WRsfFzuivJbCNHilmjIlQ55DAOG1BQoOQQST3yBik8H8TyXE8KaRHiSeKVAS6sUgjlQqzIrY/EHYdD1GDTJornjlLdjXGIGmT7zHyRHbSTMkTr+k5bFZpWfI0HIcjynBAY9doPHODvFbtxAso1IGmtwqhTETn9IN+coOdfRsEYxjEXxRaQ8/nxzvBGZpbWeRkBjiMsTNK0TMcLzG0xknK6mJxk7nwuCaezNsssbWuWJlKzCa4XOcAOdID7AupIIJ0gbVmyUnubsFuKUeDR+FWSMvbqTy9CzxFjkhXyJEBPZX3HtKB2rJ8TuJ7Z4ZmgnaaKdpS6qZFkikYiYBlUbaMkAgH8NDjpVxwbiiSzWb4CmSOdWQHOn8NX0e+DHsfatJdcXjj87eVIhvv1ZtgPzqY/VFNj5Vpk0u5ZWV6kiLJGwdHAZWU5DA9xUkNtmsXqjXMluGjt3ZeagyFjebZLmIfqjURrX4SGLdjq1PDkYRKrtqYDBOc7jtnuR0z7Voi7OdkhpJAlp0NTKrTtO0JqHAaUtNg0tTSNDpiqGKPNCgWApYFJFHmgOhBpFGxos0xTJgzQoqGalCWKoqBoA0BgVneLNzL+KFsFI4jcFT3k1qkTe+n8Q49Sp6gVoWNYbxbxYLfQG3aP7zHricSlo4WjkVXMRm0lRJqWNgBk9yMHNRj4vvE3jPhx3cy29wIXPlbVHqVuvxAtv1yDsQSd98Uzw3wbpeN7ufnmPBRQuiNWGMPoz5iMdTk570IOK3lxCjxoI2VpEkUPHInkfSGVmj8+cZGMU/L4gmtyBdRvMjDImtoGJBz8EkQLEbdHGx9BS6FeqjfckvYPxLdSxyRxphjKkyKraQrvmIgbg5PL5pxg9Dtim1vTYqol1NAVAVlVnaOTGREqjLMrb6e4Ix0Ixzzxvxma+4paWqxTQx642QSeSU8xsGXAOUIVW0jOepq98S81c21y0jpGxcTlSVFuxzqlkCYV1yI9YI06S+QTsW9rK2ozehmu4bwazkhdo4vJP8AFnmBvKx8oDHVHpfJ0rjDZI33pq48HW7yozrmNITCIvPvmUSMzNqywbcFWzqyc5qt4JHc28KrbzRyIASIZ9WQWJcqtwpJ05JxqQ7HrV9wnjaSuYpFMM6DU0bkbrkeeNhtIm48w6Z3ANSGSE+DNmxZcTt8Ds3AIGmM5jBkZShOWAwy6SdIOnVp8urGrG2az3H+ErDxDhs0YxHzDbuuTpOIX5DPvgsunAJ33rXT3KqM9Sc6VHxMQpOFHrgHas34o4VeXFrpimjSVZeahdNiFbVEp7ow2BIznfPWnaKITd7ss/8AIVvoWPkgqqSRqpLMNEuOYpBO+SB16UXD/D9vEQ0cZDKSwYu7HUyCNmYsxLEqoGTnoKUnDGNmts7uDy0jdwxLnAAfzZzk4I1dd9ulPQXZ18tlYMQW8odo1GSFUyEAaiO3X+NTYjk/I9ecPSWJ4pPMjqVZT3DdaynFOEXELKqvPcRMG1jTDqXAGhVCBGB3zqyfhxjLZGykcBSSQABkknGB3JqqvuNRrEJEPNJKoqIVLNI+yp18u+5J2ABJ2FLkhGSplmDJODuJz61mH3uOSCOV+QZucojcNG5j5aRspGQzE7Dvg1YiC5m1feLeVY8nMatErHfqzFw30XT33NVHGuJvaxrG1zrvGyAlvIUSKQgvLM4yOYxLE+cYIwAAAancE+0G85fJa2W7lUHUynlDIyQreQhmx+wBuPfajHpitK4N+acpS1S5ZsIOGWzW5h1GJJlKMvwPjGnBOc5HY5NOcAvCg+7TYWWHC5ztIjZEco7FmwcgZwwauZv9oEzy4ewRGXzMiyuHKqfMFBXGrcHrWztPEcNwY3jjIuIwZFVl0u8bAGVY87PtpPkOzBc43q1SVmXJHUjZCnEeodhdJLGssbakYAg9Nvcdj2I7EEVJUVo5MDdEgUoU2tLFIxosWGpYNN0dIXqQ6KFJU0qgXJjJoqM0VMjMwYoEUKGaIoeKIChmiLD1oUPYl2rlPGrmGS2mupkV5JG0rqyUjVpOUoVc6dSpgEkZJG+w26qSDXOftK4ZZQxtMbdOY2uTqwDMoGNgwGWlaJc4z5qryxbWzL+myxg2mrsyXD/E8tsht7RtSfGEypkV2y7qmseYM2WwcthhjBzWni8c20yr95S4tmDCMllKrqYdDtkZ3IHp8q5nbWY/Hjki2UAacPqEiIijGB5TzN2LdR+RkQXRdYYJnk5hYyxBiW0uZuVGuGB0+UZAwNwBtmgpNLk0ue9nSfGHArMmO/Lfo0VQOa8SvobC6XQhkcEkDGd+ozitvw5FaFCqlVZAQjg5UEfCwPfffNc/EUjJy7jQEUkciPJURjco0hALdzsq9ACSM52/ha8MlnA7NlmjXJPcgYJ+uM0MOeGWTUd6MWfJGe8exXTeGXiObOVVX/YS6jGO/wCGw86D+ruo7AVnvFxvIrfnSwKrQnVFNbyhyjHbLI6oSpGxUaga3l7xBI0eRm8qAlyN8YxnPyzk+1QOM8QRDouVX7tIulnYZRXyfLL2VWHRjtkEHqMu8UbtDx6qdaXuZO98Rym0hupGD80LoSBniiB7tJKDq1Z2x0GDsetV9px26mdmkuG+7ooOEZSTiQIcPGkbbgnGWHbvWi8QeGYLqNjaNGjsTr0P+FKGHSQJkZ2BzpOdx0NRuGfZ5GhDSTYJdWKwxpHHtsQNWp1z30kdBtkZpdE0yx5sLguz8GR4lPzCNOollGC+nTkM+xILEuRjYHJ8uK67Ywvohy2NKKHDDLE6B3zsQc59ayE/2hIpYS20y5J0FWiIfDFHxuCCrdsHt23NTwLxBegKISrLIASZC0ml+nmYkaCVAYoCxBPQA0dcYdwfByZlsqH/ALT+NSC6iswPwigmYHGJWLsqxtk40rpzp6EkZpnicaK1vdZQXEHnaGIA60YGJtGlc6grEgDbOR71T+NeLtNyxOLa4eJ8cyAyR8svktHkai+kKGOOgO4zijtbpeSMEpzQGi1kMvKGpmMhzh5N9I17ZBI6tVbeqXsbOngow0vkieLuJ4DwKg1zymRvKvMUZUwxseqsxAYqdwMA9a1/A7IWVtqYAyADWe2s48o+uw9Sar7Th4lnSQaBbw7qEVMGUH4UkI1OFOSzbAtsOhp3jnEBJPyBgpDhnBBGZCCI1OdmGCX9jo9aRx30oqy+vINcV4SLkNJIFjlGHz+yQc6SRjI20/Wqee2dAr62CghlI2aJ1x8B+f8A3vUaDi2ZBbKS0MbeSMDU7yDYJqJyUVvN5tgep220l1CTavHIQZAWyE+FSRsoPfG2/rmq5JopaaLrwN4gM0jo2n8QGUadgXU6JSi42Vj5iN8MJewrawvk7e/7utcc8KIApfyhoJmKFtgeYqloif2XDMD8weoFdO8OleTzIy2hyXUtkEqehOTvttnvjO5JJ345OjNmhvZeAUcb5rlvj/7RZ7WaS3hiGpQMyFgQuogq4xnsSCrAEEZGRWQt/tLvY49YdSrOgVADhREqqyDbOGIBJ69RgasiOaDHA6PQooE1lvCvib71Z/emAAAOoRtrOUGWAUDUD/UO/wA6zviH7RyrNHapzBjaTIKklQcrg9PMOuOhz0pXJBWOTdHTVNKzWL8IeNobudoUY5VcqG+NwMAuSDgdfh61seaPUfnR5Gpx5CoUKSxxRRUwnOKSGpl3yaCtViiVj5aqXxPxYQR5GNbBtOd1UINTyOBvpUb+5Kr1YVYyTBQSxAABJJ6ADck/SsDwaO5vOIyTyDXaIAY9XlOpHMkMLKfTKO3fUqAnIKhJFkI93wWnhHxJK9w9rcq4kGpoy6ojkAIzJIqeXIV0YFTuGwd13a8Z28E88iXWoRw2yy6lOGUmYtlff8Jdu9O+CuDzK73l2hWeTUNJIOkMQZGyP2mAAGdkRBtvVV4wdn4msMTKTJFCGGc4lilZ4hjvgyCVh+zF771ZE3DmhrTyenwYjhvhe6nZ5o2K3EbtiCZeXKYz+ilLfCzjBxnYMvaow4Ldm8W9njEIe5ihEbMQ4JkRV0r3UY6533Na3wdEkXEpIo7gsrNPNGrtljHgKRvuS8g1D2h1frVI8RXYa/tYN25Lm9mxvpWJTyl+bMRt7j1rHlzShPQltz+RZPJJS09idxNgj3LnoqsfkMYNaHw9w0LZWiv8UccbjcjDlDnof67DHvWW4wvNYw4/ziVIvkJGw2f8HNP+Guh6dtvp8qH0VjqLk+5g3jD5si/ck8/lX8T4xjZvKFyw6HygD3Ao7e0WNAi50qMAMSxx6Ek5I+dSCuKS5J7V2KVlEpSI8MCJkIirk5OlQuT6nA3p8ikrETTwAFF0Ddsxvifw7HJOJFhfmNgcyJmx2DCWNo3jxsDqxnyj0qzm8PWcaFpIRKFGomXMrYGCSNecdM4XA2rQHHrXJPtg43K0qWUJZTgO3wAnIY/hsAZBsDk7AjbfO9ElFb0b8Msk6hZAaEm7IGgxo7GMoFCtFKWmWXy7ZcbHGPgAGN6zt9e6X0JlljaMKSNQMaIyoGByMgnoPc1K4FaSwqHTzRiF2YnCqV82pFO+WXZhqxucdGp3hbosHmUOs8hfDD9VMIhx1B2ZvbNY3y2b5QlDZ9y1seKNJqQEKjb4BwRtkp6LUJA7l47VzIu7TSIMmEEgFVbo7EZwf1QBuapOHWxa5MbJJNEWeNohKynV5ipDb5IAPlOxxvW74DdtbIZdR1FmR4SkK8tIkJB/DUec4XA6HUNgTTY4U7ssxY7dsy/BbZE1xm4eMozoURVEj6HZcl93zgZ2I3Nanh6RRxzRxgg69JDfESVVsnO/eqrw7a65Zp3VIzzW7BnDqx1HO51ZzkjuasOAxrJdz8w/6xQAe/kTf361VN8lM+WTPCnDkZJeb8DTkEg/AY1RN8bjoevWtb4fmCTPb5Ond4xsFUZBdB3OSxcb9CRtpNVvh/w5DLZq26SmS4Imj8rjVcTEauzjp5WBG1Z3jl3LBIkcciie2lXQH8qyKy6isRJwVKtvGxymptJKjFa16UmVusnpXI3454PFDfKYrczST41CR9Ss25+Fzu2lCMk4AbbcKKqpPD0lzwyXNsLaS2PMUon6chTqRVAyu2Phzk49K6FxOxe6iSeDSGkRGKSacbeZGVijBZFywzpIIyD0BFVJf3qQPE7ok0UiR6/K2pZtOhthjbX2G+iqstxdmrp5xlHT37mM4WJbfhs1nqgLN+PIZFIaJiYkSAN0Mh1rgnGjfrtin4UwglA/DZ/jbLMVYNpVVVRjJyxJOwAHfBrr9/4YSPh92ru8ryxFWcogY4yRpRFA+Ik53JJyT0rA+I5rSOCdLVleQqEl8u4VSBp0gDTsKErXI+JQyanEzvDOJoOI86QDGctoKrsOvJ7Z26Y8w1DfNeko3XA+QPpt22ryzwDi8lpcxzphjGwGgjrgEH9znoa9K2XGYXjR+dH5lDdQOoz0JyKtxmfLuy3NMznanjUaY1fFGFkcnFKVqQwPaonE79YIXlfog6DqzE4VR7kkD269BTtpIVJtlH4xvnkdLCHBkl8z+gUeYA/1di7DuqgfritNwmyWGFYk3CjqerMclnb3ZiSfc1xO7d53ed8tIx1oyNuOm64I0ZbvqyFVR23tF4lxPRmC7mOlV1IWhcqTtkM6HIyCOuflWfFOGSVRkr8GzL0s4wVqkdgdxgknAG5PYAZJJrmPh9TccWXiTfBK00EWc7KkWpG9M6VP1dh2FZTikXEJ5Fiup2kBODG0gOclRp0oAmSzIm+fj9q6zJwwW8VhEP8AVzqpPTJaGYO31Yk/Wj1EWk17FePHoXuxjiPh21kQL93XIcyK0eY3V2IJcOmGBJ6771DfgMMSOkK6Wch5pGLPI+nfeRjnPoe3YVoLqfHlUb1Bv10QsOrN1Neannm1TZklklVWU/C35l/bR4+BLi4O3caIY9/lJJW8rAeG5R/lQL3+6H90w1bfUVvCa7/QRrBGhMr2XyDJpBNA0kmt6RlbDzTc77bde3ue1K60AuajQ8XRzjwh4knWY/fpWXmEQYlUIqOmphuDpDFmKb9dKb7jI+0ThFyt3b8QgQyiNlVkX4gMjSQv62ckE57jbAyNN4p4AsiPPGFSdVJ1FAwcBSOXKP1hjvnI29xWT8L38iWyrHOYzGCCpw8B/VQhWGpQWBHlI6Hauflyxx+mfB2MTU2pw2fdFP4j4gh4bJGGj04ARolbUuWBMbAs2gbAEZGPTaleG+HrLbWobtEp/cxp+eTmrJzAomkybhHUQwwkDTjJ3YbZGCxbI6fqn4Ok/DVcHEYeIE482jWAQOoGMdfWqPwuvJt6mSkotc90OS8JEIe4iLA55+cDYxeZ8bdxkfU1nG4zIZMHXyppVnlKqNUnM0SBQeo0qq4HQ7A1r3vWRoUO4kDqQRt5vLg/nVTxDh/6GEjRhNIA6g64hgY9FGM9sirIPsUQb4C4VKYLbSYWdn3GCOv7Rxk/UjvUDhd48ly+pSp1KcIyBjgAA6mJPQb4APTetdNw1Uik0gkDAA9t8n3rOcIsFju5A6qCQukADbAOD02yHTfruar8iHTvCMoNopH+0nG/tcSimuN8HguWAZWEqfDLGuWj1Agajggqf2Tkewqu8O8TSGznZgSIZGYgYyRKFkGM7dWYe2D6Vz6bjYluWeVXDFy2oSME+LSucENoCYXGAds7HetjyRUFZRjxTlNtOjT8C8RSWrvDLuEuBDJFgZTWurXAc7qzZbSez5G4IIvpI75yRI6F8SMwH6KBDiHYjBdiAQD3kbstZa9uHnuIlkkV5JH0YA0sSjBAzb4Y8tSC2Buo23qw8XRITFDBoji1O+mJQuJApHnI6nDHA9BQSU4qnsXuThNya3o6zwO/a4tUk2VyCrY3CyKSj4z18wOPpXCrG3Mct2JtDiPWozvux0tqOxYZyAO7MOgBI6r9mlyTbyhsALN5cdMGKMkn0OoMTXPOHqJLuYRrzjNI5hBwY8lsCT5aFUnfJBPQZNNKN8jdJak3wkY08JZ7iOEkhpthnBOsqcbDpqwB0756EV6ZtLVOWnlHwKMMNxhQMGuRJwW0e9gQPK86BSDDGggLRhe7MHbffUMevaupf5ZP60Tau+MfzGaXaxsyt+kvnNRJalvVVxPisMJCyMdRBIRVZ3IHVtKg4X+scD3q9NI51WxF/fpChd84HZQSST0UD1JrmfiLxU85jhkVFBOnyanLFzy2IU9SA2kYJ+InpVt4u8awtayJE0asxVSZHXKrqXLhULE464yDWBhme9ZIeeXjQMYuYVSM6VbUkabsBuuMnIGRjuM2Rtye+xu6XGuWrZpLTwqwhgZbmPmSBmVQxBeRmGAoYjyBCuog5znY1X27LDLI03nmhOnShIiLgrsDpOtlYEAnABU5xsatDZ27xRMJntFiyfNJFqRtgTDH5tLNn4tSjfOkmqvjnDkl5X3fmRwwo2uaZZACMgDUSAWCDURgbl9t2JqYsKi1kpX5NmWcnFp8B8Lu2k4lZoMlppluX9oYizRdOzHU+fTRXVePTZktI87tcZ+kcMrH+VYX7PTjicj5ys0L4ONIxDIqKEU7qoAICk7bjJxWn8WTSxS291HEsqxl4jHqKOWuTFEjIcFdtwc4657VbkuUJPucqUryqJdTyKucdfWq64k1dfhG+T3NVX/ivDKH4fdBmZUALWxXU7BVGeb6+1Lu+LO5kUWjDlNoIaWMYOlW/V1dmFean0WZ71sUvpM8pVW/ga4LF/T45QMeWeE+4KwSfuKn8622axvhpZJbt5GRY1hVl0q5fLXCwOD8IGyoeu/nrXk7V6LoISjhjGXJl6hOLUXykGWptjSWeklq6CRnsWHp5TUXVStZqOJLJMiZBHqMH6isNxLwdbWdpm3LJpMKuM6llzLGvm1ZwcnYrjritiHqj8YyKbbS/wALOgb+yp5h/clZs+FSg7NXTZZKaS8jEvDlb8QnzIcfR1fAHpg4P0rJcKVlmmWQkOSkhLspJ1hkMgx2PLz0GOnatJwbUlqOYf8AZYznIQhiivncvpIBJ3znOetYnisSyzTGRFYoI1UkbgeYnB6jJJ6VwOkVTeO9q5+R2pcGlujqMAYfC5/eVP8AOm+OXEb3Ubo28esacfEZE0jHybBqt4KTyIidZHMlwXzkgPsQTvjAA39KRPw9hKsmdvI2c+oBratmVrY1Dz4jlXO+SCO+2azt3OTcvqwAVV0x1PLSCNs+mNj9asp4SHlBI+Jj16/FUDjdpjlXK5OhSrgDOxwD77gD6qvYk1F4YCILwLEx0CTWCi5OAsoDNDIT+yAZR8ytZy84WyapDC0cYC514XIChgqdi36uBsdParfhduxjbSXVItNzHKo3CRtk7MOqjI7g5BBNXHiC5EsHIn1M0cjpHI40uo16FmYgAdN8gYK796Z3p3+Rr6ZbtPnkynA7jN1Dpk0BZkkdgNysYdydXQAYwfY1prnhUc7whNX48qSHcrg63L7gZA0Kx9c4pvxZ4ZhsbeJ4GLM8jszs4AK8sgaF6d16ZO3WpnA4JYzaSso5ciLJHuudKKBKzbjT8Z9Sc/OtCj8PG0ZnP4uVOPBCsraVYL1YoZRAZyFWMR6WMaLEEkbVqxqAyAMHIyTkiq3wmjci8IOJI7SQoe4JCByMd9Jb862/gCSRuHyAxgSyXE6BSwwHJLYJ32BB39gawnAi9nfvqGpI8xug6OoBjkT6jOPcCnhHb3o14JOcZxS/k0n2eKtxeSH4W5IZWGMo0ckeCPocY9CRXRbjgCuxYySZPoxA+gFYb7OeDNbcTlAfXA0BkhfHxRySIVOfXbB91966hii6luZc+X7S0Kasn4n4FEFluzcT25CgyNEVIkEYIQMjqwY74GME5ArWMa5x9oPEubLHaRlmKPG5jQMxeQOpXVgHEaDJydixUZ2ovgywi3LYxPGPFfFbRyjBDpAyCpJHkV9LYYDYHf3BqerSTBJJILB521DD20sj+U4J0oTkYwcnbem/tIDm61LG5GkI7BWZcsZAoOAd9Grr2K+lXnB5o+H8HW6l8zSos7kfE5YBYY8jbGnT9Sxq1witjeoJZKfBh+P+I7mHAi+6of8A6NuYipJIwdR+LZqY4DHPcXdukksjz3JDF9RJjtvNn2AcBjjHRU6ZqJetPxCdJHQiMklnAYIdIGUjzuxxhR1JZ/eul+E+EC1Zrs6Zru7BSKKM+WJFIDJkgaVQBQxI2ChcFjvU6vYpyyircfyJ3EFhtOJ2XwxxmCSFc9M5OgZO+7N1Pc1d+JpNMcLEdLq1H/qnRf51neL8OVeJcPM+JZJWlZ2YeUtGoaNUU/CiE+UbnuSSSa0Hi0f0Rj+w8Mg+cc8b/wD60/4ZGFNKcH/eSLxWISXlpGPi5jTN/d246n/zHjFCx/T36noJgc+zW0BzT/CBq4jdP1EUcMK+zOXlk/cY/wAqqeJoXPEEXIM88VspHUa4YUZh8gzH/Aax6PsUvJ0Fn/234jEs/A6/0d58Y+8yNKP7CgRRH6xop/xVeu/WkRxaVCgYVQFUdgAMAD6YpRFdPHBRSR5/NkeTI5Pu2NlqGaUFowtWWVUJzR5oyQKIPUCogINZ/wAWQofu4fzDm6gvbUkbMpPyIH7qvzJVbxXhxmMZVwpjLYDKWU6wBuAwO2PXvWfqoTlhlGHLRo6dxjkTlwVXFZmER65MkX5ous/wrIzwSNqeOF5fwgXKlAPLJJg4Zgd8noDUqwvrlhdO7RyQ27FyoUq7a2ljDK5JxpCg6TkYOOtM2VzLDC0jhRzECgKxbBjmWNjuBgFtwP8AscDB0s8MtT9/7/07smq/vz/YmWts0VrDqzqJd9LBgV1M2xyT+7HWqvinEyIGHdVAz6YOP5VacZ41+HFhQSoAJ+h6VQrdLKGVhjWr7+6vJ1/9QrX7lYXDuLM/NJJOFDep6Hp7nPT3FWvEeKvBDEuomaYEKinARe/zfoCx6YJAGN64QC3kXGPMozjYYPWo/HplMsZHxFVGSemZcjHp0IPzFRVZC2tYlAjMuWWTUGcMU0SEkGKJgQVV0YeUk6ip+VP8HtpLiWPlcwpK5jLSOXKQw50rDr3YYCsxPlzIQNW4AiuzFDJEuHJBJU48zAEKN9uuK0JuLa2uYmeZYj90KtrYINStbKFTO2dKnYZ+Kmh6i+GT01+oykqPbXdug8kciqikZ06puWQM9fOhb/zCO1NcSjWS1to4Z7dJbQSRvzmKYBBTK7EEbUxbwC853JlKJdTTwxuo/wBWEhkMirsQRLE+Onx+9ZazkWGGY86JbkXAKO3lLIYlBVwfiVipyM4yua0NaoV3KV6JN/mbjwvJHaRqj3Nu8cTfeGMbl5CxVlbCKuSCxGMknfG+2KPifA1kmmkS8syJGkZczaT+KcqHGk4IzUzhTPJw25vJDmWaRItlUIiRTIAAFxkE6mO/f2rKAl43UaYnVWyQdSahhlYd/wBUDBFNFNWu5r6be5RZvfCxZZZE+92pTIeARy62jchEZCMAGN8ZI9TnrWxTjMWMOQjDZlY7gjbHTceh7iuPfZdApueQNuZBKhPqwMbav3fTFdVueDGRi7OAT1CpkdMDc7nagk0ZOoSUt+SX4n4utrA0rEZAwuehbBO/sACx9lNYHw/bwhS15PcWtxO2vWXRVkjbDRxiQBkyCSSDhtTP2IrnnGPFtze3DPzZAzY5UYw6qwYEIg+FQSu7EEkA526aX7PeH3EpngMkrtoinyJECATgnlvG4K9PN5cH5VNW4FBpWjdcSdbVUjgldI5TI8lwDzZGdQgVBIQyhiDsSDsmkDJ2h8Dg5hhQc6SCFizvPGUTlpC8aJllUOdTA5UY8u+/Wu/8EXwBKfc48nJ0PJGTjuxVT7dz0rmvFeLSyycvUkkRODolYq+CSV1vsMhSenQj1ptSGTko6a3ffua/wpeKs8MLMJPu+oW8KneXU8jQAb4AxmVn2ACx+ldBg4LJGzXCOGuZN5gdo5d9o12ygXord+rBu3D/AAw0j3VvPgKxmEglGSAkZy+tc5OxAABBxt0rrfGvExWzuJ4boFoUzpEGgFmyFGWdu5/dQUkuSvJim/ulfxjjcUvF+Gopw6NMsiNgPE5UDQ/bOQehOdiOorQ+NJ1SxkLHAJjTJOBl5UUZ/wC+1cG4JOGlMkpUMsiHV0kLs2Obq6HSVLEkdWJ7103iXimJZefMJWj8y2jSJqRgo88+OupmOkMV2VdviJqPLUWJ9U9cd9v5NN4R4lFLNerG2oifUWGCrKyBEKsOu8bDHXb3qu4RdKZrbW6gzT3dwATjV8SQAepMbA49qynglVa0ViWE17K8jujMrLBb4EmkqRu8jkAnprY0XD44bjjSwoCtva4mK6m0l42BAQZ8vmZR8laq9e8Y+C76tanO/vbHYHYDqf41Fm4hEvVgPmQP4moEsFkfiWL/ABNqH5Mab+5Wa7rBBn2iT/pq99Q/Bjh9GeZE1+NWyrlriED3kjH86jN4ns//AJqL6MG/hmiWCIeZUiUDctpRQB6k4GPzpmLiLOcW0ckw/aTCxf8A3HIVv8Gqh9Zfgs/xsFzIkN4htu0ur+wkj+/6qmmbnxBbx4MhlQEgAtBcLknoBmOovEOHcTcbqY1P6tvKC+P60jJt/hAp7g9jPb5ZbMhv2j52PuWVQSfc0V1MwfUMfn9h6Li4f9FDcuPXkvGvzBl0Z+Yqsn8Y2+hsHz4OhA0chZt9OTEzBRnfLEACr+e3mmyw1qB5WDqyb43053I3rN/+zqAEnkR+bcjLY9dhmg+pmWw6DF5/UpbPiEcYuLbJOYreNJDp85VmRnIzncsD06ZJ6Gq/i/EcLFHyzvJOuolSp03Jl8uCT0IO4GxGKsOI/ZgqyNKbpLeMnZQFGMgDGpjkk4qn8Q8Nt7e3jEN194IuFZ1UHmMOW0fkOQGwCNhnrWfdqjTKEWnXPI1wmYzQu0hJIJkXI2COWCD6aW/Kqfh94BIvpqf8m0sKtb60ngjjiWFkR4I1kZmA5ekyFh1ySitkgDvWcnVFcsXwupgGKuFYAlQVboQcDcZpErJkx6Wa43kbiNmO+4IGfbGPnWbvr8NIh9O3ppbUP50i3u05aaMsRu2AxCgdWLYwANid+hp5uGwsyt95jC5ySvMfZvLjZMDfAznvRqhNLLw3h/EkiyzMj6AOur9UfmK1S+IoZJ7aBdWWnZ/PC8YQCCRijF1HUlWwPYmufvKsEiqz6dQLjVGynS5DKQPff8quJpj9yE8QaRheLo07syG2WOQL+Z/KkSpj4lu0aHwrxmJ7uMZPMSW5kbyuFChJlHmI05IVDge9QlQG2ihOzssVy3T4JIEtsk9PjkI+tVVlfXiwSIII0SVYRIryIkrxhCDGAzAopIct5STzD0qY/GbiRZv6JK7OixoREBEqxvzABqbBBYDO+4A9Ke3sWSgpSbTNx4vjhSx5MJjiUyphY9OxaUO2EB3JOT6b1hJo4tISNToLtGBjzH8HBz3+LJOaAN7LIjzWiRKpDFYo7dRnO/Q69huBls59qQRImgpHJLiZ5DpikwFYNgbr1yRV2tGnoYRx425Pn+BXgWNrW+jlmGlcS91Ofw28owTvnAxWyn8UXBYlWRAei6dWB8871jLJQqxfgygK0pKlWLRlifjwNs7j6inbe4yoL2LuxG7C5mjBPsgXy/KhrGy48EHrcdV9vBmeJeEb+wmQCFpCUIzbh2zkkHWdOVyD7ex2rb+ALa6t4nzbnXM3MkdsqQAMKgGnoP5muq3H8x/Kmuw+X/OlZig+zMfxN7t0ZFDDUrKNv2lI/nXAXidYuSykMsjagRuGwq/TGGFerLj4G+Q/iK5b9o/+av8A24/+OpEkyl8MgModS2nRoGkHdnwXwdsgBY0z/VNae18JtMjjlkLIpXzZAI6epP7q23gj/MLb+6T+FXE3xfWg4h+Izkdl9lLRM39IzG4XVHozllBwS2fUk4x/CrWL7OYNSs6tKwwMyyO2AOi7t8I9K6JJSO9GgRa8HJm8FcRkL/h20Da2KS81taoWJVI0j2RemR33z1NSOGfZw0TF2ZXdvjYnVqJOpiAcBcmupN2+VQW6/nUaCtjIHgQgALFEyds4JY+iqNyfYCpMXBrpzhI9I288px2ztGPMf8WmpPCf9MP/AHY/ia2J+L/v3oKJNbZmovCWWVpcSFemvdQQc6hH8Ib3xmr62tGU7tkfU1MpyPrTJCthLLjtSjN7UvvSqZFQw0hO2KicSeXlNyFTm48gkzoJ2+LAz+VWYpubtRohwrjPgrixne4ZInZmLtokRlOeqqJW1afQZ27YqvuOGcSAIe1mYE6tA86gjoykMcMPXOa7xf8A6P6mqzt+X86Ro1Y88oqkkceur6+5Yebhz4jUapGLDZVIJYMO/U/X1o+GeLru3gEQjt+WC5RZdTGMMchUGv4Qc+UgYz7Vefa5/o9/7yP+NcXh+Gq1FLgtjk+JtLsdUfxeZnaCWQNbndwsaoxXuCVODGDgsMZIHXGQRfNErrNA0KtH+INSooLoVKqCBsGXy59GXGK55wb4m/sN/CpviLqvyf8A4hSyjck7LvSotJHcP6Hd26yypCytGsn4mjVGpXUMt1XHXOR3rFWt7AJEhgBKR3LzAASMBGCwVsnfBHc9c7Vy+z/SD5j/AIlrf8M63P8Ab/6aM+CnHGpG88HHX94L4b8RVyAd/IGHXfoy/nVzc2gGDHFEx6HUzLhTjOkhWz9ao/s7/RT/AN6P/wAENapetSL2K8nLErZRD9QfPApxLSMnzKAOmcU9+q3zP8KduPiPy/5U9FabsgPw2LJwTt7Y/Lej+4xen5nf604P+dG3b5D+Apdgptd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107504" y="1556792"/>
            <a:ext cx="8820472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just">
              <a:spcBef>
                <a:spcPct val="20000"/>
              </a:spcBef>
            </a:pPr>
            <a:endParaRPr lang="pt-PT" sz="28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0" algn="just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PT" sz="28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Método dasimétrico</a:t>
            </a:r>
            <a:r>
              <a:rPr kumimoji="0" lang="pt-PT" sz="28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Grego – dasi (densidade) + métrico (medida)</a:t>
            </a:r>
          </a:p>
          <a:p>
            <a:pPr lvl="0" algn="just">
              <a:spcBef>
                <a:spcPct val="20000"/>
              </a:spcBef>
            </a:pPr>
            <a:endParaRPr lang="pt-PT" sz="2800" i="1" noProof="0" dirty="0" smtClean="0"/>
          </a:p>
          <a:p>
            <a:pPr lvl="0" algn="just">
              <a:spcBef>
                <a:spcPct val="20000"/>
              </a:spcBef>
            </a:pPr>
            <a:r>
              <a:rPr kumimoji="0" lang="pt-PT" sz="2800" b="0" i="1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Técnica cartográfica para a apresentação de dados, que podem ser conceituados e representados como variações </a:t>
            </a:r>
            <a:r>
              <a:rPr kumimoji="0" lang="pt-PT" sz="2800" b="0" i="1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contínuas, mas irregulares de </a:t>
            </a:r>
            <a:r>
              <a:rPr kumimoji="0" lang="pt-PT" sz="2800" b="0" i="1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dimensões como tempo, espaço, elevação ou temperatura </a:t>
            </a:r>
            <a:r>
              <a:rPr kumimoji="0" lang="pt-PT" sz="2400" b="0" i="1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(adaptado de Mennis, 2009).</a:t>
            </a:r>
            <a:r>
              <a:rPr kumimoji="0" lang="pt-PT" sz="24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 algn="just">
              <a:spcBef>
                <a:spcPct val="20000"/>
              </a:spcBef>
              <a:buFont typeface="Arial" pitchFamily="34" charset="0"/>
              <a:buChar char="•"/>
            </a:pPr>
            <a:endParaRPr lang="pt-PT" sz="2800" i="1" dirty="0"/>
          </a:p>
          <a:p>
            <a:pPr lvl="0" algn="just">
              <a:spcBef>
                <a:spcPct val="20000"/>
              </a:spcBef>
              <a:buFont typeface="Arial" pitchFamily="34" charset="0"/>
              <a:buChar char="•"/>
            </a:pPr>
            <a:endParaRPr kumimoji="0" lang="pt-PT" sz="2800" b="0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>
              <a:spcBef>
                <a:spcPct val="20000"/>
              </a:spcBef>
            </a:pPr>
            <a:endParaRPr lang="pt-PT" sz="2800" baseline="0" dirty="0">
              <a:solidFill>
                <a:schemeClr val="tx1">
                  <a:tint val="75000"/>
                </a:schemeClr>
              </a:solidFill>
            </a:endParaRPr>
          </a:p>
          <a:p>
            <a:pPr lvl="0" algn="just">
              <a:spcBef>
                <a:spcPct val="20000"/>
              </a:spcBef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Introdução;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História do método dasimétrico;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Alguns princípios e definições;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Possibilidades e limitações;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Referências bibliográficas;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</a:t>
            </a:r>
            <a:r>
              <a:rPr lang="pt-PT" b="1" dirty="0" smtClean="0">
                <a:solidFill>
                  <a:srgbClr val="FF0000"/>
                </a:solidFill>
              </a:rPr>
              <a:t>História </a:t>
            </a:r>
            <a:r>
              <a:rPr lang="pt-PT" b="1" dirty="0" smtClean="0">
                <a:solidFill>
                  <a:schemeClr val="bg1"/>
                </a:solidFill>
              </a:rPr>
              <a:t>           Princípios            Exemplo 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2" y="-1"/>
            <a:ext cx="9143998" cy="1152002"/>
            <a:chOff x="2" y="-1"/>
            <a:chExt cx="9143998" cy="1152002"/>
          </a:xfrm>
        </p:grpSpPr>
        <p:pic>
          <p:nvPicPr>
            <p:cNvPr id="1026" name="Picture 2" descr="http://nepo.com.br/wp-content/uploads/2014/07/superpopula%C3%A7%C3%A3o-1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" y="1"/>
              <a:ext cx="1714285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619672" y="0"/>
              <a:ext cx="144016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ziulbaquara.files.wordpress.com/2012/03/1331234542_754482_1331237519_noticia_grande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0"/>
              <a:ext cx="1524937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72000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Picture 9" descr="https://s-media-cache-ak0.pinimg.com/564x/c6/c3/67/c6c36782fa28ed3ddb5b7ddb4f957837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084168" y="0"/>
              <a:ext cx="1524936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Picture 11" descr="http://1.bp.blogspot.com/-tmOR-Ym0wA4/VRGZgFW4ITI/AAAAAAAAGMc/7YYELePy9aE/s1600/desigualdade-social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7596336" y="-1"/>
              <a:ext cx="1547664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2600" noProof="0" dirty="0" smtClean="0"/>
              <a:t>Historicamente está relacionado à distribuição populacional;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2600" dirty="0" smtClean="0"/>
              <a:t>1833 – mapa de densidade populacional </a:t>
            </a:r>
            <a:r>
              <a:rPr lang="pt-PT" sz="2600" dirty="0" smtClean="0"/>
              <a:t>pelo inglês </a:t>
            </a:r>
            <a:r>
              <a:rPr lang="pt-BR" sz="2600" dirty="0"/>
              <a:t>George Julius </a:t>
            </a:r>
            <a:r>
              <a:rPr lang="pt-BR" sz="2600" dirty="0" err="1"/>
              <a:t>Poulett</a:t>
            </a:r>
            <a:r>
              <a:rPr lang="pt-BR" sz="2600" dirty="0"/>
              <a:t> </a:t>
            </a:r>
            <a:r>
              <a:rPr lang="pt-BR" sz="2600" dirty="0" smtClean="0"/>
              <a:t> </a:t>
            </a:r>
            <a:r>
              <a:rPr lang="pt-BR" sz="2600" dirty="0" err="1" smtClean="0"/>
              <a:t>Scrope</a:t>
            </a:r>
            <a:r>
              <a:rPr lang="pt-BR" sz="2600" dirty="0" smtClean="0"/>
              <a:t>;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2600" dirty="0"/>
              <a:t> </a:t>
            </a:r>
            <a:r>
              <a:rPr lang="pt-PT" sz="2600" dirty="0" smtClean="0"/>
              <a:t>1837 – mapa de densidade populacional da Irlanda por </a:t>
            </a:r>
            <a:r>
              <a:rPr lang="pt-BR" sz="2600" dirty="0" smtClean="0"/>
              <a:t>Henry </a:t>
            </a:r>
            <a:r>
              <a:rPr lang="pt-BR" sz="2600" dirty="0" err="1"/>
              <a:t>Drury</a:t>
            </a:r>
            <a:r>
              <a:rPr lang="pt-BR" sz="2600" dirty="0"/>
              <a:t> </a:t>
            </a:r>
            <a:r>
              <a:rPr lang="pt-BR" sz="2600" dirty="0" err="1" smtClean="0"/>
              <a:t>Harness</a:t>
            </a:r>
            <a:r>
              <a:rPr lang="pt-BR" sz="2600" dirty="0" smtClean="0"/>
              <a:t>;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/>
              <a:t> </a:t>
            </a:r>
            <a:r>
              <a:rPr lang="pt-BR" sz="2600" dirty="0" smtClean="0"/>
              <a:t>1911 - Benjamin </a:t>
            </a:r>
            <a:r>
              <a:rPr lang="pt-BR" sz="2600" dirty="0" err="1" smtClean="0"/>
              <a:t>Semenov-Tian-Shansky</a:t>
            </a:r>
            <a:r>
              <a:rPr lang="pt-BR" sz="2600" dirty="0" smtClean="0"/>
              <a:t> é creditado por cunhar o termo “Método </a:t>
            </a:r>
            <a:r>
              <a:rPr lang="pt-BR" sz="2600" dirty="0" err="1" smtClean="0"/>
              <a:t>Dasimétrico</a:t>
            </a:r>
            <a:r>
              <a:rPr lang="pt-BR" sz="2600" dirty="0" smtClean="0"/>
              <a:t>”;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endParaRPr lang="pt-BR" sz="2600" dirty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endParaRPr lang="pt-BR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0">
              <a:spcBef>
                <a:spcPct val="20000"/>
              </a:spcBef>
            </a:pPr>
            <a:endParaRPr lang="pt-PT" sz="3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PT" sz="3200" noProof="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9512" y="260648"/>
            <a:ext cx="895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Introdução             </a:t>
            </a:r>
            <a:r>
              <a:rPr lang="pt-PT" b="1" dirty="0" smtClean="0">
                <a:solidFill>
                  <a:srgbClr val="FF0000"/>
                </a:solidFill>
              </a:rPr>
              <a:t>História </a:t>
            </a:r>
            <a:r>
              <a:rPr lang="pt-PT" b="1" dirty="0" smtClean="0">
                <a:solidFill>
                  <a:schemeClr val="bg1"/>
                </a:solidFill>
              </a:rPr>
              <a:t>           Princípios            Exemplos         Possibilidades     Referências</a:t>
            </a:r>
          </a:p>
          <a:p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                                                       e definições                                     e limitações  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1999</Words>
  <Application>Microsoft Office PowerPoint</Application>
  <PresentationFormat>Apresentação na tela (4:3)</PresentationFormat>
  <Paragraphs>349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Dasymetric Mapping for Estimating Population in Small Areas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Juliana</dc:creator>
  <cp:lastModifiedBy>Juliana</cp:lastModifiedBy>
  <cp:revision>94</cp:revision>
  <dcterms:created xsi:type="dcterms:W3CDTF">2016-08-10T11:42:50Z</dcterms:created>
  <dcterms:modified xsi:type="dcterms:W3CDTF">2016-08-17T14:15:17Z</dcterms:modified>
</cp:coreProperties>
</file>