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32"/>
  </p:notesMasterIdLst>
  <p:sldIdLst>
    <p:sldId id="256" r:id="rId2"/>
    <p:sldId id="259" r:id="rId3"/>
    <p:sldId id="260" r:id="rId4"/>
    <p:sldId id="258" r:id="rId5"/>
    <p:sldId id="280" r:id="rId6"/>
    <p:sldId id="262" r:id="rId7"/>
    <p:sldId id="264" r:id="rId8"/>
    <p:sldId id="279" r:id="rId9"/>
    <p:sldId id="265" r:id="rId10"/>
    <p:sldId id="276" r:id="rId11"/>
    <p:sldId id="278" r:id="rId12"/>
    <p:sldId id="274" r:id="rId13"/>
    <p:sldId id="263" r:id="rId14"/>
    <p:sldId id="277" r:id="rId15"/>
    <p:sldId id="282" r:id="rId16"/>
    <p:sldId id="283" r:id="rId17"/>
    <p:sldId id="266" r:id="rId18"/>
    <p:sldId id="267" r:id="rId19"/>
    <p:sldId id="281" r:id="rId20"/>
    <p:sldId id="286" r:id="rId21"/>
    <p:sldId id="271" r:id="rId22"/>
    <p:sldId id="287" r:id="rId23"/>
    <p:sldId id="270" r:id="rId24"/>
    <p:sldId id="268" r:id="rId25"/>
    <p:sldId id="284" r:id="rId26"/>
    <p:sldId id="269" r:id="rId27"/>
    <p:sldId id="272" r:id="rId28"/>
    <p:sldId id="273" r:id="rId29"/>
    <p:sldId id="285" r:id="rId30"/>
    <p:sldId id="275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664" autoAdjust="0"/>
  </p:normalViewPr>
  <p:slideViewPr>
    <p:cSldViewPr snapToGrid="0">
      <p:cViewPr varScale="1">
        <p:scale>
          <a:sx n="67" d="100"/>
          <a:sy n="67" d="100"/>
        </p:scale>
        <p:origin x="3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&#225;rbara\Desktop\MonografiaII\figura%20chuv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pt-BR" b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Comportamento da precipitação (22/10/2013)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Ponto 1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'22 de outubro'!$A$1:$U$1</c:f>
              <c:numCache>
                <c:formatCode>h:mm:ss</c:formatCode>
                <c:ptCount val="21"/>
                <c:pt idx="0">
                  <c:v>0.65182870370370372</c:v>
                </c:pt>
                <c:pt idx="1">
                  <c:v>0.65704861111111112</c:v>
                </c:pt>
                <c:pt idx="2">
                  <c:v>0.66224537037037035</c:v>
                </c:pt>
                <c:pt idx="3">
                  <c:v>0.66746527777777775</c:v>
                </c:pt>
                <c:pt idx="4">
                  <c:v>0.67265046296296294</c:v>
                </c:pt>
                <c:pt idx="5">
                  <c:v>0.67787037037037035</c:v>
                </c:pt>
                <c:pt idx="6">
                  <c:v>0.68306712962962957</c:v>
                </c:pt>
                <c:pt idx="7">
                  <c:v>0.68828703703703698</c:v>
                </c:pt>
                <c:pt idx="8">
                  <c:v>0.6934837962962962</c:v>
                </c:pt>
                <c:pt idx="9">
                  <c:v>0.69871527777777775</c:v>
                </c:pt>
                <c:pt idx="10">
                  <c:v>0.70391203703703698</c:v>
                </c:pt>
                <c:pt idx="11">
                  <c:v>0.70912037037037035</c:v>
                </c:pt>
                <c:pt idx="12">
                  <c:v>0.71431712962962957</c:v>
                </c:pt>
                <c:pt idx="13">
                  <c:v>0.71953703703703698</c:v>
                </c:pt>
                <c:pt idx="14">
                  <c:v>0.72474537037037035</c:v>
                </c:pt>
                <c:pt idx="15">
                  <c:v>0.72995370370370372</c:v>
                </c:pt>
                <c:pt idx="16">
                  <c:v>0.73515046296296294</c:v>
                </c:pt>
                <c:pt idx="17">
                  <c:v>0.74037037037037035</c:v>
                </c:pt>
                <c:pt idx="18">
                  <c:v>0.74557870370370372</c:v>
                </c:pt>
                <c:pt idx="19">
                  <c:v>0.75079861111111112</c:v>
                </c:pt>
                <c:pt idx="20">
                  <c:v>0.7559837962962962</c:v>
                </c:pt>
              </c:numCache>
            </c:numRef>
          </c:cat>
          <c:val>
            <c:numRef>
              <c:f>'22 de outubro'!$A$2:$U$2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0.35606221837286101</c:v>
                </c:pt>
                <c:pt idx="3">
                  <c:v>5.0601682613182097</c:v>
                </c:pt>
                <c:pt idx="4">
                  <c:v>8.9032681587500893</c:v>
                </c:pt>
                <c:pt idx="5">
                  <c:v>9.5001998487103094</c:v>
                </c:pt>
                <c:pt idx="6">
                  <c:v>10.043703547918801</c:v>
                </c:pt>
                <c:pt idx="7">
                  <c:v>10.226324331467699</c:v>
                </c:pt>
                <c:pt idx="8">
                  <c:v>10.184344731603399</c:v>
                </c:pt>
                <c:pt idx="9">
                  <c:v>9.4910472558843004</c:v>
                </c:pt>
                <c:pt idx="10">
                  <c:v>8.9189274464655206</c:v>
                </c:pt>
                <c:pt idx="11">
                  <c:v>8.1385274781191601</c:v>
                </c:pt>
                <c:pt idx="12">
                  <c:v>7.7593451020573001</c:v>
                </c:pt>
                <c:pt idx="13">
                  <c:v>6.3057985243273302</c:v>
                </c:pt>
                <c:pt idx="14">
                  <c:v>2.8740390962391502</c:v>
                </c:pt>
                <c:pt idx="15">
                  <c:v>1.7852849923813201</c:v>
                </c:pt>
                <c:pt idx="16">
                  <c:v>1.7200220688232399</c:v>
                </c:pt>
                <c:pt idx="17">
                  <c:v>2.00548035967635</c:v>
                </c:pt>
                <c:pt idx="18">
                  <c:v>1.0478392736620199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smooth val="1"/>
        </c:ser>
        <c:ser>
          <c:idx val="1"/>
          <c:order val="1"/>
          <c:tx>
            <c:v>Ponto 2</c:v>
          </c:tx>
          <c:spPr>
            <a:ln w="28575" cap="rnd">
              <a:solidFill>
                <a:srgbClr val="FF99CC"/>
              </a:solidFill>
              <a:round/>
            </a:ln>
            <a:effectLst/>
          </c:spPr>
          <c:marker>
            <c:symbol val="none"/>
          </c:marker>
          <c:cat>
            <c:numRef>
              <c:f>'22 de outubro'!$A$1:$U$1</c:f>
              <c:numCache>
                <c:formatCode>h:mm:ss</c:formatCode>
                <c:ptCount val="21"/>
                <c:pt idx="0">
                  <c:v>0.65182870370370372</c:v>
                </c:pt>
                <c:pt idx="1">
                  <c:v>0.65704861111111112</c:v>
                </c:pt>
                <c:pt idx="2">
                  <c:v>0.66224537037037035</c:v>
                </c:pt>
                <c:pt idx="3">
                  <c:v>0.66746527777777775</c:v>
                </c:pt>
                <c:pt idx="4">
                  <c:v>0.67265046296296294</c:v>
                </c:pt>
                <c:pt idx="5">
                  <c:v>0.67787037037037035</c:v>
                </c:pt>
                <c:pt idx="6">
                  <c:v>0.68306712962962957</c:v>
                </c:pt>
                <c:pt idx="7">
                  <c:v>0.68828703703703698</c:v>
                </c:pt>
                <c:pt idx="8">
                  <c:v>0.6934837962962962</c:v>
                </c:pt>
                <c:pt idx="9">
                  <c:v>0.69871527777777775</c:v>
                </c:pt>
                <c:pt idx="10">
                  <c:v>0.70391203703703698</c:v>
                </c:pt>
                <c:pt idx="11">
                  <c:v>0.70912037037037035</c:v>
                </c:pt>
                <c:pt idx="12">
                  <c:v>0.71431712962962957</c:v>
                </c:pt>
                <c:pt idx="13">
                  <c:v>0.71953703703703698</c:v>
                </c:pt>
                <c:pt idx="14">
                  <c:v>0.72474537037037035</c:v>
                </c:pt>
                <c:pt idx="15">
                  <c:v>0.72995370370370372</c:v>
                </c:pt>
                <c:pt idx="16">
                  <c:v>0.73515046296296294</c:v>
                </c:pt>
                <c:pt idx="17">
                  <c:v>0.74037037037037035</c:v>
                </c:pt>
                <c:pt idx="18">
                  <c:v>0.74557870370370372</c:v>
                </c:pt>
                <c:pt idx="19">
                  <c:v>0.75079861111111112</c:v>
                </c:pt>
                <c:pt idx="20">
                  <c:v>0.7559837962962962</c:v>
                </c:pt>
              </c:numCache>
            </c:numRef>
          </c:cat>
          <c:val>
            <c:numRef>
              <c:f>'22 de outubro'!$A$3:$U$3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4.3486895937214998</c:v>
                </c:pt>
                <c:pt idx="4">
                  <c:v>8.0118971763731395</c:v>
                </c:pt>
                <c:pt idx="5">
                  <c:v>8.9820866938443302</c:v>
                </c:pt>
                <c:pt idx="6">
                  <c:v>9.8117670538545205</c:v>
                </c:pt>
                <c:pt idx="7">
                  <c:v>10.020710406578001</c:v>
                </c:pt>
                <c:pt idx="8">
                  <c:v>10.0187949120327</c:v>
                </c:pt>
                <c:pt idx="9">
                  <c:v>9.5978436106142606</c:v>
                </c:pt>
                <c:pt idx="10">
                  <c:v>8.9284295321216494</c:v>
                </c:pt>
                <c:pt idx="11">
                  <c:v>8.4067075484913101</c:v>
                </c:pt>
                <c:pt idx="12">
                  <c:v>7.2676964025102304</c:v>
                </c:pt>
                <c:pt idx="13">
                  <c:v>5.6106158430096</c:v>
                </c:pt>
                <c:pt idx="14">
                  <c:v>2.7492946510556302</c:v>
                </c:pt>
                <c:pt idx="15">
                  <c:v>1.2473746310009</c:v>
                </c:pt>
                <c:pt idx="16">
                  <c:v>0</c:v>
                </c:pt>
                <c:pt idx="17">
                  <c:v>0.55778175851138601</c:v>
                </c:pt>
                <c:pt idx="18">
                  <c:v>0.37422831202214901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smooth val="1"/>
        </c:ser>
        <c:ser>
          <c:idx val="2"/>
          <c:order val="2"/>
          <c:tx>
            <c:v>Ponto 3</c:v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numRef>
              <c:f>'22 de outubro'!$A$1:$U$1</c:f>
              <c:numCache>
                <c:formatCode>h:mm:ss</c:formatCode>
                <c:ptCount val="21"/>
                <c:pt idx="0">
                  <c:v>0.65182870370370372</c:v>
                </c:pt>
                <c:pt idx="1">
                  <c:v>0.65704861111111112</c:v>
                </c:pt>
                <c:pt idx="2">
                  <c:v>0.66224537037037035</c:v>
                </c:pt>
                <c:pt idx="3">
                  <c:v>0.66746527777777775</c:v>
                </c:pt>
                <c:pt idx="4">
                  <c:v>0.67265046296296294</c:v>
                </c:pt>
                <c:pt idx="5">
                  <c:v>0.67787037037037035</c:v>
                </c:pt>
                <c:pt idx="6">
                  <c:v>0.68306712962962957</c:v>
                </c:pt>
                <c:pt idx="7">
                  <c:v>0.68828703703703698</c:v>
                </c:pt>
                <c:pt idx="8">
                  <c:v>0.6934837962962962</c:v>
                </c:pt>
                <c:pt idx="9">
                  <c:v>0.69871527777777775</c:v>
                </c:pt>
                <c:pt idx="10">
                  <c:v>0.70391203703703698</c:v>
                </c:pt>
                <c:pt idx="11">
                  <c:v>0.70912037037037035</c:v>
                </c:pt>
                <c:pt idx="12">
                  <c:v>0.71431712962962957</c:v>
                </c:pt>
                <c:pt idx="13">
                  <c:v>0.71953703703703698</c:v>
                </c:pt>
                <c:pt idx="14">
                  <c:v>0.72474537037037035</c:v>
                </c:pt>
                <c:pt idx="15">
                  <c:v>0.72995370370370372</c:v>
                </c:pt>
                <c:pt idx="16">
                  <c:v>0.73515046296296294</c:v>
                </c:pt>
                <c:pt idx="17">
                  <c:v>0.74037037037037035</c:v>
                </c:pt>
                <c:pt idx="18">
                  <c:v>0.74557870370370372</c:v>
                </c:pt>
                <c:pt idx="19">
                  <c:v>0.75079861111111112</c:v>
                </c:pt>
                <c:pt idx="20">
                  <c:v>0.7559837962962962</c:v>
                </c:pt>
              </c:numCache>
            </c:numRef>
          </c:cat>
          <c:val>
            <c:numRef>
              <c:f>'22 de outubro'!$A$4:$U$4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3.4988326366574598</c:v>
                </c:pt>
                <c:pt idx="4">
                  <c:v>7.9410604307794399</c:v>
                </c:pt>
                <c:pt idx="5">
                  <c:v>8.5191451666349103</c:v>
                </c:pt>
                <c:pt idx="6">
                  <c:v>9.3202433747478093</c:v>
                </c:pt>
                <c:pt idx="7">
                  <c:v>9.9540749777977897</c:v>
                </c:pt>
                <c:pt idx="8">
                  <c:v>10.0812839568635</c:v>
                </c:pt>
                <c:pt idx="9">
                  <c:v>9.9980869483430794</c:v>
                </c:pt>
                <c:pt idx="10">
                  <c:v>9.7898673222032606</c:v>
                </c:pt>
                <c:pt idx="11">
                  <c:v>8.8421137745546208</c:v>
                </c:pt>
                <c:pt idx="12">
                  <c:v>8.0609317698033802</c:v>
                </c:pt>
                <c:pt idx="13">
                  <c:v>6.6454983797203502</c:v>
                </c:pt>
                <c:pt idx="14">
                  <c:v>5.1661382985155999</c:v>
                </c:pt>
                <c:pt idx="15">
                  <c:v>3.33007582459906</c:v>
                </c:pt>
                <c:pt idx="16">
                  <c:v>2.33743414605815</c:v>
                </c:pt>
                <c:pt idx="17">
                  <c:v>3.1199953751154301</c:v>
                </c:pt>
                <c:pt idx="18">
                  <c:v>1.01555443751895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smooth val="1"/>
        </c:ser>
        <c:ser>
          <c:idx val="3"/>
          <c:order val="3"/>
          <c:tx>
            <c:v>Ponto 4</c:v>
          </c:tx>
          <c:spPr>
            <a:ln w="28575" cap="rnd">
              <a:solidFill>
                <a:srgbClr val="B90389"/>
              </a:solidFill>
              <a:round/>
            </a:ln>
            <a:effectLst/>
          </c:spPr>
          <c:marker>
            <c:symbol val="none"/>
          </c:marker>
          <c:cat>
            <c:numRef>
              <c:f>'22 de outubro'!$A$1:$U$1</c:f>
              <c:numCache>
                <c:formatCode>h:mm:ss</c:formatCode>
                <c:ptCount val="21"/>
                <c:pt idx="0">
                  <c:v>0.65182870370370372</c:v>
                </c:pt>
                <c:pt idx="1">
                  <c:v>0.65704861111111112</c:v>
                </c:pt>
                <c:pt idx="2">
                  <c:v>0.66224537037037035</c:v>
                </c:pt>
                <c:pt idx="3">
                  <c:v>0.66746527777777775</c:v>
                </c:pt>
                <c:pt idx="4">
                  <c:v>0.67265046296296294</c:v>
                </c:pt>
                <c:pt idx="5">
                  <c:v>0.67787037037037035</c:v>
                </c:pt>
                <c:pt idx="6">
                  <c:v>0.68306712962962957</c:v>
                </c:pt>
                <c:pt idx="7">
                  <c:v>0.68828703703703698</c:v>
                </c:pt>
                <c:pt idx="8">
                  <c:v>0.6934837962962962</c:v>
                </c:pt>
                <c:pt idx="9">
                  <c:v>0.69871527777777775</c:v>
                </c:pt>
                <c:pt idx="10">
                  <c:v>0.70391203703703698</c:v>
                </c:pt>
                <c:pt idx="11">
                  <c:v>0.70912037037037035</c:v>
                </c:pt>
                <c:pt idx="12">
                  <c:v>0.71431712962962957</c:v>
                </c:pt>
                <c:pt idx="13">
                  <c:v>0.71953703703703698</c:v>
                </c:pt>
                <c:pt idx="14">
                  <c:v>0.72474537037037035</c:v>
                </c:pt>
                <c:pt idx="15">
                  <c:v>0.72995370370370372</c:v>
                </c:pt>
                <c:pt idx="16">
                  <c:v>0.73515046296296294</c:v>
                </c:pt>
                <c:pt idx="17">
                  <c:v>0.74037037037037035</c:v>
                </c:pt>
                <c:pt idx="18">
                  <c:v>0.74557870370370372</c:v>
                </c:pt>
                <c:pt idx="19">
                  <c:v>0.75079861111111112</c:v>
                </c:pt>
                <c:pt idx="20">
                  <c:v>0.7559837962962962</c:v>
                </c:pt>
              </c:numCache>
            </c:numRef>
          </c:cat>
          <c:val>
            <c:numRef>
              <c:f>'22 de outubro'!$A$5:$U$5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0.74092884700856398</c:v>
                </c:pt>
                <c:pt idx="3">
                  <c:v>5.72098268426444</c:v>
                </c:pt>
                <c:pt idx="4">
                  <c:v>9.2340710005551507</c:v>
                </c:pt>
                <c:pt idx="5">
                  <c:v>9.6815811204920994</c:v>
                </c:pt>
                <c:pt idx="6">
                  <c:v>9.57951537545663</c:v>
                </c:pt>
                <c:pt idx="7">
                  <c:v>9.7798213109775691</c:v>
                </c:pt>
                <c:pt idx="8">
                  <c:v>9.9060881040845299</c:v>
                </c:pt>
                <c:pt idx="9">
                  <c:v>9.8636401379815606</c:v>
                </c:pt>
                <c:pt idx="10">
                  <c:v>9.7072759915686699</c:v>
                </c:pt>
                <c:pt idx="11">
                  <c:v>8.9383514069919503</c:v>
                </c:pt>
                <c:pt idx="12">
                  <c:v>8.2270538186742499</c:v>
                </c:pt>
                <c:pt idx="13">
                  <c:v>7.7038826761263</c:v>
                </c:pt>
                <c:pt idx="14">
                  <c:v>6.86832435904401</c:v>
                </c:pt>
                <c:pt idx="15">
                  <c:v>6.2601948915227901</c:v>
                </c:pt>
                <c:pt idx="16">
                  <c:v>5.7924995183766601</c:v>
                </c:pt>
                <c:pt idx="17">
                  <c:v>5.71600231221709</c:v>
                </c:pt>
                <c:pt idx="18">
                  <c:v>2.8368228158425799</c:v>
                </c:pt>
                <c:pt idx="19">
                  <c:v>0.312643878940772</c:v>
                </c:pt>
                <c:pt idx="20">
                  <c:v>0</c:v>
                </c:pt>
              </c:numCache>
            </c:numRef>
          </c:val>
          <c:smooth val="1"/>
        </c:ser>
        <c:ser>
          <c:idx val="4"/>
          <c:order val="4"/>
          <c:tx>
            <c:v>Ponto 5</c:v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'22 de outubro'!$A$1:$U$1</c:f>
              <c:numCache>
                <c:formatCode>h:mm:ss</c:formatCode>
                <c:ptCount val="21"/>
                <c:pt idx="0">
                  <c:v>0.65182870370370372</c:v>
                </c:pt>
                <c:pt idx="1">
                  <c:v>0.65704861111111112</c:v>
                </c:pt>
                <c:pt idx="2">
                  <c:v>0.66224537037037035</c:v>
                </c:pt>
                <c:pt idx="3">
                  <c:v>0.66746527777777775</c:v>
                </c:pt>
                <c:pt idx="4">
                  <c:v>0.67265046296296294</c:v>
                </c:pt>
                <c:pt idx="5">
                  <c:v>0.67787037037037035</c:v>
                </c:pt>
                <c:pt idx="6">
                  <c:v>0.68306712962962957</c:v>
                </c:pt>
                <c:pt idx="7">
                  <c:v>0.68828703703703698</c:v>
                </c:pt>
                <c:pt idx="8">
                  <c:v>0.6934837962962962</c:v>
                </c:pt>
                <c:pt idx="9">
                  <c:v>0.69871527777777775</c:v>
                </c:pt>
                <c:pt idx="10">
                  <c:v>0.70391203703703698</c:v>
                </c:pt>
                <c:pt idx="11">
                  <c:v>0.70912037037037035</c:v>
                </c:pt>
                <c:pt idx="12">
                  <c:v>0.71431712962962957</c:v>
                </c:pt>
                <c:pt idx="13">
                  <c:v>0.71953703703703698</c:v>
                </c:pt>
                <c:pt idx="14">
                  <c:v>0.72474537037037035</c:v>
                </c:pt>
                <c:pt idx="15">
                  <c:v>0.72995370370370372</c:v>
                </c:pt>
                <c:pt idx="16">
                  <c:v>0.73515046296296294</c:v>
                </c:pt>
                <c:pt idx="17">
                  <c:v>0.74037037037037035</c:v>
                </c:pt>
                <c:pt idx="18">
                  <c:v>0.74557870370370372</c:v>
                </c:pt>
                <c:pt idx="19">
                  <c:v>0.75079861111111112</c:v>
                </c:pt>
                <c:pt idx="20">
                  <c:v>0.7559837962962962</c:v>
                </c:pt>
              </c:numCache>
            </c:numRef>
          </c:cat>
          <c:val>
            <c:numRef>
              <c:f>'22 de outubro'!$A$6:$U$6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0.86021706619133798</c:v>
                </c:pt>
                <c:pt idx="4">
                  <c:v>2.3112977443557901</c:v>
                </c:pt>
                <c:pt idx="5">
                  <c:v>7.7383210938374898</c:v>
                </c:pt>
                <c:pt idx="6">
                  <c:v>8.8997418261802803</c:v>
                </c:pt>
                <c:pt idx="7">
                  <c:v>8.6932053610505697</c:v>
                </c:pt>
                <c:pt idx="8">
                  <c:v>9.4005519750818198</c:v>
                </c:pt>
                <c:pt idx="9">
                  <c:v>9.6897303268845203</c:v>
                </c:pt>
                <c:pt idx="10">
                  <c:v>9.4850261748525408</c:v>
                </c:pt>
                <c:pt idx="11">
                  <c:v>9.6607954219028596</c:v>
                </c:pt>
                <c:pt idx="12">
                  <c:v>9.13582857596246</c:v>
                </c:pt>
                <c:pt idx="13">
                  <c:v>8.5787278401403704</c:v>
                </c:pt>
                <c:pt idx="14">
                  <c:v>8.1147952805839907</c:v>
                </c:pt>
                <c:pt idx="15">
                  <c:v>7.0186169945691397</c:v>
                </c:pt>
                <c:pt idx="16">
                  <c:v>5.7830442336506804</c:v>
                </c:pt>
                <c:pt idx="17">
                  <c:v>3.69287116904919</c:v>
                </c:pt>
                <c:pt idx="18">
                  <c:v>0.625160482606404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smooth val="1"/>
        </c:ser>
        <c:ser>
          <c:idx val="5"/>
          <c:order val="5"/>
          <c:tx>
            <c:v>Ponto 6</c:v>
          </c:tx>
          <c:spPr>
            <a:ln w="28575" cap="rnd">
              <a:solidFill>
                <a:srgbClr val="00FF00"/>
              </a:solidFill>
              <a:round/>
            </a:ln>
            <a:effectLst/>
          </c:spPr>
          <c:marker>
            <c:symbol val="none"/>
          </c:marker>
          <c:cat>
            <c:numRef>
              <c:f>'22 de outubro'!$A$1:$U$1</c:f>
              <c:numCache>
                <c:formatCode>h:mm:ss</c:formatCode>
                <c:ptCount val="21"/>
                <c:pt idx="0">
                  <c:v>0.65182870370370372</c:v>
                </c:pt>
                <c:pt idx="1">
                  <c:v>0.65704861111111112</c:v>
                </c:pt>
                <c:pt idx="2">
                  <c:v>0.66224537037037035</c:v>
                </c:pt>
                <c:pt idx="3">
                  <c:v>0.66746527777777775</c:v>
                </c:pt>
                <c:pt idx="4">
                  <c:v>0.67265046296296294</c:v>
                </c:pt>
                <c:pt idx="5">
                  <c:v>0.67787037037037035</c:v>
                </c:pt>
                <c:pt idx="6">
                  <c:v>0.68306712962962957</c:v>
                </c:pt>
                <c:pt idx="7">
                  <c:v>0.68828703703703698</c:v>
                </c:pt>
                <c:pt idx="8">
                  <c:v>0.6934837962962962</c:v>
                </c:pt>
                <c:pt idx="9">
                  <c:v>0.69871527777777775</c:v>
                </c:pt>
                <c:pt idx="10">
                  <c:v>0.70391203703703698</c:v>
                </c:pt>
                <c:pt idx="11">
                  <c:v>0.70912037037037035</c:v>
                </c:pt>
                <c:pt idx="12">
                  <c:v>0.71431712962962957</c:v>
                </c:pt>
                <c:pt idx="13">
                  <c:v>0.71953703703703698</c:v>
                </c:pt>
                <c:pt idx="14">
                  <c:v>0.72474537037037035</c:v>
                </c:pt>
                <c:pt idx="15">
                  <c:v>0.72995370370370372</c:v>
                </c:pt>
                <c:pt idx="16">
                  <c:v>0.73515046296296294</c:v>
                </c:pt>
                <c:pt idx="17">
                  <c:v>0.74037037037037035</c:v>
                </c:pt>
                <c:pt idx="18">
                  <c:v>0.74557870370370372</c:v>
                </c:pt>
                <c:pt idx="19">
                  <c:v>0.75079861111111112</c:v>
                </c:pt>
                <c:pt idx="20">
                  <c:v>0.7559837962962962</c:v>
                </c:pt>
              </c:numCache>
            </c:numRef>
          </c:cat>
          <c:val>
            <c:numRef>
              <c:f>'22 de outubro'!$A$7:$U$7</c:f>
              <c:numCache>
                <c:formatCode>General</c:formatCode>
                <c:ptCount val="21"/>
                <c:pt idx="0">
                  <c:v>0</c:v>
                </c:pt>
                <c:pt idx="1">
                  <c:v>1.6659918125839801</c:v>
                </c:pt>
                <c:pt idx="2">
                  <c:v>0</c:v>
                </c:pt>
                <c:pt idx="3">
                  <c:v>3.6409880169134801</c:v>
                </c:pt>
                <c:pt idx="4">
                  <c:v>5.8445841090947299</c:v>
                </c:pt>
                <c:pt idx="5">
                  <c:v>8.6176580390589592</c:v>
                </c:pt>
                <c:pt idx="6">
                  <c:v>9.0787981244472693</c:v>
                </c:pt>
                <c:pt idx="7">
                  <c:v>9.1090043156988703</c:v>
                </c:pt>
                <c:pt idx="8">
                  <c:v>9.4403944829270792</c:v>
                </c:pt>
                <c:pt idx="9">
                  <c:v>9.3799117012776403</c:v>
                </c:pt>
                <c:pt idx="10">
                  <c:v>8.7856887076259103</c:v>
                </c:pt>
                <c:pt idx="11">
                  <c:v>7.8626910129632597</c:v>
                </c:pt>
                <c:pt idx="12">
                  <c:v>6.7004400354183202</c:v>
                </c:pt>
                <c:pt idx="13">
                  <c:v>5.4885012024254003</c:v>
                </c:pt>
                <c:pt idx="14">
                  <c:v>4.4790806262068497</c:v>
                </c:pt>
                <c:pt idx="15">
                  <c:v>3.2462890147837302</c:v>
                </c:pt>
                <c:pt idx="16">
                  <c:v>1.41452255603153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smooth val="1"/>
        </c:ser>
        <c:ser>
          <c:idx val="6"/>
          <c:order val="6"/>
          <c:tx>
            <c:v>Ponto 7</c:v>
          </c:tx>
          <c:spPr>
            <a:ln w="28575" cap="rnd">
              <a:solidFill>
                <a:srgbClr val="00FFFF"/>
              </a:solidFill>
              <a:round/>
            </a:ln>
            <a:effectLst/>
          </c:spPr>
          <c:marker>
            <c:symbol val="none"/>
          </c:marker>
          <c:cat>
            <c:numRef>
              <c:f>'22 de outubro'!$A$1:$U$1</c:f>
              <c:numCache>
                <c:formatCode>h:mm:ss</c:formatCode>
                <c:ptCount val="21"/>
                <c:pt idx="0">
                  <c:v>0.65182870370370372</c:v>
                </c:pt>
                <c:pt idx="1">
                  <c:v>0.65704861111111112</c:v>
                </c:pt>
                <c:pt idx="2">
                  <c:v>0.66224537037037035</c:v>
                </c:pt>
                <c:pt idx="3">
                  <c:v>0.66746527777777775</c:v>
                </c:pt>
                <c:pt idx="4">
                  <c:v>0.67265046296296294</c:v>
                </c:pt>
                <c:pt idx="5">
                  <c:v>0.67787037037037035</c:v>
                </c:pt>
                <c:pt idx="6">
                  <c:v>0.68306712962962957</c:v>
                </c:pt>
                <c:pt idx="7">
                  <c:v>0.68828703703703698</c:v>
                </c:pt>
                <c:pt idx="8">
                  <c:v>0.6934837962962962</c:v>
                </c:pt>
                <c:pt idx="9">
                  <c:v>0.69871527777777775</c:v>
                </c:pt>
                <c:pt idx="10">
                  <c:v>0.70391203703703698</c:v>
                </c:pt>
                <c:pt idx="11">
                  <c:v>0.70912037037037035</c:v>
                </c:pt>
                <c:pt idx="12">
                  <c:v>0.71431712962962957</c:v>
                </c:pt>
                <c:pt idx="13">
                  <c:v>0.71953703703703698</c:v>
                </c:pt>
                <c:pt idx="14">
                  <c:v>0.72474537037037035</c:v>
                </c:pt>
                <c:pt idx="15">
                  <c:v>0.72995370370370372</c:v>
                </c:pt>
                <c:pt idx="16">
                  <c:v>0.73515046296296294</c:v>
                </c:pt>
                <c:pt idx="17">
                  <c:v>0.74037037037037035</c:v>
                </c:pt>
                <c:pt idx="18">
                  <c:v>0.74557870370370372</c:v>
                </c:pt>
                <c:pt idx="19">
                  <c:v>0.75079861111111112</c:v>
                </c:pt>
                <c:pt idx="20">
                  <c:v>0.7559837962962962</c:v>
                </c:pt>
              </c:numCache>
            </c:numRef>
          </c:cat>
          <c:val>
            <c:numRef>
              <c:f>'22 de outubro'!$A$8:$U$8</c:f>
              <c:numCache>
                <c:formatCode>General</c:formatCode>
                <c:ptCount val="21"/>
                <c:pt idx="0">
                  <c:v>0</c:v>
                </c:pt>
                <c:pt idx="1">
                  <c:v>0.30043210098620998</c:v>
                </c:pt>
                <c:pt idx="2">
                  <c:v>0</c:v>
                </c:pt>
                <c:pt idx="3">
                  <c:v>1.6322265904305999</c:v>
                </c:pt>
                <c:pt idx="4">
                  <c:v>5.24287471720646</c:v>
                </c:pt>
                <c:pt idx="5">
                  <c:v>7.6650867540781604</c:v>
                </c:pt>
                <c:pt idx="6">
                  <c:v>9.5013363559394204</c:v>
                </c:pt>
                <c:pt idx="7">
                  <c:v>9.5603059647197401</c:v>
                </c:pt>
                <c:pt idx="8">
                  <c:v>9.9058672491853592</c:v>
                </c:pt>
                <c:pt idx="9">
                  <c:v>9.8459342881190892</c:v>
                </c:pt>
                <c:pt idx="10">
                  <c:v>9.3362570019020996</c:v>
                </c:pt>
                <c:pt idx="11">
                  <c:v>8.4706983836826009</c:v>
                </c:pt>
                <c:pt idx="12">
                  <c:v>7.52356209584286</c:v>
                </c:pt>
                <c:pt idx="13">
                  <c:v>5.9142724558220499</c:v>
                </c:pt>
                <c:pt idx="14">
                  <c:v>3.9813959816617399</c:v>
                </c:pt>
                <c:pt idx="15">
                  <c:v>2.3041441273534602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3291136"/>
        <c:axId val="173288392"/>
      </c:lineChart>
      <c:catAx>
        <c:axId val="173291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 b="0">
                    <a:solidFill>
                      <a:schemeClr val="tx1"/>
                    </a:solidFill>
                  </a:rPr>
                  <a:t>Horários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h:mm:ss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3288392"/>
        <c:crosses val="autoZero"/>
        <c:auto val="1"/>
        <c:lblAlgn val="ctr"/>
        <c:lblOffset val="100"/>
        <c:noMultiLvlLbl val="0"/>
      </c:catAx>
      <c:valAx>
        <c:axId val="173288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 b="0">
                    <a:solidFill>
                      <a:schemeClr val="tx1"/>
                    </a:solidFill>
                  </a:rPr>
                  <a:t>Precipitação (mm/h)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329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9071B-BB41-4204-B791-91524C1E96F7}" type="datetimeFigureOut">
              <a:rPr lang="pt-BR" smtClean="0"/>
              <a:t>12/12/2016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92CBA-0622-4303-BF6A-D37859B597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6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92CBA-0622-4303-BF6A-D37859B5972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2787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D3BF8-722D-4F42-9243-F16252E6B491}" type="datetimeFigureOut">
              <a:rPr lang="pt-BR" smtClean="0"/>
              <a:t>12/12/2016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F107-7A8C-48DE-9264-D03AAA67EF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174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D3BF8-722D-4F42-9243-F16252E6B491}" type="datetimeFigureOut">
              <a:rPr lang="pt-BR" smtClean="0"/>
              <a:t>12/12/2016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F107-7A8C-48DE-9264-D03AAA67EF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0857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D3BF8-722D-4F42-9243-F16252E6B491}" type="datetimeFigureOut">
              <a:rPr lang="pt-BR" smtClean="0"/>
              <a:t>12/12/2016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F107-7A8C-48DE-9264-D03AAA67EF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78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D3BF8-722D-4F42-9243-F16252E6B491}" type="datetimeFigureOut">
              <a:rPr lang="pt-BR" smtClean="0"/>
              <a:t>12/12/2016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F107-7A8C-48DE-9264-D03AAA67EF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1836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D3BF8-722D-4F42-9243-F16252E6B491}" type="datetimeFigureOut">
              <a:rPr lang="pt-BR" smtClean="0"/>
              <a:t>12/12/2016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F107-7A8C-48DE-9264-D03AAA67EF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3806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D3BF8-722D-4F42-9243-F16252E6B491}" type="datetimeFigureOut">
              <a:rPr lang="pt-BR" smtClean="0"/>
              <a:t>12/12/2016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F107-7A8C-48DE-9264-D03AAA67EF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198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D3BF8-722D-4F42-9243-F16252E6B491}" type="datetimeFigureOut">
              <a:rPr lang="pt-BR" smtClean="0"/>
              <a:t>12/12/2016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F107-7A8C-48DE-9264-D03AAA67EF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8202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D3BF8-722D-4F42-9243-F16252E6B491}" type="datetimeFigureOut">
              <a:rPr lang="pt-BR" smtClean="0"/>
              <a:t>12/12/2016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F107-7A8C-48DE-9264-D03AAA67EF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261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D3BF8-722D-4F42-9243-F16252E6B491}" type="datetimeFigureOut">
              <a:rPr lang="pt-BR" smtClean="0"/>
              <a:t>12/12/2016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F107-7A8C-48DE-9264-D03AAA67EF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7032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D3BF8-722D-4F42-9243-F16252E6B491}" type="datetimeFigureOut">
              <a:rPr lang="pt-BR" smtClean="0"/>
              <a:t>12/12/2016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F107-7A8C-48DE-9264-D03AAA67EF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275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D3BF8-722D-4F42-9243-F16252E6B491}" type="datetimeFigureOut">
              <a:rPr lang="pt-BR" smtClean="0"/>
              <a:t>12/12/2016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F107-7A8C-48DE-9264-D03AAA67EF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425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D3BF8-722D-4F42-9243-F16252E6B491}" type="datetimeFigureOut">
              <a:rPr lang="pt-BR" smtClean="0"/>
              <a:t>12/12/2016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4F107-7A8C-48DE-9264-D03AAA67EF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254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2456" y="1057969"/>
            <a:ext cx="10127087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6000" b="1" dirty="0" smtClean="0"/>
              <a:t/>
            </a:r>
            <a:br>
              <a:rPr lang="pt-BR" sz="6000" b="1" dirty="0" smtClean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sz="6000" b="1" dirty="0" smtClean="0"/>
              <a:t>Medidas </a:t>
            </a:r>
            <a:r>
              <a:rPr lang="pt-BR" sz="6000" b="1" dirty="0"/>
              <a:t>de Incertezas aplicadas em modelos hidrológicos chuva –vazão</a:t>
            </a:r>
            <a:r>
              <a:rPr lang="pt-BR" sz="6000" dirty="0"/>
              <a:t/>
            </a:r>
            <a:br>
              <a:rPr lang="pt-BR" sz="6000" dirty="0"/>
            </a:br>
            <a:r>
              <a:rPr lang="pt-BR" sz="6000" b="1" dirty="0"/>
              <a:t> SCS – atributo </a:t>
            </a:r>
            <a:r>
              <a:rPr lang="pt-BR" sz="6000" b="1" i="1" dirty="0"/>
              <a:t>Curve </a:t>
            </a:r>
            <a:r>
              <a:rPr lang="pt-BR" sz="6000" b="1" i="1" dirty="0" err="1"/>
              <a:t>Number</a:t>
            </a:r>
            <a:r>
              <a:rPr lang="pt-BR" sz="6000" b="1" i="1" dirty="0"/>
              <a:t>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Nome: Barbara Hass </a:t>
            </a:r>
          </a:p>
          <a:p>
            <a:r>
              <a:rPr lang="pt-BR" dirty="0" smtClean="0"/>
              <a:t>Disciplina </a:t>
            </a:r>
            <a:r>
              <a:rPr lang="pt-BR" dirty="0" smtClean="0"/>
              <a:t>Análise Espacial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712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00B0F0"/>
                </a:solidFill>
              </a:rPr>
              <a:t>3° Ajuste nos valores de CN</a:t>
            </a:r>
            <a:endParaRPr lang="pt-BR" sz="3200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 algn="just">
                  <a:buNone/>
                </a:pPr>
                <a:r>
                  <a:rPr lang="pt-BR" sz="8000" dirty="0" smtClean="0"/>
                  <a:t>Os </a:t>
                </a:r>
                <a:r>
                  <a:rPr lang="pt-BR" sz="8000" dirty="0"/>
                  <a:t>valores de CN encontrados nas tabelas do SCS correspondem ao valor para a situação média, AMC 2 (CN</a:t>
                </a:r>
                <a:r>
                  <a:rPr lang="pt-BR" sz="8000" baseline="-25000" dirty="0"/>
                  <a:t>2</a:t>
                </a:r>
                <a:r>
                  <a:rPr lang="pt-BR" sz="8000" dirty="0"/>
                  <a:t>). As correções para as situações 1(CN</a:t>
                </a:r>
                <a:r>
                  <a:rPr lang="pt-BR" sz="8000" baseline="-25000" dirty="0"/>
                  <a:t>1</a:t>
                </a:r>
                <a:r>
                  <a:rPr lang="pt-BR" sz="8000" dirty="0"/>
                  <a:t>) e 3 (CN</a:t>
                </a:r>
                <a:r>
                  <a:rPr lang="pt-BR" sz="8000" baseline="-25000" dirty="0"/>
                  <a:t>3</a:t>
                </a:r>
                <a:r>
                  <a:rPr lang="pt-BR" sz="8000" dirty="0"/>
                  <a:t>) são calculadas em função do valor de CN</a:t>
                </a:r>
                <a:r>
                  <a:rPr lang="pt-BR" sz="8000" baseline="-25000" dirty="0"/>
                  <a:t>2</a:t>
                </a:r>
                <a:r>
                  <a:rPr lang="pt-BR" sz="8000" dirty="0"/>
                  <a:t> por (ARNOLD e WILLIAMS, 1995</a:t>
                </a:r>
                <a:r>
                  <a:rPr lang="pt-BR" sz="8000" dirty="0" smtClean="0"/>
                  <a:t>):</a:t>
                </a:r>
                <a:endParaRPr lang="pt-BR" sz="6400" i="1" dirty="0" smtClean="0"/>
              </a:p>
              <a:p>
                <a:endParaRPr lang="pt-BR" sz="5600" i="1" dirty="0" smtClean="0"/>
              </a:p>
              <a:p>
                <a:endParaRPr lang="pt-BR" sz="5600" i="1" dirty="0"/>
              </a:p>
              <a:p>
                <a:pPr marL="0" indent="0">
                  <a:buNone/>
                </a:pPr>
                <a:r>
                  <a:rPr lang="pt-BR" sz="6400" dirty="0" smtClean="0"/>
                  <a:t>                                            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pt-BR" sz="7200" i="1">
                        <a:latin typeface="Cambria Math" panose="02040503050406030204" pitchFamily="18" charset="0"/>
                      </a:rPr>
                      <m:t>𝐶𝑁</m:t>
                    </m:r>
                    <m:r>
                      <a:rPr lang="pt-BR" sz="7200" i="1">
                        <a:latin typeface="Cambria Math" panose="02040503050406030204" pitchFamily="18" charset="0"/>
                      </a:rPr>
                      <m:t>3=</m:t>
                    </m:r>
                    <m:r>
                      <a:rPr lang="pt-BR" sz="7200" i="1">
                        <a:latin typeface="Cambria Math" panose="02040503050406030204" pitchFamily="18" charset="0"/>
                      </a:rPr>
                      <m:t>𝐶𝑁</m:t>
                    </m:r>
                    <m:r>
                      <a:rPr lang="pt-BR" sz="7200" i="1">
                        <a:latin typeface="Cambria Math" panose="02040503050406030204" pitchFamily="18" charset="0"/>
                      </a:rPr>
                      <m:t>2 </m:t>
                    </m:r>
                    <m:r>
                      <m:rPr>
                        <m:sty m:val="p"/>
                      </m:rPr>
                      <a:rPr lang="pt-BR" sz="7200">
                        <a:latin typeface="Cambria Math" panose="02040503050406030204" pitchFamily="18" charset="0"/>
                      </a:rPr>
                      <m:t>exp</m:t>
                    </m:r>
                    <m:r>
                      <a:rPr lang="pt-BR" sz="7200" i="1">
                        <a:latin typeface="Cambria Math" panose="02040503050406030204" pitchFamily="18" charset="0"/>
                      </a:rPr>
                      <m:t>[0,00673</m:t>
                    </m:r>
                    <m:d>
                      <m:dPr>
                        <m:ctrlPr>
                          <a:rPr lang="pt-BR" sz="7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7200" i="1">
                            <a:latin typeface="Cambria Math" panose="02040503050406030204" pitchFamily="18" charset="0"/>
                          </a:rPr>
                          <m:t>100−</m:t>
                        </m:r>
                        <m:r>
                          <a:rPr lang="pt-BR" sz="7200" i="1">
                            <a:latin typeface="Cambria Math" panose="02040503050406030204" pitchFamily="18" charset="0"/>
                          </a:rPr>
                          <m:t>𝐶𝑁</m:t>
                        </m:r>
                        <m:r>
                          <a:rPr lang="pt-BR" sz="7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pt-BR" sz="72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pt-BR" sz="7200" dirty="0"/>
                  <a:t>  </a:t>
                </a:r>
                <a:endParaRPr lang="pt-BR" sz="7200" dirty="0" smtClean="0"/>
              </a:p>
              <a:p>
                <a:pPr marL="0" indent="0">
                  <a:buNone/>
                </a:pPr>
                <a:endParaRPr lang="pt-BR" sz="9600" dirty="0" smtClean="0"/>
              </a:p>
              <a:p>
                <a:pPr marL="0" indent="0">
                  <a:buNone/>
                </a:pPr>
                <a:endParaRPr lang="pt-BR" sz="9600" dirty="0" smtClean="0"/>
              </a:p>
              <a:p>
                <a:pPr marL="0" indent="0" algn="just">
                  <a:buNone/>
                </a:pPr>
                <a:r>
                  <a:rPr lang="pt-BR" sz="11200" b="1" dirty="0" smtClean="0">
                    <a:solidFill>
                      <a:srgbClr val="FF0000"/>
                    </a:solidFill>
                  </a:rPr>
                  <a:t>***</a:t>
                </a:r>
                <a:r>
                  <a:rPr lang="pt-BR" sz="8000" dirty="0" smtClean="0"/>
                  <a:t>Os </a:t>
                </a:r>
                <a:r>
                  <a:rPr lang="pt-BR" sz="8000" dirty="0"/>
                  <a:t>valores tabelados de CN</a:t>
                </a:r>
                <a:r>
                  <a:rPr lang="pt-BR" sz="8000" baseline="-25000" dirty="0"/>
                  <a:t>2</a:t>
                </a:r>
                <a:r>
                  <a:rPr lang="pt-BR" sz="8000" dirty="0"/>
                  <a:t> são estabelecidos para uma bacia com declividade média de 5%. Arnold e Williams (1995) propõem um ajuste deste valor para outras declividades por meio da equação:</a:t>
                </a:r>
              </a:p>
              <a:p>
                <a:pPr marL="0" indent="0">
                  <a:buNone/>
                </a:pPr>
                <a:endParaRPr lang="pt-BR" sz="72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t-BR" sz="7200" i="1">
                        <a:latin typeface="Cambria Math" panose="02040503050406030204" pitchFamily="18" charset="0"/>
                      </a:rPr>
                      <m:t>𝐶𝑁</m:t>
                    </m:r>
                    <m:r>
                      <a:rPr lang="pt-BR" sz="7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pt-BR" sz="72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pt-BR" sz="7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7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7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7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pt-BR" sz="7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7200" i="1">
                            <a:latin typeface="Cambria Math" panose="02040503050406030204" pitchFamily="18" charset="0"/>
                          </a:rPr>
                          <m:t>𝐶𝑁</m:t>
                        </m:r>
                        <m:r>
                          <a:rPr lang="pt-BR" sz="7200" i="1">
                            <a:latin typeface="Cambria Math" panose="02040503050406030204" pitchFamily="18" charset="0"/>
                          </a:rPr>
                          <m:t>3−</m:t>
                        </m:r>
                        <m:r>
                          <a:rPr lang="pt-BR" sz="7200" i="1">
                            <a:latin typeface="Cambria Math" panose="02040503050406030204" pitchFamily="18" charset="0"/>
                          </a:rPr>
                          <m:t>𝐶𝑁</m:t>
                        </m:r>
                        <m:r>
                          <a:rPr lang="pt-BR" sz="7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pt-BR" sz="72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pt-BR" sz="7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7200" i="1">
                            <a:latin typeface="Cambria Math" panose="02040503050406030204" pitchFamily="18" charset="0"/>
                          </a:rPr>
                          <m:t>1−2</m:t>
                        </m:r>
                        <m:func>
                          <m:funcPr>
                            <m:ctrlPr>
                              <a:rPr lang="pt-BR" sz="7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sz="720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pt-BR" sz="7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7200" i="1">
                                    <a:latin typeface="Cambria Math" panose="02040503050406030204" pitchFamily="18" charset="0"/>
                                  </a:rPr>
                                  <m:t>−13,86</m:t>
                                </m:r>
                                <m:r>
                                  <a:rPr lang="pt-BR" sz="7200" i="1">
                                    <a:latin typeface="Cambria Math" panose="02040503050406030204" pitchFamily="18" charset="0"/>
                                  </a:rPr>
                                  <m:t>𝐷𝑒𝑐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pt-BR" sz="7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7200" i="1">
                        <a:latin typeface="Cambria Math" panose="02040503050406030204" pitchFamily="18" charset="0"/>
                      </a:rPr>
                      <m:t>𝐶𝑁</m:t>
                    </m:r>
                    <m:r>
                      <a:rPr lang="pt-BR" sz="72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pt-BR" sz="6400" dirty="0"/>
                  <a:t> </a:t>
                </a:r>
                <a:r>
                  <a:rPr lang="pt-BR" sz="6400" dirty="0" smtClean="0"/>
                  <a:t>              </a:t>
                </a:r>
                <a:r>
                  <a:rPr lang="pt-BR" sz="7200" dirty="0" smtClean="0"/>
                  <a:t>onde, Dec é a declividade média da bacia.</a:t>
                </a:r>
              </a:p>
              <a:p>
                <a:pPr marL="0" indent="0">
                  <a:buNone/>
                </a:pPr>
                <a:endParaRPr lang="pt-BR" sz="7200" dirty="0" smtClean="0"/>
              </a:p>
              <a:p>
                <a:pPr marL="0" indent="0">
                  <a:buNone/>
                </a:pPr>
                <a:r>
                  <a:rPr lang="pt-BR" sz="8000" dirty="0" smtClean="0"/>
                  <a:t>Após </a:t>
                </a:r>
                <a:r>
                  <a:rPr lang="pt-BR" sz="8000" dirty="0"/>
                  <a:t>o cálculo de CN</a:t>
                </a:r>
                <a:r>
                  <a:rPr lang="pt-BR" sz="8000" baseline="-25000" dirty="0"/>
                  <a:t>2S</a:t>
                </a:r>
                <a:r>
                  <a:rPr lang="pt-BR" sz="8000" dirty="0"/>
                  <a:t>, as correções de CN</a:t>
                </a:r>
                <a:r>
                  <a:rPr lang="pt-BR" sz="8000" baseline="-25000" dirty="0"/>
                  <a:t>1</a:t>
                </a:r>
                <a:r>
                  <a:rPr lang="pt-BR" sz="8000" dirty="0"/>
                  <a:t> e CN</a:t>
                </a:r>
                <a:r>
                  <a:rPr lang="pt-BR" sz="8000" baseline="-25000" dirty="0"/>
                  <a:t>3</a:t>
                </a:r>
                <a:r>
                  <a:rPr lang="pt-BR" sz="8000" dirty="0"/>
                  <a:t> pelas equações </a:t>
                </a:r>
                <a:r>
                  <a:rPr lang="pt-BR" sz="8000" dirty="0" smtClean="0"/>
                  <a:t>acima devem </a:t>
                </a:r>
                <a:r>
                  <a:rPr lang="pt-BR" sz="8000" dirty="0"/>
                  <a:t>ser feitas substituindo-se o valor de CN</a:t>
                </a:r>
                <a:r>
                  <a:rPr lang="pt-BR" sz="8000" baseline="-25000" dirty="0"/>
                  <a:t>2</a:t>
                </a:r>
                <a:r>
                  <a:rPr lang="pt-BR" sz="8000" dirty="0"/>
                  <a:t> por CN</a:t>
                </a:r>
                <a:r>
                  <a:rPr lang="pt-BR" sz="8000" baseline="-25000" dirty="0"/>
                  <a:t>2S</a:t>
                </a:r>
                <a:r>
                  <a:rPr lang="pt-BR" sz="8000" dirty="0"/>
                  <a:t>.</a:t>
                </a:r>
              </a:p>
              <a:p>
                <a:r>
                  <a:rPr lang="pt-BR" sz="4000" dirty="0"/>
                  <a:t> </a:t>
                </a:r>
              </a:p>
              <a:p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  <a:blipFill rotWithShape="0">
                <a:blip r:embed="rId2"/>
                <a:stretch>
                  <a:fillRect l="-1217" t="-2521" r="-580" b="-1652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/>
          <p:cNvPicPr/>
          <p:nvPr/>
        </p:nvPicPr>
        <p:blipFill rotWithShape="1">
          <a:blip r:embed="rId3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l="28269" t="59874" r="37269" b="31568"/>
          <a:stretch/>
        </p:blipFill>
        <p:spPr>
          <a:xfrm>
            <a:off x="700246" y="2798778"/>
            <a:ext cx="5505282" cy="76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6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00B0F0"/>
                </a:solidFill>
              </a:rPr>
              <a:t>4° Chuva Efetiva</a:t>
            </a:r>
            <a:endParaRPr lang="pt-BR" sz="3200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9555"/>
                <a:ext cx="10317480" cy="497124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just">
                  <a:buNone/>
                </a:pPr>
                <a:r>
                  <a:rPr lang="pt-BR" sz="2200" dirty="0"/>
                  <a:t>Definidos e corrigidos os valores de Curva Número para as três condições AMC, calcula-se o fator de retenção S. De posse de S, a porção de chuva transformada em escoamento </a:t>
                </a:r>
                <a:r>
                  <a:rPr lang="pt-BR" sz="2200" dirty="0" smtClean="0"/>
                  <a:t>superficial (Chuva efetiva) </a:t>
                </a:r>
                <a:r>
                  <a:rPr lang="pt-BR" sz="2200" dirty="0"/>
                  <a:t>é definida pela relação:</a:t>
                </a:r>
              </a:p>
              <a:p>
                <a:pPr marL="0" indent="0">
                  <a:buNone/>
                </a:pPr>
                <a:endParaRPr lang="pt-BR" sz="23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600">
                        <a:latin typeface="Cambria Math" panose="02040503050406030204" pitchFamily="18" charset="0"/>
                      </a:rPr>
                      <m:t>Q</m:t>
                    </m:r>
                    <m:r>
                      <a:rPr lang="pt-BR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2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pt-BR" sz="2600" i="1">
                                <a:latin typeface="Cambria Math" panose="02040503050406030204" pitchFamily="18" charset="0"/>
                              </a:rPr>
                              <m:t>−0.2</m:t>
                            </m:r>
                            <m:r>
                              <a:rPr lang="pt-BR" sz="2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pt-BR" sz="2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BR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+0.8</m:t>
                        </m:r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r>
                  <a:rPr lang="pt-BR" sz="2300" dirty="0"/>
                  <a:t>					</a:t>
                </a:r>
                <a:endParaRPr lang="pt-BR" sz="2300" dirty="0" smtClean="0"/>
              </a:p>
              <a:p>
                <a:pPr marL="0" indent="0">
                  <a:buNone/>
                </a:pPr>
                <a:endParaRPr lang="pt-BR" sz="2300" dirty="0" smtClean="0"/>
              </a:p>
              <a:p>
                <a:pPr marL="0" indent="0">
                  <a:buNone/>
                </a:pPr>
                <a:r>
                  <a:rPr lang="pt-BR" sz="2300" dirty="0" smtClean="0"/>
                  <a:t>onde</a:t>
                </a:r>
                <a:r>
                  <a:rPr lang="pt-BR" sz="2300" dirty="0"/>
                  <a:t>, </a:t>
                </a:r>
                <a:r>
                  <a:rPr lang="pt-BR" sz="2300" dirty="0" smtClean="0"/>
                  <a:t>                                                                                                           </a:t>
                </a:r>
                <a:r>
                  <a:rPr lang="pt-BR" sz="2400" dirty="0" smtClean="0"/>
                  <a:t>𝑃 </a:t>
                </a:r>
                <a:r>
                  <a:rPr lang="pt-BR" sz="2400" dirty="0"/>
                  <a:t>≥ 0.2𝑆</a:t>
                </a:r>
                <a:endParaRPr lang="pt-BR" sz="2300" dirty="0"/>
              </a:p>
              <a:p>
                <a:r>
                  <a:rPr lang="pt-BR" sz="2300" dirty="0"/>
                  <a:t>Q = Volume de escoamento </a:t>
                </a:r>
              </a:p>
              <a:p>
                <a:r>
                  <a:rPr lang="pt-BR" sz="2300" dirty="0"/>
                  <a:t>P = Precipitação </a:t>
                </a:r>
                <a:r>
                  <a:rPr lang="pt-BR" sz="2300" dirty="0" smtClean="0"/>
                  <a:t>(mm)</a:t>
                </a:r>
                <a:endParaRPr lang="pt-BR" sz="2300" dirty="0"/>
              </a:p>
              <a:p>
                <a:r>
                  <a:rPr lang="pt-BR" sz="2300" dirty="0"/>
                  <a:t>S = Retenção máxima pelo solo         </a:t>
                </a:r>
              </a:p>
              <a:p>
                <a:pPr marL="0" indent="0" algn="just">
                  <a:buNone/>
                </a:pPr>
                <a:endParaRPr lang="pt-BR" sz="2400" dirty="0" smtClean="0"/>
              </a:p>
              <a:p>
                <a:pPr marL="0" indent="0" algn="just">
                  <a:buNone/>
                </a:pPr>
                <a:r>
                  <a:rPr lang="pt-BR" sz="2400" dirty="0" smtClean="0"/>
                  <a:t>Os </a:t>
                </a:r>
                <a:r>
                  <a:rPr lang="pt-BR" sz="2400" dirty="0"/>
                  <a:t>cálculos permitem encontrar os valores para o volume de escoamento em função da capacidade de retenção do solo. As perdas iniciais por retenção na bacia apresentam 20% do valor total do armazenamento potencial no solo. </a:t>
                </a:r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9555"/>
                <a:ext cx="10317480" cy="4971245"/>
              </a:xfrm>
              <a:blipFill rotWithShape="0">
                <a:blip r:embed="rId2"/>
                <a:stretch>
                  <a:fillRect l="-768" t="-2331" r="-76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/>
          <p:cNvPicPr/>
          <p:nvPr/>
        </p:nvPicPr>
        <p:blipFill rotWithShape="1">
          <a:blip r:embed="rId3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610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Materiais e Métodos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presente trabalho foi realizado em três etapas: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t-BR" dirty="0"/>
              <a:t>Caracterização da área de estudo e delimitação da bacia; </a:t>
            </a:r>
          </a:p>
          <a:p>
            <a:pPr marL="0" lvl="0" indent="0">
              <a:buNone/>
            </a:pPr>
            <a:r>
              <a:rPr lang="pt-BR" dirty="0" smtClean="0"/>
              <a:t>	Banco </a:t>
            </a:r>
            <a:r>
              <a:rPr lang="pt-BR" dirty="0"/>
              <a:t>de Dados;</a:t>
            </a:r>
          </a:p>
          <a:p>
            <a:pPr marL="0" lvl="0" indent="0">
              <a:buNone/>
            </a:pPr>
            <a:r>
              <a:rPr lang="pt-BR" dirty="0" smtClean="0"/>
              <a:t>	Radar;</a:t>
            </a:r>
            <a:endParaRPr lang="pt-BR" dirty="0"/>
          </a:p>
          <a:p>
            <a:pPr marL="0" lvl="0" indent="0">
              <a:buNone/>
            </a:pPr>
            <a:r>
              <a:rPr lang="pt-BR" dirty="0" smtClean="0"/>
              <a:t>	Mapas Temáticos;</a:t>
            </a:r>
            <a:endParaRPr lang="pt-BR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pt-BR" dirty="0"/>
              <a:t>Análise do Comportamento da </a:t>
            </a:r>
            <a:r>
              <a:rPr lang="pt-BR" dirty="0" smtClean="0"/>
              <a:t>precipitação;</a:t>
            </a:r>
            <a:endParaRPr lang="pt-BR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pt-BR" dirty="0"/>
              <a:t>Medidas de </a:t>
            </a:r>
            <a:r>
              <a:rPr lang="pt-BR" dirty="0" smtClean="0"/>
              <a:t>Incerteza.</a:t>
            </a:r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9020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Área de </a:t>
            </a:r>
            <a:br>
              <a:rPr lang="pt-BR" dirty="0" smtClean="0"/>
            </a:br>
            <a:r>
              <a:rPr lang="pt-BR" dirty="0" smtClean="0"/>
              <a:t>estudo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225" y="2001618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Bacia </a:t>
            </a:r>
            <a:r>
              <a:rPr lang="pt-BR" dirty="0"/>
              <a:t>do Rio </a:t>
            </a:r>
            <a:r>
              <a:rPr lang="pt-BR" dirty="0" smtClean="0"/>
              <a:t>Monjolinho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São Carlos-SP</a:t>
            </a:r>
            <a:r>
              <a:rPr lang="pt-BR" dirty="0" smtClean="0"/>
              <a:t> </a:t>
            </a: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Á</a:t>
            </a:r>
            <a:r>
              <a:rPr lang="pt-BR" dirty="0" smtClean="0"/>
              <a:t>rea </a:t>
            </a:r>
            <a:r>
              <a:rPr lang="pt-BR" dirty="0"/>
              <a:t>total </a:t>
            </a:r>
            <a:r>
              <a:rPr lang="pt-BR" dirty="0" smtClean="0"/>
              <a:t>de </a:t>
            </a:r>
            <a:r>
              <a:rPr lang="pt-BR" dirty="0"/>
              <a:t>71,3 </a:t>
            </a:r>
            <a:r>
              <a:rPr lang="pt-BR" dirty="0" smtClean="0"/>
              <a:t>Km²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Bacia </a:t>
            </a:r>
            <a:r>
              <a:rPr lang="pt-BR" dirty="0" smtClean="0"/>
              <a:t>Urbanizada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360" y="63072"/>
            <a:ext cx="7542727" cy="6066353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 rotWithShape="1">
          <a:blip r:embed="rId3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2671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Radar meteorológico</a:t>
            </a:r>
            <a:endParaRPr lang="pt-BR" b="1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90" y="1868566"/>
            <a:ext cx="4397970" cy="418450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ixaDeTexto 4"/>
              <p:cNvSpPr txBox="1"/>
              <p:nvPr/>
            </p:nvSpPr>
            <p:spPr>
              <a:xfrm>
                <a:off x="5053853" y="1690688"/>
                <a:ext cx="6137887" cy="5816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pt-BR" sz="2000" dirty="0" smtClean="0"/>
                  <a:t>Radar Unesp </a:t>
                </a:r>
                <a:r>
                  <a:rPr lang="pt-BR" sz="2000" dirty="0" smtClean="0"/>
                  <a:t>Bauru – 150 km de São Carlos (raio 240km);</a:t>
                </a:r>
                <a:endParaRPr lang="pt-BR" sz="2000" dirty="0" smtClean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pt-BR" sz="2000" dirty="0" smtClean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pt-BR" sz="2000" dirty="0" smtClean="0"/>
                  <a:t>O </a:t>
                </a:r>
                <a:r>
                  <a:rPr lang="pt-BR" sz="2000" dirty="0"/>
                  <a:t>sistema de radar Doppler de Bauru utiliza, para a análise da estrutura horizontal da chuva, o produto denominado </a:t>
                </a:r>
                <a:r>
                  <a:rPr lang="pt-BR" sz="2000" dirty="0" smtClean="0"/>
                  <a:t>CAPPI – 3,5km;</a:t>
                </a:r>
                <a:endParaRPr lang="pt-BR" sz="2000" dirty="0" smtClean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pt-BR" sz="20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pt-BR" sz="2000" dirty="0" smtClean="0"/>
                  <a:t>Amostragem </a:t>
                </a:r>
                <a:r>
                  <a:rPr lang="pt-BR" sz="2000" dirty="0"/>
                  <a:t>ocorre a </a:t>
                </a:r>
                <a:r>
                  <a:rPr lang="pt-BR" sz="2000" dirty="0" smtClean="0"/>
                  <a:t>cada 7,5 </a:t>
                </a:r>
                <a:r>
                  <a:rPr lang="pt-BR" sz="2000" dirty="0" smtClean="0"/>
                  <a:t>minutos</a:t>
                </a:r>
              </a:p>
              <a:p>
                <a:r>
                  <a:rPr lang="pt-BR" sz="2000" dirty="0" smtClean="0"/>
                  <a:t>Precipitação 22/10/2013 – 2h30 de duração</a:t>
                </a:r>
                <a:endParaRPr lang="pt-BR" sz="2000" dirty="0" smtClean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pt-BR" sz="20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pt-BR" sz="2000" dirty="0" smtClean="0"/>
                  <a:t>Marshall e Palmer (1948</a:t>
                </a:r>
                <a:r>
                  <a:rPr lang="pt-BR" sz="2000" dirty="0" smtClean="0"/>
                  <a:t>) “mais famosa”</a:t>
                </a:r>
                <a:endParaRPr lang="pt-BR" sz="2000" dirty="0" smtClean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pt-BR" sz="2000" dirty="0" smtClean="0"/>
              </a:p>
              <a:p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=200</m:t>
                    </m:r>
                    <m:sSup>
                      <m:sSup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1,6</m:t>
                        </m:r>
                      </m:sup>
                    </m:sSup>
                  </m:oMath>
                </a14:m>
                <a:r>
                  <a:rPr lang="pt-BR" sz="2000" dirty="0" smtClean="0"/>
                  <a:t> (</a:t>
                </a:r>
                <a:r>
                  <a:rPr lang="pt-BR" sz="2000" dirty="0" err="1" smtClean="0"/>
                  <a:t>dBZ</a:t>
                </a:r>
                <a:r>
                  <a:rPr lang="pt-BR" sz="2000" dirty="0" smtClean="0"/>
                  <a:t> para mm/h) </a:t>
                </a:r>
                <a:r>
                  <a:rPr lang="pt-BR" sz="2000" dirty="0" smtClean="0"/>
                  <a:t>– </a:t>
                </a:r>
                <a:r>
                  <a:rPr lang="pt-BR" sz="2000" dirty="0" err="1" smtClean="0"/>
                  <a:t>Matlab</a:t>
                </a:r>
                <a:endParaRPr lang="pt-BR" sz="2000" dirty="0" smtClean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pt-BR" sz="20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pt-BR" sz="2000" dirty="0" smtClean="0"/>
                  <a:t>Conversão para ASCII (GIS)</a:t>
                </a:r>
                <a:endParaRPr lang="pt-BR" sz="2000" dirty="0" smtClean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pt-BR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pt-BR" dirty="0" smtClean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pt-BR" dirty="0"/>
              </a:p>
              <a:p>
                <a:r>
                  <a:rPr lang="pt-BR" dirty="0" smtClean="0"/>
                  <a:t> </a:t>
                </a:r>
              </a:p>
            </p:txBody>
          </p:sp>
        </mc:Choice>
        <mc:Fallback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853" y="1690688"/>
                <a:ext cx="6137887" cy="5816977"/>
              </a:xfrm>
              <a:prstGeom prst="rect">
                <a:avLst/>
              </a:prstGeom>
              <a:blipFill rotWithShape="0">
                <a:blip r:embed="rId3"/>
                <a:stretch>
                  <a:fillRect l="-993" t="-5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/>
          <p:cNvPicPr/>
          <p:nvPr/>
        </p:nvPicPr>
        <p:blipFill rotWithShape="1">
          <a:blip r:embed="rId4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069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1561" t="25133" r="74086" b="28917"/>
          <a:stretch/>
        </p:blipFill>
        <p:spPr>
          <a:xfrm>
            <a:off x="32196" y="61794"/>
            <a:ext cx="1867437" cy="336138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9384" t="6338" r="49736" b="38600"/>
          <a:stretch/>
        </p:blipFill>
        <p:spPr>
          <a:xfrm>
            <a:off x="3324359" y="592984"/>
            <a:ext cx="2569335" cy="242274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r="50528" b="21523"/>
          <a:stretch/>
        </p:blipFill>
        <p:spPr>
          <a:xfrm>
            <a:off x="7559899" y="61794"/>
            <a:ext cx="3567447" cy="318163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"/>
          <a:stretch/>
        </p:blipFill>
        <p:spPr>
          <a:xfrm>
            <a:off x="128588" y="3646255"/>
            <a:ext cx="3712338" cy="2997331"/>
          </a:xfrm>
          <a:prstGeom prst="rect">
            <a:avLst/>
          </a:prstGeom>
        </p:spPr>
      </p:pic>
      <p:sp>
        <p:nvSpPr>
          <p:cNvPr id="8" name="Seta para a direita 7"/>
          <p:cNvSpPr/>
          <p:nvPr/>
        </p:nvSpPr>
        <p:spPr>
          <a:xfrm rot="1289182">
            <a:off x="1955784" y="1294327"/>
            <a:ext cx="1217054" cy="50227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>
            <a:off x="6338820" y="1545465"/>
            <a:ext cx="1017431" cy="53447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357388" y="1159099"/>
            <a:ext cx="1542245" cy="2446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6"/>
          <a:srcRect r="53697" b="20508"/>
          <a:stretch/>
        </p:blipFill>
        <p:spPr>
          <a:xfrm>
            <a:off x="5396115" y="3580440"/>
            <a:ext cx="3241718" cy="3128963"/>
          </a:xfrm>
          <a:prstGeom prst="rect">
            <a:avLst/>
          </a:prstGeom>
        </p:spPr>
      </p:pic>
      <p:sp>
        <p:nvSpPr>
          <p:cNvPr id="12" name="Seta para baixo 11"/>
          <p:cNvSpPr/>
          <p:nvPr/>
        </p:nvSpPr>
        <p:spPr>
          <a:xfrm rot="1942411">
            <a:off x="9329738" y="3484755"/>
            <a:ext cx="614363" cy="138588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direita 12"/>
          <p:cNvSpPr/>
          <p:nvPr/>
        </p:nvSpPr>
        <p:spPr>
          <a:xfrm rot="10800000">
            <a:off x="3907535" y="4844728"/>
            <a:ext cx="1017431" cy="53447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1899633" y="2079938"/>
            <a:ext cx="148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Dados CAPPI -  7,5 min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927903" y="2183857"/>
            <a:ext cx="183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dBZ</a:t>
            </a:r>
            <a:r>
              <a:rPr lang="pt-BR" dirty="0" smtClean="0"/>
              <a:t>----mm/h</a:t>
            </a:r>
          </a:p>
          <a:p>
            <a:r>
              <a:rPr lang="pt-BR" dirty="0" smtClean="0"/>
              <a:t>Marshall-Palmer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8987092" y="5111965"/>
            <a:ext cx="183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Convertendo para ASCII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618508" y="5567234"/>
            <a:ext cx="183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Espacialização da precipitação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745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22_outubro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7649" y="502276"/>
            <a:ext cx="9836701" cy="5533019"/>
          </a:xfrm>
        </p:spPr>
      </p:pic>
    </p:spTree>
    <p:extLst>
      <p:ext uri="{BB962C8B-B14F-4D97-AF65-F5344CB8AC3E}">
        <p14:creationId xmlns:p14="http://schemas.microsoft.com/office/powerpoint/2010/main" val="7749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Medidas de Incerteza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 algn="just">
                  <a:buNone/>
                </a:pPr>
                <a:r>
                  <a:rPr lang="pt-BR" dirty="0" smtClean="0"/>
                  <a:t>Uma das maneiras de melhorar os resultados de um experimento, é repeti-lo a fim de recolher mais dados. Para </a:t>
                </a:r>
                <a:r>
                  <a:rPr lang="pt-BR" dirty="0" smtClean="0"/>
                  <a:t>esse </a:t>
                </a:r>
                <a:r>
                  <a:rPr lang="pt-BR" dirty="0"/>
                  <a:t>estudo, foram realizadas 100 repetições de valores aleatórios para </a:t>
                </a:r>
                <a:r>
                  <a:rPr lang="pt-BR" dirty="0" smtClean="0"/>
                  <a:t>CN (Simulação Monte Carlo). </a:t>
                </a:r>
                <a:endParaRPr lang="pt-BR" dirty="0" smtClean="0"/>
              </a:p>
              <a:p>
                <a:endParaRPr lang="pt-BR" dirty="0" smtClean="0"/>
              </a:p>
              <a:p>
                <a:pPr marL="0" indent="0">
                  <a:buNone/>
                </a:pPr>
                <a:r>
                  <a:rPr lang="pt-BR" dirty="0" smtClean="0"/>
                  <a:t>				</a:t>
                </a:r>
                <a:r>
                  <a:rPr lang="pt-BR" dirty="0" err="1" smtClean="0"/>
                  <a:t>Q</a:t>
                </a:r>
                <a:r>
                  <a:rPr lang="pt-BR" sz="2600" dirty="0" err="1" smtClean="0"/>
                  <a:t>méd</a:t>
                </a:r>
                <a:r>
                  <a:rPr lang="pt-BR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∑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𝑄𝑖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pt-BR" dirty="0" smtClean="0"/>
                  <a:t>,   onde n=número de repetições</a:t>
                </a:r>
                <a:endParaRPr lang="pt-BR" dirty="0"/>
              </a:p>
              <a:p>
                <a:pPr marL="0" indent="0">
                  <a:buNone/>
                </a:pPr>
                <a:endParaRPr lang="pt-BR" dirty="0" smtClean="0"/>
              </a:p>
              <a:p>
                <a:pPr marL="0" indent="0" algn="just">
                  <a:buNone/>
                </a:pPr>
                <a:r>
                  <a:rPr lang="pt-BR" dirty="0"/>
                  <a:t>Assumindo que só tenhamos erros de origem aleatória, o valor que se aproxima mais do valor real do mensurando, ou o melhor valor, </a:t>
                </a:r>
                <a:r>
                  <a:rPr lang="pt-BR" dirty="0" smtClean="0"/>
                  <a:t>é a média. </a:t>
                </a:r>
                <a:r>
                  <a:rPr lang="pt-BR" dirty="0"/>
                  <a:t>Também podemos medir a dispersão dos resultados ao redor da média. É comum se utilizar o parâmetro chamado de variância </a:t>
                </a:r>
                <a:r>
                  <a:rPr lang="pt-BR" dirty="0" smtClean="0"/>
                  <a:t>amostral</a:t>
                </a:r>
                <a:r>
                  <a:rPr lang="pt-BR" dirty="0"/>
                  <a:t>.</a:t>
                </a:r>
                <a:endParaRPr lang="pt-BR" dirty="0" smtClean="0"/>
              </a:p>
              <a:p>
                <a:pPr marL="0" indent="0">
                  <a:buNone/>
                </a:pPr>
                <a:endParaRPr lang="pt-BR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pt-BR" dirty="0" smtClean="0"/>
                  <a:t>				Q </a:t>
                </a:r>
                <a:r>
                  <a:rPr lang="pt-BR" dirty="0" err="1" smtClean="0"/>
                  <a:t>desvpad</a:t>
                </a:r>
                <a:r>
                  <a:rPr lang="pt-BR" dirty="0" smtClean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∑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  <m:sSup>
                              <m:sSup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∑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𝑄𝑖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²</m:t>
                                </m:r>
                              </m:num>
                              <m:den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rad>
                  </m:oMath>
                </a14:m>
                <a:endParaRPr lang="pt-BR" dirty="0"/>
              </a:p>
              <a:p>
                <a:pPr marL="0" indent="0">
                  <a:buNone/>
                </a:pPr>
                <a:endParaRPr lang="pt-BR" dirty="0" smtClean="0"/>
              </a:p>
              <a:p>
                <a:pPr marL="0" indent="0" algn="just">
                  <a:buNone/>
                </a:pPr>
                <a:r>
                  <a:rPr lang="pt-BR" dirty="0" smtClean="0"/>
                  <a:t>Entretanto, </a:t>
                </a:r>
                <a:r>
                  <a:rPr lang="pt-BR" dirty="0"/>
                  <a:t>utiliza-se o desvio padrão  para representar o quão dispersas estão as medidas. Por isso, a incerteza da medida sempre estará relacionada ao desvio padrão. </a:t>
                </a:r>
                <a:r>
                  <a:rPr lang="pt-BR" dirty="0" smtClean="0"/>
                  <a:t>Assim, </a:t>
                </a:r>
                <a:r>
                  <a:rPr lang="pt-BR" dirty="0"/>
                  <a:t>foram gerados mapas de incerteza da média da chuva efetiva e do desvio </a:t>
                </a:r>
                <a:r>
                  <a:rPr lang="pt-BR" dirty="0" smtClean="0"/>
                  <a:t>padrão.</a:t>
                </a:r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22" t="-2241" r="-464" b="-42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/>
          <p:cNvPicPr/>
          <p:nvPr/>
        </p:nvPicPr>
        <p:blipFill rotWithShape="1">
          <a:blip r:embed="rId3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762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5224669"/>
              </p:ext>
            </p:extLst>
          </p:nvPr>
        </p:nvGraphicFramePr>
        <p:xfrm>
          <a:off x="281617" y="2694752"/>
          <a:ext cx="7428535" cy="32853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1690"/>
                <a:gridCol w="1286495"/>
                <a:gridCol w="1485688"/>
                <a:gridCol w="1384662"/>
              </a:tblGrid>
              <a:tr h="837388">
                <a:tc>
                  <a:txBody>
                    <a:bodyPr/>
                    <a:lstStyle/>
                    <a:p>
                      <a:pPr indent="2520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Tipo de cobertura do solo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Grupo A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Grupo B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Grupo C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4877">
                <a:tc>
                  <a:txBody>
                    <a:bodyPr/>
                    <a:lstStyle/>
                    <a:p>
                      <a:pPr indent="2520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Pastagem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46-54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67- 69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------</a:t>
                      </a: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4877">
                <a:tc>
                  <a:txBody>
                    <a:bodyPr/>
                    <a:lstStyle/>
                    <a:p>
                      <a:pPr indent="2520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Infraestrutura Urbana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81-92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93-95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------</a:t>
                      </a: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4877">
                <a:tc>
                  <a:txBody>
                    <a:bodyPr/>
                    <a:lstStyle/>
                    <a:p>
                      <a:pPr indent="2520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Natural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32-36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55-60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68-73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4877">
                <a:tc>
                  <a:txBody>
                    <a:bodyPr/>
                    <a:lstStyle/>
                    <a:p>
                      <a:pPr indent="2520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Corpos Hídricos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93- 98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98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98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4877">
                <a:tc>
                  <a:txBody>
                    <a:bodyPr/>
                    <a:lstStyle/>
                    <a:p>
                      <a:pPr indent="2520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Agricultura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56-61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65-70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-----</a:t>
                      </a: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4877">
                <a:tc>
                  <a:txBody>
                    <a:bodyPr/>
                    <a:lstStyle/>
                    <a:p>
                      <a:pPr indent="2520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Solo Exposto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70-74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78-83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-----</a:t>
                      </a: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433148"/>
            <a:ext cx="1043519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2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524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dado de precipitação inserido nessa equação foi o acumulado pelo radar meteorológico do </a:t>
            </a:r>
            <a:r>
              <a:rPr kumimoji="0" lang="pt-B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IPMet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710152" y="2988840"/>
            <a:ext cx="4481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t-BR" i="0" dirty="0" smtClean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Valores inferidos de CN para cada tipo de solo classificado e seu respectivo grupo hidrológico. Fonte: adaptado de </a:t>
            </a:r>
            <a:r>
              <a:rPr lang="pt-BR" i="0" dirty="0" err="1" smtClean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Bielenki</a:t>
            </a:r>
            <a:r>
              <a:rPr lang="pt-BR" i="0" dirty="0" smtClean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i="0" dirty="0" err="1" smtClean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Barbassa</a:t>
            </a:r>
            <a:r>
              <a:rPr lang="pt-BR" i="0" dirty="0" smtClean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(2012).</a:t>
            </a:r>
            <a:endParaRPr lang="pt-BR" sz="11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/>
          <p:cNvPicPr/>
          <p:nvPr/>
        </p:nvPicPr>
        <p:blipFill rotWithShape="1">
          <a:blip r:embed="rId2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348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-257" b="66602"/>
          <a:stretch/>
        </p:blipFill>
        <p:spPr>
          <a:xfrm>
            <a:off x="171451" y="571500"/>
            <a:ext cx="11772900" cy="238601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229101" y="3657600"/>
            <a:ext cx="460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Q</a:t>
            </a:r>
            <a:r>
              <a:rPr lang="pt-BR" sz="3600" baseline="-25000" dirty="0" smtClean="0"/>
              <a:t>1</a:t>
            </a:r>
            <a:r>
              <a:rPr lang="pt-BR" sz="3600" dirty="0" smtClean="0"/>
              <a:t> + Q</a:t>
            </a:r>
            <a:r>
              <a:rPr lang="pt-BR" sz="3600" baseline="-25000" dirty="0" smtClean="0"/>
              <a:t>2</a:t>
            </a:r>
            <a:r>
              <a:rPr lang="pt-BR" sz="3600" dirty="0" smtClean="0"/>
              <a:t> +Q</a:t>
            </a:r>
            <a:r>
              <a:rPr lang="pt-BR" sz="3600" baseline="-25000" dirty="0"/>
              <a:t>3</a:t>
            </a:r>
            <a:r>
              <a:rPr lang="pt-BR" sz="3600" dirty="0" smtClean="0"/>
              <a:t>.... Q</a:t>
            </a:r>
            <a:r>
              <a:rPr lang="pt-BR" sz="3600" baseline="-25000" dirty="0" smtClean="0"/>
              <a:t>100</a:t>
            </a:r>
            <a:r>
              <a:rPr lang="pt-BR" sz="3600" dirty="0" smtClean="0"/>
              <a:t> </a:t>
            </a:r>
            <a:endParaRPr lang="pt-BR" sz="36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885949" y="3842266"/>
            <a:ext cx="2914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dirty="0" smtClean="0">
                <a:solidFill>
                  <a:srgbClr val="FF0000"/>
                </a:solidFill>
              </a:rPr>
              <a:t>Chuva efetiva  </a:t>
            </a:r>
            <a:endParaRPr lang="pt-BR" sz="2400" u="sng" dirty="0">
              <a:solidFill>
                <a:srgbClr val="FF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086225" y="3486150"/>
            <a:ext cx="4000500" cy="10572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/>
          <p:nvPr/>
        </p:nvPicPr>
        <p:blipFill rotWithShape="1">
          <a:blip r:embed="rId3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941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</a:t>
            </a:r>
            <a:r>
              <a:rPr lang="pt-BR" dirty="0" smtClean="0"/>
              <a:t>umário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Introdução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Objetivos</a:t>
            </a: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Modelo Hidrológico </a:t>
            </a:r>
            <a:r>
              <a:rPr lang="pt-BR" dirty="0" smtClean="0"/>
              <a:t>SCS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Materiais e Métodos</a:t>
            </a: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Radar meteorológico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Resultados </a:t>
            </a:r>
            <a:r>
              <a:rPr lang="pt-BR" dirty="0" smtClean="0"/>
              <a:t>e discussões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Conclusões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181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5400" b="1" dirty="0" smtClean="0"/>
              <a:t>Resultados e Discussões</a:t>
            </a:r>
            <a:endParaRPr lang="pt-BR" sz="5400" b="1" dirty="0"/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158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611"/>
            <a:ext cx="6787165" cy="5192879"/>
          </a:xfrm>
          <a:prstGeom prst="rect">
            <a:avLst/>
          </a:prstGeom>
        </p:spPr>
      </p:pic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821869693"/>
              </p:ext>
            </p:extLst>
          </p:nvPr>
        </p:nvGraphicFramePr>
        <p:xfrm>
          <a:off x="6787165" y="2585479"/>
          <a:ext cx="5418322" cy="3351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8201026" y="1383116"/>
            <a:ext cx="3371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Precipitação bem distribuída pela bacia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63203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 rotWithShape="1">
          <a:blip r:embed="rId2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10" y="0"/>
            <a:ext cx="9406315" cy="6858000"/>
          </a:xfrm>
          <a:prstGeom prst="rect">
            <a:avLst/>
          </a:prstGeom>
        </p:spPr>
      </p:pic>
      <p:sp>
        <p:nvSpPr>
          <p:cNvPr id="7" name="Chave direita 6"/>
          <p:cNvSpPr/>
          <p:nvPr/>
        </p:nvSpPr>
        <p:spPr>
          <a:xfrm>
            <a:off x="8301038" y="1471613"/>
            <a:ext cx="257175" cy="64633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8558213" y="1485901"/>
            <a:ext cx="1471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Declividade baixa/média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2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 rotWithShape="1">
          <a:blip r:embed="rId2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3"/>
          <a:stretch/>
        </p:blipFill>
        <p:spPr bwMode="auto">
          <a:xfrm>
            <a:off x="1097279" y="0"/>
            <a:ext cx="9270213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tângulo 5"/>
          <p:cNvSpPr/>
          <p:nvPr/>
        </p:nvSpPr>
        <p:spPr>
          <a:xfrm>
            <a:off x="6952176" y="2851593"/>
            <a:ext cx="3291961" cy="37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952175" y="2486026"/>
            <a:ext cx="3291961" cy="36556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0388099" y="2857037"/>
            <a:ext cx="97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60,85%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374361" y="2149338"/>
            <a:ext cx="97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60,85%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6931568" y="2146617"/>
            <a:ext cx="3291961" cy="37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10367492" y="2518670"/>
            <a:ext cx="97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39,03%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940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 rotWithShape="1">
          <a:blip r:embed="rId2"/>
          <a:srcRect l="19649" t="38081" r="13248" b="33226"/>
          <a:stretch/>
        </p:blipFill>
        <p:spPr bwMode="auto">
          <a:xfrm>
            <a:off x="9202975" y="6261872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0"/>
            <a:ext cx="9453093" cy="68580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7237927" y="1965768"/>
            <a:ext cx="2277414" cy="37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9609034" y="1968489"/>
            <a:ext cx="97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43,15%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7226540" y="2262331"/>
            <a:ext cx="1707290" cy="28610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9016177" y="2259826"/>
            <a:ext cx="97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18,94%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916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 rotWithShape="1">
          <a:blip r:embed="rId2"/>
          <a:srcRect l="19649" t="38081" r="13248" b="33226"/>
          <a:stretch/>
        </p:blipFill>
        <p:spPr bwMode="auto">
          <a:xfrm>
            <a:off x="9202975" y="6261872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9680943" cy="6858000"/>
          </a:xfrm>
        </p:spPr>
      </p:pic>
      <p:sp>
        <p:nvSpPr>
          <p:cNvPr id="6" name="CaixaDeTexto 5"/>
          <p:cNvSpPr txBox="1"/>
          <p:nvPr/>
        </p:nvSpPr>
        <p:spPr>
          <a:xfrm>
            <a:off x="7695866" y="2371725"/>
            <a:ext cx="3357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Exemplo de mapa CN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6695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3" t="9721" r="18683" b="23230"/>
          <a:stretch/>
        </p:blipFill>
        <p:spPr bwMode="auto">
          <a:xfrm>
            <a:off x="270456" y="54128"/>
            <a:ext cx="6864440" cy="45178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561377" y="4080209"/>
            <a:ext cx="78947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smtClean="0"/>
              <a:t>Precipitação radar</a:t>
            </a:r>
          </a:p>
          <a:p>
            <a:pPr algn="just"/>
            <a:r>
              <a:rPr lang="pt-BR" dirty="0" smtClean="0"/>
              <a:t>O </a:t>
            </a:r>
            <a:r>
              <a:rPr lang="pt-BR" dirty="0"/>
              <a:t>evento de precipitação se concentrou grande parte no limite inferior da bacia, próxima ao </a:t>
            </a:r>
            <a:r>
              <a:rPr lang="pt-BR" dirty="0" err="1"/>
              <a:t>exutório</a:t>
            </a:r>
            <a:r>
              <a:rPr lang="pt-BR" dirty="0"/>
              <a:t>. A precipitação foi diminuindo gradativamente, mas na região central da bacia pode-se observar com clareza o gradiente da distribuição da precipitação sobre a bacia. </a:t>
            </a:r>
          </a:p>
        </p:txBody>
      </p:sp>
      <p:pic>
        <p:nvPicPr>
          <p:cNvPr id="6" name="Imagem 5"/>
          <p:cNvPicPr/>
          <p:nvPr/>
        </p:nvPicPr>
        <p:blipFill rotWithShape="1">
          <a:blip r:embed="rId3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285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0" t="10718" r="20273" b="22732"/>
          <a:stretch/>
        </p:blipFill>
        <p:spPr bwMode="auto">
          <a:xfrm>
            <a:off x="0" y="-1"/>
            <a:ext cx="5679583" cy="39645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5" t="10720" r="18687" b="22980"/>
          <a:stretch/>
        </p:blipFill>
        <p:spPr bwMode="auto">
          <a:xfrm>
            <a:off x="5679583" y="54185"/>
            <a:ext cx="5628068" cy="38561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313645" y="4072874"/>
            <a:ext cx="91955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/>
              <a:t>Nas análises do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mapas de incerteza da chuva efetiva</a:t>
            </a:r>
            <a:r>
              <a:rPr lang="pt-BR" dirty="0"/>
              <a:t> média e do desvio padrão observou-se que regiões espaciais com maior variabilidade do atributo CN são as candidatas mais fortes a </a:t>
            </a:r>
            <a:r>
              <a:rPr lang="pt-BR" dirty="0" smtClean="0"/>
              <a:t>apresentarem </a:t>
            </a:r>
            <a:r>
              <a:rPr lang="pt-BR" dirty="0"/>
              <a:t>informação de incerteza mais alta (regiões mais brancas nos mapas de incerteza</a:t>
            </a:r>
            <a:r>
              <a:rPr lang="pt-BR" dirty="0" smtClean="0"/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/>
              <a:t>Essas áreas coincidiram com as regiões que registraram precipitação mais concentradas e que apresentam o uso </a:t>
            </a:r>
            <a:r>
              <a:rPr lang="pt-BR" dirty="0" smtClean="0"/>
              <a:t>“área urbana” predominante, solo grupo A. </a:t>
            </a:r>
            <a:endParaRPr lang="pt-BR" dirty="0"/>
          </a:p>
        </p:txBody>
      </p:sp>
      <p:pic>
        <p:nvPicPr>
          <p:cNvPr id="7" name="Imagem 6"/>
          <p:cNvPicPr/>
          <p:nvPr/>
        </p:nvPicPr>
        <p:blipFill rotWithShape="1">
          <a:blip r:embed="rId4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491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Conclusões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Os conceitos, os resultados e as análises apresentados neste trabalho mostram que as metodologias de inferência são opções interessantes para modelagem de atributos espaciais. </a:t>
            </a:r>
            <a:endParaRPr lang="pt-BR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/>
              <a:t>O </a:t>
            </a:r>
            <a:r>
              <a:rPr lang="pt-BR" dirty="0"/>
              <a:t>trabalho mostrou que essas metodologias se aplicam a atributos numéricos e também, que elas possibilitam a associação de informação de incertezas relacionadas com as inferências. </a:t>
            </a:r>
            <a:endParaRPr lang="pt-BR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/>
              <a:t>As </a:t>
            </a:r>
            <a:r>
              <a:rPr lang="pt-BR" dirty="0"/>
              <a:t>áreas que apresentaram maiores incertezas coincidiram com as regiões que registraram </a:t>
            </a:r>
            <a:r>
              <a:rPr lang="pt-BR" dirty="0" smtClean="0"/>
              <a:t>maior taxa de precipitação e </a:t>
            </a:r>
            <a:r>
              <a:rPr lang="pt-BR" dirty="0"/>
              <a:t>que apresentam o uso área urbana </a:t>
            </a:r>
            <a:r>
              <a:rPr lang="pt-BR" dirty="0" smtClean="0"/>
              <a:t>predominante num solo bem drenado. </a:t>
            </a:r>
            <a:r>
              <a:rPr lang="pt-BR" dirty="0"/>
              <a:t>A impermeabilização do solo </a:t>
            </a:r>
            <a:r>
              <a:rPr lang="pt-BR" dirty="0" smtClean="0"/>
              <a:t>nesse caso, pode </a:t>
            </a:r>
            <a:r>
              <a:rPr lang="pt-BR" dirty="0"/>
              <a:t>ser um dos fatores que influenciaram esse </a:t>
            </a:r>
            <a:r>
              <a:rPr lang="pt-BR" dirty="0" smtClean="0"/>
              <a:t>resultado e a maior variabilidade de CN para esse uso.</a:t>
            </a:r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308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Referências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dirty="0"/>
              <a:t>ARNOLD, J.G.; WILLIAMS, J.R. SWRRB -- </a:t>
            </a:r>
            <a:r>
              <a:rPr lang="pt-BR" sz="2000" b="1" dirty="0"/>
              <a:t>A </a:t>
            </a:r>
            <a:r>
              <a:rPr lang="pt-BR" sz="2000" b="1" dirty="0" err="1"/>
              <a:t>watershed</a:t>
            </a:r>
            <a:r>
              <a:rPr lang="pt-BR" sz="2000" b="1" dirty="0"/>
              <a:t> </a:t>
            </a:r>
            <a:r>
              <a:rPr lang="pt-BR" sz="2000" b="1" dirty="0" err="1"/>
              <a:t>scale</a:t>
            </a:r>
            <a:r>
              <a:rPr lang="pt-BR" sz="2000" b="1" dirty="0"/>
              <a:t> </a:t>
            </a:r>
            <a:r>
              <a:rPr lang="pt-BR" sz="2000" b="1" dirty="0" err="1"/>
              <a:t>model</a:t>
            </a:r>
            <a:r>
              <a:rPr lang="pt-BR" sz="2000" b="1" dirty="0"/>
              <a:t> for </a:t>
            </a:r>
            <a:r>
              <a:rPr lang="pt-BR" sz="2000" b="1" dirty="0" err="1"/>
              <a:t>soil</a:t>
            </a:r>
            <a:r>
              <a:rPr lang="pt-BR" sz="2000" b="1" dirty="0"/>
              <a:t> </a:t>
            </a:r>
            <a:r>
              <a:rPr lang="pt-BR" sz="2000" b="1" dirty="0" err="1"/>
              <a:t>and</a:t>
            </a:r>
            <a:r>
              <a:rPr lang="pt-BR" sz="2000" b="1" dirty="0"/>
              <a:t> </a:t>
            </a:r>
            <a:r>
              <a:rPr lang="pt-BR" sz="2000" b="1" dirty="0" err="1"/>
              <a:t>water</a:t>
            </a:r>
            <a:r>
              <a:rPr lang="pt-BR" sz="2000" b="1" dirty="0"/>
              <a:t> </a:t>
            </a:r>
            <a:r>
              <a:rPr lang="pt-BR" sz="2000" b="1" dirty="0" err="1"/>
              <a:t>resources</a:t>
            </a:r>
            <a:r>
              <a:rPr lang="pt-BR" sz="2000" b="1" dirty="0"/>
              <a:t> management.</a:t>
            </a:r>
            <a:r>
              <a:rPr lang="pt-BR" sz="2000" dirty="0"/>
              <a:t> In: SINGH, V. P. (Ed.) Computer </a:t>
            </a:r>
            <a:r>
              <a:rPr lang="pt-BR" sz="2000" dirty="0" err="1"/>
              <a:t>Models</a:t>
            </a:r>
            <a:r>
              <a:rPr lang="pt-BR" sz="2000" dirty="0"/>
              <a:t> </a:t>
            </a:r>
            <a:r>
              <a:rPr lang="pt-BR" sz="2000" dirty="0" err="1"/>
              <a:t>of</a:t>
            </a:r>
            <a:r>
              <a:rPr lang="pt-BR" sz="2000" dirty="0"/>
              <a:t> </a:t>
            </a:r>
            <a:r>
              <a:rPr lang="pt-BR" sz="2000" dirty="0" err="1"/>
              <a:t>Watershed</a:t>
            </a:r>
            <a:r>
              <a:rPr lang="pt-BR" sz="2000" dirty="0"/>
              <a:t> </a:t>
            </a:r>
            <a:r>
              <a:rPr lang="pt-BR" sz="2000" dirty="0" err="1"/>
              <a:t>Hydrology</a:t>
            </a:r>
            <a:r>
              <a:rPr lang="pt-BR" sz="2000" dirty="0"/>
              <a:t>. </a:t>
            </a:r>
            <a:r>
              <a:rPr lang="pt-BR" sz="2000" dirty="0" err="1"/>
              <a:t>Highlands</a:t>
            </a:r>
            <a:r>
              <a:rPr lang="pt-BR" sz="2000" dirty="0"/>
              <a:t> </a:t>
            </a:r>
            <a:r>
              <a:rPr lang="pt-BR" sz="2000" dirty="0" err="1"/>
              <a:t>Ranch</a:t>
            </a:r>
            <a:r>
              <a:rPr lang="pt-BR" sz="2000" dirty="0"/>
              <a:t>, CO: </a:t>
            </a:r>
            <a:r>
              <a:rPr lang="pt-BR" sz="2000" dirty="0" err="1"/>
              <a:t>Water</a:t>
            </a:r>
            <a:r>
              <a:rPr lang="pt-BR" sz="2000" dirty="0"/>
              <a:t> </a:t>
            </a:r>
            <a:r>
              <a:rPr lang="pt-BR" sz="2000" dirty="0" err="1"/>
              <a:t>Resources</a:t>
            </a:r>
            <a:r>
              <a:rPr lang="pt-BR" sz="2000" dirty="0"/>
              <a:t>, 1995.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/>
              <a:t>BIELENKI JUNIOR, C.; BARBASSA, A. P. </a:t>
            </a:r>
            <a:r>
              <a:rPr lang="pt-BR" sz="2000" b="1" dirty="0"/>
              <a:t>Geoprocessamento e recursos hídricos: aplicações práticas</a:t>
            </a:r>
            <a:r>
              <a:rPr lang="pt-BR" sz="2000" dirty="0"/>
              <a:t> – São Carlos: EDUFSCAR, 2012.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/>
              <a:t>SARTORI, A; GENOVEZ, A. M; LOMBARDI NETO, F. </a:t>
            </a:r>
            <a:r>
              <a:rPr lang="pt-BR" sz="2000" b="1" dirty="0"/>
              <a:t>Classificação hidrológica de solos brasileiros para a estimativa da chuva excedente com o método do Serviço de Conservação do Solo dos Estados Unidos parte II: Aplicação.</a:t>
            </a:r>
            <a:r>
              <a:rPr lang="pt-BR" sz="2000" dirty="0"/>
              <a:t> Revista Brasileira de Recursos Hídricos – RBRH. Vol. 10, n4, p. 05-18. Dezembro, 2005</a:t>
            </a:r>
            <a:r>
              <a:rPr lang="pt-BR" sz="2000" dirty="0" smtClean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 smtClean="0"/>
              <a:t>SOIL </a:t>
            </a:r>
            <a:r>
              <a:rPr lang="pt-BR" sz="2000" dirty="0"/>
              <a:t>CONSERVATION SERVICE (SCS). </a:t>
            </a:r>
            <a:r>
              <a:rPr lang="pt-BR" sz="2000" b="1" dirty="0" err="1"/>
              <a:t>National</a:t>
            </a:r>
            <a:r>
              <a:rPr lang="pt-BR" sz="2000" b="1" dirty="0"/>
              <a:t> </a:t>
            </a:r>
            <a:r>
              <a:rPr lang="pt-BR" sz="2000" b="1" dirty="0" err="1"/>
              <a:t>Engineering</a:t>
            </a:r>
            <a:r>
              <a:rPr lang="pt-BR" sz="2000" b="1" dirty="0"/>
              <a:t> </a:t>
            </a:r>
            <a:r>
              <a:rPr lang="pt-BR" sz="2000" b="1" dirty="0" err="1"/>
              <a:t>Handbook</a:t>
            </a:r>
            <a:r>
              <a:rPr lang="pt-BR" sz="2000" dirty="0"/>
              <a:t>: </a:t>
            </a:r>
            <a:r>
              <a:rPr lang="pt-BR" sz="2000" dirty="0" err="1"/>
              <a:t>Section</a:t>
            </a:r>
            <a:r>
              <a:rPr lang="pt-BR" sz="2000" dirty="0"/>
              <a:t> 4, </a:t>
            </a:r>
            <a:r>
              <a:rPr lang="pt-BR" sz="2000" dirty="0" err="1"/>
              <a:t>Hydrology</a:t>
            </a:r>
            <a:r>
              <a:rPr lang="pt-BR" sz="2000" dirty="0"/>
              <a:t>. 1972.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28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Introdução</a:t>
            </a:r>
            <a:endParaRPr lang="pt-BR" b="1" dirty="0"/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5270366" y="1737360"/>
            <a:ext cx="4968552" cy="538181"/>
            <a:chOff x="795414" y="4293096"/>
            <a:chExt cx="4968552" cy="538181"/>
          </a:xfrm>
        </p:grpSpPr>
        <p:pic>
          <p:nvPicPr>
            <p:cNvPr id="6" name="Imagem 5" descr="p668_85%_target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414" y="4293096"/>
              <a:ext cx="536226" cy="538181"/>
            </a:xfrm>
            <a:prstGeom prst="rect">
              <a:avLst/>
            </a:prstGeom>
          </p:spPr>
        </p:pic>
        <p:sp>
          <p:nvSpPr>
            <p:cNvPr id="7" name="CaixaDeTexto 6"/>
            <p:cNvSpPr txBox="1"/>
            <p:nvPr/>
          </p:nvSpPr>
          <p:spPr>
            <a:xfrm>
              <a:off x="1403648" y="4338174"/>
              <a:ext cx="43603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/>
                <a:t>Urbanização</a:t>
              </a:r>
              <a:endParaRPr lang="pt-BR" b="1" dirty="0"/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5806592" y="2422246"/>
            <a:ext cx="4968552" cy="538181"/>
            <a:chOff x="795414" y="4293096"/>
            <a:chExt cx="4968552" cy="538181"/>
          </a:xfrm>
        </p:grpSpPr>
        <p:pic>
          <p:nvPicPr>
            <p:cNvPr id="9" name="Imagem 8" descr="p668_85%_target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414" y="4293096"/>
              <a:ext cx="536226" cy="538181"/>
            </a:xfrm>
            <a:prstGeom prst="rect">
              <a:avLst/>
            </a:prstGeom>
          </p:spPr>
        </p:pic>
        <p:sp>
          <p:nvSpPr>
            <p:cNvPr id="10" name="CaixaDeTexto 9"/>
            <p:cNvSpPr txBox="1"/>
            <p:nvPr/>
          </p:nvSpPr>
          <p:spPr>
            <a:xfrm>
              <a:off x="1403648" y="4338174"/>
              <a:ext cx="43603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/>
                <a:t>Enchentes e inundações</a:t>
              </a:r>
              <a:endParaRPr lang="pt-BR" b="1" dirty="0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6342818" y="3073935"/>
            <a:ext cx="4968552" cy="538181"/>
            <a:chOff x="795414" y="4293096"/>
            <a:chExt cx="4968552" cy="538181"/>
          </a:xfrm>
        </p:grpSpPr>
        <p:pic>
          <p:nvPicPr>
            <p:cNvPr id="12" name="Imagem 11" descr="p668_85%_target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414" y="4293096"/>
              <a:ext cx="536226" cy="538181"/>
            </a:xfrm>
            <a:prstGeom prst="rect">
              <a:avLst/>
            </a:prstGeom>
          </p:spPr>
        </p:pic>
        <p:sp>
          <p:nvSpPr>
            <p:cNvPr id="13" name="CaixaDeTexto 12"/>
            <p:cNvSpPr txBox="1"/>
            <p:nvPr/>
          </p:nvSpPr>
          <p:spPr>
            <a:xfrm>
              <a:off x="1403648" y="4338174"/>
              <a:ext cx="43603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/>
                <a:t>Disponibilidade de dados</a:t>
              </a:r>
              <a:endParaRPr lang="pt-BR" b="1" dirty="0"/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6126480" y="3995219"/>
            <a:ext cx="4968552" cy="538181"/>
            <a:chOff x="795414" y="4293096"/>
            <a:chExt cx="4968552" cy="538181"/>
          </a:xfrm>
        </p:grpSpPr>
        <p:pic>
          <p:nvPicPr>
            <p:cNvPr id="15" name="Imagem 14" descr="p668_85%_target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414" y="4293096"/>
              <a:ext cx="536226" cy="538181"/>
            </a:xfrm>
            <a:prstGeom prst="rect">
              <a:avLst/>
            </a:prstGeom>
          </p:spPr>
        </p:pic>
        <p:sp>
          <p:nvSpPr>
            <p:cNvPr id="16" name="CaixaDeTexto 15"/>
            <p:cNvSpPr txBox="1"/>
            <p:nvPr/>
          </p:nvSpPr>
          <p:spPr>
            <a:xfrm>
              <a:off x="1403648" y="4338174"/>
              <a:ext cx="43603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/>
                <a:t>Modelo </a:t>
              </a:r>
              <a:r>
                <a:rPr lang="pt-BR" b="1" dirty="0" smtClean="0"/>
                <a:t>Hidrológico</a:t>
              </a:r>
              <a:endParaRPr lang="pt-BR" b="1" dirty="0"/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5270366" y="4802995"/>
            <a:ext cx="4968552" cy="538181"/>
            <a:chOff x="795414" y="4293096"/>
            <a:chExt cx="4968552" cy="538181"/>
          </a:xfrm>
        </p:grpSpPr>
        <p:pic>
          <p:nvPicPr>
            <p:cNvPr id="18" name="Imagem 17" descr="p668_85%_target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414" y="4293096"/>
              <a:ext cx="536226" cy="538181"/>
            </a:xfrm>
            <a:prstGeom prst="rect">
              <a:avLst/>
            </a:prstGeom>
          </p:spPr>
        </p:pic>
        <p:sp>
          <p:nvSpPr>
            <p:cNvPr id="19" name="CaixaDeTexto 18"/>
            <p:cNvSpPr txBox="1"/>
            <p:nvPr/>
          </p:nvSpPr>
          <p:spPr>
            <a:xfrm>
              <a:off x="1403648" y="4338174"/>
              <a:ext cx="43603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/>
                <a:t>Radar meteorológico </a:t>
              </a:r>
              <a:endParaRPr lang="pt-BR" b="1" dirty="0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4466776" y="5601389"/>
            <a:ext cx="4968552" cy="538181"/>
            <a:chOff x="795414" y="4293096"/>
            <a:chExt cx="4968552" cy="538181"/>
          </a:xfrm>
        </p:grpSpPr>
        <p:pic>
          <p:nvPicPr>
            <p:cNvPr id="21" name="Imagem 20" descr="p668_85%_target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414" y="4293096"/>
              <a:ext cx="536226" cy="538181"/>
            </a:xfrm>
            <a:prstGeom prst="rect">
              <a:avLst/>
            </a:prstGeom>
          </p:spPr>
        </p:pic>
        <p:sp>
          <p:nvSpPr>
            <p:cNvPr id="22" name="CaixaDeTexto 21"/>
            <p:cNvSpPr txBox="1"/>
            <p:nvPr/>
          </p:nvSpPr>
          <p:spPr>
            <a:xfrm>
              <a:off x="1403648" y="4338174"/>
              <a:ext cx="43603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/>
                <a:t>Medidas de incerteza</a:t>
              </a:r>
              <a:endParaRPr lang="pt-BR" b="1" dirty="0"/>
            </a:p>
          </p:txBody>
        </p:sp>
      </p:grpSp>
      <p:pic>
        <p:nvPicPr>
          <p:cNvPr id="23" name="Imagem 22"/>
          <p:cNvPicPr/>
          <p:nvPr/>
        </p:nvPicPr>
        <p:blipFill rotWithShape="1">
          <a:blip r:embed="rId4"/>
          <a:srcRect l="23980" t="23534" r="24752" b="16454"/>
          <a:stretch/>
        </p:blipFill>
        <p:spPr bwMode="auto">
          <a:xfrm>
            <a:off x="1056460" y="1604938"/>
            <a:ext cx="2974628" cy="20941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Imagem 23"/>
          <p:cNvPicPr/>
          <p:nvPr/>
        </p:nvPicPr>
        <p:blipFill rotWithShape="1">
          <a:blip r:embed="rId5"/>
          <a:srcRect l="15049" t="20004" r="39967" b="20279"/>
          <a:stretch/>
        </p:blipFill>
        <p:spPr bwMode="auto">
          <a:xfrm>
            <a:off x="1516110" y="3984914"/>
            <a:ext cx="2837494" cy="21180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CaixaDeTexto 24"/>
          <p:cNvSpPr txBox="1"/>
          <p:nvPr/>
        </p:nvSpPr>
        <p:spPr>
          <a:xfrm>
            <a:off x="0" y="4194185"/>
            <a:ext cx="1751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22 de outubro de 2013, São Carlos/SP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262276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pt-BR" sz="5400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pt-BR" sz="5400" dirty="0" smtClean="0">
                <a:solidFill>
                  <a:schemeClr val="accent1"/>
                </a:solidFill>
              </a:rPr>
              <a:t>Obrigada!!!!! </a:t>
            </a:r>
            <a:endParaRPr lang="pt-BR" sz="5400" dirty="0">
              <a:solidFill>
                <a:schemeClr val="accent1"/>
              </a:solidFill>
            </a:endParaRPr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139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Objetivos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Mediante essas considerações, o objetivo deste estudo consistiu na análise espaço temporal da precipitação ocorrida na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Bacia Hidrográfica do Rio Monjolinho</a:t>
            </a:r>
            <a:r>
              <a:rPr lang="pt-BR" dirty="0"/>
              <a:t>, no município de São Carlos-SP no dia 22 de outubro de 2013 registrada por radar meteorológico. </a:t>
            </a:r>
            <a:endParaRPr lang="pt-BR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pt-BR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/>
              <a:t>Nesse </a:t>
            </a:r>
            <a:r>
              <a:rPr lang="pt-BR" dirty="0"/>
              <a:t>estudo, será considerado a inferência do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atributo numérico CN (</a:t>
            </a:r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Curve </a:t>
            </a:r>
            <a:r>
              <a:rPr lang="pt-BR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pt-BR" dirty="0"/>
              <a:t>sendo exploradas medidas de incerteza definidas a partir da média e do desvio padrão. A informação de incerteza é útil para se avaliar a qualidade do modelo assumido para um determinado atributo, nesse caso está relacionado com os valores de </a:t>
            </a:r>
            <a:r>
              <a:rPr lang="pt-BR" i="1" dirty="0"/>
              <a:t>Curve </a:t>
            </a:r>
            <a:r>
              <a:rPr lang="pt-BR" i="1" dirty="0" err="1"/>
              <a:t>Number</a:t>
            </a:r>
            <a:r>
              <a:rPr lang="pt-BR" i="1" dirty="0"/>
              <a:t> </a:t>
            </a:r>
            <a:r>
              <a:rPr lang="pt-BR" dirty="0"/>
              <a:t>adotados </a:t>
            </a:r>
            <a:r>
              <a:rPr lang="pt-BR" dirty="0" smtClean="0"/>
              <a:t>e sua influência no </a:t>
            </a:r>
            <a:r>
              <a:rPr lang="pt-BR" dirty="0"/>
              <a:t>resultado do cálculo final da chuva efetiva para a </a:t>
            </a:r>
            <a:r>
              <a:rPr lang="pt-BR" dirty="0" smtClean="0"/>
              <a:t>bacia, dentro do Modelo Hidrológico SCS.</a:t>
            </a: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014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1"/>
          <p:cNvGrpSpPr/>
          <p:nvPr/>
        </p:nvGrpSpPr>
        <p:grpSpPr>
          <a:xfrm>
            <a:off x="1251827" y="221049"/>
            <a:ext cx="8136872" cy="6564350"/>
            <a:chOff x="0" y="-12937"/>
            <a:chExt cx="6878662" cy="7162918"/>
          </a:xfrm>
        </p:grpSpPr>
        <p:grpSp>
          <p:nvGrpSpPr>
            <p:cNvPr id="5" name="Group 9"/>
            <p:cNvGrpSpPr/>
            <p:nvPr/>
          </p:nvGrpSpPr>
          <p:grpSpPr>
            <a:xfrm>
              <a:off x="4524461" y="6797555"/>
              <a:ext cx="1143000" cy="352426"/>
              <a:chOff x="66761" y="-60445"/>
              <a:chExt cx="1143000" cy="352426"/>
            </a:xfrm>
          </p:grpSpPr>
          <p:sp>
            <p:nvSpPr>
              <p:cNvPr id="79" name="Parallelogram 5"/>
              <p:cNvSpPr/>
              <p:nvPr/>
            </p:nvSpPr>
            <p:spPr>
              <a:xfrm>
                <a:off x="66761" y="-41394"/>
                <a:ext cx="1143000" cy="333375"/>
              </a:xfrm>
              <a:prstGeom prst="parallelogram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80" name="Text Box 3"/>
              <p:cNvSpPr txBox="1"/>
              <p:nvPr/>
            </p:nvSpPr>
            <p:spPr>
              <a:xfrm>
                <a:off x="156160" y="-60445"/>
                <a:ext cx="976840" cy="352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100" b="1">
                    <a:solidFill>
                      <a:srgbClr val="FFFFFF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Hidrograma</a:t>
                </a:r>
                <a:endParaRPr lang="pt-BR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Text Box 6"/>
            <p:cNvSpPr txBox="1"/>
            <p:nvPr/>
          </p:nvSpPr>
          <p:spPr>
            <a:xfrm>
              <a:off x="4457700" y="5943601"/>
              <a:ext cx="1371600" cy="5110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C572A759-6A51-4108-AA02-DFA0A04FC94B}">
                <ma14:wrappingTextBox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1100" i="1" dirty="0" smtClean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Exportar </a:t>
              </a:r>
              <a:r>
                <a:rPr lang="pt-BR" sz="1100" i="1" dirty="0" err="1" smtClean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excel</a:t>
              </a:r>
              <a:endParaRPr lang="pt-BR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" name="Group 10"/>
            <p:cNvGrpSpPr/>
            <p:nvPr/>
          </p:nvGrpSpPr>
          <p:grpSpPr>
            <a:xfrm>
              <a:off x="5715000" y="5143500"/>
              <a:ext cx="1028700" cy="571500"/>
              <a:chOff x="0" y="0"/>
              <a:chExt cx="1143000" cy="571500"/>
            </a:xfrm>
          </p:grpSpPr>
          <p:sp>
            <p:nvSpPr>
              <p:cNvPr id="77" name="Parallelogram 11"/>
              <p:cNvSpPr/>
              <p:nvPr/>
            </p:nvSpPr>
            <p:spPr>
              <a:xfrm>
                <a:off x="0" y="0"/>
                <a:ext cx="1143000" cy="457200"/>
              </a:xfrm>
              <a:prstGeom prst="parallelogram">
                <a:avLst/>
              </a:prstGeom>
              <a:solidFill>
                <a:srgbClr val="FF0066"/>
              </a:solidFill>
              <a:ln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78" name="Text Box 12"/>
              <p:cNvSpPr txBox="1"/>
              <p:nvPr/>
            </p:nvSpPr>
            <p:spPr>
              <a:xfrm>
                <a:off x="114300" y="0"/>
                <a:ext cx="914400" cy="571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100">
                    <a:solidFill>
                      <a:srgbClr val="FFFFFF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Polígonos Isócronos</a:t>
                </a:r>
                <a:endParaRPr lang="pt-BR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oup 13"/>
            <p:cNvGrpSpPr/>
            <p:nvPr/>
          </p:nvGrpSpPr>
          <p:grpSpPr>
            <a:xfrm>
              <a:off x="2256480" y="4229100"/>
              <a:ext cx="1515420" cy="476250"/>
              <a:chOff x="-24600" y="0"/>
              <a:chExt cx="1262850" cy="571500"/>
            </a:xfrm>
          </p:grpSpPr>
          <p:sp>
            <p:nvSpPr>
              <p:cNvPr id="75" name="Parallelogram 14"/>
              <p:cNvSpPr/>
              <p:nvPr/>
            </p:nvSpPr>
            <p:spPr>
              <a:xfrm>
                <a:off x="1" y="0"/>
                <a:ext cx="1171255" cy="548640"/>
              </a:xfrm>
              <a:prstGeom prst="parallelogram">
                <a:avLst/>
              </a:prstGeom>
              <a:solidFill>
                <a:srgbClr val="FF0066"/>
              </a:solidFill>
              <a:ln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76" name="Text Box 15"/>
              <p:cNvSpPr txBox="1"/>
              <p:nvPr/>
            </p:nvSpPr>
            <p:spPr>
              <a:xfrm>
                <a:off x="-24600" y="0"/>
                <a:ext cx="1262850" cy="571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100" dirty="0">
                    <a:solidFill>
                      <a:srgbClr val="FFFFFF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Mapa de altura do Escoamento</a:t>
                </a:r>
                <a:endParaRPr lang="pt-BR" sz="11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 Box 16"/>
                <p:cNvSpPr txBox="1"/>
                <p:nvPr/>
              </p:nvSpPr>
              <p:spPr>
                <a:xfrm>
                  <a:off x="0" y="4229100"/>
                  <a:ext cx="1828800" cy="5715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  <a:extLst>
                  <a:ext uri="{C572A759-6A51-4108-AA02-DFA0A04FC94B}">
                    <ma14:wrappingTextBoxFlag xmlns:wpc="http://schemas.microsoft.com/office/word/2010/wordprocessingCanvas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      </a:ext>
                </a:extLst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Q</m:t>
                        </m:r>
                        <m:r>
                          <a:rPr lang="pt-BR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BR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pt-BR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  <m:r>
                                  <a:rPr lang="pt-BR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−0.2</m:t>
                                </m:r>
                                <m:r>
                                  <a:rPr lang="pt-BR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  <m:r>
                                  <a:rPr lang="pt-BR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pt-BR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  <m:r>
                              <a:rPr lang="pt-BR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+0.8</m:t>
                            </m:r>
                            <m:r>
                              <a:rPr lang="pt-BR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den>
                        </m:f>
                      </m:oMath>
                    </m:oMathPara>
                  </a14:m>
                  <a:endParaRPr lang="pt-BR" sz="1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9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4229100"/>
                  <a:ext cx="1828800" cy="57150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effectLst/>
                <a:extLst>
                  <a:ext uri="{C572A759-6A51-4108-AA02-DFA0A04FC94B}">
                    <ma14:wrappingTextBoxFlag xmlns:wpc="http://schemas.microsoft.com/office/word/2010/wordprocessingCanvas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oup 17"/>
            <p:cNvGrpSpPr/>
            <p:nvPr/>
          </p:nvGrpSpPr>
          <p:grpSpPr>
            <a:xfrm>
              <a:off x="0" y="0"/>
              <a:ext cx="1143000" cy="482629"/>
              <a:chOff x="0" y="0"/>
              <a:chExt cx="1143000" cy="723943"/>
            </a:xfrm>
          </p:grpSpPr>
          <p:sp>
            <p:nvSpPr>
              <p:cNvPr id="73" name="Parallelogram 18"/>
              <p:cNvSpPr/>
              <p:nvPr/>
            </p:nvSpPr>
            <p:spPr>
              <a:xfrm>
                <a:off x="0" y="0"/>
                <a:ext cx="1143000" cy="685800"/>
              </a:xfrm>
              <a:prstGeom prst="parallelogram">
                <a:avLst/>
              </a:prstGeom>
              <a:solidFill>
                <a:srgbClr val="CCFF66"/>
              </a:solidFill>
              <a:ln>
                <a:solidFill>
                  <a:srgbClr val="CCFF6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74" name="Text Box 19"/>
              <p:cNvSpPr txBox="1"/>
              <p:nvPr/>
            </p:nvSpPr>
            <p:spPr>
              <a:xfrm>
                <a:off x="114299" y="153977"/>
                <a:ext cx="935322" cy="5699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100" b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 = radar</a:t>
                </a:r>
                <a:endParaRPr lang="pt-BR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" name="Group 20"/>
            <p:cNvGrpSpPr/>
            <p:nvPr/>
          </p:nvGrpSpPr>
          <p:grpSpPr>
            <a:xfrm>
              <a:off x="342900" y="3314700"/>
              <a:ext cx="1571348" cy="586862"/>
              <a:chOff x="-228600" y="-171450"/>
              <a:chExt cx="1571348" cy="880294"/>
            </a:xfrm>
          </p:grpSpPr>
          <p:sp>
            <p:nvSpPr>
              <p:cNvPr id="71" name="Parallelogram 21"/>
              <p:cNvSpPr/>
              <p:nvPr/>
            </p:nvSpPr>
            <p:spPr>
              <a:xfrm>
                <a:off x="-181641" y="-171450"/>
                <a:ext cx="1505615" cy="857249"/>
              </a:xfrm>
              <a:prstGeom prst="parallelogram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72" name="Text Box 22"/>
              <p:cNvSpPr txBox="1"/>
              <p:nvPr/>
            </p:nvSpPr>
            <p:spPr>
              <a:xfrm>
                <a:off x="-228600" y="-119833"/>
                <a:ext cx="1571348" cy="8286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Potencial máximo de retenção do solo</a:t>
                </a: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 Box 23"/>
                <p:cNvSpPr txBox="1"/>
                <p:nvPr/>
              </p:nvSpPr>
              <p:spPr>
                <a:xfrm>
                  <a:off x="457201" y="2514600"/>
                  <a:ext cx="1371601" cy="57427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  <a:extLst>
                  <a:ext uri="{C572A759-6A51-4108-AA02-DFA0A04FC94B}">
                    <ma14:wrappingTextBoxFlag xmlns:wpc="http://schemas.microsoft.com/office/word/2010/wordprocessingCanvas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      </a:ext>
                </a:extLst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a:rPr lang="pt-BR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1000</m:t>
                            </m:r>
                          </m:num>
                          <m:den>
                            <m:r>
                              <a:rPr lang="pt-BR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𝐶𝑁</m:t>
                            </m:r>
                          </m:den>
                        </m:f>
                        <m:r>
                          <a:rPr lang="pt-BR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−10</m:t>
                        </m:r>
                      </m:oMath>
                    </m:oMathPara>
                  </a14:m>
                  <a:endParaRPr lang="pt-BR" sz="110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2" name="Text 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1" y="2514600"/>
                  <a:ext cx="1371601" cy="57427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effectLst/>
                <a:extLst>
                  <a:ext uri="{C572A759-6A51-4108-AA02-DFA0A04FC94B}">
                    <ma14:wrappingTextBoxFlag xmlns:wpc="http://schemas.microsoft.com/office/word/2010/wordprocessingCanvas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Group 24"/>
            <p:cNvGrpSpPr/>
            <p:nvPr/>
          </p:nvGrpSpPr>
          <p:grpSpPr>
            <a:xfrm>
              <a:off x="571500" y="1714500"/>
              <a:ext cx="1143000" cy="457200"/>
              <a:chOff x="0" y="0"/>
              <a:chExt cx="1143000" cy="685800"/>
            </a:xfrm>
          </p:grpSpPr>
          <p:sp>
            <p:nvSpPr>
              <p:cNvPr id="69" name="Parallelogram 26"/>
              <p:cNvSpPr/>
              <p:nvPr/>
            </p:nvSpPr>
            <p:spPr>
              <a:xfrm>
                <a:off x="0" y="0"/>
                <a:ext cx="1143000" cy="685800"/>
              </a:xfrm>
              <a:prstGeom prst="parallelogram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70" name="Text Box 27"/>
              <p:cNvSpPr txBox="1"/>
              <p:nvPr/>
            </p:nvSpPr>
            <p:spPr>
              <a:xfrm>
                <a:off x="114300" y="114300"/>
                <a:ext cx="914400" cy="571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10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Mapa CN</a:t>
                </a:r>
              </a:p>
            </p:txBody>
          </p:sp>
        </p:grpSp>
        <p:sp>
          <p:nvSpPr>
            <p:cNvPr id="14" name="Text Box 28"/>
            <p:cNvSpPr txBox="1"/>
            <p:nvPr/>
          </p:nvSpPr>
          <p:spPr>
            <a:xfrm>
              <a:off x="677063" y="733423"/>
              <a:ext cx="1531353" cy="6286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C572A759-6A51-4108-AA02-DFA0A04FC94B}">
                <ma14:wrappingTextBox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t-BR" sz="1100" dirty="0" smtClean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Mapa CN + correção declividade</a:t>
              </a:r>
              <a:endParaRPr lang="pt-BR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30"/>
            <p:cNvGrpSpPr/>
            <p:nvPr/>
          </p:nvGrpSpPr>
          <p:grpSpPr>
            <a:xfrm>
              <a:off x="1280480" y="-12937"/>
              <a:ext cx="914400" cy="457200"/>
              <a:chOff x="-113900" y="-19406"/>
              <a:chExt cx="1143000" cy="685800"/>
            </a:xfrm>
          </p:grpSpPr>
          <p:sp>
            <p:nvSpPr>
              <p:cNvPr id="67" name="Parallelogram 31"/>
              <p:cNvSpPr/>
              <p:nvPr/>
            </p:nvSpPr>
            <p:spPr>
              <a:xfrm>
                <a:off x="-113900" y="-19406"/>
                <a:ext cx="1143000" cy="685800"/>
              </a:xfrm>
              <a:prstGeom prst="parallelogram">
                <a:avLst/>
              </a:prstGeom>
              <a:solidFill>
                <a:srgbClr val="CCFF66"/>
              </a:solidFill>
              <a:ln>
                <a:solidFill>
                  <a:srgbClr val="CCFF6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68" name="Text Box 32"/>
              <p:cNvSpPr txBox="1"/>
              <p:nvPr/>
            </p:nvSpPr>
            <p:spPr>
              <a:xfrm>
                <a:off x="18573" y="29639"/>
                <a:ext cx="914400" cy="6286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100" b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Mapa do solo</a:t>
                </a:r>
                <a:endParaRPr lang="pt-BR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6" name="Group 33"/>
            <p:cNvGrpSpPr/>
            <p:nvPr/>
          </p:nvGrpSpPr>
          <p:grpSpPr>
            <a:xfrm>
              <a:off x="2628900" y="0"/>
              <a:ext cx="1485900" cy="457200"/>
              <a:chOff x="0" y="0"/>
              <a:chExt cx="1143000" cy="685800"/>
            </a:xfrm>
          </p:grpSpPr>
          <p:sp>
            <p:nvSpPr>
              <p:cNvPr id="65" name="Parallelogram 34"/>
              <p:cNvSpPr/>
              <p:nvPr/>
            </p:nvSpPr>
            <p:spPr>
              <a:xfrm>
                <a:off x="0" y="0"/>
                <a:ext cx="1143000" cy="685800"/>
              </a:xfrm>
              <a:prstGeom prst="parallelogram">
                <a:avLst/>
              </a:prstGeom>
              <a:solidFill>
                <a:srgbClr val="CCFF66"/>
              </a:solidFill>
              <a:ln>
                <a:solidFill>
                  <a:srgbClr val="CCFF6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66" name="Text Box 35"/>
              <p:cNvSpPr txBox="1"/>
              <p:nvPr/>
            </p:nvSpPr>
            <p:spPr>
              <a:xfrm>
                <a:off x="137746" y="0"/>
                <a:ext cx="914400" cy="6429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100" b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Uso e ocupação do solo</a:t>
                </a:r>
                <a:endParaRPr lang="pt-BR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" name="Text Box 36"/>
            <p:cNvSpPr txBox="1"/>
            <p:nvPr/>
          </p:nvSpPr>
          <p:spPr>
            <a:xfrm>
              <a:off x="5572124" y="4200525"/>
              <a:ext cx="1306538" cy="4612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C572A759-6A51-4108-AA02-DFA0A04FC94B}">
                <ma14:wrappingTextBox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t-BR" sz="1000" dirty="0" smtClean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Dissolver polígonos</a:t>
              </a:r>
              <a:endParaRPr lang="pt-BR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" name="Group 38"/>
            <p:cNvGrpSpPr/>
            <p:nvPr/>
          </p:nvGrpSpPr>
          <p:grpSpPr>
            <a:xfrm>
              <a:off x="5486401" y="3293940"/>
              <a:ext cx="1392261" cy="477960"/>
              <a:chOff x="-114299" y="-24912"/>
              <a:chExt cx="1392261" cy="573552"/>
            </a:xfrm>
          </p:grpSpPr>
          <p:sp>
            <p:nvSpPr>
              <p:cNvPr id="63" name="Parallelogram 40"/>
              <p:cNvSpPr/>
              <p:nvPr/>
            </p:nvSpPr>
            <p:spPr>
              <a:xfrm>
                <a:off x="-114299" y="0"/>
                <a:ext cx="1392261" cy="548640"/>
              </a:xfrm>
              <a:prstGeom prst="parallelogram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64" name="Text Box 41"/>
              <p:cNvSpPr txBox="1"/>
              <p:nvPr/>
            </p:nvSpPr>
            <p:spPr>
              <a:xfrm>
                <a:off x="-56816" y="-24912"/>
                <a:ext cx="1277293" cy="5611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Mapa de Tempo de Concentração</a:t>
                </a:r>
                <a:endParaRPr lang="pt-BR" sz="11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" name="Text Box 42"/>
            <p:cNvSpPr txBox="1"/>
            <p:nvPr/>
          </p:nvSpPr>
          <p:spPr>
            <a:xfrm>
              <a:off x="5798820" y="2514600"/>
              <a:ext cx="879232" cy="539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C572A759-6A51-4108-AA02-DFA0A04FC94B}">
                <ma14:wrappingTextBox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spcAft>
                  <a:spcPts val="1000"/>
                </a:spcAft>
              </a:pPr>
              <a:r>
                <a:rPr lang="pt-BR" sz="10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Duração de fluxo</a:t>
              </a:r>
              <a:endParaRPr lang="pt-BR" sz="110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" name="Group 43"/>
            <p:cNvGrpSpPr/>
            <p:nvPr/>
          </p:nvGrpSpPr>
          <p:grpSpPr>
            <a:xfrm>
              <a:off x="4519559" y="2505073"/>
              <a:ext cx="1024504" cy="723899"/>
              <a:chOff x="-65551" y="-11432"/>
              <a:chExt cx="1280630" cy="868679"/>
            </a:xfrm>
          </p:grpSpPr>
          <p:sp>
            <p:nvSpPr>
              <p:cNvPr id="61" name="Parallelogram 44"/>
              <p:cNvSpPr/>
              <p:nvPr/>
            </p:nvSpPr>
            <p:spPr>
              <a:xfrm>
                <a:off x="-65551" y="-1"/>
                <a:ext cx="1280630" cy="708659"/>
              </a:xfrm>
              <a:prstGeom prst="parallelogram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62" name="Text Box 45"/>
              <p:cNvSpPr txBox="1"/>
              <p:nvPr/>
            </p:nvSpPr>
            <p:spPr>
              <a:xfrm>
                <a:off x="-23286" y="-11432"/>
                <a:ext cx="1194874" cy="868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00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Peso: precipitação do radar</a:t>
                </a:r>
                <a:endParaRPr lang="pt-BR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" name="Group 46"/>
            <p:cNvGrpSpPr/>
            <p:nvPr/>
          </p:nvGrpSpPr>
          <p:grpSpPr>
            <a:xfrm>
              <a:off x="5314920" y="1257300"/>
              <a:ext cx="1543080" cy="571500"/>
              <a:chOff x="-285780" y="-171450"/>
              <a:chExt cx="1543080" cy="857250"/>
            </a:xfrm>
          </p:grpSpPr>
          <p:sp>
            <p:nvSpPr>
              <p:cNvPr id="59" name="Parallelogram 47"/>
              <p:cNvSpPr/>
              <p:nvPr/>
            </p:nvSpPr>
            <p:spPr>
              <a:xfrm>
                <a:off x="-252259" y="-171450"/>
                <a:ext cx="1357780" cy="857250"/>
              </a:xfrm>
              <a:prstGeom prst="parallelogram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60" name="Text Box 48"/>
              <p:cNvSpPr txBox="1"/>
              <p:nvPr/>
            </p:nvSpPr>
            <p:spPr>
              <a:xfrm>
                <a:off x="-285780" y="-85727"/>
                <a:ext cx="1543080" cy="6286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00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Mapa de Direção do Escoamento</a:t>
                </a:r>
                <a:endParaRPr lang="pt-BR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 Box 49"/>
                <p:cNvSpPr txBox="1"/>
                <p:nvPr/>
              </p:nvSpPr>
              <p:spPr>
                <a:xfrm>
                  <a:off x="2423161" y="2537730"/>
                  <a:ext cx="1600200" cy="91032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  <a:extLst>
                  <a:ext uri="{C572A759-6A51-4108-AA02-DFA0A04FC94B}">
                    <ma14:wrappingTextBoxFlag xmlns:wpc="http://schemas.microsoft.com/office/word/2010/wordprocessingCanvas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      </a:ext>
                </a:extLst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W</m:t>
                        </m:r>
                        <m:r>
                          <a:rPr lang="pt-BR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12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30</m:t>
                            </m:r>
                            <m:r>
                              <a:rPr lang="pt-BR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pt-BR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𝑄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pt-BR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pt-BR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p>
                            <m:sSubSup>
                              <m:sSubSupPr>
                                <m:ctrlPr>
                                  <a:rPr lang="pt-BR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pt-BR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𝑜</m:t>
                                </m:r>
                              </m:sub>
                              <m:sup>
                                <m:f>
                                  <m:fPr>
                                    <m:ctrlPr>
                                      <a:rPr lang="pt-BR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bSup>
                          </m:den>
                        </m:f>
                        <m:r>
                          <a:rPr lang="pt-BR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pt-BR" sz="1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2" name="Text 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3161" y="2537730"/>
                  <a:ext cx="1600200" cy="91032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effectLst/>
                <a:extLst>
                  <a:ext uri="{C572A759-6A51-4108-AA02-DFA0A04FC94B}">
                    <ma14:wrappingTextBoxFlag xmlns:wpc="http://schemas.microsoft.com/office/word/2010/wordprocessingCanvas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3" name="Group 50"/>
            <p:cNvGrpSpPr/>
            <p:nvPr/>
          </p:nvGrpSpPr>
          <p:grpSpPr>
            <a:xfrm>
              <a:off x="3691506" y="755430"/>
              <a:ext cx="1029006" cy="571500"/>
              <a:chOff x="-671992" y="-616170"/>
              <a:chExt cx="1286257" cy="571500"/>
            </a:xfrm>
          </p:grpSpPr>
          <p:sp>
            <p:nvSpPr>
              <p:cNvPr id="57" name="Parallelogram 51"/>
              <p:cNvSpPr/>
              <p:nvPr/>
            </p:nvSpPr>
            <p:spPr>
              <a:xfrm>
                <a:off x="-671992" y="-576355"/>
                <a:ext cx="1286257" cy="457200"/>
              </a:xfrm>
              <a:prstGeom prst="parallelogram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58" name="Text Box 52"/>
              <p:cNvSpPr txBox="1"/>
              <p:nvPr/>
            </p:nvSpPr>
            <p:spPr>
              <a:xfrm>
                <a:off x="-627601" y="-616170"/>
                <a:ext cx="1236274" cy="571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Mapa de Declividade</a:t>
                </a:r>
              </a:p>
            </p:txBody>
          </p:sp>
        </p:grpSp>
        <p:grpSp>
          <p:nvGrpSpPr>
            <p:cNvPr id="24" name="Group 53"/>
            <p:cNvGrpSpPr/>
            <p:nvPr/>
          </p:nvGrpSpPr>
          <p:grpSpPr>
            <a:xfrm>
              <a:off x="2743200" y="1447800"/>
              <a:ext cx="1355322" cy="628651"/>
              <a:chOff x="0" y="-45720"/>
              <a:chExt cx="1355322" cy="754381"/>
            </a:xfrm>
          </p:grpSpPr>
          <p:sp>
            <p:nvSpPr>
              <p:cNvPr id="55" name="Parallelogram 54"/>
              <p:cNvSpPr/>
              <p:nvPr/>
            </p:nvSpPr>
            <p:spPr>
              <a:xfrm>
                <a:off x="0" y="-45720"/>
                <a:ext cx="1355322" cy="594360"/>
              </a:xfrm>
              <a:prstGeom prst="parallelogram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56" name="Text Box 55"/>
              <p:cNvSpPr txBox="1"/>
              <p:nvPr/>
            </p:nvSpPr>
            <p:spPr>
              <a:xfrm>
                <a:off x="32385" y="4585"/>
                <a:ext cx="1247775" cy="7040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00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Mapa de rugosidade do solo</a:t>
                </a:r>
                <a:endParaRPr lang="pt-BR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6" name="Group 57"/>
            <p:cNvGrpSpPr/>
            <p:nvPr/>
          </p:nvGrpSpPr>
          <p:grpSpPr>
            <a:xfrm>
              <a:off x="4800600" y="0"/>
              <a:ext cx="1600200" cy="483651"/>
              <a:chOff x="0" y="0"/>
              <a:chExt cx="1143000" cy="725476"/>
            </a:xfrm>
          </p:grpSpPr>
          <p:sp>
            <p:nvSpPr>
              <p:cNvPr id="53" name="Parallelogram 58"/>
              <p:cNvSpPr/>
              <p:nvPr/>
            </p:nvSpPr>
            <p:spPr>
              <a:xfrm>
                <a:off x="0" y="0"/>
                <a:ext cx="1143000" cy="685800"/>
              </a:xfrm>
              <a:prstGeom prst="parallelogram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54" name="Text Box 59"/>
              <p:cNvSpPr txBox="1"/>
              <p:nvPr/>
            </p:nvSpPr>
            <p:spPr>
              <a:xfrm>
                <a:off x="107158" y="153976"/>
                <a:ext cx="914400" cy="571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100" b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DEM SRTM</a:t>
                </a:r>
                <a:endParaRPr lang="pt-BR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7" name="Text Box 60"/>
            <p:cNvSpPr txBox="1"/>
            <p:nvPr/>
          </p:nvSpPr>
          <p:spPr>
            <a:xfrm>
              <a:off x="2241492" y="5169240"/>
              <a:ext cx="1697088" cy="4667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C572A759-6A51-4108-AA02-DFA0A04FC94B}">
                <ma14:wrappingTextBox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t-BR" sz="10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Profundidade x Área (Volume de escoamento)</a:t>
              </a:r>
              <a:endParaRPr lang="pt-BR" sz="110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" name="Group 61"/>
            <p:cNvGrpSpPr/>
            <p:nvPr/>
          </p:nvGrpSpPr>
          <p:grpSpPr>
            <a:xfrm>
              <a:off x="2423161" y="6057900"/>
              <a:ext cx="1463039" cy="476250"/>
              <a:chOff x="-76199" y="0"/>
              <a:chExt cx="1219199" cy="571500"/>
            </a:xfrm>
          </p:grpSpPr>
          <p:sp>
            <p:nvSpPr>
              <p:cNvPr id="51" name="Parallelogram 62"/>
              <p:cNvSpPr/>
              <p:nvPr/>
            </p:nvSpPr>
            <p:spPr>
              <a:xfrm>
                <a:off x="-76199" y="0"/>
                <a:ext cx="1219199" cy="548640"/>
              </a:xfrm>
              <a:prstGeom prst="parallelogram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52" name="Text Box 63"/>
              <p:cNvSpPr txBox="1"/>
              <p:nvPr/>
            </p:nvSpPr>
            <p:spPr>
              <a:xfrm>
                <a:off x="11112" y="0"/>
                <a:ext cx="1068388" cy="571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110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Mapa do Volume de Escoamento</a:t>
                </a:r>
              </a:p>
            </p:txBody>
          </p:sp>
        </p:grpSp>
        <p:sp>
          <p:nvSpPr>
            <p:cNvPr id="29" name="Down Arrow 64"/>
            <p:cNvSpPr/>
            <p:nvPr/>
          </p:nvSpPr>
          <p:spPr>
            <a:xfrm>
              <a:off x="114300" y="342900"/>
              <a:ext cx="228600" cy="3886200"/>
            </a:xfrm>
            <a:prstGeom prst="downArrow">
              <a:avLst/>
            </a:prstGeom>
            <a:solidFill>
              <a:srgbClr val="D95ADC"/>
            </a:solidFill>
            <a:ln>
              <a:solidFill>
                <a:srgbClr val="D95ADC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30" name="Down Arrow 67"/>
            <p:cNvSpPr/>
            <p:nvPr/>
          </p:nvSpPr>
          <p:spPr>
            <a:xfrm>
              <a:off x="1117960" y="1333499"/>
              <a:ext cx="228600" cy="457200"/>
            </a:xfrm>
            <a:prstGeom prst="down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32" name="Right Arrow 71"/>
            <p:cNvSpPr/>
            <p:nvPr/>
          </p:nvSpPr>
          <p:spPr>
            <a:xfrm>
              <a:off x="1714500" y="4343400"/>
              <a:ext cx="685800" cy="228600"/>
            </a:xfrm>
            <a:prstGeom prst="rightArrow">
              <a:avLst/>
            </a:prstGeom>
            <a:solidFill>
              <a:srgbClr val="D95ADC"/>
            </a:solidFill>
            <a:ln>
              <a:solidFill>
                <a:srgbClr val="D95ADC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33" name="Down Arrow 72"/>
            <p:cNvSpPr/>
            <p:nvPr/>
          </p:nvSpPr>
          <p:spPr>
            <a:xfrm>
              <a:off x="3086099" y="438859"/>
              <a:ext cx="320491" cy="980504"/>
            </a:xfrm>
            <a:prstGeom prst="downArrow">
              <a:avLst/>
            </a:prstGeom>
            <a:solidFill>
              <a:srgbClr val="EEE804"/>
            </a:solidFill>
            <a:ln>
              <a:solidFill>
                <a:srgbClr val="EEE804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35" name="Down Arrow 74"/>
            <p:cNvSpPr/>
            <p:nvPr/>
          </p:nvSpPr>
          <p:spPr>
            <a:xfrm rot="3318189">
              <a:off x="4777258" y="331037"/>
              <a:ext cx="430300" cy="778576"/>
            </a:xfrm>
            <a:prstGeom prst="downArrow">
              <a:avLst/>
            </a:prstGeom>
            <a:solidFill>
              <a:srgbClr val="EEE804"/>
            </a:solidFill>
            <a:ln>
              <a:solidFill>
                <a:srgbClr val="EEE804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36" name="Down Arrow 76"/>
            <p:cNvSpPr/>
            <p:nvPr/>
          </p:nvSpPr>
          <p:spPr>
            <a:xfrm>
              <a:off x="5918274" y="421067"/>
              <a:ext cx="253926" cy="950533"/>
            </a:xfrm>
            <a:prstGeom prst="downArrow">
              <a:avLst/>
            </a:prstGeom>
            <a:solidFill>
              <a:srgbClr val="EEE804"/>
            </a:solidFill>
            <a:ln>
              <a:solidFill>
                <a:srgbClr val="EEE804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37" name="Down Arrow 77"/>
            <p:cNvSpPr/>
            <p:nvPr/>
          </p:nvSpPr>
          <p:spPr>
            <a:xfrm rot="5400000">
              <a:off x="2650309" y="152211"/>
              <a:ext cx="446491" cy="1760964"/>
            </a:xfrm>
            <a:prstGeom prst="downArrow">
              <a:avLst/>
            </a:prstGeom>
            <a:solidFill>
              <a:srgbClr val="EEE804"/>
            </a:solidFill>
            <a:ln>
              <a:solidFill>
                <a:srgbClr val="EEE804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38" name="Down Arrow 78"/>
            <p:cNvSpPr/>
            <p:nvPr/>
          </p:nvSpPr>
          <p:spPr>
            <a:xfrm>
              <a:off x="3189689" y="1902305"/>
              <a:ext cx="239312" cy="612296"/>
            </a:xfrm>
            <a:prstGeom prst="downArrow">
              <a:avLst/>
            </a:prstGeom>
            <a:solidFill>
              <a:srgbClr val="EEE804"/>
            </a:solidFill>
            <a:ln>
              <a:solidFill>
                <a:srgbClr val="EEE804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39" name="Up Arrow 79"/>
            <p:cNvSpPr/>
            <p:nvPr/>
          </p:nvSpPr>
          <p:spPr>
            <a:xfrm rot="11189943">
              <a:off x="2995950" y="3285186"/>
              <a:ext cx="285251" cy="952687"/>
            </a:xfrm>
            <a:prstGeom prst="upArrow">
              <a:avLst>
                <a:gd name="adj1" fmla="val 55375"/>
                <a:gd name="adj2" fmla="val 50000"/>
              </a:avLst>
            </a:prstGeom>
            <a:solidFill>
              <a:srgbClr val="EEE804"/>
            </a:solidFill>
            <a:ln>
              <a:solidFill>
                <a:srgbClr val="EEE804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40" name="Right Arrow 80"/>
            <p:cNvSpPr/>
            <p:nvPr/>
          </p:nvSpPr>
          <p:spPr>
            <a:xfrm>
              <a:off x="4000500" y="2628900"/>
              <a:ext cx="685800" cy="228600"/>
            </a:xfrm>
            <a:prstGeom prst="rightArrow">
              <a:avLst/>
            </a:prstGeom>
            <a:solidFill>
              <a:srgbClr val="EEE804"/>
            </a:solidFill>
            <a:ln>
              <a:solidFill>
                <a:srgbClr val="EEE804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41" name="Right Arrow 81"/>
            <p:cNvSpPr/>
            <p:nvPr/>
          </p:nvSpPr>
          <p:spPr>
            <a:xfrm>
              <a:off x="5399472" y="2628900"/>
              <a:ext cx="429828" cy="228600"/>
            </a:xfrm>
            <a:prstGeom prst="rightArrow">
              <a:avLst/>
            </a:prstGeom>
            <a:solidFill>
              <a:srgbClr val="EEE804"/>
            </a:solidFill>
            <a:ln>
              <a:solidFill>
                <a:srgbClr val="EEE804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42" name="Down Arrow 82"/>
            <p:cNvSpPr/>
            <p:nvPr/>
          </p:nvSpPr>
          <p:spPr>
            <a:xfrm>
              <a:off x="6057900" y="1733548"/>
              <a:ext cx="251484" cy="781052"/>
            </a:xfrm>
            <a:prstGeom prst="downArrow">
              <a:avLst/>
            </a:prstGeom>
            <a:solidFill>
              <a:srgbClr val="EEE804"/>
            </a:solidFill>
            <a:ln>
              <a:solidFill>
                <a:srgbClr val="EEE804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43" name="Down Arrow 83"/>
            <p:cNvSpPr/>
            <p:nvPr/>
          </p:nvSpPr>
          <p:spPr>
            <a:xfrm>
              <a:off x="6098222" y="2969044"/>
              <a:ext cx="229933" cy="380921"/>
            </a:xfrm>
            <a:prstGeom prst="downArrow">
              <a:avLst/>
            </a:prstGeom>
            <a:solidFill>
              <a:srgbClr val="EEE804"/>
            </a:solidFill>
            <a:ln>
              <a:solidFill>
                <a:srgbClr val="EEE804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44" name="Down Arrow 84"/>
            <p:cNvSpPr/>
            <p:nvPr/>
          </p:nvSpPr>
          <p:spPr>
            <a:xfrm>
              <a:off x="6057900" y="3771900"/>
              <a:ext cx="228600" cy="457200"/>
            </a:xfrm>
            <a:prstGeom prst="downArrow">
              <a:avLst/>
            </a:prstGeom>
            <a:solidFill>
              <a:srgbClr val="EEE804"/>
            </a:solidFill>
            <a:ln>
              <a:solidFill>
                <a:srgbClr val="EEE804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45" name="Down Arrow 85"/>
            <p:cNvSpPr/>
            <p:nvPr/>
          </p:nvSpPr>
          <p:spPr>
            <a:xfrm>
              <a:off x="6057900" y="4686300"/>
              <a:ext cx="228600" cy="457200"/>
            </a:xfrm>
            <a:prstGeom prst="downArrow">
              <a:avLst/>
            </a:prstGeom>
            <a:solidFill>
              <a:srgbClr val="EEE804"/>
            </a:solidFill>
            <a:ln>
              <a:solidFill>
                <a:srgbClr val="EEE804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46" name="Down Arrow 86"/>
            <p:cNvSpPr/>
            <p:nvPr/>
          </p:nvSpPr>
          <p:spPr>
            <a:xfrm>
              <a:off x="2857500" y="4686300"/>
              <a:ext cx="228600" cy="457200"/>
            </a:xfrm>
            <a:prstGeom prst="downArrow">
              <a:avLst/>
            </a:prstGeom>
            <a:solidFill>
              <a:srgbClr val="46D82E"/>
            </a:solidFill>
            <a:ln>
              <a:solidFill>
                <a:srgbClr val="46D82E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47" name="Down Arrow 87"/>
            <p:cNvSpPr/>
            <p:nvPr/>
          </p:nvSpPr>
          <p:spPr>
            <a:xfrm>
              <a:off x="2991794" y="5569922"/>
              <a:ext cx="247261" cy="540879"/>
            </a:xfrm>
            <a:prstGeom prst="downArrow">
              <a:avLst/>
            </a:prstGeom>
            <a:solidFill>
              <a:srgbClr val="46D82E"/>
            </a:solidFill>
            <a:ln>
              <a:solidFill>
                <a:srgbClr val="46D82E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48" name="Down Arrow 88"/>
            <p:cNvSpPr/>
            <p:nvPr/>
          </p:nvSpPr>
          <p:spPr>
            <a:xfrm rot="2460000">
              <a:off x="5725762" y="5539247"/>
              <a:ext cx="228600" cy="462054"/>
            </a:xfrm>
            <a:prstGeom prst="downArrow">
              <a:avLst/>
            </a:prstGeom>
            <a:solidFill>
              <a:srgbClr val="46D82E"/>
            </a:solidFill>
            <a:ln>
              <a:solidFill>
                <a:srgbClr val="46D82E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49" name="Right Arrow 89"/>
            <p:cNvSpPr/>
            <p:nvPr/>
          </p:nvSpPr>
          <p:spPr>
            <a:xfrm>
              <a:off x="3771900" y="6057900"/>
              <a:ext cx="685800" cy="228600"/>
            </a:xfrm>
            <a:prstGeom prst="rightArrow">
              <a:avLst/>
            </a:prstGeom>
            <a:solidFill>
              <a:srgbClr val="46D82E"/>
            </a:solidFill>
            <a:ln>
              <a:solidFill>
                <a:srgbClr val="46D82E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50" name="Down Arrow 90"/>
            <p:cNvSpPr/>
            <p:nvPr/>
          </p:nvSpPr>
          <p:spPr>
            <a:xfrm>
              <a:off x="5041789" y="6340355"/>
              <a:ext cx="228600" cy="457200"/>
            </a:xfrm>
            <a:prstGeom prst="downArrow">
              <a:avLst/>
            </a:prstGeom>
            <a:solidFill>
              <a:srgbClr val="46D82E"/>
            </a:solidFill>
            <a:ln>
              <a:solidFill>
                <a:srgbClr val="46D82E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</p:grpSp>
      <p:sp>
        <p:nvSpPr>
          <p:cNvPr id="81" name="Down Arrow 67"/>
          <p:cNvSpPr/>
          <p:nvPr/>
        </p:nvSpPr>
        <p:spPr>
          <a:xfrm>
            <a:off x="2509256" y="2201313"/>
            <a:ext cx="270414" cy="418994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82" name="Down Arrow 67"/>
          <p:cNvSpPr/>
          <p:nvPr/>
        </p:nvSpPr>
        <p:spPr>
          <a:xfrm>
            <a:off x="2281846" y="2958906"/>
            <a:ext cx="270414" cy="418994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83" name="Down Arrow 67"/>
          <p:cNvSpPr/>
          <p:nvPr/>
        </p:nvSpPr>
        <p:spPr>
          <a:xfrm>
            <a:off x="2270327" y="3741981"/>
            <a:ext cx="270414" cy="418994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84" name="Down Arrow 67"/>
          <p:cNvSpPr/>
          <p:nvPr/>
        </p:nvSpPr>
        <p:spPr>
          <a:xfrm>
            <a:off x="2917959" y="599525"/>
            <a:ext cx="270414" cy="418994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85" name="Multiplicar 84"/>
          <p:cNvSpPr/>
          <p:nvPr/>
        </p:nvSpPr>
        <p:spPr>
          <a:xfrm>
            <a:off x="6761431" y="2190178"/>
            <a:ext cx="1052182" cy="1152235"/>
          </a:xfrm>
          <a:prstGeom prst="mathMultiply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6" name="Multiplicar 85"/>
          <p:cNvSpPr/>
          <p:nvPr/>
        </p:nvSpPr>
        <p:spPr>
          <a:xfrm>
            <a:off x="7925500" y="1172615"/>
            <a:ext cx="1052182" cy="1152235"/>
          </a:xfrm>
          <a:prstGeom prst="mathMultiply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7" name="Multiplicar 86"/>
          <p:cNvSpPr/>
          <p:nvPr/>
        </p:nvSpPr>
        <p:spPr>
          <a:xfrm>
            <a:off x="4684807" y="1196838"/>
            <a:ext cx="1052182" cy="1152235"/>
          </a:xfrm>
          <a:prstGeom prst="mathMultiply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8" name="Multiplicar 87"/>
          <p:cNvSpPr/>
          <p:nvPr/>
        </p:nvSpPr>
        <p:spPr>
          <a:xfrm>
            <a:off x="4498867" y="2339362"/>
            <a:ext cx="1052182" cy="1152235"/>
          </a:xfrm>
          <a:prstGeom prst="mathMultiply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9" name="Multiplicar 88"/>
          <p:cNvSpPr/>
          <p:nvPr/>
        </p:nvSpPr>
        <p:spPr>
          <a:xfrm>
            <a:off x="6795321" y="5943671"/>
            <a:ext cx="1052182" cy="1152235"/>
          </a:xfrm>
          <a:prstGeom prst="mathMultiply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0" name="Multiplicar 89"/>
          <p:cNvSpPr/>
          <p:nvPr/>
        </p:nvSpPr>
        <p:spPr>
          <a:xfrm>
            <a:off x="4496323" y="4633813"/>
            <a:ext cx="1052182" cy="1152235"/>
          </a:xfrm>
          <a:prstGeom prst="mathMultiply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1" name="Multiplicar 90"/>
          <p:cNvSpPr/>
          <p:nvPr/>
        </p:nvSpPr>
        <p:spPr>
          <a:xfrm>
            <a:off x="8086356" y="2167726"/>
            <a:ext cx="1052182" cy="1152235"/>
          </a:xfrm>
          <a:prstGeom prst="mathMultiply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2" name="Multiplicar 91"/>
          <p:cNvSpPr/>
          <p:nvPr/>
        </p:nvSpPr>
        <p:spPr>
          <a:xfrm>
            <a:off x="7968182" y="2937104"/>
            <a:ext cx="1052182" cy="1152235"/>
          </a:xfrm>
          <a:prstGeom prst="mathMultiply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3" name="Multiplicar 92"/>
          <p:cNvSpPr/>
          <p:nvPr/>
        </p:nvSpPr>
        <p:spPr>
          <a:xfrm>
            <a:off x="6812967" y="5368981"/>
            <a:ext cx="1052182" cy="1152235"/>
          </a:xfrm>
          <a:prstGeom prst="mathMultiply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4" name="Multiplicar 93"/>
          <p:cNvSpPr/>
          <p:nvPr/>
        </p:nvSpPr>
        <p:spPr>
          <a:xfrm>
            <a:off x="8055183" y="3811814"/>
            <a:ext cx="1052182" cy="1152235"/>
          </a:xfrm>
          <a:prstGeom prst="mathMultiply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" name="Multiplicar 94"/>
          <p:cNvSpPr/>
          <p:nvPr/>
        </p:nvSpPr>
        <p:spPr>
          <a:xfrm>
            <a:off x="4291266" y="3727667"/>
            <a:ext cx="1052182" cy="1152235"/>
          </a:xfrm>
          <a:prstGeom prst="mathMultiply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" name="Multiplicar 95"/>
          <p:cNvSpPr/>
          <p:nvPr/>
        </p:nvSpPr>
        <p:spPr>
          <a:xfrm>
            <a:off x="8132533" y="4607129"/>
            <a:ext cx="1052182" cy="1152235"/>
          </a:xfrm>
          <a:prstGeom prst="mathMultiply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8" name="Elipse 97"/>
          <p:cNvSpPr/>
          <p:nvPr/>
        </p:nvSpPr>
        <p:spPr>
          <a:xfrm>
            <a:off x="1419412" y="3850391"/>
            <a:ext cx="1971770" cy="13718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99" name="CaixaDeTexto 98"/>
          <p:cNvSpPr txBox="1"/>
          <p:nvPr/>
        </p:nvSpPr>
        <p:spPr>
          <a:xfrm>
            <a:off x="603947" y="5052865"/>
            <a:ext cx="1677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Chuva efetiva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0" name="Down Arrow 72"/>
          <p:cNvSpPr/>
          <p:nvPr/>
        </p:nvSpPr>
        <p:spPr>
          <a:xfrm rot="2843122">
            <a:off x="4015638" y="235751"/>
            <a:ext cx="379114" cy="2417056"/>
          </a:xfrm>
          <a:prstGeom prst="downArrow">
            <a:avLst/>
          </a:prstGeom>
          <a:solidFill>
            <a:srgbClr val="EEE804"/>
          </a:solidFill>
          <a:ln>
            <a:solidFill>
              <a:srgbClr val="EEE804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01" name="Retângulo 100"/>
          <p:cNvSpPr/>
          <p:nvPr/>
        </p:nvSpPr>
        <p:spPr>
          <a:xfrm>
            <a:off x="8823428" y="732919"/>
            <a:ext cx="3231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Modelo Hidrológico SCS</a:t>
            </a:r>
          </a:p>
        </p:txBody>
      </p:sp>
      <p:sp>
        <p:nvSpPr>
          <p:cNvPr id="102" name="CaixaDeTexto 101"/>
          <p:cNvSpPr txBox="1"/>
          <p:nvPr/>
        </p:nvSpPr>
        <p:spPr>
          <a:xfrm>
            <a:off x="9641492" y="1164950"/>
            <a:ext cx="2210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Desenvolvido nos EUA, anos 50-70</a:t>
            </a:r>
            <a:endParaRPr lang="pt-BR" dirty="0"/>
          </a:p>
        </p:txBody>
      </p:sp>
      <p:pic>
        <p:nvPicPr>
          <p:cNvPr id="103" name="Imagem 102"/>
          <p:cNvPicPr/>
          <p:nvPr/>
        </p:nvPicPr>
        <p:blipFill rotWithShape="1">
          <a:blip r:embed="rId5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4" name="Multiplicar 103"/>
          <p:cNvSpPr/>
          <p:nvPr/>
        </p:nvSpPr>
        <p:spPr>
          <a:xfrm>
            <a:off x="4492238" y="5471676"/>
            <a:ext cx="1052182" cy="1152235"/>
          </a:xfrm>
          <a:prstGeom prst="mathMultiply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429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8" grpId="0" animBg="1"/>
      <p:bldP spid="99" grpId="0"/>
      <p:bldP spid="10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Modelo Hidrológico </a:t>
            </a:r>
            <a:r>
              <a:rPr lang="pt-BR" b="1" dirty="0" smtClean="0"/>
              <a:t>SCS – 4 partes</a:t>
            </a:r>
            <a:endParaRPr lang="pt-BR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 algn="just">
                  <a:buNone/>
                </a:pPr>
                <a:r>
                  <a:rPr lang="pt-BR" dirty="0"/>
                  <a:t>O modelo hidrológico SCS baseia-se no conceito de que a lâmina de escoamento superficial produzida em um dado evento é uma função da altura total da lâmina precipitada e de um parâmetro </a:t>
                </a:r>
                <a:r>
                  <a:rPr lang="pt-BR" i="1" dirty="0"/>
                  <a:t>Curve </a:t>
                </a:r>
                <a:r>
                  <a:rPr lang="pt-BR" i="1" dirty="0" err="1"/>
                  <a:t>Number</a:t>
                </a:r>
                <a:r>
                  <a:rPr lang="pt-BR" dirty="0"/>
                  <a:t> “CN”, que representa as perdas que ocorrem, principalmente, devido à infiltração, à interceptação vegetal e à retenção em depressões do terreno</a:t>
                </a:r>
                <a:r>
                  <a:rPr lang="pt-BR" dirty="0" smtClean="0"/>
                  <a:t>.</a:t>
                </a:r>
              </a:p>
              <a:p>
                <a:pPr marL="0" indent="0" algn="just">
                  <a:buNone/>
                </a:pPr>
                <a:endParaRPr lang="pt-BR" dirty="0"/>
              </a:p>
              <a:p>
                <a:pPr marL="0" indent="0">
                  <a:buNone/>
                </a:pPr>
                <a:r>
                  <a:rPr lang="pt-BR" b="1" dirty="0" smtClean="0">
                    <a:solidFill>
                      <a:schemeClr val="accent1"/>
                    </a:solidFill>
                  </a:rPr>
                  <a:t>1° </a:t>
                </a:r>
                <a:r>
                  <a:rPr lang="pt-BR" b="1" dirty="0" smtClean="0">
                    <a:solidFill>
                      <a:schemeClr val="accent1"/>
                    </a:solidFill>
                  </a:rPr>
                  <a:t>Retenção máxima S da bacia</a:t>
                </a:r>
              </a:p>
              <a:p>
                <a:pPr marL="0" indent="0">
                  <a:buNone/>
                </a:pPr>
                <a:r>
                  <a:rPr lang="pt-BR" dirty="0" smtClean="0"/>
                  <a:t>Representa a </a:t>
                </a:r>
                <a:r>
                  <a:rPr lang="pt-BR" dirty="0"/>
                  <a:t>maior diferença possível entre a chuva e o escoamento superficial quando a precipitação tende ao </a:t>
                </a:r>
                <a:r>
                  <a:rPr lang="pt-BR" dirty="0" smtClean="0"/>
                  <a:t>infinito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1000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𝐶𝑁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−10</m:t>
                      </m:r>
                    </m:oMath>
                  </m:oMathPara>
                </a14:m>
                <a:endParaRPr lang="pt-BR" dirty="0" smtClean="0"/>
              </a:p>
              <a:p>
                <a:pPr marL="0" indent="0">
                  <a:buNone/>
                </a:pPr>
                <a:r>
                  <a:rPr lang="pt-BR" dirty="0" smtClean="0"/>
                  <a:t>Leva em </a:t>
                </a:r>
                <a:r>
                  <a:rPr lang="pt-BR" dirty="0"/>
                  <a:t>consideração a profundidade, a textura, o gradiente </a:t>
                </a:r>
                <a:r>
                  <a:rPr lang="pt-BR" dirty="0" err="1"/>
                  <a:t>textural</a:t>
                </a:r>
                <a:r>
                  <a:rPr lang="pt-BR" dirty="0"/>
                  <a:t>, a porosidade dos solos e a atividade da </a:t>
                </a:r>
                <a:r>
                  <a:rPr lang="pt-BR" dirty="0" smtClean="0"/>
                  <a:t>argila Lombardi et al., (1989).</a:t>
                </a:r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28" t="-3221" r="-8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/>
          <p:cNvPicPr/>
          <p:nvPr/>
        </p:nvPicPr>
        <p:blipFill rotWithShape="1">
          <a:blip r:embed="rId4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Elipse 4"/>
          <p:cNvSpPr/>
          <p:nvPr/>
        </p:nvSpPr>
        <p:spPr>
          <a:xfrm>
            <a:off x="5718219" y="4893971"/>
            <a:ext cx="631065" cy="4765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503832" y="4893971"/>
            <a:ext cx="1300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?</a:t>
            </a:r>
            <a:endParaRPr lang="pt-B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68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011970"/>
              </p:ext>
            </p:extLst>
          </p:nvPr>
        </p:nvGraphicFramePr>
        <p:xfrm>
          <a:off x="1527778" y="1075837"/>
          <a:ext cx="7919217" cy="37744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6748"/>
                <a:gridCol w="7222469"/>
              </a:tblGrid>
              <a:tr h="433830">
                <a:tc gridSpan="2"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Grupos hidrológicos e suas características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806865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A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Solos arenosos, profundos e bem drenados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06865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B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Solos arenosos com pouca argila e solo orgânico.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20033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C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Solos mais argilosos que aqueles do grupo B, com baixa permeabilidade.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06865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D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Solos com argilas pesadas, muito impermeáveis.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21761" y="565705"/>
            <a:ext cx="1374832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2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524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Classifica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ão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dos grupos hidrol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gicos e suas caracter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sticas.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524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m 5"/>
          <p:cNvPicPr/>
          <p:nvPr/>
        </p:nvPicPr>
        <p:blipFill rotWithShape="1">
          <a:blip r:embed="rId2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131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 descr="Resultado de imagem para lista curve numb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265" y="0"/>
            <a:ext cx="5380391" cy="698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/>
          <p:nvPr/>
        </p:nvPicPr>
        <p:blipFill rotWithShape="1">
          <a:blip r:embed="rId3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081493" y="1983609"/>
            <a:ext cx="25371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potencial de retenção do solo depende do tipo de solo e de suas condições de uso e ocupação. O parâmetro CN (</a:t>
            </a:r>
            <a:r>
              <a:rPr lang="pt-BR" i="1" dirty="0"/>
              <a:t>Curve </a:t>
            </a:r>
            <a:r>
              <a:rPr lang="pt-BR" i="1" dirty="0" err="1"/>
              <a:t>Number</a:t>
            </a:r>
            <a:r>
              <a:rPr lang="pt-BR" dirty="0"/>
              <a:t>) faz essa associação. O CN tem valor variável de 1 a 100, sendo que altos valores representam baixo potencial de retenção, e consequentemente maior transformação de chuva em </a:t>
            </a:r>
            <a:r>
              <a:rPr lang="pt-BR" dirty="0" smtClean="0"/>
              <a:t>vazão.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94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800" b="1" dirty="0" smtClean="0">
                <a:solidFill>
                  <a:srgbClr val="00B0F0"/>
                </a:solidFill>
              </a:rPr>
              <a:t>2° A </a:t>
            </a:r>
            <a:r>
              <a:rPr lang="pt-BR" sz="2800" b="1" dirty="0">
                <a:solidFill>
                  <a:srgbClr val="00B0F0"/>
                </a:solidFill>
              </a:rPr>
              <a:t>aplicação do </a:t>
            </a:r>
            <a:r>
              <a:rPr lang="pt-BR" sz="2800" b="1" i="1" dirty="0">
                <a:solidFill>
                  <a:srgbClr val="00B0F0"/>
                </a:solidFill>
              </a:rPr>
              <a:t>Curve </a:t>
            </a:r>
            <a:r>
              <a:rPr lang="pt-BR" sz="2800" b="1" i="1" dirty="0" err="1">
                <a:solidFill>
                  <a:srgbClr val="00B0F0"/>
                </a:solidFill>
              </a:rPr>
              <a:t>Number</a:t>
            </a:r>
            <a:r>
              <a:rPr lang="pt-BR" sz="2800" b="1" dirty="0">
                <a:solidFill>
                  <a:srgbClr val="00B0F0"/>
                </a:solidFill>
              </a:rPr>
              <a:t> leva em conta a condição média de umidade antecedente do solo, chamada de AMC (</a:t>
            </a:r>
            <a:r>
              <a:rPr lang="pt-BR" sz="2800" b="1" i="1" dirty="0" err="1">
                <a:solidFill>
                  <a:srgbClr val="00B0F0"/>
                </a:solidFill>
              </a:rPr>
              <a:t>Antecedent</a:t>
            </a:r>
            <a:r>
              <a:rPr lang="pt-BR" sz="2800" b="1" i="1" dirty="0">
                <a:solidFill>
                  <a:srgbClr val="00B0F0"/>
                </a:solidFill>
              </a:rPr>
              <a:t> </a:t>
            </a:r>
            <a:r>
              <a:rPr lang="pt-BR" sz="2800" b="1" i="1" dirty="0" err="1">
                <a:solidFill>
                  <a:srgbClr val="00B0F0"/>
                </a:solidFill>
              </a:rPr>
              <a:t>Moisture</a:t>
            </a:r>
            <a:r>
              <a:rPr lang="pt-BR" sz="2800" b="1" i="1" dirty="0">
                <a:solidFill>
                  <a:srgbClr val="00B0F0"/>
                </a:solidFill>
              </a:rPr>
              <a:t> </a:t>
            </a:r>
            <a:r>
              <a:rPr lang="pt-BR" sz="2800" b="1" i="1" dirty="0" err="1">
                <a:solidFill>
                  <a:srgbClr val="00B0F0"/>
                </a:solidFill>
              </a:rPr>
              <a:t>Condition</a:t>
            </a:r>
            <a:r>
              <a:rPr lang="pt-BR" sz="2800" b="1" dirty="0" smtClean="0">
                <a:solidFill>
                  <a:srgbClr val="00B0F0"/>
                </a:solidFill>
              </a:rPr>
              <a:t>)</a:t>
            </a:r>
            <a:endParaRPr lang="pt-BR" sz="2800" b="1" dirty="0">
              <a:solidFill>
                <a:srgbClr val="00B0F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t-BR" b="1" dirty="0"/>
              <a:t>AMC 1 </a:t>
            </a:r>
            <a:r>
              <a:rPr lang="pt-BR" dirty="0"/>
              <a:t>– Situação em que os solos estão secos. Tucci (2002) sugere que para a superfície atingir esta condição, a precipitação acumulada dos cinco dias anteriores deve ser menor que 36 mm; </a:t>
            </a:r>
          </a:p>
          <a:p>
            <a:pPr algn="just"/>
            <a:r>
              <a:rPr lang="pt-BR" b="1" dirty="0"/>
              <a:t>AMC 2 </a:t>
            </a:r>
            <a:r>
              <a:rPr lang="pt-BR" dirty="0"/>
              <a:t>– Situação média em que os solos correspondem à umidade de capacidade de campo; </a:t>
            </a:r>
          </a:p>
          <a:p>
            <a:pPr algn="just"/>
            <a:r>
              <a:rPr lang="pt-BR" b="1" dirty="0"/>
              <a:t>AMC 3 </a:t>
            </a:r>
            <a:r>
              <a:rPr lang="pt-BR" dirty="0"/>
              <a:t>– Situação em que ocorreram precipitações consideráveis nos últimos cinco dias e o solo encontra-se saturado. Nesta condição, a precipitação acumulada nos cinco dias anteriores deve ser maior que 53 mm, segundo Tucci (2002).</a:t>
            </a:r>
          </a:p>
          <a:p>
            <a:endParaRPr lang="pt-BR" dirty="0" smtClean="0"/>
          </a:p>
          <a:p>
            <a:r>
              <a:rPr lang="pt-BR" dirty="0" smtClean="0"/>
              <a:t>Os </a:t>
            </a:r>
            <a:r>
              <a:rPr lang="pt-BR" dirty="0"/>
              <a:t>valores de CN encontrados nas tabelas do SCS correspondem ao valor para a situação média, AMC 2 (CN</a:t>
            </a:r>
            <a:r>
              <a:rPr lang="pt-BR" baseline="-25000" dirty="0"/>
              <a:t>2</a:t>
            </a:r>
            <a:r>
              <a:rPr lang="pt-BR" dirty="0"/>
              <a:t>). As correções para as situações 1(CN</a:t>
            </a:r>
            <a:r>
              <a:rPr lang="pt-BR" baseline="-25000" dirty="0"/>
              <a:t>1</a:t>
            </a:r>
            <a:r>
              <a:rPr lang="pt-BR" dirty="0"/>
              <a:t>) e 3 (CN</a:t>
            </a:r>
            <a:r>
              <a:rPr lang="pt-BR" baseline="-25000" dirty="0"/>
              <a:t>3</a:t>
            </a:r>
            <a:r>
              <a:rPr lang="pt-BR" dirty="0"/>
              <a:t>) são calculadas em função do valor de CN</a:t>
            </a:r>
            <a:r>
              <a:rPr lang="pt-BR" baseline="-25000" dirty="0"/>
              <a:t>2</a:t>
            </a:r>
            <a:r>
              <a:rPr lang="pt-BR" dirty="0"/>
              <a:t> por (ARNOLD e WILLIAMS, 1995):</a:t>
            </a: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7018986" y="5700115"/>
            <a:ext cx="3142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Ajuste!</a:t>
            </a:r>
            <a:endParaRPr lang="pt-B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0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1125</TotalTime>
  <Words>1438</Words>
  <Application>Microsoft Office PowerPoint</Application>
  <PresentationFormat>Widescreen</PresentationFormat>
  <Paragraphs>205</Paragraphs>
  <Slides>30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Tahoma</vt:lpstr>
      <vt:lpstr>Times New Roman</vt:lpstr>
      <vt:lpstr>Wingdings</vt:lpstr>
      <vt:lpstr>Tema do Office</vt:lpstr>
      <vt:lpstr>    Medidas de Incertezas aplicadas em modelos hidrológicos chuva –vazão  SCS – atributo Curve Number  </vt:lpstr>
      <vt:lpstr>Sumário</vt:lpstr>
      <vt:lpstr>Introdução</vt:lpstr>
      <vt:lpstr>Objetivos</vt:lpstr>
      <vt:lpstr>Apresentação do PowerPoint</vt:lpstr>
      <vt:lpstr>Modelo Hidrológico SCS – 4 partes</vt:lpstr>
      <vt:lpstr>Apresentação do PowerPoint</vt:lpstr>
      <vt:lpstr>Apresentação do PowerPoint</vt:lpstr>
      <vt:lpstr>2° A aplicação do Curve Number leva em conta a condição média de umidade antecedente do solo, chamada de AMC (Antecedent Moisture Condition)</vt:lpstr>
      <vt:lpstr>3° Ajuste nos valores de CN</vt:lpstr>
      <vt:lpstr>4° Chuva Efetiva</vt:lpstr>
      <vt:lpstr>Materiais e Métodos</vt:lpstr>
      <vt:lpstr>Área de  estudo</vt:lpstr>
      <vt:lpstr>Radar meteorológico</vt:lpstr>
      <vt:lpstr>Apresentação do PowerPoint</vt:lpstr>
      <vt:lpstr>Apresentação do PowerPoint</vt:lpstr>
      <vt:lpstr>Medidas de Incerteza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Conclusões</vt:lpstr>
      <vt:lpstr>Referências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Bárbara Hass</dc:creator>
  <cp:lastModifiedBy>Bárbara Hass</cp:lastModifiedBy>
  <cp:revision>43</cp:revision>
  <dcterms:created xsi:type="dcterms:W3CDTF">2016-12-12T07:17:51Z</dcterms:created>
  <dcterms:modified xsi:type="dcterms:W3CDTF">2016-12-13T09:54:30Z</dcterms:modified>
</cp:coreProperties>
</file>