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3" r:id="rId5"/>
    <p:sldId id="267" r:id="rId6"/>
    <p:sldId id="258" r:id="rId7"/>
    <p:sldId id="260" r:id="rId8"/>
    <p:sldId id="277" r:id="rId9"/>
    <p:sldId id="262" r:id="rId10"/>
    <p:sldId id="264" r:id="rId11"/>
    <p:sldId id="279" r:id="rId12"/>
    <p:sldId id="265" r:id="rId13"/>
    <p:sldId id="278" r:id="rId14"/>
    <p:sldId id="273" r:id="rId15"/>
    <p:sldId id="290" r:id="rId16"/>
    <p:sldId id="288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415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955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38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97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17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76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45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1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0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96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15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3107F-21A5-4B2F-8C8A-4AA5F104FE53}" type="datetimeFigureOut">
              <a:rPr lang="pt-BR" smtClean="0"/>
              <a:pPr/>
              <a:t>18/12/2015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C819B-B671-45A5-838F-2A08D71FCCA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39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94247" y="267905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Identificação de áreas prioritárias para o controle da hanseníase no Estado de São Paulo</a:t>
            </a:r>
            <a:endParaRPr lang="pt-BR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51520" y="931639"/>
            <a:ext cx="8424936" cy="1752600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SER-301: Análise Espacial de Dados Geográficos</a:t>
            </a:r>
            <a:endParaRPr lang="pt-BR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689217" y="4941168"/>
            <a:ext cx="8424936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0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Discente: </a:t>
            </a:r>
            <a:r>
              <a:rPr kumimoji="0" lang="pt-BR" sz="20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Michelle</a:t>
            </a:r>
            <a:r>
              <a:rPr kumimoji="0" lang="pt-BR" sz="20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Mosna Touso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https://encrypted-tbn2.gstatic.com/images?q=tbn:ANd9GcTyNu6tHCZPtDt1pEMspddbsdAp8rigX5Td4DtAHkDLQBUvtiq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5637" y="121097"/>
            <a:ext cx="1788516" cy="931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- RLM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384" y="1628800"/>
            <a:ext cx="8316416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Tabela </a:t>
            </a:r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Modelo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obtivo pela aplicação da Regressão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inear Múltipla.  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pt-BR" sz="2000" dirty="0"/>
          </a:p>
          <a:p>
            <a:pPr algn="just">
              <a:buNone/>
            </a:pPr>
            <a:endParaRPr lang="pt-BR" sz="2000" dirty="0" smtClean="0"/>
          </a:p>
          <a:p>
            <a:pPr algn="just">
              <a:buNone/>
            </a:pPr>
            <a:endParaRPr lang="pt-BR" sz="2000" dirty="0"/>
          </a:p>
          <a:p>
            <a:pPr algn="just">
              <a:buNone/>
            </a:pPr>
            <a:endParaRPr lang="pt-BR" sz="2000" dirty="0" smtClean="0"/>
          </a:p>
          <a:p>
            <a:pPr algn="just">
              <a:buNone/>
            </a:pPr>
            <a:endParaRPr lang="pt-BR" sz="2000" dirty="0"/>
          </a:p>
          <a:p>
            <a:pPr algn="just">
              <a:buNone/>
            </a:pPr>
            <a:endParaRPr lang="pt-BR" sz="2000" dirty="0" smtClean="0"/>
          </a:p>
          <a:p>
            <a:pPr algn="just">
              <a:buNone/>
            </a:pPr>
            <a:endParaRPr lang="pt-BR" sz="2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161353"/>
              </p:ext>
            </p:extLst>
          </p:nvPr>
        </p:nvGraphicFramePr>
        <p:xfrm>
          <a:off x="791579" y="2444765"/>
          <a:ext cx="7560842" cy="3511788"/>
        </p:xfrm>
        <a:graphic>
          <a:graphicData uri="http://schemas.openxmlformats.org/drawingml/2006/table">
            <a:tbl>
              <a:tblPr firstRow="1" firstCol="1" bandRow="1"/>
              <a:tblGrid>
                <a:gridCol w="2592291">
                  <a:extLst>
                    <a:ext uri="{9D8B030D-6E8A-4147-A177-3AD203B41FA5}">
                      <a16:colId xmlns:a16="http://schemas.microsoft.com/office/drawing/2014/main" xmlns="" val="36941586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5555135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51824326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4002236617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xmlns="" val="137923052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 e variáveis independentes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Estimativa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Erro padrão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de t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de p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81078999"/>
                  </a:ext>
                </a:extLst>
              </a:tr>
              <a:tr h="401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-63.660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11.728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-5.428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 ***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8496745"/>
                  </a:ext>
                </a:extLst>
              </a:tr>
              <a:tr h="4801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Índice de Gini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-18.884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6.369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-2.965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0.003**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1759240"/>
                  </a:ext>
                </a:extLst>
              </a:tr>
              <a:tr h="421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Taxa de Analfabetismo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1.710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0.181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9.446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 ***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7313328"/>
                  </a:ext>
                </a:extLst>
              </a:tr>
              <a:tr h="4116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IDHM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85.703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14.266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6.008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 ***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4450368"/>
                  </a:ext>
                </a:extLst>
              </a:tr>
              <a:tr h="4253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Cobertura Equipe AB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1.933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0.054*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87802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de Residência Rural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0.144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7.259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 ***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24134793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4625728" y="6165304"/>
            <a:ext cx="383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</a:rPr>
              <a:t>(p&lt;0,0001) com R</a:t>
            </a:r>
            <a:r>
              <a:rPr lang="pt-BR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</a:rPr>
              <a:t> ajustado de 21,45%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Avaliação existência dependência espacial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Global 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Moran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matriz de contiguidade do tipo </a:t>
            </a:r>
            <a:r>
              <a:rPr lang="pt-BR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rook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Moran I = </a:t>
            </a:r>
            <a:r>
              <a:rPr lang="pt-B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- 0.197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p&lt;0,0003) - </a:t>
            </a:r>
            <a:r>
              <a:rPr lang="pt-BR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espacial </a:t>
            </a:r>
            <a:r>
              <a:rPr lang="pt-B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negativa</a:t>
            </a:r>
          </a:p>
          <a:p>
            <a:pPr marL="0" indent="0">
              <a:buNone/>
            </a:pPr>
            <a:endParaRPr lang="pt-B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Teste Multiplicador de </a:t>
            </a:r>
            <a:r>
              <a:rPr lang="pt-BR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Lagrange</a:t>
            </a:r>
            <a:r>
              <a:rPr lang="pt-B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pt-BR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LMerr</a:t>
            </a:r>
            <a:r>
              <a:rPr lang="pt-B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0.08319, </a:t>
            </a:r>
            <a:r>
              <a:rPr lang="pt-BR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 p-</a:t>
            </a:r>
            <a:r>
              <a:rPr lang="pt-BR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0.773</a:t>
            </a:r>
          </a:p>
          <a:p>
            <a:r>
              <a:rPr lang="pt-BR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LMlag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0.19962, </a:t>
            </a:r>
            <a:r>
              <a:rPr lang="pt-BR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 p-</a:t>
            </a:r>
            <a:r>
              <a:rPr lang="pt-BR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pt-BR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0.655</a:t>
            </a:r>
          </a:p>
          <a:p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RLMerr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3.9981, 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 p-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0.04555</a:t>
            </a:r>
          </a:p>
          <a:p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RLMlag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4.1146, 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 p-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0.04252</a:t>
            </a: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AIC: 3812.8, (AIC for 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lm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3810.9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xplosão 1 4"/>
          <p:cNvSpPr/>
          <p:nvPr/>
        </p:nvSpPr>
        <p:spPr>
          <a:xfrm>
            <a:off x="6231454" y="3140968"/>
            <a:ext cx="2880320" cy="223165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Modelo Clássico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164288" y="60251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</a:t>
            </a:r>
            <a:r>
              <a:rPr lang="pt-BR" dirty="0" err="1" smtClean="0"/>
              <a:t>Anselin</a:t>
            </a:r>
            <a:r>
              <a:rPr lang="pt-BR" dirty="0" smtClean="0"/>
              <a:t>, 2005)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1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Regionalização via </a:t>
            </a:r>
            <a:r>
              <a:rPr lang="pt-BR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Skater</a:t>
            </a:r>
            <a:endParaRPr lang="pt-BR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t-BR" sz="2000" b="1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516" y="1102242"/>
            <a:ext cx="10409156" cy="58551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RLM sub-regiões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7517"/>
            <a:ext cx="7886700" cy="4351338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Tabela </a:t>
            </a:r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Modelos Finais de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Regressão Linear Múltipla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as sub-regiões do Estado de São Paulo.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755772"/>
              </p:ext>
            </p:extLst>
          </p:nvPr>
        </p:nvGraphicFramePr>
        <p:xfrm>
          <a:off x="611560" y="2356038"/>
          <a:ext cx="8136904" cy="3823799"/>
        </p:xfrm>
        <a:graphic>
          <a:graphicData uri="http://schemas.openxmlformats.org/drawingml/2006/table">
            <a:tbl>
              <a:tblPr firstRow="1" firstCol="1" bandRow="1"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1437372949"/>
                    </a:ext>
                  </a:extLst>
                </a:gridCol>
                <a:gridCol w="2126528">
                  <a:extLst>
                    <a:ext uri="{9D8B030D-6E8A-4147-A177-3AD203B41FA5}">
                      <a16:colId xmlns:a16="http://schemas.microsoft.com/office/drawing/2014/main" xmlns="" val="2775153403"/>
                    </a:ext>
                  </a:extLst>
                </a:gridCol>
                <a:gridCol w="1070923">
                  <a:extLst>
                    <a:ext uri="{9D8B030D-6E8A-4147-A177-3AD203B41FA5}">
                      <a16:colId xmlns:a16="http://schemas.microsoft.com/office/drawing/2014/main" xmlns="" val="2143397643"/>
                    </a:ext>
                  </a:extLst>
                </a:gridCol>
                <a:gridCol w="1070923">
                  <a:extLst>
                    <a:ext uri="{9D8B030D-6E8A-4147-A177-3AD203B41FA5}">
                      <a16:colId xmlns:a16="http://schemas.microsoft.com/office/drawing/2014/main" xmlns="" val="3267621529"/>
                    </a:ext>
                  </a:extLst>
                </a:gridCol>
                <a:gridCol w="1070169">
                  <a:extLst>
                    <a:ext uri="{9D8B030D-6E8A-4147-A177-3AD203B41FA5}">
                      <a16:colId xmlns:a16="http://schemas.microsoft.com/office/drawing/2014/main" xmlns="" val="1101261232"/>
                    </a:ext>
                  </a:extLst>
                </a:gridCol>
                <a:gridCol w="1070169">
                  <a:extLst>
                    <a:ext uri="{9D8B030D-6E8A-4147-A177-3AD203B41FA5}">
                      <a16:colId xmlns:a16="http://schemas.microsoft.com/office/drawing/2014/main" xmlns="" val="1064927249"/>
                    </a:ext>
                  </a:extLst>
                </a:gridCol>
              </a:tblGrid>
              <a:tr h="470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Regionalização via Skater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 e variáveis independentes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Estimativa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Erro padrão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de t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de p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1199433"/>
                  </a:ext>
                </a:extLst>
              </a:tr>
              <a:tr h="22366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Sub-região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(Pecuária e Agroindústria)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12.452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3.885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3.205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0,0015**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5208221"/>
                  </a:ext>
                </a:extLst>
              </a:tr>
              <a:tr h="2352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Índice de </a:t>
                      </a:r>
                      <a:r>
                        <a:rPr lang="pt-BR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Gini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-25.9313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7.780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-3.333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&lt;0,0009***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1765959"/>
                  </a:ext>
                </a:extLst>
              </a:tr>
              <a:tr h="2352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Taxa de Analfabetismo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0.533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0.171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3.112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0,0020**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1802461"/>
                  </a:ext>
                </a:extLst>
              </a:tr>
              <a:tr h="477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de Residência Rural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0.230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3.993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&lt;0,0001***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7037274"/>
                  </a:ext>
                </a:extLst>
              </a:tr>
              <a:tr h="223660">
                <a:tc grid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p&lt;0,0001) com R</a:t>
                      </a:r>
                      <a:r>
                        <a:rPr lang="pt-BR" sz="12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ajustado de 9,67</a:t>
                      </a:r>
                      <a:r>
                        <a:rPr lang="pt-BR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4159447"/>
                  </a:ext>
                </a:extLst>
              </a:tr>
              <a:tr h="23523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Sub-região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(Pecuária e Agroindústria)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(Fronteira com GO)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13.684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1.872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7.311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&lt;0,0001***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6038020"/>
                  </a:ext>
                </a:extLst>
              </a:tr>
              <a:tr h="1639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de Residência Rural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1.327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0.488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2.719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0.0085**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2072738"/>
                  </a:ext>
                </a:extLst>
              </a:tr>
              <a:tr h="235235">
                <a:tc grid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(p=0,0085) com R</a:t>
                      </a:r>
                      <a:r>
                        <a:rPr lang="pt-BR" sz="12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ajustado de 9,48</a:t>
                      </a:r>
                      <a:r>
                        <a:rPr lang="pt-BR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0202437"/>
                  </a:ext>
                </a:extLst>
              </a:tr>
              <a:tr h="23523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Sub-região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(Litoral e Agroindústria)</a:t>
                      </a:r>
                      <a:endParaRPr lang="pt-BR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Intercepto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1.339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0.541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2.474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0.0140*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99628409"/>
                  </a:ext>
                </a:extLst>
              </a:tr>
              <a:tr h="2352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Taxa de Analfabetismo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0.278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0.084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3.280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0.0011**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8183042"/>
                  </a:ext>
                </a:extLst>
              </a:tr>
              <a:tr h="1772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de Residência Rural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0.319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4.557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&lt;0,0001***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221358"/>
                  </a:ext>
                </a:extLst>
              </a:tr>
              <a:tr h="223660">
                <a:tc grid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(p&lt;0,0001) com R</a:t>
                      </a:r>
                      <a:r>
                        <a:rPr lang="pt-BR" sz="14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ajustado de 10,21%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7873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186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DISCUSSÃO/CONCLUSÕES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Observou-se associação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egativa com Índice de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Gini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corroborando estudos de Nery (2014) – quanto maior a desigualdade de renda, maiores as taxas de detecção da doença;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Ressaltasse ainda a associação positiva entre: Taxa analfabetismo, IDHM, Cobertura AB, % Contatos Examinados e Local de residência Rural;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Brasil a redução de casos está relacionada à melhoria das condições de vida da população, proporcionada por programas de transferência de renda, como o Bolsa Família (Nery, 2014);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Condicionalidades os PTR/BF: Educação e Saúde – Impactos positivos;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Pessoas educadas estão mais conscientes de suas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necessidades de saúde (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Moschioni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2014);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DISCUSSÃO/CONCLUSÕES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risco de desenvolvimento da doença é cerca de 5 a 10 vezes mais alto se um membro da família já manifestou a doença. (OMS, 2012);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Ferreira (2012):  É importante priorizar também a área rural do município para inserção das ações de controle da hanseníase; devido à falta de acesso daquela população aos serviços de saúde;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Evangelista (2004): áreas rurais subdesenvolvidas - outros reservatórios fora do corpo humano tais como: solo, vegetação, água, artrópodes e tatu.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Limitações: Falácia ecológica </a:t>
            </a:r>
            <a:r>
              <a:rPr lang="pt-BR" dirty="0"/>
              <a:t>(SUSSER, 1994</a:t>
            </a:r>
            <a:r>
              <a:rPr lang="pt-BR" dirty="0" smtClean="0"/>
              <a:t>); Dados secundários;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Próximas etapas: Incorporar ao modelo outras variáveis preditivas: Ambientais, Individuais (sexo, incapacidades, recidivas, idade, acesso);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277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003232" cy="5257800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Organização Mundial da Saúde. Estratégia global aprimorada para redução adicional da carga da hanseníase: período do plano: 2011-2015. Brasília: Organização Mundial da Saúde; 2010.</a:t>
            </a:r>
          </a:p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Ministério da Saúde. Distribuição da Hanseníase no Brasil. Brasília: Secretaria de Vigilância em Saúde; 2012. Maranhão. Secretaria de Estado da Saúde. </a:t>
            </a:r>
          </a:p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CUNHA, A. Z. S. H</a:t>
            </a:r>
            <a:r>
              <a:rPr lang="pt-BR" sz="4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anseníase: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história de um problema de saúde pública. Santa Cruz do Sul, 1997. Dissertação (Mestrado em Desenvolvimento Regional) - Universidade de Santa Cruz do Sul. </a:t>
            </a:r>
          </a:p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EIDT, Letícia Maria. Breve história da hanseníase: sua expansão do mundo para as Américas, o Brasil e o Rio Grande do Sul e sua trajetória na saúde pública brasileira.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Saude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soc.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 São Paulo ,  v. 13, n. 2, p. 76-88, 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pt-BR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2004.</a:t>
            </a:r>
          </a:p>
          <a:p>
            <a:pPr algn="just"/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Lastória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JC,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Putinatti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MSMA. Utilização de busca ativa de hanseníase: relato de uma experiência de abordagem na detecção de casos novos. Hansen. int. [Internet]. </a:t>
            </a:r>
            <a:r>
              <a:rPr lang="pt-BR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Moschioni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C, Antunes CMF, Grossi MAF,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Lambertucci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JR.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disability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19,283 new cases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leprosy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[Internet]. 2010 [acesso em: 31 dez 2014];43(1):19-22.</a:t>
            </a:r>
          </a:p>
          <a:p>
            <a:pPr algn="just"/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Helene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LMF,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Pedrazzani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ES, Martins CL, Vieira CSCA, Pereira AJ. Organização de serviços de saúde na eliminação da Hanseníase em municípios do Estado de São Paulo.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[Internet]. 2008 [acesso em: 31 dez 2014];61(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):744- </a:t>
            </a:r>
            <a:r>
              <a:rPr lang="pt-BR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LANA, F. C. F. et al. Detecção da hanseníase e índice de desenvolvimento humano dos municípios de Minas Gerais, Brasil. Revista Eletrônica de Enfermagem, Goiânia, v. 11, n. 3, p. 539-544, 2009.</a:t>
            </a:r>
          </a:p>
          <a:p>
            <a:pPr algn="just"/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Kerr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-Pontes LRS, Barreto ML, Evangelista CMN, Rodrigues LC,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Heukelbach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Feldmeier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Socioeconomic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behavioural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leprosy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North-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east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Brazil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case-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Epidemiol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2006; 27: 1-7.</a:t>
            </a:r>
          </a:p>
          <a:p>
            <a:pPr algn="just"/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Souza HSL, et al. A Representação Social dos Comunicantes de Hanseníase sobre a Doença e suas Implicações para as Orientações de Enfermagem. 2008. 17 f. (Trabalho de Conclusão de Atividade Curricular). Universidade Federal do Pará. Instituto de Ciências da Saúde, Belém.</a:t>
            </a:r>
          </a:p>
          <a:p>
            <a:pPr algn="just"/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NERY JS, PEREIRA SM, RASELLA D, PENNA MLF, AQUINO R, RODRIGUES LC, et al. Effect of the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brazilian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conditional cash transfer and primary health care programs on the new case detection rate of leprosy.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PLoS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Negl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Trop Dis. 2014;8: e3357.</a:t>
            </a:r>
            <a:endParaRPr lang="pt-BR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 smtClean="0"/>
          </a:p>
          <a:p>
            <a:endParaRPr lang="pt-BR" dirty="0">
              <a:solidFill>
                <a:srgbClr val="FFFF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9661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B1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1196752"/>
            <a:ext cx="2677983" cy="32403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/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5554960" cy="5040560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A hanseníase é uma doença histórica;</a:t>
            </a:r>
          </a:p>
          <a:p>
            <a:pPr algn="just"/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A descoberta do bacilo: 1873, pelo médico norueguês  </a:t>
            </a:r>
            <a:r>
              <a:rPr lang="pt-BR" sz="2400" dirty="0" err="1" smtClean="0">
                <a:latin typeface="Times New Roman" pitchFamily="18" charset="0"/>
                <a:cs typeface="Times New Roman" pitchFamily="18" charset="0"/>
              </a:rPr>
              <a:t>Amauer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Hansen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Em 1976 a terminologia “Lepra” mudou para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Hanseníase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699792" y="6228020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r">
              <a:buNone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Fonte: Cunha, 1997; 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Eidt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, 2004; Ministério da Saúde, 2012.</a:t>
            </a:r>
          </a:p>
        </p:txBody>
      </p:sp>
    </p:spTree>
    <p:extLst>
      <p:ext uri="{BB962C8B-B14F-4D97-AF65-F5344CB8AC3E}">
        <p14:creationId xmlns:p14="http://schemas.microsoft.com/office/powerpoint/2010/main" val="212606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EPIDEMIOLOGIA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4879454" cy="4351338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egiões quentes e úmidas</a:t>
            </a:r>
          </a:p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 Brasil: 2° país em prevalência de casos</a:t>
            </a:r>
          </a:p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Países mais pobres</a:t>
            </a:r>
          </a:p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Difícil acesso a unidades de saúde </a:t>
            </a:r>
          </a:p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Falta de informações</a:t>
            </a:r>
          </a:p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Contagio fácil entre o grupo familiar</a:t>
            </a:r>
          </a:p>
        </p:txBody>
      </p:sp>
      <p:sp>
        <p:nvSpPr>
          <p:cNvPr id="4" name="Retângulo 3"/>
          <p:cNvSpPr/>
          <p:nvPr/>
        </p:nvSpPr>
        <p:spPr>
          <a:xfrm>
            <a:off x="6732240" y="5942567"/>
            <a:ext cx="205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296" indent="0" algn="r">
              <a:buNone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Fonte: OMS,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2014.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3765069"/>
            <a:ext cx="3416730" cy="218421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375" y="1181091"/>
            <a:ext cx="3351427" cy="251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8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            </a:t>
            </a:r>
            <a:br>
              <a:rPr lang="pt-BR" dirty="0" smtClean="0"/>
            </a:br>
            <a:r>
              <a:rPr lang="pt-BR" dirty="0" smtClean="0"/>
              <a:t> 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900" b="1" dirty="0" smtClean="0">
                <a:latin typeface="Times New Roman" pitchFamily="18" charset="0"/>
                <a:cs typeface="Times New Roman" pitchFamily="18" charset="0"/>
              </a:rPr>
              <a:t>Formas Clínicas</a:t>
            </a: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7" name="Picture 2" descr="D:\Meus Documentos\Minhas imagens\Picasa\Capturas de tela\Captura de tela inteira 3052013 162345.bm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15467" y="1340768"/>
            <a:ext cx="2497467" cy="1883241"/>
          </a:xfrm>
          <a:prstGeom prst="rect">
            <a:avLst/>
          </a:prstGeom>
          <a:noFill/>
        </p:spPr>
      </p:pic>
      <p:pic>
        <p:nvPicPr>
          <p:cNvPr id="2051" name="Picture 3" descr="D:\Meus Documentos\Minhas imagens\Picasa\Capturas de tela\Captura de tela inteira 3052013 151714.bmp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4242" y="1928548"/>
            <a:ext cx="2005092" cy="1947941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4933552" y="6350058"/>
            <a:ext cx="42119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r">
              <a:buNone/>
            </a:pP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Fonte: Ministério da Saúde, 2012.</a:t>
            </a:r>
          </a:p>
          <a:p>
            <a:pPr marL="82296" indent="0">
              <a:buNone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5099" y="395463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Indeterminada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39132" y="325630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Tuberculóide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633" y="1928548"/>
            <a:ext cx="2824823" cy="2066424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804735" y="395463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Dimorfa</a:t>
            </a:r>
            <a:endParaRPr lang="pt-BR" dirty="0"/>
          </a:p>
        </p:txBody>
      </p:sp>
      <p:pic>
        <p:nvPicPr>
          <p:cNvPr id="12" name="Picture 3" descr="D:\Meus Documentos\Minhas imagens\Picasa\Capturas de tela\image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8072" y="4384317"/>
            <a:ext cx="2107074" cy="2323654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4384317"/>
            <a:ext cx="1622697" cy="2323654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575654" y="401498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Virchowiana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2599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COMPLEXO PATOGÊNICO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41309"/>
            <a:ext cx="7137082" cy="502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6571386" y="6300028"/>
            <a:ext cx="199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Lana, (2009)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DO ESTUDO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Identificação 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áreas prioritárias para o controle da hanseníase no Estado de São </a:t>
            </a:r>
            <a:r>
              <a:rPr lang="pt-B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Paulo e sua relação com as 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variáveis </a:t>
            </a:r>
            <a:r>
              <a:rPr lang="pt-B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socioeconômicas 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serviços de </a:t>
            </a:r>
            <a:r>
              <a:rPr lang="pt-B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endParaRPr lang="pt-B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178609"/>
              </p:ext>
            </p:extLst>
          </p:nvPr>
        </p:nvGraphicFramePr>
        <p:xfrm>
          <a:off x="611560" y="188640"/>
          <a:ext cx="8064895" cy="6128637"/>
        </p:xfrm>
        <a:graphic>
          <a:graphicData uri="http://schemas.openxmlformats.org/drawingml/2006/table">
            <a:tbl>
              <a:tblPr firstRow="1" firstCol="1" bandRow="1"/>
              <a:tblGrid>
                <a:gridCol w="2430183">
                  <a:extLst>
                    <a:ext uri="{9D8B030D-6E8A-4147-A177-3AD203B41FA5}">
                      <a16:colId xmlns:a16="http://schemas.microsoft.com/office/drawing/2014/main" xmlns="" val="3046006383"/>
                    </a:ext>
                  </a:extLst>
                </a:gridCol>
                <a:gridCol w="1125938">
                  <a:extLst>
                    <a:ext uri="{9D8B030D-6E8A-4147-A177-3AD203B41FA5}">
                      <a16:colId xmlns:a16="http://schemas.microsoft.com/office/drawing/2014/main" xmlns="" val="3884102687"/>
                    </a:ext>
                  </a:extLst>
                </a:gridCol>
                <a:gridCol w="1189559">
                  <a:extLst>
                    <a:ext uri="{9D8B030D-6E8A-4147-A177-3AD203B41FA5}">
                      <a16:colId xmlns:a16="http://schemas.microsoft.com/office/drawing/2014/main" xmlns="" val="3364808501"/>
                    </a:ext>
                  </a:extLst>
                </a:gridCol>
                <a:gridCol w="3319215">
                  <a:extLst>
                    <a:ext uri="{9D8B030D-6E8A-4147-A177-3AD203B41FA5}">
                      <a16:colId xmlns:a16="http://schemas.microsoft.com/office/drawing/2014/main" xmlns="" val="927229028"/>
                    </a:ext>
                  </a:extLst>
                </a:gridCol>
              </a:tblGrid>
              <a:tr h="197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PREMISSA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VARIÁVEL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FONTE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DESCRIÇÃO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8996595"/>
                  </a:ext>
                </a:extLst>
              </a:tr>
              <a:tr h="5828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maior a desigualdade de distribuição de renda maior a taxa de detecção de MH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Índice de </a:t>
                      </a:r>
                      <a:r>
                        <a:rPr lang="pt-BR" sz="13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Gini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IBGE (2010)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Parâmetro </a:t>
                      </a: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medir a desigualdade de distribuição de renda entre os países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4223031"/>
                  </a:ext>
                </a:extLst>
              </a:tr>
              <a:tr h="780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menor nível de escolaridade maior taxa de detecção de MH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Escolaridade – Taxa de Analfabetismo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IBGE (2010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):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Refere-se ao percentual de pessoas com 15 anos ou mais de idade que não sabem ler e escrever, pelo menos um bilhete simples no idioma que conhecem, na população total residente da mesma faixa etária.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1865936"/>
                  </a:ext>
                </a:extLst>
              </a:tr>
              <a:tr h="780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pior as condições de vida da população maior taxa de detecção de MH 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Índice de Desenvolvimento Humano Municipal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SEADE (2010)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Saúde 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mensurada pela expectativa de vida ao nascer; </a:t>
                      </a: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Educação 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mensurada pela escolaridade da população adulta e o fluxo escolar da população jovem</a:t>
                      </a: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Renda 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mensurada pela renda per capita.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6543264"/>
                  </a:ext>
                </a:extLst>
              </a:tr>
              <a:tr h="780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maior a cobertura de Atenção Básica, mais acesso à população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menor a taxa de 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detecção de</a:t>
                      </a:r>
                      <a:r>
                        <a:rPr lang="pt-BR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MH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Cobertura de Equipes de AB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DATASUS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(2008 – 2014)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Unidades </a:t>
                      </a: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 ÷</a:t>
                      </a:r>
                      <a:r>
                        <a:rPr lang="pt-BR" sz="11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População 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*100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5543510"/>
                  </a:ext>
                </a:extLst>
              </a:tr>
              <a:tr h="780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maior o número de contatos </a:t>
                      </a:r>
                      <a:r>
                        <a:rPr lang="pt-BR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intradomiciliares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examinados 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menor 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taxa de 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detecção de MH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Contatos Examinados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DATASUS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(2008 – 2014)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Contatos </a:t>
                      </a:r>
                      <a:r>
                        <a:rPr lang="pt-BR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Intradomiciliares</a:t>
                      </a: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examinados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4057975"/>
                  </a:ext>
                </a:extLst>
              </a:tr>
              <a:tr h="780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maior a detecção de formas clínicas 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Indeterminada menor a taxa de 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detecção</a:t>
                      </a:r>
                      <a:r>
                        <a:rPr lang="pt-BR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MH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 Clínica Indeterminada 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DATASUS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(2008 – 2014)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doentes diagnosticados com forma clínica indeterminada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6135855"/>
                  </a:ext>
                </a:extLst>
              </a:tr>
              <a:tr h="790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 de residência em zona </a:t>
                      </a:r>
                      <a:r>
                        <a:rPr lang="pt-BR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rural, maior 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taxa de detecção de MH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de Residência Rural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DATASUS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(2008 – 2014)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doentes residentes em zona rural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06" marR="488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8201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DOS DADOS -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Etapas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351338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Seleção e Preparação das Variáveis: </a:t>
            </a:r>
            <a:r>
              <a:rPr lang="pt-B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Outliers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Multicolinearidade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(FIV) e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Normalidade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altLang="pt-B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Kolmogorov-Smirnov</a:t>
            </a:r>
            <a:r>
              <a:rPr lang="pt-BR" alt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Escolha e Ajuste do Modelo de Regressão: </a:t>
            </a:r>
          </a:p>
          <a:p>
            <a:pPr>
              <a:buFontTx/>
              <a:buChar char="-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Regressão Linear Múltipla (MMQ) - Escolha do melhor modelo explicativo;</a:t>
            </a:r>
          </a:p>
          <a:p>
            <a:pPr>
              <a:buFontTx/>
              <a:buChar char="-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Avaliação da existência de dependência espacial – Índice Global de Moran para resíduos de regressão;</a:t>
            </a:r>
          </a:p>
          <a:p>
            <a:pPr>
              <a:buFontTx/>
              <a:buChar char="-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Regressão Espacial Global: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Spatial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Lag Models (SAR),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Spatial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Error Models (CAR); AIC;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Regionalização via </a:t>
            </a:r>
            <a:r>
              <a:rPr lang="pt-B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Skater</a:t>
            </a:r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Aplicado o Modelo de Regressão Linear Múltiplo separado para cada sub-região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a 2014 foram identificados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15.135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Michelle\Desktop\mapa\tax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676875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79077"/>
            <a:ext cx="21621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</TotalTime>
  <Words>1220</Words>
  <Application>Microsoft Office PowerPoint</Application>
  <PresentationFormat>On-screen Show (4:3)</PresentationFormat>
  <Paragraphs>222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ＭＳ Ｐゴシック</vt:lpstr>
      <vt:lpstr>Times New Roman</vt:lpstr>
      <vt:lpstr>Tema do Office</vt:lpstr>
      <vt:lpstr>Identificação de áreas prioritárias para o controle da hanseníase no Estado de São Paulo</vt:lpstr>
      <vt:lpstr>INTRODUÇÃO</vt:lpstr>
      <vt:lpstr>EPIDEMIOLOGIA</vt:lpstr>
      <vt:lpstr>                Formas Clínicas    </vt:lpstr>
      <vt:lpstr>COMPLEXO PATOGÊNICO</vt:lpstr>
      <vt:lpstr>OBJETIVO DO ESTUDO</vt:lpstr>
      <vt:lpstr>PowerPoint Presentation</vt:lpstr>
      <vt:lpstr>ANÁLISE DOS DADOS - Etapas</vt:lpstr>
      <vt:lpstr>RESULTADOS</vt:lpstr>
      <vt:lpstr>RESULTADOS - RLM</vt:lpstr>
      <vt:lpstr>RESULTADOS – Avaliação existência dependência espacial</vt:lpstr>
      <vt:lpstr>RESULTADOS – Regionalização via Skater</vt:lpstr>
      <vt:lpstr>RESULTADOS – RLM sub-regiões</vt:lpstr>
      <vt:lpstr>DISCUSSÃO/CONCLUSÕES</vt:lpstr>
      <vt:lpstr>DISCUSSÃO/CONCLUSÕES</vt:lpstr>
      <vt:lpstr>REFERÊNCIAS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espaço-temporal da Hanseníase no Estado de São Paulo (2008-2014) e sua relação com fatores sociais, ambiental e de serviços de saúde.</dc:title>
  <dc:creator>Michelle Mosna</dc:creator>
  <cp:lastModifiedBy>Tatiana Kolodin Ferrari</cp:lastModifiedBy>
  <cp:revision>14</cp:revision>
  <dcterms:created xsi:type="dcterms:W3CDTF">2015-10-07T10:44:05Z</dcterms:created>
  <dcterms:modified xsi:type="dcterms:W3CDTF">2015-12-18T12:08:10Z</dcterms:modified>
</cp:coreProperties>
</file>