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330" r:id="rId2"/>
    <p:sldId id="256" r:id="rId3"/>
    <p:sldId id="309" r:id="rId4"/>
    <p:sldId id="310" r:id="rId5"/>
    <p:sldId id="312" r:id="rId6"/>
    <p:sldId id="313" r:id="rId7"/>
    <p:sldId id="314" r:id="rId8"/>
    <p:sldId id="315" r:id="rId9"/>
    <p:sldId id="316" r:id="rId10"/>
    <p:sldId id="317" r:id="rId11"/>
    <p:sldId id="318" r:id="rId12"/>
    <p:sldId id="319" r:id="rId13"/>
    <p:sldId id="321" r:id="rId14"/>
    <p:sldId id="324" r:id="rId15"/>
    <p:sldId id="322" r:id="rId16"/>
    <p:sldId id="326" r:id="rId17"/>
    <p:sldId id="328" r:id="rId18"/>
    <p:sldId id="329" r:id="rId19"/>
    <p:sldId id="257" r:id="rId20"/>
    <p:sldId id="258" r:id="rId21"/>
    <p:sldId id="263" r:id="rId22"/>
    <p:sldId id="260" r:id="rId23"/>
    <p:sldId id="264" r:id="rId24"/>
    <p:sldId id="265" r:id="rId25"/>
    <p:sldId id="266" r:id="rId26"/>
    <p:sldId id="267" r:id="rId27"/>
    <p:sldId id="268" r:id="rId28"/>
    <p:sldId id="307" r:id="rId29"/>
    <p:sldId id="269" r:id="rId30"/>
    <p:sldId id="270" r:id="rId31"/>
    <p:sldId id="272" r:id="rId32"/>
    <p:sldId id="273" r:id="rId33"/>
    <p:sldId id="274" r:id="rId34"/>
    <p:sldId id="275" r:id="rId35"/>
    <p:sldId id="276" r:id="rId36"/>
    <p:sldId id="277" r:id="rId37"/>
    <p:sldId id="278" r:id="rId38"/>
    <p:sldId id="279" r:id="rId39"/>
    <p:sldId id="280" r:id="rId40"/>
    <p:sldId id="293" r:id="rId41"/>
    <p:sldId id="281" r:id="rId42"/>
    <p:sldId id="285" r:id="rId43"/>
    <p:sldId id="286" r:id="rId44"/>
    <p:sldId id="287" r:id="rId45"/>
    <p:sldId id="288" r:id="rId46"/>
    <p:sldId id="289" r:id="rId47"/>
    <p:sldId id="294" r:id="rId48"/>
    <p:sldId id="290" r:id="rId49"/>
    <p:sldId id="296" r:id="rId50"/>
    <p:sldId id="298" r:id="rId51"/>
    <p:sldId id="291" r:id="rId52"/>
    <p:sldId id="292" r:id="rId53"/>
    <p:sldId id="297" r:id="rId54"/>
    <p:sldId id="299" r:id="rId55"/>
    <p:sldId id="301" r:id="rId56"/>
    <p:sldId id="302" r:id="rId57"/>
    <p:sldId id="300" r:id="rId58"/>
    <p:sldId id="303" r:id="rId59"/>
    <p:sldId id="304" r:id="rId60"/>
    <p:sldId id="308" r:id="rId61"/>
    <p:sldId id="283" r:id="rId62"/>
    <p:sldId id="305" r:id="rId63"/>
    <p:sldId id="284" r:id="rId64"/>
    <p:sldId id="306" r:id="rId65"/>
    <p:sldId id="331" r:id="rId66"/>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2AFA"/>
    <a:srgbClr val="B9B9FF"/>
    <a:srgbClr val="FF1427"/>
    <a:srgbClr val="FFAF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9357" autoAdjust="0"/>
  </p:normalViewPr>
  <p:slideViewPr>
    <p:cSldViewPr snapToGrid="0">
      <p:cViewPr>
        <p:scale>
          <a:sx n="50" d="100"/>
          <a:sy n="50" d="100"/>
        </p:scale>
        <p:origin x="1284" y="2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D70A47-2504-47EF-9D84-8AF1D80EE0B8}" type="datetimeFigureOut">
              <a:rPr lang="pt-BR" smtClean="0"/>
              <a:t>18/12/2018</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C1D4B8-89B9-4A6F-BE16-93C939ADDBDA}" type="slidenum">
              <a:rPr lang="pt-BR" smtClean="0"/>
              <a:t>‹nº›</a:t>
            </a:fld>
            <a:endParaRPr lang="pt-BR"/>
          </a:p>
        </p:txBody>
      </p:sp>
    </p:spTree>
    <p:extLst>
      <p:ext uri="{BB962C8B-B14F-4D97-AF65-F5344CB8AC3E}">
        <p14:creationId xmlns:p14="http://schemas.microsoft.com/office/powerpoint/2010/main" val="2486689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25C1D4B8-89B9-4A6F-BE16-93C939ADDBDA}" type="slidenum">
              <a:rPr lang="pt-BR" smtClean="0"/>
              <a:t>2</a:t>
            </a:fld>
            <a:endParaRPr lang="pt-BR"/>
          </a:p>
        </p:txBody>
      </p:sp>
    </p:spTree>
    <p:extLst>
      <p:ext uri="{BB962C8B-B14F-4D97-AF65-F5344CB8AC3E}">
        <p14:creationId xmlns:p14="http://schemas.microsoft.com/office/powerpoint/2010/main" val="18009495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err="1"/>
              <a:t>Aoa</a:t>
            </a:r>
            <a:r>
              <a:rPr lang="pt-BR" dirty="0"/>
              <a:t> </a:t>
            </a:r>
            <a:r>
              <a:rPr lang="pt-BR" dirty="0" err="1"/>
              <a:t>anlisarmos</a:t>
            </a:r>
            <a:r>
              <a:rPr lang="pt-BR" dirty="0"/>
              <a:t>, observamos que pouquíssimas </a:t>
            </a:r>
            <a:r>
              <a:rPr lang="pt-BR" dirty="0" err="1"/>
              <a:t>observaçoes</a:t>
            </a:r>
            <a:r>
              <a:rPr lang="pt-BR" dirty="0"/>
              <a:t> HL estão associadas a setores censitários que não sejam rurais, sem ocupações. </a:t>
            </a:r>
          </a:p>
          <a:p>
            <a:r>
              <a:rPr lang="pt-BR" dirty="0"/>
              <a:t>Como não são muito áreas e muitas manchas surgem, resolvi analisar:</a:t>
            </a:r>
          </a:p>
          <a:p>
            <a:endParaRPr lang="pt-BR" dirty="0"/>
          </a:p>
          <a:p>
            <a:endParaRPr lang="pt-BR" dirty="0"/>
          </a:p>
        </p:txBody>
      </p:sp>
      <p:sp>
        <p:nvSpPr>
          <p:cNvPr id="4" name="Espaço Reservado para Número de Slide 3"/>
          <p:cNvSpPr>
            <a:spLocks noGrp="1"/>
          </p:cNvSpPr>
          <p:nvPr>
            <p:ph type="sldNum" sz="quarter" idx="5"/>
          </p:nvPr>
        </p:nvSpPr>
        <p:spPr/>
        <p:txBody>
          <a:bodyPr/>
          <a:lstStyle/>
          <a:p>
            <a:fld id="{25C1D4B8-89B9-4A6F-BE16-93C939ADDBDA}" type="slidenum">
              <a:rPr lang="pt-BR" smtClean="0"/>
              <a:t>39</a:t>
            </a:fld>
            <a:endParaRPr lang="pt-BR"/>
          </a:p>
        </p:txBody>
      </p:sp>
    </p:spTree>
    <p:extLst>
      <p:ext uri="{BB962C8B-B14F-4D97-AF65-F5344CB8AC3E}">
        <p14:creationId xmlns:p14="http://schemas.microsoft.com/office/powerpoint/2010/main" val="877441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HH luzes: mesma coisa, uma mistura de várias classes, com predominância de áreas urbanizadas. A diferença é que a mediana passa a ser 50%, ou seja, os </a:t>
            </a:r>
            <a:r>
              <a:rPr lang="pt-BR" sz="1200" kern="1200" dirty="0" err="1">
                <a:solidFill>
                  <a:schemeClr val="tx1"/>
                </a:solidFill>
                <a:effectLst/>
                <a:latin typeface="+mn-lt"/>
                <a:ea typeface="+mn-ea"/>
                <a:cs typeface="+mn-cs"/>
              </a:rPr>
              <a:t>daods</a:t>
            </a:r>
            <a:r>
              <a:rPr lang="pt-BR" sz="1200" kern="1200" dirty="0">
                <a:solidFill>
                  <a:schemeClr val="tx1"/>
                </a:solidFill>
                <a:effectLst/>
                <a:latin typeface="+mn-lt"/>
                <a:ea typeface="+mn-ea"/>
                <a:cs typeface="+mn-cs"/>
              </a:rPr>
              <a:t>, pelo tamanho maior da célula, passam a ter uma distribuição entre classes mais </a:t>
            </a:r>
            <a:r>
              <a:rPr lang="pt-BR" sz="1200" kern="1200" dirty="0" err="1">
                <a:solidFill>
                  <a:schemeClr val="tx1"/>
                </a:solidFill>
                <a:effectLst/>
                <a:latin typeface="+mn-lt"/>
                <a:ea typeface="+mn-ea"/>
                <a:cs typeface="+mn-cs"/>
              </a:rPr>
              <a:t>homegenea</a:t>
            </a:r>
            <a:r>
              <a:rPr lang="pt-BR" sz="1200" kern="1200" dirty="0">
                <a:solidFill>
                  <a:schemeClr val="tx1"/>
                </a:solidFill>
                <a:effectLst/>
                <a:latin typeface="+mn-lt"/>
                <a:ea typeface="+mn-ea"/>
                <a:cs typeface="+mn-cs"/>
              </a:rPr>
              <a:t>. </a:t>
            </a:r>
          </a:p>
          <a:p>
            <a:endParaRPr lang="pt-BR" dirty="0"/>
          </a:p>
          <a:p>
            <a:r>
              <a:rPr lang="pt-BR" dirty="0"/>
              <a:t>Não temos LL luzes</a:t>
            </a:r>
          </a:p>
          <a:p>
            <a:r>
              <a:rPr lang="pt-BR" dirty="0"/>
              <a:t>Temos apenas 2 LH, em área urbanizada e em aglomerado rural isolado. Não achei motivo aparente além de serem áreas periféricas de cidades médias e grandes. </a:t>
            </a:r>
          </a:p>
        </p:txBody>
      </p:sp>
      <p:sp>
        <p:nvSpPr>
          <p:cNvPr id="4" name="Espaço Reservado para Número de Slide 3"/>
          <p:cNvSpPr>
            <a:spLocks noGrp="1"/>
          </p:cNvSpPr>
          <p:nvPr>
            <p:ph type="sldNum" sz="quarter" idx="5"/>
          </p:nvPr>
        </p:nvSpPr>
        <p:spPr/>
        <p:txBody>
          <a:bodyPr/>
          <a:lstStyle/>
          <a:p>
            <a:fld id="{25C1D4B8-89B9-4A6F-BE16-93C939ADDBDA}" type="slidenum">
              <a:rPr lang="pt-BR" smtClean="0"/>
              <a:t>41</a:t>
            </a:fld>
            <a:endParaRPr lang="pt-BR"/>
          </a:p>
        </p:txBody>
      </p:sp>
    </p:spTree>
    <p:extLst>
      <p:ext uri="{BB962C8B-B14F-4D97-AF65-F5344CB8AC3E}">
        <p14:creationId xmlns:p14="http://schemas.microsoft.com/office/powerpoint/2010/main" val="3178407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HH luzes: mesma coisa, uma mistura de várias classes, com predominância de áreas urbanizadas. A diferença é que a mediana passa a ser 50%, ou seja, os </a:t>
            </a:r>
            <a:r>
              <a:rPr lang="pt-BR" sz="1200" kern="1200" dirty="0" err="1">
                <a:solidFill>
                  <a:schemeClr val="tx1"/>
                </a:solidFill>
                <a:effectLst/>
                <a:latin typeface="+mn-lt"/>
                <a:ea typeface="+mn-ea"/>
                <a:cs typeface="+mn-cs"/>
              </a:rPr>
              <a:t>daods</a:t>
            </a:r>
            <a:r>
              <a:rPr lang="pt-BR" sz="1200" kern="1200" dirty="0">
                <a:solidFill>
                  <a:schemeClr val="tx1"/>
                </a:solidFill>
                <a:effectLst/>
                <a:latin typeface="+mn-lt"/>
                <a:ea typeface="+mn-ea"/>
                <a:cs typeface="+mn-cs"/>
              </a:rPr>
              <a:t>, pelo tamanho maior da célula, passam a ter uma distribuição entre classes mais </a:t>
            </a:r>
            <a:r>
              <a:rPr lang="pt-BR" sz="1200" kern="1200" dirty="0" err="1">
                <a:solidFill>
                  <a:schemeClr val="tx1"/>
                </a:solidFill>
                <a:effectLst/>
                <a:latin typeface="+mn-lt"/>
                <a:ea typeface="+mn-ea"/>
                <a:cs typeface="+mn-cs"/>
              </a:rPr>
              <a:t>homegenea</a:t>
            </a:r>
            <a:r>
              <a:rPr lang="pt-BR" sz="1200" kern="1200" dirty="0">
                <a:solidFill>
                  <a:schemeClr val="tx1"/>
                </a:solidFill>
                <a:effectLst/>
                <a:latin typeface="+mn-lt"/>
                <a:ea typeface="+mn-ea"/>
                <a:cs typeface="+mn-cs"/>
              </a:rPr>
              <a:t>. </a:t>
            </a:r>
          </a:p>
          <a:p>
            <a:endParaRPr lang="pt-BR" dirty="0"/>
          </a:p>
          <a:p>
            <a:r>
              <a:rPr lang="pt-BR" dirty="0"/>
              <a:t>Não temos LL luzes</a:t>
            </a:r>
          </a:p>
          <a:p>
            <a:r>
              <a:rPr lang="pt-BR" dirty="0"/>
              <a:t>Temos apenas 2 LH, em área urbanizada e em aglomerado rural isolado. Não achei motivo aparente além de serem áreas periféricas de cidades médias e grandes. </a:t>
            </a:r>
          </a:p>
        </p:txBody>
      </p:sp>
      <p:sp>
        <p:nvSpPr>
          <p:cNvPr id="4" name="Espaço Reservado para Número de Slide 3"/>
          <p:cNvSpPr>
            <a:spLocks noGrp="1"/>
          </p:cNvSpPr>
          <p:nvPr>
            <p:ph type="sldNum" sz="quarter" idx="5"/>
          </p:nvPr>
        </p:nvSpPr>
        <p:spPr/>
        <p:txBody>
          <a:bodyPr/>
          <a:lstStyle/>
          <a:p>
            <a:fld id="{25C1D4B8-89B9-4A6F-BE16-93C939ADDBDA}" type="slidenum">
              <a:rPr lang="pt-BR" smtClean="0"/>
              <a:t>42</a:t>
            </a:fld>
            <a:endParaRPr lang="pt-BR"/>
          </a:p>
        </p:txBody>
      </p:sp>
    </p:spTree>
    <p:extLst>
      <p:ext uri="{BB962C8B-B14F-4D97-AF65-F5344CB8AC3E}">
        <p14:creationId xmlns:p14="http://schemas.microsoft.com/office/powerpoint/2010/main" val="3474173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HH luzes: mesma coisa, uma mistura de várias classes, com predominância de áreas urbanizadas. A diferença é que a mediana passa a ser 50%, ou seja, os </a:t>
            </a:r>
            <a:r>
              <a:rPr lang="pt-BR" sz="1200" kern="1200" dirty="0" err="1">
                <a:solidFill>
                  <a:schemeClr val="tx1"/>
                </a:solidFill>
                <a:effectLst/>
                <a:latin typeface="+mn-lt"/>
                <a:ea typeface="+mn-ea"/>
                <a:cs typeface="+mn-cs"/>
              </a:rPr>
              <a:t>daods</a:t>
            </a:r>
            <a:r>
              <a:rPr lang="pt-BR" sz="1200" kern="1200" dirty="0">
                <a:solidFill>
                  <a:schemeClr val="tx1"/>
                </a:solidFill>
                <a:effectLst/>
                <a:latin typeface="+mn-lt"/>
                <a:ea typeface="+mn-ea"/>
                <a:cs typeface="+mn-cs"/>
              </a:rPr>
              <a:t>, pelo tamanho maior da célula, passam a ter uma distribuição entre classes mais </a:t>
            </a:r>
            <a:r>
              <a:rPr lang="pt-BR" sz="1200" kern="1200" dirty="0" err="1">
                <a:solidFill>
                  <a:schemeClr val="tx1"/>
                </a:solidFill>
                <a:effectLst/>
                <a:latin typeface="+mn-lt"/>
                <a:ea typeface="+mn-ea"/>
                <a:cs typeface="+mn-cs"/>
              </a:rPr>
              <a:t>homogenea</a:t>
            </a:r>
            <a:r>
              <a:rPr lang="pt-BR" sz="1200" kern="1200" dirty="0">
                <a:solidFill>
                  <a:schemeClr val="tx1"/>
                </a:solidFill>
                <a:effectLst/>
                <a:latin typeface="+mn-lt"/>
                <a:ea typeface="+mn-ea"/>
                <a:cs typeface="+mn-cs"/>
              </a:rPr>
              <a:t>. </a:t>
            </a:r>
          </a:p>
          <a:p>
            <a:endParaRPr lang="pt-BR" dirty="0"/>
          </a:p>
          <a:p>
            <a:r>
              <a:rPr lang="pt-BR" dirty="0"/>
              <a:t>Não temos LL luzes</a:t>
            </a:r>
          </a:p>
          <a:p>
            <a:r>
              <a:rPr lang="pt-BR" dirty="0"/>
              <a:t>Temos apenas 2 LH, em área urbanizada e em aglomerado rural isolado. Não achei motivo aparente além de serem áreas periféricas de cidades médias e grandes. </a:t>
            </a:r>
          </a:p>
        </p:txBody>
      </p:sp>
      <p:sp>
        <p:nvSpPr>
          <p:cNvPr id="4" name="Espaço Reservado para Número de Slide 3"/>
          <p:cNvSpPr>
            <a:spLocks noGrp="1"/>
          </p:cNvSpPr>
          <p:nvPr>
            <p:ph type="sldNum" sz="quarter" idx="5"/>
          </p:nvPr>
        </p:nvSpPr>
        <p:spPr/>
        <p:txBody>
          <a:bodyPr/>
          <a:lstStyle/>
          <a:p>
            <a:fld id="{25C1D4B8-89B9-4A6F-BE16-93C939ADDBDA}" type="slidenum">
              <a:rPr lang="pt-BR" smtClean="0"/>
              <a:t>43</a:t>
            </a:fld>
            <a:endParaRPr lang="pt-BR"/>
          </a:p>
        </p:txBody>
      </p:sp>
    </p:spTree>
    <p:extLst>
      <p:ext uri="{BB962C8B-B14F-4D97-AF65-F5344CB8AC3E}">
        <p14:creationId xmlns:p14="http://schemas.microsoft.com/office/powerpoint/2010/main" val="1278094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Parecidíssimas com luzes, devido a correlação</a:t>
            </a:r>
          </a:p>
        </p:txBody>
      </p:sp>
      <p:sp>
        <p:nvSpPr>
          <p:cNvPr id="4" name="Espaço Reservado para Número de Slide 3"/>
          <p:cNvSpPr>
            <a:spLocks noGrp="1"/>
          </p:cNvSpPr>
          <p:nvPr>
            <p:ph type="sldNum" sz="quarter" idx="5"/>
          </p:nvPr>
        </p:nvSpPr>
        <p:spPr/>
        <p:txBody>
          <a:bodyPr/>
          <a:lstStyle/>
          <a:p>
            <a:fld id="{25C1D4B8-89B9-4A6F-BE16-93C939ADDBDA}" type="slidenum">
              <a:rPr lang="pt-BR" smtClean="0"/>
              <a:t>44</a:t>
            </a:fld>
            <a:endParaRPr lang="pt-BR"/>
          </a:p>
        </p:txBody>
      </p:sp>
    </p:spTree>
    <p:extLst>
      <p:ext uri="{BB962C8B-B14F-4D97-AF65-F5344CB8AC3E}">
        <p14:creationId xmlns:p14="http://schemas.microsoft.com/office/powerpoint/2010/main" val="16339327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Parecidíssimas com luzes, devido a correlação</a:t>
            </a:r>
          </a:p>
        </p:txBody>
      </p:sp>
      <p:sp>
        <p:nvSpPr>
          <p:cNvPr id="4" name="Espaço Reservado para Número de Slide 3"/>
          <p:cNvSpPr>
            <a:spLocks noGrp="1"/>
          </p:cNvSpPr>
          <p:nvPr>
            <p:ph type="sldNum" sz="quarter" idx="5"/>
          </p:nvPr>
        </p:nvSpPr>
        <p:spPr/>
        <p:txBody>
          <a:bodyPr/>
          <a:lstStyle/>
          <a:p>
            <a:fld id="{25C1D4B8-89B9-4A6F-BE16-93C939ADDBDA}" type="slidenum">
              <a:rPr lang="pt-BR" smtClean="0"/>
              <a:t>45</a:t>
            </a:fld>
            <a:endParaRPr lang="pt-BR"/>
          </a:p>
        </p:txBody>
      </p:sp>
    </p:spTree>
    <p:extLst>
      <p:ext uri="{BB962C8B-B14F-4D97-AF65-F5344CB8AC3E}">
        <p14:creationId xmlns:p14="http://schemas.microsoft.com/office/powerpoint/2010/main" val="3973315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Parecidíssimas com luzes, devido a correlação</a:t>
            </a:r>
          </a:p>
        </p:txBody>
      </p:sp>
      <p:sp>
        <p:nvSpPr>
          <p:cNvPr id="4" name="Espaço Reservado para Número de Slide 3"/>
          <p:cNvSpPr>
            <a:spLocks noGrp="1"/>
          </p:cNvSpPr>
          <p:nvPr>
            <p:ph type="sldNum" sz="quarter" idx="5"/>
          </p:nvPr>
        </p:nvSpPr>
        <p:spPr/>
        <p:txBody>
          <a:bodyPr/>
          <a:lstStyle/>
          <a:p>
            <a:fld id="{25C1D4B8-89B9-4A6F-BE16-93C939ADDBDA}" type="slidenum">
              <a:rPr lang="pt-BR" smtClean="0"/>
              <a:t>46</a:t>
            </a:fld>
            <a:endParaRPr lang="pt-BR"/>
          </a:p>
        </p:txBody>
      </p:sp>
    </p:spTree>
    <p:extLst>
      <p:ext uri="{BB962C8B-B14F-4D97-AF65-F5344CB8AC3E}">
        <p14:creationId xmlns:p14="http://schemas.microsoft.com/office/powerpoint/2010/main" val="3048911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HH luzes: mesma coisa, uma mistura de várias classes, com predominância de áreas urbanizadas. A diferença é que a mediana passa a ser 50%, ou seja, os </a:t>
            </a:r>
            <a:r>
              <a:rPr lang="pt-BR" sz="1200" kern="1200" dirty="0" err="1">
                <a:solidFill>
                  <a:schemeClr val="tx1"/>
                </a:solidFill>
                <a:effectLst/>
                <a:latin typeface="+mn-lt"/>
                <a:ea typeface="+mn-ea"/>
                <a:cs typeface="+mn-cs"/>
              </a:rPr>
              <a:t>daods</a:t>
            </a:r>
            <a:r>
              <a:rPr lang="pt-BR" sz="1200" kern="1200" dirty="0">
                <a:solidFill>
                  <a:schemeClr val="tx1"/>
                </a:solidFill>
                <a:effectLst/>
                <a:latin typeface="+mn-lt"/>
                <a:ea typeface="+mn-ea"/>
                <a:cs typeface="+mn-cs"/>
              </a:rPr>
              <a:t>, pelo tamanho maior da célula, passam a ter uma distribuição entre classes mais </a:t>
            </a:r>
            <a:r>
              <a:rPr lang="pt-BR" sz="1200" kern="1200" dirty="0" err="1">
                <a:solidFill>
                  <a:schemeClr val="tx1"/>
                </a:solidFill>
                <a:effectLst/>
                <a:latin typeface="+mn-lt"/>
                <a:ea typeface="+mn-ea"/>
                <a:cs typeface="+mn-cs"/>
              </a:rPr>
              <a:t>homegenea</a:t>
            </a:r>
            <a:r>
              <a:rPr lang="pt-BR" sz="1200" kern="1200" dirty="0">
                <a:solidFill>
                  <a:schemeClr val="tx1"/>
                </a:solidFill>
                <a:effectLst/>
                <a:latin typeface="+mn-lt"/>
                <a:ea typeface="+mn-ea"/>
                <a:cs typeface="+mn-cs"/>
              </a:rPr>
              <a:t>. </a:t>
            </a:r>
          </a:p>
          <a:p>
            <a:endParaRPr lang="pt-BR" dirty="0"/>
          </a:p>
          <a:p>
            <a:r>
              <a:rPr lang="pt-BR" dirty="0"/>
              <a:t>Não temos LL luzes</a:t>
            </a:r>
          </a:p>
          <a:p>
            <a:r>
              <a:rPr lang="pt-BR" dirty="0"/>
              <a:t>Temos apenas 2 LH, em área urbanizada e em aglomerado rural isolado. Não achei motivo aparente além de serem áreas periféricas de cidades médias e grandes. </a:t>
            </a:r>
          </a:p>
        </p:txBody>
      </p:sp>
      <p:sp>
        <p:nvSpPr>
          <p:cNvPr id="4" name="Espaço Reservado para Número de Slide 3"/>
          <p:cNvSpPr>
            <a:spLocks noGrp="1"/>
          </p:cNvSpPr>
          <p:nvPr>
            <p:ph type="sldNum" sz="quarter" idx="5"/>
          </p:nvPr>
        </p:nvSpPr>
        <p:spPr/>
        <p:txBody>
          <a:bodyPr/>
          <a:lstStyle/>
          <a:p>
            <a:fld id="{25C1D4B8-89B9-4A6F-BE16-93C939ADDBDA}" type="slidenum">
              <a:rPr lang="pt-BR" smtClean="0"/>
              <a:t>48</a:t>
            </a:fld>
            <a:endParaRPr lang="pt-BR"/>
          </a:p>
        </p:txBody>
      </p:sp>
    </p:spTree>
    <p:extLst>
      <p:ext uri="{BB962C8B-B14F-4D97-AF65-F5344CB8AC3E}">
        <p14:creationId xmlns:p14="http://schemas.microsoft.com/office/powerpoint/2010/main" val="42191155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HH luzes: mesma coisa, uma mistura de várias classes, com predominância de áreas urbanizadas. A diferença é que a mediana passa a ser 50%, ou seja, os </a:t>
            </a:r>
            <a:r>
              <a:rPr lang="pt-BR" sz="1200" kern="1200" dirty="0" err="1">
                <a:solidFill>
                  <a:schemeClr val="tx1"/>
                </a:solidFill>
                <a:effectLst/>
                <a:latin typeface="+mn-lt"/>
                <a:ea typeface="+mn-ea"/>
                <a:cs typeface="+mn-cs"/>
              </a:rPr>
              <a:t>daods</a:t>
            </a:r>
            <a:r>
              <a:rPr lang="pt-BR" sz="1200" kern="1200" dirty="0">
                <a:solidFill>
                  <a:schemeClr val="tx1"/>
                </a:solidFill>
                <a:effectLst/>
                <a:latin typeface="+mn-lt"/>
                <a:ea typeface="+mn-ea"/>
                <a:cs typeface="+mn-cs"/>
              </a:rPr>
              <a:t>, pelo tamanho maior da célula, passam a ter uma distribuição entre classes mais </a:t>
            </a:r>
            <a:r>
              <a:rPr lang="pt-BR" sz="1200" kern="1200" dirty="0" err="1">
                <a:solidFill>
                  <a:schemeClr val="tx1"/>
                </a:solidFill>
                <a:effectLst/>
                <a:latin typeface="+mn-lt"/>
                <a:ea typeface="+mn-ea"/>
                <a:cs typeface="+mn-cs"/>
              </a:rPr>
              <a:t>homegenea</a:t>
            </a:r>
            <a:r>
              <a:rPr lang="pt-BR" sz="1200" kern="1200" dirty="0">
                <a:solidFill>
                  <a:schemeClr val="tx1"/>
                </a:solidFill>
                <a:effectLst/>
                <a:latin typeface="+mn-lt"/>
                <a:ea typeface="+mn-ea"/>
                <a:cs typeface="+mn-cs"/>
              </a:rPr>
              <a:t>. </a:t>
            </a:r>
          </a:p>
          <a:p>
            <a:endParaRPr lang="pt-BR" dirty="0"/>
          </a:p>
          <a:p>
            <a:r>
              <a:rPr lang="pt-BR" dirty="0"/>
              <a:t>Não temos LL luzes</a:t>
            </a:r>
          </a:p>
          <a:p>
            <a:r>
              <a:rPr lang="pt-BR" dirty="0"/>
              <a:t>Temos poucos 2 LH, em área urbanizada e em aglomerado rural isolado. Não achei motivo aparente além de serem áreas periféricas de cidades médias e grandes. </a:t>
            </a:r>
          </a:p>
        </p:txBody>
      </p:sp>
      <p:sp>
        <p:nvSpPr>
          <p:cNvPr id="4" name="Espaço Reservado para Número de Slide 3"/>
          <p:cNvSpPr>
            <a:spLocks noGrp="1"/>
          </p:cNvSpPr>
          <p:nvPr>
            <p:ph type="sldNum" sz="quarter" idx="5"/>
          </p:nvPr>
        </p:nvSpPr>
        <p:spPr/>
        <p:txBody>
          <a:bodyPr/>
          <a:lstStyle/>
          <a:p>
            <a:fld id="{25C1D4B8-89B9-4A6F-BE16-93C939ADDBDA}" type="slidenum">
              <a:rPr lang="pt-BR" smtClean="0"/>
              <a:t>49</a:t>
            </a:fld>
            <a:endParaRPr lang="pt-BR"/>
          </a:p>
        </p:txBody>
      </p:sp>
    </p:spTree>
    <p:extLst>
      <p:ext uri="{BB962C8B-B14F-4D97-AF65-F5344CB8AC3E}">
        <p14:creationId xmlns:p14="http://schemas.microsoft.com/office/powerpoint/2010/main" val="7565173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HH luzes: mesma coisa, uma mistura de várias classes, com predominância de áreas urbanizadas. A diferença é que a mediana passa a ser 50%, ou seja, os </a:t>
            </a:r>
            <a:r>
              <a:rPr lang="pt-BR" sz="1200" kern="1200" dirty="0" err="1">
                <a:solidFill>
                  <a:schemeClr val="tx1"/>
                </a:solidFill>
                <a:effectLst/>
                <a:latin typeface="+mn-lt"/>
                <a:ea typeface="+mn-ea"/>
                <a:cs typeface="+mn-cs"/>
              </a:rPr>
              <a:t>daods</a:t>
            </a:r>
            <a:r>
              <a:rPr lang="pt-BR" sz="1200" kern="1200" dirty="0">
                <a:solidFill>
                  <a:schemeClr val="tx1"/>
                </a:solidFill>
                <a:effectLst/>
                <a:latin typeface="+mn-lt"/>
                <a:ea typeface="+mn-ea"/>
                <a:cs typeface="+mn-cs"/>
              </a:rPr>
              <a:t>, pelo tamanho maior da célula, passam a ter uma distribuição entre classes mais </a:t>
            </a:r>
            <a:r>
              <a:rPr lang="pt-BR" sz="1200" kern="1200" dirty="0" err="1">
                <a:solidFill>
                  <a:schemeClr val="tx1"/>
                </a:solidFill>
                <a:effectLst/>
                <a:latin typeface="+mn-lt"/>
                <a:ea typeface="+mn-ea"/>
                <a:cs typeface="+mn-cs"/>
              </a:rPr>
              <a:t>homegenea</a:t>
            </a:r>
            <a:r>
              <a:rPr lang="pt-BR" sz="1200" kern="1200" dirty="0">
                <a:solidFill>
                  <a:schemeClr val="tx1"/>
                </a:solidFill>
                <a:effectLst/>
                <a:latin typeface="+mn-lt"/>
                <a:ea typeface="+mn-ea"/>
                <a:cs typeface="+mn-cs"/>
              </a:rPr>
              <a:t>. </a:t>
            </a:r>
          </a:p>
          <a:p>
            <a:endParaRPr lang="pt-BR" dirty="0"/>
          </a:p>
          <a:p>
            <a:r>
              <a:rPr lang="pt-BR" dirty="0"/>
              <a:t>Não temos LL luzes</a:t>
            </a:r>
          </a:p>
          <a:p>
            <a:r>
              <a:rPr lang="pt-BR" dirty="0"/>
              <a:t>Temos poucos 2 LH, em área urbanizada e em aglomerado rural isolado. Não achei motivo aparente além de serem áreas periféricas de cidades médias e grandes. </a:t>
            </a:r>
          </a:p>
        </p:txBody>
      </p:sp>
      <p:sp>
        <p:nvSpPr>
          <p:cNvPr id="4" name="Espaço Reservado para Número de Slide 3"/>
          <p:cNvSpPr>
            <a:spLocks noGrp="1"/>
          </p:cNvSpPr>
          <p:nvPr>
            <p:ph type="sldNum" sz="quarter" idx="5"/>
          </p:nvPr>
        </p:nvSpPr>
        <p:spPr/>
        <p:txBody>
          <a:bodyPr/>
          <a:lstStyle/>
          <a:p>
            <a:fld id="{25C1D4B8-89B9-4A6F-BE16-93C939ADDBDA}" type="slidenum">
              <a:rPr lang="pt-BR" smtClean="0"/>
              <a:t>50</a:t>
            </a:fld>
            <a:endParaRPr lang="pt-BR"/>
          </a:p>
        </p:txBody>
      </p:sp>
    </p:spTree>
    <p:extLst>
      <p:ext uri="{BB962C8B-B14F-4D97-AF65-F5344CB8AC3E}">
        <p14:creationId xmlns:p14="http://schemas.microsoft.com/office/powerpoint/2010/main" val="4154604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7FB5269-6060-48DD-B4EF-347A1D379AAA}" type="slidenum">
              <a:rPr lang="pt-BR" smtClean="0"/>
              <a:t>5</a:t>
            </a:fld>
            <a:endParaRPr lang="pt-BR"/>
          </a:p>
        </p:txBody>
      </p:sp>
    </p:spTree>
    <p:extLst>
      <p:ext uri="{BB962C8B-B14F-4D97-AF65-F5344CB8AC3E}">
        <p14:creationId xmlns:p14="http://schemas.microsoft.com/office/powerpoint/2010/main" val="12902413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LH não ocorre</a:t>
            </a: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HH luzes: ocorre em áreas urbanas como sempre, mas as outras áreas começam a ter mais participação pois são sobrepostas nas mesmas células. </a:t>
            </a: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Refere-se apenas a RMB</a:t>
            </a:r>
          </a:p>
        </p:txBody>
      </p:sp>
      <p:sp>
        <p:nvSpPr>
          <p:cNvPr id="4" name="Espaço Reservado para Número de Slide 3"/>
          <p:cNvSpPr>
            <a:spLocks noGrp="1"/>
          </p:cNvSpPr>
          <p:nvPr>
            <p:ph type="sldNum" sz="quarter" idx="5"/>
          </p:nvPr>
        </p:nvSpPr>
        <p:spPr/>
        <p:txBody>
          <a:bodyPr/>
          <a:lstStyle/>
          <a:p>
            <a:fld id="{25C1D4B8-89B9-4A6F-BE16-93C939ADDBDA}" type="slidenum">
              <a:rPr lang="pt-BR" smtClean="0"/>
              <a:t>51</a:t>
            </a:fld>
            <a:endParaRPr lang="pt-BR"/>
          </a:p>
        </p:txBody>
      </p:sp>
    </p:spTree>
    <p:extLst>
      <p:ext uri="{BB962C8B-B14F-4D97-AF65-F5344CB8AC3E}">
        <p14:creationId xmlns:p14="http://schemas.microsoft.com/office/powerpoint/2010/main" val="36136133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HH luzes: ocorre em áreas urbanas como sempre, mas as outras áreas começam a ter mais participação pois são sobrepostas nas mesmas células. </a:t>
            </a: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Refere-se apenas a RMB</a:t>
            </a:r>
          </a:p>
        </p:txBody>
      </p:sp>
      <p:sp>
        <p:nvSpPr>
          <p:cNvPr id="4" name="Espaço Reservado para Número de Slide 3"/>
          <p:cNvSpPr>
            <a:spLocks noGrp="1"/>
          </p:cNvSpPr>
          <p:nvPr>
            <p:ph type="sldNum" sz="quarter" idx="5"/>
          </p:nvPr>
        </p:nvSpPr>
        <p:spPr/>
        <p:txBody>
          <a:bodyPr/>
          <a:lstStyle/>
          <a:p>
            <a:fld id="{25C1D4B8-89B9-4A6F-BE16-93C939ADDBDA}" type="slidenum">
              <a:rPr lang="pt-BR" smtClean="0"/>
              <a:t>52</a:t>
            </a:fld>
            <a:endParaRPr lang="pt-BR"/>
          </a:p>
        </p:txBody>
      </p:sp>
    </p:spTree>
    <p:extLst>
      <p:ext uri="{BB962C8B-B14F-4D97-AF65-F5344CB8AC3E}">
        <p14:creationId xmlns:p14="http://schemas.microsoft.com/office/powerpoint/2010/main" val="2616670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Espaço Reservado para Número de Slide 3"/>
          <p:cNvSpPr>
            <a:spLocks noGrp="1"/>
          </p:cNvSpPr>
          <p:nvPr>
            <p:ph type="sldNum" sz="quarter" idx="5"/>
          </p:nvPr>
        </p:nvSpPr>
        <p:spPr/>
        <p:txBody>
          <a:bodyPr/>
          <a:lstStyle/>
          <a:p>
            <a:fld id="{25C1D4B8-89B9-4A6F-BE16-93C939ADDBDA}" type="slidenum">
              <a:rPr lang="pt-BR" smtClean="0"/>
              <a:t>54</a:t>
            </a:fld>
            <a:endParaRPr lang="pt-BR"/>
          </a:p>
        </p:txBody>
      </p:sp>
    </p:spTree>
    <p:extLst>
      <p:ext uri="{BB962C8B-B14F-4D97-AF65-F5344CB8AC3E}">
        <p14:creationId xmlns:p14="http://schemas.microsoft.com/office/powerpoint/2010/main" val="9375308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Espaço Reservado para Número de Slide 3"/>
          <p:cNvSpPr>
            <a:spLocks noGrp="1"/>
          </p:cNvSpPr>
          <p:nvPr>
            <p:ph type="sldNum" sz="quarter" idx="5"/>
          </p:nvPr>
        </p:nvSpPr>
        <p:spPr/>
        <p:txBody>
          <a:bodyPr/>
          <a:lstStyle/>
          <a:p>
            <a:fld id="{25C1D4B8-89B9-4A6F-BE16-93C939ADDBDA}" type="slidenum">
              <a:rPr lang="pt-BR" smtClean="0"/>
              <a:t>55</a:t>
            </a:fld>
            <a:endParaRPr lang="pt-BR"/>
          </a:p>
        </p:txBody>
      </p:sp>
    </p:spTree>
    <p:extLst>
      <p:ext uri="{BB962C8B-B14F-4D97-AF65-F5344CB8AC3E}">
        <p14:creationId xmlns:p14="http://schemas.microsoft.com/office/powerpoint/2010/main" val="42263241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Espaço Reservado para Número de Slide 3"/>
          <p:cNvSpPr>
            <a:spLocks noGrp="1"/>
          </p:cNvSpPr>
          <p:nvPr>
            <p:ph type="sldNum" sz="quarter" idx="5"/>
          </p:nvPr>
        </p:nvSpPr>
        <p:spPr/>
        <p:txBody>
          <a:bodyPr/>
          <a:lstStyle/>
          <a:p>
            <a:fld id="{25C1D4B8-89B9-4A6F-BE16-93C939ADDBDA}" type="slidenum">
              <a:rPr lang="pt-BR" smtClean="0"/>
              <a:t>56</a:t>
            </a:fld>
            <a:endParaRPr lang="pt-BR"/>
          </a:p>
        </p:txBody>
      </p:sp>
    </p:spTree>
    <p:extLst>
      <p:ext uri="{BB962C8B-B14F-4D97-AF65-F5344CB8AC3E}">
        <p14:creationId xmlns:p14="http://schemas.microsoft.com/office/powerpoint/2010/main" val="38577815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Espaço Reservado para Número de Slide 3"/>
          <p:cNvSpPr>
            <a:spLocks noGrp="1"/>
          </p:cNvSpPr>
          <p:nvPr>
            <p:ph type="sldNum" sz="quarter" idx="5"/>
          </p:nvPr>
        </p:nvSpPr>
        <p:spPr/>
        <p:txBody>
          <a:bodyPr/>
          <a:lstStyle/>
          <a:p>
            <a:fld id="{25C1D4B8-89B9-4A6F-BE16-93C939ADDBDA}" type="slidenum">
              <a:rPr lang="pt-BR" smtClean="0"/>
              <a:t>57</a:t>
            </a:fld>
            <a:endParaRPr lang="pt-BR"/>
          </a:p>
        </p:txBody>
      </p:sp>
    </p:spTree>
    <p:extLst>
      <p:ext uri="{BB962C8B-B14F-4D97-AF65-F5344CB8AC3E}">
        <p14:creationId xmlns:p14="http://schemas.microsoft.com/office/powerpoint/2010/main" val="39130057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Espaço Reservado para Número de Slide 3"/>
          <p:cNvSpPr>
            <a:spLocks noGrp="1"/>
          </p:cNvSpPr>
          <p:nvPr>
            <p:ph type="sldNum" sz="quarter" idx="5"/>
          </p:nvPr>
        </p:nvSpPr>
        <p:spPr/>
        <p:txBody>
          <a:bodyPr/>
          <a:lstStyle/>
          <a:p>
            <a:fld id="{25C1D4B8-89B9-4A6F-BE16-93C939ADDBDA}" type="slidenum">
              <a:rPr lang="pt-BR" smtClean="0"/>
              <a:t>58</a:t>
            </a:fld>
            <a:endParaRPr lang="pt-BR"/>
          </a:p>
        </p:txBody>
      </p:sp>
    </p:spTree>
    <p:extLst>
      <p:ext uri="{BB962C8B-B14F-4D97-AF65-F5344CB8AC3E}">
        <p14:creationId xmlns:p14="http://schemas.microsoft.com/office/powerpoint/2010/main" val="28716255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Pequenos núcleos populacionais</a:t>
            </a:r>
          </a:p>
        </p:txBody>
      </p:sp>
      <p:sp>
        <p:nvSpPr>
          <p:cNvPr id="4" name="Espaço Reservado para Número de Slide 3"/>
          <p:cNvSpPr>
            <a:spLocks noGrp="1"/>
          </p:cNvSpPr>
          <p:nvPr>
            <p:ph type="sldNum" sz="quarter" idx="5"/>
          </p:nvPr>
        </p:nvSpPr>
        <p:spPr/>
        <p:txBody>
          <a:bodyPr/>
          <a:lstStyle/>
          <a:p>
            <a:fld id="{25C1D4B8-89B9-4A6F-BE16-93C939ADDBDA}" type="slidenum">
              <a:rPr lang="pt-BR" smtClean="0"/>
              <a:t>59</a:t>
            </a:fld>
            <a:endParaRPr lang="pt-BR"/>
          </a:p>
        </p:txBody>
      </p:sp>
    </p:spTree>
    <p:extLst>
      <p:ext uri="{BB962C8B-B14F-4D97-AF65-F5344CB8AC3E}">
        <p14:creationId xmlns:p14="http://schemas.microsoft.com/office/powerpoint/2010/main" val="8044348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LL denota o vazio demográfico em comparação aos vizinhos. Se as áreas também são vazios, então elas não são detectadas. </a:t>
            </a:r>
          </a:p>
        </p:txBody>
      </p:sp>
      <p:sp>
        <p:nvSpPr>
          <p:cNvPr id="4" name="Espaço Reservado para Número de Slide 3"/>
          <p:cNvSpPr>
            <a:spLocks noGrp="1"/>
          </p:cNvSpPr>
          <p:nvPr>
            <p:ph type="sldNum" sz="quarter" idx="5"/>
          </p:nvPr>
        </p:nvSpPr>
        <p:spPr/>
        <p:txBody>
          <a:bodyPr/>
          <a:lstStyle/>
          <a:p>
            <a:fld id="{25C1D4B8-89B9-4A6F-BE16-93C939ADDBDA}" type="slidenum">
              <a:rPr lang="pt-BR" smtClean="0"/>
              <a:t>63</a:t>
            </a:fld>
            <a:endParaRPr lang="pt-BR"/>
          </a:p>
        </p:txBody>
      </p:sp>
    </p:spTree>
    <p:extLst>
      <p:ext uri="{BB962C8B-B14F-4D97-AF65-F5344CB8AC3E}">
        <p14:creationId xmlns:p14="http://schemas.microsoft.com/office/powerpoint/2010/main" val="3905816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25C1D4B8-89B9-4A6F-BE16-93C939ADDBDA}" type="slidenum">
              <a:rPr lang="pt-BR" smtClean="0"/>
              <a:t>17</a:t>
            </a:fld>
            <a:endParaRPr lang="pt-BR"/>
          </a:p>
        </p:txBody>
      </p:sp>
    </p:spTree>
    <p:extLst>
      <p:ext uri="{BB962C8B-B14F-4D97-AF65-F5344CB8AC3E}">
        <p14:creationId xmlns:p14="http://schemas.microsoft.com/office/powerpoint/2010/main" val="1111474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Luz HH sempre ocorre em área urbanizadas</a:t>
            </a:r>
          </a:p>
          <a:p>
            <a:r>
              <a:rPr lang="pt-BR" sz="1200" kern="1200" dirty="0">
                <a:solidFill>
                  <a:schemeClr val="tx1"/>
                </a:solidFill>
                <a:effectLst/>
                <a:latin typeface="+mn-lt"/>
                <a:ea typeface="+mn-ea"/>
                <a:cs typeface="+mn-cs"/>
              </a:rPr>
              <a:t>Luz LL não ocorre</a:t>
            </a:r>
          </a:p>
          <a:p>
            <a:r>
              <a:rPr lang="pt-BR" sz="1200" kern="1200" dirty="0">
                <a:solidFill>
                  <a:schemeClr val="tx1"/>
                </a:solidFill>
                <a:effectLst/>
                <a:latin typeface="+mn-lt"/>
                <a:ea typeface="+mn-ea"/>
                <a:cs typeface="+mn-cs"/>
              </a:rPr>
              <a:t>Luz LH, embora ocorre, sempre ocorre em área rural, sem núcleo populacional. Isto indica que são propriedades isoladas com endereços registrado ou algum tipo de porcaria que tenha luz abaixo da média de suas vizinhanças. </a:t>
            </a:r>
          </a:p>
          <a:p>
            <a:endParaRPr lang="pt-BR" dirty="0"/>
          </a:p>
        </p:txBody>
      </p:sp>
      <p:sp>
        <p:nvSpPr>
          <p:cNvPr id="4" name="Espaço Reservado para Número de Slide 3"/>
          <p:cNvSpPr>
            <a:spLocks noGrp="1"/>
          </p:cNvSpPr>
          <p:nvPr>
            <p:ph type="sldNum" sz="quarter" idx="5"/>
          </p:nvPr>
        </p:nvSpPr>
        <p:spPr/>
        <p:txBody>
          <a:bodyPr/>
          <a:lstStyle/>
          <a:p>
            <a:fld id="{25C1D4B8-89B9-4A6F-BE16-93C939ADDBDA}" type="slidenum">
              <a:rPr lang="pt-BR" smtClean="0"/>
              <a:t>32</a:t>
            </a:fld>
            <a:endParaRPr lang="pt-BR"/>
          </a:p>
        </p:txBody>
      </p:sp>
    </p:spTree>
    <p:extLst>
      <p:ext uri="{BB962C8B-B14F-4D97-AF65-F5344CB8AC3E}">
        <p14:creationId xmlns:p14="http://schemas.microsoft.com/office/powerpoint/2010/main" val="2596315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25C1D4B8-89B9-4A6F-BE16-93C939ADDBDA}" type="slidenum">
              <a:rPr lang="pt-BR" smtClean="0"/>
              <a:t>34</a:t>
            </a:fld>
            <a:endParaRPr lang="pt-BR"/>
          </a:p>
        </p:txBody>
      </p:sp>
    </p:spTree>
    <p:extLst>
      <p:ext uri="{BB962C8B-B14F-4D97-AF65-F5344CB8AC3E}">
        <p14:creationId xmlns:p14="http://schemas.microsoft.com/office/powerpoint/2010/main" val="456152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err="1"/>
              <a:t>Aoa</a:t>
            </a:r>
            <a:r>
              <a:rPr lang="pt-BR" dirty="0"/>
              <a:t> </a:t>
            </a:r>
            <a:r>
              <a:rPr lang="pt-BR" dirty="0" err="1"/>
              <a:t>anlisarmos</a:t>
            </a:r>
            <a:r>
              <a:rPr lang="pt-BR" dirty="0"/>
              <a:t>, observamos que pouquíssimas </a:t>
            </a:r>
            <a:r>
              <a:rPr lang="pt-BR" dirty="0" err="1"/>
              <a:t>observaçoes</a:t>
            </a:r>
            <a:r>
              <a:rPr lang="pt-BR" dirty="0"/>
              <a:t> HL estão associadas a setores censitários que não sejam rurais, sem ocupações. </a:t>
            </a:r>
          </a:p>
          <a:p>
            <a:r>
              <a:rPr lang="pt-BR" dirty="0"/>
              <a:t>Como não são muito áreas e muitas manchas surgem, resolvi analisar:</a:t>
            </a:r>
          </a:p>
          <a:p>
            <a:endParaRPr lang="pt-BR" dirty="0"/>
          </a:p>
          <a:p>
            <a:endParaRPr lang="pt-BR" dirty="0"/>
          </a:p>
        </p:txBody>
      </p:sp>
      <p:sp>
        <p:nvSpPr>
          <p:cNvPr id="4" name="Espaço Reservado para Número de Slide 3"/>
          <p:cNvSpPr>
            <a:spLocks noGrp="1"/>
          </p:cNvSpPr>
          <p:nvPr>
            <p:ph type="sldNum" sz="quarter" idx="5"/>
          </p:nvPr>
        </p:nvSpPr>
        <p:spPr/>
        <p:txBody>
          <a:bodyPr/>
          <a:lstStyle/>
          <a:p>
            <a:fld id="{25C1D4B8-89B9-4A6F-BE16-93C939ADDBDA}" type="slidenum">
              <a:rPr lang="pt-BR" smtClean="0"/>
              <a:t>35</a:t>
            </a:fld>
            <a:endParaRPr lang="pt-BR"/>
          </a:p>
        </p:txBody>
      </p:sp>
    </p:spTree>
    <p:extLst>
      <p:ext uri="{BB962C8B-B14F-4D97-AF65-F5344CB8AC3E}">
        <p14:creationId xmlns:p14="http://schemas.microsoft.com/office/powerpoint/2010/main" val="616090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err="1"/>
              <a:t>Aoa</a:t>
            </a:r>
            <a:r>
              <a:rPr lang="pt-BR" dirty="0"/>
              <a:t> </a:t>
            </a:r>
            <a:r>
              <a:rPr lang="pt-BR" dirty="0" err="1"/>
              <a:t>anlisarmos</a:t>
            </a:r>
            <a:r>
              <a:rPr lang="pt-BR" dirty="0"/>
              <a:t>, observamos que pouquíssimas </a:t>
            </a:r>
            <a:r>
              <a:rPr lang="pt-BR" dirty="0" err="1"/>
              <a:t>observaçoes</a:t>
            </a:r>
            <a:r>
              <a:rPr lang="pt-BR" dirty="0"/>
              <a:t> HL estão associadas a setores censitários que não sejam rurais, sem ocupações. </a:t>
            </a:r>
          </a:p>
          <a:p>
            <a:r>
              <a:rPr lang="pt-BR" dirty="0"/>
              <a:t>Como não são muito áreas e muitas manchas surgem, resolvi analisar:</a:t>
            </a:r>
          </a:p>
          <a:p>
            <a:endParaRPr lang="pt-BR" dirty="0"/>
          </a:p>
          <a:p>
            <a:endParaRPr lang="pt-BR" dirty="0"/>
          </a:p>
        </p:txBody>
      </p:sp>
      <p:sp>
        <p:nvSpPr>
          <p:cNvPr id="4" name="Espaço Reservado para Número de Slide 3"/>
          <p:cNvSpPr>
            <a:spLocks noGrp="1"/>
          </p:cNvSpPr>
          <p:nvPr>
            <p:ph type="sldNum" sz="quarter" idx="5"/>
          </p:nvPr>
        </p:nvSpPr>
        <p:spPr/>
        <p:txBody>
          <a:bodyPr/>
          <a:lstStyle/>
          <a:p>
            <a:fld id="{25C1D4B8-89B9-4A6F-BE16-93C939ADDBDA}" type="slidenum">
              <a:rPr lang="pt-BR" smtClean="0"/>
              <a:t>36</a:t>
            </a:fld>
            <a:endParaRPr lang="pt-BR"/>
          </a:p>
        </p:txBody>
      </p:sp>
    </p:spTree>
    <p:extLst>
      <p:ext uri="{BB962C8B-B14F-4D97-AF65-F5344CB8AC3E}">
        <p14:creationId xmlns:p14="http://schemas.microsoft.com/office/powerpoint/2010/main" val="567695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err="1"/>
              <a:t>Aoa</a:t>
            </a:r>
            <a:r>
              <a:rPr lang="pt-BR" dirty="0"/>
              <a:t> </a:t>
            </a:r>
            <a:r>
              <a:rPr lang="pt-BR" dirty="0" err="1"/>
              <a:t>anlisarmos</a:t>
            </a:r>
            <a:r>
              <a:rPr lang="pt-BR" dirty="0"/>
              <a:t>, observamos que pouquíssimas </a:t>
            </a:r>
            <a:r>
              <a:rPr lang="pt-BR" dirty="0" err="1"/>
              <a:t>observaçoes</a:t>
            </a:r>
            <a:r>
              <a:rPr lang="pt-BR" dirty="0"/>
              <a:t> HL estão associadas a setores censitários que não sejam rurais, sem ocupações. </a:t>
            </a:r>
          </a:p>
          <a:p>
            <a:r>
              <a:rPr lang="pt-BR" dirty="0"/>
              <a:t>Como não são muito áreas e muitas manchas surgem, resolvi analisar:</a:t>
            </a:r>
          </a:p>
          <a:p>
            <a:endParaRPr lang="pt-BR" dirty="0"/>
          </a:p>
          <a:p>
            <a:endParaRPr lang="pt-BR" dirty="0"/>
          </a:p>
        </p:txBody>
      </p:sp>
      <p:sp>
        <p:nvSpPr>
          <p:cNvPr id="4" name="Espaço Reservado para Número de Slide 3"/>
          <p:cNvSpPr>
            <a:spLocks noGrp="1"/>
          </p:cNvSpPr>
          <p:nvPr>
            <p:ph type="sldNum" sz="quarter" idx="5"/>
          </p:nvPr>
        </p:nvSpPr>
        <p:spPr/>
        <p:txBody>
          <a:bodyPr/>
          <a:lstStyle/>
          <a:p>
            <a:fld id="{25C1D4B8-89B9-4A6F-BE16-93C939ADDBDA}" type="slidenum">
              <a:rPr lang="pt-BR" smtClean="0"/>
              <a:t>37</a:t>
            </a:fld>
            <a:endParaRPr lang="pt-BR"/>
          </a:p>
        </p:txBody>
      </p:sp>
    </p:spTree>
    <p:extLst>
      <p:ext uri="{BB962C8B-B14F-4D97-AF65-F5344CB8AC3E}">
        <p14:creationId xmlns:p14="http://schemas.microsoft.com/office/powerpoint/2010/main" val="1085148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err="1"/>
              <a:t>Aoa</a:t>
            </a:r>
            <a:r>
              <a:rPr lang="pt-BR" dirty="0"/>
              <a:t> </a:t>
            </a:r>
            <a:r>
              <a:rPr lang="pt-BR" dirty="0" err="1"/>
              <a:t>anlisarmos</a:t>
            </a:r>
            <a:r>
              <a:rPr lang="pt-BR" dirty="0"/>
              <a:t>, observamos que pouquíssimas </a:t>
            </a:r>
            <a:r>
              <a:rPr lang="pt-BR" dirty="0" err="1"/>
              <a:t>observaçoes</a:t>
            </a:r>
            <a:r>
              <a:rPr lang="pt-BR" dirty="0"/>
              <a:t> HL estão associadas a setores censitários que não sejam rurais, sem ocupações. </a:t>
            </a:r>
          </a:p>
          <a:p>
            <a:r>
              <a:rPr lang="pt-BR" dirty="0"/>
              <a:t>Como não são muito áreas e muitas manchas surgem, resolvi analisar:</a:t>
            </a:r>
          </a:p>
          <a:p>
            <a:endParaRPr lang="pt-BR" dirty="0"/>
          </a:p>
          <a:p>
            <a:endParaRPr lang="pt-BR" dirty="0"/>
          </a:p>
        </p:txBody>
      </p:sp>
      <p:sp>
        <p:nvSpPr>
          <p:cNvPr id="4" name="Espaço Reservado para Número de Slide 3"/>
          <p:cNvSpPr>
            <a:spLocks noGrp="1"/>
          </p:cNvSpPr>
          <p:nvPr>
            <p:ph type="sldNum" sz="quarter" idx="5"/>
          </p:nvPr>
        </p:nvSpPr>
        <p:spPr/>
        <p:txBody>
          <a:bodyPr/>
          <a:lstStyle/>
          <a:p>
            <a:fld id="{25C1D4B8-89B9-4A6F-BE16-93C939ADDBDA}" type="slidenum">
              <a:rPr lang="pt-BR" smtClean="0"/>
              <a:t>38</a:t>
            </a:fld>
            <a:endParaRPr lang="pt-BR"/>
          </a:p>
        </p:txBody>
      </p:sp>
    </p:spTree>
    <p:extLst>
      <p:ext uri="{BB962C8B-B14F-4D97-AF65-F5344CB8AC3E}">
        <p14:creationId xmlns:p14="http://schemas.microsoft.com/office/powerpoint/2010/main" val="3041893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272579-64DC-4574-8787-652A04DFB505}"/>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6AFD5C1D-21EE-48BE-952E-1523F17603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0A1D30E8-3DD3-4C88-B0A3-AD5A89B439C3}"/>
              </a:ext>
            </a:extLst>
          </p:cNvPr>
          <p:cNvSpPr>
            <a:spLocks noGrp="1"/>
          </p:cNvSpPr>
          <p:nvPr>
            <p:ph type="dt" sz="half" idx="10"/>
          </p:nvPr>
        </p:nvSpPr>
        <p:spPr/>
        <p:txBody>
          <a:bodyPr/>
          <a:lstStyle/>
          <a:p>
            <a:fld id="{0F5895C9-54F6-4B8A-B046-04A3A38FEF6C}" type="datetimeFigureOut">
              <a:rPr lang="pt-BR" smtClean="0"/>
              <a:t>17/12/2018</a:t>
            </a:fld>
            <a:endParaRPr lang="pt-BR"/>
          </a:p>
        </p:txBody>
      </p:sp>
      <p:sp>
        <p:nvSpPr>
          <p:cNvPr id="5" name="Espaço Reservado para Rodapé 4">
            <a:extLst>
              <a:ext uri="{FF2B5EF4-FFF2-40B4-BE49-F238E27FC236}">
                <a16:creationId xmlns:a16="http://schemas.microsoft.com/office/drawing/2014/main" id="{5084A23F-8646-4E72-B94A-BBF5692949FF}"/>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8DE3C6D-FC4D-4C4F-9294-6D6C3C387B43}"/>
              </a:ext>
            </a:extLst>
          </p:cNvPr>
          <p:cNvSpPr>
            <a:spLocks noGrp="1"/>
          </p:cNvSpPr>
          <p:nvPr>
            <p:ph type="sldNum" sz="quarter" idx="12"/>
          </p:nvPr>
        </p:nvSpPr>
        <p:spPr/>
        <p:txBody>
          <a:bodyPr/>
          <a:lstStyle/>
          <a:p>
            <a:fld id="{A23DFBB7-6504-4B14-AB47-20BC06DB5DAE}" type="slidenum">
              <a:rPr lang="pt-BR" smtClean="0"/>
              <a:t>‹nº›</a:t>
            </a:fld>
            <a:endParaRPr lang="pt-BR"/>
          </a:p>
        </p:txBody>
      </p:sp>
    </p:spTree>
    <p:extLst>
      <p:ext uri="{BB962C8B-B14F-4D97-AF65-F5344CB8AC3E}">
        <p14:creationId xmlns:p14="http://schemas.microsoft.com/office/powerpoint/2010/main" val="2630057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32A956-3BF5-4FFC-8FAC-BA3A4B3D9B2F}"/>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7DB43813-3DDC-4111-A8BC-D753C7F751CF}"/>
              </a:ext>
            </a:extLst>
          </p:cNvPr>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FBB907A-E2D2-4968-B8BB-461A7C47E4F9}"/>
              </a:ext>
            </a:extLst>
          </p:cNvPr>
          <p:cNvSpPr>
            <a:spLocks noGrp="1"/>
          </p:cNvSpPr>
          <p:nvPr>
            <p:ph type="dt" sz="half" idx="10"/>
          </p:nvPr>
        </p:nvSpPr>
        <p:spPr/>
        <p:txBody>
          <a:bodyPr/>
          <a:lstStyle/>
          <a:p>
            <a:fld id="{0F5895C9-54F6-4B8A-B046-04A3A38FEF6C}" type="datetimeFigureOut">
              <a:rPr lang="pt-BR" smtClean="0"/>
              <a:t>17/12/2018</a:t>
            </a:fld>
            <a:endParaRPr lang="pt-BR"/>
          </a:p>
        </p:txBody>
      </p:sp>
      <p:sp>
        <p:nvSpPr>
          <p:cNvPr id="5" name="Espaço Reservado para Rodapé 4">
            <a:extLst>
              <a:ext uri="{FF2B5EF4-FFF2-40B4-BE49-F238E27FC236}">
                <a16:creationId xmlns:a16="http://schemas.microsoft.com/office/drawing/2014/main" id="{252640DA-A073-4869-BD12-1CFC2F5837A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F2A711F-729A-4DDD-8335-D879385D5F57}"/>
              </a:ext>
            </a:extLst>
          </p:cNvPr>
          <p:cNvSpPr>
            <a:spLocks noGrp="1"/>
          </p:cNvSpPr>
          <p:nvPr>
            <p:ph type="sldNum" sz="quarter" idx="12"/>
          </p:nvPr>
        </p:nvSpPr>
        <p:spPr/>
        <p:txBody>
          <a:bodyPr/>
          <a:lstStyle/>
          <a:p>
            <a:fld id="{A23DFBB7-6504-4B14-AB47-20BC06DB5DAE}" type="slidenum">
              <a:rPr lang="pt-BR" smtClean="0"/>
              <a:t>‹nº›</a:t>
            </a:fld>
            <a:endParaRPr lang="pt-BR"/>
          </a:p>
        </p:txBody>
      </p:sp>
    </p:spTree>
    <p:extLst>
      <p:ext uri="{BB962C8B-B14F-4D97-AF65-F5344CB8AC3E}">
        <p14:creationId xmlns:p14="http://schemas.microsoft.com/office/powerpoint/2010/main" val="3559273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125A113-BCC2-49B8-9C14-95EC2C2B1DF1}"/>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A8C23217-8CBB-4FBE-A439-26E1D9271ECA}"/>
              </a:ext>
            </a:extLst>
          </p:cNvPr>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2F049F6-FEDC-414C-9EC2-E79320AD0869}"/>
              </a:ext>
            </a:extLst>
          </p:cNvPr>
          <p:cNvSpPr>
            <a:spLocks noGrp="1"/>
          </p:cNvSpPr>
          <p:nvPr>
            <p:ph type="dt" sz="half" idx="10"/>
          </p:nvPr>
        </p:nvSpPr>
        <p:spPr/>
        <p:txBody>
          <a:bodyPr/>
          <a:lstStyle/>
          <a:p>
            <a:fld id="{0F5895C9-54F6-4B8A-B046-04A3A38FEF6C}" type="datetimeFigureOut">
              <a:rPr lang="pt-BR" smtClean="0"/>
              <a:t>17/12/2018</a:t>
            </a:fld>
            <a:endParaRPr lang="pt-BR"/>
          </a:p>
        </p:txBody>
      </p:sp>
      <p:sp>
        <p:nvSpPr>
          <p:cNvPr id="5" name="Espaço Reservado para Rodapé 4">
            <a:extLst>
              <a:ext uri="{FF2B5EF4-FFF2-40B4-BE49-F238E27FC236}">
                <a16:creationId xmlns:a16="http://schemas.microsoft.com/office/drawing/2014/main" id="{E9E5BE0F-7F3F-457F-87C5-1E430C76F77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84A8F72-6401-4DC7-94E5-5E6DFC501591}"/>
              </a:ext>
            </a:extLst>
          </p:cNvPr>
          <p:cNvSpPr>
            <a:spLocks noGrp="1"/>
          </p:cNvSpPr>
          <p:nvPr>
            <p:ph type="sldNum" sz="quarter" idx="12"/>
          </p:nvPr>
        </p:nvSpPr>
        <p:spPr/>
        <p:txBody>
          <a:bodyPr/>
          <a:lstStyle/>
          <a:p>
            <a:fld id="{A23DFBB7-6504-4B14-AB47-20BC06DB5DAE}" type="slidenum">
              <a:rPr lang="pt-BR" smtClean="0"/>
              <a:t>‹nº›</a:t>
            </a:fld>
            <a:endParaRPr lang="pt-BR"/>
          </a:p>
        </p:txBody>
      </p:sp>
    </p:spTree>
    <p:extLst>
      <p:ext uri="{BB962C8B-B14F-4D97-AF65-F5344CB8AC3E}">
        <p14:creationId xmlns:p14="http://schemas.microsoft.com/office/powerpoint/2010/main" val="2268478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CD3A92-993A-4C5B-ABC5-5C7F82B9D1BB}"/>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7A85C9EF-A7D4-4909-BB7D-61E86580391C}"/>
              </a:ext>
            </a:extLst>
          </p:cNvPr>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3510183-2845-43FC-A232-0136795D2C18}"/>
              </a:ext>
            </a:extLst>
          </p:cNvPr>
          <p:cNvSpPr>
            <a:spLocks noGrp="1"/>
          </p:cNvSpPr>
          <p:nvPr>
            <p:ph type="dt" sz="half" idx="10"/>
          </p:nvPr>
        </p:nvSpPr>
        <p:spPr/>
        <p:txBody>
          <a:bodyPr/>
          <a:lstStyle/>
          <a:p>
            <a:fld id="{0F5895C9-54F6-4B8A-B046-04A3A38FEF6C}" type="datetimeFigureOut">
              <a:rPr lang="pt-BR" smtClean="0"/>
              <a:t>17/12/2018</a:t>
            </a:fld>
            <a:endParaRPr lang="pt-BR"/>
          </a:p>
        </p:txBody>
      </p:sp>
      <p:sp>
        <p:nvSpPr>
          <p:cNvPr id="5" name="Espaço Reservado para Rodapé 4">
            <a:extLst>
              <a:ext uri="{FF2B5EF4-FFF2-40B4-BE49-F238E27FC236}">
                <a16:creationId xmlns:a16="http://schemas.microsoft.com/office/drawing/2014/main" id="{A778CF6C-A45F-4E8D-91DD-60BDC7714C1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7F20907-CB35-45A5-A5AD-4E75DDBF685F}"/>
              </a:ext>
            </a:extLst>
          </p:cNvPr>
          <p:cNvSpPr>
            <a:spLocks noGrp="1"/>
          </p:cNvSpPr>
          <p:nvPr>
            <p:ph type="sldNum" sz="quarter" idx="12"/>
          </p:nvPr>
        </p:nvSpPr>
        <p:spPr/>
        <p:txBody>
          <a:bodyPr/>
          <a:lstStyle/>
          <a:p>
            <a:fld id="{A23DFBB7-6504-4B14-AB47-20BC06DB5DAE}" type="slidenum">
              <a:rPr lang="pt-BR" smtClean="0"/>
              <a:t>‹nº›</a:t>
            </a:fld>
            <a:endParaRPr lang="pt-BR"/>
          </a:p>
        </p:txBody>
      </p:sp>
    </p:spTree>
    <p:extLst>
      <p:ext uri="{BB962C8B-B14F-4D97-AF65-F5344CB8AC3E}">
        <p14:creationId xmlns:p14="http://schemas.microsoft.com/office/powerpoint/2010/main" val="185715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5BF6C3-F9D2-4F67-9A2F-F4695C5D2C8E}"/>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508252AE-646A-4DF0-93E2-987DD57978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a:extLst>
              <a:ext uri="{FF2B5EF4-FFF2-40B4-BE49-F238E27FC236}">
                <a16:creationId xmlns:a16="http://schemas.microsoft.com/office/drawing/2014/main" id="{5DEB6A23-1010-4C79-9860-5A0435BE645D}"/>
              </a:ext>
            </a:extLst>
          </p:cNvPr>
          <p:cNvSpPr>
            <a:spLocks noGrp="1"/>
          </p:cNvSpPr>
          <p:nvPr>
            <p:ph type="dt" sz="half" idx="10"/>
          </p:nvPr>
        </p:nvSpPr>
        <p:spPr/>
        <p:txBody>
          <a:bodyPr/>
          <a:lstStyle/>
          <a:p>
            <a:fld id="{0F5895C9-54F6-4B8A-B046-04A3A38FEF6C}" type="datetimeFigureOut">
              <a:rPr lang="pt-BR" smtClean="0"/>
              <a:t>17/12/2018</a:t>
            </a:fld>
            <a:endParaRPr lang="pt-BR"/>
          </a:p>
        </p:txBody>
      </p:sp>
      <p:sp>
        <p:nvSpPr>
          <p:cNvPr id="5" name="Espaço Reservado para Rodapé 4">
            <a:extLst>
              <a:ext uri="{FF2B5EF4-FFF2-40B4-BE49-F238E27FC236}">
                <a16:creationId xmlns:a16="http://schemas.microsoft.com/office/drawing/2014/main" id="{47ABF3E6-A832-416F-90A4-4CF9C2BB0AD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42C4695-1D90-4EB9-8DDF-DAAF73C402B7}"/>
              </a:ext>
            </a:extLst>
          </p:cNvPr>
          <p:cNvSpPr>
            <a:spLocks noGrp="1"/>
          </p:cNvSpPr>
          <p:nvPr>
            <p:ph type="sldNum" sz="quarter" idx="12"/>
          </p:nvPr>
        </p:nvSpPr>
        <p:spPr/>
        <p:txBody>
          <a:bodyPr/>
          <a:lstStyle/>
          <a:p>
            <a:fld id="{A23DFBB7-6504-4B14-AB47-20BC06DB5DAE}" type="slidenum">
              <a:rPr lang="pt-BR" smtClean="0"/>
              <a:t>‹nº›</a:t>
            </a:fld>
            <a:endParaRPr lang="pt-BR"/>
          </a:p>
        </p:txBody>
      </p:sp>
    </p:spTree>
    <p:extLst>
      <p:ext uri="{BB962C8B-B14F-4D97-AF65-F5344CB8AC3E}">
        <p14:creationId xmlns:p14="http://schemas.microsoft.com/office/powerpoint/2010/main" val="1005533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6D503E-63F1-4E50-946D-F85DDF130303}"/>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2E9B2087-1632-4212-8592-FFC8449573DC}"/>
              </a:ext>
            </a:extLst>
          </p:cNvPr>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7CB39C4D-CDF6-49DB-98DC-C32B59322B5E}"/>
              </a:ext>
            </a:extLst>
          </p:cNvPr>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E6152FC3-3BD5-48A5-BF7B-6282B147F399}"/>
              </a:ext>
            </a:extLst>
          </p:cNvPr>
          <p:cNvSpPr>
            <a:spLocks noGrp="1"/>
          </p:cNvSpPr>
          <p:nvPr>
            <p:ph type="dt" sz="half" idx="10"/>
          </p:nvPr>
        </p:nvSpPr>
        <p:spPr/>
        <p:txBody>
          <a:bodyPr/>
          <a:lstStyle/>
          <a:p>
            <a:fld id="{0F5895C9-54F6-4B8A-B046-04A3A38FEF6C}" type="datetimeFigureOut">
              <a:rPr lang="pt-BR" smtClean="0"/>
              <a:t>17/12/2018</a:t>
            </a:fld>
            <a:endParaRPr lang="pt-BR"/>
          </a:p>
        </p:txBody>
      </p:sp>
      <p:sp>
        <p:nvSpPr>
          <p:cNvPr id="6" name="Espaço Reservado para Rodapé 5">
            <a:extLst>
              <a:ext uri="{FF2B5EF4-FFF2-40B4-BE49-F238E27FC236}">
                <a16:creationId xmlns:a16="http://schemas.microsoft.com/office/drawing/2014/main" id="{8878B53E-FAE5-46D3-8C79-5FE68E87CFF3}"/>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DE80452-3055-406F-906B-ECCC9BFB3765}"/>
              </a:ext>
            </a:extLst>
          </p:cNvPr>
          <p:cNvSpPr>
            <a:spLocks noGrp="1"/>
          </p:cNvSpPr>
          <p:nvPr>
            <p:ph type="sldNum" sz="quarter" idx="12"/>
          </p:nvPr>
        </p:nvSpPr>
        <p:spPr/>
        <p:txBody>
          <a:bodyPr/>
          <a:lstStyle/>
          <a:p>
            <a:fld id="{A23DFBB7-6504-4B14-AB47-20BC06DB5DAE}" type="slidenum">
              <a:rPr lang="pt-BR" smtClean="0"/>
              <a:t>‹nº›</a:t>
            </a:fld>
            <a:endParaRPr lang="pt-BR"/>
          </a:p>
        </p:txBody>
      </p:sp>
    </p:spTree>
    <p:extLst>
      <p:ext uri="{BB962C8B-B14F-4D97-AF65-F5344CB8AC3E}">
        <p14:creationId xmlns:p14="http://schemas.microsoft.com/office/powerpoint/2010/main" val="31867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46F924-3A1D-4A55-A5A0-C1D5C9357ED2}"/>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25766772-BC87-4464-96FD-8F2C5E8689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a:extLst>
              <a:ext uri="{FF2B5EF4-FFF2-40B4-BE49-F238E27FC236}">
                <a16:creationId xmlns:a16="http://schemas.microsoft.com/office/drawing/2014/main" id="{526366CF-8092-4B79-A7F0-2E9F7BA078FD}"/>
              </a:ext>
            </a:extLst>
          </p:cNvPr>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A9900C27-B8C1-4C6E-9993-1038A1EE9C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a:extLst>
              <a:ext uri="{FF2B5EF4-FFF2-40B4-BE49-F238E27FC236}">
                <a16:creationId xmlns:a16="http://schemas.microsoft.com/office/drawing/2014/main" id="{35C02C49-B624-4B6F-9FA2-A1D99D8CB083}"/>
              </a:ext>
            </a:extLst>
          </p:cNvPr>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9658E6AA-0BE0-4910-B3F9-74E5C70BD4B7}"/>
              </a:ext>
            </a:extLst>
          </p:cNvPr>
          <p:cNvSpPr>
            <a:spLocks noGrp="1"/>
          </p:cNvSpPr>
          <p:nvPr>
            <p:ph type="dt" sz="half" idx="10"/>
          </p:nvPr>
        </p:nvSpPr>
        <p:spPr/>
        <p:txBody>
          <a:bodyPr/>
          <a:lstStyle/>
          <a:p>
            <a:fld id="{0F5895C9-54F6-4B8A-B046-04A3A38FEF6C}" type="datetimeFigureOut">
              <a:rPr lang="pt-BR" smtClean="0"/>
              <a:t>17/12/2018</a:t>
            </a:fld>
            <a:endParaRPr lang="pt-BR"/>
          </a:p>
        </p:txBody>
      </p:sp>
      <p:sp>
        <p:nvSpPr>
          <p:cNvPr id="8" name="Espaço Reservado para Rodapé 7">
            <a:extLst>
              <a:ext uri="{FF2B5EF4-FFF2-40B4-BE49-F238E27FC236}">
                <a16:creationId xmlns:a16="http://schemas.microsoft.com/office/drawing/2014/main" id="{68F429CA-C317-4A7F-A349-41420C29CC44}"/>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1BAF9575-FDDC-42BF-B86B-CB718AC22254}"/>
              </a:ext>
            </a:extLst>
          </p:cNvPr>
          <p:cNvSpPr>
            <a:spLocks noGrp="1"/>
          </p:cNvSpPr>
          <p:nvPr>
            <p:ph type="sldNum" sz="quarter" idx="12"/>
          </p:nvPr>
        </p:nvSpPr>
        <p:spPr/>
        <p:txBody>
          <a:bodyPr/>
          <a:lstStyle/>
          <a:p>
            <a:fld id="{A23DFBB7-6504-4B14-AB47-20BC06DB5DAE}" type="slidenum">
              <a:rPr lang="pt-BR" smtClean="0"/>
              <a:t>‹nº›</a:t>
            </a:fld>
            <a:endParaRPr lang="pt-BR"/>
          </a:p>
        </p:txBody>
      </p:sp>
    </p:spTree>
    <p:extLst>
      <p:ext uri="{BB962C8B-B14F-4D97-AF65-F5344CB8AC3E}">
        <p14:creationId xmlns:p14="http://schemas.microsoft.com/office/powerpoint/2010/main" val="4294936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AFC441-5904-4255-A79E-08C70E8CED6A}"/>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235D5119-D516-45D8-988A-D71DA5EBDB45}"/>
              </a:ext>
            </a:extLst>
          </p:cNvPr>
          <p:cNvSpPr>
            <a:spLocks noGrp="1"/>
          </p:cNvSpPr>
          <p:nvPr>
            <p:ph type="dt" sz="half" idx="10"/>
          </p:nvPr>
        </p:nvSpPr>
        <p:spPr/>
        <p:txBody>
          <a:bodyPr/>
          <a:lstStyle/>
          <a:p>
            <a:fld id="{0F5895C9-54F6-4B8A-B046-04A3A38FEF6C}" type="datetimeFigureOut">
              <a:rPr lang="pt-BR" smtClean="0"/>
              <a:t>17/12/2018</a:t>
            </a:fld>
            <a:endParaRPr lang="pt-BR"/>
          </a:p>
        </p:txBody>
      </p:sp>
      <p:sp>
        <p:nvSpPr>
          <p:cNvPr id="4" name="Espaço Reservado para Rodapé 3">
            <a:extLst>
              <a:ext uri="{FF2B5EF4-FFF2-40B4-BE49-F238E27FC236}">
                <a16:creationId xmlns:a16="http://schemas.microsoft.com/office/drawing/2014/main" id="{36FF55BC-401A-4246-946A-B114DD52074D}"/>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58D3E91A-21FE-4E36-ADC9-0A161C6FA0F1}"/>
              </a:ext>
            </a:extLst>
          </p:cNvPr>
          <p:cNvSpPr>
            <a:spLocks noGrp="1"/>
          </p:cNvSpPr>
          <p:nvPr>
            <p:ph type="sldNum" sz="quarter" idx="12"/>
          </p:nvPr>
        </p:nvSpPr>
        <p:spPr/>
        <p:txBody>
          <a:bodyPr/>
          <a:lstStyle/>
          <a:p>
            <a:fld id="{A23DFBB7-6504-4B14-AB47-20BC06DB5DAE}" type="slidenum">
              <a:rPr lang="pt-BR" smtClean="0"/>
              <a:t>‹nº›</a:t>
            </a:fld>
            <a:endParaRPr lang="pt-BR"/>
          </a:p>
        </p:txBody>
      </p:sp>
    </p:spTree>
    <p:extLst>
      <p:ext uri="{BB962C8B-B14F-4D97-AF65-F5344CB8AC3E}">
        <p14:creationId xmlns:p14="http://schemas.microsoft.com/office/powerpoint/2010/main" val="2560997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31C80066-B7E9-4CFB-9527-74D5DA3D2F93}"/>
              </a:ext>
            </a:extLst>
          </p:cNvPr>
          <p:cNvSpPr>
            <a:spLocks noGrp="1"/>
          </p:cNvSpPr>
          <p:nvPr>
            <p:ph type="dt" sz="half" idx="10"/>
          </p:nvPr>
        </p:nvSpPr>
        <p:spPr/>
        <p:txBody>
          <a:bodyPr/>
          <a:lstStyle/>
          <a:p>
            <a:fld id="{0F5895C9-54F6-4B8A-B046-04A3A38FEF6C}" type="datetimeFigureOut">
              <a:rPr lang="pt-BR" smtClean="0"/>
              <a:t>17/12/2018</a:t>
            </a:fld>
            <a:endParaRPr lang="pt-BR"/>
          </a:p>
        </p:txBody>
      </p:sp>
      <p:sp>
        <p:nvSpPr>
          <p:cNvPr id="3" name="Espaço Reservado para Rodapé 2">
            <a:extLst>
              <a:ext uri="{FF2B5EF4-FFF2-40B4-BE49-F238E27FC236}">
                <a16:creationId xmlns:a16="http://schemas.microsoft.com/office/drawing/2014/main" id="{16A156D6-9200-4F72-8358-D8123ACCCFBE}"/>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0B198277-8E27-46E6-A7C5-4BC02D843773}"/>
              </a:ext>
            </a:extLst>
          </p:cNvPr>
          <p:cNvSpPr>
            <a:spLocks noGrp="1"/>
          </p:cNvSpPr>
          <p:nvPr>
            <p:ph type="sldNum" sz="quarter" idx="12"/>
          </p:nvPr>
        </p:nvSpPr>
        <p:spPr/>
        <p:txBody>
          <a:bodyPr/>
          <a:lstStyle/>
          <a:p>
            <a:fld id="{A23DFBB7-6504-4B14-AB47-20BC06DB5DAE}" type="slidenum">
              <a:rPr lang="pt-BR" smtClean="0"/>
              <a:t>‹nº›</a:t>
            </a:fld>
            <a:endParaRPr lang="pt-BR"/>
          </a:p>
        </p:txBody>
      </p:sp>
    </p:spTree>
    <p:extLst>
      <p:ext uri="{BB962C8B-B14F-4D97-AF65-F5344CB8AC3E}">
        <p14:creationId xmlns:p14="http://schemas.microsoft.com/office/powerpoint/2010/main" val="3371124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532CB0-6F3F-4D2A-874B-C4E6DEA3DE15}"/>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97BBD762-0739-44B2-A58C-E79AB3A97D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D6EE171A-10F2-4342-A48E-D49920DB49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BD48556C-AF39-4FE3-B7BC-00DEF8DA9287}"/>
              </a:ext>
            </a:extLst>
          </p:cNvPr>
          <p:cNvSpPr>
            <a:spLocks noGrp="1"/>
          </p:cNvSpPr>
          <p:nvPr>
            <p:ph type="dt" sz="half" idx="10"/>
          </p:nvPr>
        </p:nvSpPr>
        <p:spPr/>
        <p:txBody>
          <a:bodyPr/>
          <a:lstStyle/>
          <a:p>
            <a:fld id="{0F5895C9-54F6-4B8A-B046-04A3A38FEF6C}" type="datetimeFigureOut">
              <a:rPr lang="pt-BR" smtClean="0"/>
              <a:t>17/12/2018</a:t>
            </a:fld>
            <a:endParaRPr lang="pt-BR"/>
          </a:p>
        </p:txBody>
      </p:sp>
      <p:sp>
        <p:nvSpPr>
          <p:cNvPr id="6" name="Espaço Reservado para Rodapé 5">
            <a:extLst>
              <a:ext uri="{FF2B5EF4-FFF2-40B4-BE49-F238E27FC236}">
                <a16:creationId xmlns:a16="http://schemas.microsoft.com/office/drawing/2014/main" id="{CD46A1D4-2323-4616-8470-27B35EEC3A65}"/>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F99456CD-E5AE-4236-9ABB-2E1086E652EC}"/>
              </a:ext>
            </a:extLst>
          </p:cNvPr>
          <p:cNvSpPr>
            <a:spLocks noGrp="1"/>
          </p:cNvSpPr>
          <p:nvPr>
            <p:ph type="sldNum" sz="quarter" idx="12"/>
          </p:nvPr>
        </p:nvSpPr>
        <p:spPr/>
        <p:txBody>
          <a:bodyPr/>
          <a:lstStyle/>
          <a:p>
            <a:fld id="{A23DFBB7-6504-4B14-AB47-20BC06DB5DAE}" type="slidenum">
              <a:rPr lang="pt-BR" smtClean="0"/>
              <a:t>‹nº›</a:t>
            </a:fld>
            <a:endParaRPr lang="pt-BR"/>
          </a:p>
        </p:txBody>
      </p:sp>
    </p:spTree>
    <p:extLst>
      <p:ext uri="{BB962C8B-B14F-4D97-AF65-F5344CB8AC3E}">
        <p14:creationId xmlns:p14="http://schemas.microsoft.com/office/powerpoint/2010/main" val="176702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833059-6861-4E5F-A48E-CE9FDDD6D58E}"/>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F96CD626-5444-4B61-ABEF-3F281F145F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285BFD69-D2C4-4ED6-B885-680A45078E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3C9CB61E-BB53-4160-BB9E-D23462D831B5}"/>
              </a:ext>
            </a:extLst>
          </p:cNvPr>
          <p:cNvSpPr>
            <a:spLocks noGrp="1"/>
          </p:cNvSpPr>
          <p:nvPr>
            <p:ph type="dt" sz="half" idx="10"/>
          </p:nvPr>
        </p:nvSpPr>
        <p:spPr/>
        <p:txBody>
          <a:bodyPr/>
          <a:lstStyle/>
          <a:p>
            <a:fld id="{0F5895C9-54F6-4B8A-B046-04A3A38FEF6C}" type="datetimeFigureOut">
              <a:rPr lang="pt-BR" smtClean="0"/>
              <a:t>17/12/2018</a:t>
            </a:fld>
            <a:endParaRPr lang="pt-BR"/>
          </a:p>
        </p:txBody>
      </p:sp>
      <p:sp>
        <p:nvSpPr>
          <p:cNvPr id="6" name="Espaço Reservado para Rodapé 5">
            <a:extLst>
              <a:ext uri="{FF2B5EF4-FFF2-40B4-BE49-F238E27FC236}">
                <a16:creationId xmlns:a16="http://schemas.microsoft.com/office/drawing/2014/main" id="{081CA747-8E75-4AFF-923B-A5976744B9D4}"/>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FE443434-EA8F-442F-8DFC-3BBC2A344665}"/>
              </a:ext>
            </a:extLst>
          </p:cNvPr>
          <p:cNvSpPr>
            <a:spLocks noGrp="1"/>
          </p:cNvSpPr>
          <p:nvPr>
            <p:ph type="sldNum" sz="quarter" idx="12"/>
          </p:nvPr>
        </p:nvSpPr>
        <p:spPr/>
        <p:txBody>
          <a:bodyPr/>
          <a:lstStyle/>
          <a:p>
            <a:fld id="{A23DFBB7-6504-4B14-AB47-20BC06DB5DAE}" type="slidenum">
              <a:rPr lang="pt-BR" smtClean="0"/>
              <a:t>‹nº›</a:t>
            </a:fld>
            <a:endParaRPr lang="pt-BR"/>
          </a:p>
        </p:txBody>
      </p:sp>
    </p:spTree>
    <p:extLst>
      <p:ext uri="{BB962C8B-B14F-4D97-AF65-F5344CB8AC3E}">
        <p14:creationId xmlns:p14="http://schemas.microsoft.com/office/powerpoint/2010/main" val="34726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BD97AE65-20C0-452E-8326-A25DAEE0CD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05CC25A8-8A2E-4806-B0F6-AF945D1248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7F93798-55D8-4157-9DD3-7B8BB8FCC8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5895C9-54F6-4B8A-B046-04A3A38FEF6C}" type="datetimeFigureOut">
              <a:rPr lang="pt-BR" smtClean="0"/>
              <a:t>17/12/2018</a:t>
            </a:fld>
            <a:endParaRPr lang="pt-BR"/>
          </a:p>
        </p:txBody>
      </p:sp>
      <p:sp>
        <p:nvSpPr>
          <p:cNvPr id="5" name="Espaço Reservado para Rodapé 4">
            <a:extLst>
              <a:ext uri="{FF2B5EF4-FFF2-40B4-BE49-F238E27FC236}">
                <a16:creationId xmlns:a16="http://schemas.microsoft.com/office/drawing/2014/main" id="{820B85CF-6DFD-4A4B-BA4E-5C6F91ED81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102E7762-E0B0-44AD-B2B6-3B2119C98B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3DFBB7-6504-4B14-AB47-20BC06DB5DAE}" type="slidenum">
              <a:rPr lang="pt-BR" smtClean="0"/>
              <a:t>‹nº›</a:t>
            </a:fld>
            <a:endParaRPr lang="pt-BR"/>
          </a:p>
        </p:txBody>
      </p:sp>
    </p:spTree>
    <p:extLst>
      <p:ext uri="{BB962C8B-B14F-4D97-AF65-F5344CB8AC3E}">
        <p14:creationId xmlns:p14="http://schemas.microsoft.com/office/powerpoint/2010/main" val="25589013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5.png"/><Relationship Id="rId17" Type="http://schemas.openxmlformats.org/officeDocument/2006/relationships/image" Target="../media/image19.png"/><Relationship Id="rId2" Type="http://schemas.openxmlformats.org/officeDocument/2006/relationships/image" Target="../media/image6.png"/><Relationship Id="rId16"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5" Type="http://schemas.openxmlformats.org/officeDocument/2006/relationships/image" Target="../media/image17.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4.png"/><Relationship Id="rId1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image" Target="../media/image11.png"/><Relationship Id="rId2" Type="http://schemas.openxmlformats.org/officeDocument/2006/relationships/image" Target="../media/image6.png"/><Relationship Id="rId16"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10.png"/><Relationship Id="rId5" Type="http://schemas.openxmlformats.org/officeDocument/2006/relationships/image" Target="../media/image15.png"/><Relationship Id="rId15" Type="http://schemas.openxmlformats.org/officeDocument/2006/relationships/image" Target="../media/image14.png"/><Relationship Id="rId10" Type="http://schemas.openxmlformats.org/officeDocument/2006/relationships/image" Target="../media/image8.png"/><Relationship Id="rId4" Type="http://schemas.openxmlformats.org/officeDocument/2006/relationships/image" Target="../media/image13.png"/><Relationship Id="rId9" Type="http://schemas.openxmlformats.org/officeDocument/2006/relationships/image" Target="../media/image7.png"/><Relationship Id="rId1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8.t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t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t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t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t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tif"/><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1E067153-1D57-46C2-8AF6-B78D3D2049C1}"/>
              </a:ext>
            </a:extLst>
          </p:cNvPr>
          <p:cNvSpPr txBox="1">
            <a:spLocks/>
          </p:cNvSpPr>
          <p:nvPr/>
        </p:nvSpPr>
        <p:spPr>
          <a:xfrm>
            <a:off x="946150" y="1543833"/>
            <a:ext cx="10515600" cy="1747055"/>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dirty="0"/>
              <a:t>Luzes Noturnas na Amazônia brasileira:</a:t>
            </a:r>
          </a:p>
          <a:p>
            <a:pPr algn="ctr"/>
            <a:r>
              <a:rPr lang="pt-BR" dirty="0"/>
              <a:t>Análise exploratória dos regimes espaciais de ocupação e luzes noturnas</a:t>
            </a:r>
            <a:br>
              <a:rPr lang="pt-BR" dirty="0"/>
            </a:br>
            <a:endParaRPr lang="pt-BR" dirty="0"/>
          </a:p>
        </p:txBody>
      </p:sp>
      <p:sp>
        <p:nvSpPr>
          <p:cNvPr id="5" name="CaixaDeTexto 4">
            <a:extLst>
              <a:ext uri="{FF2B5EF4-FFF2-40B4-BE49-F238E27FC236}">
                <a16:creationId xmlns:a16="http://schemas.microsoft.com/office/drawing/2014/main" id="{3CF97CBF-139C-4843-93BE-ABA2FD796019}"/>
              </a:ext>
            </a:extLst>
          </p:cNvPr>
          <p:cNvSpPr txBox="1"/>
          <p:nvPr/>
        </p:nvSpPr>
        <p:spPr>
          <a:xfrm>
            <a:off x="1197429" y="3328586"/>
            <a:ext cx="10123713" cy="861774"/>
          </a:xfrm>
          <a:prstGeom prst="rect">
            <a:avLst/>
          </a:prstGeom>
          <a:noFill/>
        </p:spPr>
        <p:txBody>
          <a:bodyPr wrap="square" rtlCol="0">
            <a:spAutoFit/>
          </a:bodyPr>
          <a:lstStyle/>
          <a:p>
            <a:pPr algn="ctr"/>
            <a:r>
              <a:rPr lang="pt-BR" sz="2500" b="1" dirty="0"/>
              <a:t>Gabriel da Rocha Bragion</a:t>
            </a:r>
          </a:p>
          <a:p>
            <a:pPr algn="ctr"/>
            <a:r>
              <a:rPr lang="pt-BR" sz="2500" dirty="0"/>
              <a:t>Disciplina: Análise Espacial de Dados Geográficos</a:t>
            </a:r>
          </a:p>
        </p:txBody>
      </p:sp>
      <p:pic>
        <p:nvPicPr>
          <p:cNvPr id="6" name="Imagem 5">
            <a:extLst>
              <a:ext uri="{FF2B5EF4-FFF2-40B4-BE49-F238E27FC236}">
                <a16:creationId xmlns:a16="http://schemas.microsoft.com/office/drawing/2014/main" id="{576F484E-C81B-4594-9F36-5FC0114BE81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44793" y="5724853"/>
            <a:ext cx="5152708" cy="891365"/>
          </a:xfrm>
          <a:prstGeom prst="rect">
            <a:avLst/>
          </a:prstGeom>
          <a:noFill/>
          <a:ln>
            <a:noFill/>
          </a:ln>
        </p:spPr>
      </p:pic>
      <p:sp>
        <p:nvSpPr>
          <p:cNvPr id="7" name="CaixaDeTexto 6">
            <a:extLst>
              <a:ext uri="{FF2B5EF4-FFF2-40B4-BE49-F238E27FC236}">
                <a16:creationId xmlns:a16="http://schemas.microsoft.com/office/drawing/2014/main" id="{8CED25B4-23EC-4973-919F-465EBFACA231}"/>
              </a:ext>
            </a:extLst>
          </p:cNvPr>
          <p:cNvSpPr txBox="1"/>
          <p:nvPr/>
        </p:nvSpPr>
        <p:spPr>
          <a:xfrm>
            <a:off x="9931400" y="5969887"/>
            <a:ext cx="2527300" cy="646331"/>
          </a:xfrm>
          <a:prstGeom prst="rect">
            <a:avLst/>
          </a:prstGeom>
          <a:noFill/>
        </p:spPr>
        <p:txBody>
          <a:bodyPr wrap="square" rtlCol="0">
            <a:spAutoFit/>
          </a:bodyPr>
          <a:lstStyle/>
          <a:p>
            <a:r>
              <a:rPr lang="pt-BR" dirty="0"/>
              <a:t>São José dos Campos 18/12/2018</a:t>
            </a:r>
          </a:p>
        </p:txBody>
      </p:sp>
    </p:spTree>
    <p:extLst>
      <p:ext uri="{BB962C8B-B14F-4D97-AF65-F5344CB8AC3E}">
        <p14:creationId xmlns:p14="http://schemas.microsoft.com/office/powerpoint/2010/main" val="14698490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agem 33">
            <a:extLst>
              <a:ext uri="{FF2B5EF4-FFF2-40B4-BE49-F238E27FC236}">
                <a16:creationId xmlns:a16="http://schemas.microsoft.com/office/drawing/2014/main" id="{1924C3A8-2673-4B18-966A-A93CF3A3F309}"/>
              </a:ext>
            </a:extLst>
          </p:cNvPr>
          <p:cNvPicPr>
            <a:picLocks noChangeAspect="1"/>
          </p:cNvPicPr>
          <p:nvPr/>
        </p:nvPicPr>
        <p:blipFill>
          <a:blip r:embed="rId2"/>
          <a:stretch>
            <a:fillRect/>
          </a:stretch>
        </p:blipFill>
        <p:spPr>
          <a:xfrm>
            <a:off x="868118" y="3240684"/>
            <a:ext cx="2074115" cy="2065165"/>
          </a:xfrm>
          <a:prstGeom prst="rect">
            <a:avLst/>
          </a:prstGeom>
          <a:ln>
            <a:solidFill>
              <a:schemeClr val="tx1"/>
            </a:solidFill>
          </a:ln>
        </p:spPr>
      </p:pic>
      <p:sp>
        <p:nvSpPr>
          <p:cNvPr id="8" name="Retângulo 7">
            <a:extLst>
              <a:ext uri="{FF2B5EF4-FFF2-40B4-BE49-F238E27FC236}">
                <a16:creationId xmlns:a16="http://schemas.microsoft.com/office/drawing/2014/main" id="{341B7439-CE00-42F5-91C1-736841E78EC3}"/>
              </a:ext>
            </a:extLst>
          </p:cNvPr>
          <p:cNvSpPr/>
          <p:nvPr/>
        </p:nvSpPr>
        <p:spPr>
          <a:xfrm>
            <a:off x="845172" y="806834"/>
            <a:ext cx="1470991" cy="14709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solidFill>
              </a:rPr>
              <a:t>Composição anual VIIRS</a:t>
            </a:r>
          </a:p>
        </p:txBody>
      </p:sp>
      <p:grpSp>
        <p:nvGrpSpPr>
          <p:cNvPr id="49" name="Agrupar 48">
            <a:extLst>
              <a:ext uri="{FF2B5EF4-FFF2-40B4-BE49-F238E27FC236}">
                <a16:creationId xmlns:a16="http://schemas.microsoft.com/office/drawing/2014/main" id="{F8BD9EC4-B907-4B2E-B9A9-A27B3DD06781}"/>
              </a:ext>
            </a:extLst>
          </p:cNvPr>
          <p:cNvGrpSpPr/>
          <p:nvPr/>
        </p:nvGrpSpPr>
        <p:grpSpPr>
          <a:xfrm>
            <a:off x="5391992" y="856639"/>
            <a:ext cx="3005480" cy="2842371"/>
            <a:chOff x="3897570" y="313145"/>
            <a:chExt cx="3005480" cy="2842371"/>
          </a:xfrm>
        </p:grpSpPr>
        <p:pic>
          <p:nvPicPr>
            <p:cNvPr id="23" name="Imagem 22">
              <a:extLst>
                <a:ext uri="{FF2B5EF4-FFF2-40B4-BE49-F238E27FC236}">
                  <a16:creationId xmlns:a16="http://schemas.microsoft.com/office/drawing/2014/main" id="{D39DBD04-1690-4CBC-9B6F-D2955F354C06}"/>
                </a:ext>
              </a:extLst>
            </p:cNvPr>
            <p:cNvPicPr>
              <a:picLocks noChangeAspect="1"/>
            </p:cNvPicPr>
            <p:nvPr/>
          </p:nvPicPr>
          <p:blipFill>
            <a:blip r:embed="rId3"/>
            <a:stretch>
              <a:fillRect/>
            </a:stretch>
          </p:blipFill>
          <p:spPr>
            <a:xfrm>
              <a:off x="3945195" y="377677"/>
              <a:ext cx="2957855" cy="2777839"/>
            </a:xfrm>
            <a:prstGeom prst="rect">
              <a:avLst/>
            </a:prstGeom>
            <a:ln>
              <a:solidFill>
                <a:schemeClr val="bg1"/>
              </a:solidFill>
            </a:ln>
          </p:spPr>
        </p:pic>
        <p:sp>
          <p:nvSpPr>
            <p:cNvPr id="24" name="CaixaDeTexto 23">
              <a:extLst>
                <a:ext uri="{FF2B5EF4-FFF2-40B4-BE49-F238E27FC236}">
                  <a16:creationId xmlns:a16="http://schemas.microsoft.com/office/drawing/2014/main" id="{37D824BA-C6F9-4932-93BA-C320DDEEC76C}"/>
                </a:ext>
              </a:extLst>
            </p:cNvPr>
            <p:cNvSpPr txBox="1"/>
            <p:nvPr/>
          </p:nvSpPr>
          <p:spPr>
            <a:xfrm>
              <a:off x="3897570" y="313145"/>
              <a:ext cx="554191" cy="369332"/>
            </a:xfrm>
            <a:prstGeom prst="rect">
              <a:avLst/>
            </a:prstGeom>
            <a:noFill/>
            <a:ln>
              <a:noFill/>
            </a:ln>
          </p:spPr>
          <p:txBody>
            <a:bodyPr wrap="square" rtlCol="0">
              <a:spAutoFit/>
            </a:bodyPr>
            <a:lstStyle/>
            <a:p>
              <a:r>
                <a:rPr lang="pt-BR" dirty="0">
                  <a:solidFill>
                    <a:schemeClr val="bg1"/>
                  </a:solidFill>
                </a:rPr>
                <a:t>Abr.</a:t>
              </a:r>
            </a:p>
          </p:txBody>
        </p:sp>
      </p:grpSp>
      <p:grpSp>
        <p:nvGrpSpPr>
          <p:cNvPr id="48" name="Agrupar 47">
            <a:extLst>
              <a:ext uri="{FF2B5EF4-FFF2-40B4-BE49-F238E27FC236}">
                <a16:creationId xmlns:a16="http://schemas.microsoft.com/office/drawing/2014/main" id="{A0B822AC-7F72-4E54-ACC2-C5469B693B72}"/>
              </a:ext>
            </a:extLst>
          </p:cNvPr>
          <p:cNvGrpSpPr/>
          <p:nvPr/>
        </p:nvGrpSpPr>
        <p:grpSpPr>
          <a:xfrm>
            <a:off x="5684544" y="1184406"/>
            <a:ext cx="2974567" cy="2777839"/>
            <a:chOff x="4374231" y="459748"/>
            <a:chExt cx="2974567" cy="2777839"/>
          </a:xfrm>
        </p:grpSpPr>
        <p:pic>
          <p:nvPicPr>
            <p:cNvPr id="13" name="Imagem 12">
              <a:extLst>
                <a:ext uri="{FF2B5EF4-FFF2-40B4-BE49-F238E27FC236}">
                  <a16:creationId xmlns:a16="http://schemas.microsoft.com/office/drawing/2014/main" id="{7F0B0DFE-1130-4F73-8B92-B4EDCA27E8AF}"/>
                </a:ext>
              </a:extLst>
            </p:cNvPr>
            <p:cNvPicPr>
              <a:picLocks noChangeAspect="1"/>
            </p:cNvPicPr>
            <p:nvPr/>
          </p:nvPicPr>
          <p:blipFill>
            <a:blip r:embed="rId4"/>
            <a:stretch>
              <a:fillRect/>
            </a:stretch>
          </p:blipFill>
          <p:spPr>
            <a:xfrm>
              <a:off x="4395976" y="459748"/>
              <a:ext cx="2952822" cy="2777839"/>
            </a:xfrm>
            <a:prstGeom prst="rect">
              <a:avLst/>
            </a:prstGeom>
            <a:ln>
              <a:solidFill>
                <a:schemeClr val="bg1"/>
              </a:solidFill>
            </a:ln>
          </p:spPr>
        </p:pic>
        <p:sp>
          <p:nvSpPr>
            <p:cNvPr id="25" name="CaixaDeTexto 24">
              <a:extLst>
                <a:ext uri="{FF2B5EF4-FFF2-40B4-BE49-F238E27FC236}">
                  <a16:creationId xmlns:a16="http://schemas.microsoft.com/office/drawing/2014/main" id="{89343201-6377-4396-B56B-060184665B56}"/>
                </a:ext>
              </a:extLst>
            </p:cNvPr>
            <p:cNvSpPr txBox="1"/>
            <p:nvPr/>
          </p:nvSpPr>
          <p:spPr>
            <a:xfrm>
              <a:off x="4374231" y="459748"/>
              <a:ext cx="603050" cy="369332"/>
            </a:xfrm>
            <a:prstGeom prst="rect">
              <a:avLst/>
            </a:prstGeom>
            <a:noFill/>
            <a:ln>
              <a:noFill/>
            </a:ln>
          </p:spPr>
          <p:txBody>
            <a:bodyPr wrap="square" rtlCol="0">
              <a:spAutoFit/>
            </a:bodyPr>
            <a:lstStyle/>
            <a:p>
              <a:r>
                <a:rPr lang="pt-BR" dirty="0">
                  <a:solidFill>
                    <a:schemeClr val="bg1"/>
                  </a:solidFill>
                </a:rPr>
                <a:t>Mai.</a:t>
              </a:r>
            </a:p>
          </p:txBody>
        </p:sp>
      </p:grpSp>
      <p:pic>
        <p:nvPicPr>
          <p:cNvPr id="38" name="Imagem 37">
            <a:extLst>
              <a:ext uri="{FF2B5EF4-FFF2-40B4-BE49-F238E27FC236}">
                <a16:creationId xmlns:a16="http://schemas.microsoft.com/office/drawing/2014/main" id="{951521EB-827F-4343-8EF5-29FE589726B3}"/>
              </a:ext>
            </a:extLst>
          </p:cNvPr>
          <p:cNvPicPr>
            <a:picLocks noChangeAspect="1"/>
          </p:cNvPicPr>
          <p:nvPr/>
        </p:nvPicPr>
        <p:blipFill>
          <a:blip r:embed="rId5"/>
          <a:stretch>
            <a:fillRect/>
          </a:stretch>
        </p:blipFill>
        <p:spPr>
          <a:xfrm>
            <a:off x="1009438" y="3406389"/>
            <a:ext cx="2085377" cy="2067496"/>
          </a:xfrm>
          <a:prstGeom prst="rect">
            <a:avLst/>
          </a:prstGeom>
          <a:ln>
            <a:solidFill>
              <a:schemeClr val="tx1"/>
            </a:solidFill>
          </a:ln>
        </p:spPr>
      </p:pic>
      <p:grpSp>
        <p:nvGrpSpPr>
          <p:cNvPr id="47" name="Agrupar 46">
            <a:extLst>
              <a:ext uri="{FF2B5EF4-FFF2-40B4-BE49-F238E27FC236}">
                <a16:creationId xmlns:a16="http://schemas.microsoft.com/office/drawing/2014/main" id="{0710D9C6-605F-4717-92E5-6CD88409B6E3}"/>
              </a:ext>
            </a:extLst>
          </p:cNvPr>
          <p:cNvGrpSpPr/>
          <p:nvPr/>
        </p:nvGrpSpPr>
        <p:grpSpPr>
          <a:xfrm>
            <a:off x="6057818" y="1522127"/>
            <a:ext cx="2966211" cy="2777839"/>
            <a:chOff x="4968925" y="541819"/>
            <a:chExt cx="2966211" cy="2777839"/>
          </a:xfrm>
        </p:grpSpPr>
        <p:pic>
          <p:nvPicPr>
            <p:cNvPr id="15" name="Imagem 14">
              <a:extLst>
                <a:ext uri="{FF2B5EF4-FFF2-40B4-BE49-F238E27FC236}">
                  <a16:creationId xmlns:a16="http://schemas.microsoft.com/office/drawing/2014/main" id="{A755F338-E3A7-4703-BB94-59B6D7BB3998}"/>
                </a:ext>
              </a:extLst>
            </p:cNvPr>
            <p:cNvPicPr>
              <a:picLocks noChangeAspect="1"/>
            </p:cNvPicPr>
            <p:nvPr/>
          </p:nvPicPr>
          <p:blipFill>
            <a:blip r:embed="rId3"/>
            <a:stretch>
              <a:fillRect/>
            </a:stretch>
          </p:blipFill>
          <p:spPr>
            <a:xfrm>
              <a:off x="4977281" y="541819"/>
              <a:ext cx="2957855" cy="2777839"/>
            </a:xfrm>
            <a:prstGeom prst="rect">
              <a:avLst/>
            </a:prstGeom>
            <a:ln>
              <a:solidFill>
                <a:schemeClr val="bg1"/>
              </a:solidFill>
            </a:ln>
          </p:spPr>
        </p:pic>
        <p:sp>
          <p:nvSpPr>
            <p:cNvPr id="26" name="CaixaDeTexto 25">
              <a:extLst>
                <a:ext uri="{FF2B5EF4-FFF2-40B4-BE49-F238E27FC236}">
                  <a16:creationId xmlns:a16="http://schemas.microsoft.com/office/drawing/2014/main" id="{7F9260A4-300C-4443-AE21-4A818BD2931B}"/>
                </a:ext>
              </a:extLst>
            </p:cNvPr>
            <p:cNvSpPr txBox="1"/>
            <p:nvPr/>
          </p:nvSpPr>
          <p:spPr>
            <a:xfrm>
              <a:off x="4968925" y="541819"/>
              <a:ext cx="559769" cy="369332"/>
            </a:xfrm>
            <a:prstGeom prst="rect">
              <a:avLst/>
            </a:prstGeom>
            <a:noFill/>
            <a:ln>
              <a:noFill/>
            </a:ln>
          </p:spPr>
          <p:txBody>
            <a:bodyPr wrap="square" rtlCol="0">
              <a:spAutoFit/>
            </a:bodyPr>
            <a:lstStyle/>
            <a:p>
              <a:r>
                <a:rPr lang="pt-BR" dirty="0">
                  <a:solidFill>
                    <a:schemeClr val="bg1"/>
                  </a:solidFill>
                </a:rPr>
                <a:t>Jun.</a:t>
              </a:r>
            </a:p>
          </p:txBody>
        </p:sp>
      </p:grpSp>
      <p:grpSp>
        <p:nvGrpSpPr>
          <p:cNvPr id="46" name="Agrupar 45">
            <a:extLst>
              <a:ext uri="{FF2B5EF4-FFF2-40B4-BE49-F238E27FC236}">
                <a16:creationId xmlns:a16="http://schemas.microsoft.com/office/drawing/2014/main" id="{68A21E64-6799-4DF5-9DB5-10D10ED2A298}"/>
              </a:ext>
            </a:extLst>
          </p:cNvPr>
          <p:cNvGrpSpPr/>
          <p:nvPr/>
        </p:nvGrpSpPr>
        <p:grpSpPr>
          <a:xfrm>
            <a:off x="6497013" y="1845719"/>
            <a:ext cx="2993466" cy="2803001"/>
            <a:chOff x="5550230" y="628338"/>
            <a:chExt cx="2993466" cy="2803001"/>
          </a:xfrm>
        </p:grpSpPr>
        <p:pic>
          <p:nvPicPr>
            <p:cNvPr id="17" name="Imagem 16">
              <a:extLst>
                <a:ext uri="{FF2B5EF4-FFF2-40B4-BE49-F238E27FC236}">
                  <a16:creationId xmlns:a16="http://schemas.microsoft.com/office/drawing/2014/main" id="{DACD9163-7864-44D4-9508-A5964FD15A06}"/>
                </a:ext>
              </a:extLst>
            </p:cNvPr>
            <p:cNvPicPr>
              <a:picLocks noChangeAspect="1"/>
            </p:cNvPicPr>
            <p:nvPr/>
          </p:nvPicPr>
          <p:blipFill>
            <a:blip r:embed="rId6"/>
            <a:stretch>
              <a:fillRect/>
            </a:stretch>
          </p:blipFill>
          <p:spPr>
            <a:xfrm>
              <a:off x="5550230" y="628338"/>
              <a:ext cx="2993466" cy="2803001"/>
            </a:xfrm>
            <a:prstGeom prst="rect">
              <a:avLst/>
            </a:prstGeom>
            <a:ln>
              <a:solidFill>
                <a:schemeClr val="bg1"/>
              </a:solidFill>
            </a:ln>
          </p:spPr>
        </p:pic>
        <p:sp>
          <p:nvSpPr>
            <p:cNvPr id="27" name="CaixaDeTexto 26">
              <a:extLst>
                <a:ext uri="{FF2B5EF4-FFF2-40B4-BE49-F238E27FC236}">
                  <a16:creationId xmlns:a16="http://schemas.microsoft.com/office/drawing/2014/main" id="{4E39A320-AFB8-47E8-97A1-1DF58C6C46A3}"/>
                </a:ext>
              </a:extLst>
            </p:cNvPr>
            <p:cNvSpPr txBox="1"/>
            <p:nvPr/>
          </p:nvSpPr>
          <p:spPr>
            <a:xfrm>
              <a:off x="5555662" y="651414"/>
              <a:ext cx="490840" cy="369332"/>
            </a:xfrm>
            <a:prstGeom prst="rect">
              <a:avLst/>
            </a:prstGeom>
            <a:noFill/>
            <a:ln>
              <a:noFill/>
            </a:ln>
          </p:spPr>
          <p:txBody>
            <a:bodyPr wrap="square" rtlCol="0">
              <a:spAutoFit/>
            </a:bodyPr>
            <a:lstStyle/>
            <a:p>
              <a:r>
                <a:rPr lang="pt-BR" dirty="0">
                  <a:solidFill>
                    <a:schemeClr val="bg1"/>
                  </a:solidFill>
                </a:rPr>
                <a:t>Jul.</a:t>
              </a:r>
            </a:p>
          </p:txBody>
        </p:sp>
      </p:grpSp>
      <p:grpSp>
        <p:nvGrpSpPr>
          <p:cNvPr id="45" name="Agrupar 44">
            <a:extLst>
              <a:ext uri="{FF2B5EF4-FFF2-40B4-BE49-F238E27FC236}">
                <a16:creationId xmlns:a16="http://schemas.microsoft.com/office/drawing/2014/main" id="{61DD3EC2-237A-496E-8773-443A95025E10}"/>
              </a:ext>
            </a:extLst>
          </p:cNvPr>
          <p:cNvGrpSpPr/>
          <p:nvPr/>
        </p:nvGrpSpPr>
        <p:grpSpPr>
          <a:xfrm>
            <a:off x="6932701" y="2193534"/>
            <a:ext cx="2989702" cy="2799467"/>
            <a:chOff x="6105015" y="708782"/>
            <a:chExt cx="2989702" cy="2799467"/>
          </a:xfrm>
        </p:grpSpPr>
        <p:pic>
          <p:nvPicPr>
            <p:cNvPr id="18" name="Imagem 17">
              <a:extLst>
                <a:ext uri="{FF2B5EF4-FFF2-40B4-BE49-F238E27FC236}">
                  <a16:creationId xmlns:a16="http://schemas.microsoft.com/office/drawing/2014/main" id="{6D6B7FF7-5DE3-4FD2-9718-D93BC5C1E0A4}"/>
                </a:ext>
              </a:extLst>
            </p:cNvPr>
            <p:cNvPicPr>
              <a:picLocks noChangeAspect="1"/>
            </p:cNvPicPr>
            <p:nvPr/>
          </p:nvPicPr>
          <p:blipFill>
            <a:blip r:embed="rId7"/>
            <a:stretch>
              <a:fillRect/>
            </a:stretch>
          </p:blipFill>
          <p:spPr>
            <a:xfrm>
              <a:off x="6125586" y="708782"/>
              <a:ext cx="2969131" cy="2799467"/>
            </a:xfrm>
            <a:prstGeom prst="rect">
              <a:avLst/>
            </a:prstGeom>
            <a:ln>
              <a:solidFill>
                <a:schemeClr val="bg1"/>
              </a:solidFill>
            </a:ln>
          </p:spPr>
        </p:pic>
        <p:sp>
          <p:nvSpPr>
            <p:cNvPr id="28" name="CaixaDeTexto 27">
              <a:extLst>
                <a:ext uri="{FF2B5EF4-FFF2-40B4-BE49-F238E27FC236}">
                  <a16:creationId xmlns:a16="http://schemas.microsoft.com/office/drawing/2014/main" id="{B73023B5-5004-4167-B19A-446DE5345A6D}"/>
                </a:ext>
              </a:extLst>
            </p:cNvPr>
            <p:cNvSpPr txBox="1"/>
            <p:nvPr/>
          </p:nvSpPr>
          <p:spPr>
            <a:xfrm>
              <a:off x="6105015" y="723252"/>
              <a:ext cx="604653" cy="369332"/>
            </a:xfrm>
            <a:prstGeom prst="rect">
              <a:avLst/>
            </a:prstGeom>
            <a:noFill/>
            <a:ln>
              <a:noFill/>
            </a:ln>
          </p:spPr>
          <p:txBody>
            <a:bodyPr wrap="square" rtlCol="0">
              <a:spAutoFit/>
            </a:bodyPr>
            <a:lstStyle/>
            <a:p>
              <a:r>
                <a:rPr lang="pt-BR" dirty="0">
                  <a:solidFill>
                    <a:schemeClr val="bg1"/>
                  </a:solidFill>
                </a:rPr>
                <a:t>Ago.</a:t>
              </a:r>
            </a:p>
          </p:txBody>
        </p:sp>
      </p:grpSp>
      <p:grpSp>
        <p:nvGrpSpPr>
          <p:cNvPr id="44" name="Agrupar 43">
            <a:extLst>
              <a:ext uri="{FF2B5EF4-FFF2-40B4-BE49-F238E27FC236}">
                <a16:creationId xmlns:a16="http://schemas.microsoft.com/office/drawing/2014/main" id="{A8A91AD5-455D-4C3E-9A75-7B1EA1E65B63}"/>
              </a:ext>
            </a:extLst>
          </p:cNvPr>
          <p:cNvGrpSpPr/>
          <p:nvPr/>
        </p:nvGrpSpPr>
        <p:grpSpPr>
          <a:xfrm>
            <a:off x="7378881" y="2548586"/>
            <a:ext cx="3002029" cy="2797998"/>
            <a:chOff x="6675212" y="822345"/>
            <a:chExt cx="3002029" cy="2797998"/>
          </a:xfrm>
        </p:grpSpPr>
        <p:pic>
          <p:nvPicPr>
            <p:cNvPr id="19" name="Imagem 18">
              <a:extLst>
                <a:ext uri="{FF2B5EF4-FFF2-40B4-BE49-F238E27FC236}">
                  <a16:creationId xmlns:a16="http://schemas.microsoft.com/office/drawing/2014/main" id="{1689A722-958B-4C7F-8C95-FD9CA69F86AD}"/>
                </a:ext>
              </a:extLst>
            </p:cNvPr>
            <p:cNvPicPr>
              <a:picLocks noChangeAspect="1"/>
            </p:cNvPicPr>
            <p:nvPr/>
          </p:nvPicPr>
          <p:blipFill>
            <a:blip r:embed="rId8"/>
            <a:stretch>
              <a:fillRect/>
            </a:stretch>
          </p:blipFill>
          <p:spPr>
            <a:xfrm>
              <a:off x="6709668" y="822345"/>
              <a:ext cx="2967573" cy="2797998"/>
            </a:xfrm>
            <a:prstGeom prst="rect">
              <a:avLst/>
            </a:prstGeom>
            <a:ln>
              <a:solidFill>
                <a:schemeClr val="bg1"/>
              </a:solidFill>
            </a:ln>
          </p:spPr>
        </p:pic>
        <p:sp>
          <p:nvSpPr>
            <p:cNvPr id="29" name="CaixaDeTexto 28">
              <a:extLst>
                <a:ext uri="{FF2B5EF4-FFF2-40B4-BE49-F238E27FC236}">
                  <a16:creationId xmlns:a16="http://schemas.microsoft.com/office/drawing/2014/main" id="{CA5458C1-4AEE-4BC7-86F7-D2533743FA4C}"/>
                </a:ext>
              </a:extLst>
            </p:cNvPr>
            <p:cNvSpPr txBox="1"/>
            <p:nvPr/>
          </p:nvSpPr>
          <p:spPr>
            <a:xfrm>
              <a:off x="6675212" y="832847"/>
              <a:ext cx="539315" cy="369332"/>
            </a:xfrm>
            <a:prstGeom prst="rect">
              <a:avLst/>
            </a:prstGeom>
            <a:noFill/>
            <a:ln>
              <a:noFill/>
            </a:ln>
          </p:spPr>
          <p:txBody>
            <a:bodyPr wrap="square" rtlCol="0">
              <a:spAutoFit/>
            </a:bodyPr>
            <a:lstStyle/>
            <a:p>
              <a:r>
                <a:rPr lang="pt-BR" dirty="0">
                  <a:solidFill>
                    <a:schemeClr val="bg1"/>
                  </a:solidFill>
                </a:rPr>
                <a:t>Set.</a:t>
              </a:r>
            </a:p>
          </p:txBody>
        </p:sp>
      </p:grpSp>
      <p:grpSp>
        <p:nvGrpSpPr>
          <p:cNvPr id="43" name="Agrupar 42">
            <a:extLst>
              <a:ext uri="{FF2B5EF4-FFF2-40B4-BE49-F238E27FC236}">
                <a16:creationId xmlns:a16="http://schemas.microsoft.com/office/drawing/2014/main" id="{9A202D0C-A5B1-4B10-82C0-41655777CEAA}"/>
              </a:ext>
            </a:extLst>
          </p:cNvPr>
          <p:cNvGrpSpPr/>
          <p:nvPr/>
        </p:nvGrpSpPr>
        <p:grpSpPr>
          <a:xfrm>
            <a:off x="7843848" y="2888668"/>
            <a:ext cx="2940361" cy="2755239"/>
            <a:chOff x="7269694" y="915367"/>
            <a:chExt cx="2940361" cy="2755239"/>
          </a:xfrm>
        </p:grpSpPr>
        <p:pic>
          <p:nvPicPr>
            <p:cNvPr id="20" name="Imagem 19">
              <a:extLst>
                <a:ext uri="{FF2B5EF4-FFF2-40B4-BE49-F238E27FC236}">
                  <a16:creationId xmlns:a16="http://schemas.microsoft.com/office/drawing/2014/main" id="{F3902E00-9A1C-43EC-BAF9-94F05F3B0012}"/>
                </a:ext>
              </a:extLst>
            </p:cNvPr>
            <p:cNvPicPr>
              <a:picLocks noChangeAspect="1"/>
            </p:cNvPicPr>
            <p:nvPr/>
          </p:nvPicPr>
          <p:blipFill>
            <a:blip r:embed="rId9"/>
            <a:stretch>
              <a:fillRect/>
            </a:stretch>
          </p:blipFill>
          <p:spPr>
            <a:xfrm>
              <a:off x="7269694" y="915367"/>
              <a:ext cx="2940361" cy="2755239"/>
            </a:xfrm>
            <a:prstGeom prst="rect">
              <a:avLst/>
            </a:prstGeom>
            <a:ln>
              <a:solidFill>
                <a:schemeClr val="bg1"/>
              </a:solidFill>
            </a:ln>
          </p:spPr>
        </p:pic>
        <p:sp>
          <p:nvSpPr>
            <p:cNvPr id="30" name="CaixaDeTexto 29">
              <a:extLst>
                <a:ext uri="{FF2B5EF4-FFF2-40B4-BE49-F238E27FC236}">
                  <a16:creationId xmlns:a16="http://schemas.microsoft.com/office/drawing/2014/main" id="{8B56D9AD-108C-4DC1-88EE-0B60A0CFFE55}"/>
                </a:ext>
              </a:extLst>
            </p:cNvPr>
            <p:cNvSpPr txBox="1"/>
            <p:nvPr/>
          </p:nvSpPr>
          <p:spPr>
            <a:xfrm>
              <a:off x="7269694" y="942442"/>
              <a:ext cx="593432" cy="369332"/>
            </a:xfrm>
            <a:prstGeom prst="rect">
              <a:avLst/>
            </a:prstGeom>
            <a:noFill/>
            <a:ln>
              <a:noFill/>
            </a:ln>
          </p:spPr>
          <p:txBody>
            <a:bodyPr wrap="square" rtlCol="0">
              <a:spAutoFit/>
            </a:bodyPr>
            <a:lstStyle/>
            <a:p>
              <a:r>
                <a:rPr lang="pt-BR" dirty="0">
                  <a:solidFill>
                    <a:schemeClr val="bg1"/>
                  </a:solidFill>
                </a:rPr>
                <a:t>Out.</a:t>
              </a:r>
            </a:p>
          </p:txBody>
        </p:sp>
      </p:grpSp>
      <p:pic>
        <p:nvPicPr>
          <p:cNvPr id="35" name="Imagem 34">
            <a:extLst>
              <a:ext uri="{FF2B5EF4-FFF2-40B4-BE49-F238E27FC236}">
                <a16:creationId xmlns:a16="http://schemas.microsoft.com/office/drawing/2014/main" id="{BE103729-6D7A-4E10-A1C6-A8D4D01AAD60}"/>
              </a:ext>
            </a:extLst>
          </p:cNvPr>
          <p:cNvPicPr>
            <a:picLocks noChangeAspect="1"/>
          </p:cNvPicPr>
          <p:nvPr/>
        </p:nvPicPr>
        <p:blipFill>
          <a:blip r:embed="rId10"/>
          <a:stretch>
            <a:fillRect/>
          </a:stretch>
        </p:blipFill>
        <p:spPr>
          <a:xfrm>
            <a:off x="1154147" y="3569570"/>
            <a:ext cx="2078991" cy="2070020"/>
          </a:xfrm>
          <a:prstGeom prst="rect">
            <a:avLst/>
          </a:prstGeom>
          <a:ln>
            <a:solidFill>
              <a:schemeClr val="tx1"/>
            </a:solidFill>
          </a:ln>
        </p:spPr>
      </p:pic>
      <p:grpSp>
        <p:nvGrpSpPr>
          <p:cNvPr id="42" name="Agrupar 41">
            <a:extLst>
              <a:ext uri="{FF2B5EF4-FFF2-40B4-BE49-F238E27FC236}">
                <a16:creationId xmlns:a16="http://schemas.microsoft.com/office/drawing/2014/main" id="{DD402C85-2D89-4FF6-9145-5BFE80DF4BAE}"/>
              </a:ext>
            </a:extLst>
          </p:cNvPr>
          <p:cNvGrpSpPr/>
          <p:nvPr/>
        </p:nvGrpSpPr>
        <p:grpSpPr>
          <a:xfrm>
            <a:off x="8277197" y="3238913"/>
            <a:ext cx="2947990" cy="2767817"/>
            <a:chOff x="7876351" y="1027461"/>
            <a:chExt cx="2947990" cy="2767817"/>
          </a:xfrm>
        </p:grpSpPr>
        <p:pic>
          <p:nvPicPr>
            <p:cNvPr id="21" name="Imagem 20">
              <a:extLst>
                <a:ext uri="{FF2B5EF4-FFF2-40B4-BE49-F238E27FC236}">
                  <a16:creationId xmlns:a16="http://schemas.microsoft.com/office/drawing/2014/main" id="{FB374C49-D811-4D2A-A631-F92176C01B1D}"/>
                </a:ext>
              </a:extLst>
            </p:cNvPr>
            <p:cNvPicPr>
              <a:picLocks noChangeAspect="1"/>
            </p:cNvPicPr>
            <p:nvPr/>
          </p:nvPicPr>
          <p:blipFill>
            <a:blip r:embed="rId11"/>
            <a:stretch>
              <a:fillRect/>
            </a:stretch>
          </p:blipFill>
          <p:spPr>
            <a:xfrm>
              <a:off x="7876351" y="1027461"/>
              <a:ext cx="2947990" cy="2767817"/>
            </a:xfrm>
            <a:prstGeom prst="rect">
              <a:avLst/>
            </a:prstGeom>
            <a:ln>
              <a:solidFill>
                <a:schemeClr val="bg1"/>
              </a:solidFill>
            </a:ln>
          </p:spPr>
        </p:pic>
        <p:sp>
          <p:nvSpPr>
            <p:cNvPr id="31" name="CaixaDeTexto 30">
              <a:extLst>
                <a:ext uri="{FF2B5EF4-FFF2-40B4-BE49-F238E27FC236}">
                  <a16:creationId xmlns:a16="http://schemas.microsoft.com/office/drawing/2014/main" id="{55541886-FC05-4434-8687-54FC2705F671}"/>
                </a:ext>
              </a:extLst>
            </p:cNvPr>
            <p:cNvSpPr txBox="1"/>
            <p:nvPr/>
          </p:nvSpPr>
          <p:spPr>
            <a:xfrm>
              <a:off x="7894367" y="1032133"/>
              <a:ext cx="597536" cy="369332"/>
            </a:xfrm>
            <a:prstGeom prst="rect">
              <a:avLst/>
            </a:prstGeom>
            <a:noFill/>
            <a:ln>
              <a:noFill/>
            </a:ln>
          </p:spPr>
          <p:txBody>
            <a:bodyPr wrap="square" rtlCol="0">
              <a:spAutoFit/>
            </a:bodyPr>
            <a:lstStyle/>
            <a:p>
              <a:r>
                <a:rPr lang="pt-BR" dirty="0">
                  <a:solidFill>
                    <a:schemeClr val="bg1"/>
                  </a:solidFill>
                </a:rPr>
                <a:t>Nov.</a:t>
              </a:r>
            </a:p>
          </p:txBody>
        </p:sp>
      </p:grpSp>
      <p:grpSp>
        <p:nvGrpSpPr>
          <p:cNvPr id="41" name="Agrupar 40">
            <a:extLst>
              <a:ext uri="{FF2B5EF4-FFF2-40B4-BE49-F238E27FC236}">
                <a16:creationId xmlns:a16="http://schemas.microsoft.com/office/drawing/2014/main" id="{CCBDA069-DB23-411C-A0B6-5CD51E58C573}"/>
              </a:ext>
            </a:extLst>
          </p:cNvPr>
          <p:cNvGrpSpPr/>
          <p:nvPr/>
        </p:nvGrpSpPr>
        <p:grpSpPr>
          <a:xfrm>
            <a:off x="8696614" y="3518034"/>
            <a:ext cx="2993466" cy="2838941"/>
            <a:chOff x="8480483" y="1117559"/>
            <a:chExt cx="2993466" cy="2838941"/>
          </a:xfrm>
        </p:grpSpPr>
        <p:pic>
          <p:nvPicPr>
            <p:cNvPr id="22" name="Imagem 21">
              <a:extLst>
                <a:ext uri="{FF2B5EF4-FFF2-40B4-BE49-F238E27FC236}">
                  <a16:creationId xmlns:a16="http://schemas.microsoft.com/office/drawing/2014/main" id="{764D3375-6562-4C0D-81BC-24A90634522F}"/>
                </a:ext>
              </a:extLst>
            </p:cNvPr>
            <p:cNvPicPr>
              <a:picLocks noChangeAspect="1"/>
            </p:cNvPicPr>
            <p:nvPr/>
          </p:nvPicPr>
          <p:blipFill>
            <a:blip r:embed="rId12"/>
            <a:stretch>
              <a:fillRect/>
            </a:stretch>
          </p:blipFill>
          <p:spPr>
            <a:xfrm>
              <a:off x="8480483" y="1145600"/>
              <a:ext cx="2993466" cy="2810900"/>
            </a:xfrm>
            <a:prstGeom prst="rect">
              <a:avLst/>
            </a:prstGeom>
            <a:ln>
              <a:solidFill>
                <a:schemeClr val="bg1"/>
              </a:solidFill>
            </a:ln>
          </p:spPr>
        </p:pic>
        <p:sp>
          <p:nvSpPr>
            <p:cNvPr id="32" name="CaixaDeTexto 31">
              <a:extLst>
                <a:ext uri="{FF2B5EF4-FFF2-40B4-BE49-F238E27FC236}">
                  <a16:creationId xmlns:a16="http://schemas.microsoft.com/office/drawing/2014/main" id="{4985CA7F-872E-4585-9EA9-31D8B070638E}"/>
                </a:ext>
              </a:extLst>
            </p:cNvPr>
            <p:cNvSpPr txBox="1"/>
            <p:nvPr/>
          </p:nvSpPr>
          <p:spPr>
            <a:xfrm>
              <a:off x="8497267" y="1117559"/>
              <a:ext cx="589585" cy="369332"/>
            </a:xfrm>
            <a:prstGeom prst="rect">
              <a:avLst/>
            </a:prstGeom>
            <a:noFill/>
            <a:ln>
              <a:noFill/>
            </a:ln>
          </p:spPr>
          <p:txBody>
            <a:bodyPr wrap="square" rtlCol="0">
              <a:spAutoFit/>
            </a:bodyPr>
            <a:lstStyle/>
            <a:p>
              <a:r>
                <a:rPr lang="pt-BR" dirty="0">
                  <a:solidFill>
                    <a:schemeClr val="bg1"/>
                  </a:solidFill>
                </a:rPr>
                <a:t>Dez.</a:t>
              </a:r>
            </a:p>
          </p:txBody>
        </p:sp>
      </p:grpSp>
      <p:sp>
        <p:nvSpPr>
          <p:cNvPr id="50" name="Chave Direita 49">
            <a:extLst>
              <a:ext uri="{FF2B5EF4-FFF2-40B4-BE49-F238E27FC236}">
                <a16:creationId xmlns:a16="http://schemas.microsoft.com/office/drawing/2014/main" id="{29CE229A-6AE4-43E6-9BE6-732894C591AF}"/>
              </a:ext>
            </a:extLst>
          </p:cNvPr>
          <p:cNvSpPr/>
          <p:nvPr/>
        </p:nvSpPr>
        <p:spPr>
          <a:xfrm>
            <a:off x="3961513" y="3073581"/>
            <a:ext cx="563781" cy="3661889"/>
          </a:xfrm>
          <a:prstGeom prst="rightBrace">
            <a:avLst>
              <a:gd name="adj1" fmla="val 0"/>
              <a:gd name="adj2" fmla="val 90808"/>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t-BR"/>
          </a:p>
        </p:txBody>
      </p:sp>
      <p:pic>
        <p:nvPicPr>
          <p:cNvPr id="33" name="Imagem 32">
            <a:extLst>
              <a:ext uri="{FF2B5EF4-FFF2-40B4-BE49-F238E27FC236}">
                <a16:creationId xmlns:a16="http://schemas.microsoft.com/office/drawing/2014/main" id="{DA4F7E3C-4F22-443C-9FE8-A731BB590E64}"/>
              </a:ext>
            </a:extLst>
          </p:cNvPr>
          <p:cNvPicPr>
            <a:picLocks noChangeAspect="1"/>
          </p:cNvPicPr>
          <p:nvPr/>
        </p:nvPicPr>
        <p:blipFill>
          <a:blip r:embed="rId13"/>
          <a:stretch>
            <a:fillRect/>
          </a:stretch>
        </p:blipFill>
        <p:spPr>
          <a:xfrm>
            <a:off x="1291300" y="3717124"/>
            <a:ext cx="2103843" cy="2085647"/>
          </a:xfrm>
          <a:prstGeom prst="rect">
            <a:avLst/>
          </a:prstGeom>
          <a:ln>
            <a:solidFill>
              <a:schemeClr val="tx1"/>
            </a:solidFill>
          </a:ln>
        </p:spPr>
      </p:pic>
      <p:pic>
        <p:nvPicPr>
          <p:cNvPr id="36" name="Imagem 35">
            <a:extLst>
              <a:ext uri="{FF2B5EF4-FFF2-40B4-BE49-F238E27FC236}">
                <a16:creationId xmlns:a16="http://schemas.microsoft.com/office/drawing/2014/main" id="{3830C185-EB80-4BC3-B6CE-D10A7D32825E}"/>
              </a:ext>
            </a:extLst>
          </p:cNvPr>
          <p:cNvPicPr>
            <a:picLocks noChangeAspect="1"/>
          </p:cNvPicPr>
          <p:nvPr/>
        </p:nvPicPr>
        <p:blipFill>
          <a:blip r:embed="rId14"/>
          <a:stretch>
            <a:fillRect/>
          </a:stretch>
        </p:blipFill>
        <p:spPr>
          <a:xfrm>
            <a:off x="1438268" y="3870778"/>
            <a:ext cx="2089896" cy="2067496"/>
          </a:xfrm>
          <a:prstGeom prst="rect">
            <a:avLst/>
          </a:prstGeom>
          <a:ln>
            <a:solidFill>
              <a:schemeClr val="tx1"/>
            </a:solidFill>
          </a:ln>
        </p:spPr>
      </p:pic>
      <p:pic>
        <p:nvPicPr>
          <p:cNvPr id="37" name="Imagem 36">
            <a:extLst>
              <a:ext uri="{FF2B5EF4-FFF2-40B4-BE49-F238E27FC236}">
                <a16:creationId xmlns:a16="http://schemas.microsoft.com/office/drawing/2014/main" id="{6B69AB46-42DC-45AF-AD98-3C31313DD633}"/>
              </a:ext>
            </a:extLst>
          </p:cNvPr>
          <p:cNvPicPr>
            <a:picLocks noChangeAspect="1"/>
          </p:cNvPicPr>
          <p:nvPr/>
        </p:nvPicPr>
        <p:blipFill>
          <a:blip r:embed="rId15"/>
          <a:stretch>
            <a:fillRect/>
          </a:stretch>
        </p:blipFill>
        <p:spPr>
          <a:xfrm>
            <a:off x="1580668" y="4047100"/>
            <a:ext cx="2091410" cy="2064510"/>
          </a:xfrm>
          <a:prstGeom prst="rect">
            <a:avLst/>
          </a:prstGeom>
          <a:ln>
            <a:solidFill>
              <a:schemeClr val="tx1"/>
            </a:solidFill>
          </a:ln>
        </p:spPr>
      </p:pic>
      <p:pic>
        <p:nvPicPr>
          <p:cNvPr id="39" name="Imagem 38">
            <a:extLst>
              <a:ext uri="{FF2B5EF4-FFF2-40B4-BE49-F238E27FC236}">
                <a16:creationId xmlns:a16="http://schemas.microsoft.com/office/drawing/2014/main" id="{B48A7170-CE19-43F1-AEAF-330D43089584}"/>
              </a:ext>
            </a:extLst>
          </p:cNvPr>
          <p:cNvPicPr>
            <a:picLocks noChangeAspect="1"/>
          </p:cNvPicPr>
          <p:nvPr/>
        </p:nvPicPr>
        <p:blipFill>
          <a:blip r:embed="rId16"/>
          <a:stretch>
            <a:fillRect/>
          </a:stretch>
        </p:blipFill>
        <p:spPr>
          <a:xfrm>
            <a:off x="1763732" y="4202268"/>
            <a:ext cx="2089895" cy="2067496"/>
          </a:xfrm>
          <a:prstGeom prst="rect">
            <a:avLst/>
          </a:prstGeom>
          <a:ln>
            <a:solidFill>
              <a:schemeClr val="tx1"/>
            </a:solidFill>
          </a:ln>
        </p:spPr>
      </p:pic>
      <p:pic>
        <p:nvPicPr>
          <p:cNvPr id="40" name="Imagem 39">
            <a:extLst>
              <a:ext uri="{FF2B5EF4-FFF2-40B4-BE49-F238E27FC236}">
                <a16:creationId xmlns:a16="http://schemas.microsoft.com/office/drawing/2014/main" id="{EE4994FA-A3F5-4E47-9A83-0845A86181B5}"/>
              </a:ext>
            </a:extLst>
          </p:cNvPr>
          <p:cNvPicPr>
            <a:picLocks noChangeAspect="1"/>
          </p:cNvPicPr>
          <p:nvPr/>
        </p:nvPicPr>
        <p:blipFill>
          <a:blip r:embed="rId17"/>
          <a:stretch>
            <a:fillRect/>
          </a:stretch>
        </p:blipFill>
        <p:spPr>
          <a:xfrm>
            <a:off x="1905831" y="4330361"/>
            <a:ext cx="2089895" cy="2067496"/>
          </a:xfrm>
          <a:prstGeom prst="rect">
            <a:avLst/>
          </a:prstGeom>
          <a:ln>
            <a:solidFill>
              <a:schemeClr val="tx1"/>
            </a:solidFill>
          </a:ln>
        </p:spPr>
      </p:pic>
      <p:sp>
        <p:nvSpPr>
          <p:cNvPr id="53" name="CaixaDeTexto 52">
            <a:extLst>
              <a:ext uri="{FF2B5EF4-FFF2-40B4-BE49-F238E27FC236}">
                <a16:creationId xmlns:a16="http://schemas.microsoft.com/office/drawing/2014/main" id="{3F77DFB5-8890-4098-A717-230886580D94}"/>
              </a:ext>
            </a:extLst>
          </p:cNvPr>
          <p:cNvSpPr txBox="1"/>
          <p:nvPr/>
        </p:nvSpPr>
        <p:spPr>
          <a:xfrm>
            <a:off x="4248681" y="5151362"/>
            <a:ext cx="1877519" cy="1246495"/>
          </a:xfrm>
          <a:prstGeom prst="rect">
            <a:avLst/>
          </a:prstGeom>
          <a:noFill/>
        </p:spPr>
        <p:txBody>
          <a:bodyPr wrap="square" rtlCol="0">
            <a:spAutoFit/>
          </a:bodyPr>
          <a:lstStyle/>
          <a:p>
            <a:r>
              <a:rPr lang="pt-BR" sz="2500" dirty="0"/>
              <a:t>Observações livres de nuvens</a:t>
            </a:r>
          </a:p>
        </p:txBody>
      </p:sp>
      <p:sp>
        <p:nvSpPr>
          <p:cNvPr id="54" name="Título 1">
            <a:extLst>
              <a:ext uri="{FF2B5EF4-FFF2-40B4-BE49-F238E27FC236}">
                <a16:creationId xmlns:a16="http://schemas.microsoft.com/office/drawing/2014/main" id="{3D59B2F7-707B-468E-A388-02F91FC8A19A}"/>
              </a:ext>
            </a:extLst>
          </p:cNvPr>
          <p:cNvSpPr txBox="1">
            <a:spLocks/>
          </p:cNvSpPr>
          <p:nvPr/>
        </p:nvSpPr>
        <p:spPr>
          <a:xfrm>
            <a:off x="84503" y="63696"/>
            <a:ext cx="2019719" cy="553249"/>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3500" dirty="0"/>
              <a:t>Métodos</a:t>
            </a:r>
          </a:p>
        </p:txBody>
      </p:sp>
    </p:spTree>
    <p:extLst>
      <p:ext uri="{BB962C8B-B14F-4D97-AF65-F5344CB8AC3E}">
        <p14:creationId xmlns:p14="http://schemas.microsoft.com/office/powerpoint/2010/main" val="1821077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agem 33">
            <a:extLst>
              <a:ext uri="{FF2B5EF4-FFF2-40B4-BE49-F238E27FC236}">
                <a16:creationId xmlns:a16="http://schemas.microsoft.com/office/drawing/2014/main" id="{1924C3A8-2673-4B18-966A-A93CF3A3F309}"/>
              </a:ext>
            </a:extLst>
          </p:cNvPr>
          <p:cNvPicPr>
            <a:picLocks noChangeAspect="1"/>
          </p:cNvPicPr>
          <p:nvPr/>
        </p:nvPicPr>
        <p:blipFill>
          <a:blip r:embed="rId2"/>
          <a:stretch>
            <a:fillRect/>
          </a:stretch>
        </p:blipFill>
        <p:spPr>
          <a:xfrm>
            <a:off x="868118" y="3240684"/>
            <a:ext cx="2074115" cy="2065165"/>
          </a:xfrm>
          <a:prstGeom prst="rect">
            <a:avLst/>
          </a:prstGeom>
          <a:ln>
            <a:solidFill>
              <a:schemeClr val="tx1"/>
            </a:solidFill>
          </a:ln>
        </p:spPr>
      </p:pic>
      <p:pic>
        <p:nvPicPr>
          <p:cNvPr id="38" name="Imagem 37">
            <a:extLst>
              <a:ext uri="{FF2B5EF4-FFF2-40B4-BE49-F238E27FC236}">
                <a16:creationId xmlns:a16="http://schemas.microsoft.com/office/drawing/2014/main" id="{951521EB-827F-4343-8EF5-29FE589726B3}"/>
              </a:ext>
            </a:extLst>
          </p:cNvPr>
          <p:cNvPicPr>
            <a:picLocks noChangeAspect="1"/>
          </p:cNvPicPr>
          <p:nvPr/>
        </p:nvPicPr>
        <p:blipFill>
          <a:blip r:embed="rId3"/>
          <a:stretch>
            <a:fillRect/>
          </a:stretch>
        </p:blipFill>
        <p:spPr>
          <a:xfrm>
            <a:off x="1009438" y="3406389"/>
            <a:ext cx="2085377" cy="2067496"/>
          </a:xfrm>
          <a:prstGeom prst="rect">
            <a:avLst/>
          </a:prstGeom>
          <a:ln>
            <a:solidFill>
              <a:schemeClr val="tx1"/>
            </a:solidFill>
          </a:ln>
        </p:spPr>
      </p:pic>
      <p:pic>
        <p:nvPicPr>
          <p:cNvPr id="35" name="Imagem 34">
            <a:extLst>
              <a:ext uri="{FF2B5EF4-FFF2-40B4-BE49-F238E27FC236}">
                <a16:creationId xmlns:a16="http://schemas.microsoft.com/office/drawing/2014/main" id="{BE103729-6D7A-4E10-A1C6-A8D4D01AAD60}"/>
              </a:ext>
            </a:extLst>
          </p:cNvPr>
          <p:cNvPicPr>
            <a:picLocks noChangeAspect="1"/>
          </p:cNvPicPr>
          <p:nvPr/>
        </p:nvPicPr>
        <p:blipFill>
          <a:blip r:embed="rId4"/>
          <a:stretch>
            <a:fillRect/>
          </a:stretch>
        </p:blipFill>
        <p:spPr>
          <a:xfrm>
            <a:off x="1153422" y="2508778"/>
            <a:ext cx="2078991" cy="2070020"/>
          </a:xfrm>
          <a:prstGeom prst="rect">
            <a:avLst/>
          </a:prstGeom>
          <a:ln>
            <a:solidFill>
              <a:schemeClr val="tx1"/>
            </a:solidFill>
          </a:ln>
        </p:spPr>
      </p:pic>
      <p:sp>
        <p:nvSpPr>
          <p:cNvPr id="50" name="Chave Direita 49">
            <a:extLst>
              <a:ext uri="{FF2B5EF4-FFF2-40B4-BE49-F238E27FC236}">
                <a16:creationId xmlns:a16="http://schemas.microsoft.com/office/drawing/2014/main" id="{29CE229A-6AE4-43E6-9BE6-732894C591AF}"/>
              </a:ext>
            </a:extLst>
          </p:cNvPr>
          <p:cNvSpPr/>
          <p:nvPr/>
        </p:nvSpPr>
        <p:spPr>
          <a:xfrm>
            <a:off x="4030183" y="2995227"/>
            <a:ext cx="495112" cy="1906198"/>
          </a:xfrm>
          <a:prstGeom prst="rightBrace">
            <a:avLst>
              <a:gd name="adj1" fmla="val 0"/>
              <a:gd name="adj2" fmla="val 82991"/>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t-BR"/>
          </a:p>
        </p:txBody>
      </p:sp>
      <p:pic>
        <p:nvPicPr>
          <p:cNvPr id="33" name="Imagem 32">
            <a:extLst>
              <a:ext uri="{FF2B5EF4-FFF2-40B4-BE49-F238E27FC236}">
                <a16:creationId xmlns:a16="http://schemas.microsoft.com/office/drawing/2014/main" id="{DA4F7E3C-4F22-443C-9FE8-A731BB590E64}"/>
              </a:ext>
            </a:extLst>
          </p:cNvPr>
          <p:cNvPicPr>
            <a:picLocks noChangeAspect="1"/>
          </p:cNvPicPr>
          <p:nvPr/>
        </p:nvPicPr>
        <p:blipFill>
          <a:blip r:embed="rId5"/>
          <a:stretch>
            <a:fillRect/>
          </a:stretch>
        </p:blipFill>
        <p:spPr>
          <a:xfrm>
            <a:off x="1291300" y="3717124"/>
            <a:ext cx="2103843" cy="2085647"/>
          </a:xfrm>
          <a:prstGeom prst="rect">
            <a:avLst/>
          </a:prstGeom>
          <a:ln>
            <a:solidFill>
              <a:schemeClr val="tx1"/>
            </a:solidFill>
          </a:ln>
        </p:spPr>
      </p:pic>
      <p:pic>
        <p:nvPicPr>
          <p:cNvPr id="36" name="Imagem 35">
            <a:extLst>
              <a:ext uri="{FF2B5EF4-FFF2-40B4-BE49-F238E27FC236}">
                <a16:creationId xmlns:a16="http://schemas.microsoft.com/office/drawing/2014/main" id="{3830C185-EB80-4BC3-B6CE-D10A7D32825E}"/>
              </a:ext>
            </a:extLst>
          </p:cNvPr>
          <p:cNvPicPr>
            <a:picLocks noChangeAspect="1"/>
          </p:cNvPicPr>
          <p:nvPr/>
        </p:nvPicPr>
        <p:blipFill>
          <a:blip r:embed="rId6"/>
          <a:stretch>
            <a:fillRect/>
          </a:stretch>
        </p:blipFill>
        <p:spPr>
          <a:xfrm>
            <a:off x="1488310" y="2716473"/>
            <a:ext cx="2089896" cy="2067496"/>
          </a:xfrm>
          <a:prstGeom prst="rect">
            <a:avLst/>
          </a:prstGeom>
          <a:ln>
            <a:solidFill>
              <a:schemeClr val="tx1"/>
            </a:solidFill>
          </a:ln>
        </p:spPr>
      </p:pic>
      <p:pic>
        <p:nvPicPr>
          <p:cNvPr id="37" name="Imagem 36">
            <a:extLst>
              <a:ext uri="{FF2B5EF4-FFF2-40B4-BE49-F238E27FC236}">
                <a16:creationId xmlns:a16="http://schemas.microsoft.com/office/drawing/2014/main" id="{6B69AB46-42DC-45AF-AD98-3C31313DD633}"/>
              </a:ext>
            </a:extLst>
          </p:cNvPr>
          <p:cNvPicPr>
            <a:picLocks noChangeAspect="1"/>
          </p:cNvPicPr>
          <p:nvPr/>
        </p:nvPicPr>
        <p:blipFill>
          <a:blip r:embed="rId7"/>
          <a:stretch>
            <a:fillRect/>
          </a:stretch>
        </p:blipFill>
        <p:spPr>
          <a:xfrm>
            <a:off x="1588124" y="2836914"/>
            <a:ext cx="2091410" cy="2064510"/>
          </a:xfrm>
          <a:prstGeom prst="rect">
            <a:avLst/>
          </a:prstGeom>
          <a:ln>
            <a:solidFill>
              <a:schemeClr val="tx1"/>
            </a:solidFill>
          </a:ln>
        </p:spPr>
      </p:pic>
      <p:pic>
        <p:nvPicPr>
          <p:cNvPr id="52" name="Imagem 51">
            <a:extLst>
              <a:ext uri="{FF2B5EF4-FFF2-40B4-BE49-F238E27FC236}">
                <a16:creationId xmlns:a16="http://schemas.microsoft.com/office/drawing/2014/main" id="{EE858948-9609-47C1-8108-D580CB78CAAE}"/>
              </a:ext>
            </a:extLst>
          </p:cNvPr>
          <p:cNvPicPr>
            <a:picLocks noChangeAspect="1"/>
          </p:cNvPicPr>
          <p:nvPr/>
        </p:nvPicPr>
        <p:blipFill>
          <a:blip r:embed="rId4"/>
          <a:stretch>
            <a:fillRect/>
          </a:stretch>
        </p:blipFill>
        <p:spPr>
          <a:xfrm>
            <a:off x="1722079" y="2995226"/>
            <a:ext cx="2078991" cy="2070020"/>
          </a:xfrm>
          <a:prstGeom prst="rect">
            <a:avLst/>
          </a:prstGeom>
          <a:ln>
            <a:solidFill>
              <a:schemeClr val="tx1"/>
            </a:solidFill>
          </a:ln>
        </p:spPr>
      </p:pic>
      <p:pic>
        <p:nvPicPr>
          <p:cNvPr id="40" name="Imagem 39">
            <a:extLst>
              <a:ext uri="{FF2B5EF4-FFF2-40B4-BE49-F238E27FC236}">
                <a16:creationId xmlns:a16="http://schemas.microsoft.com/office/drawing/2014/main" id="{EE4994FA-A3F5-4E47-9A83-0845A86181B5}"/>
              </a:ext>
            </a:extLst>
          </p:cNvPr>
          <p:cNvPicPr>
            <a:picLocks noChangeAspect="1"/>
          </p:cNvPicPr>
          <p:nvPr/>
        </p:nvPicPr>
        <p:blipFill>
          <a:blip r:embed="rId8"/>
          <a:stretch>
            <a:fillRect/>
          </a:stretch>
        </p:blipFill>
        <p:spPr>
          <a:xfrm>
            <a:off x="1905831" y="4330361"/>
            <a:ext cx="2089895" cy="2067496"/>
          </a:xfrm>
          <a:prstGeom prst="rect">
            <a:avLst/>
          </a:prstGeom>
          <a:ln>
            <a:solidFill>
              <a:schemeClr val="tx1"/>
            </a:solidFill>
          </a:ln>
        </p:spPr>
      </p:pic>
      <p:sp>
        <p:nvSpPr>
          <p:cNvPr id="54" name="Retângulo 53">
            <a:extLst>
              <a:ext uri="{FF2B5EF4-FFF2-40B4-BE49-F238E27FC236}">
                <a16:creationId xmlns:a16="http://schemas.microsoft.com/office/drawing/2014/main" id="{72191CFE-8060-4ED7-A33D-D603E4F0CE42}"/>
              </a:ext>
            </a:extLst>
          </p:cNvPr>
          <p:cNvSpPr/>
          <p:nvPr/>
        </p:nvSpPr>
        <p:spPr>
          <a:xfrm>
            <a:off x="845172" y="806834"/>
            <a:ext cx="1470991" cy="14709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solidFill>
              </a:rPr>
              <a:t>Composição anual VIIRS</a:t>
            </a:r>
          </a:p>
        </p:txBody>
      </p:sp>
      <p:grpSp>
        <p:nvGrpSpPr>
          <p:cNvPr id="58" name="Agrupar 57">
            <a:extLst>
              <a:ext uri="{FF2B5EF4-FFF2-40B4-BE49-F238E27FC236}">
                <a16:creationId xmlns:a16="http://schemas.microsoft.com/office/drawing/2014/main" id="{E6C42984-9CEF-4596-9FF5-BA70D85890BA}"/>
              </a:ext>
            </a:extLst>
          </p:cNvPr>
          <p:cNvGrpSpPr/>
          <p:nvPr/>
        </p:nvGrpSpPr>
        <p:grpSpPr>
          <a:xfrm>
            <a:off x="5391992" y="856639"/>
            <a:ext cx="3005480" cy="2842371"/>
            <a:chOff x="3897570" y="313145"/>
            <a:chExt cx="3005480" cy="2842371"/>
          </a:xfrm>
        </p:grpSpPr>
        <p:pic>
          <p:nvPicPr>
            <p:cNvPr id="59" name="Imagem 58">
              <a:extLst>
                <a:ext uri="{FF2B5EF4-FFF2-40B4-BE49-F238E27FC236}">
                  <a16:creationId xmlns:a16="http://schemas.microsoft.com/office/drawing/2014/main" id="{13FBE51D-ED78-4B7B-A222-B9F25FEB85C3}"/>
                </a:ext>
              </a:extLst>
            </p:cNvPr>
            <p:cNvPicPr>
              <a:picLocks noChangeAspect="1"/>
            </p:cNvPicPr>
            <p:nvPr/>
          </p:nvPicPr>
          <p:blipFill>
            <a:blip r:embed="rId9"/>
            <a:stretch>
              <a:fillRect/>
            </a:stretch>
          </p:blipFill>
          <p:spPr>
            <a:xfrm>
              <a:off x="3945195" y="377677"/>
              <a:ext cx="2957855" cy="2777839"/>
            </a:xfrm>
            <a:prstGeom prst="rect">
              <a:avLst/>
            </a:prstGeom>
            <a:ln>
              <a:solidFill>
                <a:schemeClr val="bg1"/>
              </a:solidFill>
            </a:ln>
          </p:spPr>
        </p:pic>
        <p:sp>
          <p:nvSpPr>
            <p:cNvPr id="60" name="CaixaDeTexto 59">
              <a:extLst>
                <a:ext uri="{FF2B5EF4-FFF2-40B4-BE49-F238E27FC236}">
                  <a16:creationId xmlns:a16="http://schemas.microsoft.com/office/drawing/2014/main" id="{4DF09102-3890-47B5-A986-93A7991818E2}"/>
                </a:ext>
              </a:extLst>
            </p:cNvPr>
            <p:cNvSpPr txBox="1"/>
            <p:nvPr/>
          </p:nvSpPr>
          <p:spPr>
            <a:xfrm>
              <a:off x="3897570" y="313145"/>
              <a:ext cx="554191" cy="369332"/>
            </a:xfrm>
            <a:prstGeom prst="rect">
              <a:avLst/>
            </a:prstGeom>
            <a:noFill/>
            <a:ln>
              <a:noFill/>
            </a:ln>
          </p:spPr>
          <p:txBody>
            <a:bodyPr wrap="square" rtlCol="0">
              <a:spAutoFit/>
            </a:bodyPr>
            <a:lstStyle/>
            <a:p>
              <a:r>
                <a:rPr lang="pt-BR" dirty="0">
                  <a:solidFill>
                    <a:schemeClr val="bg1"/>
                  </a:solidFill>
                </a:rPr>
                <a:t>Abr.</a:t>
              </a:r>
            </a:p>
          </p:txBody>
        </p:sp>
      </p:grpSp>
      <p:grpSp>
        <p:nvGrpSpPr>
          <p:cNvPr id="61" name="Agrupar 60">
            <a:extLst>
              <a:ext uri="{FF2B5EF4-FFF2-40B4-BE49-F238E27FC236}">
                <a16:creationId xmlns:a16="http://schemas.microsoft.com/office/drawing/2014/main" id="{75DFAA48-5021-46F6-BE23-4A263D50B81F}"/>
              </a:ext>
            </a:extLst>
          </p:cNvPr>
          <p:cNvGrpSpPr/>
          <p:nvPr/>
        </p:nvGrpSpPr>
        <p:grpSpPr>
          <a:xfrm>
            <a:off x="5684544" y="1184406"/>
            <a:ext cx="2974567" cy="2777839"/>
            <a:chOff x="4374231" y="459748"/>
            <a:chExt cx="2974567" cy="2777839"/>
          </a:xfrm>
        </p:grpSpPr>
        <p:pic>
          <p:nvPicPr>
            <p:cNvPr id="62" name="Imagem 61">
              <a:extLst>
                <a:ext uri="{FF2B5EF4-FFF2-40B4-BE49-F238E27FC236}">
                  <a16:creationId xmlns:a16="http://schemas.microsoft.com/office/drawing/2014/main" id="{E6BE0981-F2BD-4263-BED0-5022C3FC1394}"/>
                </a:ext>
              </a:extLst>
            </p:cNvPr>
            <p:cNvPicPr>
              <a:picLocks noChangeAspect="1"/>
            </p:cNvPicPr>
            <p:nvPr/>
          </p:nvPicPr>
          <p:blipFill>
            <a:blip r:embed="rId10"/>
            <a:stretch>
              <a:fillRect/>
            </a:stretch>
          </p:blipFill>
          <p:spPr>
            <a:xfrm>
              <a:off x="4395976" y="459748"/>
              <a:ext cx="2952822" cy="2777839"/>
            </a:xfrm>
            <a:prstGeom prst="rect">
              <a:avLst/>
            </a:prstGeom>
            <a:ln>
              <a:solidFill>
                <a:schemeClr val="bg1"/>
              </a:solidFill>
            </a:ln>
          </p:spPr>
        </p:pic>
        <p:sp>
          <p:nvSpPr>
            <p:cNvPr id="63" name="CaixaDeTexto 62">
              <a:extLst>
                <a:ext uri="{FF2B5EF4-FFF2-40B4-BE49-F238E27FC236}">
                  <a16:creationId xmlns:a16="http://schemas.microsoft.com/office/drawing/2014/main" id="{33009330-76E8-4489-8EF4-07C8B03B9EFC}"/>
                </a:ext>
              </a:extLst>
            </p:cNvPr>
            <p:cNvSpPr txBox="1"/>
            <p:nvPr/>
          </p:nvSpPr>
          <p:spPr>
            <a:xfrm>
              <a:off x="4374231" y="459748"/>
              <a:ext cx="603050" cy="369332"/>
            </a:xfrm>
            <a:prstGeom prst="rect">
              <a:avLst/>
            </a:prstGeom>
            <a:noFill/>
            <a:ln>
              <a:noFill/>
            </a:ln>
          </p:spPr>
          <p:txBody>
            <a:bodyPr wrap="square" rtlCol="0">
              <a:spAutoFit/>
            </a:bodyPr>
            <a:lstStyle/>
            <a:p>
              <a:r>
                <a:rPr lang="pt-BR" dirty="0">
                  <a:solidFill>
                    <a:schemeClr val="bg1"/>
                  </a:solidFill>
                </a:rPr>
                <a:t>Mai.</a:t>
              </a:r>
            </a:p>
          </p:txBody>
        </p:sp>
      </p:grpSp>
      <p:grpSp>
        <p:nvGrpSpPr>
          <p:cNvPr id="64" name="Agrupar 63">
            <a:extLst>
              <a:ext uri="{FF2B5EF4-FFF2-40B4-BE49-F238E27FC236}">
                <a16:creationId xmlns:a16="http://schemas.microsoft.com/office/drawing/2014/main" id="{2762DDCC-2E70-43AC-951E-40DF862646F0}"/>
              </a:ext>
            </a:extLst>
          </p:cNvPr>
          <p:cNvGrpSpPr/>
          <p:nvPr/>
        </p:nvGrpSpPr>
        <p:grpSpPr>
          <a:xfrm>
            <a:off x="6057818" y="765949"/>
            <a:ext cx="2966211" cy="2777839"/>
            <a:chOff x="4968925" y="541819"/>
            <a:chExt cx="2966211" cy="2777839"/>
          </a:xfrm>
        </p:grpSpPr>
        <p:pic>
          <p:nvPicPr>
            <p:cNvPr id="65" name="Imagem 64">
              <a:extLst>
                <a:ext uri="{FF2B5EF4-FFF2-40B4-BE49-F238E27FC236}">
                  <a16:creationId xmlns:a16="http://schemas.microsoft.com/office/drawing/2014/main" id="{AB67CAD0-957F-4053-9313-5F5722D03A5A}"/>
                </a:ext>
              </a:extLst>
            </p:cNvPr>
            <p:cNvPicPr>
              <a:picLocks noChangeAspect="1"/>
            </p:cNvPicPr>
            <p:nvPr/>
          </p:nvPicPr>
          <p:blipFill>
            <a:blip r:embed="rId9"/>
            <a:stretch>
              <a:fillRect/>
            </a:stretch>
          </p:blipFill>
          <p:spPr>
            <a:xfrm>
              <a:off x="4977281" y="541819"/>
              <a:ext cx="2957855" cy="2777839"/>
            </a:xfrm>
            <a:prstGeom prst="rect">
              <a:avLst/>
            </a:prstGeom>
            <a:ln>
              <a:solidFill>
                <a:schemeClr val="bg1"/>
              </a:solidFill>
            </a:ln>
          </p:spPr>
        </p:pic>
        <p:sp>
          <p:nvSpPr>
            <p:cNvPr id="66" name="CaixaDeTexto 65">
              <a:extLst>
                <a:ext uri="{FF2B5EF4-FFF2-40B4-BE49-F238E27FC236}">
                  <a16:creationId xmlns:a16="http://schemas.microsoft.com/office/drawing/2014/main" id="{671570F7-CE63-4EAA-8870-CF9032533FE2}"/>
                </a:ext>
              </a:extLst>
            </p:cNvPr>
            <p:cNvSpPr txBox="1"/>
            <p:nvPr/>
          </p:nvSpPr>
          <p:spPr>
            <a:xfrm>
              <a:off x="4968925" y="541819"/>
              <a:ext cx="559769" cy="369332"/>
            </a:xfrm>
            <a:prstGeom prst="rect">
              <a:avLst/>
            </a:prstGeom>
            <a:noFill/>
            <a:ln>
              <a:noFill/>
            </a:ln>
          </p:spPr>
          <p:txBody>
            <a:bodyPr wrap="square" rtlCol="0">
              <a:spAutoFit/>
            </a:bodyPr>
            <a:lstStyle/>
            <a:p>
              <a:r>
                <a:rPr lang="pt-BR" dirty="0">
                  <a:solidFill>
                    <a:schemeClr val="bg1"/>
                  </a:solidFill>
                </a:rPr>
                <a:t>Jun.</a:t>
              </a:r>
            </a:p>
          </p:txBody>
        </p:sp>
      </p:grpSp>
      <p:grpSp>
        <p:nvGrpSpPr>
          <p:cNvPr id="67" name="Agrupar 66">
            <a:extLst>
              <a:ext uri="{FF2B5EF4-FFF2-40B4-BE49-F238E27FC236}">
                <a16:creationId xmlns:a16="http://schemas.microsoft.com/office/drawing/2014/main" id="{6DAEE056-B6D1-4040-8E44-B2508AA50550}"/>
              </a:ext>
            </a:extLst>
          </p:cNvPr>
          <p:cNvGrpSpPr/>
          <p:nvPr/>
        </p:nvGrpSpPr>
        <p:grpSpPr>
          <a:xfrm>
            <a:off x="6497013" y="1845719"/>
            <a:ext cx="2993466" cy="2803001"/>
            <a:chOff x="5550230" y="628338"/>
            <a:chExt cx="2993466" cy="2803001"/>
          </a:xfrm>
        </p:grpSpPr>
        <p:pic>
          <p:nvPicPr>
            <p:cNvPr id="68" name="Imagem 67">
              <a:extLst>
                <a:ext uri="{FF2B5EF4-FFF2-40B4-BE49-F238E27FC236}">
                  <a16:creationId xmlns:a16="http://schemas.microsoft.com/office/drawing/2014/main" id="{A1BAB07F-6827-408A-9435-68B95BB4ADA9}"/>
                </a:ext>
              </a:extLst>
            </p:cNvPr>
            <p:cNvPicPr>
              <a:picLocks noChangeAspect="1"/>
            </p:cNvPicPr>
            <p:nvPr/>
          </p:nvPicPr>
          <p:blipFill>
            <a:blip r:embed="rId11"/>
            <a:stretch>
              <a:fillRect/>
            </a:stretch>
          </p:blipFill>
          <p:spPr>
            <a:xfrm>
              <a:off x="5550230" y="628338"/>
              <a:ext cx="2993466" cy="2803001"/>
            </a:xfrm>
            <a:prstGeom prst="rect">
              <a:avLst/>
            </a:prstGeom>
            <a:ln>
              <a:solidFill>
                <a:schemeClr val="bg1"/>
              </a:solidFill>
            </a:ln>
          </p:spPr>
        </p:pic>
        <p:sp>
          <p:nvSpPr>
            <p:cNvPr id="69" name="CaixaDeTexto 68">
              <a:extLst>
                <a:ext uri="{FF2B5EF4-FFF2-40B4-BE49-F238E27FC236}">
                  <a16:creationId xmlns:a16="http://schemas.microsoft.com/office/drawing/2014/main" id="{63746746-401E-4F91-9FD9-4273EBA67501}"/>
                </a:ext>
              </a:extLst>
            </p:cNvPr>
            <p:cNvSpPr txBox="1"/>
            <p:nvPr/>
          </p:nvSpPr>
          <p:spPr>
            <a:xfrm>
              <a:off x="5555662" y="651414"/>
              <a:ext cx="490840" cy="369332"/>
            </a:xfrm>
            <a:prstGeom prst="rect">
              <a:avLst/>
            </a:prstGeom>
            <a:noFill/>
            <a:ln>
              <a:noFill/>
            </a:ln>
          </p:spPr>
          <p:txBody>
            <a:bodyPr wrap="square" rtlCol="0">
              <a:spAutoFit/>
            </a:bodyPr>
            <a:lstStyle/>
            <a:p>
              <a:r>
                <a:rPr lang="pt-BR" dirty="0">
                  <a:solidFill>
                    <a:schemeClr val="bg1"/>
                  </a:solidFill>
                </a:rPr>
                <a:t>Jul.</a:t>
              </a:r>
            </a:p>
          </p:txBody>
        </p:sp>
      </p:grpSp>
      <p:grpSp>
        <p:nvGrpSpPr>
          <p:cNvPr id="70" name="Agrupar 69">
            <a:extLst>
              <a:ext uri="{FF2B5EF4-FFF2-40B4-BE49-F238E27FC236}">
                <a16:creationId xmlns:a16="http://schemas.microsoft.com/office/drawing/2014/main" id="{CD3F6150-6150-44C8-8A12-CD8AF6F1E61B}"/>
              </a:ext>
            </a:extLst>
          </p:cNvPr>
          <p:cNvGrpSpPr/>
          <p:nvPr/>
        </p:nvGrpSpPr>
        <p:grpSpPr>
          <a:xfrm>
            <a:off x="6932701" y="1109044"/>
            <a:ext cx="2989702" cy="2799467"/>
            <a:chOff x="6105015" y="708782"/>
            <a:chExt cx="2989702" cy="2799467"/>
          </a:xfrm>
        </p:grpSpPr>
        <p:pic>
          <p:nvPicPr>
            <p:cNvPr id="71" name="Imagem 70">
              <a:extLst>
                <a:ext uri="{FF2B5EF4-FFF2-40B4-BE49-F238E27FC236}">
                  <a16:creationId xmlns:a16="http://schemas.microsoft.com/office/drawing/2014/main" id="{E66916BA-A877-45C8-99AC-C3AE86EF522A}"/>
                </a:ext>
              </a:extLst>
            </p:cNvPr>
            <p:cNvPicPr>
              <a:picLocks noChangeAspect="1"/>
            </p:cNvPicPr>
            <p:nvPr/>
          </p:nvPicPr>
          <p:blipFill>
            <a:blip r:embed="rId12"/>
            <a:stretch>
              <a:fillRect/>
            </a:stretch>
          </p:blipFill>
          <p:spPr>
            <a:xfrm>
              <a:off x="6125586" y="708782"/>
              <a:ext cx="2969131" cy="2799467"/>
            </a:xfrm>
            <a:prstGeom prst="rect">
              <a:avLst/>
            </a:prstGeom>
            <a:ln>
              <a:solidFill>
                <a:schemeClr val="bg1"/>
              </a:solidFill>
            </a:ln>
          </p:spPr>
        </p:pic>
        <p:sp>
          <p:nvSpPr>
            <p:cNvPr id="72" name="CaixaDeTexto 71">
              <a:extLst>
                <a:ext uri="{FF2B5EF4-FFF2-40B4-BE49-F238E27FC236}">
                  <a16:creationId xmlns:a16="http://schemas.microsoft.com/office/drawing/2014/main" id="{400F8AA7-E70B-4AF9-A829-C93322438C81}"/>
                </a:ext>
              </a:extLst>
            </p:cNvPr>
            <p:cNvSpPr txBox="1"/>
            <p:nvPr/>
          </p:nvSpPr>
          <p:spPr>
            <a:xfrm>
              <a:off x="6105015" y="723252"/>
              <a:ext cx="604653" cy="369332"/>
            </a:xfrm>
            <a:prstGeom prst="rect">
              <a:avLst/>
            </a:prstGeom>
            <a:noFill/>
            <a:ln>
              <a:noFill/>
            </a:ln>
          </p:spPr>
          <p:txBody>
            <a:bodyPr wrap="square" rtlCol="0">
              <a:spAutoFit/>
            </a:bodyPr>
            <a:lstStyle/>
            <a:p>
              <a:r>
                <a:rPr lang="pt-BR" dirty="0">
                  <a:solidFill>
                    <a:schemeClr val="bg1"/>
                  </a:solidFill>
                </a:rPr>
                <a:t>Ago.</a:t>
              </a:r>
            </a:p>
          </p:txBody>
        </p:sp>
      </p:grpSp>
      <p:grpSp>
        <p:nvGrpSpPr>
          <p:cNvPr id="73" name="Agrupar 72">
            <a:extLst>
              <a:ext uri="{FF2B5EF4-FFF2-40B4-BE49-F238E27FC236}">
                <a16:creationId xmlns:a16="http://schemas.microsoft.com/office/drawing/2014/main" id="{BF87F3E8-8C68-4478-A8AA-B3195554652F}"/>
              </a:ext>
            </a:extLst>
          </p:cNvPr>
          <p:cNvGrpSpPr/>
          <p:nvPr/>
        </p:nvGrpSpPr>
        <p:grpSpPr>
          <a:xfrm>
            <a:off x="7378881" y="1460758"/>
            <a:ext cx="3002029" cy="2797998"/>
            <a:chOff x="6675212" y="822345"/>
            <a:chExt cx="3002029" cy="2797998"/>
          </a:xfrm>
        </p:grpSpPr>
        <p:pic>
          <p:nvPicPr>
            <p:cNvPr id="74" name="Imagem 73">
              <a:extLst>
                <a:ext uri="{FF2B5EF4-FFF2-40B4-BE49-F238E27FC236}">
                  <a16:creationId xmlns:a16="http://schemas.microsoft.com/office/drawing/2014/main" id="{F0D39069-EDC6-438A-9B76-185D8E4C378A}"/>
                </a:ext>
              </a:extLst>
            </p:cNvPr>
            <p:cNvPicPr>
              <a:picLocks noChangeAspect="1"/>
            </p:cNvPicPr>
            <p:nvPr/>
          </p:nvPicPr>
          <p:blipFill>
            <a:blip r:embed="rId13"/>
            <a:stretch>
              <a:fillRect/>
            </a:stretch>
          </p:blipFill>
          <p:spPr>
            <a:xfrm>
              <a:off x="6709668" y="822345"/>
              <a:ext cx="2967573" cy="2797998"/>
            </a:xfrm>
            <a:prstGeom prst="rect">
              <a:avLst/>
            </a:prstGeom>
            <a:ln>
              <a:solidFill>
                <a:schemeClr val="bg1"/>
              </a:solidFill>
            </a:ln>
          </p:spPr>
        </p:pic>
        <p:sp>
          <p:nvSpPr>
            <p:cNvPr id="75" name="CaixaDeTexto 74">
              <a:extLst>
                <a:ext uri="{FF2B5EF4-FFF2-40B4-BE49-F238E27FC236}">
                  <a16:creationId xmlns:a16="http://schemas.microsoft.com/office/drawing/2014/main" id="{6FCA4E01-5D73-411B-A191-46881B4DCC97}"/>
                </a:ext>
              </a:extLst>
            </p:cNvPr>
            <p:cNvSpPr txBox="1"/>
            <p:nvPr/>
          </p:nvSpPr>
          <p:spPr>
            <a:xfrm>
              <a:off x="6675212" y="832847"/>
              <a:ext cx="539315" cy="369332"/>
            </a:xfrm>
            <a:prstGeom prst="rect">
              <a:avLst/>
            </a:prstGeom>
            <a:noFill/>
            <a:ln>
              <a:noFill/>
            </a:ln>
          </p:spPr>
          <p:txBody>
            <a:bodyPr wrap="square" rtlCol="0">
              <a:spAutoFit/>
            </a:bodyPr>
            <a:lstStyle/>
            <a:p>
              <a:r>
                <a:rPr lang="pt-BR" dirty="0">
                  <a:solidFill>
                    <a:schemeClr val="bg1"/>
                  </a:solidFill>
                </a:rPr>
                <a:t>Set.</a:t>
              </a:r>
            </a:p>
          </p:txBody>
        </p:sp>
      </p:grpSp>
      <p:grpSp>
        <p:nvGrpSpPr>
          <p:cNvPr id="76" name="Agrupar 75">
            <a:extLst>
              <a:ext uri="{FF2B5EF4-FFF2-40B4-BE49-F238E27FC236}">
                <a16:creationId xmlns:a16="http://schemas.microsoft.com/office/drawing/2014/main" id="{96FCA2EB-1D14-4BFA-9EF0-01984E6ECD5B}"/>
              </a:ext>
            </a:extLst>
          </p:cNvPr>
          <p:cNvGrpSpPr/>
          <p:nvPr/>
        </p:nvGrpSpPr>
        <p:grpSpPr>
          <a:xfrm>
            <a:off x="7843848" y="1851798"/>
            <a:ext cx="2940361" cy="2755239"/>
            <a:chOff x="7269694" y="915367"/>
            <a:chExt cx="2940361" cy="2755239"/>
          </a:xfrm>
        </p:grpSpPr>
        <p:pic>
          <p:nvPicPr>
            <p:cNvPr id="77" name="Imagem 76">
              <a:extLst>
                <a:ext uri="{FF2B5EF4-FFF2-40B4-BE49-F238E27FC236}">
                  <a16:creationId xmlns:a16="http://schemas.microsoft.com/office/drawing/2014/main" id="{69B8EDAB-AD3E-4BA0-BE2C-268DF32E984C}"/>
                </a:ext>
              </a:extLst>
            </p:cNvPr>
            <p:cNvPicPr>
              <a:picLocks noChangeAspect="1"/>
            </p:cNvPicPr>
            <p:nvPr/>
          </p:nvPicPr>
          <p:blipFill>
            <a:blip r:embed="rId14"/>
            <a:stretch>
              <a:fillRect/>
            </a:stretch>
          </p:blipFill>
          <p:spPr>
            <a:xfrm>
              <a:off x="7269694" y="915367"/>
              <a:ext cx="2940361" cy="2755239"/>
            </a:xfrm>
            <a:prstGeom prst="rect">
              <a:avLst/>
            </a:prstGeom>
            <a:ln>
              <a:solidFill>
                <a:schemeClr val="bg1"/>
              </a:solidFill>
            </a:ln>
          </p:spPr>
        </p:pic>
        <p:sp>
          <p:nvSpPr>
            <p:cNvPr id="78" name="CaixaDeTexto 77">
              <a:extLst>
                <a:ext uri="{FF2B5EF4-FFF2-40B4-BE49-F238E27FC236}">
                  <a16:creationId xmlns:a16="http://schemas.microsoft.com/office/drawing/2014/main" id="{5DBFED72-B6C9-44B7-8C48-DE77926BEBD7}"/>
                </a:ext>
              </a:extLst>
            </p:cNvPr>
            <p:cNvSpPr txBox="1"/>
            <p:nvPr/>
          </p:nvSpPr>
          <p:spPr>
            <a:xfrm>
              <a:off x="7269694" y="942442"/>
              <a:ext cx="593432" cy="369332"/>
            </a:xfrm>
            <a:prstGeom prst="rect">
              <a:avLst/>
            </a:prstGeom>
            <a:noFill/>
            <a:ln>
              <a:noFill/>
            </a:ln>
          </p:spPr>
          <p:txBody>
            <a:bodyPr wrap="square" rtlCol="0">
              <a:spAutoFit/>
            </a:bodyPr>
            <a:lstStyle/>
            <a:p>
              <a:r>
                <a:rPr lang="pt-BR" dirty="0">
                  <a:solidFill>
                    <a:schemeClr val="bg1"/>
                  </a:solidFill>
                </a:rPr>
                <a:t>Out.</a:t>
              </a:r>
            </a:p>
          </p:txBody>
        </p:sp>
      </p:grpSp>
      <p:grpSp>
        <p:nvGrpSpPr>
          <p:cNvPr id="79" name="Agrupar 78">
            <a:extLst>
              <a:ext uri="{FF2B5EF4-FFF2-40B4-BE49-F238E27FC236}">
                <a16:creationId xmlns:a16="http://schemas.microsoft.com/office/drawing/2014/main" id="{59AD7F75-1186-4FD1-AEB5-45CFC1D937A3}"/>
              </a:ext>
            </a:extLst>
          </p:cNvPr>
          <p:cNvGrpSpPr/>
          <p:nvPr/>
        </p:nvGrpSpPr>
        <p:grpSpPr>
          <a:xfrm>
            <a:off x="8277197" y="3238913"/>
            <a:ext cx="2947990" cy="2767817"/>
            <a:chOff x="7876351" y="1027461"/>
            <a:chExt cx="2947990" cy="2767817"/>
          </a:xfrm>
        </p:grpSpPr>
        <p:pic>
          <p:nvPicPr>
            <p:cNvPr id="80" name="Imagem 79">
              <a:extLst>
                <a:ext uri="{FF2B5EF4-FFF2-40B4-BE49-F238E27FC236}">
                  <a16:creationId xmlns:a16="http://schemas.microsoft.com/office/drawing/2014/main" id="{F93B334F-D2D2-4805-A485-6881DF52A6D5}"/>
                </a:ext>
              </a:extLst>
            </p:cNvPr>
            <p:cNvPicPr>
              <a:picLocks noChangeAspect="1"/>
            </p:cNvPicPr>
            <p:nvPr/>
          </p:nvPicPr>
          <p:blipFill>
            <a:blip r:embed="rId15"/>
            <a:stretch>
              <a:fillRect/>
            </a:stretch>
          </p:blipFill>
          <p:spPr>
            <a:xfrm>
              <a:off x="7876351" y="1027461"/>
              <a:ext cx="2947990" cy="2767817"/>
            </a:xfrm>
            <a:prstGeom prst="rect">
              <a:avLst/>
            </a:prstGeom>
            <a:ln>
              <a:solidFill>
                <a:schemeClr val="bg1"/>
              </a:solidFill>
            </a:ln>
          </p:spPr>
        </p:pic>
        <p:sp>
          <p:nvSpPr>
            <p:cNvPr id="81" name="CaixaDeTexto 80">
              <a:extLst>
                <a:ext uri="{FF2B5EF4-FFF2-40B4-BE49-F238E27FC236}">
                  <a16:creationId xmlns:a16="http://schemas.microsoft.com/office/drawing/2014/main" id="{9CE023EB-498D-4A0F-AEC1-2C66D43CB0DE}"/>
                </a:ext>
              </a:extLst>
            </p:cNvPr>
            <p:cNvSpPr txBox="1"/>
            <p:nvPr/>
          </p:nvSpPr>
          <p:spPr>
            <a:xfrm>
              <a:off x="7894367" y="1032133"/>
              <a:ext cx="597536" cy="369332"/>
            </a:xfrm>
            <a:prstGeom prst="rect">
              <a:avLst/>
            </a:prstGeom>
            <a:noFill/>
            <a:ln>
              <a:noFill/>
            </a:ln>
          </p:spPr>
          <p:txBody>
            <a:bodyPr wrap="square" rtlCol="0">
              <a:spAutoFit/>
            </a:bodyPr>
            <a:lstStyle/>
            <a:p>
              <a:r>
                <a:rPr lang="pt-BR" dirty="0">
                  <a:solidFill>
                    <a:schemeClr val="bg1"/>
                  </a:solidFill>
                </a:rPr>
                <a:t>Nov.</a:t>
              </a:r>
            </a:p>
          </p:txBody>
        </p:sp>
      </p:grpSp>
      <p:grpSp>
        <p:nvGrpSpPr>
          <p:cNvPr id="82" name="Agrupar 81">
            <a:extLst>
              <a:ext uri="{FF2B5EF4-FFF2-40B4-BE49-F238E27FC236}">
                <a16:creationId xmlns:a16="http://schemas.microsoft.com/office/drawing/2014/main" id="{9F031131-3218-4EDB-8920-01BDCBC5B316}"/>
              </a:ext>
            </a:extLst>
          </p:cNvPr>
          <p:cNvGrpSpPr/>
          <p:nvPr/>
        </p:nvGrpSpPr>
        <p:grpSpPr>
          <a:xfrm>
            <a:off x="8696614" y="3518034"/>
            <a:ext cx="2993466" cy="2838941"/>
            <a:chOff x="8480483" y="1117559"/>
            <a:chExt cx="2993466" cy="2838941"/>
          </a:xfrm>
        </p:grpSpPr>
        <p:pic>
          <p:nvPicPr>
            <p:cNvPr id="83" name="Imagem 82">
              <a:extLst>
                <a:ext uri="{FF2B5EF4-FFF2-40B4-BE49-F238E27FC236}">
                  <a16:creationId xmlns:a16="http://schemas.microsoft.com/office/drawing/2014/main" id="{EEE717F9-DA4F-4B8E-954E-8ECD769D8CE8}"/>
                </a:ext>
              </a:extLst>
            </p:cNvPr>
            <p:cNvPicPr>
              <a:picLocks noChangeAspect="1"/>
            </p:cNvPicPr>
            <p:nvPr/>
          </p:nvPicPr>
          <p:blipFill>
            <a:blip r:embed="rId16"/>
            <a:stretch>
              <a:fillRect/>
            </a:stretch>
          </p:blipFill>
          <p:spPr>
            <a:xfrm>
              <a:off x="8480483" y="1145600"/>
              <a:ext cx="2993466" cy="2810900"/>
            </a:xfrm>
            <a:prstGeom prst="rect">
              <a:avLst/>
            </a:prstGeom>
            <a:ln>
              <a:solidFill>
                <a:schemeClr val="bg1"/>
              </a:solidFill>
            </a:ln>
          </p:spPr>
        </p:pic>
        <p:sp>
          <p:nvSpPr>
            <p:cNvPr id="84" name="CaixaDeTexto 83">
              <a:extLst>
                <a:ext uri="{FF2B5EF4-FFF2-40B4-BE49-F238E27FC236}">
                  <a16:creationId xmlns:a16="http://schemas.microsoft.com/office/drawing/2014/main" id="{4B0FA21A-1E09-48B9-A3C4-90D2CF869CA6}"/>
                </a:ext>
              </a:extLst>
            </p:cNvPr>
            <p:cNvSpPr txBox="1"/>
            <p:nvPr/>
          </p:nvSpPr>
          <p:spPr>
            <a:xfrm>
              <a:off x="8497267" y="1117559"/>
              <a:ext cx="589585" cy="369332"/>
            </a:xfrm>
            <a:prstGeom prst="rect">
              <a:avLst/>
            </a:prstGeom>
            <a:noFill/>
            <a:ln>
              <a:noFill/>
            </a:ln>
          </p:spPr>
          <p:txBody>
            <a:bodyPr wrap="square" rtlCol="0">
              <a:spAutoFit/>
            </a:bodyPr>
            <a:lstStyle/>
            <a:p>
              <a:r>
                <a:rPr lang="pt-BR" dirty="0">
                  <a:solidFill>
                    <a:schemeClr val="bg1"/>
                  </a:solidFill>
                </a:rPr>
                <a:t>Dez.</a:t>
              </a:r>
            </a:p>
          </p:txBody>
        </p:sp>
      </p:grpSp>
      <p:sp>
        <p:nvSpPr>
          <p:cNvPr id="85" name="CaixaDeTexto 84">
            <a:extLst>
              <a:ext uri="{FF2B5EF4-FFF2-40B4-BE49-F238E27FC236}">
                <a16:creationId xmlns:a16="http://schemas.microsoft.com/office/drawing/2014/main" id="{E87846CA-F804-4189-830E-E13CC243ED27}"/>
              </a:ext>
            </a:extLst>
          </p:cNvPr>
          <p:cNvSpPr txBox="1"/>
          <p:nvPr/>
        </p:nvSpPr>
        <p:spPr>
          <a:xfrm>
            <a:off x="4600742" y="4037607"/>
            <a:ext cx="1877519" cy="1631216"/>
          </a:xfrm>
          <a:prstGeom prst="rect">
            <a:avLst/>
          </a:prstGeom>
          <a:noFill/>
        </p:spPr>
        <p:txBody>
          <a:bodyPr wrap="square" rtlCol="0">
            <a:spAutoFit/>
          </a:bodyPr>
          <a:lstStyle/>
          <a:p>
            <a:r>
              <a:rPr lang="pt-BR" sz="2500" dirty="0"/>
              <a:t>Observações livres de nuvens selecionadas </a:t>
            </a:r>
          </a:p>
        </p:txBody>
      </p:sp>
      <p:sp>
        <p:nvSpPr>
          <p:cNvPr id="41" name="Título 1">
            <a:extLst>
              <a:ext uri="{FF2B5EF4-FFF2-40B4-BE49-F238E27FC236}">
                <a16:creationId xmlns:a16="http://schemas.microsoft.com/office/drawing/2014/main" id="{9844E1F6-6F76-4745-9435-0D3A9BC3D666}"/>
              </a:ext>
            </a:extLst>
          </p:cNvPr>
          <p:cNvSpPr txBox="1">
            <a:spLocks/>
          </p:cNvSpPr>
          <p:nvPr/>
        </p:nvSpPr>
        <p:spPr>
          <a:xfrm>
            <a:off x="84503" y="63696"/>
            <a:ext cx="2019719" cy="553249"/>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3500" dirty="0"/>
              <a:t>Métodos</a:t>
            </a:r>
          </a:p>
        </p:txBody>
      </p:sp>
    </p:spTree>
    <p:extLst>
      <p:ext uri="{BB962C8B-B14F-4D97-AF65-F5344CB8AC3E}">
        <p14:creationId xmlns:p14="http://schemas.microsoft.com/office/powerpoint/2010/main" val="469424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B1C549EC-D982-4070-92BA-D4EEF9FEB9E9}"/>
              </a:ext>
            </a:extLst>
          </p:cNvPr>
          <p:cNvGrpSpPr/>
          <p:nvPr/>
        </p:nvGrpSpPr>
        <p:grpSpPr>
          <a:xfrm>
            <a:off x="508130" y="2107175"/>
            <a:ext cx="1655003" cy="1662078"/>
            <a:chOff x="4959289" y="372216"/>
            <a:chExt cx="2975847" cy="2947442"/>
          </a:xfrm>
        </p:grpSpPr>
        <p:pic>
          <p:nvPicPr>
            <p:cNvPr id="5" name="Imagem 4">
              <a:extLst>
                <a:ext uri="{FF2B5EF4-FFF2-40B4-BE49-F238E27FC236}">
                  <a16:creationId xmlns:a16="http://schemas.microsoft.com/office/drawing/2014/main" id="{A13DA527-36A0-49D5-B7A2-CFD245A3713A}"/>
                </a:ext>
              </a:extLst>
            </p:cNvPr>
            <p:cNvPicPr>
              <a:picLocks noChangeAspect="1"/>
            </p:cNvPicPr>
            <p:nvPr/>
          </p:nvPicPr>
          <p:blipFill>
            <a:blip r:embed="rId2"/>
            <a:stretch>
              <a:fillRect/>
            </a:stretch>
          </p:blipFill>
          <p:spPr>
            <a:xfrm>
              <a:off x="4977281" y="541819"/>
              <a:ext cx="2957855" cy="2777839"/>
            </a:xfrm>
            <a:prstGeom prst="rect">
              <a:avLst/>
            </a:prstGeom>
            <a:ln>
              <a:solidFill>
                <a:schemeClr val="bg1"/>
              </a:solidFill>
            </a:ln>
          </p:spPr>
        </p:pic>
        <p:sp>
          <p:nvSpPr>
            <p:cNvPr id="6" name="CaixaDeTexto 5">
              <a:extLst>
                <a:ext uri="{FF2B5EF4-FFF2-40B4-BE49-F238E27FC236}">
                  <a16:creationId xmlns:a16="http://schemas.microsoft.com/office/drawing/2014/main" id="{E6E2F5B6-9A2D-48C1-A942-11FA6F182D34}"/>
                </a:ext>
              </a:extLst>
            </p:cNvPr>
            <p:cNvSpPr txBox="1"/>
            <p:nvPr/>
          </p:nvSpPr>
          <p:spPr>
            <a:xfrm>
              <a:off x="4959289" y="372216"/>
              <a:ext cx="990445" cy="654954"/>
            </a:xfrm>
            <a:prstGeom prst="rect">
              <a:avLst/>
            </a:prstGeom>
            <a:noFill/>
            <a:ln>
              <a:noFill/>
            </a:ln>
          </p:spPr>
          <p:txBody>
            <a:bodyPr wrap="square" rtlCol="0">
              <a:spAutoFit/>
            </a:bodyPr>
            <a:lstStyle/>
            <a:p>
              <a:r>
                <a:rPr lang="pt-BR" sz="1000" dirty="0">
                  <a:solidFill>
                    <a:schemeClr val="bg1"/>
                  </a:solidFill>
                </a:rPr>
                <a:t>Jun</a:t>
              </a:r>
              <a:r>
                <a:rPr lang="pt-BR" dirty="0">
                  <a:solidFill>
                    <a:schemeClr val="bg1"/>
                  </a:solidFill>
                </a:rPr>
                <a:t>.</a:t>
              </a:r>
            </a:p>
          </p:txBody>
        </p:sp>
      </p:grpSp>
      <p:grpSp>
        <p:nvGrpSpPr>
          <p:cNvPr id="7" name="Agrupar 6">
            <a:extLst>
              <a:ext uri="{FF2B5EF4-FFF2-40B4-BE49-F238E27FC236}">
                <a16:creationId xmlns:a16="http://schemas.microsoft.com/office/drawing/2014/main" id="{EF764C60-55F7-47C2-9CB7-63F71ECDE60C}"/>
              </a:ext>
            </a:extLst>
          </p:cNvPr>
          <p:cNvGrpSpPr/>
          <p:nvPr/>
        </p:nvGrpSpPr>
        <p:grpSpPr>
          <a:xfrm>
            <a:off x="648856" y="2476507"/>
            <a:ext cx="1662708" cy="1578634"/>
            <a:chOff x="6105015" y="708782"/>
            <a:chExt cx="2989702" cy="2799467"/>
          </a:xfrm>
        </p:grpSpPr>
        <p:pic>
          <p:nvPicPr>
            <p:cNvPr id="8" name="Imagem 7">
              <a:extLst>
                <a:ext uri="{FF2B5EF4-FFF2-40B4-BE49-F238E27FC236}">
                  <a16:creationId xmlns:a16="http://schemas.microsoft.com/office/drawing/2014/main" id="{A9E29B7F-32F3-420A-8A65-705E947959BD}"/>
                </a:ext>
              </a:extLst>
            </p:cNvPr>
            <p:cNvPicPr>
              <a:picLocks noChangeAspect="1"/>
            </p:cNvPicPr>
            <p:nvPr/>
          </p:nvPicPr>
          <p:blipFill>
            <a:blip r:embed="rId3"/>
            <a:stretch>
              <a:fillRect/>
            </a:stretch>
          </p:blipFill>
          <p:spPr>
            <a:xfrm>
              <a:off x="6125586" y="708782"/>
              <a:ext cx="2969131" cy="2799467"/>
            </a:xfrm>
            <a:prstGeom prst="rect">
              <a:avLst/>
            </a:prstGeom>
            <a:ln>
              <a:solidFill>
                <a:schemeClr val="bg1"/>
              </a:solidFill>
            </a:ln>
          </p:spPr>
        </p:pic>
        <p:sp>
          <p:nvSpPr>
            <p:cNvPr id="9" name="CaixaDeTexto 8">
              <a:extLst>
                <a:ext uri="{FF2B5EF4-FFF2-40B4-BE49-F238E27FC236}">
                  <a16:creationId xmlns:a16="http://schemas.microsoft.com/office/drawing/2014/main" id="{BB110860-A789-407E-89B4-642612E1A1E2}"/>
                </a:ext>
              </a:extLst>
            </p:cNvPr>
            <p:cNvSpPr txBox="1"/>
            <p:nvPr/>
          </p:nvSpPr>
          <p:spPr>
            <a:xfrm>
              <a:off x="6105015" y="723253"/>
              <a:ext cx="1006595" cy="436635"/>
            </a:xfrm>
            <a:prstGeom prst="rect">
              <a:avLst/>
            </a:prstGeom>
            <a:noFill/>
            <a:ln>
              <a:noFill/>
            </a:ln>
          </p:spPr>
          <p:txBody>
            <a:bodyPr wrap="square" rtlCol="0">
              <a:spAutoFit/>
            </a:bodyPr>
            <a:lstStyle/>
            <a:p>
              <a:r>
                <a:rPr lang="pt-BR" sz="1000" dirty="0">
                  <a:solidFill>
                    <a:schemeClr val="bg1"/>
                  </a:solidFill>
                </a:rPr>
                <a:t>Ago.</a:t>
              </a:r>
            </a:p>
          </p:txBody>
        </p:sp>
      </p:grpSp>
      <p:grpSp>
        <p:nvGrpSpPr>
          <p:cNvPr id="10" name="Agrupar 9">
            <a:extLst>
              <a:ext uri="{FF2B5EF4-FFF2-40B4-BE49-F238E27FC236}">
                <a16:creationId xmlns:a16="http://schemas.microsoft.com/office/drawing/2014/main" id="{3005AFF8-40EF-4279-86F8-D46109678EAB}"/>
              </a:ext>
            </a:extLst>
          </p:cNvPr>
          <p:cNvGrpSpPr/>
          <p:nvPr/>
        </p:nvGrpSpPr>
        <p:grpSpPr>
          <a:xfrm>
            <a:off x="784160" y="2767561"/>
            <a:ext cx="1669564" cy="1577806"/>
            <a:chOff x="6675212" y="822345"/>
            <a:chExt cx="3002029" cy="2797998"/>
          </a:xfrm>
        </p:grpSpPr>
        <p:pic>
          <p:nvPicPr>
            <p:cNvPr id="11" name="Imagem 10">
              <a:extLst>
                <a:ext uri="{FF2B5EF4-FFF2-40B4-BE49-F238E27FC236}">
                  <a16:creationId xmlns:a16="http://schemas.microsoft.com/office/drawing/2014/main" id="{969C0851-6843-4BEF-826A-1996D322C566}"/>
                </a:ext>
              </a:extLst>
            </p:cNvPr>
            <p:cNvPicPr>
              <a:picLocks noChangeAspect="1"/>
            </p:cNvPicPr>
            <p:nvPr/>
          </p:nvPicPr>
          <p:blipFill>
            <a:blip r:embed="rId4"/>
            <a:stretch>
              <a:fillRect/>
            </a:stretch>
          </p:blipFill>
          <p:spPr>
            <a:xfrm>
              <a:off x="6709668" y="822345"/>
              <a:ext cx="2967573" cy="2797998"/>
            </a:xfrm>
            <a:prstGeom prst="rect">
              <a:avLst/>
            </a:prstGeom>
            <a:ln>
              <a:solidFill>
                <a:schemeClr val="bg1"/>
              </a:solidFill>
            </a:ln>
          </p:spPr>
        </p:pic>
        <p:sp>
          <p:nvSpPr>
            <p:cNvPr id="12" name="CaixaDeTexto 11">
              <a:extLst>
                <a:ext uri="{FF2B5EF4-FFF2-40B4-BE49-F238E27FC236}">
                  <a16:creationId xmlns:a16="http://schemas.microsoft.com/office/drawing/2014/main" id="{C945C616-34DF-4F1C-BD3E-2CDCADB0E0E9}"/>
                </a:ext>
              </a:extLst>
            </p:cNvPr>
            <p:cNvSpPr txBox="1"/>
            <p:nvPr/>
          </p:nvSpPr>
          <p:spPr>
            <a:xfrm>
              <a:off x="6675212" y="832847"/>
              <a:ext cx="897778" cy="436635"/>
            </a:xfrm>
            <a:prstGeom prst="rect">
              <a:avLst/>
            </a:prstGeom>
            <a:noFill/>
            <a:ln>
              <a:noFill/>
            </a:ln>
          </p:spPr>
          <p:txBody>
            <a:bodyPr wrap="square" rtlCol="0">
              <a:spAutoFit/>
            </a:bodyPr>
            <a:lstStyle/>
            <a:p>
              <a:r>
                <a:rPr lang="pt-BR" sz="1000" dirty="0">
                  <a:solidFill>
                    <a:schemeClr val="bg1"/>
                  </a:solidFill>
                </a:rPr>
                <a:t>Set.</a:t>
              </a:r>
            </a:p>
          </p:txBody>
        </p:sp>
      </p:grpSp>
      <p:grpSp>
        <p:nvGrpSpPr>
          <p:cNvPr id="13" name="Agrupar 12">
            <a:extLst>
              <a:ext uri="{FF2B5EF4-FFF2-40B4-BE49-F238E27FC236}">
                <a16:creationId xmlns:a16="http://schemas.microsoft.com/office/drawing/2014/main" id="{3F2361A0-6622-4F8D-8DA9-3162DB8E93E8}"/>
              </a:ext>
            </a:extLst>
          </p:cNvPr>
          <p:cNvGrpSpPr/>
          <p:nvPr/>
        </p:nvGrpSpPr>
        <p:grpSpPr>
          <a:xfrm>
            <a:off x="962961" y="3029079"/>
            <a:ext cx="1635269" cy="1553694"/>
            <a:chOff x="7269692" y="915367"/>
            <a:chExt cx="2940363" cy="2755239"/>
          </a:xfrm>
        </p:grpSpPr>
        <p:pic>
          <p:nvPicPr>
            <p:cNvPr id="14" name="Imagem 13">
              <a:extLst>
                <a:ext uri="{FF2B5EF4-FFF2-40B4-BE49-F238E27FC236}">
                  <a16:creationId xmlns:a16="http://schemas.microsoft.com/office/drawing/2014/main" id="{B288BD6E-B684-4510-888E-61F36BFA7A98}"/>
                </a:ext>
              </a:extLst>
            </p:cNvPr>
            <p:cNvPicPr>
              <a:picLocks noChangeAspect="1"/>
            </p:cNvPicPr>
            <p:nvPr/>
          </p:nvPicPr>
          <p:blipFill>
            <a:blip r:embed="rId5"/>
            <a:stretch>
              <a:fillRect/>
            </a:stretch>
          </p:blipFill>
          <p:spPr>
            <a:xfrm>
              <a:off x="7269694" y="915367"/>
              <a:ext cx="2940361" cy="2755239"/>
            </a:xfrm>
            <a:prstGeom prst="rect">
              <a:avLst/>
            </a:prstGeom>
            <a:ln>
              <a:solidFill>
                <a:schemeClr val="bg1"/>
              </a:solidFill>
            </a:ln>
          </p:spPr>
        </p:pic>
        <p:sp>
          <p:nvSpPr>
            <p:cNvPr id="15" name="CaixaDeTexto 14">
              <a:extLst>
                <a:ext uri="{FF2B5EF4-FFF2-40B4-BE49-F238E27FC236}">
                  <a16:creationId xmlns:a16="http://schemas.microsoft.com/office/drawing/2014/main" id="{F25A0D88-A43E-433D-9F3D-2FDA9A907AD3}"/>
                </a:ext>
              </a:extLst>
            </p:cNvPr>
            <p:cNvSpPr txBox="1"/>
            <p:nvPr/>
          </p:nvSpPr>
          <p:spPr>
            <a:xfrm>
              <a:off x="7269692" y="942442"/>
              <a:ext cx="1010134" cy="436635"/>
            </a:xfrm>
            <a:prstGeom prst="rect">
              <a:avLst/>
            </a:prstGeom>
            <a:noFill/>
            <a:ln>
              <a:noFill/>
            </a:ln>
          </p:spPr>
          <p:txBody>
            <a:bodyPr wrap="square" rtlCol="0">
              <a:spAutoFit/>
            </a:bodyPr>
            <a:lstStyle/>
            <a:p>
              <a:r>
                <a:rPr lang="pt-BR" sz="1000" dirty="0">
                  <a:solidFill>
                    <a:schemeClr val="bg1"/>
                  </a:solidFill>
                </a:rPr>
                <a:t>Out.</a:t>
              </a:r>
            </a:p>
          </p:txBody>
        </p:sp>
      </p:grpSp>
      <p:sp>
        <p:nvSpPr>
          <p:cNvPr id="16" name="Chave Direita 15">
            <a:extLst>
              <a:ext uri="{FF2B5EF4-FFF2-40B4-BE49-F238E27FC236}">
                <a16:creationId xmlns:a16="http://schemas.microsoft.com/office/drawing/2014/main" id="{C34B2EA0-F861-44A0-9D81-25CF73D96B1D}"/>
              </a:ext>
            </a:extLst>
          </p:cNvPr>
          <p:cNvSpPr/>
          <p:nvPr/>
        </p:nvSpPr>
        <p:spPr>
          <a:xfrm>
            <a:off x="2496236" y="2095141"/>
            <a:ext cx="493613" cy="2636275"/>
          </a:xfrm>
          <a:prstGeom prst="rightBrace">
            <a:avLst>
              <a:gd name="adj1" fmla="val 0"/>
              <a:gd name="adj2" fmla="val 5312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t-BR"/>
          </a:p>
        </p:txBody>
      </p:sp>
      <p:grpSp>
        <p:nvGrpSpPr>
          <p:cNvPr id="20" name="Agrupar 19">
            <a:extLst>
              <a:ext uri="{FF2B5EF4-FFF2-40B4-BE49-F238E27FC236}">
                <a16:creationId xmlns:a16="http://schemas.microsoft.com/office/drawing/2014/main" id="{2691E2F1-C3A7-45EF-914F-A78989B2E344}"/>
              </a:ext>
            </a:extLst>
          </p:cNvPr>
          <p:cNvGrpSpPr/>
          <p:nvPr/>
        </p:nvGrpSpPr>
        <p:grpSpPr>
          <a:xfrm>
            <a:off x="3085816" y="2076603"/>
            <a:ext cx="2967573" cy="2797998"/>
            <a:chOff x="4992292" y="2670260"/>
            <a:chExt cx="2967573" cy="2797998"/>
          </a:xfrm>
        </p:grpSpPr>
        <p:pic>
          <p:nvPicPr>
            <p:cNvPr id="18" name="Imagem 17">
              <a:extLst>
                <a:ext uri="{FF2B5EF4-FFF2-40B4-BE49-F238E27FC236}">
                  <a16:creationId xmlns:a16="http://schemas.microsoft.com/office/drawing/2014/main" id="{0D01A608-3F70-4EDF-855A-DC2A791EC53C}"/>
                </a:ext>
              </a:extLst>
            </p:cNvPr>
            <p:cNvPicPr>
              <a:picLocks noChangeAspect="1"/>
            </p:cNvPicPr>
            <p:nvPr/>
          </p:nvPicPr>
          <p:blipFill>
            <a:blip r:embed="rId4"/>
            <a:stretch>
              <a:fillRect/>
            </a:stretch>
          </p:blipFill>
          <p:spPr>
            <a:xfrm>
              <a:off x="4992292" y="2670260"/>
              <a:ext cx="2967573" cy="2797998"/>
            </a:xfrm>
            <a:prstGeom prst="rect">
              <a:avLst/>
            </a:prstGeom>
            <a:ln>
              <a:solidFill>
                <a:schemeClr val="bg1"/>
              </a:solidFill>
            </a:ln>
          </p:spPr>
        </p:pic>
        <p:sp>
          <p:nvSpPr>
            <p:cNvPr id="19" name="CaixaDeTexto 18">
              <a:extLst>
                <a:ext uri="{FF2B5EF4-FFF2-40B4-BE49-F238E27FC236}">
                  <a16:creationId xmlns:a16="http://schemas.microsoft.com/office/drawing/2014/main" id="{33C22F22-F767-4AD1-91B4-6ED1D44E7B67}"/>
                </a:ext>
              </a:extLst>
            </p:cNvPr>
            <p:cNvSpPr txBox="1"/>
            <p:nvPr/>
          </p:nvSpPr>
          <p:spPr>
            <a:xfrm>
              <a:off x="5528417" y="2670260"/>
              <a:ext cx="1895321" cy="369332"/>
            </a:xfrm>
            <a:prstGeom prst="rect">
              <a:avLst/>
            </a:prstGeom>
            <a:noFill/>
            <a:ln>
              <a:noFill/>
            </a:ln>
          </p:spPr>
          <p:txBody>
            <a:bodyPr wrap="square" rtlCol="0">
              <a:spAutoFit/>
            </a:bodyPr>
            <a:lstStyle/>
            <a:p>
              <a:r>
                <a:rPr lang="pt-BR" dirty="0">
                  <a:solidFill>
                    <a:schemeClr val="bg1"/>
                  </a:solidFill>
                </a:rPr>
                <a:t>Comp. Anual 2015</a:t>
              </a:r>
            </a:p>
          </p:txBody>
        </p:sp>
      </p:grpSp>
      <p:sp>
        <p:nvSpPr>
          <p:cNvPr id="21" name="CaixaDeTexto 20">
            <a:extLst>
              <a:ext uri="{FF2B5EF4-FFF2-40B4-BE49-F238E27FC236}">
                <a16:creationId xmlns:a16="http://schemas.microsoft.com/office/drawing/2014/main" id="{349282C7-9661-40F0-8C2C-696109F9AB75}"/>
              </a:ext>
            </a:extLst>
          </p:cNvPr>
          <p:cNvSpPr txBox="1"/>
          <p:nvPr/>
        </p:nvSpPr>
        <p:spPr>
          <a:xfrm>
            <a:off x="3496326" y="4929331"/>
            <a:ext cx="2146550" cy="769441"/>
          </a:xfrm>
          <a:prstGeom prst="rect">
            <a:avLst/>
          </a:prstGeom>
          <a:noFill/>
        </p:spPr>
        <p:txBody>
          <a:bodyPr wrap="none" rtlCol="0">
            <a:spAutoFit/>
          </a:bodyPr>
          <a:lstStyle/>
          <a:p>
            <a:pPr algn="ctr"/>
            <a:r>
              <a:rPr lang="pt-BR" sz="2200" dirty="0"/>
              <a:t>Filtragem</a:t>
            </a:r>
          </a:p>
          <a:p>
            <a:pPr algn="ctr"/>
            <a:r>
              <a:rPr lang="pt-BR" sz="2200" dirty="0"/>
              <a:t>(Wu et al., 2012)</a:t>
            </a:r>
          </a:p>
        </p:txBody>
      </p:sp>
      <p:grpSp>
        <p:nvGrpSpPr>
          <p:cNvPr id="22" name="Agrupar 21">
            <a:extLst>
              <a:ext uri="{FF2B5EF4-FFF2-40B4-BE49-F238E27FC236}">
                <a16:creationId xmlns:a16="http://schemas.microsoft.com/office/drawing/2014/main" id="{8C42F23D-CBDE-49D9-A4D1-B31C7E00143F}"/>
              </a:ext>
            </a:extLst>
          </p:cNvPr>
          <p:cNvGrpSpPr/>
          <p:nvPr/>
        </p:nvGrpSpPr>
        <p:grpSpPr>
          <a:xfrm>
            <a:off x="6694051" y="2268898"/>
            <a:ext cx="1655003" cy="1662078"/>
            <a:chOff x="4959289" y="372216"/>
            <a:chExt cx="2975847" cy="2947442"/>
          </a:xfrm>
        </p:grpSpPr>
        <p:pic>
          <p:nvPicPr>
            <p:cNvPr id="23" name="Imagem 22">
              <a:extLst>
                <a:ext uri="{FF2B5EF4-FFF2-40B4-BE49-F238E27FC236}">
                  <a16:creationId xmlns:a16="http://schemas.microsoft.com/office/drawing/2014/main" id="{D671E170-9383-4BA7-94CC-51870358446C}"/>
                </a:ext>
              </a:extLst>
            </p:cNvPr>
            <p:cNvPicPr>
              <a:picLocks noChangeAspect="1"/>
            </p:cNvPicPr>
            <p:nvPr/>
          </p:nvPicPr>
          <p:blipFill>
            <a:blip r:embed="rId2"/>
            <a:stretch>
              <a:fillRect/>
            </a:stretch>
          </p:blipFill>
          <p:spPr>
            <a:xfrm>
              <a:off x="4977281" y="541819"/>
              <a:ext cx="2957855" cy="2777839"/>
            </a:xfrm>
            <a:prstGeom prst="rect">
              <a:avLst/>
            </a:prstGeom>
            <a:ln>
              <a:solidFill>
                <a:schemeClr val="bg1"/>
              </a:solidFill>
            </a:ln>
          </p:spPr>
        </p:pic>
        <p:sp>
          <p:nvSpPr>
            <p:cNvPr id="24" name="CaixaDeTexto 23">
              <a:extLst>
                <a:ext uri="{FF2B5EF4-FFF2-40B4-BE49-F238E27FC236}">
                  <a16:creationId xmlns:a16="http://schemas.microsoft.com/office/drawing/2014/main" id="{F5C3FA4A-1040-414C-865A-E7B1F2CC5D0D}"/>
                </a:ext>
              </a:extLst>
            </p:cNvPr>
            <p:cNvSpPr txBox="1"/>
            <p:nvPr/>
          </p:nvSpPr>
          <p:spPr>
            <a:xfrm>
              <a:off x="4959289" y="372216"/>
              <a:ext cx="990445" cy="654954"/>
            </a:xfrm>
            <a:prstGeom prst="rect">
              <a:avLst/>
            </a:prstGeom>
            <a:noFill/>
            <a:ln>
              <a:noFill/>
            </a:ln>
          </p:spPr>
          <p:txBody>
            <a:bodyPr wrap="square" rtlCol="0">
              <a:spAutoFit/>
            </a:bodyPr>
            <a:lstStyle/>
            <a:p>
              <a:r>
                <a:rPr lang="pt-BR" sz="1000" dirty="0">
                  <a:solidFill>
                    <a:schemeClr val="bg1"/>
                  </a:solidFill>
                </a:rPr>
                <a:t>Jun</a:t>
              </a:r>
              <a:r>
                <a:rPr lang="pt-BR" dirty="0">
                  <a:solidFill>
                    <a:schemeClr val="bg1"/>
                  </a:solidFill>
                </a:rPr>
                <a:t>.</a:t>
              </a:r>
            </a:p>
          </p:txBody>
        </p:sp>
      </p:grpSp>
      <p:grpSp>
        <p:nvGrpSpPr>
          <p:cNvPr id="25" name="Agrupar 24">
            <a:extLst>
              <a:ext uri="{FF2B5EF4-FFF2-40B4-BE49-F238E27FC236}">
                <a16:creationId xmlns:a16="http://schemas.microsoft.com/office/drawing/2014/main" id="{E8495A89-CF4B-4A12-ABC2-3176804DAEC5}"/>
              </a:ext>
            </a:extLst>
          </p:cNvPr>
          <p:cNvGrpSpPr/>
          <p:nvPr/>
        </p:nvGrpSpPr>
        <p:grpSpPr>
          <a:xfrm>
            <a:off x="6834777" y="2638230"/>
            <a:ext cx="1662708" cy="1578634"/>
            <a:chOff x="6105015" y="708782"/>
            <a:chExt cx="2989702" cy="2799467"/>
          </a:xfrm>
        </p:grpSpPr>
        <p:pic>
          <p:nvPicPr>
            <p:cNvPr id="26" name="Imagem 25">
              <a:extLst>
                <a:ext uri="{FF2B5EF4-FFF2-40B4-BE49-F238E27FC236}">
                  <a16:creationId xmlns:a16="http://schemas.microsoft.com/office/drawing/2014/main" id="{66768693-6D32-462B-BF01-874DF61D5AC1}"/>
                </a:ext>
              </a:extLst>
            </p:cNvPr>
            <p:cNvPicPr>
              <a:picLocks noChangeAspect="1"/>
            </p:cNvPicPr>
            <p:nvPr/>
          </p:nvPicPr>
          <p:blipFill>
            <a:blip r:embed="rId3"/>
            <a:stretch>
              <a:fillRect/>
            </a:stretch>
          </p:blipFill>
          <p:spPr>
            <a:xfrm>
              <a:off x="6125586" y="708782"/>
              <a:ext cx="2969131" cy="2799467"/>
            </a:xfrm>
            <a:prstGeom prst="rect">
              <a:avLst/>
            </a:prstGeom>
            <a:ln>
              <a:solidFill>
                <a:schemeClr val="bg1"/>
              </a:solidFill>
            </a:ln>
          </p:spPr>
        </p:pic>
        <p:sp>
          <p:nvSpPr>
            <p:cNvPr id="27" name="CaixaDeTexto 26">
              <a:extLst>
                <a:ext uri="{FF2B5EF4-FFF2-40B4-BE49-F238E27FC236}">
                  <a16:creationId xmlns:a16="http://schemas.microsoft.com/office/drawing/2014/main" id="{943B923F-96F8-4C76-94EF-EB09950B0575}"/>
                </a:ext>
              </a:extLst>
            </p:cNvPr>
            <p:cNvSpPr txBox="1"/>
            <p:nvPr/>
          </p:nvSpPr>
          <p:spPr>
            <a:xfrm>
              <a:off x="6105015" y="723253"/>
              <a:ext cx="1006595" cy="436635"/>
            </a:xfrm>
            <a:prstGeom prst="rect">
              <a:avLst/>
            </a:prstGeom>
            <a:noFill/>
            <a:ln>
              <a:noFill/>
            </a:ln>
          </p:spPr>
          <p:txBody>
            <a:bodyPr wrap="square" rtlCol="0">
              <a:spAutoFit/>
            </a:bodyPr>
            <a:lstStyle/>
            <a:p>
              <a:r>
                <a:rPr lang="pt-BR" sz="1000" dirty="0">
                  <a:solidFill>
                    <a:schemeClr val="bg1"/>
                  </a:solidFill>
                </a:rPr>
                <a:t>Ago.</a:t>
              </a:r>
            </a:p>
          </p:txBody>
        </p:sp>
      </p:grpSp>
      <p:grpSp>
        <p:nvGrpSpPr>
          <p:cNvPr id="28" name="Agrupar 27">
            <a:extLst>
              <a:ext uri="{FF2B5EF4-FFF2-40B4-BE49-F238E27FC236}">
                <a16:creationId xmlns:a16="http://schemas.microsoft.com/office/drawing/2014/main" id="{9FA6A7A9-8338-4E6A-897B-F27B9165F069}"/>
              </a:ext>
            </a:extLst>
          </p:cNvPr>
          <p:cNvGrpSpPr/>
          <p:nvPr/>
        </p:nvGrpSpPr>
        <p:grpSpPr>
          <a:xfrm>
            <a:off x="6970081" y="2929284"/>
            <a:ext cx="1669564" cy="1577806"/>
            <a:chOff x="6675212" y="822345"/>
            <a:chExt cx="3002029" cy="2797998"/>
          </a:xfrm>
        </p:grpSpPr>
        <p:pic>
          <p:nvPicPr>
            <p:cNvPr id="29" name="Imagem 28">
              <a:extLst>
                <a:ext uri="{FF2B5EF4-FFF2-40B4-BE49-F238E27FC236}">
                  <a16:creationId xmlns:a16="http://schemas.microsoft.com/office/drawing/2014/main" id="{E262C618-AE6D-4BA2-9190-1BBD66BF5BD6}"/>
                </a:ext>
              </a:extLst>
            </p:cNvPr>
            <p:cNvPicPr>
              <a:picLocks noChangeAspect="1"/>
            </p:cNvPicPr>
            <p:nvPr/>
          </p:nvPicPr>
          <p:blipFill>
            <a:blip r:embed="rId4"/>
            <a:stretch>
              <a:fillRect/>
            </a:stretch>
          </p:blipFill>
          <p:spPr>
            <a:xfrm>
              <a:off x="6709668" y="822345"/>
              <a:ext cx="2967573" cy="2797998"/>
            </a:xfrm>
            <a:prstGeom prst="rect">
              <a:avLst/>
            </a:prstGeom>
            <a:ln>
              <a:solidFill>
                <a:schemeClr val="bg1"/>
              </a:solidFill>
            </a:ln>
          </p:spPr>
        </p:pic>
        <p:sp>
          <p:nvSpPr>
            <p:cNvPr id="30" name="CaixaDeTexto 29">
              <a:extLst>
                <a:ext uri="{FF2B5EF4-FFF2-40B4-BE49-F238E27FC236}">
                  <a16:creationId xmlns:a16="http://schemas.microsoft.com/office/drawing/2014/main" id="{2D9C0CD4-93D6-4F8B-AB29-AF04B0D99D41}"/>
                </a:ext>
              </a:extLst>
            </p:cNvPr>
            <p:cNvSpPr txBox="1"/>
            <p:nvPr/>
          </p:nvSpPr>
          <p:spPr>
            <a:xfrm>
              <a:off x="6675212" y="832847"/>
              <a:ext cx="897778" cy="436635"/>
            </a:xfrm>
            <a:prstGeom prst="rect">
              <a:avLst/>
            </a:prstGeom>
            <a:noFill/>
            <a:ln>
              <a:noFill/>
            </a:ln>
          </p:spPr>
          <p:txBody>
            <a:bodyPr wrap="square" rtlCol="0">
              <a:spAutoFit/>
            </a:bodyPr>
            <a:lstStyle/>
            <a:p>
              <a:r>
                <a:rPr lang="pt-BR" sz="1000" dirty="0">
                  <a:solidFill>
                    <a:schemeClr val="bg1"/>
                  </a:solidFill>
                </a:rPr>
                <a:t>Set.</a:t>
              </a:r>
            </a:p>
          </p:txBody>
        </p:sp>
      </p:grpSp>
      <p:grpSp>
        <p:nvGrpSpPr>
          <p:cNvPr id="31" name="Agrupar 30">
            <a:extLst>
              <a:ext uri="{FF2B5EF4-FFF2-40B4-BE49-F238E27FC236}">
                <a16:creationId xmlns:a16="http://schemas.microsoft.com/office/drawing/2014/main" id="{7933CCAD-AF6A-4C66-A55A-C738F678826F}"/>
              </a:ext>
            </a:extLst>
          </p:cNvPr>
          <p:cNvGrpSpPr/>
          <p:nvPr/>
        </p:nvGrpSpPr>
        <p:grpSpPr>
          <a:xfrm>
            <a:off x="7148882" y="3190802"/>
            <a:ext cx="1635269" cy="1553694"/>
            <a:chOff x="7269692" y="915367"/>
            <a:chExt cx="2940363" cy="2755239"/>
          </a:xfrm>
        </p:grpSpPr>
        <p:pic>
          <p:nvPicPr>
            <p:cNvPr id="32" name="Imagem 31">
              <a:extLst>
                <a:ext uri="{FF2B5EF4-FFF2-40B4-BE49-F238E27FC236}">
                  <a16:creationId xmlns:a16="http://schemas.microsoft.com/office/drawing/2014/main" id="{31CC3ABB-31DA-42C0-8DF9-F726859C13A3}"/>
                </a:ext>
              </a:extLst>
            </p:cNvPr>
            <p:cNvPicPr>
              <a:picLocks noChangeAspect="1"/>
            </p:cNvPicPr>
            <p:nvPr/>
          </p:nvPicPr>
          <p:blipFill>
            <a:blip r:embed="rId5"/>
            <a:stretch>
              <a:fillRect/>
            </a:stretch>
          </p:blipFill>
          <p:spPr>
            <a:xfrm>
              <a:off x="7269694" y="915367"/>
              <a:ext cx="2940361" cy="2755239"/>
            </a:xfrm>
            <a:prstGeom prst="rect">
              <a:avLst/>
            </a:prstGeom>
            <a:ln>
              <a:solidFill>
                <a:schemeClr val="bg1"/>
              </a:solidFill>
            </a:ln>
          </p:spPr>
        </p:pic>
        <p:sp>
          <p:nvSpPr>
            <p:cNvPr id="33" name="CaixaDeTexto 32">
              <a:extLst>
                <a:ext uri="{FF2B5EF4-FFF2-40B4-BE49-F238E27FC236}">
                  <a16:creationId xmlns:a16="http://schemas.microsoft.com/office/drawing/2014/main" id="{C1307606-C01C-4D4B-98E3-2C074E5D18B2}"/>
                </a:ext>
              </a:extLst>
            </p:cNvPr>
            <p:cNvSpPr txBox="1"/>
            <p:nvPr/>
          </p:nvSpPr>
          <p:spPr>
            <a:xfrm>
              <a:off x="7269692" y="942442"/>
              <a:ext cx="1010134" cy="436635"/>
            </a:xfrm>
            <a:prstGeom prst="rect">
              <a:avLst/>
            </a:prstGeom>
            <a:noFill/>
            <a:ln>
              <a:noFill/>
            </a:ln>
          </p:spPr>
          <p:txBody>
            <a:bodyPr wrap="square" rtlCol="0">
              <a:spAutoFit/>
            </a:bodyPr>
            <a:lstStyle/>
            <a:p>
              <a:r>
                <a:rPr lang="pt-BR" sz="1000" dirty="0">
                  <a:solidFill>
                    <a:schemeClr val="bg1"/>
                  </a:solidFill>
                </a:rPr>
                <a:t>Out.</a:t>
              </a:r>
            </a:p>
          </p:txBody>
        </p:sp>
      </p:grpSp>
      <p:sp>
        <p:nvSpPr>
          <p:cNvPr id="34" name="Chave Direita 33">
            <a:extLst>
              <a:ext uri="{FF2B5EF4-FFF2-40B4-BE49-F238E27FC236}">
                <a16:creationId xmlns:a16="http://schemas.microsoft.com/office/drawing/2014/main" id="{CA84F411-DAD3-49F5-BFA8-0CA239B6357B}"/>
              </a:ext>
            </a:extLst>
          </p:cNvPr>
          <p:cNvSpPr/>
          <p:nvPr/>
        </p:nvSpPr>
        <p:spPr>
          <a:xfrm>
            <a:off x="8682157" y="2364537"/>
            <a:ext cx="485845" cy="2528602"/>
          </a:xfrm>
          <a:prstGeom prst="rightBrace">
            <a:avLst>
              <a:gd name="adj1" fmla="val 0"/>
              <a:gd name="adj2" fmla="val 5312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t-BR"/>
          </a:p>
        </p:txBody>
      </p:sp>
      <p:sp>
        <p:nvSpPr>
          <p:cNvPr id="35" name="Chave Direita 34">
            <a:extLst>
              <a:ext uri="{FF2B5EF4-FFF2-40B4-BE49-F238E27FC236}">
                <a16:creationId xmlns:a16="http://schemas.microsoft.com/office/drawing/2014/main" id="{168F0E1D-DDFA-4A2E-BE26-6225590B45CF}"/>
              </a:ext>
            </a:extLst>
          </p:cNvPr>
          <p:cNvSpPr/>
          <p:nvPr/>
        </p:nvSpPr>
        <p:spPr>
          <a:xfrm rot="10800000">
            <a:off x="6126913" y="2364537"/>
            <a:ext cx="493613" cy="2433943"/>
          </a:xfrm>
          <a:prstGeom prst="rightBrace">
            <a:avLst>
              <a:gd name="adj1" fmla="val 0"/>
              <a:gd name="adj2" fmla="val 5312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t-BR"/>
          </a:p>
        </p:txBody>
      </p:sp>
      <p:grpSp>
        <p:nvGrpSpPr>
          <p:cNvPr id="36" name="Agrupar 35">
            <a:extLst>
              <a:ext uri="{FF2B5EF4-FFF2-40B4-BE49-F238E27FC236}">
                <a16:creationId xmlns:a16="http://schemas.microsoft.com/office/drawing/2014/main" id="{0CFBF70E-6416-41B6-A341-C0C94D60B6D4}"/>
              </a:ext>
            </a:extLst>
          </p:cNvPr>
          <p:cNvGrpSpPr/>
          <p:nvPr/>
        </p:nvGrpSpPr>
        <p:grpSpPr>
          <a:xfrm>
            <a:off x="9501105" y="2571644"/>
            <a:ext cx="2259144" cy="2159772"/>
            <a:chOff x="6125586" y="708782"/>
            <a:chExt cx="2969131" cy="2799467"/>
          </a:xfrm>
        </p:grpSpPr>
        <p:pic>
          <p:nvPicPr>
            <p:cNvPr id="37" name="Imagem 36">
              <a:extLst>
                <a:ext uri="{FF2B5EF4-FFF2-40B4-BE49-F238E27FC236}">
                  <a16:creationId xmlns:a16="http://schemas.microsoft.com/office/drawing/2014/main" id="{46F9885A-4A2B-4B08-8BB4-B5D22B0F3450}"/>
                </a:ext>
              </a:extLst>
            </p:cNvPr>
            <p:cNvPicPr>
              <a:picLocks noChangeAspect="1"/>
            </p:cNvPicPr>
            <p:nvPr/>
          </p:nvPicPr>
          <p:blipFill>
            <a:blip r:embed="rId3"/>
            <a:stretch>
              <a:fillRect/>
            </a:stretch>
          </p:blipFill>
          <p:spPr>
            <a:xfrm>
              <a:off x="6125586" y="708782"/>
              <a:ext cx="2969131" cy="2799467"/>
            </a:xfrm>
            <a:prstGeom prst="rect">
              <a:avLst/>
            </a:prstGeom>
            <a:ln>
              <a:solidFill>
                <a:schemeClr val="bg1"/>
              </a:solidFill>
            </a:ln>
          </p:spPr>
        </p:pic>
        <p:sp>
          <p:nvSpPr>
            <p:cNvPr id="38" name="CaixaDeTexto 37">
              <a:extLst>
                <a:ext uri="{FF2B5EF4-FFF2-40B4-BE49-F238E27FC236}">
                  <a16:creationId xmlns:a16="http://schemas.microsoft.com/office/drawing/2014/main" id="{2BB59A2A-8B68-4E90-9B7B-806F6203082D}"/>
                </a:ext>
              </a:extLst>
            </p:cNvPr>
            <p:cNvSpPr txBox="1"/>
            <p:nvPr/>
          </p:nvSpPr>
          <p:spPr>
            <a:xfrm>
              <a:off x="6648877" y="773414"/>
              <a:ext cx="2057734" cy="398936"/>
            </a:xfrm>
            <a:prstGeom prst="rect">
              <a:avLst/>
            </a:prstGeom>
            <a:noFill/>
            <a:ln>
              <a:noFill/>
            </a:ln>
          </p:spPr>
          <p:txBody>
            <a:bodyPr wrap="square" rtlCol="0">
              <a:spAutoFit/>
            </a:bodyPr>
            <a:lstStyle/>
            <a:p>
              <a:r>
                <a:rPr lang="pt-BR" sz="1400" dirty="0">
                  <a:solidFill>
                    <a:schemeClr val="bg1"/>
                  </a:solidFill>
                </a:rPr>
                <a:t>Comp. Anual 2012</a:t>
              </a:r>
            </a:p>
          </p:txBody>
        </p:sp>
      </p:grpSp>
      <p:sp>
        <p:nvSpPr>
          <p:cNvPr id="39" name="CaixaDeTexto 38">
            <a:extLst>
              <a:ext uri="{FF2B5EF4-FFF2-40B4-BE49-F238E27FC236}">
                <a16:creationId xmlns:a16="http://schemas.microsoft.com/office/drawing/2014/main" id="{5B1557AF-996F-404F-9D5C-7695AF99E016}"/>
              </a:ext>
            </a:extLst>
          </p:cNvPr>
          <p:cNvSpPr txBox="1"/>
          <p:nvPr/>
        </p:nvSpPr>
        <p:spPr>
          <a:xfrm>
            <a:off x="9842927" y="4362084"/>
            <a:ext cx="1701843" cy="369332"/>
          </a:xfrm>
          <a:prstGeom prst="rect">
            <a:avLst/>
          </a:prstGeom>
          <a:noFill/>
        </p:spPr>
        <p:txBody>
          <a:bodyPr wrap="square" rtlCol="0">
            <a:spAutoFit/>
          </a:bodyPr>
          <a:lstStyle/>
          <a:p>
            <a:r>
              <a:rPr lang="pt-BR" dirty="0">
                <a:solidFill>
                  <a:schemeClr val="bg1"/>
                </a:solidFill>
              </a:rPr>
              <a:t>VIIRS - filtrado</a:t>
            </a:r>
          </a:p>
        </p:txBody>
      </p:sp>
      <p:sp>
        <p:nvSpPr>
          <p:cNvPr id="40" name="CaixaDeTexto 39">
            <a:extLst>
              <a:ext uri="{FF2B5EF4-FFF2-40B4-BE49-F238E27FC236}">
                <a16:creationId xmlns:a16="http://schemas.microsoft.com/office/drawing/2014/main" id="{54CE2121-EC2D-4EEC-AB57-37A8A650F1C7}"/>
              </a:ext>
            </a:extLst>
          </p:cNvPr>
          <p:cNvSpPr txBox="1"/>
          <p:nvPr/>
        </p:nvSpPr>
        <p:spPr>
          <a:xfrm>
            <a:off x="5380836" y="4505269"/>
            <a:ext cx="742950" cy="369332"/>
          </a:xfrm>
          <a:prstGeom prst="rect">
            <a:avLst/>
          </a:prstGeom>
          <a:noFill/>
        </p:spPr>
        <p:txBody>
          <a:bodyPr wrap="square" rtlCol="0">
            <a:spAutoFit/>
          </a:bodyPr>
          <a:lstStyle/>
          <a:p>
            <a:r>
              <a:rPr lang="pt-BR" dirty="0">
                <a:solidFill>
                  <a:schemeClr val="bg1"/>
                </a:solidFill>
              </a:rPr>
              <a:t>VIIRS</a:t>
            </a:r>
          </a:p>
        </p:txBody>
      </p:sp>
      <p:sp>
        <p:nvSpPr>
          <p:cNvPr id="41" name="CaixaDeTexto 40">
            <a:extLst>
              <a:ext uri="{FF2B5EF4-FFF2-40B4-BE49-F238E27FC236}">
                <a16:creationId xmlns:a16="http://schemas.microsoft.com/office/drawing/2014/main" id="{F98B5B1F-CD9A-4595-B00A-52FE8D3029E8}"/>
              </a:ext>
            </a:extLst>
          </p:cNvPr>
          <p:cNvSpPr txBox="1"/>
          <p:nvPr/>
        </p:nvSpPr>
        <p:spPr>
          <a:xfrm>
            <a:off x="1974953" y="4251740"/>
            <a:ext cx="742950" cy="369332"/>
          </a:xfrm>
          <a:prstGeom prst="rect">
            <a:avLst/>
          </a:prstGeom>
          <a:noFill/>
        </p:spPr>
        <p:txBody>
          <a:bodyPr wrap="square" rtlCol="0">
            <a:spAutoFit/>
          </a:bodyPr>
          <a:lstStyle/>
          <a:p>
            <a:r>
              <a:rPr lang="pt-BR" dirty="0">
                <a:solidFill>
                  <a:schemeClr val="bg1"/>
                </a:solidFill>
              </a:rPr>
              <a:t>VIIRS</a:t>
            </a:r>
          </a:p>
        </p:txBody>
      </p:sp>
      <p:sp>
        <p:nvSpPr>
          <p:cNvPr id="42" name="CaixaDeTexto 41">
            <a:extLst>
              <a:ext uri="{FF2B5EF4-FFF2-40B4-BE49-F238E27FC236}">
                <a16:creationId xmlns:a16="http://schemas.microsoft.com/office/drawing/2014/main" id="{ABF9548A-64BD-4C46-9531-0635B2AA323D}"/>
              </a:ext>
            </a:extLst>
          </p:cNvPr>
          <p:cNvSpPr txBox="1"/>
          <p:nvPr/>
        </p:nvSpPr>
        <p:spPr>
          <a:xfrm>
            <a:off x="7215179" y="4414509"/>
            <a:ext cx="1771220" cy="369332"/>
          </a:xfrm>
          <a:prstGeom prst="rect">
            <a:avLst/>
          </a:prstGeom>
          <a:noFill/>
        </p:spPr>
        <p:txBody>
          <a:bodyPr wrap="square" rtlCol="0">
            <a:spAutoFit/>
          </a:bodyPr>
          <a:lstStyle/>
          <a:p>
            <a:r>
              <a:rPr lang="pt-BR" dirty="0">
                <a:solidFill>
                  <a:schemeClr val="bg1"/>
                </a:solidFill>
              </a:rPr>
              <a:t>VIIRS - filtrado</a:t>
            </a:r>
          </a:p>
        </p:txBody>
      </p:sp>
      <p:sp>
        <p:nvSpPr>
          <p:cNvPr id="43" name="CaixaDeTexto 42">
            <a:extLst>
              <a:ext uri="{FF2B5EF4-FFF2-40B4-BE49-F238E27FC236}">
                <a16:creationId xmlns:a16="http://schemas.microsoft.com/office/drawing/2014/main" id="{250EF60C-47F1-439A-AD2C-947B3A4CF458}"/>
              </a:ext>
            </a:extLst>
          </p:cNvPr>
          <p:cNvSpPr txBox="1"/>
          <p:nvPr/>
        </p:nvSpPr>
        <p:spPr>
          <a:xfrm>
            <a:off x="6589514" y="1788123"/>
            <a:ext cx="2142831" cy="430887"/>
          </a:xfrm>
          <a:prstGeom prst="rect">
            <a:avLst/>
          </a:prstGeom>
          <a:noFill/>
        </p:spPr>
        <p:txBody>
          <a:bodyPr wrap="none" rtlCol="0">
            <a:spAutoFit/>
          </a:bodyPr>
          <a:lstStyle/>
          <a:p>
            <a:r>
              <a:rPr lang="pt-BR" sz="2200" dirty="0"/>
              <a:t>Média aritmética</a:t>
            </a:r>
          </a:p>
        </p:txBody>
      </p:sp>
      <p:sp>
        <p:nvSpPr>
          <p:cNvPr id="44" name="CaixaDeTexto 43">
            <a:extLst>
              <a:ext uri="{FF2B5EF4-FFF2-40B4-BE49-F238E27FC236}">
                <a16:creationId xmlns:a16="http://schemas.microsoft.com/office/drawing/2014/main" id="{DCF3CEAC-93F5-48A9-9D17-345FA3ADEDD2}"/>
              </a:ext>
            </a:extLst>
          </p:cNvPr>
          <p:cNvSpPr txBox="1"/>
          <p:nvPr/>
        </p:nvSpPr>
        <p:spPr>
          <a:xfrm>
            <a:off x="9524481" y="4739980"/>
            <a:ext cx="2315249" cy="430887"/>
          </a:xfrm>
          <a:prstGeom prst="rect">
            <a:avLst/>
          </a:prstGeom>
          <a:noFill/>
        </p:spPr>
        <p:txBody>
          <a:bodyPr wrap="none" rtlCol="0">
            <a:spAutoFit/>
          </a:bodyPr>
          <a:lstStyle/>
          <a:p>
            <a:r>
              <a:rPr lang="pt-BR" sz="2200" dirty="0"/>
              <a:t>Produto final VIIRS</a:t>
            </a:r>
          </a:p>
        </p:txBody>
      </p:sp>
      <p:sp>
        <p:nvSpPr>
          <p:cNvPr id="45" name="CaixaDeTexto 44">
            <a:extLst>
              <a:ext uri="{FF2B5EF4-FFF2-40B4-BE49-F238E27FC236}">
                <a16:creationId xmlns:a16="http://schemas.microsoft.com/office/drawing/2014/main" id="{BE993B37-8781-4542-BC6E-97193BCA9535}"/>
              </a:ext>
            </a:extLst>
          </p:cNvPr>
          <p:cNvSpPr txBox="1"/>
          <p:nvPr/>
        </p:nvSpPr>
        <p:spPr>
          <a:xfrm>
            <a:off x="508130" y="1403402"/>
            <a:ext cx="1705735" cy="769441"/>
          </a:xfrm>
          <a:prstGeom prst="rect">
            <a:avLst/>
          </a:prstGeom>
          <a:noFill/>
        </p:spPr>
        <p:txBody>
          <a:bodyPr wrap="square" rtlCol="0">
            <a:spAutoFit/>
          </a:bodyPr>
          <a:lstStyle/>
          <a:p>
            <a:r>
              <a:rPr lang="pt-BR" sz="2200" dirty="0"/>
              <a:t>Imagem selecionadas</a:t>
            </a:r>
          </a:p>
        </p:txBody>
      </p:sp>
      <p:sp>
        <p:nvSpPr>
          <p:cNvPr id="46" name="Título 1">
            <a:extLst>
              <a:ext uri="{FF2B5EF4-FFF2-40B4-BE49-F238E27FC236}">
                <a16:creationId xmlns:a16="http://schemas.microsoft.com/office/drawing/2014/main" id="{F268FC6C-4659-4D91-9FA4-C0EF2725CDA1}"/>
              </a:ext>
            </a:extLst>
          </p:cNvPr>
          <p:cNvSpPr txBox="1">
            <a:spLocks/>
          </p:cNvSpPr>
          <p:nvPr/>
        </p:nvSpPr>
        <p:spPr>
          <a:xfrm>
            <a:off x="84503" y="63696"/>
            <a:ext cx="2019719" cy="553249"/>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3500" dirty="0"/>
              <a:t>Métodos</a:t>
            </a:r>
          </a:p>
        </p:txBody>
      </p:sp>
    </p:spTree>
    <p:extLst>
      <p:ext uri="{BB962C8B-B14F-4D97-AF65-F5344CB8AC3E}">
        <p14:creationId xmlns:p14="http://schemas.microsoft.com/office/powerpoint/2010/main" val="17024668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Imagem 1" descr="Figura filtragem">
            <a:extLst>
              <a:ext uri="{FF2B5EF4-FFF2-40B4-BE49-F238E27FC236}">
                <a16:creationId xmlns:a16="http://schemas.microsoft.com/office/drawing/2014/main" id="{B09F0A43-3345-4B64-9DDA-34577C3ECF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415" t="10429" r="3311" b="12419"/>
          <a:stretch>
            <a:fillRect/>
          </a:stretch>
        </p:blipFill>
        <p:spPr bwMode="auto">
          <a:xfrm>
            <a:off x="970385" y="1306286"/>
            <a:ext cx="10360480" cy="482392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3D67830B-8EE8-4F2E-BE30-E1A1C23A5A37}"/>
              </a:ext>
            </a:extLst>
          </p:cNvPr>
          <p:cNvSpPr>
            <a:spLocks noChangeArrowheads="1"/>
          </p:cNvSpPr>
          <p:nvPr/>
        </p:nvSpPr>
        <p:spPr bwMode="auto">
          <a:xfrm>
            <a:off x="905069" y="6132912"/>
            <a:ext cx="231541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Fonte: Autoria própria.</a:t>
            </a:r>
            <a:endParaRPr kumimoji="0" lang="pt-BR" altLang="pt-BR" sz="1600" b="0" i="0" u="none" strike="noStrike" cap="none" normalizeH="0" baseline="0" dirty="0">
              <a:ln>
                <a:noFill/>
              </a:ln>
              <a:solidFill>
                <a:schemeClr val="tx1"/>
              </a:solidFill>
              <a:effectLst/>
              <a:latin typeface="Arial" panose="020B0604020202020204" pitchFamily="34" charset="0"/>
            </a:endParaRPr>
          </a:p>
        </p:txBody>
      </p:sp>
      <p:sp>
        <p:nvSpPr>
          <p:cNvPr id="9" name="Rectangle 2">
            <a:extLst>
              <a:ext uri="{FF2B5EF4-FFF2-40B4-BE49-F238E27FC236}">
                <a16:creationId xmlns:a16="http://schemas.microsoft.com/office/drawing/2014/main" id="{97030119-AE9A-4FE2-B35A-0E16D27C8164}"/>
              </a:ext>
            </a:extLst>
          </p:cNvPr>
          <p:cNvSpPr>
            <a:spLocks noChangeArrowheads="1"/>
          </p:cNvSpPr>
          <p:nvPr/>
        </p:nvSpPr>
        <p:spPr bwMode="auto">
          <a:xfrm>
            <a:off x="5944968" y="857310"/>
            <a:ext cx="608219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pt-BR" altLang="pt-BR" sz="2300" dirty="0">
                <a:latin typeface="Arial" panose="020B0604020202020204" pitchFamily="34" charset="0"/>
              </a:rPr>
              <a:t>VIIRS - Composição anual média gerada</a:t>
            </a:r>
            <a:endParaRPr kumimoji="0" lang="pt-BR" altLang="pt-BR" sz="2300" b="0" i="0" u="none" strike="noStrike" cap="none" normalizeH="0" baseline="0" dirty="0">
              <a:ln>
                <a:noFill/>
              </a:ln>
              <a:solidFill>
                <a:schemeClr val="tx1"/>
              </a:solidFill>
              <a:effectLst/>
              <a:latin typeface="Arial" panose="020B0604020202020204" pitchFamily="34" charset="0"/>
            </a:endParaRPr>
          </a:p>
        </p:txBody>
      </p:sp>
      <p:sp>
        <p:nvSpPr>
          <p:cNvPr id="10" name="Rectangle 2">
            <a:extLst>
              <a:ext uri="{FF2B5EF4-FFF2-40B4-BE49-F238E27FC236}">
                <a16:creationId xmlns:a16="http://schemas.microsoft.com/office/drawing/2014/main" id="{A3639618-9472-454D-A5E9-7845F3E48F61}"/>
              </a:ext>
            </a:extLst>
          </p:cNvPr>
          <p:cNvSpPr>
            <a:spLocks noChangeArrowheads="1"/>
          </p:cNvSpPr>
          <p:nvPr/>
        </p:nvSpPr>
        <p:spPr bwMode="auto">
          <a:xfrm>
            <a:off x="905069" y="870990"/>
            <a:ext cx="6356373"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pt-BR" altLang="pt-BR" sz="2300" dirty="0">
                <a:latin typeface="Arial" panose="020B0604020202020204" pitchFamily="34" charset="0"/>
              </a:rPr>
              <a:t>VIIRS – Composição mensal (Set.)</a:t>
            </a:r>
            <a:endParaRPr kumimoji="0" lang="pt-BR" altLang="pt-BR" sz="2300" b="0" i="0" u="none" strike="noStrike" cap="none" normalizeH="0" baseline="0" dirty="0">
              <a:ln>
                <a:noFill/>
              </a:ln>
              <a:solidFill>
                <a:schemeClr val="tx1"/>
              </a:solidFill>
              <a:effectLst/>
              <a:latin typeface="Arial" panose="020B0604020202020204" pitchFamily="34" charset="0"/>
            </a:endParaRPr>
          </a:p>
        </p:txBody>
      </p:sp>
      <p:sp>
        <p:nvSpPr>
          <p:cNvPr id="8" name="Título 1">
            <a:extLst>
              <a:ext uri="{FF2B5EF4-FFF2-40B4-BE49-F238E27FC236}">
                <a16:creationId xmlns:a16="http://schemas.microsoft.com/office/drawing/2014/main" id="{8BDAF122-B0A0-43FC-9C20-B69D334941B5}"/>
              </a:ext>
            </a:extLst>
          </p:cNvPr>
          <p:cNvSpPr txBox="1">
            <a:spLocks/>
          </p:cNvSpPr>
          <p:nvPr/>
        </p:nvSpPr>
        <p:spPr>
          <a:xfrm>
            <a:off x="84503" y="63696"/>
            <a:ext cx="2019719" cy="553249"/>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3500" dirty="0"/>
              <a:t>Métodos</a:t>
            </a:r>
          </a:p>
        </p:txBody>
      </p:sp>
    </p:spTree>
    <p:extLst>
      <p:ext uri="{BB962C8B-B14F-4D97-AF65-F5344CB8AC3E}">
        <p14:creationId xmlns:p14="http://schemas.microsoft.com/office/powerpoint/2010/main" val="2932824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FD86019F-C907-437B-AA39-DABCAA552985}"/>
              </a:ext>
            </a:extLst>
          </p:cNvPr>
          <p:cNvPicPr>
            <a:picLocks noChangeAspect="1"/>
          </p:cNvPicPr>
          <p:nvPr/>
        </p:nvPicPr>
        <p:blipFill>
          <a:blip r:embed="rId2"/>
          <a:stretch>
            <a:fillRect/>
          </a:stretch>
        </p:blipFill>
        <p:spPr>
          <a:xfrm>
            <a:off x="646576" y="2929045"/>
            <a:ext cx="1903622" cy="1803543"/>
          </a:xfrm>
          <a:prstGeom prst="rect">
            <a:avLst/>
          </a:prstGeom>
          <a:ln>
            <a:solidFill>
              <a:schemeClr val="tx1"/>
            </a:solidFill>
          </a:ln>
        </p:spPr>
      </p:pic>
      <p:pic>
        <p:nvPicPr>
          <p:cNvPr id="5" name="Imagem 4">
            <a:extLst>
              <a:ext uri="{FF2B5EF4-FFF2-40B4-BE49-F238E27FC236}">
                <a16:creationId xmlns:a16="http://schemas.microsoft.com/office/drawing/2014/main" id="{71564A7F-F775-4B77-B746-C7B1BA002D02}"/>
              </a:ext>
            </a:extLst>
          </p:cNvPr>
          <p:cNvPicPr>
            <a:picLocks noChangeAspect="1"/>
          </p:cNvPicPr>
          <p:nvPr/>
        </p:nvPicPr>
        <p:blipFill>
          <a:blip r:embed="rId3"/>
          <a:stretch>
            <a:fillRect/>
          </a:stretch>
        </p:blipFill>
        <p:spPr>
          <a:xfrm>
            <a:off x="646576" y="4890725"/>
            <a:ext cx="1903622" cy="1786770"/>
          </a:xfrm>
          <a:prstGeom prst="rect">
            <a:avLst/>
          </a:prstGeom>
          <a:ln>
            <a:solidFill>
              <a:schemeClr val="tx1"/>
            </a:solidFill>
          </a:ln>
        </p:spPr>
      </p:pic>
      <p:grpSp>
        <p:nvGrpSpPr>
          <p:cNvPr id="7" name="Agrupar 6">
            <a:extLst>
              <a:ext uri="{FF2B5EF4-FFF2-40B4-BE49-F238E27FC236}">
                <a16:creationId xmlns:a16="http://schemas.microsoft.com/office/drawing/2014/main" id="{1CBBD0C6-DC38-4E8C-9308-59955FAFBC68}"/>
              </a:ext>
            </a:extLst>
          </p:cNvPr>
          <p:cNvGrpSpPr/>
          <p:nvPr/>
        </p:nvGrpSpPr>
        <p:grpSpPr>
          <a:xfrm>
            <a:off x="646576" y="903753"/>
            <a:ext cx="1903622" cy="1875065"/>
            <a:chOff x="6581030" y="1924877"/>
            <a:chExt cx="1470991" cy="1470991"/>
          </a:xfrm>
        </p:grpSpPr>
        <p:sp>
          <p:nvSpPr>
            <p:cNvPr id="9" name="Retângulo 8">
              <a:extLst>
                <a:ext uri="{FF2B5EF4-FFF2-40B4-BE49-F238E27FC236}">
                  <a16:creationId xmlns:a16="http://schemas.microsoft.com/office/drawing/2014/main" id="{4657CD72-8F37-428E-9AB2-0126F8034E54}"/>
                </a:ext>
              </a:extLst>
            </p:cNvPr>
            <p:cNvSpPr/>
            <p:nvPr/>
          </p:nvSpPr>
          <p:spPr>
            <a:xfrm>
              <a:off x="6581030" y="1924877"/>
              <a:ext cx="1470991" cy="147099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pt-BR" dirty="0">
                <a:solidFill>
                  <a:schemeClr val="tx1"/>
                </a:solidFill>
              </a:endParaRPr>
            </a:p>
          </p:txBody>
        </p:sp>
        <p:pic>
          <p:nvPicPr>
            <p:cNvPr id="10" name="Imagem 9">
              <a:extLst>
                <a:ext uri="{FF2B5EF4-FFF2-40B4-BE49-F238E27FC236}">
                  <a16:creationId xmlns:a16="http://schemas.microsoft.com/office/drawing/2014/main" id="{33AA4616-C4DA-4B6D-B01F-6B13FFE1C01A}"/>
                </a:ext>
              </a:extLst>
            </p:cNvPr>
            <p:cNvPicPr>
              <a:picLocks noChangeAspect="1"/>
            </p:cNvPicPr>
            <p:nvPr/>
          </p:nvPicPr>
          <p:blipFill>
            <a:blip r:embed="rId4"/>
            <a:stretch>
              <a:fillRect/>
            </a:stretch>
          </p:blipFill>
          <p:spPr>
            <a:xfrm>
              <a:off x="6621956" y="2002041"/>
              <a:ext cx="1389138" cy="1316661"/>
            </a:xfrm>
            <a:prstGeom prst="rect">
              <a:avLst/>
            </a:prstGeom>
          </p:spPr>
        </p:pic>
      </p:grpSp>
      <p:sp>
        <p:nvSpPr>
          <p:cNvPr id="11" name="CaixaDeTexto 10">
            <a:extLst>
              <a:ext uri="{FF2B5EF4-FFF2-40B4-BE49-F238E27FC236}">
                <a16:creationId xmlns:a16="http://schemas.microsoft.com/office/drawing/2014/main" id="{36162960-9CF6-4484-B212-912B463CA86E}"/>
              </a:ext>
            </a:extLst>
          </p:cNvPr>
          <p:cNvSpPr txBox="1"/>
          <p:nvPr/>
        </p:nvSpPr>
        <p:spPr>
          <a:xfrm>
            <a:off x="2550197" y="1656618"/>
            <a:ext cx="1597445" cy="369332"/>
          </a:xfrm>
          <a:prstGeom prst="rect">
            <a:avLst/>
          </a:prstGeom>
          <a:noFill/>
        </p:spPr>
        <p:txBody>
          <a:bodyPr wrap="square" rtlCol="0">
            <a:spAutoFit/>
          </a:bodyPr>
          <a:lstStyle/>
          <a:p>
            <a:r>
              <a:rPr lang="pt-BR" dirty="0"/>
              <a:t>CNEFE (2010)</a:t>
            </a:r>
          </a:p>
        </p:txBody>
      </p:sp>
      <p:sp>
        <p:nvSpPr>
          <p:cNvPr id="12" name="CaixaDeTexto 11">
            <a:extLst>
              <a:ext uri="{FF2B5EF4-FFF2-40B4-BE49-F238E27FC236}">
                <a16:creationId xmlns:a16="http://schemas.microsoft.com/office/drawing/2014/main" id="{E288A474-F188-4AFF-867B-B62395747A49}"/>
              </a:ext>
            </a:extLst>
          </p:cNvPr>
          <p:cNvSpPr txBox="1"/>
          <p:nvPr/>
        </p:nvSpPr>
        <p:spPr>
          <a:xfrm>
            <a:off x="2669546" y="3507650"/>
            <a:ext cx="1597445" cy="646331"/>
          </a:xfrm>
          <a:prstGeom prst="rect">
            <a:avLst/>
          </a:prstGeom>
          <a:noFill/>
        </p:spPr>
        <p:txBody>
          <a:bodyPr wrap="square" rtlCol="0">
            <a:spAutoFit/>
          </a:bodyPr>
          <a:lstStyle/>
          <a:p>
            <a:r>
              <a:rPr lang="pt-BR" dirty="0"/>
              <a:t>Densidade de vias (2010)</a:t>
            </a:r>
          </a:p>
        </p:txBody>
      </p:sp>
      <p:sp>
        <p:nvSpPr>
          <p:cNvPr id="13" name="CaixaDeTexto 12">
            <a:extLst>
              <a:ext uri="{FF2B5EF4-FFF2-40B4-BE49-F238E27FC236}">
                <a16:creationId xmlns:a16="http://schemas.microsoft.com/office/drawing/2014/main" id="{E1A196BC-6436-421C-A8C0-B884DEB78940}"/>
              </a:ext>
            </a:extLst>
          </p:cNvPr>
          <p:cNvSpPr txBox="1"/>
          <p:nvPr/>
        </p:nvSpPr>
        <p:spPr>
          <a:xfrm>
            <a:off x="2669546" y="5599444"/>
            <a:ext cx="1597445" cy="369332"/>
          </a:xfrm>
          <a:prstGeom prst="rect">
            <a:avLst/>
          </a:prstGeom>
          <a:noFill/>
        </p:spPr>
        <p:txBody>
          <a:bodyPr wrap="square" rtlCol="0">
            <a:spAutoFit/>
          </a:bodyPr>
          <a:lstStyle/>
          <a:p>
            <a:r>
              <a:rPr lang="pt-BR" dirty="0"/>
              <a:t>VIIRS (2012)</a:t>
            </a:r>
          </a:p>
        </p:txBody>
      </p:sp>
      <p:pic>
        <p:nvPicPr>
          <p:cNvPr id="14" name="Imagem 13">
            <a:extLst>
              <a:ext uri="{FF2B5EF4-FFF2-40B4-BE49-F238E27FC236}">
                <a16:creationId xmlns:a16="http://schemas.microsoft.com/office/drawing/2014/main" id="{A2E44C35-ED36-4B2F-A05A-776775C9C17A}"/>
              </a:ext>
            </a:extLst>
          </p:cNvPr>
          <p:cNvPicPr>
            <a:picLocks noChangeAspect="1"/>
          </p:cNvPicPr>
          <p:nvPr/>
        </p:nvPicPr>
        <p:blipFill>
          <a:blip r:embed="rId5"/>
          <a:stretch>
            <a:fillRect/>
          </a:stretch>
        </p:blipFill>
        <p:spPr>
          <a:xfrm>
            <a:off x="6243217" y="2084110"/>
            <a:ext cx="3661627" cy="3515334"/>
          </a:xfrm>
          <a:prstGeom prst="rect">
            <a:avLst/>
          </a:prstGeom>
          <a:ln>
            <a:solidFill>
              <a:schemeClr val="tx1"/>
            </a:solidFill>
          </a:ln>
        </p:spPr>
      </p:pic>
      <p:sp>
        <p:nvSpPr>
          <p:cNvPr id="17" name="Título 1">
            <a:extLst>
              <a:ext uri="{FF2B5EF4-FFF2-40B4-BE49-F238E27FC236}">
                <a16:creationId xmlns:a16="http://schemas.microsoft.com/office/drawing/2014/main" id="{2BD4B225-9DB2-4B32-8E5F-C78E8759B51A}"/>
              </a:ext>
            </a:extLst>
          </p:cNvPr>
          <p:cNvSpPr txBox="1">
            <a:spLocks/>
          </p:cNvSpPr>
          <p:nvPr/>
        </p:nvSpPr>
        <p:spPr>
          <a:xfrm>
            <a:off x="84503" y="63696"/>
            <a:ext cx="2019719" cy="553249"/>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3500" dirty="0"/>
              <a:t>Métodos</a:t>
            </a:r>
          </a:p>
        </p:txBody>
      </p:sp>
    </p:spTree>
    <p:extLst>
      <p:ext uri="{BB962C8B-B14F-4D97-AF65-F5344CB8AC3E}">
        <p14:creationId xmlns:p14="http://schemas.microsoft.com/office/powerpoint/2010/main" val="19264227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3C9F0DC3-47D6-491D-976B-EB3B9DDCC35E}"/>
              </a:ext>
            </a:extLst>
          </p:cNvPr>
          <p:cNvPicPr>
            <a:picLocks noChangeAspect="1"/>
          </p:cNvPicPr>
          <p:nvPr/>
        </p:nvPicPr>
        <p:blipFill>
          <a:blip r:embed="rId2"/>
          <a:stretch>
            <a:fillRect/>
          </a:stretch>
        </p:blipFill>
        <p:spPr>
          <a:xfrm>
            <a:off x="7223718" y="1634086"/>
            <a:ext cx="3661627" cy="3515334"/>
          </a:xfrm>
          <a:prstGeom prst="rect">
            <a:avLst/>
          </a:prstGeom>
          <a:ln>
            <a:solidFill>
              <a:schemeClr val="tx1"/>
            </a:solidFill>
          </a:ln>
        </p:spPr>
      </p:pic>
      <p:sp>
        <p:nvSpPr>
          <p:cNvPr id="7" name="CaixaDeTexto 6">
            <a:extLst>
              <a:ext uri="{FF2B5EF4-FFF2-40B4-BE49-F238E27FC236}">
                <a16:creationId xmlns:a16="http://schemas.microsoft.com/office/drawing/2014/main" id="{A42003F1-FE4D-4E44-AC92-23A6B071688B}"/>
              </a:ext>
            </a:extLst>
          </p:cNvPr>
          <p:cNvSpPr txBox="1"/>
          <p:nvPr/>
        </p:nvSpPr>
        <p:spPr>
          <a:xfrm>
            <a:off x="8184528" y="964246"/>
            <a:ext cx="1683170" cy="461665"/>
          </a:xfrm>
          <a:prstGeom prst="rect">
            <a:avLst/>
          </a:prstGeom>
          <a:noFill/>
        </p:spPr>
        <p:txBody>
          <a:bodyPr wrap="square" rtlCol="0">
            <a:spAutoFit/>
          </a:bodyPr>
          <a:lstStyle/>
          <a:p>
            <a:r>
              <a:rPr lang="pt-BR" sz="2400" dirty="0"/>
              <a:t>Municípios</a:t>
            </a:r>
          </a:p>
        </p:txBody>
      </p:sp>
      <p:grpSp>
        <p:nvGrpSpPr>
          <p:cNvPr id="19" name="Agrupar 18">
            <a:extLst>
              <a:ext uri="{FF2B5EF4-FFF2-40B4-BE49-F238E27FC236}">
                <a16:creationId xmlns:a16="http://schemas.microsoft.com/office/drawing/2014/main" id="{380A5EF6-E5CD-4AF8-84E0-E0D216828D8F}"/>
              </a:ext>
            </a:extLst>
          </p:cNvPr>
          <p:cNvGrpSpPr/>
          <p:nvPr/>
        </p:nvGrpSpPr>
        <p:grpSpPr>
          <a:xfrm>
            <a:off x="969916" y="1155113"/>
            <a:ext cx="3525391" cy="3994307"/>
            <a:chOff x="573554" y="4214099"/>
            <a:chExt cx="1470991" cy="1692032"/>
          </a:xfrm>
        </p:grpSpPr>
        <p:grpSp>
          <p:nvGrpSpPr>
            <p:cNvPr id="20" name="Agrupar 19">
              <a:extLst>
                <a:ext uri="{FF2B5EF4-FFF2-40B4-BE49-F238E27FC236}">
                  <a16:creationId xmlns:a16="http://schemas.microsoft.com/office/drawing/2014/main" id="{19F0635F-F31D-4EFF-A0C5-CFC21187A4F2}"/>
                </a:ext>
              </a:extLst>
            </p:cNvPr>
            <p:cNvGrpSpPr/>
            <p:nvPr/>
          </p:nvGrpSpPr>
          <p:grpSpPr>
            <a:xfrm>
              <a:off x="573554" y="4435140"/>
              <a:ext cx="1470991" cy="1470991"/>
              <a:chOff x="6581030" y="1924877"/>
              <a:chExt cx="1470991" cy="1470991"/>
            </a:xfrm>
          </p:grpSpPr>
          <p:sp>
            <p:nvSpPr>
              <p:cNvPr id="22" name="Retângulo 21">
                <a:extLst>
                  <a:ext uri="{FF2B5EF4-FFF2-40B4-BE49-F238E27FC236}">
                    <a16:creationId xmlns:a16="http://schemas.microsoft.com/office/drawing/2014/main" id="{8EEC7B88-6D48-4D89-BB19-6E19A350EA31}"/>
                  </a:ext>
                </a:extLst>
              </p:cNvPr>
              <p:cNvSpPr/>
              <p:nvPr/>
            </p:nvSpPr>
            <p:spPr>
              <a:xfrm>
                <a:off x="6581030" y="1924877"/>
                <a:ext cx="1470991" cy="147099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pt-BR" dirty="0">
                  <a:solidFill>
                    <a:schemeClr val="tx1"/>
                  </a:solidFill>
                </a:endParaRPr>
              </a:p>
            </p:txBody>
          </p:sp>
          <p:pic>
            <p:nvPicPr>
              <p:cNvPr id="23" name="Imagem 22">
                <a:extLst>
                  <a:ext uri="{FF2B5EF4-FFF2-40B4-BE49-F238E27FC236}">
                    <a16:creationId xmlns:a16="http://schemas.microsoft.com/office/drawing/2014/main" id="{CF436C7C-6D1F-44D5-AF72-C84513165C08}"/>
                  </a:ext>
                </a:extLst>
              </p:cNvPr>
              <p:cNvPicPr>
                <a:picLocks noChangeAspect="1"/>
              </p:cNvPicPr>
              <p:nvPr/>
            </p:nvPicPr>
            <p:blipFill>
              <a:blip r:embed="rId3"/>
              <a:stretch>
                <a:fillRect/>
              </a:stretch>
            </p:blipFill>
            <p:spPr>
              <a:xfrm>
                <a:off x="6621956" y="2002041"/>
                <a:ext cx="1389138" cy="1316661"/>
              </a:xfrm>
              <a:prstGeom prst="rect">
                <a:avLst/>
              </a:prstGeom>
            </p:spPr>
          </p:pic>
        </p:grpSp>
        <p:sp>
          <p:nvSpPr>
            <p:cNvPr id="21" name="CaixaDeTexto 20">
              <a:extLst>
                <a:ext uri="{FF2B5EF4-FFF2-40B4-BE49-F238E27FC236}">
                  <a16:creationId xmlns:a16="http://schemas.microsoft.com/office/drawing/2014/main" id="{DE79C5D3-83FE-48CC-B872-F1403B013159}"/>
                </a:ext>
              </a:extLst>
            </p:cNvPr>
            <p:cNvSpPr txBox="1"/>
            <p:nvPr/>
          </p:nvSpPr>
          <p:spPr>
            <a:xfrm>
              <a:off x="921104" y="4214099"/>
              <a:ext cx="926690" cy="174795"/>
            </a:xfrm>
            <a:prstGeom prst="rect">
              <a:avLst/>
            </a:prstGeom>
            <a:noFill/>
          </p:spPr>
          <p:txBody>
            <a:bodyPr wrap="none" rtlCol="0">
              <a:spAutoFit/>
            </a:bodyPr>
            <a:lstStyle/>
            <a:p>
              <a:r>
                <a:rPr lang="pt-BR" sz="2400" dirty="0"/>
                <a:t>Setores censitários</a:t>
              </a:r>
            </a:p>
          </p:txBody>
        </p:sp>
      </p:grpSp>
      <p:sp>
        <p:nvSpPr>
          <p:cNvPr id="29" name="Seta: para a Direita 28">
            <a:extLst>
              <a:ext uri="{FF2B5EF4-FFF2-40B4-BE49-F238E27FC236}">
                <a16:creationId xmlns:a16="http://schemas.microsoft.com/office/drawing/2014/main" id="{87A6204B-BF25-40F7-95E8-07E81092BABC}"/>
              </a:ext>
            </a:extLst>
          </p:cNvPr>
          <p:cNvSpPr/>
          <p:nvPr/>
        </p:nvSpPr>
        <p:spPr>
          <a:xfrm>
            <a:off x="4905714" y="2758766"/>
            <a:ext cx="1907597" cy="1162479"/>
          </a:xfrm>
          <a:prstGeom prst="rightArrow">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solidFill>
              </a:rPr>
              <a:t>Associação por tipo de setor </a:t>
            </a:r>
          </a:p>
        </p:txBody>
      </p:sp>
      <p:sp>
        <p:nvSpPr>
          <p:cNvPr id="12" name="Retângulo 11">
            <a:extLst>
              <a:ext uri="{FF2B5EF4-FFF2-40B4-BE49-F238E27FC236}">
                <a16:creationId xmlns:a16="http://schemas.microsoft.com/office/drawing/2014/main" id="{47203DE6-5AC9-432E-A5B0-E8141683BB76}"/>
              </a:ext>
            </a:extLst>
          </p:cNvPr>
          <p:cNvSpPr/>
          <p:nvPr/>
        </p:nvSpPr>
        <p:spPr>
          <a:xfrm>
            <a:off x="9088916" y="4958554"/>
            <a:ext cx="2750227" cy="123292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pt-BR" sz="2500" b="1" dirty="0"/>
              <a:t>Porcentagem de cada tipo de setor (exceto rural)</a:t>
            </a:r>
          </a:p>
        </p:txBody>
      </p:sp>
      <p:sp>
        <p:nvSpPr>
          <p:cNvPr id="16" name="Título 1">
            <a:extLst>
              <a:ext uri="{FF2B5EF4-FFF2-40B4-BE49-F238E27FC236}">
                <a16:creationId xmlns:a16="http://schemas.microsoft.com/office/drawing/2014/main" id="{973D49A7-91B3-49F7-ACF4-226855928305}"/>
              </a:ext>
            </a:extLst>
          </p:cNvPr>
          <p:cNvSpPr txBox="1">
            <a:spLocks/>
          </p:cNvSpPr>
          <p:nvPr/>
        </p:nvSpPr>
        <p:spPr>
          <a:xfrm>
            <a:off x="84503" y="63696"/>
            <a:ext cx="2019719" cy="553249"/>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3500" dirty="0"/>
              <a:t>Métodos</a:t>
            </a:r>
          </a:p>
        </p:txBody>
      </p:sp>
    </p:spTree>
    <p:extLst>
      <p:ext uri="{BB962C8B-B14F-4D97-AF65-F5344CB8AC3E}">
        <p14:creationId xmlns:p14="http://schemas.microsoft.com/office/powerpoint/2010/main" val="4077825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tângulo 28">
            <a:extLst>
              <a:ext uri="{FF2B5EF4-FFF2-40B4-BE49-F238E27FC236}">
                <a16:creationId xmlns:a16="http://schemas.microsoft.com/office/drawing/2014/main" id="{3600A714-900D-42B7-A965-7EACBDA3352A}"/>
              </a:ext>
            </a:extLst>
          </p:cNvPr>
          <p:cNvSpPr/>
          <p:nvPr/>
        </p:nvSpPr>
        <p:spPr>
          <a:xfrm>
            <a:off x="6760806" y="1911413"/>
            <a:ext cx="3316934" cy="477054"/>
          </a:xfrm>
          <a:prstGeom prst="rect">
            <a:avLst/>
          </a:prstGeom>
        </p:spPr>
        <p:txBody>
          <a:bodyPr wrap="none">
            <a:spAutoFit/>
          </a:bodyPr>
          <a:lstStyle/>
          <a:p>
            <a:r>
              <a:rPr lang="pt-BR" sz="2500" dirty="0">
                <a:latin typeface="Times New Roman" panose="02020603050405020304" pitchFamily="18" charset="0"/>
                <a:ea typeface="Calibri" panose="020F0502020204030204" pitchFamily="34" charset="0"/>
              </a:rPr>
              <a:t> </a:t>
            </a:r>
            <a:r>
              <a:rPr lang="pt-BR" sz="2500" dirty="0">
                <a:latin typeface="Cambria Math" panose="02040503050406030204" pitchFamily="18" charset="0"/>
                <a:ea typeface="Calibri" panose="020F0502020204030204" pitchFamily="34" charset="0"/>
                <a:cs typeface="Cambria Math" panose="02040503050406030204" pitchFamily="18" charset="0"/>
              </a:rPr>
              <a:t>𝑇𝑃𝑖</a:t>
            </a:r>
            <a:r>
              <a:rPr lang="pt-BR" sz="2500" dirty="0">
                <a:latin typeface="Times New Roman" panose="02020603050405020304" pitchFamily="18" charset="0"/>
                <a:ea typeface="Calibri" panose="020F0502020204030204" pitchFamily="34" charset="0"/>
              </a:rPr>
              <a:t> = </a:t>
            </a:r>
            <a:r>
              <a:rPr lang="pt-BR" sz="2500" dirty="0">
                <a:latin typeface="Cambria Math" panose="02040503050406030204" pitchFamily="18" charset="0"/>
                <a:ea typeface="Calibri" panose="020F0502020204030204" pitchFamily="34" charset="0"/>
                <a:cs typeface="Cambria Math" panose="02040503050406030204" pitchFamily="18" charset="0"/>
              </a:rPr>
              <a:t>𝛽</a:t>
            </a:r>
            <a:r>
              <a:rPr lang="pt-BR" sz="2500" dirty="0">
                <a:latin typeface="Times New Roman" panose="02020603050405020304" pitchFamily="18" charset="0"/>
                <a:ea typeface="Calibri" panose="020F0502020204030204" pitchFamily="34" charset="0"/>
              </a:rPr>
              <a:t>0 + </a:t>
            </a:r>
            <a:r>
              <a:rPr lang="pt-BR" sz="2500" dirty="0">
                <a:latin typeface="Cambria Math" panose="02040503050406030204" pitchFamily="18" charset="0"/>
                <a:ea typeface="Calibri" panose="020F0502020204030204" pitchFamily="34" charset="0"/>
                <a:cs typeface="Cambria Math" panose="02040503050406030204" pitchFamily="18" charset="0"/>
              </a:rPr>
              <a:t>𝛽</a:t>
            </a:r>
            <a:r>
              <a:rPr lang="pt-BR" sz="2500" dirty="0">
                <a:latin typeface="Times New Roman" panose="02020603050405020304" pitchFamily="18" charset="0"/>
                <a:ea typeface="Calibri" panose="020F0502020204030204" pitchFamily="34" charset="0"/>
              </a:rPr>
              <a:t>1Dnl</a:t>
            </a:r>
            <a:r>
              <a:rPr lang="pt-BR" sz="2500" dirty="0">
                <a:latin typeface="Cambria Math" panose="02040503050406030204" pitchFamily="18" charset="0"/>
                <a:ea typeface="Calibri" panose="020F0502020204030204" pitchFamily="34" charset="0"/>
                <a:cs typeface="Cambria Math" panose="02040503050406030204" pitchFamily="18" charset="0"/>
              </a:rPr>
              <a:t>𝑖</a:t>
            </a:r>
            <a:r>
              <a:rPr lang="pt-BR" sz="2500" dirty="0">
                <a:latin typeface="Times New Roman" panose="02020603050405020304" pitchFamily="18" charset="0"/>
                <a:ea typeface="Calibri" panose="020F0502020204030204" pitchFamily="34" charset="0"/>
              </a:rPr>
              <a:t> + </a:t>
            </a:r>
            <a:r>
              <a:rPr lang="pt-BR" sz="2500" dirty="0">
                <a:solidFill>
                  <a:srgbClr val="FF0000"/>
                </a:solidFill>
                <a:latin typeface="Cambria Math" panose="02040503050406030204" pitchFamily="18" charset="0"/>
                <a:ea typeface="Calibri" panose="020F0502020204030204" pitchFamily="34" charset="0"/>
                <a:cs typeface="Cambria Math" panose="02040503050406030204" pitchFamily="18" charset="0"/>
              </a:rPr>
              <a:t>𝜀𝑖</a:t>
            </a:r>
            <a:endParaRPr lang="pt-BR" sz="2500" dirty="0">
              <a:solidFill>
                <a:srgbClr val="FF0000"/>
              </a:solidFill>
            </a:endParaRPr>
          </a:p>
        </p:txBody>
      </p:sp>
      <p:grpSp>
        <p:nvGrpSpPr>
          <p:cNvPr id="2" name="Agrupar 1">
            <a:extLst>
              <a:ext uri="{FF2B5EF4-FFF2-40B4-BE49-F238E27FC236}">
                <a16:creationId xmlns:a16="http://schemas.microsoft.com/office/drawing/2014/main" id="{14959952-D8C0-4F38-942B-FE51B18C612D}"/>
              </a:ext>
            </a:extLst>
          </p:cNvPr>
          <p:cNvGrpSpPr/>
          <p:nvPr/>
        </p:nvGrpSpPr>
        <p:grpSpPr>
          <a:xfrm>
            <a:off x="698438" y="1009135"/>
            <a:ext cx="5145397" cy="4559677"/>
            <a:chOff x="698438" y="1009135"/>
            <a:chExt cx="5145397" cy="4559677"/>
          </a:xfrm>
        </p:grpSpPr>
        <p:cxnSp>
          <p:nvCxnSpPr>
            <p:cNvPr id="18" name="Conector reto 17">
              <a:extLst>
                <a:ext uri="{FF2B5EF4-FFF2-40B4-BE49-F238E27FC236}">
                  <a16:creationId xmlns:a16="http://schemas.microsoft.com/office/drawing/2014/main" id="{65B8BC28-8485-4A3E-952A-4ECDE2BB8BE1}"/>
                </a:ext>
              </a:extLst>
            </p:cNvPr>
            <p:cNvCxnSpPr/>
            <p:nvPr/>
          </p:nvCxnSpPr>
          <p:spPr>
            <a:xfrm>
              <a:off x="1098549" y="1780661"/>
              <a:ext cx="0" cy="3295650"/>
            </a:xfrm>
            <a:prstGeom prst="line">
              <a:avLst/>
            </a:prstGeom>
          </p:spPr>
          <p:style>
            <a:lnRef idx="1">
              <a:schemeClr val="dk1"/>
            </a:lnRef>
            <a:fillRef idx="0">
              <a:schemeClr val="dk1"/>
            </a:fillRef>
            <a:effectRef idx="0">
              <a:schemeClr val="dk1"/>
            </a:effectRef>
            <a:fontRef idx="minor">
              <a:schemeClr val="tx1"/>
            </a:fontRef>
          </p:style>
        </p:cxnSp>
        <p:cxnSp>
          <p:nvCxnSpPr>
            <p:cNvPr id="19" name="Conector reto 18">
              <a:extLst>
                <a:ext uri="{FF2B5EF4-FFF2-40B4-BE49-F238E27FC236}">
                  <a16:creationId xmlns:a16="http://schemas.microsoft.com/office/drawing/2014/main" id="{60A413EB-41D5-4FF0-898E-471CCFDF18A9}"/>
                </a:ext>
              </a:extLst>
            </p:cNvPr>
            <p:cNvCxnSpPr>
              <a:cxnSpLocks/>
            </p:cNvCxnSpPr>
            <p:nvPr/>
          </p:nvCxnSpPr>
          <p:spPr>
            <a:xfrm flipH="1">
              <a:off x="1098550" y="5076311"/>
              <a:ext cx="3457574" cy="0"/>
            </a:xfrm>
            <a:prstGeom prst="line">
              <a:avLst/>
            </a:prstGeom>
          </p:spPr>
          <p:style>
            <a:lnRef idx="1">
              <a:schemeClr val="dk1"/>
            </a:lnRef>
            <a:fillRef idx="0">
              <a:schemeClr val="dk1"/>
            </a:fillRef>
            <a:effectRef idx="0">
              <a:schemeClr val="dk1"/>
            </a:effectRef>
            <a:fontRef idx="minor">
              <a:schemeClr val="tx1"/>
            </a:fontRef>
          </p:style>
        </p:cxnSp>
        <p:sp>
          <p:nvSpPr>
            <p:cNvPr id="22" name="CaixaDeTexto 21">
              <a:extLst>
                <a:ext uri="{FF2B5EF4-FFF2-40B4-BE49-F238E27FC236}">
                  <a16:creationId xmlns:a16="http://schemas.microsoft.com/office/drawing/2014/main" id="{119B0A0D-667D-4CB4-9292-930F4744949D}"/>
                </a:ext>
              </a:extLst>
            </p:cNvPr>
            <p:cNvSpPr txBox="1"/>
            <p:nvPr/>
          </p:nvSpPr>
          <p:spPr>
            <a:xfrm rot="16200000">
              <a:off x="126968" y="1580605"/>
              <a:ext cx="1543050" cy="400110"/>
            </a:xfrm>
            <a:prstGeom prst="rect">
              <a:avLst/>
            </a:prstGeom>
            <a:noFill/>
          </p:spPr>
          <p:txBody>
            <a:bodyPr wrap="square" rtlCol="0">
              <a:spAutoFit/>
            </a:bodyPr>
            <a:lstStyle/>
            <a:p>
              <a:r>
                <a:rPr lang="pt-BR" sz="2000" dirty="0"/>
                <a:t>Variável</a:t>
              </a:r>
            </a:p>
          </p:txBody>
        </p:sp>
        <p:sp>
          <p:nvSpPr>
            <p:cNvPr id="23" name="CaixaDeTexto 22">
              <a:extLst>
                <a:ext uri="{FF2B5EF4-FFF2-40B4-BE49-F238E27FC236}">
                  <a16:creationId xmlns:a16="http://schemas.microsoft.com/office/drawing/2014/main" id="{7E10C57D-DBC3-4256-892D-AB30A3E2D8F5}"/>
                </a:ext>
              </a:extLst>
            </p:cNvPr>
            <p:cNvSpPr txBox="1"/>
            <p:nvPr/>
          </p:nvSpPr>
          <p:spPr>
            <a:xfrm>
              <a:off x="2981573" y="5168702"/>
              <a:ext cx="2862262" cy="400110"/>
            </a:xfrm>
            <a:prstGeom prst="rect">
              <a:avLst/>
            </a:prstGeom>
            <a:noFill/>
          </p:spPr>
          <p:txBody>
            <a:bodyPr wrap="square" rtlCol="0">
              <a:spAutoFit/>
            </a:bodyPr>
            <a:lstStyle/>
            <a:p>
              <a:r>
                <a:rPr lang="pt-BR" sz="2000" dirty="0"/>
                <a:t>Dados de luzes noturnas</a:t>
              </a:r>
            </a:p>
          </p:txBody>
        </p:sp>
        <p:cxnSp>
          <p:nvCxnSpPr>
            <p:cNvPr id="25" name="Conector reto 24">
              <a:extLst>
                <a:ext uri="{FF2B5EF4-FFF2-40B4-BE49-F238E27FC236}">
                  <a16:creationId xmlns:a16="http://schemas.microsoft.com/office/drawing/2014/main" id="{297A0EC4-D8D8-4EBF-A463-541FEE2E20CB}"/>
                </a:ext>
              </a:extLst>
            </p:cNvPr>
            <p:cNvCxnSpPr>
              <a:cxnSpLocks/>
            </p:cNvCxnSpPr>
            <p:nvPr/>
          </p:nvCxnSpPr>
          <p:spPr>
            <a:xfrm flipV="1">
              <a:off x="1098549" y="2304536"/>
              <a:ext cx="2771775" cy="2771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Forma Livre: Forma 35">
              <a:extLst>
                <a:ext uri="{FF2B5EF4-FFF2-40B4-BE49-F238E27FC236}">
                  <a16:creationId xmlns:a16="http://schemas.microsoft.com/office/drawing/2014/main" id="{C50598F5-D817-4933-83A3-65D0C958A453}"/>
                </a:ext>
              </a:extLst>
            </p:cNvPr>
            <p:cNvSpPr/>
            <p:nvPr/>
          </p:nvSpPr>
          <p:spPr>
            <a:xfrm>
              <a:off x="1412874" y="2409311"/>
              <a:ext cx="2619375" cy="2667000"/>
            </a:xfrm>
            <a:custGeom>
              <a:avLst/>
              <a:gdLst>
                <a:gd name="connsiteX0" fmla="*/ 0 w 2619375"/>
                <a:gd name="connsiteY0" fmla="*/ 2667000 h 2667000"/>
                <a:gd name="connsiteX1" fmla="*/ 1285875 w 2619375"/>
                <a:gd name="connsiteY1" fmla="*/ 1190625 h 2667000"/>
                <a:gd name="connsiteX2" fmla="*/ 2619375 w 2619375"/>
                <a:gd name="connsiteY2" fmla="*/ 0 h 2667000"/>
              </a:gdLst>
              <a:ahLst/>
              <a:cxnLst>
                <a:cxn ang="0">
                  <a:pos x="connsiteX0" y="connsiteY0"/>
                </a:cxn>
                <a:cxn ang="0">
                  <a:pos x="connsiteX1" y="connsiteY1"/>
                </a:cxn>
                <a:cxn ang="0">
                  <a:pos x="connsiteX2" y="connsiteY2"/>
                </a:cxn>
              </a:cxnLst>
              <a:rect l="l" t="t" r="r" b="b"/>
              <a:pathLst>
                <a:path w="2619375" h="2667000">
                  <a:moveTo>
                    <a:pt x="0" y="2667000"/>
                  </a:moveTo>
                  <a:cubicBezTo>
                    <a:pt x="424656" y="2151062"/>
                    <a:pt x="849313" y="1635125"/>
                    <a:pt x="1285875" y="1190625"/>
                  </a:cubicBezTo>
                  <a:cubicBezTo>
                    <a:pt x="1722438" y="746125"/>
                    <a:pt x="2170906" y="373062"/>
                    <a:pt x="2619375" y="0"/>
                  </a:cubicBezTo>
                </a:path>
              </a:pathLst>
            </a:custGeom>
            <a:noFill/>
            <a:ln w="31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Forma Livre: Forma 36">
              <a:extLst>
                <a:ext uri="{FF2B5EF4-FFF2-40B4-BE49-F238E27FC236}">
                  <a16:creationId xmlns:a16="http://schemas.microsoft.com/office/drawing/2014/main" id="{50422942-2312-40E6-95CA-EE24772113B7}"/>
                </a:ext>
              </a:extLst>
            </p:cNvPr>
            <p:cNvSpPr/>
            <p:nvPr/>
          </p:nvSpPr>
          <p:spPr>
            <a:xfrm rot="10960110">
              <a:off x="1158401" y="2129734"/>
              <a:ext cx="2537768" cy="2630332"/>
            </a:xfrm>
            <a:custGeom>
              <a:avLst/>
              <a:gdLst>
                <a:gd name="connsiteX0" fmla="*/ 0 w 2619375"/>
                <a:gd name="connsiteY0" fmla="*/ 2667000 h 2667000"/>
                <a:gd name="connsiteX1" fmla="*/ 1285875 w 2619375"/>
                <a:gd name="connsiteY1" fmla="*/ 1190625 h 2667000"/>
                <a:gd name="connsiteX2" fmla="*/ 2619375 w 2619375"/>
                <a:gd name="connsiteY2" fmla="*/ 0 h 2667000"/>
              </a:gdLst>
              <a:ahLst/>
              <a:cxnLst>
                <a:cxn ang="0">
                  <a:pos x="connsiteX0" y="connsiteY0"/>
                </a:cxn>
                <a:cxn ang="0">
                  <a:pos x="connsiteX1" y="connsiteY1"/>
                </a:cxn>
                <a:cxn ang="0">
                  <a:pos x="connsiteX2" y="connsiteY2"/>
                </a:cxn>
              </a:cxnLst>
              <a:rect l="l" t="t" r="r" b="b"/>
              <a:pathLst>
                <a:path w="2619375" h="2667000">
                  <a:moveTo>
                    <a:pt x="0" y="2667000"/>
                  </a:moveTo>
                  <a:cubicBezTo>
                    <a:pt x="424656" y="2151062"/>
                    <a:pt x="849313" y="1635125"/>
                    <a:pt x="1285875" y="1190625"/>
                  </a:cubicBezTo>
                  <a:cubicBezTo>
                    <a:pt x="1722438" y="746125"/>
                    <a:pt x="2170906" y="373062"/>
                    <a:pt x="2619375" y="0"/>
                  </a:cubicBezTo>
                </a:path>
              </a:pathLst>
            </a:custGeom>
            <a:noFill/>
            <a:ln w="31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38" name="CaixaDeTexto 37">
            <a:extLst>
              <a:ext uri="{FF2B5EF4-FFF2-40B4-BE49-F238E27FC236}">
                <a16:creationId xmlns:a16="http://schemas.microsoft.com/office/drawing/2014/main" id="{A85E2CA4-7C46-46D0-8FE4-D56FA4C06F12}"/>
              </a:ext>
            </a:extLst>
          </p:cNvPr>
          <p:cNvSpPr txBox="1"/>
          <p:nvPr/>
        </p:nvSpPr>
        <p:spPr>
          <a:xfrm>
            <a:off x="6210300" y="945502"/>
            <a:ext cx="4790492" cy="630942"/>
          </a:xfrm>
          <a:prstGeom prst="rect">
            <a:avLst/>
          </a:prstGeom>
          <a:noFill/>
        </p:spPr>
        <p:txBody>
          <a:bodyPr wrap="square" rtlCol="0">
            <a:spAutoFit/>
          </a:bodyPr>
          <a:lstStyle/>
          <a:p>
            <a:r>
              <a:rPr lang="pt-BR" sz="3500" dirty="0"/>
              <a:t>Regressão Linear Global</a:t>
            </a:r>
          </a:p>
        </p:txBody>
      </p:sp>
      <p:sp>
        <p:nvSpPr>
          <p:cNvPr id="39" name="CaixaDeTexto 38">
            <a:extLst>
              <a:ext uri="{FF2B5EF4-FFF2-40B4-BE49-F238E27FC236}">
                <a16:creationId xmlns:a16="http://schemas.microsoft.com/office/drawing/2014/main" id="{009EF32C-BAF6-46E2-82AF-19F8F1AED615}"/>
              </a:ext>
            </a:extLst>
          </p:cNvPr>
          <p:cNvSpPr txBox="1"/>
          <p:nvPr/>
        </p:nvSpPr>
        <p:spPr>
          <a:xfrm>
            <a:off x="6760806" y="2952652"/>
            <a:ext cx="4739562" cy="2123658"/>
          </a:xfrm>
          <a:prstGeom prst="rect">
            <a:avLst/>
          </a:prstGeom>
          <a:noFill/>
        </p:spPr>
        <p:txBody>
          <a:bodyPr wrap="square" rtlCol="0">
            <a:spAutoFit/>
          </a:bodyPr>
          <a:lstStyle/>
          <a:p>
            <a:r>
              <a:rPr lang="pt-BR" sz="2200" dirty="0"/>
              <a:t>- 𝑇𝑃𝑖: total da população;</a:t>
            </a:r>
          </a:p>
          <a:p>
            <a:r>
              <a:rPr lang="pt-BR" sz="2200" dirty="0"/>
              <a:t>- 𝛽0 é o coeficiente linear;</a:t>
            </a:r>
          </a:p>
          <a:p>
            <a:r>
              <a:rPr lang="pt-BR" sz="2200" dirty="0"/>
              <a:t>- 𝛽1 é o coeficiente angular;</a:t>
            </a:r>
          </a:p>
          <a:p>
            <a:endParaRPr lang="pt-BR" sz="2200" dirty="0"/>
          </a:p>
          <a:p>
            <a:r>
              <a:rPr lang="pt-BR" sz="2200" dirty="0"/>
              <a:t>- </a:t>
            </a:r>
            <a:r>
              <a:rPr lang="pt-BR" sz="2200" dirty="0" err="1"/>
              <a:t>Dnl</a:t>
            </a:r>
            <a:r>
              <a:rPr lang="pt-BR" sz="2200" dirty="0"/>
              <a:t>𝑖 é a soma das respectivas derivadas de luzes noturnas (SVP e CPV)</a:t>
            </a:r>
          </a:p>
        </p:txBody>
      </p:sp>
      <p:sp>
        <p:nvSpPr>
          <p:cNvPr id="14" name="Título 1">
            <a:extLst>
              <a:ext uri="{FF2B5EF4-FFF2-40B4-BE49-F238E27FC236}">
                <a16:creationId xmlns:a16="http://schemas.microsoft.com/office/drawing/2014/main" id="{B0697335-90C5-4BB8-947B-A7F7DA65E1C0}"/>
              </a:ext>
            </a:extLst>
          </p:cNvPr>
          <p:cNvSpPr txBox="1">
            <a:spLocks/>
          </p:cNvSpPr>
          <p:nvPr/>
        </p:nvSpPr>
        <p:spPr>
          <a:xfrm>
            <a:off x="84503" y="63696"/>
            <a:ext cx="2019719" cy="553249"/>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3500" dirty="0"/>
              <a:t>Métodos</a:t>
            </a:r>
          </a:p>
        </p:txBody>
      </p:sp>
    </p:spTree>
    <p:extLst>
      <p:ext uri="{BB962C8B-B14F-4D97-AF65-F5344CB8AC3E}">
        <p14:creationId xmlns:p14="http://schemas.microsoft.com/office/powerpoint/2010/main" val="1797270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4161A2-5734-4747-8A10-80302FD2138A}"/>
              </a:ext>
            </a:extLst>
          </p:cNvPr>
          <p:cNvSpPr>
            <a:spLocks noGrp="1"/>
          </p:cNvSpPr>
          <p:nvPr>
            <p:ph type="title"/>
          </p:nvPr>
        </p:nvSpPr>
        <p:spPr/>
        <p:txBody>
          <a:bodyPr/>
          <a:lstStyle/>
          <a:p>
            <a:r>
              <a:rPr lang="en-US" dirty="0"/>
              <a:t>Local</a:t>
            </a:r>
            <a:br>
              <a:rPr lang="en-US" dirty="0"/>
            </a:br>
            <a:r>
              <a:rPr lang="en-US" dirty="0"/>
              <a:t>Indicator of Spatial Association  (LISA)</a:t>
            </a:r>
            <a:endParaRPr lang="pt-BR" dirty="0"/>
          </a:p>
        </p:txBody>
      </p:sp>
      <p:sp>
        <p:nvSpPr>
          <p:cNvPr id="3" name="Espaço Reservado para Conteúdo 2">
            <a:extLst>
              <a:ext uri="{FF2B5EF4-FFF2-40B4-BE49-F238E27FC236}">
                <a16:creationId xmlns:a16="http://schemas.microsoft.com/office/drawing/2014/main" id="{5881879B-2ACC-4A4F-89F3-AEE417B4A5DD}"/>
              </a:ext>
            </a:extLst>
          </p:cNvPr>
          <p:cNvSpPr>
            <a:spLocks noGrp="1"/>
          </p:cNvSpPr>
          <p:nvPr>
            <p:ph idx="1"/>
          </p:nvPr>
        </p:nvSpPr>
        <p:spPr/>
        <p:txBody>
          <a:bodyPr/>
          <a:lstStyle/>
          <a:p>
            <a:r>
              <a:rPr lang="pt-BR" dirty="0" err="1"/>
              <a:t>Bivariate</a:t>
            </a:r>
            <a:r>
              <a:rPr lang="pt-BR" dirty="0"/>
              <a:t> LISA (Local Moran Index)</a:t>
            </a:r>
          </a:p>
        </p:txBody>
      </p:sp>
      <p:pic>
        <p:nvPicPr>
          <p:cNvPr id="4" name="Imagem 3">
            <a:extLst>
              <a:ext uri="{FF2B5EF4-FFF2-40B4-BE49-F238E27FC236}">
                <a16:creationId xmlns:a16="http://schemas.microsoft.com/office/drawing/2014/main" id="{F7EA5F53-D260-4DA2-B986-C8970CAB6D61}"/>
              </a:ext>
            </a:extLst>
          </p:cNvPr>
          <p:cNvPicPr>
            <a:picLocks noChangeAspect="1"/>
          </p:cNvPicPr>
          <p:nvPr/>
        </p:nvPicPr>
        <p:blipFill rotWithShape="1">
          <a:blip r:embed="rId3"/>
          <a:srcRect l="39782" t="52638" r="41044" b="25333"/>
          <a:stretch/>
        </p:blipFill>
        <p:spPr>
          <a:xfrm>
            <a:off x="381663" y="2504716"/>
            <a:ext cx="5216636" cy="3371297"/>
          </a:xfrm>
          <a:prstGeom prst="rect">
            <a:avLst/>
          </a:prstGeom>
        </p:spPr>
      </p:pic>
      <p:sp>
        <p:nvSpPr>
          <p:cNvPr id="5" name="Retângulo 4">
            <a:extLst>
              <a:ext uri="{FF2B5EF4-FFF2-40B4-BE49-F238E27FC236}">
                <a16:creationId xmlns:a16="http://schemas.microsoft.com/office/drawing/2014/main" id="{0632BF50-3C6D-44F4-B825-15B11FAB4A1A}"/>
              </a:ext>
            </a:extLst>
          </p:cNvPr>
          <p:cNvSpPr/>
          <p:nvPr/>
        </p:nvSpPr>
        <p:spPr>
          <a:xfrm>
            <a:off x="540689" y="4214191"/>
            <a:ext cx="5057610" cy="17967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0" name="Agrupar 19">
            <a:extLst>
              <a:ext uri="{FF2B5EF4-FFF2-40B4-BE49-F238E27FC236}">
                <a16:creationId xmlns:a16="http://schemas.microsoft.com/office/drawing/2014/main" id="{3F3CA707-402D-4E2C-8045-B48C837B6EDD}"/>
              </a:ext>
            </a:extLst>
          </p:cNvPr>
          <p:cNvGrpSpPr/>
          <p:nvPr/>
        </p:nvGrpSpPr>
        <p:grpSpPr>
          <a:xfrm>
            <a:off x="6340830" y="1960144"/>
            <a:ext cx="5012970" cy="4082299"/>
            <a:chOff x="838200" y="1406879"/>
            <a:chExt cx="5012970" cy="4082299"/>
          </a:xfrm>
        </p:grpSpPr>
        <p:grpSp>
          <p:nvGrpSpPr>
            <p:cNvPr id="21" name="Agrupar 20">
              <a:extLst>
                <a:ext uri="{FF2B5EF4-FFF2-40B4-BE49-F238E27FC236}">
                  <a16:creationId xmlns:a16="http://schemas.microsoft.com/office/drawing/2014/main" id="{9866691E-21C3-40AB-B8EB-DD8AC7500F8E}"/>
                </a:ext>
              </a:extLst>
            </p:cNvPr>
            <p:cNvGrpSpPr/>
            <p:nvPr/>
          </p:nvGrpSpPr>
          <p:grpSpPr>
            <a:xfrm>
              <a:off x="838200" y="1406879"/>
              <a:ext cx="5012970" cy="4082299"/>
              <a:chOff x="7172796" y="1599435"/>
              <a:chExt cx="4475203" cy="3644370"/>
            </a:xfrm>
          </p:grpSpPr>
          <p:pic>
            <p:nvPicPr>
              <p:cNvPr id="26" name="Imagem 25">
                <a:extLst>
                  <a:ext uri="{FF2B5EF4-FFF2-40B4-BE49-F238E27FC236}">
                    <a16:creationId xmlns:a16="http://schemas.microsoft.com/office/drawing/2014/main" id="{3F7EEBC2-40C8-483D-B489-B08E83EEF979}"/>
                  </a:ext>
                </a:extLst>
              </p:cNvPr>
              <p:cNvPicPr>
                <a:picLocks noChangeAspect="1"/>
              </p:cNvPicPr>
              <p:nvPr/>
            </p:nvPicPr>
            <p:blipFill rotWithShape="1">
              <a:blip r:embed="rId4"/>
              <a:srcRect l="28370" t="23652" r="27674" b="12711"/>
              <a:stretch/>
            </p:blipFill>
            <p:spPr>
              <a:xfrm>
                <a:off x="7172796" y="1599435"/>
                <a:ext cx="4475203" cy="3644370"/>
              </a:xfrm>
              <a:prstGeom prst="rect">
                <a:avLst/>
              </a:prstGeom>
            </p:spPr>
          </p:pic>
          <p:grpSp>
            <p:nvGrpSpPr>
              <p:cNvPr id="27" name="Agrupar 26">
                <a:extLst>
                  <a:ext uri="{FF2B5EF4-FFF2-40B4-BE49-F238E27FC236}">
                    <a16:creationId xmlns:a16="http://schemas.microsoft.com/office/drawing/2014/main" id="{6601C2E4-327A-4E4B-8E52-35129179D229}"/>
                  </a:ext>
                </a:extLst>
              </p:cNvPr>
              <p:cNvGrpSpPr/>
              <p:nvPr/>
            </p:nvGrpSpPr>
            <p:grpSpPr>
              <a:xfrm>
                <a:off x="7471374" y="2252069"/>
                <a:ext cx="3195962" cy="2814554"/>
                <a:chOff x="7471374" y="2252069"/>
                <a:chExt cx="3195962" cy="2814554"/>
              </a:xfrm>
            </p:grpSpPr>
            <p:sp>
              <p:nvSpPr>
                <p:cNvPr id="28" name="CaixaDeTexto 27">
                  <a:extLst>
                    <a:ext uri="{FF2B5EF4-FFF2-40B4-BE49-F238E27FC236}">
                      <a16:creationId xmlns:a16="http://schemas.microsoft.com/office/drawing/2014/main" id="{35801BD1-63C6-48F6-81FD-568D61E15FAA}"/>
                    </a:ext>
                  </a:extLst>
                </p:cNvPr>
                <p:cNvSpPr txBox="1"/>
                <p:nvPr/>
              </p:nvSpPr>
              <p:spPr>
                <a:xfrm>
                  <a:off x="9106678" y="3897072"/>
                  <a:ext cx="1560658" cy="1169551"/>
                </a:xfrm>
                <a:prstGeom prst="rect">
                  <a:avLst/>
                </a:prstGeom>
                <a:solidFill>
                  <a:schemeClr val="bg1"/>
                </a:solidFill>
              </p:spPr>
              <p:txBody>
                <a:bodyPr wrap="square" rtlCol="0">
                  <a:spAutoFit/>
                </a:bodyPr>
                <a:lstStyle/>
                <a:p>
                  <a:r>
                    <a:rPr lang="en-GB" sz="1400" b="1" dirty="0"/>
                    <a:t>High</a:t>
                  </a:r>
                  <a:r>
                    <a:rPr lang="en-GB" sz="1400" dirty="0"/>
                    <a:t> increase of urban land in a unity with </a:t>
                  </a:r>
                  <a:r>
                    <a:rPr lang="en-GB" sz="1400" b="1" dirty="0"/>
                    <a:t>low</a:t>
                  </a:r>
                  <a:r>
                    <a:rPr lang="en-GB" sz="1400" dirty="0"/>
                    <a:t> increase of activity in its neighbours.</a:t>
                  </a:r>
                </a:p>
              </p:txBody>
            </p:sp>
            <p:sp>
              <p:nvSpPr>
                <p:cNvPr id="29" name="CaixaDeTexto 28">
                  <a:extLst>
                    <a:ext uri="{FF2B5EF4-FFF2-40B4-BE49-F238E27FC236}">
                      <a16:creationId xmlns:a16="http://schemas.microsoft.com/office/drawing/2014/main" id="{E70B478C-8B00-4B2A-A216-8A298627CE5C}"/>
                    </a:ext>
                  </a:extLst>
                </p:cNvPr>
                <p:cNvSpPr txBox="1"/>
                <p:nvPr/>
              </p:nvSpPr>
              <p:spPr>
                <a:xfrm>
                  <a:off x="7471374" y="3897072"/>
                  <a:ext cx="1560657" cy="1169551"/>
                </a:xfrm>
                <a:prstGeom prst="rect">
                  <a:avLst/>
                </a:prstGeom>
                <a:solidFill>
                  <a:schemeClr val="bg1"/>
                </a:solidFill>
              </p:spPr>
              <p:txBody>
                <a:bodyPr wrap="square" rtlCol="0">
                  <a:spAutoFit/>
                </a:bodyPr>
                <a:lstStyle/>
                <a:p>
                  <a:r>
                    <a:rPr lang="en-GB" sz="1400" b="1" dirty="0"/>
                    <a:t>Low</a:t>
                  </a:r>
                  <a:r>
                    <a:rPr lang="en-GB" sz="1400" dirty="0"/>
                    <a:t> increase of urban land in a unity with </a:t>
                  </a:r>
                  <a:r>
                    <a:rPr lang="en-GB" sz="1400" b="1" dirty="0"/>
                    <a:t>low</a:t>
                  </a:r>
                  <a:r>
                    <a:rPr lang="en-GB" sz="1400" dirty="0"/>
                    <a:t> increase of activity in its neighbours.</a:t>
                  </a:r>
                </a:p>
              </p:txBody>
            </p:sp>
            <p:sp>
              <p:nvSpPr>
                <p:cNvPr id="30" name="CaixaDeTexto 29">
                  <a:extLst>
                    <a:ext uri="{FF2B5EF4-FFF2-40B4-BE49-F238E27FC236}">
                      <a16:creationId xmlns:a16="http://schemas.microsoft.com/office/drawing/2014/main" id="{526259CF-885F-4B54-872B-46364D503FB4}"/>
                    </a:ext>
                  </a:extLst>
                </p:cNvPr>
                <p:cNvSpPr txBox="1"/>
                <p:nvPr/>
              </p:nvSpPr>
              <p:spPr>
                <a:xfrm>
                  <a:off x="7471374" y="2252069"/>
                  <a:ext cx="1560657" cy="1169551"/>
                </a:xfrm>
                <a:prstGeom prst="rect">
                  <a:avLst/>
                </a:prstGeom>
                <a:solidFill>
                  <a:schemeClr val="bg1"/>
                </a:solidFill>
              </p:spPr>
              <p:txBody>
                <a:bodyPr wrap="square" rtlCol="0">
                  <a:spAutoFit/>
                </a:bodyPr>
                <a:lstStyle/>
                <a:p>
                  <a:r>
                    <a:rPr lang="en-GB" sz="1400" b="1" dirty="0"/>
                    <a:t>Low</a:t>
                  </a:r>
                  <a:r>
                    <a:rPr lang="en-GB" sz="1400" dirty="0"/>
                    <a:t> increase of urban land in a unity with </a:t>
                  </a:r>
                  <a:r>
                    <a:rPr lang="en-GB" sz="1400" b="1" dirty="0"/>
                    <a:t>high</a:t>
                  </a:r>
                  <a:r>
                    <a:rPr lang="en-GB" sz="1400" dirty="0"/>
                    <a:t> increase of activity in its neighbours.</a:t>
                  </a:r>
                </a:p>
              </p:txBody>
            </p:sp>
            <p:sp>
              <p:nvSpPr>
                <p:cNvPr id="31" name="CaixaDeTexto 30">
                  <a:extLst>
                    <a:ext uri="{FF2B5EF4-FFF2-40B4-BE49-F238E27FC236}">
                      <a16:creationId xmlns:a16="http://schemas.microsoft.com/office/drawing/2014/main" id="{1DA7E96C-080C-44F6-A961-0F3B8C6CDDE3}"/>
                    </a:ext>
                  </a:extLst>
                </p:cNvPr>
                <p:cNvSpPr txBox="1"/>
                <p:nvPr/>
              </p:nvSpPr>
              <p:spPr>
                <a:xfrm>
                  <a:off x="9106678" y="2410966"/>
                  <a:ext cx="1560657" cy="851755"/>
                </a:xfrm>
                <a:prstGeom prst="rect">
                  <a:avLst/>
                </a:prstGeom>
                <a:solidFill>
                  <a:schemeClr val="bg1"/>
                </a:solidFill>
              </p:spPr>
              <p:txBody>
                <a:bodyPr wrap="square" rtlCol="0">
                  <a:spAutoFit/>
                </a:bodyPr>
                <a:lstStyle/>
                <a:p>
                  <a:r>
                    <a:rPr lang="en-GB" sz="1400" b="1" dirty="0"/>
                    <a:t>Alto </a:t>
                  </a:r>
                  <a:r>
                    <a:rPr lang="en-GB" sz="1400" b="1" dirty="0" err="1"/>
                    <a:t>valor</a:t>
                  </a:r>
                  <a:r>
                    <a:rPr lang="en-GB" sz="1400" b="1" dirty="0"/>
                    <a:t> </a:t>
                  </a:r>
                  <a:r>
                    <a:rPr lang="en-GB" sz="1400" b="1" dirty="0" err="1"/>
                    <a:t>em</a:t>
                  </a:r>
                  <a:r>
                    <a:rPr lang="en-GB" sz="1400" b="1" dirty="0"/>
                    <a:t> </a:t>
                  </a:r>
                  <a:r>
                    <a:rPr lang="en-GB" sz="1400" b="1" dirty="0" err="1"/>
                    <a:t>uma</a:t>
                  </a:r>
                  <a:r>
                    <a:rPr lang="en-GB" sz="1400" b="1" dirty="0"/>
                    <a:t> </a:t>
                  </a:r>
                  <a:r>
                    <a:rPr lang="en-GB" sz="1400" b="1" dirty="0" err="1"/>
                    <a:t>unidade</a:t>
                  </a:r>
                  <a:r>
                    <a:rPr lang="en-GB" sz="1400" b="1" dirty="0"/>
                    <a:t> </a:t>
                  </a:r>
                  <a:r>
                    <a:rPr lang="en-GB" sz="1400" b="1" dirty="0" err="1"/>
                    <a:t>comparada</a:t>
                  </a:r>
                  <a:r>
                    <a:rPr lang="en-GB" sz="1400" b="1" dirty="0"/>
                    <a:t> com a media dos </a:t>
                  </a:r>
                  <a:r>
                    <a:rPr lang="en-GB" sz="1400" b="1" dirty="0" err="1"/>
                    <a:t>valores</a:t>
                  </a:r>
                  <a:r>
                    <a:rPr lang="en-GB" sz="1400" b="1" dirty="0"/>
                    <a:t> </a:t>
                  </a:r>
                  <a:r>
                    <a:rPr lang="en-GB" sz="1400" b="1" dirty="0" err="1"/>
                    <a:t>vizinhos</a:t>
                  </a:r>
                  <a:endParaRPr lang="en-GB" sz="1400" dirty="0"/>
                </a:p>
              </p:txBody>
            </p:sp>
          </p:grpSp>
        </p:grpSp>
        <p:pic>
          <p:nvPicPr>
            <p:cNvPr id="22" name="Espaço Reservado para Conteúdo 5">
              <a:extLst>
                <a:ext uri="{FF2B5EF4-FFF2-40B4-BE49-F238E27FC236}">
                  <a16:creationId xmlns:a16="http://schemas.microsoft.com/office/drawing/2014/main" id="{40EB6BC2-1A5F-407E-9F95-156DF1BA057E}"/>
                </a:ext>
              </a:extLst>
            </p:cNvPr>
            <p:cNvPicPr>
              <a:picLocks noChangeAspect="1"/>
            </p:cNvPicPr>
            <p:nvPr/>
          </p:nvPicPr>
          <p:blipFill rotWithShape="1">
            <a:blip r:embed="rId5"/>
            <a:srcRect l="30002" t="90945" r="63671" b="6332"/>
            <a:stretch/>
          </p:blipFill>
          <p:spPr>
            <a:xfrm>
              <a:off x="3703091" y="1830994"/>
              <a:ext cx="1049573" cy="254003"/>
            </a:xfrm>
            <a:prstGeom prst="rect">
              <a:avLst/>
            </a:prstGeom>
          </p:spPr>
        </p:pic>
        <p:pic>
          <p:nvPicPr>
            <p:cNvPr id="23" name="Espaço Reservado para Conteúdo 5">
              <a:extLst>
                <a:ext uri="{FF2B5EF4-FFF2-40B4-BE49-F238E27FC236}">
                  <a16:creationId xmlns:a16="http://schemas.microsoft.com/office/drawing/2014/main" id="{641D5225-1BFE-47DE-B929-C9B5B491A5BF}"/>
                </a:ext>
              </a:extLst>
            </p:cNvPr>
            <p:cNvPicPr>
              <a:picLocks noChangeAspect="1"/>
            </p:cNvPicPr>
            <p:nvPr/>
          </p:nvPicPr>
          <p:blipFill rotWithShape="1">
            <a:blip r:embed="rId5"/>
            <a:srcRect l="36225" t="91035" r="57544" b="6096"/>
            <a:stretch/>
          </p:blipFill>
          <p:spPr>
            <a:xfrm>
              <a:off x="3703091" y="5187280"/>
              <a:ext cx="1033670" cy="267673"/>
            </a:xfrm>
            <a:prstGeom prst="rect">
              <a:avLst/>
            </a:prstGeom>
          </p:spPr>
        </p:pic>
        <p:pic>
          <p:nvPicPr>
            <p:cNvPr id="24" name="Espaço Reservado para Conteúdo 5">
              <a:extLst>
                <a:ext uri="{FF2B5EF4-FFF2-40B4-BE49-F238E27FC236}">
                  <a16:creationId xmlns:a16="http://schemas.microsoft.com/office/drawing/2014/main" id="{D66D9637-BE52-4710-BB3D-5FDC2109E84F}"/>
                </a:ext>
              </a:extLst>
            </p:cNvPr>
            <p:cNvPicPr>
              <a:picLocks noChangeAspect="1"/>
            </p:cNvPicPr>
            <p:nvPr/>
          </p:nvPicPr>
          <p:blipFill rotWithShape="1">
            <a:blip r:embed="rId5"/>
            <a:srcRect l="48558" t="90653" r="45425" b="5325"/>
            <a:stretch/>
          </p:blipFill>
          <p:spPr>
            <a:xfrm>
              <a:off x="1172657" y="1770334"/>
              <a:ext cx="998222" cy="375322"/>
            </a:xfrm>
            <a:prstGeom prst="rect">
              <a:avLst/>
            </a:prstGeom>
          </p:spPr>
        </p:pic>
        <p:pic>
          <p:nvPicPr>
            <p:cNvPr id="25" name="Espaço Reservado para Conteúdo 5">
              <a:extLst>
                <a:ext uri="{FF2B5EF4-FFF2-40B4-BE49-F238E27FC236}">
                  <a16:creationId xmlns:a16="http://schemas.microsoft.com/office/drawing/2014/main" id="{1BD9DF31-5AFF-4B8A-A728-F95B38F975CA}"/>
                </a:ext>
              </a:extLst>
            </p:cNvPr>
            <p:cNvPicPr>
              <a:picLocks noChangeAspect="1"/>
            </p:cNvPicPr>
            <p:nvPr/>
          </p:nvPicPr>
          <p:blipFill rotWithShape="1">
            <a:blip r:embed="rId5"/>
            <a:srcRect l="42392" t="90968" r="51568" b="6583"/>
            <a:stretch/>
          </p:blipFill>
          <p:spPr>
            <a:xfrm>
              <a:off x="1172657" y="5187280"/>
              <a:ext cx="1001864" cy="228484"/>
            </a:xfrm>
            <a:prstGeom prst="rect">
              <a:avLst/>
            </a:prstGeom>
          </p:spPr>
        </p:pic>
      </p:grpSp>
      <p:sp>
        <p:nvSpPr>
          <p:cNvPr id="18" name="CaixaDeTexto 17">
            <a:extLst>
              <a:ext uri="{FF2B5EF4-FFF2-40B4-BE49-F238E27FC236}">
                <a16:creationId xmlns:a16="http://schemas.microsoft.com/office/drawing/2014/main" id="{87E69DA0-161E-459C-9574-B5A628BAC7E0}"/>
              </a:ext>
            </a:extLst>
          </p:cNvPr>
          <p:cNvSpPr txBox="1"/>
          <p:nvPr/>
        </p:nvSpPr>
        <p:spPr>
          <a:xfrm>
            <a:off x="8582313" y="4565675"/>
            <a:ext cx="1748195" cy="1246495"/>
          </a:xfrm>
          <a:prstGeom prst="rect">
            <a:avLst/>
          </a:prstGeom>
          <a:solidFill>
            <a:schemeClr val="bg1"/>
          </a:solidFill>
        </p:spPr>
        <p:txBody>
          <a:bodyPr wrap="square" rtlCol="0">
            <a:spAutoFit/>
          </a:bodyPr>
          <a:lstStyle/>
          <a:p>
            <a:r>
              <a:rPr lang="en-GB" sz="1500" b="1" dirty="0"/>
              <a:t>Alto </a:t>
            </a:r>
            <a:r>
              <a:rPr lang="en-GB" sz="1500" b="1" dirty="0" err="1"/>
              <a:t>valor</a:t>
            </a:r>
            <a:r>
              <a:rPr lang="en-GB" sz="1500" b="1" dirty="0"/>
              <a:t> </a:t>
            </a:r>
            <a:r>
              <a:rPr lang="en-GB" sz="1500" b="1" dirty="0" err="1"/>
              <a:t>em</a:t>
            </a:r>
            <a:r>
              <a:rPr lang="en-GB" sz="1500" b="1" dirty="0"/>
              <a:t> </a:t>
            </a:r>
            <a:r>
              <a:rPr lang="en-GB" sz="1500" b="1" dirty="0" err="1"/>
              <a:t>uma</a:t>
            </a:r>
            <a:r>
              <a:rPr lang="en-GB" sz="1500" b="1" dirty="0"/>
              <a:t> </a:t>
            </a:r>
            <a:r>
              <a:rPr lang="en-GB" sz="1500" b="1" dirty="0" err="1"/>
              <a:t>unidade</a:t>
            </a:r>
            <a:r>
              <a:rPr lang="en-GB" sz="1500" b="1" dirty="0"/>
              <a:t> </a:t>
            </a:r>
            <a:r>
              <a:rPr lang="en-GB" sz="1500" b="1" dirty="0" err="1"/>
              <a:t>comparada</a:t>
            </a:r>
            <a:r>
              <a:rPr lang="en-GB" sz="1500" b="1" dirty="0"/>
              <a:t> com a media dos </a:t>
            </a:r>
            <a:r>
              <a:rPr lang="en-GB" sz="1500" b="1" dirty="0" err="1"/>
              <a:t>valores</a:t>
            </a:r>
            <a:r>
              <a:rPr lang="en-GB" sz="1500" b="1" dirty="0"/>
              <a:t> </a:t>
            </a:r>
            <a:r>
              <a:rPr lang="en-GB" sz="1500" b="1" dirty="0" err="1"/>
              <a:t>vizinhos</a:t>
            </a:r>
            <a:endParaRPr lang="en-GB" sz="1500" dirty="0"/>
          </a:p>
        </p:txBody>
      </p:sp>
      <p:sp>
        <p:nvSpPr>
          <p:cNvPr id="33" name="CaixaDeTexto 32">
            <a:extLst>
              <a:ext uri="{FF2B5EF4-FFF2-40B4-BE49-F238E27FC236}">
                <a16:creationId xmlns:a16="http://schemas.microsoft.com/office/drawing/2014/main" id="{F5D6A7E3-6035-42A0-B113-1D4D981FEA8A}"/>
              </a:ext>
            </a:extLst>
          </p:cNvPr>
          <p:cNvSpPr txBox="1"/>
          <p:nvPr/>
        </p:nvSpPr>
        <p:spPr>
          <a:xfrm>
            <a:off x="6672599" y="2743477"/>
            <a:ext cx="1748195" cy="1077218"/>
          </a:xfrm>
          <a:prstGeom prst="rect">
            <a:avLst/>
          </a:prstGeom>
          <a:solidFill>
            <a:schemeClr val="bg1"/>
          </a:solidFill>
        </p:spPr>
        <p:txBody>
          <a:bodyPr wrap="square" rtlCol="0">
            <a:spAutoFit/>
          </a:bodyPr>
          <a:lstStyle/>
          <a:p>
            <a:r>
              <a:rPr lang="en-GB" sz="1600" b="1" dirty="0" err="1"/>
              <a:t>baixo</a:t>
            </a:r>
            <a:r>
              <a:rPr lang="en-GB" sz="1600" b="1" dirty="0"/>
              <a:t> </a:t>
            </a:r>
            <a:r>
              <a:rPr lang="en-GB" sz="1600" b="1" dirty="0" err="1"/>
              <a:t>valor</a:t>
            </a:r>
            <a:r>
              <a:rPr lang="en-GB" sz="1600" b="1" dirty="0"/>
              <a:t> </a:t>
            </a:r>
            <a:r>
              <a:rPr lang="en-GB" sz="1600" b="1" dirty="0" err="1"/>
              <a:t>em</a:t>
            </a:r>
            <a:r>
              <a:rPr lang="en-GB" sz="1600" b="1" dirty="0"/>
              <a:t> </a:t>
            </a:r>
            <a:r>
              <a:rPr lang="en-GB" sz="1600" b="1" dirty="0" err="1"/>
              <a:t>uma</a:t>
            </a:r>
            <a:r>
              <a:rPr lang="en-GB" sz="1600" b="1" dirty="0"/>
              <a:t> </a:t>
            </a:r>
            <a:r>
              <a:rPr lang="en-GB" sz="1600" b="1" dirty="0" err="1"/>
              <a:t>unidade</a:t>
            </a:r>
            <a:r>
              <a:rPr lang="en-GB" sz="1600" b="1" dirty="0"/>
              <a:t> e alto </a:t>
            </a:r>
            <a:r>
              <a:rPr lang="en-GB" sz="1600" b="1" dirty="0" err="1"/>
              <a:t>valor</a:t>
            </a:r>
            <a:r>
              <a:rPr lang="en-GB" sz="1600" b="1" dirty="0"/>
              <a:t> </a:t>
            </a:r>
            <a:r>
              <a:rPr lang="en-GB" sz="1600" b="1" dirty="0" err="1"/>
              <a:t>médio</a:t>
            </a:r>
            <a:r>
              <a:rPr lang="en-GB" sz="1600" b="1" dirty="0"/>
              <a:t> </a:t>
            </a:r>
            <a:r>
              <a:rPr lang="en-GB" sz="1600" b="1" dirty="0" err="1"/>
              <a:t>em</a:t>
            </a:r>
            <a:r>
              <a:rPr lang="en-GB" sz="1600" b="1" dirty="0"/>
              <a:t> </a:t>
            </a:r>
            <a:r>
              <a:rPr lang="en-GB" sz="1600" b="1" dirty="0" err="1"/>
              <a:t>sua</a:t>
            </a:r>
            <a:r>
              <a:rPr lang="en-GB" sz="1600" b="1" dirty="0"/>
              <a:t> </a:t>
            </a:r>
            <a:r>
              <a:rPr lang="en-GB" sz="1600" b="1" dirty="0" err="1"/>
              <a:t>viznhança</a:t>
            </a:r>
            <a:endParaRPr lang="en-GB" sz="1600" dirty="0"/>
          </a:p>
        </p:txBody>
      </p:sp>
      <p:sp>
        <p:nvSpPr>
          <p:cNvPr id="34" name="CaixaDeTexto 33">
            <a:extLst>
              <a:ext uri="{FF2B5EF4-FFF2-40B4-BE49-F238E27FC236}">
                <a16:creationId xmlns:a16="http://schemas.microsoft.com/office/drawing/2014/main" id="{3A767979-2108-4CD0-B064-E0C550F4A6E7}"/>
              </a:ext>
            </a:extLst>
          </p:cNvPr>
          <p:cNvSpPr txBox="1"/>
          <p:nvPr/>
        </p:nvSpPr>
        <p:spPr>
          <a:xfrm>
            <a:off x="8549719" y="2807637"/>
            <a:ext cx="1748195" cy="1077218"/>
          </a:xfrm>
          <a:prstGeom prst="rect">
            <a:avLst/>
          </a:prstGeom>
          <a:solidFill>
            <a:schemeClr val="bg1"/>
          </a:solidFill>
        </p:spPr>
        <p:txBody>
          <a:bodyPr wrap="square" rtlCol="0">
            <a:spAutoFit/>
          </a:bodyPr>
          <a:lstStyle/>
          <a:p>
            <a:r>
              <a:rPr lang="en-GB" sz="1600" b="1" dirty="0"/>
              <a:t>alto </a:t>
            </a:r>
            <a:r>
              <a:rPr lang="en-GB" sz="1600" b="1" dirty="0" err="1"/>
              <a:t>valor</a:t>
            </a:r>
            <a:r>
              <a:rPr lang="en-GB" sz="1600" b="1" dirty="0"/>
              <a:t> </a:t>
            </a:r>
            <a:r>
              <a:rPr lang="en-GB" sz="1600" b="1" dirty="0" err="1"/>
              <a:t>em</a:t>
            </a:r>
            <a:r>
              <a:rPr lang="en-GB" sz="1600" b="1" dirty="0"/>
              <a:t> </a:t>
            </a:r>
            <a:r>
              <a:rPr lang="en-GB" sz="1600" b="1" dirty="0" err="1"/>
              <a:t>uma</a:t>
            </a:r>
            <a:r>
              <a:rPr lang="en-GB" sz="1600" b="1" dirty="0"/>
              <a:t> </a:t>
            </a:r>
            <a:r>
              <a:rPr lang="en-GB" sz="1600" b="1" dirty="0" err="1"/>
              <a:t>unidade</a:t>
            </a:r>
            <a:r>
              <a:rPr lang="en-GB" sz="1600" b="1" dirty="0"/>
              <a:t> e alto </a:t>
            </a:r>
            <a:r>
              <a:rPr lang="en-GB" sz="1600" b="1" dirty="0" err="1"/>
              <a:t>valor</a:t>
            </a:r>
            <a:r>
              <a:rPr lang="en-GB" sz="1600" b="1" dirty="0"/>
              <a:t> </a:t>
            </a:r>
            <a:r>
              <a:rPr lang="en-GB" sz="1600" b="1" dirty="0" err="1"/>
              <a:t>médio</a:t>
            </a:r>
            <a:r>
              <a:rPr lang="en-GB" sz="1600" b="1" dirty="0"/>
              <a:t> </a:t>
            </a:r>
            <a:r>
              <a:rPr lang="en-GB" sz="1600" b="1" dirty="0" err="1"/>
              <a:t>em</a:t>
            </a:r>
            <a:r>
              <a:rPr lang="en-GB" sz="1600" b="1" dirty="0"/>
              <a:t> </a:t>
            </a:r>
            <a:r>
              <a:rPr lang="en-GB" sz="1600" b="1" dirty="0" err="1"/>
              <a:t>sua</a:t>
            </a:r>
            <a:r>
              <a:rPr lang="en-GB" sz="1600" b="1" dirty="0"/>
              <a:t> </a:t>
            </a:r>
            <a:r>
              <a:rPr lang="en-GB" sz="1600" b="1" dirty="0" err="1"/>
              <a:t>viznhança</a:t>
            </a:r>
            <a:endParaRPr lang="en-GB" sz="1600" dirty="0"/>
          </a:p>
        </p:txBody>
      </p:sp>
      <p:sp>
        <p:nvSpPr>
          <p:cNvPr id="35" name="CaixaDeTexto 34">
            <a:extLst>
              <a:ext uri="{FF2B5EF4-FFF2-40B4-BE49-F238E27FC236}">
                <a16:creationId xmlns:a16="http://schemas.microsoft.com/office/drawing/2014/main" id="{00CF46B7-4A91-4D50-9AE4-E53AD38E2179}"/>
              </a:ext>
            </a:extLst>
          </p:cNvPr>
          <p:cNvSpPr txBox="1"/>
          <p:nvPr/>
        </p:nvSpPr>
        <p:spPr>
          <a:xfrm>
            <a:off x="8500010" y="4674449"/>
            <a:ext cx="1748195" cy="1077218"/>
          </a:xfrm>
          <a:prstGeom prst="rect">
            <a:avLst/>
          </a:prstGeom>
          <a:solidFill>
            <a:schemeClr val="bg1"/>
          </a:solidFill>
        </p:spPr>
        <p:txBody>
          <a:bodyPr wrap="square" rtlCol="0">
            <a:spAutoFit/>
          </a:bodyPr>
          <a:lstStyle/>
          <a:p>
            <a:r>
              <a:rPr lang="en-GB" sz="1600" b="1" dirty="0"/>
              <a:t>Alto </a:t>
            </a:r>
            <a:r>
              <a:rPr lang="en-GB" sz="1600" b="1" dirty="0" err="1"/>
              <a:t>valor</a:t>
            </a:r>
            <a:r>
              <a:rPr lang="en-GB" sz="1600" b="1" dirty="0"/>
              <a:t> </a:t>
            </a:r>
            <a:r>
              <a:rPr lang="en-GB" sz="1600" b="1" dirty="0" err="1"/>
              <a:t>em</a:t>
            </a:r>
            <a:r>
              <a:rPr lang="en-GB" sz="1600" b="1" dirty="0"/>
              <a:t> </a:t>
            </a:r>
            <a:r>
              <a:rPr lang="en-GB" sz="1600" b="1" dirty="0" err="1"/>
              <a:t>uma</a:t>
            </a:r>
            <a:r>
              <a:rPr lang="en-GB" sz="1600" b="1" dirty="0"/>
              <a:t> </a:t>
            </a:r>
            <a:r>
              <a:rPr lang="en-GB" sz="1600" b="1" dirty="0" err="1"/>
              <a:t>unidade</a:t>
            </a:r>
            <a:r>
              <a:rPr lang="en-GB" sz="1600" b="1" dirty="0"/>
              <a:t> e </a:t>
            </a:r>
            <a:r>
              <a:rPr lang="en-GB" sz="1600" b="1" dirty="0" err="1"/>
              <a:t>baixo</a:t>
            </a:r>
            <a:r>
              <a:rPr lang="en-GB" sz="1600" b="1" dirty="0"/>
              <a:t> </a:t>
            </a:r>
            <a:r>
              <a:rPr lang="en-GB" sz="1600" b="1" dirty="0" err="1"/>
              <a:t>valor</a:t>
            </a:r>
            <a:r>
              <a:rPr lang="en-GB" sz="1600" b="1" dirty="0"/>
              <a:t> </a:t>
            </a:r>
            <a:r>
              <a:rPr lang="en-GB" sz="1600" b="1" dirty="0" err="1"/>
              <a:t>médio</a:t>
            </a:r>
            <a:r>
              <a:rPr lang="en-GB" sz="1600" b="1" dirty="0"/>
              <a:t> </a:t>
            </a:r>
            <a:r>
              <a:rPr lang="en-GB" sz="1600" b="1" dirty="0" err="1"/>
              <a:t>em</a:t>
            </a:r>
            <a:r>
              <a:rPr lang="en-GB" sz="1600" b="1" dirty="0"/>
              <a:t> </a:t>
            </a:r>
            <a:r>
              <a:rPr lang="en-GB" sz="1600" b="1" dirty="0" err="1"/>
              <a:t>sua</a:t>
            </a:r>
            <a:r>
              <a:rPr lang="en-GB" sz="1600" b="1" dirty="0"/>
              <a:t> </a:t>
            </a:r>
            <a:r>
              <a:rPr lang="en-GB" sz="1600" b="1" dirty="0" err="1"/>
              <a:t>viznhança</a:t>
            </a:r>
            <a:endParaRPr lang="en-GB" sz="1600" dirty="0"/>
          </a:p>
        </p:txBody>
      </p:sp>
      <p:sp>
        <p:nvSpPr>
          <p:cNvPr id="36" name="CaixaDeTexto 35">
            <a:extLst>
              <a:ext uri="{FF2B5EF4-FFF2-40B4-BE49-F238E27FC236}">
                <a16:creationId xmlns:a16="http://schemas.microsoft.com/office/drawing/2014/main" id="{5A77C210-8ED6-49AA-A8A9-00DF29C5AFF1}"/>
              </a:ext>
            </a:extLst>
          </p:cNvPr>
          <p:cNvSpPr txBox="1"/>
          <p:nvPr/>
        </p:nvSpPr>
        <p:spPr>
          <a:xfrm>
            <a:off x="6663902" y="4573558"/>
            <a:ext cx="1748195" cy="1077218"/>
          </a:xfrm>
          <a:prstGeom prst="rect">
            <a:avLst/>
          </a:prstGeom>
          <a:solidFill>
            <a:schemeClr val="bg1"/>
          </a:solidFill>
        </p:spPr>
        <p:txBody>
          <a:bodyPr wrap="square" rtlCol="0">
            <a:spAutoFit/>
          </a:bodyPr>
          <a:lstStyle/>
          <a:p>
            <a:r>
              <a:rPr lang="en-GB" sz="1600" b="1" dirty="0" err="1"/>
              <a:t>baixo</a:t>
            </a:r>
            <a:r>
              <a:rPr lang="en-GB" sz="1600" b="1" dirty="0"/>
              <a:t> </a:t>
            </a:r>
            <a:r>
              <a:rPr lang="en-GB" sz="1600" b="1" dirty="0" err="1"/>
              <a:t>valor</a:t>
            </a:r>
            <a:r>
              <a:rPr lang="en-GB" sz="1600" b="1" dirty="0"/>
              <a:t> </a:t>
            </a:r>
            <a:r>
              <a:rPr lang="en-GB" sz="1600" b="1" dirty="0" err="1"/>
              <a:t>em</a:t>
            </a:r>
            <a:r>
              <a:rPr lang="en-GB" sz="1600" b="1" dirty="0"/>
              <a:t> </a:t>
            </a:r>
            <a:r>
              <a:rPr lang="en-GB" sz="1600" b="1" dirty="0" err="1"/>
              <a:t>uma</a:t>
            </a:r>
            <a:r>
              <a:rPr lang="en-GB" sz="1600" b="1" dirty="0"/>
              <a:t> </a:t>
            </a:r>
            <a:r>
              <a:rPr lang="en-GB" sz="1600" b="1" dirty="0" err="1"/>
              <a:t>unidade</a:t>
            </a:r>
            <a:r>
              <a:rPr lang="en-GB" sz="1600" b="1" dirty="0"/>
              <a:t> e </a:t>
            </a:r>
            <a:r>
              <a:rPr lang="en-GB" sz="1600" b="1" dirty="0" err="1"/>
              <a:t>baixo</a:t>
            </a:r>
            <a:r>
              <a:rPr lang="en-GB" sz="1600" b="1" dirty="0"/>
              <a:t> </a:t>
            </a:r>
            <a:r>
              <a:rPr lang="en-GB" sz="1600" b="1" dirty="0" err="1"/>
              <a:t>valor</a:t>
            </a:r>
            <a:r>
              <a:rPr lang="en-GB" sz="1600" b="1" dirty="0"/>
              <a:t> </a:t>
            </a:r>
            <a:r>
              <a:rPr lang="en-GB" sz="1600" b="1" dirty="0" err="1"/>
              <a:t>médio</a:t>
            </a:r>
            <a:r>
              <a:rPr lang="en-GB" sz="1600" b="1" dirty="0"/>
              <a:t> </a:t>
            </a:r>
            <a:r>
              <a:rPr lang="en-GB" sz="1600" b="1" dirty="0" err="1"/>
              <a:t>em</a:t>
            </a:r>
            <a:r>
              <a:rPr lang="en-GB" sz="1600" b="1" dirty="0"/>
              <a:t> </a:t>
            </a:r>
            <a:r>
              <a:rPr lang="en-GB" sz="1600" b="1" dirty="0" err="1"/>
              <a:t>sua</a:t>
            </a:r>
            <a:r>
              <a:rPr lang="en-GB" sz="1600" b="1" dirty="0"/>
              <a:t> </a:t>
            </a:r>
            <a:r>
              <a:rPr lang="en-GB" sz="1600" b="1" dirty="0" err="1"/>
              <a:t>viznhança</a:t>
            </a:r>
            <a:endParaRPr lang="en-GB" sz="1600" dirty="0"/>
          </a:p>
        </p:txBody>
      </p:sp>
    </p:spTree>
    <p:extLst>
      <p:ext uri="{BB962C8B-B14F-4D97-AF65-F5344CB8AC3E}">
        <p14:creationId xmlns:p14="http://schemas.microsoft.com/office/powerpoint/2010/main" val="451375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4E4A10E2-5262-4026-AB47-D0D495F205DB}"/>
              </a:ext>
            </a:extLst>
          </p:cNvPr>
          <p:cNvGrpSpPr/>
          <p:nvPr/>
        </p:nvGrpSpPr>
        <p:grpSpPr>
          <a:xfrm>
            <a:off x="5867510" y="3629980"/>
            <a:ext cx="770468" cy="770468"/>
            <a:chOff x="7044265" y="2353734"/>
            <a:chExt cx="1727200" cy="1727200"/>
          </a:xfrm>
          <a:solidFill>
            <a:schemeClr val="bg1">
              <a:lumMod val="95000"/>
            </a:schemeClr>
          </a:solidFill>
        </p:grpSpPr>
        <p:sp>
          <p:nvSpPr>
            <p:cNvPr id="5" name="Retângulo 4">
              <a:extLst>
                <a:ext uri="{FF2B5EF4-FFF2-40B4-BE49-F238E27FC236}">
                  <a16:creationId xmlns:a16="http://schemas.microsoft.com/office/drawing/2014/main" id="{BF72F823-EBE9-4019-9303-C87728B53C84}"/>
                </a:ext>
              </a:extLst>
            </p:cNvPr>
            <p:cNvSpPr/>
            <p:nvPr/>
          </p:nvSpPr>
          <p:spPr>
            <a:xfrm>
              <a:off x="7044267" y="2929468"/>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157E2157-BE68-4CC4-A8A4-9753BCECEC95}"/>
                </a:ext>
              </a:extLst>
            </p:cNvPr>
            <p:cNvSpPr/>
            <p:nvPr/>
          </p:nvSpPr>
          <p:spPr>
            <a:xfrm>
              <a:off x="7620000" y="2929468"/>
              <a:ext cx="575733" cy="57573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12ABF34E-0781-4242-A774-A97CAB1F94A5}"/>
                </a:ext>
              </a:extLst>
            </p:cNvPr>
            <p:cNvSpPr/>
            <p:nvPr/>
          </p:nvSpPr>
          <p:spPr>
            <a:xfrm>
              <a:off x="7620000" y="2353735"/>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74F8D334-C8E4-4903-A72F-FBBCED89ABD5}"/>
                </a:ext>
              </a:extLst>
            </p:cNvPr>
            <p:cNvSpPr/>
            <p:nvPr/>
          </p:nvSpPr>
          <p:spPr>
            <a:xfrm>
              <a:off x="7044266" y="2353735"/>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a:extLst>
                <a:ext uri="{FF2B5EF4-FFF2-40B4-BE49-F238E27FC236}">
                  <a16:creationId xmlns:a16="http://schemas.microsoft.com/office/drawing/2014/main" id="{F69D28AC-71D5-42A1-BF55-3A75893357F3}"/>
                </a:ext>
              </a:extLst>
            </p:cNvPr>
            <p:cNvSpPr/>
            <p:nvPr/>
          </p:nvSpPr>
          <p:spPr>
            <a:xfrm>
              <a:off x="8195732" y="2353734"/>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a:extLst>
                <a:ext uri="{FF2B5EF4-FFF2-40B4-BE49-F238E27FC236}">
                  <a16:creationId xmlns:a16="http://schemas.microsoft.com/office/drawing/2014/main" id="{BCACB817-6128-4F79-939A-35820266A087}"/>
                </a:ext>
              </a:extLst>
            </p:cNvPr>
            <p:cNvSpPr/>
            <p:nvPr/>
          </p:nvSpPr>
          <p:spPr>
            <a:xfrm>
              <a:off x="8195732" y="2929468"/>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a:extLst>
                <a:ext uri="{FF2B5EF4-FFF2-40B4-BE49-F238E27FC236}">
                  <a16:creationId xmlns:a16="http://schemas.microsoft.com/office/drawing/2014/main" id="{BC0FDEF1-BE04-4AE0-97E1-2764C9AE45C4}"/>
                </a:ext>
              </a:extLst>
            </p:cNvPr>
            <p:cNvSpPr/>
            <p:nvPr/>
          </p:nvSpPr>
          <p:spPr>
            <a:xfrm>
              <a:off x="7044265" y="3505201"/>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a:extLst>
                <a:ext uri="{FF2B5EF4-FFF2-40B4-BE49-F238E27FC236}">
                  <a16:creationId xmlns:a16="http://schemas.microsoft.com/office/drawing/2014/main" id="{8B2AACC6-2352-42EA-B8DA-F8788632400E}"/>
                </a:ext>
              </a:extLst>
            </p:cNvPr>
            <p:cNvSpPr/>
            <p:nvPr/>
          </p:nvSpPr>
          <p:spPr>
            <a:xfrm>
              <a:off x="7619999" y="3505201"/>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a:extLst>
                <a:ext uri="{FF2B5EF4-FFF2-40B4-BE49-F238E27FC236}">
                  <a16:creationId xmlns:a16="http://schemas.microsoft.com/office/drawing/2014/main" id="{212368BA-AD2C-4D99-8441-51544A1658CE}"/>
                </a:ext>
              </a:extLst>
            </p:cNvPr>
            <p:cNvSpPr/>
            <p:nvPr/>
          </p:nvSpPr>
          <p:spPr>
            <a:xfrm>
              <a:off x="8195731" y="3505201"/>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14" name="Agrupar 13">
            <a:extLst>
              <a:ext uri="{FF2B5EF4-FFF2-40B4-BE49-F238E27FC236}">
                <a16:creationId xmlns:a16="http://schemas.microsoft.com/office/drawing/2014/main" id="{12954701-D89E-4942-8B4F-22B6F501D493}"/>
              </a:ext>
            </a:extLst>
          </p:cNvPr>
          <p:cNvGrpSpPr/>
          <p:nvPr/>
        </p:nvGrpSpPr>
        <p:grpSpPr>
          <a:xfrm>
            <a:off x="6958419" y="3378343"/>
            <a:ext cx="1284113" cy="1284114"/>
            <a:chOff x="8957730" y="1066798"/>
            <a:chExt cx="1284113" cy="1284114"/>
          </a:xfrm>
        </p:grpSpPr>
        <p:grpSp>
          <p:nvGrpSpPr>
            <p:cNvPr id="15" name="Agrupar 14">
              <a:extLst>
                <a:ext uri="{FF2B5EF4-FFF2-40B4-BE49-F238E27FC236}">
                  <a16:creationId xmlns:a16="http://schemas.microsoft.com/office/drawing/2014/main" id="{2E317209-9192-4327-AB0D-3CF8278664DD}"/>
                </a:ext>
              </a:extLst>
            </p:cNvPr>
            <p:cNvGrpSpPr/>
            <p:nvPr/>
          </p:nvGrpSpPr>
          <p:grpSpPr>
            <a:xfrm>
              <a:off x="8957732" y="1066800"/>
              <a:ext cx="770468" cy="770468"/>
              <a:chOff x="7044265" y="2353734"/>
              <a:chExt cx="1727200" cy="1727200"/>
            </a:xfrm>
            <a:solidFill>
              <a:schemeClr val="bg1">
                <a:lumMod val="95000"/>
              </a:schemeClr>
            </a:solidFill>
          </p:grpSpPr>
          <p:sp>
            <p:nvSpPr>
              <p:cNvPr id="32" name="Retângulo 31">
                <a:extLst>
                  <a:ext uri="{FF2B5EF4-FFF2-40B4-BE49-F238E27FC236}">
                    <a16:creationId xmlns:a16="http://schemas.microsoft.com/office/drawing/2014/main" id="{FA2AB82C-B919-4B0A-8D9D-998606ABBFA6}"/>
                  </a:ext>
                </a:extLst>
              </p:cNvPr>
              <p:cNvSpPr/>
              <p:nvPr/>
            </p:nvSpPr>
            <p:spPr>
              <a:xfrm>
                <a:off x="7044267" y="2929468"/>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Retângulo 32">
                <a:extLst>
                  <a:ext uri="{FF2B5EF4-FFF2-40B4-BE49-F238E27FC236}">
                    <a16:creationId xmlns:a16="http://schemas.microsoft.com/office/drawing/2014/main" id="{85F94D11-6AE5-47CD-8DB2-621842051186}"/>
                  </a:ext>
                </a:extLst>
              </p:cNvPr>
              <p:cNvSpPr/>
              <p:nvPr/>
            </p:nvSpPr>
            <p:spPr>
              <a:xfrm>
                <a:off x="7620000" y="2929468"/>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Retângulo 33">
                <a:extLst>
                  <a:ext uri="{FF2B5EF4-FFF2-40B4-BE49-F238E27FC236}">
                    <a16:creationId xmlns:a16="http://schemas.microsoft.com/office/drawing/2014/main" id="{2C5D045F-DEC7-49C7-A5C2-179B77DADAE0}"/>
                  </a:ext>
                </a:extLst>
              </p:cNvPr>
              <p:cNvSpPr/>
              <p:nvPr/>
            </p:nvSpPr>
            <p:spPr>
              <a:xfrm>
                <a:off x="7620000" y="2353735"/>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5" name="Retângulo 34">
                <a:extLst>
                  <a:ext uri="{FF2B5EF4-FFF2-40B4-BE49-F238E27FC236}">
                    <a16:creationId xmlns:a16="http://schemas.microsoft.com/office/drawing/2014/main" id="{2215818D-500F-414C-849B-93674BD4177E}"/>
                  </a:ext>
                </a:extLst>
              </p:cNvPr>
              <p:cNvSpPr/>
              <p:nvPr/>
            </p:nvSpPr>
            <p:spPr>
              <a:xfrm>
                <a:off x="7044266" y="2353735"/>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Retângulo 35">
                <a:extLst>
                  <a:ext uri="{FF2B5EF4-FFF2-40B4-BE49-F238E27FC236}">
                    <a16:creationId xmlns:a16="http://schemas.microsoft.com/office/drawing/2014/main" id="{940C3225-9558-4ECE-BF52-0983EE35B2AA}"/>
                  </a:ext>
                </a:extLst>
              </p:cNvPr>
              <p:cNvSpPr/>
              <p:nvPr/>
            </p:nvSpPr>
            <p:spPr>
              <a:xfrm>
                <a:off x="8195732" y="2353734"/>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Retângulo 36">
                <a:extLst>
                  <a:ext uri="{FF2B5EF4-FFF2-40B4-BE49-F238E27FC236}">
                    <a16:creationId xmlns:a16="http://schemas.microsoft.com/office/drawing/2014/main" id="{BA3527F6-853A-4E95-B34B-2F4C31345FC4}"/>
                  </a:ext>
                </a:extLst>
              </p:cNvPr>
              <p:cNvSpPr/>
              <p:nvPr/>
            </p:nvSpPr>
            <p:spPr>
              <a:xfrm>
                <a:off x="8195732" y="2929468"/>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8" name="Retângulo 37">
                <a:extLst>
                  <a:ext uri="{FF2B5EF4-FFF2-40B4-BE49-F238E27FC236}">
                    <a16:creationId xmlns:a16="http://schemas.microsoft.com/office/drawing/2014/main" id="{6667A2BD-FCCA-4333-ADE6-6410F5C70304}"/>
                  </a:ext>
                </a:extLst>
              </p:cNvPr>
              <p:cNvSpPr/>
              <p:nvPr/>
            </p:nvSpPr>
            <p:spPr>
              <a:xfrm>
                <a:off x="7044265" y="3505201"/>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9" name="Retângulo 38">
                <a:extLst>
                  <a:ext uri="{FF2B5EF4-FFF2-40B4-BE49-F238E27FC236}">
                    <a16:creationId xmlns:a16="http://schemas.microsoft.com/office/drawing/2014/main" id="{7711471C-0820-4559-BE43-F6A121E56B64}"/>
                  </a:ext>
                </a:extLst>
              </p:cNvPr>
              <p:cNvSpPr/>
              <p:nvPr/>
            </p:nvSpPr>
            <p:spPr>
              <a:xfrm>
                <a:off x="7619999" y="3505201"/>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0" name="Retângulo 39">
                <a:extLst>
                  <a:ext uri="{FF2B5EF4-FFF2-40B4-BE49-F238E27FC236}">
                    <a16:creationId xmlns:a16="http://schemas.microsoft.com/office/drawing/2014/main" id="{26396754-50F0-44A8-9700-E7E9D7F5735E}"/>
                  </a:ext>
                </a:extLst>
              </p:cNvPr>
              <p:cNvSpPr/>
              <p:nvPr/>
            </p:nvSpPr>
            <p:spPr>
              <a:xfrm>
                <a:off x="8195731" y="3505201"/>
                <a:ext cx="575733" cy="57573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16" name="Retângulo 15">
              <a:extLst>
                <a:ext uri="{FF2B5EF4-FFF2-40B4-BE49-F238E27FC236}">
                  <a16:creationId xmlns:a16="http://schemas.microsoft.com/office/drawing/2014/main" id="{5B07B173-A2C5-4FAC-9D2E-C59F44F78D35}"/>
                </a:ext>
              </a:extLst>
            </p:cNvPr>
            <p:cNvSpPr/>
            <p:nvPr/>
          </p:nvSpPr>
          <p:spPr>
            <a:xfrm>
              <a:off x="9471377" y="1837268"/>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etângulo 16">
              <a:extLst>
                <a:ext uri="{FF2B5EF4-FFF2-40B4-BE49-F238E27FC236}">
                  <a16:creationId xmlns:a16="http://schemas.microsoft.com/office/drawing/2014/main" id="{B7D05346-D891-4F8C-8965-51723DC8B913}"/>
                </a:ext>
              </a:extLst>
            </p:cNvPr>
            <p:cNvSpPr/>
            <p:nvPr/>
          </p:nvSpPr>
          <p:spPr>
            <a:xfrm>
              <a:off x="9214554" y="1837267"/>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Retângulo 17">
              <a:extLst>
                <a:ext uri="{FF2B5EF4-FFF2-40B4-BE49-F238E27FC236}">
                  <a16:creationId xmlns:a16="http://schemas.microsoft.com/office/drawing/2014/main" id="{1D3F4E1E-675C-4BE6-A741-F71FD9DC2BA3}"/>
                </a:ext>
              </a:extLst>
            </p:cNvPr>
            <p:cNvSpPr/>
            <p:nvPr/>
          </p:nvSpPr>
          <p:spPr>
            <a:xfrm>
              <a:off x="8957730" y="1837267"/>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a:extLst>
                <a:ext uri="{FF2B5EF4-FFF2-40B4-BE49-F238E27FC236}">
                  <a16:creationId xmlns:a16="http://schemas.microsoft.com/office/drawing/2014/main" id="{EE77A1BE-B66F-4DCC-A7D4-B5813A802590}"/>
                </a:ext>
              </a:extLst>
            </p:cNvPr>
            <p:cNvSpPr/>
            <p:nvPr/>
          </p:nvSpPr>
          <p:spPr>
            <a:xfrm>
              <a:off x="9728199" y="1837267"/>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Retângulo 19">
              <a:extLst>
                <a:ext uri="{FF2B5EF4-FFF2-40B4-BE49-F238E27FC236}">
                  <a16:creationId xmlns:a16="http://schemas.microsoft.com/office/drawing/2014/main" id="{3414DCD3-D543-4BA9-B418-D8A5AEB02034}"/>
                </a:ext>
              </a:extLst>
            </p:cNvPr>
            <p:cNvSpPr/>
            <p:nvPr/>
          </p:nvSpPr>
          <p:spPr>
            <a:xfrm>
              <a:off x="9728199" y="1580444"/>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Retângulo 20">
              <a:extLst>
                <a:ext uri="{FF2B5EF4-FFF2-40B4-BE49-F238E27FC236}">
                  <a16:creationId xmlns:a16="http://schemas.microsoft.com/office/drawing/2014/main" id="{4892C335-3844-4393-BDFF-F47B2C78A2F0}"/>
                </a:ext>
              </a:extLst>
            </p:cNvPr>
            <p:cNvSpPr/>
            <p:nvPr/>
          </p:nvSpPr>
          <p:spPr>
            <a:xfrm>
              <a:off x="9728199" y="1323622"/>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Retângulo 21">
              <a:extLst>
                <a:ext uri="{FF2B5EF4-FFF2-40B4-BE49-F238E27FC236}">
                  <a16:creationId xmlns:a16="http://schemas.microsoft.com/office/drawing/2014/main" id="{7403D692-F872-472C-9534-B69102E8C662}"/>
                </a:ext>
              </a:extLst>
            </p:cNvPr>
            <p:cNvSpPr/>
            <p:nvPr/>
          </p:nvSpPr>
          <p:spPr>
            <a:xfrm>
              <a:off x="9728198" y="1066798"/>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Retângulo 22">
              <a:extLst>
                <a:ext uri="{FF2B5EF4-FFF2-40B4-BE49-F238E27FC236}">
                  <a16:creationId xmlns:a16="http://schemas.microsoft.com/office/drawing/2014/main" id="{9507C308-D2E7-46FC-B47E-8889432E6EA1}"/>
                </a:ext>
              </a:extLst>
            </p:cNvPr>
            <p:cNvSpPr/>
            <p:nvPr/>
          </p:nvSpPr>
          <p:spPr>
            <a:xfrm>
              <a:off x="8957730" y="2094089"/>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Retângulo 23">
              <a:extLst>
                <a:ext uri="{FF2B5EF4-FFF2-40B4-BE49-F238E27FC236}">
                  <a16:creationId xmlns:a16="http://schemas.microsoft.com/office/drawing/2014/main" id="{B28FFB0B-5778-4A87-865C-8B55A5F93101}"/>
                </a:ext>
              </a:extLst>
            </p:cNvPr>
            <p:cNvSpPr/>
            <p:nvPr/>
          </p:nvSpPr>
          <p:spPr>
            <a:xfrm>
              <a:off x="9214553" y="2094089"/>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Retângulo 24">
              <a:extLst>
                <a:ext uri="{FF2B5EF4-FFF2-40B4-BE49-F238E27FC236}">
                  <a16:creationId xmlns:a16="http://schemas.microsoft.com/office/drawing/2014/main" id="{C0134B58-8616-44D6-8B52-2EAB4C0F7BAF}"/>
                </a:ext>
              </a:extLst>
            </p:cNvPr>
            <p:cNvSpPr/>
            <p:nvPr/>
          </p:nvSpPr>
          <p:spPr>
            <a:xfrm>
              <a:off x="9471376" y="2094088"/>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Retângulo 25">
              <a:extLst>
                <a:ext uri="{FF2B5EF4-FFF2-40B4-BE49-F238E27FC236}">
                  <a16:creationId xmlns:a16="http://schemas.microsoft.com/office/drawing/2014/main" id="{7300EC50-A660-4B20-9FC4-2DB10F766EC1}"/>
                </a:ext>
              </a:extLst>
            </p:cNvPr>
            <p:cNvSpPr/>
            <p:nvPr/>
          </p:nvSpPr>
          <p:spPr>
            <a:xfrm>
              <a:off x="9728197" y="2094088"/>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Retângulo 26">
              <a:extLst>
                <a:ext uri="{FF2B5EF4-FFF2-40B4-BE49-F238E27FC236}">
                  <a16:creationId xmlns:a16="http://schemas.microsoft.com/office/drawing/2014/main" id="{CEF9D085-21F5-491E-BB6F-5E1359E81792}"/>
                </a:ext>
              </a:extLst>
            </p:cNvPr>
            <p:cNvSpPr/>
            <p:nvPr/>
          </p:nvSpPr>
          <p:spPr>
            <a:xfrm>
              <a:off x="9985020" y="1580443"/>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Retângulo 27">
              <a:extLst>
                <a:ext uri="{FF2B5EF4-FFF2-40B4-BE49-F238E27FC236}">
                  <a16:creationId xmlns:a16="http://schemas.microsoft.com/office/drawing/2014/main" id="{D76C6158-4819-4EC4-ACB9-A7177409BEE7}"/>
                </a:ext>
              </a:extLst>
            </p:cNvPr>
            <p:cNvSpPr/>
            <p:nvPr/>
          </p:nvSpPr>
          <p:spPr>
            <a:xfrm>
              <a:off x="9985020" y="1323621"/>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a:extLst>
                <a:ext uri="{FF2B5EF4-FFF2-40B4-BE49-F238E27FC236}">
                  <a16:creationId xmlns:a16="http://schemas.microsoft.com/office/drawing/2014/main" id="{DFED0696-951D-4CDE-B94E-2482036479CE}"/>
                </a:ext>
              </a:extLst>
            </p:cNvPr>
            <p:cNvSpPr/>
            <p:nvPr/>
          </p:nvSpPr>
          <p:spPr>
            <a:xfrm>
              <a:off x="9985019" y="1066798"/>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a:extLst>
                <a:ext uri="{FF2B5EF4-FFF2-40B4-BE49-F238E27FC236}">
                  <a16:creationId xmlns:a16="http://schemas.microsoft.com/office/drawing/2014/main" id="{54964B8C-94B5-4464-8D33-144C3D979C3D}"/>
                </a:ext>
              </a:extLst>
            </p:cNvPr>
            <p:cNvSpPr/>
            <p:nvPr/>
          </p:nvSpPr>
          <p:spPr>
            <a:xfrm>
              <a:off x="9985019" y="1837266"/>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1" name="Retângulo 30">
              <a:extLst>
                <a:ext uri="{FF2B5EF4-FFF2-40B4-BE49-F238E27FC236}">
                  <a16:creationId xmlns:a16="http://schemas.microsoft.com/office/drawing/2014/main" id="{28F7979C-521C-4B66-A831-65D6D3671F06}"/>
                </a:ext>
              </a:extLst>
            </p:cNvPr>
            <p:cNvSpPr/>
            <p:nvPr/>
          </p:nvSpPr>
          <p:spPr>
            <a:xfrm>
              <a:off x="9985016" y="2094087"/>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41" name="Agrupar 40">
            <a:extLst>
              <a:ext uri="{FF2B5EF4-FFF2-40B4-BE49-F238E27FC236}">
                <a16:creationId xmlns:a16="http://schemas.microsoft.com/office/drawing/2014/main" id="{5C80EF95-B673-48CA-90D6-268FB96BCF96}"/>
              </a:ext>
            </a:extLst>
          </p:cNvPr>
          <p:cNvGrpSpPr/>
          <p:nvPr/>
        </p:nvGrpSpPr>
        <p:grpSpPr>
          <a:xfrm>
            <a:off x="8688609" y="3116336"/>
            <a:ext cx="1797756" cy="1797755"/>
            <a:chOff x="8102665" y="3222975"/>
            <a:chExt cx="1797756" cy="1797755"/>
          </a:xfrm>
        </p:grpSpPr>
        <p:sp>
          <p:nvSpPr>
            <p:cNvPr id="42" name="Retângulo 41">
              <a:extLst>
                <a:ext uri="{FF2B5EF4-FFF2-40B4-BE49-F238E27FC236}">
                  <a16:creationId xmlns:a16="http://schemas.microsoft.com/office/drawing/2014/main" id="{D2991028-92F1-475D-981D-F8047C07DA80}"/>
                </a:ext>
              </a:extLst>
            </p:cNvPr>
            <p:cNvSpPr/>
            <p:nvPr/>
          </p:nvSpPr>
          <p:spPr>
            <a:xfrm>
              <a:off x="8102669" y="3479800"/>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3" name="Retângulo 42">
              <a:extLst>
                <a:ext uri="{FF2B5EF4-FFF2-40B4-BE49-F238E27FC236}">
                  <a16:creationId xmlns:a16="http://schemas.microsoft.com/office/drawing/2014/main" id="{73440E2E-FA96-46AA-8997-D6A9B2427B53}"/>
                </a:ext>
              </a:extLst>
            </p:cNvPr>
            <p:cNvSpPr/>
            <p:nvPr/>
          </p:nvSpPr>
          <p:spPr>
            <a:xfrm>
              <a:off x="8359491" y="3479800"/>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4" name="Retângulo 43">
              <a:extLst>
                <a:ext uri="{FF2B5EF4-FFF2-40B4-BE49-F238E27FC236}">
                  <a16:creationId xmlns:a16="http://schemas.microsoft.com/office/drawing/2014/main" id="{8154D022-D93F-4CA1-9A1F-2AC35130CC70}"/>
                </a:ext>
              </a:extLst>
            </p:cNvPr>
            <p:cNvSpPr/>
            <p:nvPr/>
          </p:nvSpPr>
          <p:spPr>
            <a:xfrm>
              <a:off x="8359491" y="3222977"/>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5" name="Retângulo 44">
              <a:extLst>
                <a:ext uri="{FF2B5EF4-FFF2-40B4-BE49-F238E27FC236}">
                  <a16:creationId xmlns:a16="http://schemas.microsoft.com/office/drawing/2014/main" id="{E350C31A-B8CC-4982-8024-044D2742A2CA}"/>
                </a:ext>
              </a:extLst>
            </p:cNvPr>
            <p:cNvSpPr/>
            <p:nvPr/>
          </p:nvSpPr>
          <p:spPr>
            <a:xfrm>
              <a:off x="8102668" y="3222977"/>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6" name="Retângulo 45">
              <a:extLst>
                <a:ext uri="{FF2B5EF4-FFF2-40B4-BE49-F238E27FC236}">
                  <a16:creationId xmlns:a16="http://schemas.microsoft.com/office/drawing/2014/main" id="{ACC146DD-EC10-4CA8-A9F3-E9C74BFA4831}"/>
                </a:ext>
              </a:extLst>
            </p:cNvPr>
            <p:cNvSpPr/>
            <p:nvPr/>
          </p:nvSpPr>
          <p:spPr>
            <a:xfrm>
              <a:off x="8616313" y="3222977"/>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7" name="Retângulo 46">
              <a:extLst>
                <a:ext uri="{FF2B5EF4-FFF2-40B4-BE49-F238E27FC236}">
                  <a16:creationId xmlns:a16="http://schemas.microsoft.com/office/drawing/2014/main" id="{C31C0538-640F-42C8-9B02-D3A5AD86B2A5}"/>
                </a:ext>
              </a:extLst>
            </p:cNvPr>
            <p:cNvSpPr/>
            <p:nvPr/>
          </p:nvSpPr>
          <p:spPr>
            <a:xfrm>
              <a:off x="8616313" y="3479800"/>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8" name="Retângulo 47">
              <a:extLst>
                <a:ext uri="{FF2B5EF4-FFF2-40B4-BE49-F238E27FC236}">
                  <a16:creationId xmlns:a16="http://schemas.microsoft.com/office/drawing/2014/main" id="{89884C27-1C04-4F4A-BB70-87491872DAEA}"/>
                </a:ext>
              </a:extLst>
            </p:cNvPr>
            <p:cNvSpPr/>
            <p:nvPr/>
          </p:nvSpPr>
          <p:spPr>
            <a:xfrm>
              <a:off x="8102668" y="3736622"/>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9" name="Retângulo 48">
              <a:extLst>
                <a:ext uri="{FF2B5EF4-FFF2-40B4-BE49-F238E27FC236}">
                  <a16:creationId xmlns:a16="http://schemas.microsoft.com/office/drawing/2014/main" id="{CF270E9E-738D-4B23-BDB6-E8D1CB038376}"/>
                </a:ext>
              </a:extLst>
            </p:cNvPr>
            <p:cNvSpPr/>
            <p:nvPr/>
          </p:nvSpPr>
          <p:spPr>
            <a:xfrm>
              <a:off x="8359491" y="3736622"/>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0" name="Retângulo 49">
              <a:extLst>
                <a:ext uri="{FF2B5EF4-FFF2-40B4-BE49-F238E27FC236}">
                  <a16:creationId xmlns:a16="http://schemas.microsoft.com/office/drawing/2014/main" id="{1677A011-5503-4D15-8C0B-9591AE00EFFF}"/>
                </a:ext>
              </a:extLst>
            </p:cNvPr>
            <p:cNvSpPr/>
            <p:nvPr/>
          </p:nvSpPr>
          <p:spPr>
            <a:xfrm>
              <a:off x="8616313" y="3736622"/>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1" name="Retângulo 50">
              <a:extLst>
                <a:ext uri="{FF2B5EF4-FFF2-40B4-BE49-F238E27FC236}">
                  <a16:creationId xmlns:a16="http://schemas.microsoft.com/office/drawing/2014/main" id="{FEE32B69-1F19-4133-A7EA-88546160A3EB}"/>
                </a:ext>
              </a:extLst>
            </p:cNvPr>
            <p:cNvSpPr/>
            <p:nvPr/>
          </p:nvSpPr>
          <p:spPr>
            <a:xfrm>
              <a:off x="8616313" y="3993445"/>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2" name="Retângulo 51">
              <a:extLst>
                <a:ext uri="{FF2B5EF4-FFF2-40B4-BE49-F238E27FC236}">
                  <a16:creationId xmlns:a16="http://schemas.microsoft.com/office/drawing/2014/main" id="{7EB6610A-706D-4F0E-B5B2-E2574CFB7F4D}"/>
                </a:ext>
              </a:extLst>
            </p:cNvPr>
            <p:cNvSpPr/>
            <p:nvPr/>
          </p:nvSpPr>
          <p:spPr>
            <a:xfrm>
              <a:off x="8359490" y="3993444"/>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3" name="Retângulo 52">
              <a:extLst>
                <a:ext uri="{FF2B5EF4-FFF2-40B4-BE49-F238E27FC236}">
                  <a16:creationId xmlns:a16="http://schemas.microsoft.com/office/drawing/2014/main" id="{7A5AD807-C28E-49B0-A221-D29BE1636A30}"/>
                </a:ext>
              </a:extLst>
            </p:cNvPr>
            <p:cNvSpPr/>
            <p:nvPr/>
          </p:nvSpPr>
          <p:spPr>
            <a:xfrm>
              <a:off x="8102666" y="3993444"/>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4" name="Retângulo 53">
              <a:extLst>
                <a:ext uri="{FF2B5EF4-FFF2-40B4-BE49-F238E27FC236}">
                  <a16:creationId xmlns:a16="http://schemas.microsoft.com/office/drawing/2014/main" id="{52444593-43D0-4917-A00C-0F4D43766FB8}"/>
                </a:ext>
              </a:extLst>
            </p:cNvPr>
            <p:cNvSpPr/>
            <p:nvPr/>
          </p:nvSpPr>
          <p:spPr>
            <a:xfrm>
              <a:off x="8873135" y="3993444"/>
              <a:ext cx="256823" cy="25682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5" name="Retângulo 54">
              <a:extLst>
                <a:ext uri="{FF2B5EF4-FFF2-40B4-BE49-F238E27FC236}">
                  <a16:creationId xmlns:a16="http://schemas.microsoft.com/office/drawing/2014/main" id="{835B1DC2-5DC4-4185-8D92-A377976C5D82}"/>
                </a:ext>
              </a:extLst>
            </p:cNvPr>
            <p:cNvSpPr/>
            <p:nvPr/>
          </p:nvSpPr>
          <p:spPr>
            <a:xfrm>
              <a:off x="8873135" y="3736621"/>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6" name="Retângulo 55">
              <a:extLst>
                <a:ext uri="{FF2B5EF4-FFF2-40B4-BE49-F238E27FC236}">
                  <a16:creationId xmlns:a16="http://schemas.microsoft.com/office/drawing/2014/main" id="{1DA3D912-792F-4F7C-BB33-874BF093B249}"/>
                </a:ext>
              </a:extLst>
            </p:cNvPr>
            <p:cNvSpPr/>
            <p:nvPr/>
          </p:nvSpPr>
          <p:spPr>
            <a:xfrm>
              <a:off x="8873135" y="3479799"/>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7" name="Retângulo 56">
              <a:extLst>
                <a:ext uri="{FF2B5EF4-FFF2-40B4-BE49-F238E27FC236}">
                  <a16:creationId xmlns:a16="http://schemas.microsoft.com/office/drawing/2014/main" id="{D2F8A26A-EDD2-4CEA-AD26-8A8506759AE9}"/>
                </a:ext>
              </a:extLst>
            </p:cNvPr>
            <p:cNvSpPr/>
            <p:nvPr/>
          </p:nvSpPr>
          <p:spPr>
            <a:xfrm>
              <a:off x="8873134" y="3222975"/>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8" name="Retângulo 57">
              <a:extLst>
                <a:ext uri="{FF2B5EF4-FFF2-40B4-BE49-F238E27FC236}">
                  <a16:creationId xmlns:a16="http://schemas.microsoft.com/office/drawing/2014/main" id="{1D387520-FE55-4F1C-BD31-61511DEF5A87}"/>
                </a:ext>
              </a:extLst>
            </p:cNvPr>
            <p:cNvSpPr/>
            <p:nvPr/>
          </p:nvSpPr>
          <p:spPr>
            <a:xfrm>
              <a:off x="8102666" y="4250266"/>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9" name="Retângulo 58">
              <a:extLst>
                <a:ext uri="{FF2B5EF4-FFF2-40B4-BE49-F238E27FC236}">
                  <a16:creationId xmlns:a16="http://schemas.microsoft.com/office/drawing/2014/main" id="{F751745D-0E87-4EBD-A2ED-1FA9C8B0F3B8}"/>
                </a:ext>
              </a:extLst>
            </p:cNvPr>
            <p:cNvSpPr/>
            <p:nvPr/>
          </p:nvSpPr>
          <p:spPr>
            <a:xfrm>
              <a:off x="8359489" y="4250266"/>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0" name="Retângulo 59">
              <a:extLst>
                <a:ext uri="{FF2B5EF4-FFF2-40B4-BE49-F238E27FC236}">
                  <a16:creationId xmlns:a16="http://schemas.microsoft.com/office/drawing/2014/main" id="{AF4EE21F-599D-496D-B2C3-89855693ED6B}"/>
                </a:ext>
              </a:extLst>
            </p:cNvPr>
            <p:cNvSpPr/>
            <p:nvPr/>
          </p:nvSpPr>
          <p:spPr>
            <a:xfrm>
              <a:off x="8616312" y="4250265"/>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1" name="Retângulo 60">
              <a:extLst>
                <a:ext uri="{FF2B5EF4-FFF2-40B4-BE49-F238E27FC236}">
                  <a16:creationId xmlns:a16="http://schemas.microsoft.com/office/drawing/2014/main" id="{ED8EF8F0-5D12-4370-8429-05B3E8FDD942}"/>
                </a:ext>
              </a:extLst>
            </p:cNvPr>
            <p:cNvSpPr/>
            <p:nvPr/>
          </p:nvSpPr>
          <p:spPr>
            <a:xfrm>
              <a:off x="8873133" y="4250265"/>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2" name="Retângulo 61">
              <a:extLst>
                <a:ext uri="{FF2B5EF4-FFF2-40B4-BE49-F238E27FC236}">
                  <a16:creationId xmlns:a16="http://schemas.microsoft.com/office/drawing/2014/main" id="{2E857D04-76EF-4370-BF12-C835C4EE9454}"/>
                </a:ext>
              </a:extLst>
            </p:cNvPr>
            <p:cNvSpPr/>
            <p:nvPr/>
          </p:nvSpPr>
          <p:spPr>
            <a:xfrm>
              <a:off x="9129959" y="3736620"/>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3" name="Retângulo 62">
              <a:extLst>
                <a:ext uri="{FF2B5EF4-FFF2-40B4-BE49-F238E27FC236}">
                  <a16:creationId xmlns:a16="http://schemas.microsoft.com/office/drawing/2014/main" id="{5F9354F0-2B72-49D1-870A-CE317845F4D1}"/>
                </a:ext>
              </a:extLst>
            </p:cNvPr>
            <p:cNvSpPr/>
            <p:nvPr/>
          </p:nvSpPr>
          <p:spPr>
            <a:xfrm>
              <a:off x="9129959" y="3479798"/>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4" name="Retângulo 63">
              <a:extLst>
                <a:ext uri="{FF2B5EF4-FFF2-40B4-BE49-F238E27FC236}">
                  <a16:creationId xmlns:a16="http://schemas.microsoft.com/office/drawing/2014/main" id="{237E65D1-471C-4D38-A906-9C3D332C16F5}"/>
                </a:ext>
              </a:extLst>
            </p:cNvPr>
            <p:cNvSpPr/>
            <p:nvPr/>
          </p:nvSpPr>
          <p:spPr>
            <a:xfrm>
              <a:off x="9129958" y="3222975"/>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5" name="Retângulo 64">
              <a:extLst>
                <a:ext uri="{FF2B5EF4-FFF2-40B4-BE49-F238E27FC236}">
                  <a16:creationId xmlns:a16="http://schemas.microsoft.com/office/drawing/2014/main" id="{5AAF97C4-2737-4297-90D0-9AB5BF6C914C}"/>
                </a:ext>
              </a:extLst>
            </p:cNvPr>
            <p:cNvSpPr/>
            <p:nvPr/>
          </p:nvSpPr>
          <p:spPr>
            <a:xfrm>
              <a:off x="9129958" y="3993443"/>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6" name="Retângulo 65">
              <a:extLst>
                <a:ext uri="{FF2B5EF4-FFF2-40B4-BE49-F238E27FC236}">
                  <a16:creationId xmlns:a16="http://schemas.microsoft.com/office/drawing/2014/main" id="{91971755-07FE-4140-B117-D8763662CFCF}"/>
                </a:ext>
              </a:extLst>
            </p:cNvPr>
            <p:cNvSpPr/>
            <p:nvPr/>
          </p:nvSpPr>
          <p:spPr>
            <a:xfrm>
              <a:off x="9129955" y="4250264"/>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7" name="Retângulo 66">
              <a:extLst>
                <a:ext uri="{FF2B5EF4-FFF2-40B4-BE49-F238E27FC236}">
                  <a16:creationId xmlns:a16="http://schemas.microsoft.com/office/drawing/2014/main" id="{4D139AF2-9A19-40EC-AE7C-EE815ADE796E}"/>
                </a:ext>
              </a:extLst>
            </p:cNvPr>
            <p:cNvSpPr/>
            <p:nvPr/>
          </p:nvSpPr>
          <p:spPr>
            <a:xfrm>
              <a:off x="9386778" y="3736620"/>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8" name="Retângulo 67">
              <a:extLst>
                <a:ext uri="{FF2B5EF4-FFF2-40B4-BE49-F238E27FC236}">
                  <a16:creationId xmlns:a16="http://schemas.microsoft.com/office/drawing/2014/main" id="{84C7040F-7068-4930-A1EC-C95A89B33C00}"/>
                </a:ext>
              </a:extLst>
            </p:cNvPr>
            <p:cNvSpPr/>
            <p:nvPr/>
          </p:nvSpPr>
          <p:spPr>
            <a:xfrm>
              <a:off x="9386778" y="3479798"/>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9" name="Retângulo 68">
              <a:extLst>
                <a:ext uri="{FF2B5EF4-FFF2-40B4-BE49-F238E27FC236}">
                  <a16:creationId xmlns:a16="http://schemas.microsoft.com/office/drawing/2014/main" id="{B94BEC2E-58CF-481E-B904-02046085CDEF}"/>
                </a:ext>
              </a:extLst>
            </p:cNvPr>
            <p:cNvSpPr/>
            <p:nvPr/>
          </p:nvSpPr>
          <p:spPr>
            <a:xfrm>
              <a:off x="9386777" y="3222975"/>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0" name="Retângulo 69">
              <a:extLst>
                <a:ext uri="{FF2B5EF4-FFF2-40B4-BE49-F238E27FC236}">
                  <a16:creationId xmlns:a16="http://schemas.microsoft.com/office/drawing/2014/main" id="{ECD8F466-38F5-48A0-8249-3EE1E36BADDF}"/>
                </a:ext>
              </a:extLst>
            </p:cNvPr>
            <p:cNvSpPr/>
            <p:nvPr/>
          </p:nvSpPr>
          <p:spPr>
            <a:xfrm>
              <a:off x="9386777" y="3993443"/>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1" name="Retângulo 70">
              <a:extLst>
                <a:ext uri="{FF2B5EF4-FFF2-40B4-BE49-F238E27FC236}">
                  <a16:creationId xmlns:a16="http://schemas.microsoft.com/office/drawing/2014/main" id="{7E131990-7E7F-4B4C-95C3-DC3F259D6C58}"/>
                </a:ext>
              </a:extLst>
            </p:cNvPr>
            <p:cNvSpPr/>
            <p:nvPr/>
          </p:nvSpPr>
          <p:spPr>
            <a:xfrm>
              <a:off x="9386774" y="4250264"/>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2" name="Retângulo 71">
              <a:extLst>
                <a:ext uri="{FF2B5EF4-FFF2-40B4-BE49-F238E27FC236}">
                  <a16:creationId xmlns:a16="http://schemas.microsoft.com/office/drawing/2014/main" id="{C2BE447D-8E3D-4B0E-A6A6-3BB37BA21E35}"/>
                </a:ext>
              </a:extLst>
            </p:cNvPr>
            <p:cNvSpPr/>
            <p:nvPr/>
          </p:nvSpPr>
          <p:spPr>
            <a:xfrm>
              <a:off x="9643598" y="3736620"/>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3" name="Retângulo 72">
              <a:extLst>
                <a:ext uri="{FF2B5EF4-FFF2-40B4-BE49-F238E27FC236}">
                  <a16:creationId xmlns:a16="http://schemas.microsoft.com/office/drawing/2014/main" id="{7FF146D3-9E92-4C8A-A6CF-05366CA0DCC1}"/>
                </a:ext>
              </a:extLst>
            </p:cNvPr>
            <p:cNvSpPr/>
            <p:nvPr/>
          </p:nvSpPr>
          <p:spPr>
            <a:xfrm>
              <a:off x="9643598" y="3479798"/>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4" name="Retângulo 73">
              <a:extLst>
                <a:ext uri="{FF2B5EF4-FFF2-40B4-BE49-F238E27FC236}">
                  <a16:creationId xmlns:a16="http://schemas.microsoft.com/office/drawing/2014/main" id="{82EC4160-4294-48F6-AE1E-2591E1C4196B}"/>
                </a:ext>
              </a:extLst>
            </p:cNvPr>
            <p:cNvSpPr/>
            <p:nvPr/>
          </p:nvSpPr>
          <p:spPr>
            <a:xfrm>
              <a:off x="9643597" y="3222975"/>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5" name="Retângulo 74">
              <a:extLst>
                <a:ext uri="{FF2B5EF4-FFF2-40B4-BE49-F238E27FC236}">
                  <a16:creationId xmlns:a16="http://schemas.microsoft.com/office/drawing/2014/main" id="{5E5BE5B2-943A-47B7-BD9E-08E525E394F8}"/>
                </a:ext>
              </a:extLst>
            </p:cNvPr>
            <p:cNvSpPr/>
            <p:nvPr/>
          </p:nvSpPr>
          <p:spPr>
            <a:xfrm>
              <a:off x="9643597" y="3993443"/>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6" name="Retângulo 75">
              <a:extLst>
                <a:ext uri="{FF2B5EF4-FFF2-40B4-BE49-F238E27FC236}">
                  <a16:creationId xmlns:a16="http://schemas.microsoft.com/office/drawing/2014/main" id="{27E84D27-1F3A-416B-833A-D19CA4769F03}"/>
                </a:ext>
              </a:extLst>
            </p:cNvPr>
            <p:cNvSpPr/>
            <p:nvPr/>
          </p:nvSpPr>
          <p:spPr>
            <a:xfrm>
              <a:off x="9643594" y="4250264"/>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7" name="Retângulo 76">
              <a:extLst>
                <a:ext uri="{FF2B5EF4-FFF2-40B4-BE49-F238E27FC236}">
                  <a16:creationId xmlns:a16="http://schemas.microsoft.com/office/drawing/2014/main" id="{34ED9006-1633-4E72-87B0-E7EE7E661012}"/>
                </a:ext>
              </a:extLst>
            </p:cNvPr>
            <p:cNvSpPr/>
            <p:nvPr/>
          </p:nvSpPr>
          <p:spPr>
            <a:xfrm>
              <a:off x="8102665" y="4507088"/>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8" name="Retângulo 77">
              <a:extLst>
                <a:ext uri="{FF2B5EF4-FFF2-40B4-BE49-F238E27FC236}">
                  <a16:creationId xmlns:a16="http://schemas.microsoft.com/office/drawing/2014/main" id="{B7443175-775B-4DA8-B34D-242545961856}"/>
                </a:ext>
              </a:extLst>
            </p:cNvPr>
            <p:cNvSpPr/>
            <p:nvPr/>
          </p:nvSpPr>
          <p:spPr>
            <a:xfrm>
              <a:off x="8359488" y="4507088"/>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9" name="Retângulo 78">
              <a:extLst>
                <a:ext uri="{FF2B5EF4-FFF2-40B4-BE49-F238E27FC236}">
                  <a16:creationId xmlns:a16="http://schemas.microsoft.com/office/drawing/2014/main" id="{1902F235-E7BC-4007-8DA8-912A8B94ECEF}"/>
                </a:ext>
              </a:extLst>
            </p:cNvPr>
            <p:cNvSpPr/>
            <p:nvPr/>
          </p:nvSpPr>
          <p:spPr>
            <a:xfrm>
              <a:off x="8616311" y="4507087"/>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0" name="Retângulo 79">
              <a:extLst>
                <a:ext uri="{FF2B5EF4-FFF2-40B4-BE49-F238E27FC236}">
                  <a16:creationId xmlns:a16="http://schemas.microsoft.com/office/drawing/2014/main" id="{7827B2EE-747D-43E5-BB1B-FA418C840532}"/>
                </a:ext>
              </a:extLst>
            </p:cNvPr>
            <p:cNvSpPr/>
            <p:nvPr/>
          </p:nvSpPr>
          <p:spPr>
            <a:xfrm>
              <a:off x="8873132" y="4507087"/>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1" name="Retângulo 80">
              <a:extLst>
                <a:ext uri="{FF2B5EF4-FFF2-40B4-BE49-F238E27FC236}">
                  <a16:creationId xmlns:a16="http://schemas.microsoft.com/office/drawing/2014/main" id="{84E75EA4-0A10-46C0-ACDE-4081BEE0326C}"/>
                </a:ext>
              </a:extLst>
            </p:cNvPr>
            <p:cNvSpPr/>
            <p:nvPr/>
          </p:nvSpPr>
          <p:spPr>
            <a:xfrm>
              <a:off x="9129954" y="4507086"/>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2" name="Retângulo 81">
              <a:extLst>
                <a:ext uri="{FF2B5EF4-FFF2-40B4-BE49-F238E27FC236}">
                  <a16:creationId xmlns:a16="http://schemas.microsoft.com/office/drawing/2014/main" id="{4E574461-A619-4D0A-AC5A-31B5BA8D0AF2}"/>
                </a:ext>
              </a:extLst>
            </p:cNvPr>
            <p:cNvSpPr/>
            <p:nvPr/>
          </p:nvSpPr>
          <p:spPr>
            <a:xfrm>
              <a:off x="9386773" y="4507086"/>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3" name="Retângulo 82">
              <a:extLst>
                <a:ext uri="{FF2B5EF4-FFF2-40B4-BE49-F238E27FC236}">
                  <a16:creationId xmlns:a16="http://schemas.microsoft.com/office/drawing/2014/main" id="{D736DEDD-0D0F-4728-A43F-FB7BC1893B7B}"/>
                </a:ext>
              </a:extLst>
            </p:cNvPr>
            <p:cNvSpPr/>
            <p:nvPr/>
          </p:nvSpPr>
          <p:spPr>
            <a:xfrm>
              <a:off x="9643593" y="4507086"/>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4" name="Retângulo 83">
              <a:extLst>
                <a:ext uri="{FF2B5EF4-FFF2-40B4-BE49-F238E27FC236}">
                  <a16:creationId xmlns:a16="http://schemas.microsoft.com/office/drawing/2014/main" id="{4AA25960-2EE6-410B-9ACD-C77D3A24BF9F}"/>
                </a:ext>
              </a:extLst>
            </p:cNvPr>
            <p:cNvSpPr/>
            <p:nvPr/>
          </p:nvSpPr>
          <p:spPr>
            <a:xfrm>
              <a:off x="8102665" y="4763907"/>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5" name="Retângulo 84">
              <a:extLst>
                <a:ext uri="{FF2B5EF4-FFF2-40B4-BE49-F238E27FC236}">
                  <a16:creationId xmlns:a16="http://schemas.microsoft.com/office/drawing/2014/main" id="{02E4D5EB-CFB1-465C-966E-D005D51E71BB}"/>
                </a:ext>
              </a:extLst>
            </p:cNvPr>
            <p:cNvSpPr/>
            <p:nvPr/>
          </p:nvSpPr>
          <p:spPr>
            <a:xfrm>
              <a:off x="8359488" y="4763907"/>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6" name="Retângulo 85">
              <a:extLst>
                <a:ext uri="{FF2B5EF4-FFF2-40B4-BE49-F238E27FC236}">
                  <a16:creationId xmlns:a16="http://schemas.microsoft.com/office/drawing/2014/main" id="{34EB9CDA-7FFA-4F72-8FC6-A95E934714D3}"/>
                </a:ext>
              </a:extLst>
            </p:cNvPr>
            <p:cNvSpPr/>
            <p:nvPr/>
          </p:nvSpPr>
          <p:spPr>
            <a:xfrm>
              <a:off x="8616311" y="4763906"/>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7" name="Retângulo 86">
              <a:extLst>
                <a:ext uri="{FF2B5EF4-FFF2-40B4-BE49-F238E27FC236}">
                  <a16:creationId xmlns:a16="http://schemas.microsoft.com/office/drawing/2014/main" id="{42CF3171-B03E-4DAB-AC58-B6F5840CCA75}"/>
                </a:ext>
              </a:extLst>
            </p:cNvPr>
            <p:cNvSpPr/>
            <p:nvPr/>
          </p:nvSpPr>
          <p:spPr>
            <a:xfrm>
              <a:off x="8873132" y="4763906"/>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8" name="Retângulo 87">
              <a:extLst>
                <a:ext uri="{FF2B5EF4-FFF2-40B4-BE49-F238E27FC236}">
                  <a16:creationId xmlns:a16="http://schemas.microsoft.com/office/drawing/2014/main" id="{82399A62-578C-4FAA-AE6E-E75084B6D1F5}"/>
                </a:ext>
              </a:extLst>
            </p:cNvPr>
            <p:cNvSpPr/>
            <p:nvPr/>
          </p:nvSpPr>
          <p:spPr>
            <a:xfrm>
              <a:off x="9129954" y="4763905"/>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9" name="Retângulo 88">
              <a:extLst>
                <a:ext uri="{FF2B5EF4-FFF2-40B4-BE49-F238E27FC236}">
                  <a16:creationId xmlns:a16="http://schemas.microsoft.com/office/drawing/2014/main" id="{7AF7BF26-5FD6-443C-AA01-F412705E7CBC}"/>
                </a:ext>
              </a:extLst>
            </p:cNvPr>
            <p:cNvSpPr/>
            <p:nvPr/>
          </p:nvSpPr>
          <p:spPr>
            <a:xfrm>
              <a:off x="9386773" y="4763905"/>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0" name="Retângulo 89">
              <a:extLst>
                <a:ext uri="{FF2B5EF4-FFF2-40B4-BE49-F238E27FC236}">
                  <a16:creationId xmlns:a16="http://schemas.microsoft.com/office/drawing/2014/main" id="{C97749FD-1612-4926-B211-AD92661A8243}"/>
                </a:ext>
              </a:extLst>
            </p:cNvPr>
            <p:cNvSpPr/>
            <p:nvPr/>
          </p:nvSpPr>
          <p:spPr>
            <a:xfrm>
              <a:off x="9643593" y="4763905"/>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91" name="CaixaDeTexto 90">
            <a:extLst>
              <a:ext uri="{FF2B5EF4-FFF2-40B4-BE49-F238E27FC236}">
                <a16:creationId xmlns:a16="http://schemas.microsoft.com/office/drawing/2014/main" id="{88055654-8AD9-4BE7-9FD6-977E77DE81E0}"/>
              </a:ext>
            </a:extLst>
          </p:cNvPr>
          <p:cNvSpPr txBox="1"/>
          <p:nvPr/>
        </p:nvSpPr>
        <p:spPr>
          <a:xfrm>
            <a:off x="5721426" y="3204394"/>
            <a:ext cx="1067985" cy="369332"/>
          </a:xfrm>
          <a:prstGeom prst="rect">
            <a:avLst/>
          </a:prstGeom>
          <a:noFill/>
        </p:spPr>
        <p:txBody>
          <a:bodyPr wrap="none" rtlCol="0">
            <a:spAutoFit/>
          </a:bodyPr>
          <a:lstStyle/>
          <a:p>
            <a:r>
              <a:rPr lang="pt-BR" dirty="0"/>
              <a:t>1ª ordem</a:t>
            </a:r>
          </a:p>
        </p:txBody>
      </p:sp>
      <p:sp>
        <p:nvSpPr>
          <p:cNvPr id="92" name="CaixaDeTexto 91">
            <a:extLst>
              <a:ext uri="{FF2B5EF4-FFF2-40B4-BE49-F238E27FC236}">
                <a16:creationId xmlns:a16="http://schemas.microsoft.com/office/drawing/2014/main" id="{E33F622D-8F14-4D90-847D-63A477070717}"/>
              </a:ext>
            </a:extLst>
          </p:cNvPr>
          <p:cNvSpPr txBox="1"/>
          <p:nvPr/>
        </p:nvSpPr>
        <p:spPr>
          <a:xfrm>
            <a:off x="7066483" y="3003827"/>
            <a:ext cx="1067985" cy="369332"/>
          </a:xfrm>
          <a:prstGeom prst="rect">
            <a:avLst/>
          </a:prstGeom>
          <a:noFill/>
        </p:spPr>
        <p:txBody>
          <a:bodyPr wrap="none" rtlCol="0">
            <a:spAutoFit/>
          </a:bodyPr>
          <a:lstStyle/>
          <a:p>
            <a:r>
              <a:rPr lang="pt-BR" dirty="0"/>
              <a:t>2ª ordem</a:t>
            </a:r>
          </a:p>
        </p:txBody>
      </p:sp>
      <p:sp>
        <p:nvSpPr>
          <p:cNvPr id="94" name="CaixaDeTexto 93">
            <a:extLst>
              <a:ext uri="{FF2B5EF4-FFF2-40B4-BE49-F238E27FC236}">
                <a16:creationId xmlns:a16="http://schemas.microsoft.com/office/drawing/2014/main" id="{BAA7CBE3-EAC2-4E03-BA40-838D8BB6A869}"/>
              </a:ext>
            </a:extLst>
          </p:cNvPr>
          <p:cNvSpPr txBox="1"/>
          <p:nvPr/>
        </p:nvSpPr>
        <p:spPr>
          <a:xfrm>
            <a:off x="9033143" y="2616399"/>
            <a:ext cx="1067985" cy="369332"/>
          </a:xfrm>
          <a:prstGeom prst="rect">
            <a:avLst/>
          </a:prstGeom>
          <a:noFill/>
        </p:spPr>
        <p:txBody>
          <a:bodyPr wrap="none" rtlCol="0">
            <a:spAutoFit/>
          </a:bodyPr>
          <a:lstStyle/>
          <a:p>
            <a:r>
              <a:rPr lang="pt-BR" dirty="0"/>
              <a:t>3ª ordem</a:t>
            </a:r>
          </a:p>
        </p:txBody>
      </p:sp>
      <p:grpSp>
        <p:nvGrpSpPr>
          <p:cNvPr id="95" name="Agrupar 94">
            <a:extLst>
              <a:ext uri="{FF2B5EF4-FFF2-40B4-BE49-F238E27FC236}">
                <a16:creationId xmlns:a16="http://schemas.microsoft.com/office/drawing/2014/main" id="{A55A9183-666E-41F2-A4A6-C3BE0F0079A4}"/>
              </a:ext>
            </a:extLst>
          </p:cNvPr>
          <p:cNvGrpSpPr/>
          <p:nvPr/>
        </p:nvGrpSpPr>
        <p:grpSpPr>
          <a:xfrm rot="16200000">
            <a:off x="1253944" y="2343237"/>
            <a:ext cx="2742841" cy="2742845"/>
            <a:chOff x="6992983" y="732187"/>
            <a:chExt cx="4595833" cy="4595840"/>
          </a:xfrm>
        </p:grpSpPr>
        <p:sp>
          <p:nvSpPr>
            <p:cNvPr id="96" name="Retângulo 95">
              <a:extLst>
                <a:ext uri="{FF2B5EF4-FFF2-40B4-BE49-F238E27FC236}">
                  <a16:creationId xmlns:a16="http://schemas.microsoft.com/office/drawing/2014/main" id="{4CE3AF76-BB44-49B8-95E7-E845F61FD475}"/>
                </a:ext>
              </a:extLst>
            </p:cNvPr>
            <p:cNvSpPr/>
            <p:nvPr/>
          </p:nvSpPr>
          <p:spPr>
            <a:xfrm>
              <a:off x="6992983" y="732194"/>
              <a:ext cx="4595833" cy="4595833"/>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7" name="Retângulo 96">
              <a:extLst>
                <a:ext uri="{FF2B5EF4-FFF2-40B4-BE49-F238E27FC236}">
                  <a16:creationId xmlns:a16="http://schemas.microsoft.com/office/drawing/2014/main" id="{4199B557-A411-4981-A097-821FCB7DF14B}"/>
                </a:ext>
              </a:extLst>
            </p:cNvPr>
            <p:cNvSpPr/>
            <p:nvPr/>
          </p:nvSpPr>
          <p:spPr>
            <a:xfrm>
              <a:off x="6992983" y="732193"/>
              <a:ext cx="2304921" cy="2304921"/>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8" name="Retângulo 97">
              <a:extLst>
                <a:ext uri="{FF2B5EF4-FFF2-40B4-BE49-F238E27FC236}">
                  <a16:creationId xmlns:a16="http://schemas.microsoft.com/office/drawing/2014/main" id="{5C3CFF39-B182-4279-92A3-CEF33A2B4230}"/>
                </a:ext>
              </a:extLst>
            </p:cNvPr>
            <p:cNvSpPr/>
            <p:nvPr/>
          </p:nvSpPr>
          <p:spPr>
            <a:xfrm>
              <a:off x="6994859" y="732189"/>
              <a:ext cx="1150584" cy="1150584"/>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9" name="Retângulo 98">
              <a:extLst>
                <a:ext uri="{FF2B5EF4-FFF2-40B4-BE49-F238E27FC236}">
                  <a16:creationId xmlns:a16="http://schemas.microsoft.com/office/drawing/2014/main" id="{9F14F105-1899-4891-ABEF-DFE7F06A51AE}"/>
                </a:ext>
              </a:extLst>
            </p:cNvPr>
            <p:cNvSpPr/>
            <p:nvPr/>
          </p:nvSpPr>
          <p:spPr>
            <a:xfrm>
              <a:off x="6997019" y="732188"/>
              <a:ext cx="568290" cy="56829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0" name="Retângulo 99">
              <a:extLst>
                <a:ext uri="{FF2B5EF4-FFF2-40B4-BE49-F238E27FC236}">
                  <a16:creationId xmlns:a16="http://schemas.microsoft.com/office/drawing/2014/main" id="{BD0509C7-32E5-4260-8FC1-3A91FD77218F}"/>
                </a:ext>
              </a:extLst>
            </p:cNvPr>
            <p:cNvSpPr/>
            <p:nvPr/>
          </p:nvSpPr>
          <p:spPr>
            <a:xfrm>
              <a:off x="7002144" y="737313"/>
              <a:ext cx="279020" cy="279020"/>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1" name="Retângulo 100">
              <a:extLst>
                <a:ext uri="{FF2B5EF4-FFF2-40B4-BE49-F238E27FC236}">
                  <a16:creationId xmlns:a16="http://schemas.microsoft.com/office/drawing/2014/main" id="{3B540E1F-3177-4066-B360-25398D9C07DD}"/>
                </a:ext>
              </a:extLst>
            </p:cNvPr>
            <p:cNvSpPr/>
            <p:nvPr/>
          </p:nvSpPr>
          <p:spPr>
            <a:xfrm>
              <a:off x="7002144" y="732187"/>
              <a:ext cx="146864" cy="146864"/>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102" name="CaixaDeTexto 101">
            <a:extLst>
              <a:ext uri="{FF2B5EF4-FFF2-40B4-BE49-F238E27FC236}">
                <a16:creationId xmlns:a16="http://schemas.microsoft.com/office/drawing/2014/main" id="{6D059EFD-E0E5-47A3-A86C-8F4F1A90C099}"/>
              </a:ext>
            </a:extLst>
          </p:cNvPr>
          <p:cNvSpPr txBox="1"/>
          <p:nvPr/>
        </p:nvSpPr>
        <p:spPr>
          <a:xfrm>
            <a:off x="1593104" y="1491786"/>
            <a:ext cx="1818639" cy="477054"/>
          </a:xfrm>
          <a:prstGeom prst="rect">
            <a:avLst/>
          </a:prstGeom>
          <a:noFill/>
        </p:spPr>
        <p:txBody>
          <a:bodyPr wrap="none" rtlCol="0">
            <a:spAutoFit/>
          </a:bodyPr>
          <a:lstStyle/>
          <a:p>
            <a:r>
              <a:rPr lang="pt-BR" sz="2500" dirty="0"/>
              <a:t>Qual escala?</a:t>
            </a:r>
          </a:p>
        </p:txBody>
      </p:sp>
      <p:sp>
        <p:nvSpPr>
          <p:cNvPr id="103" name="CaixaDeTexto 102">
            <a:extLst>
              <a:ext uri="{FF2B5EF4-FFF2-40B4-BE49-F238E27FC236}">
                <a16:creationId xmlns:a16="http://schemas.microsoft.com/office/drawing/2014/main" id="{6624E489-E104-4924-AABB-7B718AD4ECC0}"/>
              </a:ext>
            </a:extLst>
          </p:cNvPr>
          <p:cNvSpPr txBox="1"/>
          <p:nvPr/>
        </p:nvSpPr>
        <p:spPr>
          <a:xfrm>
            <a:off x="7273829" y="1491786"/>
            <a:ext cx="2315570" cy="477054"/>
          </a:xfrm>
          <a:prstGeom prst="rect">
            <a:avLst/>
          </a:prstGeom>
          <a:noFill/>
        </p:spPr>
        <p:txBody>
          <a:bodyPr wrap="none" rtlCol="0">
            <a:spAutoFit/>
          </a:bodyPr>
          <a:lstStyle/>
          <a:p>
            <a:r>
              <a:rPr lang="pt-BR" sz="2500" dirty="0"/>
              <a:t>Que vizinhança?</a:t>
            </a:r>
          </a:p>
        </p:txBody>
      </p:sp>
      <p:sp>
        <p:nvSpPr>
          <p:cNvPr id="104" name="Título 1">
            <a:extLst>
              <a:ext uri="{FF2B5EF4-FFF2-40B4-BE49-F238E27FC236}">
                <a16:creationId xmlns:a16="http://schemas.microsoft.com/office/drawing/2014/main" id="{75679D8D-5A51-49ED-B310-3F541637EB21}"/>
              </a:ext>
            </a:extLst>
          </p:cNvPr>
          <p:cNvSpPr txBox="1">
            <a:spLocks/>
          </p:cNvSpPr>
          <p:nvPr/>
        </p:nvSpPr>
        <p:spPr>
          <a:xfrm>
            <a:off x="321201" y="239966"/>
            <a:ext cx="2019719" cy="553249"/>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3500" dirty="0"/>
              <a:t>Métodos</a:t>
            </a:r>
          </a:p>
        </p:txBody>
      </p:sp>
      <p:sp>
        <p:nvSpPr>
          <p:cNvPr id="105" name="CaixaDeTexto 104">
            <a:extLst>
              <a:ext uri="{FF2B5EF4-FFF2-40B4-BE49-F238E27FC236}">
                <a16:creationId xmlns:a16="http://schemas.microsoft.com/office/drawing/2014/main" id="{CCBC123D-0E28-45C4-9C94-668D76363D33}"/>
              </a:ext>
            </a:extLst>
          </p:cNvPr>
          <p:cNvSpPr txBox="1"/>
          <p:nvPr/>
        </p:nvSpPr>
        <p:spPr>
          <a:xfrm>
            <a:off x="7172216" y="5547948"/>
            <a:ext cx="2503634" cy="646331"/>
          </a:xfrm>
          <a:prstGeom prst="rect">
            <a:avLst/>
          </a:prstGeom>
          <a:noFill/>
        </p:spPr>
        <p:txBody>
          <a:bodyPr wrap="square" rtlCol="0">
            <a:spAutoFit/>
          </a:bodyPr>
          <a:lstStyle/>
          <a:p>
            <a:r>
              <a:rPr lang="pt-BR" dirty="0"/>
              <a:t>Índice Global de Moran (</a:t>
            </a:r>
            <a:r>
              <a:rPr lang="pt-BR" dirty="0" err="1"/>
              <a:t>Univariado</a:t>
            </a:r>
            <a:r>
              <a:rPr lang="pt-BR" dirty="0"/>
              <a:t> e Bivariado)</a:t>
            </a:r>
          </a:p>
        </p:txBody>
      </p:sp>
      <p:sp>
        <p:nvSpPr>
          <p:cNvPr id="106" name="Chave Direita 105">
            <a:extLst>
              <a:ext uri="{FF2B5EF4-FFF2-40B4-BE49-F238E27FC236}">
                <a16:creationId xmlns:a16="http://schemas.microsoft.com/office/drawing/2014/main" id="{392EBF81-13A1-4679-9727-0851F4B2B919}"/>
              </a:ext>
            </a:extLst>
          </p:cNvPr>
          <p:cNvSpPr/>
          <p:nvPr/>
        </p:nvSpPr>
        <p:spPr>
          <a:xfrm rot="5400000">
            <a:off x="7929450" y="2603472"/>
            <a:ext cx="369332" cy="5166032"/>
          </a:xfrm>
          <a:prstGeom prst="rightBrace">
            <a:avLst/>
          </a:prstGeom>
          <a:no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Tree>
    <p:extLst>
      <p:ext uri="{BB962C8B-B14F-4D97-AF65-F5344CB8AC3E}">
        <p14:creationId xmlns:p14="http://schemas.microsoft.com/office/powerpoint/2010/main" val="19366607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D45789-C341-4432-A77A-F6B6A6550CC9}"/>
              </a:ext>
            </a:extLst>
          </p:cNvPr>
          <p:cNvSpPr>
            <a:spLocks noGrp="1"/>
          </p:cNvSpPr>
          <p:nvPr>
            <p:ph type="title"/>
          </p:nvPr>
        </p:nvSpPr>
        <p:spPr>
          <a:xfrm>
            <a:off x="84503" y="63696"/>
            <a:ext cx="4957760" cy="967286"/>
          </a:xfrm>
        </p:spPr>
        <p:txBody>
          <a:bodyPr>
            <a:normAutofit/>
          </a:bodyPr>
          <a:lstStyle/>
          <a:p>
            <a:r>
              <a:rPr lang="pt-BR" sz="3500" dirty="0"/>
              <a:t>Resultados e discussão</a:t>
            </a:r>
          </a:p>
        </p:txBody>
      </p:sp>
      <p:graphicFrame>
        <p:nvGraphicFramePr>
          <p:cNvPr id="5" name="Tabela 4">
            <a:extLst>
              <a:ext uri="{FF2B5EF4-FFF2-40B4-BE49-F238E27FC236}">
                <a16:creationId xmlns:a16="http://schemas.microsoft.com/office/drawing/2014/main" id="{F47B8BF6-3E4B-434F-820D-605D77CA71E0}"/>
              </a:ext>
            </a:extLst>
          </p:cNvPr>
          <p:cNvGraphicFramePr>
            <a:graphicFrameLocks noGrp="1"/>
          </p:cNvGraphicFramePr>
          <p:nvPr>
            <p:extLst>
              <p:ext uri="{D42A27DB-BD31-4B8C-83A1-F6EECF244321}">
                <p14:modId xmlns:p14="http://schemas.microsoft.com/office/powerpoint/2010/main" val="1718928880"/>
              </p:ext>
            </p:extLst>
          </p:nvPr>
        </p:nvGraphicFramePr>
        <p:xfrm>
          <a:off x="794374" y="1836984"/>
          <a:ext cx="4413070" cy="3048000"/>
        </p:xfrm>
        <a:graphic>
          <a:graphicData uri="http://schemas.openxmlformats.org/drawingml/2006/table">
            <a:tbl>
              <a:tblPr firstRow="1" firstCol="1" bandRow="1"/>
              <a:tblGrid>
                <a:gridCol w="898276">
                  <a:extLst>
                    <a:ext uri="{9D8B030D-6E8A-4147-A177-3AD203B41FA5}">
                      <a16:colId xmlns:a16="http://schemas.microsoft.com/office/drawing/2014/main" val="1695367510"/>
                    </a:ext>
                  </a:extLst>
                </a:gridCol>
                <a:gridCol w="1709028">
                  <a:extLst>
                    <a:ext uri="{9D8B030D-6E8A-4147-A177-3AD203B41FA5}">
                      <a16:colId xmlns:a16="http://schemas.microsoft.com/office/drawing/2014/main" val="2002746300"/>
                    </a:ext>
                  </a:extLst>
                </a:gridCol>
                <a:gridCol w="1805766">
                  <a:extLst>
                    <a:ext uri="{9D8B030D-6E8A-4147-A177-3AD203B41FA5}">
                      <a16:colId xmlns:a16="http://schemas.microsoft.com/office/drawing/2014/main" val="1641561480"/>
                    </a:ext>
                  </a:extLst>
                </a:gridCol>
              </a:tblGrid>
              <a:tr h="206622">
                <a:tc>
                  <a:txBody>
                    <a:bodyPr/>
                    <a:lstStyle/>
                    <a:p>
                      <a:endParaRPr lang="pt-BR" sz="2500">
                        <a:effectLst/>
                        <a:latin typeface="+mj-lt"/>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algn="ctr">
                        <a:spcAft>
                          <a:spcPts val="0"/>
                        </a:spcAft>
                        <a:tabLst>
                          <a:tab pos="215900" algn="l"/>
                        </a:tabLst>
                      </a:pPr>
                      <a:r>
                        <a:rPr lang="pt-BR" sz="2500" b="1">
                          <a:solidFill>
                            <a:srgbClr val="000000"/>
                          </a:solidFill>
                          <a:effectLst/>
                          <a:latin typeface="+mj-lt"/>
                          <a:ea typeface="Times New Roman" panose="02020603050405020304" pitchFamily="18" charset="0"/>
                        </a:rPr>
                        <a:t>R²</a:t>
                      </a:r>
                      <a:endParaRPr lang="pt-BR" sz="2500">
                        <a:effectLst/>
                        <a:latin typeface="+mj-lt"/>
                        <a:ea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t-BR"/>
                    </a:p>
                  </a:txBody>
                  <a:tcPr/>
                </a:tc>
                <a:extLst>
                  <a:ext uri="{0D108BD9-81ED-4DB2-BD59-A6C34878D82A}">
                    <a16:rowId xmlns:a16="http://schemas.microsoft.com/office/drawing/2014/main" val="2648493692"/>
                  </a:ext>
                </a:extLst>
              </a:tr>
              <a:tr h="206622">
                <a:tc>
                  <a:txBody>
                    <a:bodyPr/>
                    <a:lstStyle/>
                    <a:p>
                      <a:pPr algn="ctr">
                        <a:spcAft>
                          <a:spcPts val="0"/>
                        </a:spcAft>
                        <a:tabLst>
                          <a:tab pos="215900" algn="l"/>
                        </a:tabLst>
                      </a:pPr>
                      <a:r>
                        <a:rPr lang="pt-BR" sz="2500" b="1">
                          <a:solidFill>
                            <a:srgbClr val="000000"/>
                          </a:solidFill>
                          <a:effectLst/>
                          <a:latin typeface="+mj-lt"/>
                          <a:ea typeface="Times New Roman" panose="02020603050405020304" pitchFamily="18" charset="0"/>
                        </a:rPr>
                        <a:t>Célula</a:t>
                      </a:r>
                      <a:endParaRPr lang="pt-BR" sz="2500">
                        <a:effectLst/>
                        <a:latin typeface="+mj-lt"/>
                        <a:ea typeface="Times New Roman" panose="02020603050405020304" pitchFamily="18" charset="0"/>
                      </a:endParaRPr>
                    </a:p>
                  </a:txBody>
                  <a:tcPr marL="44450" marR="4445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tabLst>
                          <a:tab pos="215900" algn="l"/>
                        </a:tabLst>
                      </a:pPr>
                      <a:r>
                        <a:rPr lang="pt-BR" sz="2500" b="1">
                          <a:solidFill>
                            <a:srgbClr val="000000"/>
                          </a:solidFill>
                          <a:effectLst/>
                          <a:latin typeface="+mj-lt"/>
                          <a:ea typeface="Times New Roman" panose="02020603050405020304" pitchFamily="18" charset="0"/>
                        </a:rPr>
                        <a:t>Vias</a:t>
                      </a:r>
                      <a:endParaRPr lang="pt-BR" sz="2500">
                        <a:effectLst/>
                        <a:latin typeface="+mj-lt"/>
                        <a:ea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215900" algn="l"/>
                        </a:tabLst>
                      </a:pPr>
                      <a:r>
                        <a:rPr lang="pt-BR" sz="2500" b="1" dirty="0">
                          <a:solidFill>
                            <a:srgbClr val="000000"/>
                          </a:solidFill>
                          <a:effectLst/>
                          <a:latin typeface="+mj-lt"/>
                          <a:ea typeface="Times New Roman" panose="02020603050405020304" pitchFamily="18" charset="0"/>
                        </a:rPr>
                        <a:t>Residências</a:t>
                      </a:r>
                      <a:endParaRPr lang="pt-BR" sz="2500" dirty="0">
                        <a:effectLst/>
                        <a:latin typeface="+mj-lt"/>
                        <a:ea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4327200"/>
                  </a:ext>
                </a:extLst>
              </a:tr>
              <a:tr h="206622">
                <a:tc>
                  <a:txBody>
                    <a:bodyPr/>
                    <a:lstStyle/>
                    <a:p>
                      <a:pPr algn="ctr">
                        <a:spcAft>
                          <a:spcPts val="0"/>
                        </a:spcAft>
                        <a:tabLst>
                          <a:tab pos="215900" algn="l"/>
                        </a:tabLst>
                      </a:pPr>
                      <a:r>
                        <a:rPr lang="pt-BR" sz="2500" b="1">
                          <a:solidFill>
                            <a:srgbClr val="000000"/>
                          </a:solidFill>
                          <a:effectLst/>
                          <a:latin typeface="+mj-lt"/>
                          <a:ea typeface="Times New Roman" panose="02020603050405020304" pitchFamily="18" charset="0"/>
                        </a:rPr>
                        <a:t>96</a:t>
                      </a:r>
                      <a:endParaRPr lang="pt-BR" sz="2500">
                        <a:effectLst/>
                        <a:latin typeface="+mj-lt"/>
                        <a:ea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215900" algn="l"/>
                        </a:tabLst>
                      </a:pPr>
                      <a:r>
                        <a:rPr lang="pt-BR" sz="2500">
                          <a:solidFill>
                            <a:srgbClr val="000000"/>
                          </a:solidFill>
                          <a:effectLst/>
                          <a:latin typeface="+mj-lt"/>
                          <a:ea typeface="Times New Roman" panose="02020603050405020304" pitchFamily="18" charset="0"/>
                        </a:rPr>
                        <a:t>0.06898</a:t>
                      </a:r>
                      <a:endParaRPr lang="pt-BR" sz="2500">
                        <a:effectLst/>
                        <a:latin typeface="+mj-lt"/>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215900" algn="l"/>
                        </a:tabLst>
                      </a:pPr>
                      <a:r>
                        <a:rPr lang="pt-BR" sz="2500" b="1" dirty="0">
                          <a:solidFill>
                            <a:srgbClr val="000000"/>
                          </a:solidFill>
                          <a:effectLst/>
                          <a:latin typeface="+mj-lt"/>
                          <a:ea typeface="Times New Roman" panose="02020603050405020304" pitchFamily="18" charset="0"/>
                        </a:rPr>
                        <a:t>0.8216</a:t>
                      </a:r>
                      <a:endParaRPr lang="pt-BR" sz="2500" b="1" dirty="0">
                        <a:effectLst/>
                        <a:latin typeface="+mj-lt"/>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9113160"/>
                  </a:ext>
                </a:extLst>
              </a:tr>
              <a:tr h="206622">
                <a:tc>
                  <a:txBody>
                    <a:bodyPr/>
                    <a:lstStyle/>
                    <a:p>
                      <a:pPr algn="ctr">
                        <a:spcAft>
                          <a:spcPts val="0"/>
                        </a:spcAft>
                        <a:tabLst>
                          <a:tab pos="215900" algn="l"/>
                        </a:tabLst>
                      </a:pPr>
                      <a:r>
                        <a:rPr lang="pt-BR" sz="2500" b="1">
                          <a:solidFill>
                            <a:srgbClr val="000000"/>
                          </a:solidFill>
                          <a:effectLst/>
                          <a:latin typeface="+mj-lt"/>
                          <a:ea typeface="Times New Roman" panose="02020603050405020304" pitchFamily="18" charset="0"/>
                        </a:rPr>
                        <a:t>48</a:t>
                      </a:r>
                      <a:endParaRPr lang="pt-BR" sz="2500">
                        <a:effectLst/>
                        <a:latin typeface="+mj-lt"/>
                        <a:ea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215900" algn="l"/>
                        </a:tabLst>
                      </a:pPr>
                      <a:r>
                        <a:rPr lang="pt-BR" sz="2500">
                          <a:solidFill>
                            <a:srgbClr val="000000"/>
                          </a:solidFill>
                          <a:effectLst/>
                          <a:latin typeface="+mj-lt"/>
                          <a:ea typeface="Times New Roman" panose="02020603050405020304" pitchFamily="18" charset="0"/>
                        </a:rPr>
                        <a:t>-</a:t>
                      </a:r>
                      <a:endParaRPr lang="pt-BR" sz="2500">
                        <a:effectLst/>
                        <a:latin typeface="+mj-lt"/>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215900" algn="l"/>
                        </a:tabLst>
                      </a:pPr>
                      <a:r>
                        <a:rPr lang="pt-BR" sz="2500" b="1" dirty="0">
                          <a:solidFill>
                            <a:srgbClr val="000000"/>
                          </a:solidFill>
                          <a:effectLst/>
                          <a:latin typeface="+mj-lt"/>
                          <a:ea typeface="Times New Roman" panose="02020603050405020304" pitchFamily="18" charset="0"/>
                        </a:rPr>
                        <a:t>0.7635</a:t>
                      </a:r>
                      <a:endParaRPr lang="pt-BR" sz="2500" b="1" dirty="0">
                        <a:effectLst/>
                        <a:latin typeface="+mj-lt"/>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279733"/>
                  </a:ext>
                </a:extLst>
              </a:tr>
              <a:tr h="206622">
                <a:tc>
                  <a:txBody>
                    <a:bodyPr/>
                    <a:lstStyle/>
                    <a:p>
                      <a:pPr algn="ctr">
                        <a:spcAft>
                          <a:spcPts val="0"/>
                        </a:spcAft>
                        <a:tabLst>
                          <a:tab pos="215900" algn="l"/>
                        </a:tabLst>
                      </a:pPr>
                      <a:r>
                        <a:rPr lang="pt-BR" sz="2500" b="1">
                          <a:solidFill>
                            <a:srgbClr val="000000"/>
                          </a:solidFill>
                          <a:effectLst/>
                          <a:latin typeface="+mj-lt"/>
                          <a:ea typeface="Times New Roman" panose="02020603050405020304" pitchFamily="18" charset="0"/>
                        </a:rPr>
                        <a:t>24</a:t>
                      </a:r>
                      <a:endParaRPr lang="pt-BR" sz="2500">
                        <a:effectLst/>
                        <a:latin typeface="+mj-lt"/>
                        <a:ea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215900" algn="l"/>
                        </a:tabLst>
                      </a:pPr>
                      <a:r>
                        <a:rPr lang="pt-BR" sz="2500">
                          <a:solidFill>
                            <a:srgbClr val="000000"/>
                          </a:solidFill>
                          <a:effectLst/>
                          <a:latin typeface="+mj-lt"/>
                          <a:ea typeface="Times New Roman" panose="02020603050405020304" pitchFamily="18" charset="0"/>
                        </a:rPr>
                        <a:t>-</a:t>
                      </a:r>
                      <a:endParaRPr lang="pt-BR" sz="2500">
                        <a:effectLst/>
                        <a:latin typeface="+mj-lt"/>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215900" algn="l"/>
                        </a:tabLst>
                      </a:pPr>
                      <a:r>
                        <a:rPr lang="pt-BR" sz="2500" b="1" dirty="0">
                          <a:solidFill>
                            <a:srgbClr val="000000"/>
                          </a:solidFill>
                          <a:effectLst/>
                          <a:latin typeface="+mj-lt"/>
                          <a:ea typeface="Times New Roman" panose="02020603050405020304" pitchFamily="18" charset="0"/>
                        </a:rPr>
                        <a:t>0.7677</a:t>
                      </a:r>
                      <a:endParaRPr lang="pt-BR" sz="2500" b="1" dirty="0">
                        <a:effectLst/>
                        <a:latin typeface="+mj-lt"/>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9165235"/>
                  </a:ext>
                </a:extLst>
              </a:tr>
              <a:tr h="206622">
                <a:tc>
                  <a:txBody>
                    <a:bodyPr/>
                    <a:lstStyle/>
                    <a:p>
                      <a:pPr algn="ctr">
                        <a:spcAft>
                          <a:spcPts val="0"/>
                        </a:spcAft>
                        <a:tabLst>
                          <a:tab pos="215900" algn="l"/>
                        </a:tabLst>
                      </a:pPr>
                      <a:r>
                        <a:rPr lang="pt-BR" sz="2500" b="1">
                          <a:solidFill>
                            <a:srgbClr val="000000"/>
                          </a:solidFill>
                          <a:effectLst/>
                          <a:latin typeface="+mj-lt"/>
                          <a:ea typeface="Times New Roman" panose="02020603050405020304" pitchFamily="18" charset="0"/>
                        </a:rPr>
                        <a:t>12</a:t>
                      </a:r>
                      <a:endParaRPr lang="pt-BR" sz="2500">
                        <a:effectLst/>
                        <a:latin typeface="+mj-lt"/>
                        <a:ea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215900" algn="l"/>
                        </a:tabLst>
                      </a:pPr>
                      <a:r>
                        <a:rPr lang="pt-BR" sz="2500">
                          <a:solidFill>
                            <a:srgbClr val="000000"/>
                          </a:solidFill>
                          <a:effectLst/>
                          <a:latin typeface="+mj-lt"/>
                          <a:ea typeface="Times New Roman" panose="02020603050405020304" pitchFamily="18" charset="0"/>
                        </a:rPr>
                        <a:t>-</a:t>
                      </a:r>
                      <a:endParaRPr lang="pt-BR" sz="2500">
                        <a:effectLst/>
                        <a:latin typeface="+mj-lt"/>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215900" algn="l"/>
                        </a:tabLst>
                      </a:pPr>
                      <a:r>
                        <a:rPr lang="pt-BR" sz="2500" b="1" dirty="0">
                          <a:solidFill>
                            <a:srgbClr val="000000"/>
                          </a:solidFill>
                          <a:effectLst/>
                          <a:latin typeface="+mj-lt"/>
                          <a:ea typeface="Times New Roman" panose="02020603050405020304" pitchFamily="18" charset="0"/>
                        </a:rPr>
                        <a:t>0.7493</a:t>
                      </a:r>
                      <a:endParaRPr lang="pt-BR" sz="2500" b="1" dirty="0">
                        <a:effectLst/>
                        <a:latin typeface="+mj-lt"/>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1082233"/>
                  </a:ext>
                </a:extLst>
              </a:tr>
              <a:tr h="206622">
                <a:tc>
                  <a:txBody>
                    <a:bodyPr/>
                    <a:lstStyle/>
                    <a:p>
                      <a:pPr algn="ctr">
                        <a:spcAft>
                          <a:spcPts val="0"/>
                        </a:spcAft>
                        <a:tabLst>
                          <a:tab pos="215900" algn="l"/>
                        </a:tabLst>
                      </a:pPr>
                      <a:r>
                        <a:rPr lang="pt-BR" sz="2500" b="1">
                          <a:solidFill>
                            <a:srgbClr val="000000"/>
                          </a:solidFill>
                          <a:effectLst/>
                          <a:latin typeface="+mj-lt"/>
                          <a:ea typeface="Times New Roman" panose="02020603050405020304" pitchFamily="18" charset="0"/>
                        </a:rPr>
                        <a:t>6</a:t>
                      </a:r>
                      <a:endParaRPr lang="pt-BR" sz="2500">
                        <a:effectLst/>
                        <a:latin typeface="+mj-lt"/>
                        <a:ea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215900" algn="l"/>
                        </a:tabLst>
                      </a:pPr>
                      <a:r>
                        <a:rPr lang="pt-BR" sz="2500">
                          <a:solidFill>
                            <a:srgbClr val="000000"/>
                          </a:solidFill>
                          <a:effectLst/>
                          <a:latin typeface="+mj-lt"/>
                          <a:ea typeface="Times New Roman" panose="02020603050405020304" pitchFamily="18" charset="0"/>
                        </a:rPr>
                        <a:t>-</a:t>
                      </a:r>
                      <a:endParaRPr lang="pt-BR" sz="2500">
                        <a:effectLst/>
                        <a:latin typeface="+mj-lt"/>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215900" algn="l"/>
                        </a:tabLst>
                      </a:pPr>
                      <a:r>
                        <a:rPr lang="pt-BR" sz="2500" b="1" dirty="0">
                          <a:solidFill>
                            <a:srgbClr val="000000"/>
                          </a:solidFill>
                          <a:effectLst/>
                          <a:latin typeface="+mj-lt"/>
                          <a:ea typeface="Times New Roman" panose="02020603050405020304" pitchFamily="18" charset="0"/>
                        </a:rPr>
                        <a:t>0.7944</a:t>
                      </a:r>
                      <a:endParaRPr lang="pt-BR" sz="2500" b="1" dirty="0">
                        <a:effectLst/>
                        <a:latin typeface="+mj-lt"/>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9688331"/>
                  </a:ext>
                </a:extLst>
              </a:tr>
              <a:tr h="206622">
                <a:tc>
                  <a:txBody>
                    <a:bodyPr/>
                    <a:lstStyle/>
                    <a:p>
                      <a:pPr algn="ctr">
                        <a:spcAft>
                          <a:spcPts val="0"/>
                        </a:spcAft>
                        <a:tabLst>
                          <a:tab pos="215900" algn="l"/>
                        </a:tabLst>
                      </a:pPr>
                      <a:r>
                        <a:rPr lang="pt-BR" sz="2500" b="1">
                          <a:solidFill>
                            <a:srgbClr val="000000"/>
                          </a:solidFill>
                          <a:effectLst/>
                          <a:latin typeface="+mj-lt"/>
                          <a:ea typeface="Times New Roman" panose="02020603050405020304" pitchFamily="18" charset="0"/>
                        </a:rPr>
                        <a:t>3</a:t>
                      </a:r>
                      <a:endParaRPr lang="pt-BR" sz="2500">
                        <a:effectLst/>
                        <a:latin typeface="+mj-lt"/>
                        <a:ea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215900" algn="l"/>
                        </a:tabLst>
                      </a:pPr>
                      <a:r>
                        <a:rPr lang="pt-BR" sz="2500">
                          <a:solidFill>
                            <a:srgbClr val="000000"/>
                          </a:solidFill>
                          <a:effectLst/>
                          <a:latin typeface="+mj-lt"/>
                          <a:ea typeface="Times New Roman" panose="02020603050405020304" pitchFamily="18" charset="0"/>
                        </a:rPr>
                        <a:t>-</a:t>
                      </a:r>
                      <a:endParaRPr lang="pt-BR" sz="2500">
                        <a:effectLst/>
                        <a:latin typeface="+mj-lt"/>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215900" algn="l"/>
                        </a:tabLst>
                      </a:pPr>
                      <a:r>
                        <a:rPr lang="pt-BR" sz="2500" b="1" dirty="0">
                          <a:solidFill>
                            <a:srgbClr val="000000"/>
                          </a:solidFill>
                          <a:effectLst/>
                          <a:latin typeface="+mj-lt"/>
                          <a:ea typeface="Times New Roman" panose="02020603050405020304" pitchFamily="18" charset="0"/>
                        </a:rPr>
                        <a:t>0.7167</a:t>
                      </a:r>
                      <a:endParaRPr lang="pt-BR" sz="2500" b="1" dirty="0">
                        <a:effectLst/>
                        <a:latin typeface="+mj-lt"/>
                        <a:ea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7293383"/>
                  </a:ext>
                </a:extLst>
              </a:tr>
            </a:tbl>
          </a:graphicData>
        </a:graphic>
      </p:graphicFrame>
      <p:sp>
        <p:nvSpPr>
          <p:cNvPr id="6" name="CaixaDeTexto 5">
            <a:extLst>
              <a:ext uri="{FF2B5EF4-FFF2-40B4-BE49-F238E27FC236}">
                <a16:creationId xmlns:a16="http://schemas.microsoft.com/office/drawing/2014/main" id="{24501D0C-CAB8-4B35-AA17-0F91E7ABB5EF}"/>
              </a:ext>
            </a:extLst>
          </p:cNvPr>
          <p:cNvSpPr txBox="1"/>
          <p:nvPr/>
        </p:nvSpPr>
        <p:spPr>
          <a:xfrm>
            <a:off x="678414" y="4884984"/>
            <a:ext cx="4644990" cy="923330"/>
          </a:xfrm>
          <a:prstGeom prst="rect">
            <a:avLst/>
          </a:prstGeom>
          <a:noFill/>
        </p:spPr>
        <p:txBody>
          <a:bodyPr wrap="none" rtlCol="0">
            <a:spAutoFit/>
          </a:bodyPr>
          <a:lstStyle/>
          <a:p>
            <a:r>
              <a:rPr lang="pt-BR" dirty="0">
                <a:latin typeface="+mj-lt"/>
                <a:cs typeface="Arial" panose="020B0604020202020204" pitchFamily="34" charset="0"/>
              </a:rPr>
              <a:t>Tabela. Coeficiente de determinação de Pearson</a:t>
            </a:r>
          </a:p>
          <a:p>
            <a:r>
              <a:rPr lang="pt-BR" dirty="0">
                <a:latin typeface="+mj-lt"/>
                <a:cs typeface="Arial" panose="020B0604020202020204" pitchFamily="34" charset="0"/>
              </a:rPr>
              <a:t> (R²), α=0.05, (-) não significativo.</a:t>
            </a:r>
          </a:p>
          <a:p>
            <a:r>
              <a:rPr lang="pt-BR" dirty="0"/>
              <a:t> </a:t>
            </a:r>
          </a:p>
        </p:txBody>
      </p:sp>
      <p:sp>
        <p:nvSpPr>
          <p:cNvPr id="7" name="CaixaDeTexto 6">
            <a:extLst>
              <a:ext uri="{FF2B5EF4-FFF2-40B4-BE49-F238E27FC236}">
                <a16:creationId xmlns:a16="http://schemas.microsoft.com/office/drawing/2014/main" id="{C6CA42BE-6F45-4B4C-81CB-91CB3D84B96A}"/>
              </a:ext>
            </a:extLst>
          </p:cNvPr>
          <p:cNvSpPr txBox="1"/>
          <p:nvPr/>
        </p:nvSpPr>
        <p:spPr>
          <a:xfrm>
            <a:off x="6560034" y="1846855"/>
            <a:ext cx="981872" cy="477054"/>
          </a:xfrm>
          <a:prstGeom prst="rect">
            <a:avLst/>
          </a:prstGeom>
          <a:noFill/>
        </p:spPr>
        <p:txBody>
          <a:bodyPr wrap="none" rtlCol="0">
            <a:spAutoFit/>
          </a:bodyPr>
          <a:lstStyle/>
          <a:p>
            <a:r>
              <a:rPr lang="pt-BR" sz="2500" dirty="0"/>
              <a:t>Escala</a:t>
            </a:r>
          </a:p>
        </p:txBody>
      </p:sp>
      <p:sp>
        <p:nvSpPr>
          <p:cNvPr id="8" name="CaixaDeTexto 7">
            <a:extLst>
              <a:ext uri="{FF2B5EF4-FFF2-40B4-BE49-F238E27FC236}">
                <a16:creationId xmlns:a16="http://schemas.microsoft.com/office/drawing/2014/main" id="{4BF6138B-ACB5-44D4-BFFC-240D7491F62D}"/>
              </a:ext>
            </a:extLst>
          </p:cNvPr>
          <p:cNvSpPr txBox="1"/>
          <p:nvPr/>
        </p:nvSpPr>
        <p:spPr>
          <a:xfrm>
            <a:off x="8755159" y="1829437"/>
            <a:ext cx="1608646" cy="477054"/>
          </a:xfrm>
          <a:prstGeom prst="rect">
            <a:avLst/>
          </a:prstGeom>
          <a:noFill/>
        </p:spPr>
        <p:txBody>
          <a:bodyPr wrap="none" rtlCol="0">
            <a:spAutoFit/>
          </a:bodyPr>
          <a:lstStyle/>
          <a:p>
            <a:r>
              <a:rPr lang="pt-BR" sz="2500" dirty="0"/>
              <a:t>Associação</a:t>
            </a:r>
          </a:p>
        </p:txBody>
      </p:sp>
      <p:sp>
        <p:nvSpPr>
          <p:cNvPr id="11" name="Seta: para Baixo 10">
            <a:extLst>
              <a:ext uri="{FF2B5EF4-FFF2-40B4-BE49-F238E27FC236}">
                <a16:creationId xmlns:a16="http://schemas.microsoft.com/office/drawing/2014/main" id="{BA17345F-22E4-4850-8327-3DFB8CD729AE}"/>
              </a:ext>
            </a:extLst>
          </p:cNvPr>
          <p:cNvSpPr/>
          <p:nvPr/>
        </p:nvSpPr>
        <p:spPr>
          <a:xfrm rot="10800000">
            <a:off x="7541906" y="1829437"/>
            <a:ext cx="236298" cy="477054"/>
          </a:xfrm>
          <a:prstGeom prst="downArrow">
            <a:avLst/>
          </a:prstGeom>
          <a:solidFill>
            <a:schemeClr val="accent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solidFill>
                <a:srgbClr val="00B050"/>
              </a:solidFill>
            </a:endParaRPr>
          </a:p>
        </p:txBody>
      </p:sp>
      <p:sp>
        <p:nvSpPr>
          <p:cNvPr id="12" name="Seta: para Baixo 11">
            <a:extLst>
              <a:ext uri="{FF2B5EF4-FFF2-40B4-BE49-F238E27FC236}">
                <a16:creationId xmlns:a16="http://schemas.microsoft.com/office/drawing/2014/main" id="{AA094959-F785-4196-A125-93094660F1AE}"/>
              </a:ext>
            </a:extLst>
          </p:cNvPr>
          <p:cNvSpPr/>
          <p:nvPr/>
        </p:nvSpPr>
        <p:spPr>
          <a:xfrm>
            <a:off x="10363805" y="1846855"/>
            <a:ext cx="236298" cy="477054"/>
          </a:xfrm>
          <a:prstGeom prst="downArrow">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14" name="Retângulo 13">
            <a:extLst>
              <a:ext uri="{FF2B5EF4-FFF2-40B4-BE49-F238E27FC236}">
                <a16:creationId xmlns:a16="http://schemas.microsoft.com/office/drawing/2014/main" id="{1D70B414-B022-4F2D-94D0-2BB7BAB79C75}"/>
              </a:ext>
            </a:extLst>
          </p:cNvPr>
          <p:cNvSpPr/>
          <p:nvPr/>
        </p:nvSpPr>
        <p:spPr>
          <a:xfrm>
            <a:off x="6296297" y="1585596"/>
            <a:ext cx="4685212" cy="967286"/>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17" name="CaixaDeTexto 16">
            <a:extLst>
              <a:ext uri="{FF2B5EF4-FFF2-40B4-BE49-F238E27FC236}">
                <a16:creationId xmlns:a16="http://schemas.microsoft.com/office/drawing/2014/main" id="{28760799-E8BE-417F-AB12-6D25660E79F2}"/>
              </a:ext>
            </a:extLst>
          </p:cNvPr>
          <p:cNvSpPr txBox="1"/>
          <p:nvPr/>
        </p:nvSpPr>
        <p:spPr>
          <a:xfrm>
            <a:off x="8442375" y="2656115"/>
            <a:ext cx="393056" cy="630942"/>
          </a:xfrm>
          <a:prstGeom prst="rect">
            <a:avLst/>
          </a:prstGeom>
          <a:noFill/>
        </p:spPr>
        <p:txBody>
          <a:bodyPr wrap="none" rtlCol="0">
            <a:spAutoFit/>
          </a:bodyPr>
          <a:lstStyle/>
          <a:p>
            <a:r>
              <a:rPr lang="pt-BR" sz="3500" dirty="0"/>
              <a:t>?</a:t>
            </a:r>
          </a:p>
        </p:txBody>
      </p:sp>
      <p:sp>
        <p:nvSpPr>
          <p:cNvPr id="18" name="CaixaDeTexto 17">
            <a:extLst>
              <a:ext uri="{FF2B5EF4-FFF2-40B4-BE49-F238E27FC236}">
                <a16:creationId xmlns:a16="http://schemas.microsoft.com/office/drawing/2014/main" id="{4F4FD01E-BBD7-42A2-BEC1-008002CC8DDE}"/>
              </a:ext>
            </a:extLst>
          </p:cNvPr>
          <p:cNvSpPr txBox="1"/>
          <p:nvPr/>
        </p:nvSpPr>
        <p:spPr>
          <a:xfrm>
            <a:off x="6385507" y="3429000"/>
            <a:ext cx="4596002" cy="477054"/>
          </a:xfrm>
          <a:prstGeom prst="rect">
            <a:avLst/>
          </a:prstGeom>
          <a:noFill/>
        </p:spPr>
        <p:txBody>
          <a:bodyPr wrap="none" rtlCol="0">
            <a:spAutoFit/>
          </a:bodyPr>
          <a:lstStyle/>
          <a:p>
            <a:r>
              <a:rPr lang="pt-BR" sz="2500" dirty="0"/>
              <a:t>- Padrões </a:t>
            </a:r>
            <a:r>
              <a:rPr lang="pt-BR" sz="2500" dirty="0" err="1"/>
              <a:t>meso</a:t>
            </a:r>
            <a:r>
              <a:rPr lang="pt-BR" sz="2500" dirty="0"/>
              <a:t>- e </a:t>
            </a:r>
            <a:r>
              <a:rPr lang="pt-BR" sz="2500" dirty="0" err="1"/>
              <a:t>macroescalares</a:t>
            </a:r>
            <a:endParaRPr lang="pt-BR" sz="2500" dirty="0"/>
          </a:p>
        </p:txBody>
      </p:sp>
      <p:sp>
        <p:nvSpPr>
          <p:cNvPr id="19" name="CaixaDeTexto 18">
            <a:extLst>
              <a:ext uri="{FF2B5EF4-FFF2-40B4-BE49-F238E27FC236}">
                <a16:creationId xmlns:a16="http://schemas.microsoft.com/office/drawing/2014/main" id="{640A65B8-B3D7-4CA7-97AA-04E8304C1A02}"/>
              </a:ext>
            </a:extLst>
          </p:cNvPr>
          <p:cNvSpPr txBox="1"/>
          <p:nvPr/>
        </p:nvSpPr>
        <p:spPr>
          <a:xfrm>
            <a:off x="6906665" y="4305118"/>
            <a:ext cx="3464475" cy="477054"/>
          </a:xfrm>
          <a:prstGeom prst="rect">
            <a:avLst/>
          </a:prstGeom>
          <a:noFill/>
        </p:spPr>
        <p:txBody>
          <a:bodyPr wrap="none" rtlCol="0">
            <a:spAutoFit/>
          </a:bodyPr>
          <a:lstStyle/>
          <a:p>
            <a:r>
              <a:rPr lang="pt-BR" sz="2500" dirty="0"/>
              <a:t>- </a:t>
            </a:r>
            <a:r>
              <a:rPr lang="pt-BR" sz="2500" dirty="0" err="1"/>
              <a:t>Autocorrelação</a:t>
            </a:r>
            <a:r>
              <a:rPr lang="pt-BR" sz="2500" dirty="0"/>
              <a:t> espacial</a:t>
            </a:r>
          </a:p>
        </p:txBody>
      </p:sp>
    </p:spTree>
    <p:extLst>
      <p:ext uri="{BB962C8B-B14F-4D97-AF65-F5344CB8AC3E}">
        <p14:creationId xmlns:p14="http://schemas.microsoft.com/office/powerpoint/2010/main" val="2768799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8EDE7DB-6F64-4A75-BE8E-9426AE9FFF12}"/>
              </a:ext>
            </a:extLst>
          </p:cNvPr>
          <p:cNvSpPr txBox="1">
            <a:spLocks/>
          </p:cNvSpPr>
          <p:nvPr/>
        </p:nvSpPr>
        <p:spPr>
          <a:xfrm>
            <a:off x="514160" y="107763"/>
            <a:ext cx="4366311" cy="99392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4400" dirty="0"/>
              <a:t>Contextualização</a:t>
            </a:r>
          </a:p>
        </p:txBody>
      </p:sp>
      <p:pic>
        <p:nvPicPr>
          <p:cNvPr id="15" name="Picture 2" descr="Nighttime Lights Image">
            <a:extLst>
              <a:ext uri="{FF2B5EF4-FFF2-40B4-BE49-F238E27FC236}">
                <a16:creationId xmlns:a16="http://schemas.microsoft.com/office/drawing/2014/main" id="{9DFE8C18-7AD8-4B29-A914-962B34144D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01687"/>
            <a:ext cx="6819900" cy="2489265"/>
          </a:xfrm>
          <a:prstGeom prst="rect">
            <a:avLst/>
          </a:prstGeom>
          <a:noFill/>
          <a:extLst>
            <a:ext uri="{909E8E84-426E-40DD-AFC4-6F175D3DCCD1}">
              <a14:hiddenFill xmlns:a14="http://schemas.microsoft.com/office/drawing/2010/main">
                <a:solidFill>
                  <a:srgbClr val="FFFFFF"/>
                </a:solidFill>
              </a14:hiddenFill>
            </a:ext>
          </a:extLst>
        </p:spPr>
      </p:pic>
      <p:sp>
        <p:nvSpPr>
          <p:cNvPr id="16" name="Retângulo 15">
            <a:extLst>
              <a:ext uri="{FF2B5EF4-FFF2-40B4-BE49-F238E27FC236}">
                <a16:creationId xmlns:a16="http://schemas.microsoft.com/office/drawing/2014/main" id="{A1DEC1AC-2BDF-47C3-83E6-A70CB9D700F2}"/>
              </a:ext>
            </a:extLst>
          </p:cNvPr>
          <p:cNvSpPr/>
          <p:nvPr/>
        </p:nvSpPr>
        <p:spPr>
          <a:xfrm>
            <a:off x="184150" y="4241393"/>
            <a:ext cx="10382250" cy="1354217"/>
          </a:xfrm>
          <a:prstGeom prst="rect">
            <a:avLst/>
          </a:prstGeom>
        </p:spPr>
        <p:txBody>
          <a:bodyPr wrap="square">
            <a:spAutoFit/>
          </a:bodyPr>
          <a:lstStyle/>
          <a:p>
            <a:pPr marL="285750" indent="-285750" algn="just">
              <a:spcBef>
                <a:spcPts val="600"/>
              </a:spcBef>
              <a:spcAft>
                <a:spcPts val="600"/>
              </a:spcAft>
              <a:buFont typeface="Wingdings" panose="05000000000000000000" pitchFamily="2" charset="2"/>
              <a:buChar char="Ø"/>
            </a:pPr>
            <a:r>
              <a:rPr lang="pt-BR" dirty="0"/>
              <a:t>Luz à noite mais evidentes emergem das atividades humanas</a:t>
            </a:r>
            <a:r>
              <a:rPr lang="en-US" dirty="0"/>
              <a:t>;</a:t>
            </a:r>
            <a:endParaRPr lang="pt-BR" dirty="0"/>
          </a:p>
          <a:p>
            <a:pPr marL="285750" indent="-285750" algn="just">
              <a:spcBef>
                <a:spcPts val="600"/>
              </a:spcBef>
              <a:spcAft>
                <a:spcPts val="600"/>
              </a:spcAft>
              <a:buFont typeface="Wingdings" panose="05000000000000000000" pitchFamily="2" charset="2"/>
              <a:buChar char="Ø"/>
            </a:pPr>
            <a:r>
              <a:rPr lang="pt-BR" dirty="0"/>
              <a:t>Vantagem: representam espacialmente uma variedade de informações sobre atividades humanas, quando comparado aos tradicionais dados estatísticos e dados de sensoriamento remoto visível e do infravermelho próximo</a:t>
            </a:r>
            <a:endParaRPr lang="en-US" dirty="0"/>
          </a:p>
        </p:txBody>
      </p:sp>
    </p:spTree>
    <p:extLst>
      <p:ext uri="{BB962C8B-B14F-4D97-AF65-F5344CB8AC3E}">
        <p14:creationId xmlns:p14="http://schemas.microsoft.com/office/powerpoint/2010/main" val="14744048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98031C22-02B7-47CC-B6B8-D5F0A0F11C58}"/>
              </a:ext>
            </a:extLst>
          </p:cNvPr>
          <p:cNvPicPr>
            <a:picLocks noChangeAspect="1"/>
          </p:cNvPicPr>
          <p:nvPr/>
        </p:nvPicPr>
        <p:blipFill rotWithShape="1">
          <a:blip r:embed="rId2">
            <a:extLst>
              <a:ext uri="{28A0092B-C50C-407E-A947-70E740481C1C}">
                <a14:useLocalDpi xmlns:a14="http://schemas.microsoft.com/office/drawing/2010/main" val="0"/>
              </a:ext>
            </a:extLst>
          </a:blip>
          <a:srcRect l="16696" t="23492" r="18304" b="20000"/>
          <a:stretch/>
        </p:blipFill>
        <p:spPr>
          <a:xfrm>
            <a:off x="165946" y="1944188"/>
            <a:ext cx="6072713" cy="2969624"/>
          </a:xfrm>
          <a:prstGeom prst="rect">
            <a:avLst/>
          </a:prstGeom>
        </p:spPr>
      </p:pic>
      <p:grpSp>
        <p:nvGrpSpPr>
          <p:cNvPr id="127" name="Agrupar 126">
            <a:extLst>
              <a:ext uri="{FF2B5EF4-FFF2-40B4-BE49-F238E27FC236}">
                <a16:creationId xmlns:a16="http://schemas.microsoft.com/office/drawing/2014/main" id="{D103325D-5209-40CA-8C63-AD3C5FF1D6D8}"/>
              </a:ext>
            </a:extLst>
          </p:cNvPr>
          <p:cNvGrpSpPr/>
          <p:nvPr/>
        </p:nvGrpSpPr>
        <p:grpSpPr>
          <a:xfrm rot="16200000">
            <a:off x="7358744" y="209673"/>
            <a:ext cx="4595833" cy="4595840"/>
            <a:chOff x="6992983" y="732187"/>
            <a:chExt cx="4595833" cy="4595840"/>
          </a:xfrm>
        </p:grpSpPr>
        <p:sp>
          <p:nvSpPr>
            <p:cNvPr id="128" name="Retângulo 127">
              <a:extLst>
                <a:ext uri="{FF2B5EF4-FFF2-40B4-BE49-F238E27FC236}">
                  <a16:creationId xmlns:a16="http://schemas.microsoft.com/office/drawing/2014/main" id="{3C3908EA-0723-49D4-A0AB-DA2898A699A6}"/>
                </a:ext>
              </a:extLst>
            </p:cNvPr>
            <p:cNvSpPr/>
            <p:nvPr/>
          </p:nvSpPr>
          <p:spPr>
            <a:xfrm>
              <a:off x="6992983" y="732194"/>
              <a:ext cx="4595833" cy="4595833"/>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9" name="Retângulo 128">
              <a:extLst>
                <a:ext uri="{FF2B5EF4-FFF2-40B4-BE49-F238E27FC236}">
                  <a16:creationId xmlns:a16="http://schemas.microsoft.com/office/drawing/2014/main" id="{37DFD087-584E-4C73-B975-B9E28D35517B}"/>
                </a:ext>
              </a:extLst>
            </p:cNvPr>
            <p:cNvSpPr/>
            <p:nvPr/>
          </p:nvSpPr>
          <p:spPr>
            <a:xfrm>
              <a:off x="6992983" y="732193"/>
              <a:ext cx="2304921" cy="2304921"/>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0" name="Retângulo 129">
              <a:extLst>
                <a:ext uri="{FF2B5EF4-FFF2-40B4-BE49-F238E27FC236}">
                  <a16:creationId xmlns:a16="http://schemas.microsoft.com/office/drawing/2014/main" id="{20741662-F335-49C1-A8AB-006AE78ACF31}"/>
                </a:ext>
              </a:extLst>
            </p:cNvPr>
            <p:cNvSpPr/>
            <p:nvPr/>
          </p:nvSpPr>
          <p:spPr>
            <a:xfrm>
              <a:off x="6994859" y="732189"/>
              <a:ext cx="1150584" cy="1150584"/>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1" name="Retângulo 130">
              <a:extLst>
                <a:ext uri="{FF2B5EF4-FFF2-40B4-BE49-F238E27FC236}">
                  <a16:creationId xmlns:a16="http://schemas.microsoft.com/office/drawing/2014/main" id="{30465BAF-6610-4458-BB25-4D677920A00C}"/>
                </a:ext>
              </a:extLst>
            </p:cNvPr>
            <p:cNvSpPr/>
            <p:nvPr/>
          </p:nvSpPr>
          <p:spPr>
            <a:xfrm>
              <a:off x="6997019" y="732188"/>
              <a:ext cx="568290" cy="56829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2" name="Retângulo 131">
              <a:extLst>
                <a:ext uri="{FF2B5EF4-FFF2-40B4-BE49-F238E27FC236}">
                  <a16:creationId xmlns:a16="http://schemas.microsoft.com/office/drawing/2014/main" id="{AC2330A1-3228-4458-9BC8-6F33F393FECD}"/>
                </a:ext>
              </a:extLst>
            </p:cNvPr>
            <p:cNvSpPr/>
            <p:nvPr/>
          </p:nvSpPr>
          <p:spPr>
            <a:xfrm>
              <a:off x="7002144" y="737313"/>
              <a:ext cx="279020" cy="279020"/>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3" name="Retângulo 132">
              <a:extLst>
                <a:ext uri="{FF2B5EF4-FFF2-40B4-BE49-F238E27FC236}">
                  <a16:creationId xmlns:a16="http://schemas.microsoft.com/office/drawing/2014/main" id="{3026EA24-198C-4255-89C2-66735027F94C}"/>
                </a:ext>
              </a:extLst>
            </p:cNvPr>
            <p:cNvSpPr/>
            <p:nvPr/>
          </p:nvSpPr>
          <p:spPr>
            <a:xfrm>
              <a:off x="7002144" y="732187"/>
              <a:ext cx="146864" cy="146864"/>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135" name="Título 134">
            <a:extLst>
              <a:ext uri="{FF2B5EF4-FFF2-40B4-BE49-F238E27FC236}">
                <a16:creationId xmlns:a16="http://schemas.microsoft.com/office/drawing/2014/main" id="{EC1289A5-930B-4846-827F-AE138271A0DA}"/>
              </a:ext>
            </a:extLst>
          </p:cNvPr>
          <p:cNvSpPr>
            <a:spLocks noGrp="1"/>
          </p:cNvSpPr>
          <p:nvPr>
            <p:ph type="title"/>
          </p:nvPr>
        </p:nvSpPr>
        <p:spPr/>
        <p:txBody>
          <a:bodyPr/>
          <a:lstStyle/>
          <a:p>
            <a:endParaRPr lang="pt-BR"/>
          </a:p>
        </p:txBody>
      </p:sp>
      <p:sp>
        <p:nvSpPr>
          <p:cNvPr id="138" name="Título 1">
            <a:extLst>
              <a:ext uri="{FF2B5EF4-FFF2-40B4-BE49-F238E27FC236}">
                <a16:creationId xmlns:a16="http://schemas.microsoft.com/office/drawing/2014/main" id="{0D8D6E25-D0CE-4147-A97A-44657FA1E6AC}"/>
              </a:ext>
            </a:extLst>
          </p:cNvPr>
          <p:cNvSpPr txBox="1">
            <a:spLocks/>
          </p:cNvSpPr>
          <p:nvPr/>
        </p:nvSpPr>
        <p:spPr>
          <a:xfrm>
            <a:off x="84503" y="63696"/>
            <a:ext cx="4957760" cy="967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500"/>
              <a:t>Resultados e discussão</a:t>
            </a:r>
            <a:endParaRPr lang="pt-BR" sz="3500" dirty="0"/>
          </a:p>
        </p:txBody>
      </p:sp>
    </p:spTree>
    <p:extLst>
      <p:ext uri="{BB962C8B-B14F-4D97-AF65-F5344CB8AC3E}">
        <p14:creationId xmlns:p14="http://schemas.microsoft.com/office/powerpoint/2010/main" val="15954439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98031C22-02B7-47CC-B6B8-D5F0A0F11C58}"/>
              </a:ext>
            </a:extLst>
          </p:cNvPr>
          <p:cNvPicPr>
            <a:picLocks noChangeAspect="1"/>
          </p:cNvPicPr>
          <p:nvPr/>
        </p:nvPicPr>
        <p:blipFill rotWithShape="1">
          <a:blip r:embed="rId2">
            <a:extLst>
              <a:ext uri="{28A0092B-C50C-407E-A947-70E740481C1C}">
                <a14:useLocalDpi xmlns:a14="http://schemas.microsoft.com/office/drawing/2010/main" val="0"/>
              </a:ext>
            </a:extLst>
          </a:blip>
          <a:srcRect l="16696" t="23492" r="18304" b="20000"/>
          <a:stretch/>
        </p:blipFill>
        <p:spPr>
          <a:xfrm>
            <a:off x="165946" y="1944188"/>
            <a:ext cx="6072713" cy="2969624"/>
          </a:xfrm>
          <a:prstGeom prst="rect">
            <a:avLst/>
          </a:prstGeom>
        </p:spPr>
      </p:pic>
      <p:grpSp>
        <p:nvGrpSpPr>
          <p:cNvPr id="123" name="Agrupar 122">
            <a:extLst>
              <a:ext uri="{FF2B5EF4-FFF2-40B4-BE49-F238E27FC236}">
                <a16:creationId xmlns:a16="http://schemas.microsoft.com/office/drawing/2014/main" id="{4A055F6D-E35C-4C14-B7BC-45BB42CF1343}"/>
              </a:ext>
            </a:extLst>
          </p:cNvPr>
          <p:cNvGrpSpPr/>
          <p:nvPr/>
        </p:nvGrpSpPr>
        <p:grpSpPr>
          <a:xfrm rot="16200000">
            <a:off x="7358744" y="209673"/>
            <a:ext cx="4595833" cy="4595840"/>
            <a:chOff x="6992983" y="732187"/>
            <a:chExt cx="4595833" cy="4595840"/>
          </a:xfrm>
        </p:grpSpPr>
        <p:sp>
          <p:nvSpPr>
            <p:cNvPr id="117" name="Retângulo 116">
              <a:extLst>
                <a:ext uri="{FF2B5EF4-FFF2-40B4-BE49-F238E27FC236}">
                  <a16:creationId xmlns:a16="http://schemas.microsoft.com/office/drawing/2014/main" id="{CFDF753C-7827-426B-8D10-83151E31D6A3}"/>
                </a:ext>
              </a:extLst>
            </p:cNvPr>
            <p:cNvSpPr/>
            <p:nvPr/>
          </p:nvSpPr>
          <p:spPr>
            <a:xfrm>
              <a:off x="6992983" y="732194"/>
              <a:ext cx="4595833" cy="4595833"/>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8" name="Retângulo 117">
              <a:extLst>
                <a:ext uri="{FF2B5EF4-FFF2-40B4-BE49-F238E27FC236}">
                  <a16:creationId xmlns:a16="http://schemas.microsoft.com/office/drawing/2014/main" id="{2CF20781-49B4-40CA-8059-BF580ECE0866}"/>
                </a:ext>
              </a:extLst>
            </p:cNvPr>
            <p:cNvSpPr/>
            <p:nvPr/>
          </p:nvSpPr>
          <p:spPr>
            <a:xfrm>
              <a:off x="6992983" y="732193"/>
              <a:ext cx="2304921" cy="2304921"/>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9" name="Retângulo 118">
              <a:extLst>
                <a:ext uri="{FF2B5EF4-FFF2-40B4-BE49-F238E27FC236}">
                  <a16:creationId xmlns:a16="http://schemas.microsoft.com/office/drawing/2014/main" id="{51790DDF-F14D-4F20-BDDD-F137CE46E3CE}"/>
                </a:ext>
              </a:extLst>
            </p:cNvPr>
            <p:cNvSpPr/>
            <p:nvPr/>
          </p:nvSpPr>
          <p:spPr>
            <a:xfrm>
              <a:off x="6994859" y="732189"/>
              <a:ext cx="1150584" cy="1150584"/>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0" name="Retângulo 119">
              <a:extLst>
                <a:ext uri="{FF2B5EF4-FFF2-40B4-BE49-F238E27FC236}">
                  <a16:creationId xmlns:a16="http://schemas.microsoft.com/office/drawing/2014/main" id="{3626F738-F6F7-40A1-A799-C6F6C82CF0B3}"/>
                </a:ext>
              </a:extLst>
            </p:cNvPr>
            <p:cNvSpPr/>
            <p:nvPr/>
          </p:nvSpPr>
          <p:spPr>
            <a:xfrm>
              <a:off x="6997019" y="732188"/>
              <a:ext cx="568290" cy="56829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1" name="Retângulo 120">
              <a:extLst>
                <a:ext uri="{FF2B5EF4-FFF2-40B4-BE49-F238E27FC236}">
                  <a16:creationId xmlns:a16="http://schemas.microsoft.com/office/drawing/2014/main" id="{3C5F4C6B-89C7-462F-B078-999344E6083F}"/>
                </a:ext>
              </a:extLst>
            </p:cNvPr>
            <p:cNvSpPr/>
            <p:nvPr/>
          </p:nvSpPr>
          <p:spPr>
            <a:xfrm>
              <a:off x="7002144" y="737313"/>
              <a:ext cx="279020" cy="279020"/>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2" name="Retângulo 121">
              <a:extLst>
                <a:ext uri="{FF2B5EF4-FFF2-40B4-BE49-F238E27FC236}">
                  <a16:creationId xmlns:a16="http://schemas.microsoft.com/office/drawing/2014/main" id="{7C0106F6-2897-418A-9D21-CEDE8AE093B6}"/>
                </a:ext>
              </a:extLst>
            </p:cNvPr>
            <p:cNvSpPr/>
            <p:nvPr/>
          </p:nvSpPr>
          <p:spPr>
            <a:xfrm>
              <a:off x="7002144" y="732187"/>
              <a:ext cx="146864" cy="146864"/>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124" name="Seta: para Baixo 123">
            <a:extLst>
              <a:ext uri="{FF2B5EF4-FFF2-40B4-BE49-F238E27FC236}">
                <a16:creationId xmlns:a16="http://schemas.microsoft.com/office/drawing/2014/main" id="{78AA3765-2E9E-43AD-BDF6-3062EF016CF8}"/>
              </a:ext>
            </a:extLst>
          </p:cNvPr>
          <p:cNvSpPr/>
          <p:nvPr/>
        </p:nvSpPr>
        <p:spPr>
          <a:xfrm rot="10800000">
            <a:off x="7245359" y="4928505"/>
            <a:ext cx="373628" cy="467795"/>
          </a:xfrm>
          <a:prstGeom prst="downArrow">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a:extLst>
              <a:ext uri="{FF2B5EF4-FFF2-40B4-BE49-F238E27FC236}">
                <a16:creationId xmlns:a16="http://schemas.microsoft.com/office/drawing/2014/main" id="{B1F37AF3-54E3-42E1-AA7B-1ECCF5B56F86}"/>
              </a:ext>
            </a:extLst>
          </p:cNvPr>
          <p:cNvSpPr/>
          <p:nvPr/>
        </p:nvSpPr>
        <p:spPr>
          <a:xfrm>
            <a:off x="5655733" y="2229394"/>
            <a:ext cx="461554" cy="21074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a:extLst>
              <a:ext uri="{FF2B5EF4-FFF2-40B4-BE49-F238E27FC236}">
                <a16:creationId xmlns:a16="http://schemas.microsoft.com/office/drawing/2014/main" id="{2554A42D-7801-4909-B97C-67A9FF7B6035}"/>
              </a:ext>
            </a:extLst>
          </p:cNvPr>
          <p:cNvSpPr/>
          <p:nvPr/>
        </p:nvSpPr>
        <p:spPr>
          <a:xfrm>
            <a:off x="2680063" y="2229393"/>
            <a:ext cx="461554" cy="21074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a:extLst>
              <a:ext uri="{FF2B5EF4-FFF2-40B4-BE49-F238E27FC236}">
                <a16:creationId xmlns:a16="http://schemas.microsoft.com/office/drawing/2014/main" id="{6D77BA8B-BBB2-4516-8117-5179B0668D4C}"/>
              </a:ext>
            </a:extLst>
          </p:cNvPr>
          <p:cNvSpPr txBox="1"/>
          <p:nvPr/>
        </p:nvSpPr>
        <p:spPr>
          <a:xfrm>
            <a:off x="2651760" y="5528457"/>
            <a:ext cx="6884126" cy="861774"/>
          </a:xfrm>
          <a:prstGeom prst="rect">
            <a:avLst/>
          </a:prstGeom>
          <a:noFill/>
        </p:spPr>
        <p:txBody>
          <a:bodyPr wrap="square" rtlCol="0">
            <a:spAutoFit/>
          </a:bodyPr>
          <a:lstStyle/>
          <a:p>
            <a:pPr algn="ctr"/>
            <a:r>
              <a:rPr lang="pt-BR" sz="2500" dirty="0"/>
              <a:t>Escalas maiores têm maior </a:t>
            </a:r>
            <a:r>
              <a:rPr lang="pt-BR" sz="2500" dirty="0" err="1"/>
              <a:t>autocorrelação</a:t>
            </a:r>
            <a:r>
              <a:rPr lang="pt-BR" sz="2500" dirty="0"/>
              <a:t> espacial (</a:t>
            </a:r>
            <a:r>
              <a:rPr lang="pt-BR" sz="2500" dirty="0" err="1"/>
              <a:t>IGu</a:t>
            </a:r>
            <a:r>
              <a:rPr lang="pt-BR" sz="2500" dirty="0"/>
              <a:t> e </a:t>
            </a:r>
            <a:r>
              <a:rPr lang="pt-BR" sz="2500" dirty="0" err="1"/>
              <a:t>IGb</a:t>
            </a:r>
            <a:r>
              <a:rPr lang="pt-BR" sz="2500" dirty="0"/>
              <a:t>)</a:t>
            </a:r>
            <a:endParaRPr lang="pt-BR" sz="2500" b="1" dirty="0"/>
          </a:p>
        </p:txBody>
      </p:sp>
      <p:sp>
        <p:nvSpPr>
          <p:cNvPr id="5" name="Título 4">
            <a:extLst>
              <a:ext uri="{FF2B5EF4-FFF2-40B4-BE49-F238E27FC236}">
                <a16:creationId xmlns:a16="http://schemas.microsoft.com/office/drawing/2014/main" id="{61641E84-0C96-4633-9120-FB9DD464A035}"/>
              </a:ext>
            </a:extLst>
          </p:cNvPr>
          <p:cNvSpPr>
            <a:spLocks noGrp="1"/>
          </p:cNvSpPr>
          <p:nvPr>
            <p:ph type="title"/>
          </p:nvPr>
        </p:nvSpPr>
        <p:spPr/>
        <p:txBody>
          <a:bodyPr/>
          <a:lstStyle/>
          <a:p>
            <a:endParaRPr lang="pt-BR"/>
          </a:p>
        </p:txBody>
      </p:sp>
      <p:sp>
        <p:nvSpPr>
          <p:cNvPr id="18" name="Título 1">
            <a:extLst>
              <a:ext uri="{FF2B5EF4-FFF2-40B4-BE49-F238E27FC236}">
                <a16:creationId xmlns:a16="http://schemas.microsoft.com/office/drawing/2014/main" id="{5BB0C47B-ED33-4ADD-A10E-03011EDE06DE}"/>
              </a:ext>
            </a:extLst>
          </p:cNvPr>
          <p:cNvSpPr txBox="1">
            <a:spLocks/>
          </p:cNvSpPr>
          <p:nvPr/>
        </p:nvSpPr>
        <p:spPr>
          <a:xfrm>
            <a:off x="84503" y="63696"/>
            <a:ext cx="4957760" cy="967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500"/>
              <a:t>Resultados e discussão</a:t>
            </a:r>
            <a:endParaRPr lang="pt-BR" sz="3500" dirty="0"/>
          </a:p>
        </p:txBody>
      </p:sp>
    </p:spTree>
    <p:extLst>
      <p:ext uri="{BB962C8B-B14F-4D97-AF65-F5344CB8AC3E}">
        <p14:creationId xmlns:p14="http://schemas.microsoft.com/office/powerpoint/2010/main" val="38183470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Imagem 116">
            <a:extLst>
              <a:ext uri="{FF2B5EF4-FFF2-40B4-BE49-F238E27FC236}">
                <a16:creationId xmlns:a16="http://schemas.microsoft.com/office/drawing/2014/main" id="{9660E00D-9D79-4C70-B206-74A7C69EFFBF}"/>
              </a:ext>
            </a:extLst>
          </p:cNvPr>
          <p:cNvPicPr>
            <a:picLocks noChangeAspect="1"/>
          </p:cNvPicPr>
          <p:nvPr/>
        </p:nvPicPr>
        <p:blipFill rotWithShape="1">
          <a:blip r:embed="rId2">
            <a:extLst>
              <a:ext uri="{28A0092B-C50C-407E-A947-70E740481C1C}">
                <a14:useLocalDpi xmlns:a14="http://schemas.microsoft.com/office/drawing/2010/main" val="0"/>
              </a:ext>
            </a:extLst>
          </a:blip>
          <a:srcRect l="16696" t="23492" r="18304" b="20000"/>
          <a:stretch/>
        </p:blipFill>
        <p:spPr>
          <a:xfrm>
            <a:off x="165946" y="1944188"/>
            <a:ext cx="6072713" cy="2969624"/>
          </a:xfrm>
          <a:prstGeom prst="rect">
            <a:avLst/>
          </a:prstGeom>
        </p:spPr>
      </p:pic>
      <p:sp>
        <p:nvSpPr>
          <p:cNvPr id="118" name="Retângulo 117">
            <a:extLst>
              <a:ext uri="{FF2B5EF4-FFF2-40B4-BE49-F238E27FC236}">
                <a16:creationId xmlns:a16="http://schemas.microsoft.com/office/drawing/2014/main" id="{DD67D3A1-7E08-4DD8-BC62-89DC11E80E1F}"/>
              </a:ext>
            </a:extLst>
          </p:cNvPr>
          <p:cNvSpPr/>
          <p:nvPr/>
        </p:nvSpPr>
        <p:spPr>
          <a:xfrm>
            <a:off x="5655733" y="2229394"/>
            <a:ext cx="461554" cy="21074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9" name="Retângulo 118">
            <a:extLst>
              <a:ext uri="{FF2B5EF4-FFF2-40B4-BE49-F238E27FC236}">
                <a16:creationId xmlns:a16="http://schemas.microsoft.com/office/drawing/2014/main" id="{5C45526D-2AD3-447A-B93D-A10CE4E36EC3}"/>
              </a:ext>
            </a:extLst>
          </p:cNvPr>
          <p:cNvSpPr/>
          <p:nvPr/>
        </p:nvSpPr>
        <p:spPr>
          <a:xfrm>
            <a:off x="2680063" y="2229393"/>
            <a:ext cx="461554" cy="21074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21" name="Agrupar 120">
            <a:extLst>
              <a:ext uri="{FF2B5EF4-FFF2-40B4-BE49-F238E27FC236}">
                <a16:creationId xmlns:a16="http://schemas.microsoft.com/office/drawing/2014/main" id="{924C483E-5BC7-4C41-9763-0310FD200FE1}"/>
              </a:ext>
            </a:extLst>
          </p:cNvPr>
          <p:cNvGrpSpPr/>
          <p:nvPr/>
        </p:nvGrpSpPr>
        <p:grpSpPr>
          <a:xfrm>
            <a:off x="6866299" y="2878906"/>
            <a:ext cx="770468" cy="770468"/>
            <a:chOff x="7044265" y="2353734"/>
            <a:chExt cx="1727200" cy="1727200"/>
          </a:xfrm>
          <a:solidFill>
            <a:schemeClr val="bg1">
              <a:lumMod val="95000"/>
            </a:schemeClr>
          </a:solidFill>
        </p:grpSpPr>
        <p:sp>
          <p:nvSpPr>
            <p:cNvPr id="122" name="Retângulo 121">
              <a:extLst>
                <a:ext uri="{FF2B5EF4-FFF2-40B4-BE49-F238E27FC236}">
                  <a16:creationId xmlns:a16="http://schemas.microsoft.com/office/drawing/2014/main" id="{C75C0183-9939-4508-B76D-B2D94543BB8A}"/>
                </a:ext>
              </a:extLst>
            </p:cNvPr>
            <p:cNvSpPr/>
            <p:nvPr/>
          </p:nvSpPr>
          <p:spPr>
            <a:xfrm>
              <a:off x="7044267" y="2929468"/>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3" name="Retângulo 122">
              <a:extLst>
                <a:ext uri="{FF2B5EF4-FFF2-40B4-BE49-F238E27FC236}">
                  <a16:creationId xmlns:a16="http://schemas.microsoft.com/office/drawing/2014/main" id="{455D28B3-3FBC-4EDD-8240-ED09D6F1EDED}"/>
                </a:ext>
              </a:extLst>
            </p:cNvPr>
            <p:cNvSpPr/>
            <p:nvPr/>
          </p:nvSpPr>
          <p:spPr>
            <a:xfrm>
              <a:off x="7620000" y="2929468"/>
              <a:ext cx="575733" cy="57573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4" name="Retângulo 123">
              <a:extLst>
                <a:ext uri="{FF2B5EF4-FFF2-40B4-BE49-F238E27FC236}">
                  <a16:creationId xmlns:a16="http://schemas.microsoft.com/office/drawing/2014/main" id="{4BC9D020-8C7C-41A6-85B8-33B78911C343}"/>
                </a:ext>
              </a:extLst>
            </p:cNvPr>
            <p:cNvSpPr/>
            <p:nvPr/>
          </p:nvSpPr>
          <p:spPr>
            <a:xfrm>
              <a:off x="7620000" y="2353735"/>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5" name="Retângulo 124">
              <a:extLst>
                <a:ext uri="{FF2B5EF4-FFF2-40B4-BE49-F238E27FC236}">
                  <a16:creationId xmlns:a16="http://schemas.microsoft.com/office/drawing/2014/main" id="{D87501A3-9056-4396-9994-173234F26236}"/>
                </a:ext>
              </a:extLst>
            </p:cNvPr>
            <p:cNvSpPr/>
            <p:nvPr/>
          </p:nvSpPr>
          <p:spPr>
            <a:xfrm>
              <a:off x="7044266" y="2353735"/>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6" name="Retângulo 125">
              <a:extLst>
                <a:ext uri="{FF2B5EF4-FFF2-40B4-BE49-F238E27FC236}">
                  <a16:creationId xmlns:a16="http://schemas.microsoft.com/office/drawing/2014/main" id="{C94105E6-062C-43C5-B733-121C108C0A62}"/>
                </a:ext>
              </a:extLst>
            </p:cNvPr>
            <p:cNvSpPr/>
            <p:nvPr/>
          </p:nvSpPr>
          <p:spPr>
            <a:xfrm>
              <a:off x="8195732" y="2353734"/>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7" name="Retângulo 126">
              <a:extLst>
                <a:ext uri="{FF2B5EF4-FFF2-40B4-BE49-F238E27FC236}">
                  <a16:creationId xmlns:a16="http://schemas.microsoft.com/office/drawing/2014/main" id="{D2321ABA-94E6-4FF0-B964-51DFDCD43A6E}"/>
                </a:ext>
              </a:extLst>
            </p:cNvPr>
            <p:cNvSpPr/>
            <p:nvPr/>
          </p:nvSpPr>
          <p:spPr>
            <a:xfrm>
              <a:off x="8195732" y="2929468"/>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8" name="Retângulo 127">
              <a:extLst>
                <a:ext uri="{FF2B5EF4-FFF2-40B4-BE49-F238E27FC236}">
                  <a16:creationId xmlns:a16="http://schemas.microsoft.com/office/drawing/2014/main" id="{B636D0F3-A5C4-4ED2-B520-D75C74374501}"/>
                </a:ext>
              </a:extLst>
            </p:cNvPr>
            <p:cNvSpPr/>
            <p:nvPr/>
          </p:nvSpPr>
          <p:spPr>
            <a:xfrm>
              <a:off x="7044265" y="3505201"/>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9" name="Retângulo 128">
              <a:extLst>
                <a:ext uri="{FF2B5EF4-FFF2-40B4-BE49-F238E27FC236}">
                  <a16:creationId xmlns:a16="http://schemas.microsoft.com/office/drawing/2014/main" id="{A7173EF0-3DE1-4B12-84F0-5486DED51B5D}"/>
                </a:ext>
              </a:extLst>
            </p:cNvPr>
            <p:cNvSpPr/>
            <p:nvPr/>
          </p:nvSpPr>
          <p:spPr>
            <a:xfrm>
              <a:off x="7619999" y="3505201"/>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0" name="Retângulo 129">
              <a:extLst>
                <a:ext uri="{FF2B5EF4-FFF2-40B4-BE49-F238E27FC236}">
                  <a16:creationId xmlns:a16="http://schemas.microsoft.com/office/drawing/2014/main" id="{06A12AA3-FEED-4F92-85FC-864C8624794A}"/>
                </a:ext>
              </a:extLst>
            </p:cNvPr>
            <p:cNvSpPr/>
            <p:nvPr/>
          </p:nvSpPr>
          <p:spPr>
            <a:xfrm>
              <a:off x="8195731" y="3505201"/>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131" name="Agrupar 130">
            <a:extLst>
              <a:ext uri="{FF2B5EF4-FFF2-40B4-BE49-F238E27FC236}">
                <a16:creationId xmlns:a16="http://schemas.microsoft.com/office/drawing/2014/main" id="{EB1A4CEB-5182-4F78-8CF2-E6EC8F7898E1}"/>
              </a:ext>
            </a:extLst>
          </p:cNvPr>
          <p:cNvGrpSpPr/>
          <p:nvPr/>
        </p:nvGrpSpPr>
        <p:grpSpPr>
          <a:xfrm>
            <a:off x="7957208" y="2627269"/>
            <a:ext cx="1284113" cy="1284114"/>
            <a:chOff x="8957730" y="1066798"/>
            <a:chExt cx="1284113" cy="1284114"/>
          </a:xfrm>
        </p:grpSpPr>
        <p:grpSp>
          <p:nvGrpSpPr>
            <p:cNvPr id="132" name="Agrupar 131">
              <a:extLst>
                <a:ext uri="{FF2B5EF4-FFF2-40B4-BE49-F238E27FC236}">
                  <a16:creationId xmlns:a16="http://schemas.microsoft.com/office/drawing/2014/main" id="{6826BEEF-B068-418B-82BF-CF4B3422DD6B}"/>
                </a:ext>
              </a:extLst>
            </p:cNvPr>
            <p:cNvGrpSpPr/>
            <p:nvPr/>
          </p:nvGrpSpPr>
          <p:grpSpPr>
            <a:xfrm>
              <a:off x="8957732" y="1066800"/>
              <a:ext cx="770468" cy="770468"/>
              <a:chOff x="7044265" y="2353734"/>
              <a:chExt cx="1727200" cy="1727200"/>
            </a:xfrm>
            <a:solidFill>
              <a:schemeClr val="bg1">
                <a:lumMod val="95000"/>
              </a:schemeClr>
            </a:solidFill>
          </p:grpSpPr>
          <p:sp>
            <p:nvSpPr>
              <p:cNvPr id="149" name="Retângulo 148">
                <a:extLst>
                  <a:ext uri="{FF2B5EF4-FFF2-40B4-BE49-F238E27FC236}">
                    <a16:creationId xmlns:a16="http://schemas.microsoft.com/office/drawing/2014/main" id="{352BBDA7-C366-47D7-BAD6-99CBF3918482}"/>
                  </a:ext>
                </a:extLst>
              </p:cNvPr>
              <p:cNvSpPr/>
              <p:nvPr/>
            </p:nvSpPr>
            <p:spPr>
              <a:xfrm>
                <a:off x="7044267" y="2929468"/>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0" name="Retângulo 149">
                <a:extLst>
                  <a:ext uri="{FF2B5EF4-FFF2-40B4-BE49-F238E27FC236}">
                    <a16:creationId xmlns:a16="http://schemas.microsoft.com/office/drawing/2014/main" id="{0D50605A-22CF-4EE6-B376-12F51B38CFDC}"/>
                  </a:ext>
                </a:extLst>
              </p:cNvPr>
              <p:cNvSpPr/>
              <p:nvPr/>
            </p:nvSpPr>
            <p:spPr>
              <a:xfrm>
                <a:off x="7620000" y="2929468"/>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1" name="Retângulo 150">
                <a:extLst>
                  <a:ext uri="{FF2B5EF4-FFF2-40B4-BE49-F238E27FC236}">
                    <a16:creationId xmlns:a16="http://schemas.microsoft.com/office/drawing/2014/main" id="{345892C6-0FDF-422B-AAD5-C851635F5531}"/>
                  </a:ext>
                </a:extLst>
              </p:cNvPr>
              <p:cNvSpPr/>
              <p:nvPr/>
            </p:nvSpPr>
            <p:spPr>
              <a:xfrm>
                <a:off x="7620000" y="2353735"/>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2" name="Retângulo 151">
                <a:extLst>
                  <a:ext uri="{FF2B5EF4-FFF2-40B4-BE49-F238E27FC236}">
                    <a16:creationId xmlns:a16="http://schemas.microsoft.com/office/drawing/2014/main" id="{EEF2480B-2692-49EF-A2AB-E9D5B6D7E712}"/>
                  </a:ext>
                </a:extLst>
              </p:cNvPr>
              <p:cNvSpPr/>
              <p:nvPr/>
            </p:nvSpPr>
            <p:spPr>
              <a:xfrm>
                <a:off x="7044266" y="2353735"/>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3" name="Retângulo 152">
                <a:extLst>
                  <a:ext uri="{FF2B5EF4-FFF2-40B4-BE49-F238E27FC236}">
                    <a16:creationId xmlns:a16="http://schemas.microsoft.com/office/drawing/2014/main" id="{429F1135-487C-4492-A9F6-03EA442119A5}"/>
                  </a:ext>
                </a:extLst>
              </p:cNvPr>
              <p:cNvSpPr/>
              <p:nvPr/>
            </p:nvSpPr>
            <p:spPr>
              <a:xfrm>
                <a:off x="8195732" y="2353734"/>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4" name="Retângulo 153">
                <a:extLst>
                  <a:ext uri="{FF2B5EF4-FFF2-40B4-BE49-F238E27FC236}">
                    <a16:creationId xmlns:a16="http://schemas.microsoft.com/office/drawing/2014/main" id="{CB663181-A202-45B1-8FCE-D1B30333CF87}"/>
                  </a:ext>
                </a:extLst>
              </p:cNvPr>
              <p:cNvSpPr/>
              <p:nvPr/>
            </p:nvSpPr>
            <p:spPr>
              <a:xfrm>
                <a:off x="8195732" y="2929468"/>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5" name="Retângulo 154">
                <a:extLst>
                  <a:ext uri="{FF2B5EF4-FFF2-40B4-BE49-F238E27FC236}">
                    <a16:creationId xmlns:a16="http://schemas.microsoft.com/office/drawing/2014/main" id="{F824012A-6CC4-4F2A-96B4-CCDE1CD741FD}"/>
                  </a:ext>
                </a:extLst>
              </p:cNvPr>
              <p:cNvSpPr/>
              <p:nvPr/>
            </p:nvSpPr>
            <p:spPr>
              <a:xfrm>
                <a:off x="7044265" y="3505201"/>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6" name="Retângulo 155">
                <a:extLst>
                  <a:ext uri="{FF2B5EF4-FFF2-40B4-BE49-F238E27FC236}">
                    <a16:creationId xmlns:a16="http://schemas.microsoft.com/office/drawing/2014/main" id="{EC50B214-56E1-4E53-B0AE-3E7A796C3FAF}"/>
                  </a:ext>
                </a:extLst>
              </p:cNvPr>
              <p:cNvSpPr/>
              <p:nvPr/>
            </p:nvSpPr>
            <p:spPr>
              <a:xfrm>
                <a:off x="7619999" y="3505201"/>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7" name="Retângulo 156">
                <a:extLst>
                  <a:ext uri="{FF2B5EF4-FFF2-40B4-BE49-F238E27FC236}">
                    <a16:creationId xmlns:a16="http://schemas.microsoft.com/office/drawing/2014/main" id="{49BCED4B-8659-4997-A1BA-2F0D8D41A0ED}"/>
                  </a:ext>
                </a:extLst>
              </p:cNvPr>
              <p:cNvSpPr/>
              <p:nvPr/>
            </p:nvSpPr>
            <p:spPr>
              <a:xfrm>
                <a:off x="8195731" y="3505201"/>
                <a:ext cx="575733" cy="57573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133" name="Retângulo 132">
              <a:extLst>
                <a:ext uri="{FF2B5EF4-FFF2-40B4-BE49-F238E27FC236}">
                  <a16:creationId xmlns:a16="http://schemas.microsoft.com/office/drawing/2014/main" id="{4CF53FE0-F9B4-484F-8457-CE9A122A33FE}"/>
                </a:ext>
              </a:extLst>
            </p:cNvPr>
            <p:cNvSpPr/>
            <p:nvPr/>
          </p:nvSpPr>
          <p:spPr>
            <a:xfrm>
              <a:off x="9471377" y="1837268"/>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4" name="Retângulo 133">
              <a:extLst>
                <a:ext uri="{FF2B5EF4-FFF2-40B4-BE49-F238E27FC236}">
                  <a16:creationId xmlns:a16="http://schemas.microsoft.com/office/drawing/2014/main" id="{1AB01F78-6540-466D-B874-67B31FF8F53C}"/>
                </a:ext>
              </a:extLst>
            </p:cNvPr>
            <p:cNvSpPr/>
            <p:nvPr/>
          </p:nvSpPr>
          <p:spPr>
            <a:xfrm>
              <a:off x="9214554" y="1837267"/>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5" name="Retângulo 134">
              <a:extLst>
                <a:ext uri="{FF2B5EF4-FFF2-40B4-BE49-F238E27FC236}">
                  <a16:creationId xmlns:a16="http://schemas.microsoft.com/office/drawing/2014/main" id="{AE1D4866-CC07-4403-B810-1DBBC7137B81}"/>
                </a:ext>
              </a:extLst>
            </p:cNvPr>
            <p:cNvSpPr/>
            <p:nvPr/>
          </p:nvSpPr>
          <p:spPr>
            <a:xfrm>
              <a:off x="8957730" y="1837267"/>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6" name="Retângulo 135">
              <a:extLst>
                <a:ext uri="{FF2B5EF4-FFF2-40B4-BE49-F238E27FC236}">
                  <a16:creationId xmlns:a16="http://schemas.microsoft.com/office/drawing/2014/main" id="{CF238006-4A01-463D-A439-3F584095DAAA}"/>
                </a:ext>
              </a:extLst>
            </p:cNvPr>
            <p:cNvSpPr/>
            <p:nvPr/>
          </p:nvSpPr>
          <p:spPr>
            <a:xfrm>
              <a:off x="9728199" y="1837267"/>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7" name="Retângulo 136">
              <a:extLst>
                <a:ext uri="{FF2B5EF4-FFF2-40B4-BE49-F238E27FC236}">
                  <a16:creationId xmlns:a16="http://schemas.microsoft.com/office/drawing/2014/main" id="{BFA04790-67EC-4689-91C1-DF1561BC8F51}"/>
                </a:ext>
              </a:extLst>
            </p:cNvPr>
            <p:cNvSpPr/>
            <p:nvPr/>
          </p:nvSpPr>
          <p:spPr>
            <a:xfrm>
              <a:off x="9728199" y="1580444"/>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8" name="Retângulo 137">
              <a:extLst>
                <a:ext uri="{FF2B5EF4-FFF2-40B4-BE49-F238E27FC236}">
                  <a16:creationId xmlns:a16="http://schemas.microsoft.com/office/drawing/2014/main" id="{7DCC33C0-5E3E-4A8F-84D6-4A20F044F584}"/>
                </a:ext>
              </a:extLst>
            </p:cNvPr>
            <p:cNvSpPr/>
            <p:nvPr/>
          </p:nvSpPr>
          <p:spPr>
            <a:xfrm>
              <a:off x="9728199" y="1323622"/>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9" name="Retângulo 138">
              <a:extLst>
                <a:ext uri="{FF2B5EF4-FFF2-40B4-BE49-F238E27FC236}">
                  <a16:creationId xmlns:a16="http://schemas.microsoft.com/office/drawing/2014/main" id="{7AB9FCBC-63D9-4AB8-BBDD-F85AEA27DB84}"/>
                </a:ext>
              </a:extLst>
            </p:cNvPr>
            <p:cNvSpPr/>
            <p:nvPr/>
          </p:nvSpPr>
          <p:spPr>
            <a:xfrm>
              <a:off x="9728198" y="1066798"/>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0" name="Retângulo 139">
              <a:extLst>
                <a:ext uri="{FF2B5EF4-FFF2-40B4-BE49-F238E27FC236}">
                  <a16:creationId xmlns:a16="http://schemas.microsoft.com/office/drawing/2014/main" id="{09E1D54C-FDDC-4103-AC87-72A80870AE14}"/>
                </a:ext>
              </a:extLst>
            </p:cNvPr>
            <p:cNvSpPr/>
            <p:nvPr/>
          </p:nvSpPr>
          <p:spPr>
            <a:xfrm>
              <a:off x="8957730" y="2094089"/>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1" name="Retângulo 140">
              <a:extLst>
                <a:ext uri="{FF2B5EF4-FFF2-40B4-BE49-F238E27FC236}">
                  <a16:creationId xmlns:a16="http://schemas.microsoft.com/office/drawing/2014/main" id="{70443D55-AF22-4B8A-8FB5-BF6631A01137}"/>
                </a:ext>
              </a:extLst>
            </p:cNvPr>
            <p:cNvSpPr/>
            <p:nvPr/>
          </p:nvSpPr>
          <p:spPr>
            <a:xfrm>
              <a:off x="9214553" y="2094089"/>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2" name="Retângulo 141">
              <a:extLst>
                <a:ext uri="{FF2B5EF4-FFF2-40B4-BE49-F238E27FC236}">
                  <a16:creationId xmlns:a16="http://schemas.microsoft.com/office/drawing/2014/main" id="{858FB725-F2CF-41BF-80A7-96BC10376A98}"/>
                </a:ext>
              </a:extLst>
            </p:cNvPr>
            <p:cNvSpPr/>
            <p:nvPr/>
          </p:nvSpPr>
          <p:spPr>
            <a:xfrm>
              <a:off x="9471376" y="2094088"/>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3" name="Retângulo 142">
              <a:extLst>
                <a:ext uri="{FF2B5EF4-FFF2-40B4-BE49-F238E27FC236}">
                  <a16:creationId xmlns:a16="http://schemas.microsoft.com/office/drawing/2014/main" id="{E17EFB5F-78E9-4DF1-B861-D16C602E2B83}"/>
                </a:ext>
              </a:extLst>
            </p:cNvPr>
            <p:cNvSpPr/>
            <p:nvPr/>
          </p:nvSpPr>
          <p:spPr>
            <a:xfrm>
              <a:off x="9728197" y="2094088"/>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4" name="Retângulo 143">
              <a:extLst>
                <a:ext uri="{FF2B5EF4-FFF2-40B4-BE49-F238E27FC236}">
                  <a16:creationId xmlns:a16="http://schemas.microsoft.com/office/drawing/2014/main" id="{1567CE22-0589-4467-8D33-4380812B2C86}"/>
                </a:ext>
              </a:extLst>
            </p:cNvPr>
            <p:cNvSpPr/>
            <p:nvPr/>
          </p:nvSpPr>
          <p:spPr>
            <a:xfrm>
              <a:off x="9985020" y="1580443"/>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5" name="Retângulo 144">
              <a:extLst>
                <a:ext uri="{FF2B5EF4-FFF2-40B4-BE49-F238E27FC236}">
                  <a16:creationId xmlns:a16="http://schemas.microsoft.com/office/drawing/2014/main" id="{60E9C2C5-C333-468D-8106-D080CA36C6E5}"/>
                </a:ext>
              </a:extLst>
            </p:cNvPr>
            <p:cNvSpPr/>
            <p:nvPr/>
          </p:nvSpPr>
          <p:spPr>
            <a:xfrm>
              <a:off x="9985020" y="1323621"/>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6" name="Retângulo 145">
              <a:extLst>
                <a:ext uri="{FF2B5EF4-FFF2-40B4-BE49-F238E27FC236}">
                  <a16:creationId xmlns:a16="http://schemas.microsoft.com/office/drawing/2014/main" id="{861F89D4-B49C-46DA-BF50-1ADFE2B89488}"/>
                </a:ext>
              </a:extLst>
            </p:cNvPr>
            <p:cNvSpPr/>
            <p:nvPr/>
          </p:nvSpPr>
          <p:spPr>
            <a:xfrm>
              <a:off x="9985019" y="1066798"/>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7" name="Retângulo 146">
              <a:extLst>
                <a:ext uri="{FF2B5EF4-FFF2-40B4-BE49-F238E27FC236}">
                  <a16:creationId xmlns:a16="http://schemas.microsoft.com/office/drawing/2014/main" id="{E3070005-713A-4042-9F3F-D521B6ABB542}"/>
                </a:ext>
              </a:extLst>
            </p:cNvPr>
            <p:cNvSpPr/>
            <p:nvPr/>
          </p:nvSpPr>
          <p:spPr>
            <a:xfrm>
              <a:off x="9985019" y="1837266"/>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8" name="Retângulo 147">
              <a:extLst>
                <a:ext uri="{FF2B5EF4-FFF2-40B4-BE49-F238E27FC236}">
                  <a16:creationId xmlns:a16="http://schemas.microsoft.com/office/drawing/2014/main" id="{2F3DF972-8977-49A2-AA9B-CB0D24095FEE}"/>
                </a:ext>
              </a:extLst>
            </p:cNvPr>
            <p:cNvSpPr/>
            <p:nvPr/>
          </p:nvSpPr>
          <p:spPr>
            <a:xfrm>
              <a:off x="9985016" y="2094087"/>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158" name="Agrupar 157">
            <a:extLst>
              <a:ext uri="{FF2B5EF4-FFF2-40B4-BE49-F238E27FC236}">
                <a16:creationId xmlns:a16="http://schemas.microsoft.com/office/drawing/2014/main" id="{617960B5-CD52-4FA0-86C5-2F05523F5881}"/>
              </a:ext>
            </a:extLst>
          </p:cNvPr>
          <p:cNvGrpSpPr/>
          <p:nvPr/>
        </p:nvGrpSpPr>
        <p:grpSpPr>
          <a:xfrm>
            <a:off x="9687398" y="2365262"/>
            <a:ext cx="1797756" cy="1797755"/>
            <a:chOff x="8102665" y="3222975"/>
            <a:chExt cx="1797756" cy="1797755"/>
          </a:xfrm>
        </p:grpSpPr>
        <p:sp>
          <p:nvSpPr>
            <p:cNvPr id="159" name="Retângulo 158">
              <a:extLst>
                <a:ext uri="{FF2B5EF4-FFF2-40B4-BE49-F238E27FC236}">
                  <a16:creationId xmlns:a16="http://schemas.microsoft.com/office/drawing/2014/main" id="{EFC367F1-F3D5-4E17-97EE-D9549846AAAD}"/>
                </a:ext>
              </a:extLst>
            </p:cNvPr>
            <p:cNvSpPr/>
            <p:nvPr/>
          </p:nvSpPr>
          <p:spPr>
            <a:xfrm>
              <a:off x="8102669" y="3479800"/>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0" name="Retângulo 159">
              <a:extLst>
                <a:ext uri="{FF2B5EF4-FFF2-40B4-BE49-F238E27FC236}">
                  <a16:creationId xmlns:a16="http://schemas.microsoft.com/office/drawing/2014/main" id="{8CBEF2A1-32BB-43AA-8D67-D5E7382EFAE0}"/>
                </a:ext>
              </a:extLst>
            </p:cNvPr>
            <p:cNvSpPr/>
            <p:nvPr/>
          </p:nvSpPr>
          <p:spPr>
            <a:xfrm>
              <a:off x="8359491" y="3479800"/>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1" name="Retângulo 160">
              <a:extLst>
                <a:ext uri="{FF2B5EF4-FFF2-40B4-BE49-F238E27FC236}">
                  <a16:creationId xmlns:a16="http://schemas.microsoft.com/office/drawing/2014/main" id="{006ECEA3-B63C-472A-BD18-3D5F3D6692A7}"/>
                </a:ext>
              </a:extLst>
            </p:cNvPr>
            <p:cNvSpPr/>
            <p:nvPr/>
          </p:nvSpPr>
          <p:spPr>
            <a:xfrm>
              <a:off x="8359491" y="3222977"/>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2" name="Retângulo 161">
              <a:extLst>
                <a:ext uri="{FF2B5EF4-FFF2-40B4-BE49-F238E27FC236}">
                  <a16:creationId xmlns:a16="http://schemas.microsoft.com/office/drawing/2014/main" id="{191279B5-11AD-4C75-AAFD-AC11DD25547A}"/>
                </a:ext>
              </a:extLst>
            </p:cNvPr>
            <p:cNvSpPr/>
            <p:nvPr/>
          </p:nvSpPr>
          <p:spPr>
            <a:xfrm>
              <a:off x="8102668" y="3222977"/>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3" name="Retângulo 162">
              <a:extLst>
                <a:ext uri="{FF2B5EF4-FFF2-40B4-BE49-F238E27FC236}">
                  <a16:creationId xmlns:a16="http://schemas.microsoft.com/office/drawing/2014/main" id="{1F7E150D-6E57-4BCE-A4FA-1D6317A77DFF}"/>
                </a:ext>
              </a:extLst>
            </p:cNvPr>
            <p:cNvSpPr/>
            <p:nvPr/>
          </p:nvSpPr>
          <p:spPr>
            <a:xfrm>
              <a:off x="8616313" y="3222977"/>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4" name="Retângulo 163">
              <a:extLst>
                <a:ext uri="{FF2B5EF4-FFF2-40B4-BE49-F238E27FC236}">
                  <a16:creationId xmlns:a16="http://schemas.microsoft.com/office/drawing/2014/main" id="{85D01C37-1949-4E5D-BAF6-5B34C1151DB5}"/>
                </a:ext>
              </a:extLst>
            </p:cNvPr>
            <p:cNvSpPr/>
            <p:nvPr/>
          </p:nvSpPr>
          <p:spPr>
            <a:xfrm>
              <a:off x="8616313" y="3479800"/>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5" name="Retângulo 164">
              <a:extLst>
                <a:ext uri="{FF2B5EF4-FFF2-40B4-BE49-F238E27FC236}">
                  <a16:creationId xmlns:a16="http://schemas.microsoft.com/office/drawing/2014/main" id="{E67B966B-4400-41F1-8E9E-28E6D60B6B5F}"/>
                </a:ext>
              </a:extLst>
            </p:cNvPr>
            <p:cNvSpPr/>
            <p:nvPr/>
          </p:nvSpPr>
          <p:spPr>
            <a:xfrm>
              <a:off x="8102668" y="3736622"/>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6" name="Retângulo 165">
              <a:extLst>
                <a:ext uri="{FF2B5EF4-FFF2-40B4-BE49-F238E27FC236}">
                  <a16:creationId xmlns:a16="http://schemas.microsoft.com/office/drawing/2014/main" id="{2846D7A8-AA9A-4027-8BCA-F698454184A7}"/>
                </a:ext>
              </a:extLst>
            </p:cNvPr>
            <p:cNvSpPr/>
            <p:nvPr/>
          </p:nvSpPr>
          <p:spPr>
            <a:xfrm>
              <a:off x="8359491" y="3736622"/>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7" name="Retângulo 166">
              <a:extLst>
                <a:ext uri="{FF2B5EF4-FFF2-40B4-BE49-F238E27FC236}">
                  <a16:creationId xmlns:a16="http://schemas.microsoft.com/office/drawing/2014/main" id="{86622983-C7B2-4341-8D9C-E36E568996AE}"/>
                </a:ext>
              </a:extLst>
            </p:cNvPr>
            <p:cNvSpPr/>
            <p:nvPr/>
          </p:nvSpPr>
          <p:spPr>
            <a:xfrm>
              <a:off x="8616313" y="3736622"/>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8" name="Retângulo 167">
              <a:extLst>
                <a:ext uri="{FF2B5EF4-FFF2-40B4-BE49-F238E27FC236}">
                  <a16:creationId xmlns:a16="http://schemas.microsoft.com/office/drawing/2014/main" id="{EE6E932F-615A-4211-81A9-5557BE90FA18}"/>
                </a:ext>
              </a:extLst>
            </p:cNvPr>
            <p:cNvSpPr/>
            <p:nvPr/>
          </p:nvSpPr>
          <p:spPr>
            <a:xfrm>
              <a:off x="8616313" y="3993445"/>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9" name="Retângulo 168">
              <a:extLst>
                <a:ext uri="{FF2B5EF4-FFF2-40B4-BE49-F238E27FC236}">
                  <a16:creationId xmlns:a16="http://schemas.microsoft.com/office/drawing/2014/main" id="{3D82CB9A-D045-4879-8B9F-F4D953682997}"/>
                </a:ext>
              </a:extLst>
            </p:cNvPr>
            <p:cNvSpPr/>
            <p:nvPr/>
          </p:nvSpPr>
          <p:spPr>
            <a:xfrm>
              <a:off x="8359490" y="3993444"/>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0" name="Retângulo 169">
              <a:extLst>
                <a:ext uri="{FF2B5EF4-FFF2-40B4-BE49-F238E27FC236}">
                  <a16:creationId xmlns:a16="http://schemas.microsoft.com/office/drawing/2014/main" id="{CA2A36C3-76F3-40D7-966C-4216158D7254}"/>
                </a:ext>
              </a:extLst>
            </p:cNvPr>
            <p:cNvSpPr/>
            <p:nvPr/>
          </p:nvSpPr>
          <p:spPr>
            <a:xfrm>
              <a:off x="8102666" y="3993444"/>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1" name="Retângulo 170">
              <a:extLst>
                <a:ext uri="{FF2B5EF4-FFF2-40B4-BE49-F238E27FC236}">
                  <a16:creationId xmlns:a16="http://schemas.microsoft.com/office/drawing/2014/main" id="{CB5AD8E9-8604-4E73-B848-92ECE1023C19}"/>
                </a:ext>
              </a:extLst>
            </p:cNvPr>
            <p:cNvSpPr/>
            <p:nvPr/>
          </p:nvSpPr>
          <p:spPr>
            <a:xfrm>
              <a:off x="8873135" y="3993444"/>
              <a:ext cx="256823" cy="25682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2" name="Retângulo 171">
              <a:extLst>
                <a:ext uri="{FF2B5EF4-FFF2-40B4-BE49-F238E27FC236}">
                  <a16:creationId xmlns:a16="http://schemas.microsoft.com/office/drawing/2014/main" id="{5D63598B-0752-4449-94EF-7C47668ACE65}"/>
                </a:ext>
              </a:extLst>
            </p:cNvPr>
            <p:cNvSpPr/>
            <p:nvPr/>
          </p:nvSpPr>
          <p:spPr>
            <a:xfrm>
              <a:off x="8873135" y="3736621"/>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3" name="Retângulo 172">
              <a:extLst>
                <a:ext uri="{FF2B5EF4-FFF2-40B4-BE49-F238E27FC236}">
                  <a16:creationId xmlns:a16="http://schemas.microsoft.com/office/drawing/2014/main" id="{FDE23534-71AF-4281-90B0-E7E77ADA3FB7}"/>
                </a:ext>
              </a:extLst>
            </p:cNvPr>
            <p:cNvSpPr/>
            <p:nvPr/>
          </p:nvSpPr>
          <p:spPr>
            <a:xfrm>
              <a:off x="8873135" y="3479799"/>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4" name="Retângulo 173">
              <a:extLst>
                <a:ext uri="{FF2B5EF4-FFF2-40B4-BE49-F238E27FC236}">
                  <a16:creationId xmlns:a16="http://schemas.microsoft.com/office/drawing/2014/main" id="{605C6511-5A2B-4401-975D-877137F4CF93}"/>
                </a:ext>
              </a:extLst>
            </p:cNvPr>
            <p:cNvSpPr/>
            <p:nvPr/>
          </p:nvSpPr>
          <p:spPr>
            <a:xfrm>
              <a:off x="8873134" y="3222975"/>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5" name="Retângulo 174">
              <a:extLst>
                <a:ext uri="{FF2B5EF4-FFF2-40B4-BE49-F238E27FC236}">
                  <a16:creationId xmlns:a16="http://schemas.microsoft.com/office/drawing/2014/main" id="{593600D5-6CD3-4625-9FA6-D6E55EA9D7D6}"/>
                </a:ext>
              </a:extLst>
            </p:cNvPr>
            <p:cNvSpPr/>
            <p:nvPr/>
          </p:nvSpPr>
          <p:spPr>
            <a:xfrm>
              <a:off x="8102666" y="4250266"/>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6" name="Retângulo 175">
              <a:extLst>
                <a:ext uri="{FF2B5EF4-FFF2-40B4-BE49-F238E27FC236}">
                  <a16:creationId xmlns:a16="http://schemas.microsoft.com/office/drawing/2014/main" id="{4B758C77-FD04-4D15-93F2-AF951C3C4DFB}"/>
                </a:ext>
              </a:extLst>
            </p:cNvPr>
            <p:cNvSpPr/>
            <p:nvPr/>
          </p:nvSpPr>
          <p:spPr>
            <a:xfrm>
              <a:off x="8359489" y="4250266"/>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7" name="Retângulo 176">
              <a:extLst>
                <a:ext uri="{FF2B5EF4-FFF2-40B4-BE49-F238E27FC236}">
                  <a16:creationId xmlns:a16="http://schemas.microsoft.com/office/drawing/2014/main" id="{48CB178D-2129-4861-B400-7A3B8A3AC20D}"/>
                </a:ext>
              </a:extLst>
            </p:cNvPr>
            <p:cNvSpPr/>
            <p:nvPr/>
          </p:nvSpPr>
          <p:spPr>
            <a:xfrm>
              <a:off x="8616312" y="4250265"/>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8" name="Retângulo 177">
              <a:extLst>
                <a:ext uri="{FF2B5EF4-FFF2-40B4-BE49-F238E27FC236}">
                  <a16:creationId xmlns:a16="http://schemas.microsoft.com/office/drawing/2014/main" id="{9686F9EE-1F8F-4663-A076-78E1BDB59064}"/>
                </a:ext>
              </a:extLst>
            </p:cNvPr>
            <p:cNvSpPr/>
            <p:nvPr/>
          </p:nvSpPr>
          <p:spPr>
            <a:xfrm>
              <a:off x="8873133" y="4250265"/>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9" name="Retângulo 178">
              <a:extLst>
                <a:ext uri="{FF2B5EF4-FFF2-40B4-BE49-F238E27FC236}">
                  <a16:creationId xmlns:a16="http://schemas.microsoft.com/office/drawing/2014/main" id="{C345229E-F7BD-4D5C-A1EF-BB94C232CFC5}"/>
                </a:ext>
              </a:extLst>
            </p:cNvPr>
            <p:cNvSpPr/>
            <p:nvPr/>
          </p:nvSpPr>
          <p:spPr>
            <a:xfrm>
              <a:off x="9129959" y="3736620"/>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0" name="Retângulo 179">
              <a:extLst>
                <a:ext uri="{FF2B5EF4-FFF2-40B4-BE49-F238E27FC236}">
                  <a16:creationId xmlns:a16="http://schemas.microsoft.com/office/drawing/2014/main" id="{54476D3C-8F4E-4F94-BFDC-F940601C8E8C}"/>
                </a:ext>
              </a:extLst>
            </p:cNvPr>
            <p:cNvSpPr/>
            <p:nvPr/>
          </p:nvSpPr>
          <p:spPr>
            <a:xfrm>
              <a:off x="9129959" y="3479798"/>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1" name="Retângulo 180">
              <a:extLst>
                <a:ext uri="{FF2B5EF4-FFF2-40B4-BE49-F238E27FC236}">
                  <a16:creationId xmlns:a16="http://schemas.microsoft.com/office/drawing/2014/main" id="{BEF40904-041C-4C8B-A665-B6B5E62971A2}"/>
                </a:ext>
              </a:extLst>
            </p:cNvPr>
            <p:cNvSpPr/>
            <p:nvPr/>
          </p:nvSpPr>
          <p:spPr>
            <a:xfrm>
              <a:off x="9129958" y="3222975"/>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2" name="Retângulo 181">
              <a:extLst>
                <a:ext uri="{FF2B5EF4-FFF2-40B4-BE49-F238E27FC236}">
                  <a16:creationId xmlns:a16="http://schemas.microsoft.com/office/drawing/2014/main" id="{B23F2D6C-73A4-44A8-972B-5D53957D4746}"/>
                </a:ext>
              </a:extLst>
            </p:cNvPr>
            <p:cNvSpPr/>
            <p:nvPr/>
          </p:nvSpPr>
          <p:spPr>
            <a:xfrm>
              <a:off x="9129958" y="3993443"/>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3" name="Retângulo 182">
              <a:extLst>
                <a:ext uri="{FF2B5EF4-FFF2-40B4-BE49-F238E27FC236}">
                  <a16:creationId xmlns:a16="http://schemas.microsoft.com/office/drawing/2014/main" id="{1AC2CAF9-1C64-49CB-B01A-65F742CE40AE}"/>
                </a:ext>
              </a:extLst>
            </p:cNvPr>
            <p:cNvSpPr/>
            <p:nvPr/>
          </p:nvSpPr>
          <p:spPr>
            <a:xfrm>
              <a:off x="9129955" y="4250264"/>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4" name="Retângulo 183">
              <a:extLst>
                <a:ext uri="{FF2B5EF4-FFF2-40B4-BE49-F238E27FC236}">
                  <a16:creationId xmlns:a16="http://schemas.microsoft.com/office/drawing/2014/main" id="{45356107-EA74-45BC-8926-652629FE0EBC}"/>
                </a:ext>
              </a:extLst>
            </p:cNvPr>
            <p:cNvSpPr/>
            <p:nvPr/>
          </p:nvSpPr>
          <p:spPr>
            <a:xfrm>
              <a:off x="9386778" y="3736620"/>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5" name="Retângulo 184">
              <a:extLst>
                <a:ext uri="{FF2B5EF4-FFF2-40B4-BE49-F238E27FC236}">
                  <a16:creationId xmlns:a16="http://schemas.microsoft.com/office/drawing/2014/main" id="{56F7F097-8BD5-47A3-99DC-CE621C39C0E0}"/>
                </a:ext>
              </a:extLst>
            </p:cNvPr>
            <p:cNvSpPr/>
            <p:nvPr/>
          </p:nvSpPr>
          <p:spPr>
            <a:xfrm>
              <a:off x="9386778" y="3479798"/>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6" name="Retângulo 185">
              <a:extLst>
                <a:ext uri="{FF2B5EF4-FFF2-40B4-BE49-F238E27FC236}">
                  <a16:creationId xmlns:a16="http://schemas.microsoft.com/office/drawing/2014/main" id="{963558C2-FCC0-47F5-8488-DFA532B70E02}"/>
                </a:ext>
              </a:extLst>
            </p:cNvPr>
            <p:cNvSpPr/>
            <p:nvPr/>
          </p:nvSpPr>
          <p:spPr>
            <a:xfrm>
              <a:off x="9386777" y="3222975"/>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7" name="Retângulo 186">
              <a:extLst>
                <a:ext uri="{FF2B5EF4-FFF2-40B4-BE49-F238E27FC236}">
                  <a16:creationId xmlns:a16="http://schemas.microsoft.com/office/drawing/2014/main" id="{D97C9F0B-486E-42AC-BF11-3F98AC661644}"/>
                </a:ext>
              </a:extLst>
            </p:cNvPr>
            <p:cNvSpPr/>
            <p:nvPr/>
          </p:nvSpPr>
          <p:spPr>
            <a:xfrm>
              <a:off x="9386777" y="3993443"/>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8" name="Retângulo 187">
              <a:extLst>
                <a:ext uri="{FF2B5EF4-FFF2-40B4-BE49-F238E27FC236}">
                  <a16:creationId xmlns:a16="http://schemas.microsoft.com/office/drawing/2014/main" id="{46733EBA-0F90-40B8-AAE5-A864731516A1}"/>
                </a:ext>
              </a:extLst>
            </p:cNvPr>
            <p:cNvSpPr/>
            <p:nvPr/>
          </p:nvSpPr>
          <p:spPr>
            <a:xfrm>
              <a:off x="9386774" y="4250264"/>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9" name="Retângulo 188">
              <a:extLst>
                <a:ext uri="{FF2B5EF4-FFF2-40B4-BE49-F238E27FC236}">
                  <a16:creationId xmlns:a16="http://schemas.microsoft.com/office/drawing/2014/main" id="{B4D8CB71-490E-49F2-9B3F-0F3C87DECE58}"/>
                </a:ext>
              </a:extLst>
            </p:cNvPr>
            <p:cNvSpPr/>
            <p:nvPr/>
          </p:nvSpPr>
          <p:spPr>
            <a:xfrm>
              <a:off x="9643598" y="3736620"/>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0" name="Retângulo 189">
              <a:extLst>
                <a:ext uri="{FF2B5EF4-FFF2-40B4-BE49-F238E27FC236}">
                  <a16:creationId xmlns:a16="http://schemas.microsoft.com/office/drawing/2014/main" id="{F49CBD43-E910-4B27-83D1-995B48C55BE1}"/>
                </a:ext>
              </a:extLst>
            </p:cNvPr>
            <p:cNvSpPr/>
            <p:nvPr/>
          </p:nvSpPr>
          <p:spPr>
            <a:xfrm>
              <a:off x="9643598" y="3479798"/>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1" name="Retângulo 190">
              <a:extLst>
                <a:ext uri="{FF2B5EF4-FFF2-40B4-BE49-F238E27FC236}">
                  <a16:creationId xmlns:a16="http://schemas.microsoft.com/office/drawing/2014/main" id="{30AB8059-BFE3-4B05-A76C-5E7D0E2A8C78}"/>
                </a:ext>
              </a:extLst>
            </p:cNvPr>
            <p:cNvSpPr/>
            <p:nvPr/>
          </p:nvSpPr>
          <p:spPr>
            <a:xfrm>
              <a:off x="9643597" y="3222975"/>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2" name="Retângulo 191">
              <a:extLst>
                <a:ext uri="{FF2B5EF4-FFF2-40B4-BE49-F238E27FC236}">
                  <a16:creationId xmlns:a16="http://schemas.microsoft.com/office/drawing/2014/main" id="{E14F35E7-30FF-4678-892F-0E6C713F34B9}"/>
                </a:ext>
              </a:extLst>
            </p:cNvPr>
            <p:cNvSpPr/>
            <p:nvPr/>
          </p:nvSpPr>
          <p:spPr>
            <a:xfrm>
              <a:off x="9643597" y="3993443"/>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3" name="Retângulo 192">
              <a:extLst>
                <a:ext uri="{FF2B5EF4-FFF2-40B4-BE49-F238E27FC236}">
                  <a16:creationId xmlns:a16="http://schemas.microsoft.com/office/drawing/2014/main" id="{F8DB1C32-0354-43AB-9B88-6FB2E7E5104B}"/>
                </a:ext>
              </a:extLst>
            </p:cNvPr>
            <p:cNvSpPr/>
            <p:nvPr/>
          </p:nvSpPr>
          <p:spPr>
            <a:xfrm>
              <a:off x="9643594" y="4250264"/>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4" name="Retângulo 193">
              <a:extLst>
                <a:ext uri="{FF2B5EF4-FFF2-40B4-BE49-F238E27FC236}">
                  <a16:creationId xmlns:a16="http://schemas.microsoft.com/office/drawing/2014/main" id="{4FA1AF0D-7E61-46B5-A79F-01595B1B54A0}"/>
                </a:ext>
              </a:extLst>
            </p:cNvPr>
            <p:cNvSpPr/>
            <p:nvPr/>
          </p:nvSpPr>
          <p:spPr>
            <a:xfrm>
              <a:off x="8102665" y="4507088"/>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5" name="Retângulo 194">
              <a:extLst>
                <a:ext uri="{FF2B5EF4-FFF2-40B4-BE49-F238E27FC236}">
                  <a16:creationId xmlns:a16="http://schemas.microsoft.com/office/drawing/2014/main" id="{91F4BC1F-04D2-4B48-92F0-9EAC8FE4705C}"/>
                </a:ext>
              </a:extLst>
            </p:cNvPr>
            <p:cNvSpPr/>
            <p:nvPr/>
          </p:nvSpPr>
          <p:spPr>
            <a:xfrm>
              <a:off x="8359488" y="4507088"/>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6" name="Retângulo 195">
              <a:extLst>
                <a:ext uri="{FF2B5EF4-FFF2-40B4-BE49-F238E27FC236}">
                  <a16:creationId xmlns:a16="http://schemas.microsoft.com/office/drawing/2014/main" id="{A4822691-8544-457D-953B-7B21A5FDE67B}"/>
                </a:ext>
              </a:extLst>
            </p:cNvPr>
            <p:cNvSpPr/>
            <p:nvPr/>
          </p:nvSpPr>
          <p:spPr>
            <a:xfrm>
              <a:off x="8616311" y="4507087"/>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7" name="Retângulo 196">
              <a:extLst>
                <a:ext uri="{FF2B5EF4-FFF2-40B4-BE49-F238E27FC236}">
                  <a16:creationId xmlns:a16="http://schemas.microsoft.com/office/drawing/2014/main" id="{ADA3B52C-8185-49E1-987B-20C8FED6C3D6}"/>
                </a:ext>
              </a:extLst>
            </p:cNvPr>
            <p:cNvSpPr/>
            <p:nvPr/>
          </p:nvSpPr>
          <p:spPr>
            <a:xfrm>
              <a:off x="8873132" y="4507087"/>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8" name="Retângulo 197">
              <a:extLst>
                <a:ext uri="{FF2B5EF4-FFF2-40B4-BE49-F238E27FC236}">
                  <a16:creationId xmlns:a16="http://schemas.microsoft.com/office/drawing/2014/main" id="{BC55F69E-EFD0-4391-81CD-B3B276E48D1F}"/>
                </a:ext>
              </a:extLst>
            </p:cNvPr>
            <p:cNvSpPr/>
            <p:nvPr/>
          </p:nvSpPr>
          <p:spPr>
            <a:xfrm>
              <a:off x="9129954" y="4507086"/>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9" name="Retângulo 198">
              <a:extLst>
                <a:ext uri="{FF2B5EF4-FFF2-40B4-BE49-F238E27FC236}">
                  <a16:creationId xmlns:a16="http://schemas.microsoft.com/office/drawing/2014/main" id="{1711D7C2-B652-4E41-95FB-A52039EB184A}"/>
                </a:ext>
              </a:extLst>
            </p:cNvPr>
            <p:cNvSpPr/>
            <p:nvPr/>
          </p:nvSpPr>
          <p:spPr>
            <a:xfrm>
              <a:off x="9386773" y="4507086"/>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0" name="Retângulo 199">
              <a:extLst>
                <a:ext uri="{FF2B5EF4-FFF2-40B4-BE49-F238E27FC236}">
                  <a16:creationId xmlns:a16="http://schemas.microsoft.com/office/drawing/2014/main" id="{25F2A60F-06B8-42C1-A5C8-FAF03E40ECF8}"/>
                </a:ext>
              </a:extLst>
            </p:cNvPr>
            <p:cNvSpPr/>
            <p:nvPr/>
          </p:nvSpPr>
          <p:spPr>
            <a:xfrm>
              <a:off x="9643593" y="4507086"/>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1" name="Retângulo 200">
              <a:extLst>
                <a:ext uri="{FF2B5EF4-FFF2-40B4-BE49-F238E27FC236}">
                  <a16:creationId xmlns:a16="http://schemas.microsoft.com/office/drawing/2014/main" id="{B9F83962-B1B8-4C13-85F4-0CE0FEA9A98E}"/>
                </a:ext>
              </a:extLst>
            </p:cNvPr>
            <p:cNvSpPr/>
            <p:nvPr/>
          </p:nvSpPr>
          <p:spPr>
            <a:xfrm>
              <a:off x="8102665" y="4763907"/>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2" name="Retângulo 201">
              <a:extLst>
                <a:ext uri="{FF2B5EF4-FFF2-40B4-BE49-F238E27FC236}">
                  <a16:creationId xmlns:a16="http://schemas.microsoft.com/office/drawing/2014/main" id="{8E58CDC3-B6EE-409F-90D3-E34E34D63104}"/>
                </a:ext>
              </a:extLst>
            </p:cNvPr>
            <p:cNvSpPr/>
            <p:nvPr/>
          </p:nvSpPr>
          <p:spPr>
            <a:xfrm>
              <a:off x="8359488" y="4763907"/>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3" name="Retângulo 202">
              <a:extLst>
                <a:ext uri="{FF2B5EF4-FFF2-40B4-BE49-F238E27FC236}">
                  <a16:creationId xmlns:a16="http://schemas.microsoft.com/office/drawing/2014/main" id="{9974C994-CB6A-4737-A9AA-F96B22AE3836}"/>
                </a:ext>
              </a:extLst>
            </p:cNvPr>
            <p:cNvSpPr/>
            <p:nvPr/>
          </p:nvSpPr>
          <p:spPr>
            <a:xfrm>
              <a:off x="8616311" y="4763906"/>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4" name="Retângulo 203">
              <a:extLst>
                <a:ext uri="{FF2B5EF4-FFF2-40B4-BE49-F238E27FC236}">
                  <a16:creationId xmlns:a16="http://schemas.microsoft.com/office/drawing/2014/main" id="{FD6E07F7-FEB2-479C-A91D-B7E4924C171F}"/>
                </a:ext>
              </a:extLst>
            </p:cNvPr>
            <p:cNvSpPr/>
            <p:nvPr/>
          </p:nvSpPr>
          <p:spPr>
            <a:xfrm>
              <a:off x="8873132" y="4763906"/>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5" name="Retângulo 204">
              <a:extLst>
                <a:ext uri="{FF2B5EF4-FFF2-40B4-BE49-F238E27FC236}">
                  <a16:creationId xmlns:a16="http://schemas.microsoft.com/office/drawing/2014/main" id="{8590F7C3-AB9E-4F66-ADEB-6A0540B2C71A}"/>
                </a:ext>
              </a:extLst>
            </p:cNvPr>
            <p:cNvSpPr/>
            <p:nvPr/>
          </p:nvSpPr>
          <p:spPr>
            <a:xfrm>
              <a:off x="9129954" y="4763905"/>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6" name="Retângulo 205">
              <a:extLst>
                <a:ext uri="{FF2B5EF4-FFF2-40B4-BE49-F238E27FC236}">
                  <a16:creationId xmlns:a16="http://schemas.microsoft.com/office/drawing/2014/main" id="{50C8018D-E33C-40EC-90FC-8BBC9C603522}"/>
                </a:ext>
              </a:extLst>
            </p:cNvPr>
            <p:cNvSpPr/>
            <p:nvPr/>
          </p:nvSpPr>
          <p:spPr>
            <a:xfrm>
              <a:off x="9386773" y="4763905"/>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7" name="Retângulo 206">
              <a:extLst>
                <a:ext uri="{FF2B5EF4-FFF2-40B4-BE49-F238E27FC236}">
                  <a16:creationId xmlns:a16="http://schemas.microsoft.com/office/drawing/2014/main" id="{E1D126F4-7B40-4D1C-A591-90FE0830AD42}"/>
                </a:ext>
              </a:extLst>
            </p:cNvPr>
            <p:cNvSpPr/>
            <p:nvPr/>
          </p:nvSpPr>
          <p:spPr>
            <a:xfrm>
              <a:off x="9643593" y="4763905"/>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208" name="CaixaDeTexto 207">
            <a:extLst>
              <a:ext uri="{FF2B5EF4-FFF2-40B4-BE49-F238E27FC236}">
                <a16:creationId xmlns:a16="http://schemas.microsoft.com/office/drawing/2014/main" id="{1C224D81-8D42-43C2-A791-D1A3E53BDB80}"/>
              </a:ext>
            </a:extLst>
          </p:cNvPr>
          <p:cNvSpPr txBox="1"/>
          <p:nvPr/>
        </p:nvSpPr>
        <p:spPr>
          <a:xfrm>
            <a:off x="6733353" y="2491776"/>
            <a:ext cx="1067985" cy="369332"/>
          </a:xfrm>
          <a:prstGeom prst="rect">
            <a:avLst/>
          </a:prstGeom>
          <a:noFill/>
        </p:spPr>
        <p:txBody>
          <a:bodyPr wrap="none" rtlCol="0">
            <a:spAutoFit/>
          </a:bodyPr>
          <a:lstStyle/>
          <a:p>
            <a:r>
              <a:rPr lang="pt-BR" dirty="0"/>
              <a:t>1ª ordem</a:t>
            </a:r>
          </a:p>
        </p:txBody>
      </p:sp>
      <p:sp>
        <p:nvSpPr>
          <p:cNvPr id="209" name="CaixaDeTexto 208">
            <a:extLst>
              <a:ext uri="{FF2B5EF4-FFF2-40B4-BE49-F238E27FC236}">
                <a16:creationId xmlns:a16="http://schemas.microsoft.com/office/drawing/2014/main" id="{36EEFCE0-CA13-42E7-9CA0-F23D5644AB08}"/>
              </a:ext>
            </a:extLst>
          </p:cNvPr>
          <p:cNvSpPr txBox="1"/>
          <p:nvPr/>
        </p:nvSpPr>
        <p:spPr>
          <a:xfrm>
            <a:off x="8065272" y="2252753"/>
            <a:ext cx="1067985" cy="369332"/>
          </a:xfrm>
          <a:prstGeom prst="rect">
            <a:avLst/>
          </a:prstGeom>
          <a:noFill/>
        </p:spPr>
        <p:txBody>
          <a:bodyPr wrap="none" rtlCol="0">
            <a:spAutoFit/>
          </a:bodyPr>
          <a:lstStyle/>
          <a:p>
            <a:r>
              <a:rPr lang="pt-BR" dirty="0"/>
              <a:t>2ª ordem</a:t>
            </a:r>
          </a:p>
        </p:txBody>
      </p:sp>
      <p:sp>
        <p:nvSpPr>
          <p:cNvPr id="210" name="CaixaDeTexto 209">
            <a:extLst>
              <a:ext uri="{FF2B5EF4-FFF2-40B4-BE49-F238E27FC236}">
                <a16:creationId xmlns:a16="http://schemas.microsoft.com/office/drawing/2014/main" id="{C2C91B2B-B319-4D7E-9CAB-648663FD5653}"/>
              </a:ext>
            </a:extLst>
          </p:cNvPr>
          <p:cNvSpPr txBox="1"/>
          <p:nvPr/>
        </p:nvSpPr>
        <p:spPr>
          <a:xfrm>
            <a:off x="10031932" y="1944188"/>
            <a:ext cx="1067985" cy="369332"/>
          </a:xfrm>
          <a:prstGeom prst="rect">
            <a:avLst/>
          </a:prstGeom>
          <a:noFill/>
        </p:spPr>
        <p:txBody>
          <a:bodyPr wrap="none" rtlCol="0">
            <a:spAutoFit/>
          </a:bodyPr>
          <a:lstStyle/>
          <a:p>
            <a:r>
              <a:rPr lang="pt-BR" dirty="0"/>
              <a:t>3ª ordem</a:t>
            </a:r>
          </a:p>
        </p:txBody>
      </p:sp>
      <p:sp>
        <p:nvSpPr>
          <p:cNvPr id="211" name="Seta: para Baixo 210">
            <a:extLst>
              <a:ext uri="{FF2B5EF4-FFF2-40B4-BE49-F238E27FC236}">
                <a16:creationId xmlns:a16="http://schemas.microsoft.com/office/drawing/2014/main" id="{DC8C5255-C122-4FDC-AA6E-09B9045DE0EA}"/>
              </a:ext>
            </a:extLst>
          </p:cNvPr>
          <p:cNvSpPr/>
          <p:nvPr/>
        </p:nvSpPr>
        <p:spPr>
          <a:xfrm rot="10800000">
            <a:off x="7023454" y="3777784"/>
            <a:ext cx="453893" cy="568290"/>
          </a:xfrm>
          <a:prstGeom prst="downArrow">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Título 3">
            <a:extLst>
              <a:ext uri="{FF2B5EF4-FFF2-40B4-BE49-F238E27FC236}">
                <a16:creationId xmlns:a16="http://schemas.microsoft.com/office/drawing/2014/main" id="{D65FFFA3-ED10-40DE-ADA3-9859D1E94376}"/>
              </a:ext>
            </a:extLst>
          </p:cNvPr>
          <p:cNvSpPr>
            <a:spLocks noGrp="1"/>
          </p:cNvSpPr>
          <p:nvPr>
            <p:ph type="title"/>
          </p:nvPr>
        </p:nvSpPr>
        <p:spPr/>
        <p:txBody>
          <a:bodyPr/>
          <a:lstStyle/>
          <a:p>
            <a:endParaRPr lang="pt-BR"/>
          </a:p>
        </p:txBody>
      </p:sp>
      <p:sp>
        <p:nvSpPr>
          <p:cNvPr id="212" name="Título 1">
            <a:extLst>
              <a:ext uri="{FF2B5EF4-FFF2-40B4-BE49-F238E27FC236}">
                <a16:creationId xmlns:a16="http://schemas.microsoft.com/office/drawing/2014/main" id="{231A9D34-7DC0-4AD2-8103-F932CC3DF92B}"/>
              </a:ext>
            </a:extLst>
          </p:cNvPr>
          <p:cNvSpPr txBox="1">
            <a:spLocks/>
          </p:cNvSpPr>
          <p:nvPr/>
        </p:nvSpPr>
        <p:spPr>
          <a:xfrm>
            <a:off x="84503" y="63696"/>
            <a:ext cx="4957760" cy="967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500"/>
              <a:t>Resultados e discussão</a:t>
            </a:r>
            <a:endParaRPr lang="pt-BR" sz="3500" dirty="0"/>
          </a:p>
        </p:txBody>
      </p:sp>
    </p:spTree>
    <p:extLst>
      <p:ext uri="{BB962C8B-B14F-4D97-AF65-F5344CB8AC3E}">
        <p14:creationId xmlns:p14="http://schemas.microsoft.com/office/powerpoint/2010/main" val="40406342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Imagem 116">
            <a:extLst>
              <a:ext uri="{FF2B5EF4-FFF2-40B4-BE49-F238E27FC236}">
                <a16:creationId xmlns:a16="http://schemas.microsoft.com/office/drawing/2014/main" id="{9660E00D-9D79-4C70-B206-74A7C69EFFBF}"/>
              </a:ext>
            </a:extLst>
          </p:cNvPr>
          <p:cNvPicPr>
            <a:picLocks noChangeAspect="1"/>
          </p:cNvPicPr>
          <p:nvPr/>
        </p:nvPicPr>
        <p:blipFill rotWithShape="1">
          <a:blip r:embed="rId2">
            <a:extLst>
              <a:ext uri="{28A0092B-C50C-407E-A947-70E740481C1C}">
                <a14:useLocalDpi xmlns:a14="http://schemas.microsoft.com/office/drawing/2010/main" val="0"/>
              </a:ext>
            </a:extLst>
          </a:blip>
          <a:srcRect l="16696" t="23492" r="18304" b="20000"/>
          <a:stretch/>
        </p:blipFill>
        <p:spPr>
          <a:xfrm>
            <a:off x="165946" y="1944188"/>
            <a:ext cx="6072713" cy="2969624"/>
          </a:xfrm>
          <a:prstGeom prst="rect">
            <a:avLst/>
          </a:prstGeom>
        </p:spPr>
      </p:pic>
      <p:sp>
        <p:nvSpPr>
          <p:cNvPr id="118" name="Retângulo 117">
            <a:extLst>
              <a:ext uri="{FF2B5EF4-FFF2-40B4-BE49-F238E27FC236}">
                <a16:creationId xmlns:a16="http://schemas.microsoft.com/office/drawing/2014/main" id="{DD67D3A1-7E08-4DD8-BC62-89DC11E80E1F}"/>
              </a:ext>
            </a:extLst>
          </p:cNvPr>
          <p:cNvSpPr/>
          <p:nvPr/>
        </p:nvSpPr>
        <p:spPr>
          <a:xfrm>
            <a:off x="5655733" y="2229394"/>
            <a:ext cx="461554" cy="21074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9" name="Retângulo 118">
            <a:extLst>
              <a:ext uri="{FF2B5EF4-FFF2-40B4-BE49-F238E27FC236}">
                <a16:creationId xmlns:a16="http://schemas.microsoft.com/office/drawing/2014/main" id="{5C45526D-2AD3-447A-B93D-A10CE4E36EC3}"/>
              </a:ext>
            </a:extLst>
          </p:cNvPr>
          <p:cNvSpPr/>
          <p:nvPr/>
        </p:nvSpPr>
        <p:spPr>
          <a:xfrm>
            <a:off x="2680063" y="2229393"/>
            <a:ext cx="461554" cy="21074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21" name="Agrupar 120">
            <a:extLst>
              <a:ext uri="{FF2B5EF4-FFF2-40B4-BE49-F238E27FC236}">
                <a16:creationId xmlns:a16="http://schemas.microsoft.com/office/drawing/2014/main" id="{DC18EB9A-00C1-46DB-B635-C444B8DC7FAA}"/>
              </a:ext>
            </a:extLst>
          </p:cNvPr>
          <p:cNvGrpSpPr/>
          <p:nvPr/>
        </p:nvGrpSpPr>
        <p:grpSpPr>
          <a:xfrm>
            <a:off x="6866299" y="2878906"/>
            <a:ext cx="770468" cy="770468"/>
            <a:chOff x="7044265" y="2353734"/>
            <a:chExt cx="1727200" cy="1727200"/>
          </a:xfrm>
          <a:solidFill>
            <a:schemeClr val="bg1">
              <a:lumMod val="95000"/>
            </a:schemeClr>
          </a:solidFill>
        </p:grpSpPr>
        <p:sp>
          <p:nvSpPr>
            <p:cNvPr id="122" name="Retângulo 121">
              <a:extLst>
                <a:ext uri="{FF2B5EF4-FFF2-40B4-BE49-F238E27FC236}">
                  <a16:creationId xmlns:a16="http://schemas.microsoft.com/office/drawing/2014/main" id="{6F2E6D50-B4EC-4662-9D8E-AE7AC0D78510}"/>
                </a:ext>
              </a:extLst>
            </p:cNvPr>
            <p:cNvSpPr/>
            <p:nvPr/>
          </p:nvSpPr>
          <p:spPr>
            <a:xfrm>
              <a:off x="7044267" y="2929468"/>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3" name="Retângulo 122">
              <a:extLst>
                <a:ext uri="{FF2B5EF4-FFF2-40B4-BE49-F238E27FC236}">
                  <a16:creationId xmlns:a16="http://schemas.microsoft.com/office/drawing/2014/main" id="{A079C828-0BA8-4832-9CAE-C22F20F90F1E}"/>
                </a:ext>
              </a:extLst>
            </p:cNvPr>
            <p:cNvSpPr/>
            <p:nvPr/>
          </p:nvSpPr>
          <p:spPr>
            <a:xfrm>
              <a:off x="7620000" y="2929468"/>
              <a:ext cx="575733" cy="57573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4" name="Retângulo 123">
              <a:extLst>
                <a:ext uri="{FF2B5EF4-FFF2-40B4-BE49-F238E27FC236}">
                  <a16:creationId xmlns:a16="http://schemas.microsoft.com/office/drawing/2014/main" id="{C9D768B3-596E-4167-9006-4D6C63162B6A}"/>
                </a:ext>
              </a:extLst>
            </p:cNvPr>
            <p:cNvSpPr/>
            <p:nvPr/>
          </p:nvSpPr>
          <p:spPr>
            <a:xfrm>
              <a:off x="7620000" y="2353735"/>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5" name="Retângulo 124">
              <a:extLst>
                <a:ext uri="{FF2B5EF4-FFF2-40B4-BE49-F238E27FC236}">
                  <a16:creationId xmlns:a16="http://schemas.microsoft.com/office/drawing/2014/main" id="{26EA38C8-4CC4-45C6-81FB-61B2F58235D4}"/>
                </a:ext>
              </a:extLst>
            </p:cNvPr>
            <p:cNvSpPr/>
            <p:nvPr/>
          </p:nvSpPr>
          <p:spPr>
            <a:xfrm>
              <a:off x="7044266" y="2353735"/>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6" name="Retângulo 125">
              <a:extLst>
                <a:ext uri="{FF2B5EF4-FFF2-40B4-BE49-F238E27FC236}">
                  <a16:creationId xmlns:a16="http://schemas.microsoft.com/office/drawing/2014/main" id="{460E687A-B63C-46B5-8D48-83BD4173E192}"/>
                </a:ext>
              </a:extLst>
            </p:cNvPr>
            <p:cNvSpPr/>
            <p:nvPr/>
          </p:nvSpPr>
          <p:spPr>
            <a:xfrm>
              <a:off x="8195732" y="2353734"/>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7" name="Retângulo 126">
              <a:extLst>
                <a:ext uri="{FF2B5EF4-FFF2-40B4-BE49-F238E27FC236}">
                  <a16:creationId xmlns:a16="http://schemas.microsoft.com/office/drawing/2014/main" id="{B8C4828B-838A-4C05-AEC3-072C0CE6D457}"/>
                </a:ext>
              </a:extLst>
            </p:cNvPr>
            <p:cNvSpPr/>
            <p:nvPr/>
          </p:nvSpPr>
          <p:spPr>
            <a:xfrm>
              <a:off x="8195732" y="2929468"/>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8" name="Retângulo 127">
              <a:extLst>
                <a:ext uri="{FF2B5EF4-FFF2-40B4-BE49-F238E27FC236}">
                  <a16:creationId xmlns:a16="http://schemas.microsoft.com/office/drawing/2014/main" id="{810F4D92-47E0-4C4E-99E1-39884B1E8590}"/>
                </a:ext>
              </a:extLst>
            </p:cNvPr>
            <p:cNvSpPr/>
            <p:nvPr/>
          </p:nvSpPr>
          <p:spPr>
            <a:xfrm>
              <a:off x="7044265" y="3505201"/>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9" name="Retângulo 128">
              <a:extLst>
                <a:ext uri="{FF2B5EF4-FFF2-40B4-BE49-F238E27FC236}">
                  <a16:creationId xmlns:a16="http://schemas.microsoft.com/office/drawing/2014/main" id="{799FF67C-B259-4D07-A792-1903A533E159}"/>
                </a:ext>
              </a:extLst>
            </p:cNvPr>
            <p:cNvSpPr/>
            <p:nvPr/>
          </p:nvSpPr>
          <p:spPr>
            <a:xfrm>
              <a:off x="7619999" y="3505201"/>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0" name="Retângulo 129">
              <a:extLst>
                <a:ext uri="{FF2B5EF4-FFF2-40B4-BE49-F238E27FC236}">
                  <a16:creationId xmlns:a16="http://schemas.microsoft.com/office/drawing/2014/main" id="{B6DF21BF-9C88-4863-B9B0-B33AEFF0EC8C}"/>
                </a:ext>
              </a:extLst>
            </p:cNvPr>
            <p:cNvSpPr/>
            <p:nvPr/>
          </p:nvSpPr>
          <p:spPr>
            <a:xfrm>
              <a:off x="8195731" y="3505201"/>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131" name="Agrupar 130">
            <a:extLst>
              <a:ext uri="{FF2B5EF4-FFF2-40B4-BE49-F238E27FC236}">
                <a16:creationId xmlns:a16="http://schemas.microsoft.com/office/drawing/2014/main" id="{DD12A388-04F4-4E11-A975-0794234E0EC8}"/>
              </a:ext>
            </a:extLst>
          </p:cNvPr>
          <p:cNvGrpSpPr/>
          <p:nvPr/>
        </p:nvGrpSpPr>
        <p:grpSpPr>
          <a:xfrm>
            <a:off x="7957208" y="2627269"/>
            <a:ext cx="1284113" cy="1284114"/>
            <a:chOff x="8957730" y="1066798"/>
            <a:chExt cx="1284113" cy="1284114"/>
          </a:xfrm>
        </p:grpSpPr>
        <p:grpSp>
          <p:nvGrpSpPr>
            <p:cNvPr id="132" name="Agrupar 131">
              <a:extLst>
                <a:ext uri="{FF2B5EF4-FFF2-40B4-BE49-F238E27FC236}">
                  <a16:creationId xmlns:a16="http://schemas.microsoft.com/office/drawing/2014/main" id="{A17CE7FB-B308-4C6C-97D3-8B93799E50A7}"/>
                </a:ext>
              </a:extLst>
            </p:cNvPr>
            <p:cNvGrpSpPr/>
            <p:nvPr/>
          </p:nvGrpSpPr>
          <p:grpSpPr>
            <a:xfrm>
              <a:off x="8957732" y="1066800"/>
              <a:ext cx="770468" cy="770468"/>
              <a:chOff x="7044265" y="2353734"/>
              <a:chExt cx="1727200" cy="1727200"/>
            </a:xfrm>
            <a:solidFill>
              <a:schemeClr val="bg1">
                <a:lumMod val="95000"/>
              </a:schemeClr>
            </a:solidFill>
          </p:grpSpPr>
          <p:sp>
            <p:nvSpPr>
              <p:cNvPr id="149" name="Retângulo 148">
                <a:extLst>
                  <a:ext uri="{FF2B5EF4-FFF2-40B4-BE49-F238E27FC236}">
                    <a16:creationId xmlns:a16="http://schemas.microsoft.com/office/drawing/2014/main" id="{AA15C612-6A0D-42E5-B352-E9CC849EA69C}"/>
                  </a:ext>
                </a:extLst>
              </p:cNvPr>
              <p:cNvSpPr/>
              <p:nvPr/>
            </p:nvSpPr>
            <p:spPr>
              <a:xfrm>
                <a:off x="7044267" y="2929468"/>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0" name="Retângulo 149">
                <a:extLst>
                  <a:ext uri="{FF2B5EF4-FFF2-40B4-BE49-F238E27FC236}">
                    <a16:creationId xmlns:a16="http://schemas.microsoft.com/office/drawing/2014/main" id="{77FC29E0-E805-40D0-BADD-F623EE3FA1FD}"/>
                  </a:ext>
                </a:extLst>
              </p:cNvPr>
              <p:cNvSpPr/>
              <p:nvPr/>
            </p:nvSpPr>
            <p:spPr>
              <a:xfrm>
                <a:off x="7620000" y="2929468"/>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1" name="Retângulo 150">
                <a:extLst>
                  <a:ext uri="{FF2B5EF4-FFF2-40B4-BE49-F238E27FC236}">
                    <a16:creationId xmlns:a16="http://schemas.microsoft.com/office/drawing/2014/main" id="{1BF177F1-591D-47A5-B4AE-9907F1E1DDFC}"/>
                  </a:ext>
                </a:extLst>
              </p:cNvPr>
              <p:cNvSpPr/>
              <p:nvPr/>
            </p:nvSpPr>
            <p:spPr>
              <a:xfrm>
                <a:off x="7620000" y="2353735"/>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2" name="Retângulo 151">
                <a:extLst>
                  <a:ext uri="{FF2B5EF4-FFF2-40B4-BE49-F238E27FC236}">
                    <a16:creationId xmlns:a16="http://schemas.microsoft.com/office/drawing/2014/main" id="{92A9A9EF-5A17-43A1-B7F6-C4C2FCAEE49A}"/>
                  </a:ext>
                </a:extLst>
              </p:cNvPr>
              <p:cNvSpPr/>
              <p:nvPr/>
            </p:nvSpPr>
            <p:spPr>
              <a:xfrm>
                <a:off x="7044266" y="2353735"/>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3" name="Retângulo 152">
                <a:extLst>
                  <a:ext uri="{FF2B5EF4-FFF2-40B4-BE49-F238E27FC236}">
                    <a16:creationId xmlns:a16="http://schemas.microsoft.com/office/drawing/2014/main" id="{359A8D0C-4AB1-4BED-844A-D3743ED72B88}"/>
                  </a:ext>
                </a:extLst>
              </p:cNvPr>
              <p:cNvSpPr/>
              <p:nvPr/>
            </p:nvSpPr>
            <p:spPr>
              <a:xfrm>
                <a:off x="8195732" y="2353734"/>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4" name="Retângulo 153">
                <a:extLst>
                  <a:ext uri="{FF2B5EF4-FFF2-40B4-BE49-F238E27FC236}">
                    <a16:creationId xmlns:a16="http://schemas.microsoft.com/office/drawing/2014/main" id="{1B4F5F93-4CAA-4E55-8396-2A244621EBCC}"/>
                  </a:ext>
                </a:extLst>
              </p:cNvPr>
              <p:cNvSpPr/>
              <p:nvPr/>
            </p:nvSpPr>
            <p:spPr>
              <a:xfrm>
                <a:off x="8195732" y="2929468"/>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5" name="Retângulo 154">
                <a:extLst>
                  <a:ext uri="{FF2B5EF4-FFF2-40B4-BE49-F238E27FC236}">
                    <a16:creationId xmlns:a16="http://schemas.microsoft.com/office/drawing/2014/main" id="{69A53F12-7288-4CEC-9B32-BFB94FDC1256}"/>
                  </a:ext>
                </a:extLst>
              </p:cNvPr>
              <p:cNvSpPr/>
              <p:nvPr/>
            </p:nvSpPr>
            <p:spPr>
              <a:xfrm>
                <a:off x="7044265" y="3505201"/>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6" name="Retângulo 155">
                <a:extLst>
                  <a:ext uri="{FF2B5EF4-FFF2-40B4-BE49-F238E27FC236}">
                    <a16:creationId xmlns:a16="http://schemas.microsoft.com/office/drawing/2014/main" id="{BBC24A55-E85E-4D01-8355-7DE2813C7A96}"/>
                  </a:ext>
                </a:extLst>
              </p:cNvPr>
              <p:cNvSpPr/>
              <p:nvPr/>
            </p:nvSpPr>
            <p:spPr>
              <a:xfrm>
                <a:off x="7619999" y="3505201"/>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7" name="Retângulo 156">
                <a:extLst>
                  <a:ext uri="{FF2B5EF4-FFF2-40B4-BE49-F238E27FC236}">
                    <a16:creationId xmlns:a16="http://schemas.microsoft.com/office/drawing/2014/main" id="{4E419CF0-5353-42C7-8E38-5EC4FDD9D01A}"/>
                  </a:ext>
                </a:extLst>
              </p:cNvPr>
              <p:cNvSpPr/>
              <p:nvPr/>
            </p:nvSpPr>
            <p:spPr>
              <a:xfrm>
                <a:off x="8195731" y="3505201"/>
                <a:ext cx="575733" cy="57573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133" name="Retângulo 132">
              <a:extLst>
                <a:ext uri="{FF2B5EF4-FFF2-40B4-BE49-F238E27FC236}">
                  <a16:creationId xmlns:a16="http://schemas.microsoft.com/office/drawing/2014/main" id="{DBC4D890-8B67-4249-92D5-0CD631E05411}"/>
                </a:ext>
              </a:extLst>
            </p:cNvPr>
            <p:cNvSpPr/>
            <p:nvPr/>
          </p:nvSpPr>
          <p:spPr>
            <a:xfrm>
              <a:off x="9471377" y="1837268"/>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4" name="Retângulo 133">
              <a:extLst>
                <a:ext uri="{FF2B5EF4-FFF2-40B4-BE49-F238E27FC236}">
                  <a16:creationId xmlns:a16="http://schemas.microsoft.com/office/drawing/2014/main" id="{6EC768D7-447E-4E43-8754-A23A68C0508F}"/>
                </a:ext>
              </a:extLst>
            </p:cNvPr>
            <p:cNvSpPr/>
            <p:nvPr/>
          </p:nvSpPr>
          <p:spPr>
            <a:xfrm>
              <a:off x="9214554" y="1837267"/>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5" name="Retângulo 134">
              <a:extLst>
                <a:ext uri="{FF2B5EF4-FFF2-40B4-BE49-F238E27FC236}">
                  <a16:creationId xmlns:a16="http://schemas.microsoft.com/office/drawing/2014/main" id="{BCB34B76-2F4A-4143-815E-D989AAC3F251}"/>
                </a:ext>
              </a:extLst>
            </p:cNvPr>
            <p:cNvSpPr/>
            <p:nvPr/>
          </p:nvSpPr>
          <p:spPr>
            <a:xfrm>
              <a:off x="8957730" y="1837267"/>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6" name="Retângulo 135">
              <a:extLst>
                <a:ext uri="{FF2B5EF4-FFF2-40B4-BE49-F238E27FC236}">
                  <a16:creationId xmlns:a16="http://schemas.microsoft.com/office/drawing/2014/main" id="{C00F7387-51D7-4A2B-BE50-A790A61E77B7}"/>
                </a:ext>
              </a:extLst>
            </p:cNvPr>
            <p:cNvSpPr/>
            <p:nvPr/>
          </p:nvSpPr>
          <p:spPr>
            <a:xfrm>
              <a:off x="9728199" y="1837267"/>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7" name="Retângulo 136">
              <a:extLst>
                <a:ext uri="{FF2B5EF4-FFF2-40B4-BE49-F238E27FC236}">
                  <a16:creationId xmlns:a16="http://schemas.microsoft.com/office/drawing/2014/main" id="{E6483A38-F7F2-4E01-B654-A6A28CC3ED2A}"/>
                </a:ext>
              </a:extLst>
            </p:cNvPr>
            <p:cNvSpPr/>
            <p:nvPr/>
          </p:nvSpPr>
          <p:spPr>
            <a:xfrm>
              <a:off x="9728199" y="1580444"/>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8" name="Retângulo 137">
              <a:extLst>
                <a:ext uri="{FF2B5EF4-FFF2-40B4-BE49-F238E27FC236}">
                  <a16:creationId xmlns:a16="http://schemas.microsoft.com/office/drawing/2014/main" id="{2A0DC8E5-F029-4144-A1CD-DDDF7FD6B3B2}"/>
                </a:ext>
              </a:extLst>
            </p:cNvPr>
            <p:cNvSpPr/>
            <p:nvPr/>
          </p:nvSpPr>
          <p:spPr>
            <a:xfrm>
              <a:off x="9728199" y="1323622"/>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9" name="Retângulo 138">
              <a:extLst>
                <a:ext uri="{FF2B5EF4-FFF2-40B4-BE49-F238E27FC236}">
                  <a16:creationId xmlns:a16="http://schemas.microsoft.com/office/drawing/2014/main" id="{9BCB7659-3089-4AEB-9817-3F73FB8B1B3F}"/>
                </a:ext>
              </a:extLst>
            </p:cNvPr>
            <p:cNvSpPr/>
            <p:nvPr/>
          </p:nvSpPr>
          <p:spPr>
            <a:xfrm>
              <a:off x="9728198" y="1066798"/>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0" name="Retângulo 139">
              <a:extLst>
                <a:ext uri="{FF2B5EF4-FFF2-40B4-BE49-F238E27FC236}">
                  <a16:creationId xmlns:a16="http://schemas.microsoft.com/office/drawing/2014/main" id="{4123D051-1201-4C7B-A23E-F486076EC703}"/>
                </a:ext>
              </a:extLst>
            </p:cNvPr>
            <p:cNvSpPr/>
            <p:nvPr/>
          </p:nvSpPr>
          <p:spPr>
            <a:xfrm>
              <a:off x="8957730" y="2094089"/>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1" name="Retângulo 140">
              <a:extLst>
                <a:ext uri="{FF2B5EF4-FFF2-40B4-BE49-F238E27FC236}">
                  <a16:creationId xmlns:a16="http://schemas.microsoft.com/office/drawing/2014/main" id="{36180B74-EEC1-4699-A8A6-DAFF37ED0180}"/>
                </a:ext>
              </a:extLst>
            </p:cNvPr>
            <p:cNvSpPr/>
            <p:nvPr/>
          </p:nvSpPr>
          <p:spPr>
            <a:xfrm>
              <a:off x="9214553" y="2094089"/>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2" name="Retângulo 141">
              <a:extLst>
                <a:ext uri="{FF2B5EF4-FFF2-40B4-BE49-F238E27FC236}">
                  <a16:creationId xmlns:a16="http://schemas.microsoft.com/office/drawing/2014/main" id="{C410E538-6FE0-4964-8F9F-7877B9C57069}"/>
                </a:ext>
              </a:extLst>
            </p:cNvPr>
            <p:cNvSpPr/>
            <p:nvPr/>
          </p:nvSpPr>
          <p:spPr>
            <a:xfrm>
              <a:off x="9471376" y="2094088"/>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3" name="Retângulo 142">
              <a:extLst>
                <a:ext uri="{FF2B5EF4-FFF2-40B4-BE49-F238E27FC236}">
                  <a16:creationId xmlns:a16="http://schemas.microsoft.com/office/drawing/2014/main" id="{E7204BEB-7886-4667-A2EE-67DD5A348C91}"/>
                </a:ext>
              </a:extLst>
            </p:cNvPr>
            <p:cNvSpPr/>
            <p:nvPr/>
          </p:nvSpPr>
          <p:spPr>
            <a:xfrm>
              <a:off x="9728197" y="2094088"/>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4" name="Retângulo 143">
              <a:extLst>
                <a:ext uri="{FF2B5EF4-FFF2-40B4-BE49-F238E27FC236}">
                  <a16:creationId xmlns:a16="http://schemas.microsoft.com/office/drawing/2014/main" id="{B7364BC2-E872-4E3A-A01F-A9117678F3D5}"/>
                </a:ext>
              </a:extLst>
            </p:cNvPr>
            <p:cNvSpPr/>
            <p:nvPr/>
          </p:nvSpPr>
          <p:spPr>
            <a:xfrm>
              <a:off x="9985020" y="1580443"/>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5" name="Retângulo 144">
              <a:extLst>
                <a:ext uri="{FF2B5EF4-FFF2-40B4-BE49-F238E27FC236}">
                  <a16:creationId xmlns:a16="http://schemas.microsoft.com/office/drawing/2014/main" id="{2AC59EFB-4785-4B40-9B11-21C2A7F862F7}"/>
                </a:ext>
              </a:extLst>
            </p:cNvPr>
            <p:cNvSpPr/>
            <p:nvPr/>
          </p:nvSpPr>
          <p:spPr>
            <a:xfrm>
              <a:off x="9985020" y="1323621"/>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6" name="Retângulo 145">
              <a:extLst>
                <a:ext uri="{FF2B5EF4-FFF2-40B4-BE49-F238E27FC236}">
                  <a16:creationId xmlns:a16="http://schemas.microsoft.com/office/drawing/2014/main" id="{E5567529-C382-43F7-9CC4-6097963A4040}"/>
                </a:ext>
              </a:extLst>
            </p:cNvPr>
            <p:cNvSpPr/>
            <p:nvPr/>
          </p:nvSpPr>
          <p:spPr>
            <a:xfrm>
              <a:off x="9985019" y="1066798"/>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7" name="Retângulo 146">
              <a:extLst>
                <a:ext uri="{FF2B5EF4-FFF2-40B4-BE49-F238E27FC236}">
                  <a16:creationId xmlns:a16="http://schemas.microsoft.com/office/drawing/2014/main" id="{2ED2E582-2130-4061-9D52-3F9F4AB30391}"/>
                </a:ext>
              </a:extLst>
            </p:cNvPr>
            <p:cNvSpPr/>
            <p:nvPr/>
          </p:nvSpPr>
          <p:spPr>
            <a:xfrm>
              <a:off x="9985019" y="1837266"/>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8" name="Retângulo 147">
              <a:extLst>
                <a:ext uri="{FF2B5EF4-FFF2-40B4-BE49-F238E27FC236}">
                  <a16:creationId xmlns:a16="http://schemas.microsoft.com/office/drawing/2014/main" id="{B93BB7D3-08C1-4E93-B71D-C7F307B19BB9}"/>
                </a:ext>
              </a:extLst>
            </p:cNvPr>
            <p:cNvSpPr/>
            <p:nvPr/>
          </p:nvSpPr>
          <p:spPr>
            <a:xfrm>
              <a:off x="9985016" y="2094087"/>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158" name="Agrupar 157">
            <a:extLst>
              <a:ext uri="{FF2B5EF4-FFF2-40B4-BE49-F238E27FC236}">
                <a16:creationId xmlns:a16="http://schemas.microsoft.com/office/drawing/2014/main" id="{35B590F0-9AE8-48C0-9FFD-FF9FD553B16F}"/>
              </a:ext>
            </a:extLst>
          </p:cNvPr>
          <p:cNvGrpSpPr/>
          <p:nvPr/>
        </p:nvGrpSpPr>
        <p:grpSpPr>
          <a:xfrm>
            <a:off x="9687398" y="2365262"/>
            <a:ext cx="1797756" cy="1797755"/>
            <a:chOff x="8102665" y="3222975"/>
            <a:chExt cx="1797756" cy="1797755"/>
          </a:xfrm>
        </p:grpSpPr>
        <p:sp>
          <p:nvSpPr>
            <p:cNvPr id="159" name="Retângulo 158">
              <a:extLst>
                <a:ext uri="{FF2B5EF4-FFF2-40B4-BE49-F238E27FC236}">
                  <a16:creationId xmlns:a16="http://schemas.microsoft.com/office/drawing/2014/main" id="{5077ED83-98E2-4CD7-8E67-A7B2367DD407}"/>
                </a:ext>
              </a:extLst>
            </p:cNvPr>
            <p:cNvSpPr/>
            <p:nvPr/>
          </p:nvSpPr>
          <p:spPr>
            <a:xfrm>
              <a:off x="8102669" y="3479800"/>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0" name="Retângulo 159">
              <a:extLst>
                <a:ext uri="{FF2B5EF4-FFF2-40B4-BE49-F238E27FC236}">
                  <a16:creationId xmlns:a16="http://schemas.microsoft.com/office/drawing/2014/main" id="{6E6AE2B1-C391-4DE7-AD63-EEE5FAB9F469}"/>
                </a:ext>
              </a:extLst>
            </p:cNvPr>
            <p:cNvSpPr/>
            <p:nvPr/>
          </p:nvSpPr>
          <p:spPr>
            <a:xfrm>
              <a:off x="8359491" y="3479800"/>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1" name="Retângulo 160">
              <a:extLst>
                <a:ext uri="{FF2B5EF4-FFF2-40B4-BE49-F238E27FC236}">
                  <a16:creationId xmlns:a16="http://schemas.microsoft.com/office/drawing/2014/main" id="{3D9A1E95-B66C-4339-B9C6-0CAD1E33E1EC}"/>
                </a:ext>
              </a:extLst>
            </p:cNvPr>
            <p:cNvSpPr/>
            <p:nvPr/>
          </p:nvSpPr>
          <p:spPr>
            <a:xfrm>
              <a:off x="8359491" y="3222977"/>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2" name="Retângulo 161">
              <a:extLst>
                <a:ext uri="{FF2B5EF4-FFF2-40B4-BE49-F238E27FC236}">
                  <a16:creationId xmlns:a16="http://schemas.microsoft.com/office/drawing/2014/main" id="{CFF4DEC7-A83B-42E9-A074-E75133FD6136}"/>
                </a:ext>
              </a:extLst>
            </p:cNvPr>
            <p:cNvSpPr/>
            <p:nvPr/>
          </p:nvSpPr>
          <p:spPr>
            <a:xfrm>
              <a:off x="8102668" y="3222977"/>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3" name="Retângulo 162">
              <a:extLst>
                <a:ext uri="{FF2B5EF4-FFF2-40B4-BE49-F238E27FC236}">
                  <a16:creationId xmlns:a16="http://schemas.microsoft.com/office/drawing/2014/main" id="{DC171FC5-6284-4E79-BBB3-E46AA91F96EC}"/>
                </a:ext>
              </a:extLst>
            </p:cNvPr>
            <p:cNvSpPr/>
            <p:nvPr/>
          </p:nvSpPr>
          <p:spPr>
            <a:xfrm>
              <a:off x="8616313" y="3222977"/>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4" name="Retângulo 163">
              <a:extLst>
                <a:ext uri="{FF2B5EF4-FFF2-40B4-BE49-F238E27FC236}">
                  <a16:creationId xmlns:a16="http://schemas.microsoft.com/office/drawing/2014/main" id="{3963DDEB-E3E1-4DA7-9D3B-DFEC41E4DCC3}"/>
                </a:ext>
              </a:extLst>
            </p:cNvPr>
            <p:cNvSpPr/>
            <p:nvPr/>
          </p:nvSpPr>
          <p:spPr>
            <a:xfrm>
              <a:off x="8616313" y="3479800"/>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5" name="Retângulo 164">
              <a:extLst>
                <a:ext uri="{FF2B5EF4-FFF2-40B4-BE49-F238E27FC236}">
                  <a16:creationId xmlns:a16="http://schemas.microsoft.com/office/drawing/2014/main" id="{8FC39F39-740A-470A-90DA-870DC2E494C1}"/>
                </a:ext>
              </a:extLst>
            </p:cNvPr>
            <p:cNvSpPr/>
            <p:nvPr/>
          </p:nvSpPr>
          <p:spPr>
            <a:xfrm>
              <a:off x="8102668" y="3736622"/>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6" name="Retângulo 165">
              <a:extLst>
                <a:ext uri="{FF2B5EF4-FFF2-40B4-BE49-F238E27FC236}">
                  <a16:creationId xmlns:a16="http://schemas.microsoft.com/office/drawing/2014/main" id="{A28ABBA1-2DC4-4963-AAEA-ED962006722A}"/>
                </a:ext>
              </a:extLst>
            </p:cNvPr>
            <p:cNvSpPr/>
            <p:nvPr/>
          </p:nvSpPr>
          <p:spPr>
            <a:xfrm>
              <a:off x="8359491" y="3736622"/>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7" name="Retângulo 166">
              <a:extLst>
                <a:ext uri="{FF2B5EF4-FFF2-40B4-BE49-F238E27FC236}">
                  <a16:creationId xmlns:a16="http://schemas.microsoft.com/office/drawing/2014/main" id="{84DF03F1-B90F-48ED-A54A-67D7B82063D3}"/>
                </a:ext>
              </a:extLst>
            </p:cNvPr>
            <p:cNvSpPr/>
            <p:nvPr/>
          </p:nvSpPr>
          <p:spPr>
            <a:xfrm>
              <a:off x="8616313" y="3736622"/>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8" name="Retângulo 167">
              <a:extLst>
                <a:ext uri="{FF2B5EF4-FFF2-40B4-BE49-F238E27FC236}">
                  <a16:creationId xmlns:a16="http://schemas.microsoft.com/office/drawing/2014/main" id="{D95B4107-E84F-48EF-BED7-3B2A7BD6EE56}"/>
                </a:ext>
              </a:extLst>
            </p:cNvPr>
            <p:cNvSpPr/>
            <p:nvPr/>
          </p:nvSpPr>
          <p:spPr>
            <a:xfrm>
              <a:off x="8616313" y="3993445"/>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9" name="Retângulo 168">
              <a:extLst>
                <a:ext uri="{FF2B5EF4-FFF2-40B4-BE49-F238E27FC236}">
                  <a16:creationId xmlns:a16="http://schemas.microsoft.com/office/drawing/2014/main" id="{F39F74B2-6BDB-4D90-8882-2EC2163BD535}"/>
                </a:ext>
              </a:extLst>
            </p:cNvPr>
            <p:cNvSpPr/>
            <p:nvPr/>
          </p:nvSpPr>
          <p:spPr>
            <a:xfrm>
              <a:off x="8359490" y="3993444"/>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0" name="Retângulo 169">
              <a:extLst>
                <a:ext uri="{FF2B5EF4-FFF2-40B4-BE49-F238E27FC236}">
                  <a16:creationId xmlns:a16="http://schemas.microsoft.com/office/drawing/2014/main" id="{ED9DE08E-E4B0-4F3D-AE57-D1AFC20D6030}"/>
                </a:ext>
              </a:extLst>
            </p:cNvPr>
            <p:cNvSpPr/>
            <p:nvPr/>
          </p:nvSpPr>
          <p:spPr>
            <a:xfrm>
              <a:off x="8102666" y="3993444"/>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1" name="Retângulo 170">
              <a:extLst>
                <a:ext uri="{FF2B5EF4-FFF2-40B4-BE49-F238E27FC236}">
                  <a16:creationId xmlns:a16="http://schemas.microsoft.com/office/drawing/2014/main" id="{E24C17F1-6EAD-4C40-87CB-6A319894FA95}"/>
                </a:ext>
              </a:extLst>
            </p:cNvPr>
            <p:cNvSpPr/>
            <p:nvPr/>
          </p:nvSpPr>
          <p:spPr>
            <a:xfrm>
              <a:off x="8873135" y="3993444"/>
              <a:ext cx="256823" cy="25682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2" name="Retângulo 171">
              <a:extLst>
                <a:ext uri="{FF2B5EF4-FFF2-40B4-BE49-F238E27FC236}">
                  <a16:creationId xmlns:a16="http://schemas.microsoft.com/office/drawing/2014/main" id="{610F15D0-E38B-4BDA-AA86-6FA90CA3F302}"/>
                </a:ext>
              </a:extLst>
            </p:cNvPr>
            <p:cNvSpPr/>
            <p:nvPr/>
          </p:nvSpPr>
          <p:spPr>
            <a:xfrm>
              <a:off x="8873135" y="3736621"/>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3" name="Retângulo 172">
              <a:extLst>
                <a:ext uri="{FF2B5EF4-FFF2-40B4-BE49-F238E27FC236}">
                  <a16:creationId xmlns:a16="http://schemas.microsoft.com/office/drawing/2014/main" id="{F3013D37-EAB6-47C9-AC71-5ADEE48D99A4}"/>
                </a:ext>
              </a:extLst>
            </p:cNvPr>
            <p:cNvSpPr/>
            <p:nvPr/>
          </p:nvSpPr>
          <p:spPr>
            <a:xfrm>
              <a:off x="8873135" y="3479799"/>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4" name="Retângulo 173">
              <a:extLst>
                <a:ext uri="{FF2B5EF4-FFF2-40B4-BE49-F238E27FC236}">
                  <a16:creationId xmlns:a16="http://schemas.microsoft.com/office/drawing/2014/main" id="{B30907C6-1871-42B1-B356-90F5DDE5D210}"/>
                </a:ext>
              </a:extLst>
            </p:cNvPr>
            <p:cNvSpPr/>
            <p:nvPr/>
          </p:nvSpPr>
          <p:spPr>
            <a:xfrm>
              <a:off x="8873134" y="3222975"/>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5" name="Retângulo 174">
              <a:extLst>
                <a:ext uri="{FF2B5EF4-FFF2-40B4-BE49-F238E27FC236}">
                  <a16:creationId xmlns:a16="http://schemas.microsoft.com/office/drawing/2014/main" id="{17356296-9499-469E-9FB7-462780468008}"/>
                </a:ext>
              </a:extLst>
            </p:cNvPr>
            <p:cNvSpPr/>
            <p:nvPr/>
          </p:nvSpPr>
          <p:spPr>
            <a:xfrm>
              <a:off x="8102666" y="4250266"/>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6" name="Retângulo 175">
              <a:extLst>
                <a:ext uri="{FF2B5EF4-FFF2-40B4-BE49-F238E27FC236}">
                  <a16:creationId xmlns:a16="http://schemas.microsoft.com/office/drawing/2014/main" id="{E1ED8976-B766-4E01-A45D-EA5D7DAAD7B7}"/>
                </a:ext>
              </a:extLst>
            </p:cNvPr>
            <p:cNvSpPr/>
            <p:nvPr/>
          </p:nvSpPr>
          <p:spPr>
            <a:xfrm>
              <a:off x="8359489" y="4250266"/>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7" name="Retângulo 176">
              <a:extLst>
                <a:ext uri="{FF2B5EF4-FFF2-40B4-BE49-F238E27FC236}">
                  <a16:creationId xmlns:a16="http://schemas.microsoft.com/office/drawing/2014/main" id="{E049E2FC-796B-499D-A3CA-8A94912953BA}"/>
                </a:ext>
              </a:extLst>
            </p:cNvPr>
            <p:cNvSpPr/>
            <p:nvPr/>
          </p:nvSpPr>
          <p:spPr>
            <a:xfrm>
              <a:off x="8616312" y="4250265"/>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8" name="Retângulo 177">
              <a:extLst>
                <a:ext uri="{FF2B5EF4-FFF2-40B4-BE49-F238E27FC236}">
                  <a16:creationId xmlns:a16="http://schemas.microsoft.com/office/drawing/2014/main" id="{53131427-F299-4A94-B7C9-2E30888F142B}"/>
                </a:ext>
              </a:extLst>
            </p:cNvPr>
            <p:cNvSpPr/>
            <p:nvPr/>
          </p:nvSpPr>
          <p:spPr>
            <a:xfrm>
              <a:off x="8873133" y="4250265"/>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9" name="Retângulo 178">
              <a:extLst>
                <a:ext uri="{FF2B5EF4-FFF2-40B4-BE49-F238E27FC236}">
                  <a16:creationId xmlns:a16="http://schemas.microsoft.com/office/drawing/2014/main" id="{0BCA59F2-084D-4FBA-90BC-93E66D1D1A78}"/>
                </a:ext>
              </a:extLst>
            </p:cNvPr>
            <p:cNvSpPr/>
            <p:nvPr/>
          </p:nvSpPr>
          <p:spPr>
            <a:xfrm>
              <a:off x="9129959" y="3736620"/>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0" name="Retângulo 179">
              <a:extLst>
                <a:ext uri="{FF2B5EF4-FFF2-40B4-BE49-F238E27FC236}">
                  <a16:creationId xmlns:a16="http://schemas.microsoft.com/office/drawing/2014/main" id="{85DCF258-3B52-45A4-8836-6C993BB53F1B}"/>
                </a:ext>
              </a:extLst>
            </p:cNvPr>
            <p:cNvSpPr/>
            <p:nvPr/>
          </p:nvSpPr>
          <p:spPr>
            <a:xfrm>
              <a:off x="9129959" y="3479798"/>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1" name="Retângulo 180">
              <a:extLst>
                <a:ext uri="{FF2B5EF4-FFF2-40B4-BE49-F238E27FC236}">
                  <a16:creationId xmlns:a16="http://schemas.microsoft.com/office/drawing/2014/main" id="{CD5135FE-B866-41A5-B2CB-4FFEBFD6ED58}"/>
                </a:ext>
              </a:extLst>
            </p:cNvPr>
            <p:cNvSpPr/>
            <p:nvPr/>
          </p:nvSpPr>
          <p:spPr>
            <a:xfrm>
              <a:off x="9129958" y="3222975"/>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2" name="Retângulo 181">
              <a:extLst>
                <a:ext uri="{FF2B5EF4-FFF2-40B4-BE49-F238E27FC236}">
                  <a16:creationId xmlns:a16="http://schemas.microsoft.com/office/drawing/2014/main" id="{95395F35-9CD3-4292-B9FA-A7180AFF2267}"/>
                </a:ext>
              </a:extLst>
            </p:cNvPr>
            <p:cNvSpPr/>
            <p:nvPr/>
          </p:nvSpPr>
          <p:spPr>
            <a:xfrm>
              <a:off x="9129958" y="3993443"/>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3" name="Retângulo 182">
              <a:extLst>
                <a:ext uri="{FF2B5EF4-FFF2-40B4-BE49-F238E27FC236}">
                  <a16:creationId xmlns:a16="http://schemas.microsoft.com/office/drawing/2014/main" id="{B1968699-D5C1-4AA2-90A1-0612B9D945B3}"/>
                </a:ext>
              </a:extLst>
            </p:cNvPr>
            <p:cNvSpPr/>
            <p:nvPr/>
          </p:nvSpPr>
          <p:spPr>
            <a:xfrm>
              <a:off x="9129955" y="4250264"/>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4" name="Retângulo 183">
              <a:extLst>
                <a:ext uri="{FF2B5EF4-FFF2-40B4-BE49-F238E27FC236}">
                  <a16:creationId xmlns:a16="http://schemas.microsoft.com/office/drawing/2014/main" id="{A4F7447D-5DE2-49F2-9693-92BF410F0CFD}"/>
                </a:ext>
              </a:extLst>
            </p:cNvPr>
            <p:cNvSpPr/>
            <p:nvPr/>
          </p:nvSpPr>
          <p:spPr>
            <a:xfrm>
              <a:off x="9386778" y="3736620"/>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5" name="Retângulo 184">
              <a:extLst>
                <a:ext uri="{FF2B5EF4-FFF2-40B4-BE49-F238E27FC236}">
                  <a16:creationId xmlns:a16="http://schemas.microsoft.com/office/drawing/2014/main" id="{D78CEB32-406D-4713-9BD5-2474E28F1564}"/>
                </a:ext>
              </a:extLst>
            </p:cNvPr>
            <p:cNvSpPr/>
            <p:nvPr/>
          </p:nvSpPr>
          <p:spPr>
            <a:xfrm>
              <a:off x="9386778" y="3479798"/>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6" name="Retângulo 185">
              <a:extLst>
                <a:ext uri="{FF2B5EF4-FFF2-40B4-BE49-F238E27FC236}">
                  <a16:creationId xmlns:a16="http://schemas.microsoft.com/office/drawing/2014/main" id="{87F6ECA5-8101-4567-B2AA-C1FBED1B9BBE}"/>
                </a:ext>
              </a:extLst>
            </p:cNvPr>
            <p:cNvSpPr/>
            <p:nvPr/>
          </p:nvSpPr>
          <p:spPr>
            <a:xfrm>
              <a:off x="9386777" y="3222975"/>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7" name="Retângulo 186">
              <a:extLst>
                <a:ext uri="{FF2B5EF4-FFF2-40B4-BE49-F238E27FC236}">
                  <a16:creationId xmlns:a16="http://schemas.microsoft.com/office/drawing/2014/main" id="{94A50EF2-E699-4E83-9A0E-6DBC11BE8ACF}"/>
                </a:ext>
              </a:extLst>
            </p:cNvPr>
            <p:cNvSpPr/>
            <p:nvPr/>
          </p:nvSpPr>
          <p:spPr>
            <a:xfrm>
              <a:off x="9386777" y="3993443"/>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8" name="Retângulo 187">
              <a:extLst>
                <a:ext uri="{FF2B5EF4-FFF2-40B4-BE49-F238E27FC236}">
                  <a16:creationId xmlns:a16="http://schemas.microsoft.com/office/drawing/2014/main" id="{FCC33168-D8BD-4A6B-BE1D-BBB11DDA9E63}"/>
                </a:ext>
              </a:extLst>
            </p:cNvPr>
            <p:cNvSpPr/>
            <p:nvPr/>
          </p:nvSpPr>
          <p:spPr>
            <a:xfrm>
              <a:off x="9386774" y="4250264"/>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9" name="Retângulo 188">
              <a:extLst>
                <a:ext uri="{FF2B5EF4-FFF2-40B4-BE49-F238E27FC236}">
                  <a16:creationId xmlns:a16="http://schemas.microsoft.com/office/drawing/2014/main" id="{7E44FD45-C121-4BCE-9164-47A2A49AA628}"/>
                </a:ext>
              </a:extLst>
            </p:cNvPr>
            <p:cNvSpPr/>
            <p:nvPr/>
          </p:nvSpPr>
          <p:spPr>
            <a:xfrm>
              <a:off x="9643598" y="3736620"/>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0" name="Retângulo 189">
              <a:extLst>
                <a:ext uri="{FF2B5EF4-FFF2-40B4-BE49-F238E27FC236}">
                  <a16:creationId xmlns:a16="http://schemas.microsoft.com/office/drawing/2014/main" id="{0E5FD250-579F-4FA8-87EE-A53B62F0A926}"/>
                </a:ext>
              </a:extLst>
            </p:cNvPr>
            <p:cNvSpPr/>
            <p:nvPr/>
          </p:nvSpPr>
          <p:spPr>
            <a:xfrm>
              <a:off x="9643598" y="3479798"/>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1" name="Retângulo 190">
              <a:extLst>
                <a:ext uri="{FF2B5EF4-FFF2-40B4-BE49-F238E27FC236}">
                  <a16:creationId xmlns:a16="http://schemas.microsoft.com/office/drawing/2014/main" id="{747312A4-5893-482D-B89E-536A66921580}"/>
                </a:ext>
              </a:extLst>
            </p:cNvPr>
            <p:cNvSpPr/>
            <p:nvPr/>
          </p:nvSpPr>
          <p:spPr>
            <a:xfrm>
              <a:off x="9643597" y="3222975"/>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2" name="Retângulo 191">
              <a:extLst>
                <a:ext uri="{FF2B5EF4-FFF2-40B4-BE49-F238E27FC236}">
                  <a16:creationId xmlns:a16="http://schemas.microsoft.com/office/drawing/2014/main" id="{B535AADA-0434-4AF0-A1E9-6D70087EA7F3}"/>
                </a:ext>
              </a:extLst>
            </p:cNvPr>
            <p:cNvSpPr/>
            <p:nvPr/>
          </p:nvSpPr>
          <p:spPr>
            <a:xfrm>
              <a:off x="9643597" y="3993443"/>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3" name="Retângulo 192">
              <a:extLst>
                <a:ext uri="{FF2B5EF4-FFF2-40B4-BE49-F238E27FC236}">
                  <a16:creationId xmlns:a16="http://schemas.microsoft.com/office/drawing/2014/main" id="{06730796-CBE5-4061-A38B-4C579667835C}"/>
                </a:ext>
              </a:extLst>
            </p:cNvPr>
            <p:cNvSpPr/>
            <p:nvPr/>
          </p:nvSpPr>
          <p:spPr>
            <a:xfrm>
              <a:off x="9643594" y="4250264"/>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4" name="Retângulo 193">
              <a:extLst>
                <a:ext uri="{FF2B5EF4-FFF2-40B4-BE49-F238E27FC236}">
                  <a16:creationId xmlns:a16="http://schemas.microsoft.com/office/drawing/2014/main" id="{2DD8622C-1E28-46D5-93FA-B8517A695A5C}"/>
                </a:ext>
              </a:extLst>
            </p:cNvPr>
            <p:cNvSpPr/>
            <p:nvPr/>
          </p:nvSpPr>
          <p:spPr>
            <a:xfrm>
              <a:off x="8102665" y="4507088"/>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5" name="Retângulo 194">
              <a:extLst>
                <a:ext uri="{FF2B5EF4-FFF2-40B4-BE49-F238E27FC236}">
                  <a16:creationId xmlns:a16="http://schemas.microsoft.com/office/drawing/2014/main" id="{6926D447-8B7C-4C6A-909C-AE6258AED854}"/>
                </a:ext>
              </a:extLst>
            </p:cNvPr>
            <p:cNvSpPr/>
            <p:nvPr/>
          </p:nvSpPr>
          <p:spPr>
            <a:xfrm>
              <a:off x="8359488" y="4507088"/>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6" name="Retângulo 195">
              <a:extLst>
                <a:ext uri="{FF2B5EF4-FFF2-40B4-BE49-F238E27FC236}">
                  <a16:creationId xmlns:a16="http://schemas.microsoft.com/office/drawing/2014/main" id="{DE9F4B65-6CE9-4FBE-8EF1-71033EBE8515}"/>
                </a:ext>
              </a:extLst>
            </p:cNvPr>
            <p:cNvSpPr/>
            <p:nvPr/>
          </p:nvSpPr>
          <p:spPr>
            <a:xfrm>
              <a:off x="8616311" y="4507087"/>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7" name="Retângulo 196">
              <a:extLst>
                <a:ext uri="{FF2B5EF4-FFF2-40B4-BE49-F238E27FC236}">
                  <a16:creationId xmlns:a16="http://schemas.microsoft.com/office/drawing/2014/main" id="{3B594F2F-BAC9-491F-99DA-0C3CFFB3FC81}"/>
                </a:ext>
              </a:extLst>
            </p:cNvPr>
            <p:cNvSpPr/>
            <p:nvPr/>
          </p:nvSpPr>
          <p:spPr>
            <a:xfrm>
              <a:off x="8873132" y="4507087"/>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8" name="Retângulo 197">
              <a:extLst>
                <a:ext uri="{FF2B5EF4-FFF2-40B4-BE49-F238E27FC236}">
                  <a16:creationId xmlns:a16="http://schemas.microsoft.com/office/drawing/2014/main" id="{B3699E91-AAE8-4189-8176-E57227232829}"/>
                </a:ext>
              </a:extLst>
            </p:cNvPr>
            <p:cNvSpPr/>
            <p:nvPr/>
          </p:nvSpPr>
          <p:spPr>
            <a:xfrm>
              <a:off x="9129954" y="4507086"/>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9" name="Retângulo 198">
              <a:extLst>
                <a:ext uri="{FF2B5EF4-FFF2-40B4-BE49-F238E27FC236}">
                  <a16:creationId xmlns:a16="http://schemas.microsoft.com/office/drawing/2014/main" id="{1DE66822-932A-4506-A99E-8BE5D1021CC4}"/>
                </a:ext>
              </a:extLst>
            </p:cNvPr>
            <p:cNvSpPr/>
            <p:nvPr/>
          </p:nvSpPr>
          <p:spPr>
            <a:xfrm>
              <a:off x="9386773" y="4507086"/>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0" name="Retângulo 199">
              <a:extLst>
                <a:ext uri="{FF2B5EF4-FFF2-40B4-BE49-F238E27FC236}">
                  <a16:creationId xmlns:a16="http://schemas.microsoft.com/office/drawing/2014/main" id="{84B3C0B5-3AF8-499E-B126-3F7216FA7CB5}"/>
                </a:ext>
              </a:extLst>
            </p:cNvPr>
            <p:cNvSpPr/>
            <p:nvPr/>
          </p:nvSpPr>
          <p:spPr>
            <a:xfrm>
              <a:off x="9643593" y="4507086"/>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1" name="Retângulo 200">
              <a:extLst>
                <a:ext uri="{FF2B5EF4-FFF2-40B4-BE49-F238E27FC236}">
                  <a16:creationId xmlns:a16="http://schemas.microsoft.com/office/drawing/2014/main" id="{313BB078-FB6E-4BEC-94AF-9E4644D21D92}"/>
                </a:ext>
              </a:extLst>
            </p:cNvPr>
            <p:cNvSpPr/>
            <p:nvPr/>
          </p:nvSpPr>
          <p:spPr>
            <a:xfrm>
              <a:off x="8102665" y="4763907"/>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2" name="Retângulo 201">
              <a:extLst>
                <a:ext uri="{FF2B5EF4-FFF2-40B4-BE49-F238E27FC236}">
                  <a16:creationId xmlns:a16="http://schemas.microsoft.com/office/drawing/2014/main" id="{3685C129-74C6-47A0-94A0-BFD3FA538FE4}"/>
                </a:ext>
              </a:extLst>
            </p:cNvPr>
            <p:cNvSpPr/>
            <p:nvPr/>
          </p:nvSpPr>
          <p:spPr>
            <a:xfrm>
              <a:off x="8359488" y="4763907"/>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3" name="Retângulo 202">
              <a:extLst>
                <a:ext uri="{FF2B5EF4-FFF2-40B4-BE49-F238E27FC236}">
                  <a16:creationId xmlns:a16="http://schemas.microsoft.com/office/drawing/2014/main" id="{F86B5C2A-8939-493C-A29B-6B7FA1CEC37C}"/>
                </a:ext>
              </a:extLst>
            </p:cNvPr>
            <p:cNvSpPr/>
            <p:nvPr/>
          </p:nvSpPr>
          <p:spPr>
            <a:xfrm>
              <a:off x="8616311" y="4763906"/>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4" name="Retângulo 203">
              <a:extLst>
                <a:ext uri="{FF2B5EF4-FFF2-40B4-BE49-F238E27FC236}">
                  <a16:creationId xmlns:a16="http://schemas.microsoft.com/office/drawing/2014/main" id="{DA6C99FE-BDAB-452F-BB7A-F83D2E8F2380}"/>
                </a:ext>
              </a:extLst>
            </p:cNvPr>
            <p:cNvSpPr/>
            <p:nvPr/>
          </p:nvSpPr>
          <p:spPr>
            <a:xfrm>
              <a:off x="8873132" y="4763906"/>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5" name="Retângulo 204">
              <a:extLst>
                <a:ext uri="{FF2B5EF4-FFF2-40B4-BE49-F238E27FC236}">
                  <a16:creationId xmlns:a16="http://schemas.microsoft.com/office/drawing/2014/main" id="{231605E4-B869-4D12-9F74-FAB8D924E38B}"/>
                </a:ext>
              </a:extLst>
            </p:cNvPr>
            <p:cNvSpPr/>
            <p:nvPr/>
          </p:nvSpPr>
          <p:spPr>
            <a:xfrm>
              <a:off x="9129954" y="4763905"/>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6" name="Retângulo 205">
              <a:extLst>
                <a:ext uri="{FF2B5EF4-FFF2-40B4-BE49-F238E27FC236}">
                  <a16:creationId xmlns:a16="http://schemas.microsoft.com/office/drawing/2014/main" id="{E99B9BD3-6534-4C49-8979-0FCFBD8049BD}"/>
                </a:ext>
              </a:extLst>
            </p:cNvPr>
            <p:cNvSpPr/>
            <p:nvPr/>
          </p:nvSpPr>
          <p:spPr>
            <a:xfrm>
              <a:off x="9386773" y="4763905"/>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7" name="Retângulo 206">
              <a:extLst>
                <a:ext uri="{FF2B5EF4-FFF2-40B4-BE49-F238E27FC236}">
                  <a16:creationId xmlns:a16="http://schemas.microsoft.com/office/drawing/2014/main" id="{C07E6381-3E43-48CF-9523-C3C0600AF053}"/>
                </a:ext>
              </a:extLst>
            </p:cNvPr>
            <p:cNvSpPr/>
            <p:nvPr/>
          </p:nvSpPr>
          <p:spPr>
            <a:xfrm>
              <a:off x="9643593" y="4763905"/>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208" name="CaixaDeTexto 207">
            <a:extLst>
              <a:ext uri="{FF2B5EF4-FFF2-40B4-BE49-F238E27FC236}">
                <a16:creationId xmlns:a16="http://schemas.microsoft.com/office/drawing/2014/main" id="{E7B444C2-CEF5-4EF9-9A4D-F0DE11F0DECA}"/>
              </a:ext>
            </a:extLst>
          </p:cNvPr>
          <p:cNvSpPr txBox="1"/>
          <p:nvPr/>
        </p:nvSpPr>
        <p:spPr>
          <a:xfrm>
            <a:off x="6733353" y="2491776"/>
            <a:ext cx="1067985" cy="369332"/>
          </a:xfrm>
          <a:prstGeom prst="rect">
            <a:avLst/>
          </a:prstGeom>
          <a:noFill/>
        </p:spPr>
        <p:txBody>
          <a:bodyPr wrap="none" rtlCol="0">
            <a:spAutoFit/>
          </a:bodyPr>
          <a:lstStyle/>
          <a:p>
            <a:r>
              <a:rPr lang="pt-BR" dirty="0"/>
              <a:t>1ª ordem</a:t>
            </a:r>
          </a:p>
        </p:txBody>
      </p:sp>
      <p:sp>
        <p:nvSpPr>
          <p:cNvPr id="209" name="CaixaDeTexto 208">
            <a:extLst>
              <a:ext uri="{FF2B5EF4-FFF2-40B4-BE49-F238E27FC236}">
                <a16:creationId xmlns:a16="http://schemas.microsoft.com/office/drawing/2014/main" id="{19CAAAB8-8E94-4644-9FC3-A37C1965DAF4}"/>
              </a:ext>
            </a:extLst>
          </p:cNvPr>
          <p:cNvSpPr txBox="1"/>
          <p:nvPr/>
        </p:nvSpPr>
        <p:spPr>
          <a:xfrm>
            <a:off x="8065272" y="2252753"/>
            <a:ext cx="1067985" cy="369332"/>
          </a:xfrm>
          <a:prstGeom prst="rect">
            <a:avLst/>
          </a:prstGeom>
          <a:noFill/>
        </p:spPr>
        <p:txBody>
          <a:bodyPr wrap="none" rtlCol="0">
            <a:spAutoFit/>
          </a:bodyPr>
          <a:lstStyle/>
          <a:p>
            <a:r>
              <a:rPr lang="pt-BR" dirty="0"/>
              <a:t>2ª ordem</a:t>
            </a:r>
          </a:p>
        </p:txBody>
      </p:sp>
      <p:sp>
        <p:nvSpPr>
          <p:cNvPr id="210" name="CaixaDeTexto 209">
            <a:extLst>
              <a:ext uri="{FF2B5EF4-FFF2-40B4-BE49-F238E27FC236}">
                <a16:creationId xmlns:a16="http://schemas.microsoft.com/office/drawing/2014/main" id="{9130D552-1272-45FB-900D-720A6F39A561}"/>
              </a:ext>
            </a:extLst>
          </p:cNvPr>
          <p:cNvSpPr txBox="1"/>
          <p:nvPr/>
        </p:nvSpPr>
        <p:spPr>
          <a:xfrm>
            <a:off x="10031932" y="1944188"/>
            <a:ext cx="1067985" cy="369332"/>
          </a:xfrm>
          <a:prstGeom prst="rect">
            <a:avLst/>
          </a:prstGeom>
          <a:noFill/>
        </p:spPr>
        <p:txBody>
          <a:bodyPr wrap="none" rtlCol="0">
            <a:spAutoFit/>
          </a:bodyPr>
          <a:lstStyle/>
          <a:p>
            <a:r>
              <a:rPr lang="pt-BR" dirty="0"/>
              <a:t>3ª ordem</a:t>
            </a:r>
          </a:p>
        </p:txBody>
      </p:sp>
      <p:sp>
        <p:nvSpPr>
          <p:cNvPr id="211" name="Seta: para Baixo 210">
            <a:extLst>
              <a:ext uri="{FF2B5EF4-FFF2-40B4-BE49-F238E27FC236}">
                <a16:creationId xmlns:a16="http://schemas.microsoft.com/office/drawing/2014/main" id="{D5FFC592-21A5-4AD9-9F51-25BC87961983}"/>
              </a:ext>
            </a:extLst>
          </p:cNvPr>
          <p:cNvSpPr/>
          <p:nvPr/>
        </p:nvSpPr>
        <p:spPr>
          <a:xfrm rot="10800000">
            <a:off x="7023454" y="3777784"/>
            <a:ext cx="453893" cy="568290"/>
          </a:xfrm>
          <a:prstGeom prst="downArrow">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Título 2">
            <a:extLst>
              <a:ext uri="{FF2B5EF4-FFF2-40B4-BE49-F238E27FC236}">
                <a16:creationId xmlns:a16="http://schemas.microsoft.com/office/drawing/2014/main" id="{1EE77BF6-1B03-4E1E-9C0A-413A34B73188}"/>
              </a:ext>
            </a:extLst>
          </p:cNvPr>
          <p:cNvSpPr>
            <a:spLocks noGrp="1"/>
          </p:cNvSpPr>
          <p:nvPr>
            <p:ph type="title"/>
          </p:nvPr>
        </p:nvSpPr>
        <p:spPr/>
        <p:txBody>
          <a:bodyPr/>
          <a:lstStyle/>
          <a:p>
            <a:endParaRPr lang="pt-BR"/>
          </a:p>
        </p:txBody>
      </p:sp>
      <p:sp>
        <p:nvSpPr>
          <p:cNvPr id="212" name="Título 1">
            <a:extLst>
              <a:ext uri="{FF2B5EF4-FFF2-40B4-BE49-F238E27FC236}">
                <a16:creationId xmlns:a16="http://schemas.microsoft.com/office/drawing/2014/main" id="{026EAA3B-CFA4-424A-B4B0-DFC5ED3D2842}"/>
              </a:ext>
            </a:extLst>
          </p:cNvPr>
          <p:cNvSpPr txBox="1">
            <a:spLocks/>
          </p:cNvSpPr>
          <p:nvPr/>
        </p:nvSpPr>
        <p:spPr>
          <a:xfrm>
            <a:off x="84503" y="63696"/>
            <a:ext cx="4957760" cy="967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500"/>
              <a:t>Resultados e discussão</a:t>
            </a:r>
            <a:endParaRPr lang="pt-BR" sz="3500" dirty="0"/>
          </a:p>
        </p:txBody>
      </p:sp>
    </p:spTree>
    <p:extLst>
      <p:ext uri="{BB962C8B-B14F-4D97-AF65-F5344CB8AC3E}">
        <p14:creationId xmlns:p14="http://schemas.microsoft.com/office/powerpoint/2010/main" val="10751589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Agrupar 23">
            <a:extLst>
              <a:ext uri="{FF2B5EF4-FFF2-40B4-BE49-F238E27FC236}">
                <a16:creationId xmlns:a16="http://schemas.microsoft.com/office/drawing/2014/main" id="{B6AB05CB-DEB2-4A73-A5B2-A4CC7A6B9B80}"/>
              </a:ext>
            </a:extLst>
          </p:cNvPr>
          <p:cNvGrpSpPr/>
          <p:nvPr/>
        </p:nvGrpSpPr>
        <p:grpSpPr>
          <a:xfrm>
            <a:off x="6866299" y="2878906"/>
            <a:ext cx="770468" cy="770468"/>
            <a:chOff x="7044265" y="2353734"/>
            <a:chExt cx="1727200" cy="1727200"/>
          </a:xfrm>
          <a:solidFill>
            <a:schemeClr val="bg1">
              <a:lumMod val="95000"/>
            </a:schemeClr>
          </a:solidFill>
        </p:grpSpPr>
        <p:sp>
          <p:nvSpPr>
            <p:cNvPr id="15" name="Retângulo 14">
              <a:extLst>
                <a:ext uri="{FF2B5EF4-FFF2-40B4-BE49-F238E27FC236}">
                  <a16:creationId xmlns:a16="http://schemas.microsoft.com/office/drawing/2014/main" id="{313441B0-6321-4566-A7B9-F585A0D095B4}"/>
                </a:ext>
              </a:extLst>
            </p:cNvPr>
            <p:cNvSpPr/>
            <p:nvPr/>
          </p:nvSpPr>
          <p:spPr>
            <a:xfrm>
              <a:off x="7044267" y="2929468"/>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a:extLst>
                <a:ext uri="{FF2B5EF4-FFF2-40B4-BE49-F238E27FC236}">
                  <a16:creationId xmlns:a16="http://schemas.microsoft.com/office/drawing/2014/main" id="{7CB80F02-6B7D-4959-8192-93B728EB1A68}"/>
                </a:ext>
              </a:extLst>
            </p:cNvPr>
            <p:cNvSpPr/>
            <p:nvPr/>
          </p:nvSpPr>
          <p:spPr>
            <a:xfrm>
              <a:off x="7620000" y="2929468"/>
              <a:ext cx="575733" cy="57573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etângulo 16">
              <a:extLst>
                <a:ext uri="{FF2B5EF4-FFF2-40B4-BE49-F238E27FC236}">
                  <a16:creationId xmlns:a16="http://schemas.microsoft.com/office/drawing/2014/main" id="{2E25C099-E776-4318-A01F-8351AA2A175A}"/>
                </a:ext>
              </a:extLst>
            </p:cNvPr>
            <p:cNvSpPr/>
            <p:nvPr/>
          </p:nvSpPr>
          <p:spPr>
            <a:xfrm>
              <a:off x="7620000" y="2353735"/>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Retângulo 17">
              <a:extLst>
                <a:ext uri="{FF2B5EF4-FFF2-40B4-BE49-F238E27FC236}">
                  <a16:creationId xmlns:a16="http://schemas.microsoft.com/office/drawing/2014/main" id="{2C40427E-A82D-4363-A382-A98E991D8099}"/>
                </a:ext>
              </a:extLst>
            </p:cNvPr>
            <p:cNvSpPr/>
            <p:nvPr/>
          </p:nvSpPr>
          <p:spPr>
            <a:xfrm>
              <a:off x="7044266" y="2353735"/>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a:extLst>
                <a:ext uri="{FF2B5EF4-FFF2-40B4-BE49-F238E27FC236}">
                  <a16:creationId xmlns:a16="http://schemas.microsoft.com/office/drawing/2014/main" id="{DF4993F6-81B6-4BC0-8587-6B40047B46F6}"/>
                </a:ext>
              </a:extLst>
            </p:cNvPr>
            <p:cNvSpPr/>
            <p:nvPr/>
          </p:nvSpPr>
          <p:spPr>
            <a:xfrm>
              <a:off x="8195732" y="2353734"/>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Retângulo 19">
              <a:extLst>
                <a:ext uri="{FF2B5EF4-FFF2-40B4-BE49-F238E27FC236}">
                  <a16:creationId xmlns:a16="http://schemas.microsoft.com/office/drawing/2014/main" id="{4564E0BB-4312-45DA-8B5C-B0A5BFFE26CA}"/>
                </a:ext>
              </a:extLst>
            </p:cNvPr>
            <p:cNvSpPr/>
            <p:nvPr/>
          </p:nvSpPr>
          <p:spPr>
            <a:xfrm>
              <a:off x="8195732" y="2929468"/>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Retângulo 20">
              <a:extLst>
                <a:ext uri="{FF2B5EF4-FFF2-40B4-BE49-F238E27FC236}">
                  <a16:creationId xmlns:a16="http://schemas.microsoft.com/office/drawing/2014/main" id="{DB013C0D-BB0F-44E4-87F5-BEF69F8481AD}"/>
                </a:ext>
              </a:extLst>
            </p:cNvPr>
            <p:cNvSpPr/>
            <p:nvPr/>
          </p:nvSpPr>
          <p:spPr>
            <a:xfrm>
              <a:off x="7044265" y="3505201"/>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Retângulo 21">
              <a:extLst>
                <a:ext uri="{FF2B5EF4-FFF2-40B4-BE49-F238E27FC236}">
                  <a16:creationId xmlns:a16="http://schemas.microsoft.com/office/drawing/2014/main" id="{4F3DB090-969F-48C3-86BD-FBA8C616B84A}"/>
                </a:ext>
              </a:extLst>
            </p:cNvPr>
            <p:cNvSpPr/>
            <p:nvPr/>
          </p:nvSpPr>
          <p:spPr>
            <a:xfrm>
              <a:off x="7619999" y="3505201"/>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Retângulo 22">
              <a:extLst>
                <a:ext uri="{FF2B5EF4-FFF2-40B4-BE49-F238E27FC236}">
                  <a16:creationId xmlns:a16="http://schemas.microsoft.com/office/drawing/2014/main" id="{626E095E-4E8B-4F12-810F-24198FE33B7D}"/>
                </a:ext>
              </a:extLst>
            </p:cNvPr>
            <p:cNvSpPr/>
            <p:nvPr/>
          </p:nvSpPr>
          <p:spPr>
            <a:xfrm>
              <a:off x="8195731" y="3505201"/>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111" name="Agrupar 110">
            <a:extLst>
              <a:ext uri="{FF2B5EF4-FFF2-40B4-BE49-F238E27FC236}">
                <a16:creationId xmlns:a16="http://schemas.microsoft.com/office/drawing/2014/main" id="{3D8CA537-454F-4B76-A159-67743524430F}"/>
              </a:ext>
            </a:extLst>
          </p:cNvPr>
          <p:cNvGrpSpPr/>
          <p:nvPr/>
        </p:nvGrpSpPr>
        <p:grpSpPr>
          <a:xfrm>
            <a:off x="7957208" y="2627269"/>
            <a:ext cx="1284113" cy="1284114"/>
            <a:chOff x="8957730" y="1066798"/>
            <a:chExt cx="1284113" cy="1284114"/>
          </a:xfrm>
        </p:grpSpPr>
        <p:grpSp>
          <p:nvGrpSpPr>
            <p:cNvPr id="25" name="Agrupar 24">
              <a:extLst>
                <a:ext uri="{FF2B5EF4-FFF2-40B4-BE49-F238E27FC236}">
                  <a16:creationId xmlns:a16="http://schemas.microsoft.com/office/drawing/2014/main" id="{ACA62C89-3754-4AB0-8200-964C5E1FE822}"/>
                </a:ext>
              </a:extLst>
            </p:cNvPr>
            <p:cNvGrpSpPr/>
            <p:nvPr/>
          </p:nvGrpSpPr>
          <p:grpSpPr>
            <a:xfrm>
              <a:off x="8957732" y="1066800"/>
              <a:ext cx="770468" cy="770468"/>
              <a:chOff x="7044265" y="2353734"/>
              <a:chExt cx="1727200" cy="1727200"/>
            </a:xfrm>
            <a:solidFill>
              <a:schemeClr val="bg1">
                <a:lumMod val="95000"/>
              </a:schemeClr>
            </a:solidFill>
          </p:grpSpPr>
          <p:sp>
            <p:nvSpPr>
              <p:cNvPr id="26" name="Retângulo 25">
                <a:extLst>
                  <a:ext uri="{FF2B5EF4-FFF2-40B4-BE49-F238E27FC236}">
                    <a16:creationId xmlns:a16="http://schemas.microsoft.com/office/drawing/2014/main" id="{AC85EA5F-ACD9-475C-8020-0D4C4C67D15A}"/>
                  </a:ext>
                </a:extLst>
              </p:cNvPr>
              <p:cNvSpPr/>
              <p:nvPr/>
            </p:nvSpPr>
            <p:spPr>
              <a:xfrm>
                <a:off x="7044267" y="2929468"/>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Retângulo 26">
                <a:extLst>
                  <a:ext uri="{FF2B5EF4-FFF2-40B4-BE49-F238E27FC236}">
                    <a16:creationId xmlns:a16="http://schemas.microsoft.com/office/drawing/2014/main" id="{2FEE4E97-C57C-44D7-9B9D-0E1E6ECAD301}"/>
                  </a:ext>
                </a:extLst>
              </p:cNvPr>
              <p:cNvSpPr/>
              <p:nvPr/>
            </p:nvSpPr>
            <p:spPr>
              <a:xfrm>
                <a:off x="7620000" y="2929468"/>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Retângulo 27">
                <a:extLst>
                  <a:ext uri="{FF2B5EF4-FFF2-40B4-BE49-F238E27FC236}">
                    <a16:creationId xmlns:a16="http://schemas.microsoft.com/office/drawing/2014/main" id="{A22363C0-1C8B-4F5E-89C8-63BC935C915B}"/>
                  </a:ext>
                </a:extLst>
              </p:cNvPr>
              <p:cNvSpPr/>
              <p:nvPr/>
            </p:nvSpPr>
            <p:spPr>
              <a:xfrm>
                <a:off x="7620000" y="2353735"/>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a:extLst>
                  <a:ext uri="{FF2B5EF4-FFF2-40B4-BE49-F238E27FC236}">
                    <a16:creationId xmlns:a16="http://schemas.microsoft.com/office/drawing/2014/main" id="{FD895791-FA21-44F0-90F7-563E2F9CD0E3}"/>
                  </a:ext>
                </a:extLst>
              </p:cNvPr>
              <p:cNvSpPr/>
              <p:nvPr/>
            </p:nvSpPr>
            <p:spPr>
              <a:xfrm>
                <a:off x="7044266" y="2353735"/>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a:extLst>
                  <a:ext uri="{FF2B5EF4-FFF2-40B4-BE49-F238E27FC236}">
                    <a16:creationId xmlns:a16="http://schemas.microsoft.com/office/drawing/2014/main" id="{3B3B0935-223E-40BC-B18C-185616FA85CB}"/>
                  </a:ext>
                </a:extLst>
              </p:cNvPr>
              <p:cNvSpPr/>
              <p:nvPr/>
            </p:nvSpPr>
            <p:spPr>
              <a:xfrm>
                <a:off x="8195732" y="2353734"/>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1" name="Retângulo 30">
                <a:extLst>
                  <a:ext uri="{FF2B5EF4-FFF2-40B4-BE49-F238E27FC236}">
                    <a16:creationId xmlns:a16="http://schemas.microsoft.com/office/drawing/2014/main" id="{46C1FFAE-32F1-46EA-86C8-7BBFFC4D4F49}"/>
                  </a:ext>
                </a:extLst>
              </p:cNvPr>
              <p:cNvSpPr/>
              <p:nvPr/>
            </p:nvSpPr>
            <p:spPr>
              <a:xfrm>
                <a:off x="8195732" y="2929468"/>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2" name="Retângulo 31">
                <a:extLst>
                  <a:ext uri="{FF2B5EF4-FFF2-40B4-BE49-F238E27FC236}">
                    <a16:creationId xmlns:a16="http://schemas.microsoft.com/office/drawing/2014/main" id="{CD1E19C4-7D9D-4EF3-92F1-A7351FAB7655}"/>
                  </a:ext>
                </a:extLst>
              </p:cNvPr>
              <p:cNvSpPr/>
              <p:nvPr/>
            </p:nvSpPr>
            <p:spPr>
              <a:xfrm>
                <a:off x="7044265" y="3505201"/>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Retângulo 32">
                <a:extLst>
                  <a:ext uri="{FF2B5EF4-FFF2-40B4-BE49-F238E27FC236}">
                    <a16:creationId xmlns:a16="http://schemas.microsoft.com/office/drawing/2014/main" id="{0C70E9FB-7AE4-453A-A532-7CE97DD6E567}"/>
                  </a:ext>
                </a:extLst>
              </p:cNvPr>
              <p:cNvSpPr/>
              <p:nvPr/>
            </p:nvSpPr>
            <p:spPr>
              <a:xfrm>
                <a:off x="7619999" y="3505201"/>
                <a:ext cx="575733" cy="57573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Retângulo 33">
                <a:extLst>
                  <a:ext uri="{FF2B5EF4-FFF2-40B4-BE49-F238E27FC236}">
                    <a16:creationId xmlns:a16="http://schemas.microsoft.com/office/drawing/2014/main" id="{166DA6EC-BC7F-44B3-A536-3D296E6D18A3}"/>
                  </a:ext>
                </a:extLst>
              </p:cNvPr>
              <p:cNvSpPr/>
              <p:nvPr/>
            </p:nvSpPr>
            <p:spPr>
              <a:xfrm>
                <a:off x="8195731" y="3505201"/>
                <a:ext cx="575733" cy="57573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35" name="Retângulo 34">
              <a:extLst>
                <a:ext uri="{FF2B5EF4-FFF2-40B4-BE49-F238E27FC236}">
                  <a16:creationId xmlns:a16="http://schemas.microsoft.com/office/drawing/2014/main" id="{CC86951A-A923-4C4D-8808-D1D01025BF0D}"/>
                </a:ext>
              </a:extLst>
            </p:cNvPr>
            <p:cNvSpPr/>
            <p:nvPr/>
          </p:nvSpPr>
          <p:spPr>
            <a:xfrm>
              <a:off x="9471377" y="1837268"/>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Retângulo 35">
              <a:extLst>
                <a:ext uri="{FF2B5EF4-FFF2-40B4-BE49-F238E27FC236}">
                  <a16:creationId xmlns:a16="http://schemas.microsoft.com/office/drawing/2014/main" id="{15780C3A-5B21-4156-8E79-B573795122A3}"/>
                </a:ext>
              </a:extLst>
            </p:cNvPr>
            <p:cNvSpPr/>
            <p:nvPr/>
          </p:nvSpPr>
          <p:spPr>
            <a:xfrm>
              <a:off x="9214554" y="1837267"/>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Retângulo 36">
              <a:extLst>
                <a:ext uri="{FF2B5EF4-FFF2-40B4-BE49-F238E27FC236}">
                  <a16:creationId xmlns:a16="http://schemas.microsoft.com/office/drawing/2014/main" id="{D80FA7B1-A1CD-4547-B81D-0DEB90E636A8}"/>
                </a:ext>
              </a:extLst>
            </p:cNvPr>
            <p:cNvSpPr/>
            <p:nvPr/>
          </p:nvSpPr>
          <p:spPr>
            <a:xfrm>
              <a:off x="8957730" y="1837267"/>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8" name="Retângulo 37">
              <a:extLst>
                <a:ext uri="{FF2B5EF4-FFF2-40B4-BE49-F238E27FC236}">
                  <a16:creationId xmlns:a16="http://schemas.microsoft.com/office/drawing/2014/main" id="{DD8C8E64-0C0C-4FB6-9C76-88756B20BC43}"/>
                </a:ext>
              </a:extLst>
            </p:cNvPr>
            <p:cNvSpPr/>
            <p:nvPr/>
          </p:nvSpPr>
          <p:spPr>
            <a:xfrm>
              <a:off x="9728199" y="1837267"/>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9" name="Retângulo 38">
              <a:extLst>
                <a:ext uri="{FF2B5EF4-FFF2-40B4-BE49-F238E27FC236}">
                  <a16:creationId xmlns:a16="http://schemas.microsoft.com/office/drawing/2014/main" id="{5CE8273E-1CAD-471E-B455-A9E5826B481B}"/>
                </a:ext>
              </a:extLst>
            </p:cNvPr>
            <p:cNvSpPr/>
            <p:nvPr/>
          </p:nvSpPr>
          <p:spPr>
            <a:xfrm>
              <a:off x="9728199" y="1580444"/>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0" name="Retângulo 39">
              <a:extLst>
                <a:ext uri="{FF2B5EF4-FFF2-40B4-BE49-F238E27FC236}">
                  <a16:creationId xmlns:a16="http://schemas.microsoft.com/office/drawing/2014/main" id="{774AACB8-898A-4C12-8DCF-E99D78FAC0ED}"/>
                </a:ext>
              </a:extLst>
            </p:cNvPr>
            <p:cNvSpPr/>
            <p:nvPr/>
          </p:nvSpPr>
          <p:spPr>
            <a:xfrm>
              <a:off x="9728199" y="1323622"/>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Retângulo 40">
              <a:extLst>
                <a:ext uri="{FF2B5EF4-FFF2-40B4-BE49-F238E27FC236}">
                  <a16:creationId xmlns:a16="http://schemas.microsoft.com/office/drawing/2014/main" id="{B9D7D348-5376-4172-AB49-26D41B5E077C}"/>
                </a:ext>
              </a:extLst>
            </p:cNvPr>
            <p:cNvSpPr/>
            <p:nvPr/>
          </p:nvSpPr>
          <p:spPr>
            <a:xfrm>
              <a:off x="9728198" y="1066798"/>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2" name="Retângulo 41">
              <a:extLst>
                <a:ext uri="{FF2B5EF4-FFF2-40B4-BE49-F238E27FC236}">
                  <a16:creationId xmlns:a16="http://schemas.microsoft.com/office/drawing/2014/main" id="{79370A88-34AC-4891-A19C-59B2A914ED0B}"/>
                </a:ext>
              </a:extLst>
            </p:cNvPr>
            <p:cNvSpPr/>
            <p:nvPr/>
          </p:nvSpPr>
          <p:spPr>
            <a:xfrm>
              <a:off x="8957730" y="2094089"/>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3" name="Retângulo 42">
              <a:extLst>
                <a:ext uri="{FF2B5EF4-FFF2-40B4-BE49-F238E27FC236}">
                  <a16:creationId xmlns:a16="http://schemas.microsoft.com/office/drawing/2014/main" id="{5DD79829-5E49-4724-9A6C-256C308D2C82}"/>
                </a:ext>
              </a:extLst>
            </p:cNvPr>
            <p:cNvSpPr/>
            <p:nvPr/>
          </p:nvSpPr>
          <p:spPr>
            <a:xfrm>
              <a:off x="9214553" y="2094089"/>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4" name="Retângulo 43">
              <a:extLst>
                <a:ext uri="{FF2B5EF4-FFF2-40B4-BE49-F238E27FC236}">
                  <a16:creationId xmlns:a16="http://schemas.microsoft.com/office/drawing/2014/main" id="{8FCCD54A-19DF-4DA8-9015-30002C7BDB88}"/>
                </a:ext>
              </a:extLst>
            </p:cNvPr>
            <p:cNvSpPr/>
            <p:nvPr/>
          </p:nvSpPr>
          <p:spPr>
            <a:xfrm>
              <a:off x="9471376" y="2094088"/>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5" name="Retângulo 44">
              <a:extLst>
                <a:ext uri="{FF2B5EF4-FFF2-40B4-BE49-F238E27FC236}">
                  <a16:creationId xmlns:a16="http://schemas.microsoft.com/office/drawing/2014/main" id="{6E3A4992-90C1-4CB6-8E59-0C5A4A5A0E8E}"/>
                </a:ext>
              </a:extLst>
            </p:cNvPr>
            <p:cNvSpPr/>
            <p:nvPr/>
          </p:nvSpPr>
          <p:spPr>
            <a:xfrm>
              <a:off x="9728197" y="2094088"/>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6" name="Retângulo 45">
              <a:extLst>
                <a:ext uri="{FF2B5EF4-FFF2-40B4-BE49-F238E27FC236}">
                  <a16:creationId xmlns:a16="http://schemas.microsoft.com/office/drawing/2014/main" id="{71D33C86-4347-4870-8D53-48C69CE8D8BF}"/>
                </a:ext>
              </a:extLst>
            </p:cNvPr>
            <p:cNvSpPr/>
            <p:nvPr/>
          </p:nvSpPr>
          <p:spPr>
            <a:xfrm>
              <a:off x="9985020" y="1580443"/>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7" name="Retângulo 46">
              <a:extLst>
                <a:ext uri="{FF2B5EF4-FFF2-40B4-BE49-F238E27FC236}">
                  <a16:creationId xmlns:a16="http://schemas.microsoft.com/office/drawing/2014/main" id="{855F89C6-3D43-4796-852C-9F84B1BBAC1E}"/>
                </a:ext>
              </a:extLst>
            </p:cNvPr>
            <p:cNvSpPr/>
            <p:nvPr/>
          </p:nvSpPr>
          <p:spPr>
            <a:xfrm>
              <a:off x="9985020" y="1323621"/>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8" name="Retângulo 47">
              <a:extLst>
                <a:ext uri="{FF2B5EF4-FFF2-40B4-BE49-F238E27FC236}">
                  <a16:creationId xmlns:a16="http://schemas.microsoft.com/office/drawing/2014/main" id="{FE04CAB4-B86F-436B-A791-E2BDA8B79F0F}"/>
                </a:ext>
              </a:extLst>
            </p:cNvPr>
            <p:cNvSpPr/>
            <p:nvPr/>
          </p:nvSpPr>
          <p:spPr>
            <a:xfrm>
              <a:off x="9985019" y="1066798"/>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9" name="Retângulo 48">
              <a:extLst>
                <a:ext uri="{FF2B5EF4-FFF2-40B4-BE49-F238E27FC236}">
                  <a16:creationId xmlns:a16="http://schemas.microsoft.com/office/drawing/2014/main" id="{A0FA2247-0CFD-471D-BD28-6B6E9670DC08}"/>
                </a:ext>
              </a:extLst>
            </p:cNvPr>
            <p:cNvSpPr/>
            <p:nvPr/>
          </p:nvSpPr>
          <p:spPr>
            <a:xfrm>
              <a:off x="9985019" y="1837266"/>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0" name="Retângulo 49">
              <a:extLst>
                <a:ext uri="{FF2B5EF4-FFF2-40B4-BE49-F238E27FC236}">
                  <a16:creationId xmlns:a16="http://schemas.microsoft.com/office/drawing/2014/main" id="{28BD7769-FEC0-4BAF-9480-F815909C9722}"/>
                </a:ext>
              </a:extLst>
            </p:cNvPr>
            <p:cNvSpPr/>
            <p:nvPr/>
          </p:nvSpPr>
          <p:spPr>
            <a:xfrm>
              <a:off x="9985016" y="2094087"/>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112" name="Agrupar 111">
            <a:extLst>
              <a:ext uri="{FF2B5EF4-FFF2-40B4-BE49-F238E27FC236}">
                <a16:creationId xmlns:a16="http://schemas.microsoft.com/office/drawing/2014/main" id="{8F5232ED-B214-4D6C-BEEA-176637029DB0}"/>
              </a:ext>
            </a:extLst>
          </p:cNvPr>
          <p:cNvGrpSpPr/>
          <p:nvPr/>
        </p:nvGrpSpPr>
        <p:grpSpPr>
          <a:xfrm>
            <a:off x="9687398" y="2365262"/>
            <a:ext cx="1797756" cy="1797755"/>
            <a:chOff x="8102665" y="3222975"/>
            <a:chExt cx="1797756" cy="1797755"/>
          </a:xfrm>
        </p:grpSpPr>
        <p:sp>
          <p:nvSpPr>
            <p:cNvPr id="52" name="Retângulo 51">
              <a:extLst>
                <a:ext uri="{FF2B5EF4-FFF2-40B4-BE49-F238E27FC236}">
                  <a16:creationId xmlns:a16="http://schemas.microsoft.com/office/drawing/2014/main" id="{ABFF98C7-A05A-4D01-8C20-0B5056D650F2}"/>
                </a:ext>
              </a:extLst>
            </p:cNvPr>
            <p:cNvSpPr/>
            <p:nvPr/>
          </p:nvSpPr>
          <p:spPr>
            <a:xfrm>
              <a:off x="8102669" y="3479800"/>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3" name="Retângulo 52">
              <a:extLst>
                <a:ext uri="{FF2B5EF4-FFF2-40B4-BE49-F238E27FC236}">
                  <a16:creationId xmlns:a16="http://schemas.microsoft.com/office/drawing/2014/main" id="{0F52BF42-3B0D-4250-8F93-BA8A8C97A779}"/>
                </a:ext>
              </a:extLst>
            </p:cNvPr>
            <p:cNvSpPr/>
            <p:nvPr/>
          </p:nvSpPr>
          <p:spPr>
            <a:xfrm>
              <a:off x="8359491" y="3479800"/>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4" name="Retângulo 53">
              <a:extLst>
                <a:ext uri="{FF2B5EF4-FFF2-40B4-BE49-F238E27FC236}">
                  <a16:creationId xmlns:a16="http://schemas.microsoft.com/office/drawing/2014/main" id="{8B2A1565-0727-4FD1-ADE0-A605D34B32D3}"/>
                </a:ext>
              </a:extLst>
            </p:cNvPr>
            <p:cNvSpPr/>
            <p:nvPr/>
          </p:nvSpPr>
          <p:spPr>
            <a:xfrm>
              <a:off x="8359491" y="3222977"/>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5" name="Retângulo 54">
              <a:extLst>
                <a:ext uri="{FF2B5EF4-FFF2-40B4-BE49-F238E27FC236}">
                  <a16:creationId xmlns:a16="http://schemas.microsoft.com/office/drawing/2014/main" id="{FBB1B8FF-D632-43D0-AA8D-67A56D55782D}"/>
                </a:ext>
              </a:extLst>
            </p:cNvPr>
            <p:cNvSpPr/>
            <p:nvPr/>
          </p:nvSpPr>
          <p:spPr>
            <a:xfrm>
              <a:off x="8102668" y="3222977"/>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6" name="Retângulo 55">
              <a:extLst>
                <a:ext uri="{FF2B5EF4-FFF2-40B4-BE49-F238E27FC236}">
                  <a16:creationId xmlns:a16="http://schemas.microsoft.com/office/drawing/2014/main" id="{528562DF-9B05-4DE0-B416-6820AF6B8B2E}"/>
                </a:ext>
              </a:extLst>
            </p:cNvPr>
            <p:cNvSpPr/>
            <p:nvPr/>
          </p:nvSpPr>
          <p:spPr>
            <a:xfrm>
              <a:off x="8616313" y="3222977"/>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7" name="Retângulo 56">
              <a:extLst>
                <a:ext uri="{FF2B5EF4-FFF2-40B4-BE49-F238E27FC236}">
                  <a16:creationId xmlns:a16="http://schemas.microsoft.com/office/drawing/2014/main" id="{6A11C632-D966-442F-B333-78D8EDF00E23}"/>
                </a:ext>
              </a:extLst>
            </p:cNvPr>
            <p:cNvSpPr/>
            <p:nvPr/>
          </p:nvSpPr>
          <p:spPr>
            <a:xfrm>
              <a:off x="8616313" y="3479800"/>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8" name="Retângulo 57">
              <a:extLst>
                <a:ext uri="{FF2B5EF4-FFF2-40B4-BE49-F238E27FC236}">
                  <a16:creationId xmlns:a16="http://schemas.microsoft.com/office/drawing/2014/main" id="{04491CD8-6203-4967-8584-109468A1F621}"/>
                </a:ext>
              </a:extLst>
            </p:cNvPr>
            <p:cNvSpPr/>
            <p:nvPr/>
          </p:nvSpPr>
          <p:spPr>
            <a:xfrm>
              <a:off x="8102668" y="3736622"/>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9" name="Retângulo 58">
              <a:extLst>
                <a:ext uri="{FF2B5EF4-FFF2-40B4-BE49-F238E27FC236}">
                  <a16:creationId xmlns:a16="http://schemas.microsoft.com/office/drawing/2014/main" id="{9F405A69-D2CC-44CF-AA7B-9A3A125E4005}"/>
                </a:ext>
              </a:extLst>
            </p:cNvPr>
            <p:cNvSpPr/>
            <p:nvPr/>
          </p:nvSpPr>
          <p:spPr>
            <a:xfrm>
              <a:off x="8359491" y="3736622"/>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0" name="Retângulo 59">
              <a:extLst>
                <a:ext uri="{FF2B5EF4-FFF2-40B4-BE49-F238E27FC236}">
                  <a16:creationId xmlns:a16="http://schemas.microsoft.com/office/drawing/2014/main" id="{CECA68F5-9627-412F-B13C-7BA88F173A7B}"/>
                </a:ext>
              </a:extLst>
            </p:cNvPr>
            <p:cNvSpPr/>
            <p:nvPr/>
          </p:nvSpPr>
          <p:spPr>
            <a:xfrm>
              <a:off x="8616313" y="3736622"/>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1" name="Retângulo 60">
              <a:extLst>
                <a:ext uri="{FF2B5EF4-FFF2-40B4-BE49-F238E27FC236}">
                  <a16:creationId xmlns:a16="http://schemas.microsoft.com/office/drawing/2014/main" id="{356CB10F-4F80-43F3-AB5D-C158B1CAA624}"/>
                </a:ext>
              </a:extLst>
            </p:cNvPr>
            <p:cNvSpPr/>
            <p:nvPr/>
          </p:nvSpPr>
          <p:spPr>
            <a:xfrm>
              <a:off x="8616313" y="3993445"/>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2" name="Retângulo 61">
              <a:extLst>
                <a:ext uri="{FF2B5EF4-FFF2-40B4-BE49-F238E27FC236}">
                  <a16:creationId xmlns:a16="http://schemas.microsoft.com/office/drawing/2014/main" id="{B1D6F7B8-3E0C-4D47-8021-F6DE448F3020}"/>
                </a:ext>
              </a:extLst>
            </p:cNvPr>
            <p:cNvSpPr/>
            <p:nvPr/>
          </p:nvSpPr>
          <p:spPr>
            <a:xfrm>
              <a:off x="8359490" y="3993444"/>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3" name="Retângulo 62">
              <a:extLst>
                <a:ext uri="{FF2B5EF4-FFF2-40B4-BE49-F238E27FC236}">
                  <a16:creationId xmlns:a16="http://schemas.microsoft.com/office/drawing/2014/main" id="{751B4EAE-DC96-4278-B70B-A6B016135AD6}"/>
                </a:ext>
              </a:extLst>
            </p:cNvPr>
            <p:cNvSpPr/>
            <p:nvPr/>
          </p:nvSpPr>
          <p:spPr>
            <a:xfrm>
              <a:off x="8102666" y="3993444"/>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4" name="Retângulo 63">
              <a:extLst>
                <a:ext uri="{FF2B5EF4-FFF2-40B4-BE49-F238E27FC236}">
                  <a16:creationId xmlns:a16="http://schemas.microsoft.com/office/drawing/2014/main" id="{5733DE07-EFE0-453D-A937-B853A1CB24B3}"/>
                </a:ext>
              </a:extLst>
            </p:cNvPr>
            <p:cNvSpPr/>
            <p:nvPr/>
          </p:nvSpPr>
          <p:spPr>
            <a:xfrm>
              <a:off x="8873135" y="3993444"/>
              <a:ext cx="256823" cy="25682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5" name="Retângulo 64">
              <a:extLst>
                <a:ext uri="{FF2B5EF4-FFF2-40B4-BE49-F238E27FC236}">
                  <a16:creationId xmlns:a16="http://schemas.microsoft.com/office/drawing/2014/main" id="{2CF5C390-4971-4E87-B081-06ACAAFC0488}"/>
                </a:ext>
              </a:extLst>
            </p:cNvPr>
            <p:cNvSpPr/>
            <p:nvPr/>
          </p:nvSpPr>
          <p:spPr>
            <a:xfrm>
              <a:off x="8873135" y="3736621"/>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6" name="Retângulo 65">
              <a:extLst>
                <a:ext uri="{FF2B5EF4-FFF2-40B4-BE49-F238E27FC236}">
                  <a16:creationId xmlns:a16="http://schemas.microsoft.com/office/drawing/2014/main" id="{7B981602-5B96-4C9B-ABAB-FFCC754F6E3C}"/>
                </a:ext>
              </a:extLst>
            </p:cNvPr>
            <p:cNvSpPr/>
            <p:nvPr/>
          </p:nvSpPr>
          <p:spPr>
            <a:xfrm>
              <a:off x="8873135" y="3479799"/>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7" name="Retângulo 66">
              <a:extLst>
                <a:ext uri="{FF2B5EF4-FFF2-40B4-BE49-F238E27FC236}">
                  <a16:creationId xmlns:a16="http://schemas.microsoft.com/office/drawing/2014/main" id="{36F41323-7F0A-4E26-B7FD-1786F17045EF}"/>
                </a:ext>
              </a:extLst>
            </p:cNvPr>
            <p:cNvSpPr/>
            <p:nvPr/>
          </p:nvSpPr>
          <p:spPr>
            <a:xfrm>
              <a:off x="8873134" y="3222975"/>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8" name="Retângulo 67">
              <a:extLst>
                <a:ext uri="{FF2B5EF4-FFF2-40B4-BE49-F238E27FC236}">
                  <a16:creationId xmlns:a16="http://schemas.microsoft.com/office/drawing/2014/main" id="{8454E2CE-E61D-4A70-BD46-914EC40D7CF1}"/>
                </a:ext>
              </a:extLst>
            </p:cNvPr>
            <p:cNvSpPr/>
            <p:nvPr/>
          </p:nvSpPr>
          <p:spPr>
            <a:xfrm>
              <a:off x="8102666" y="4250266"/>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9" name="Retângulo 68">
              <a:extLst>
                <a:ext uri="{FF2B5EF4-FFF2-40B4-BE49-F238E27FC236}">
                  <a16:creationId xmlns:a16="http://schemas.microsoft.com/office/drawing/2014/main" id="{6238B5FA-070E-4350-BFC9-E7566F0561F7}"/>
                </a:ext>
              </a:extLst>
            </p:cNvPr>
            <p:cNvSpPr/>
            <p:nvPr/>
          </p:nvSpPr>
          <p:spPr>
            <a:xfrm>
              <a:off x="8359489" y="4250266"/>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0" name="Retângulo 69">
              <a:extLst>
                <a:ext uri="{FF2B5EF4-FFF2-40B4-BE49-F238E27FC236}">
                  <a16:creationId xmlns:a16="http://schemas.microsoft.com/office/drawing/2014/main" id="{999398C4-B93F-4CD1-8B20-243A827F6949}"/>
                </a:ext>
              </a:extLst>
            </p:cNvPr>
            <p:cNvSpPr/>
            <p:nvPr/>
          </p:nvSpPr>
          <p:spPr>
            <a:xfrm>
              <a:off x="8616312" y="4250265"/>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1" name="Retângulo 70">
              <a:extLst>
                <a:ext uri="{FF2B5EF4-FFF2-40B4-BE49-F238E27FC236}">
                  <a16:creationId xmlns:a16="http://schemas.microsoft.com/office/drawing/2014/main" id="{A76F0A1C-5164-466F-BAAF-8D4DECB601CD}"/>
                </a:ext>
              </a:extLst>
            </p:cNvPr>
            <p:cNvSpPr/>
            <p:nvPr/>
          </p:nvSpPr>
          <p:spPr>
            <a:xfrm>
              <a:off x="8873133" y="4250265"/>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2" name="Retângulo 71">
              <a:extLst>
                <a:ext uri="{FF2B5EF4-FFF2-40B4-BE49-F238E27FC236}">
                  <a16:creationId xmlns:a16="http://schemas.microsoft.com/office/drawing/2014/main" id="{838A7A9E-6ADD-4477-9D27-3C08BE203615}"/>
                </a:ext>
              </a:extLst>
            </p:cNvPr>
            <p:cNvSpPr/>
            <p:nvPr/>
          </p:nvSpPr>
          <p:spPr>
            <a:xfrm>
              <a:off x="9129959" y="3736620"/>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3" name="Retângulo 72">
              <a:extLst>
                <a:ext uri="{FF2B5EF4-FFF2-40B4-BE49-F238E27FC236}">
                  <a16:creationId xmlns:a16="http://schemas.microsoft.com/office/drawing/2014/main" id="{FDE10479-D971-4C4F-AB76-16C6A44FF165}"/>
                </a:ext>
              </a:extLst>
            </p:cNvPr>
            <p:cNvSpPr/>
            <p:nvPr/>
          </p:nvSpPr>
          <p:spPr>
            <a:xfrm>
              <a:off x="9129959" y="3479798"/>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4" name="Retângulo 73">
              <a:extLst>
                <a:ext uri="{FF2B5EF4-FFF2-40B4-BE49-F238E27FC236}">
                  <a16:creationId xmlns:a16="http://schemas.microsoft.com/office/drawing/2014/main" id="{D6BC0A57-6DBD-449F-8EDB-E3C0D9A90F52}"/>
                </a:ext>
              </a:extLst>
            </p:cNvPr>
            <p:cNvSpPr/>
            <p:nvPr/>
          </p:nvSpPr>
          <p:spPr>
            <a:xfrm>
              <a:off x="9129958" y="3222975"/>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5" name="Retângulo 74">
              <a:extLst>
                <a:ext uri="{FF2B5EF4-FFF2-40B4-BE49-F238E27FC236}">
                  <a16:creationId xmlns:a16="http://schemas.microsoft.com/office/drawing/2014/main" id="{71D7A5E0-EEC6-41CF-BF60-7348D0A0DE03}"/>
                </a:ext>
              </a:extLst>
            </p:cNvPr>
            <p:cNvSpPr/>
            <p:nvPr/>
          </p:nvSpPr>
          <p:spPr>
            <a:xfrm>
              <a:off x="9129958" y="3993443"/>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6" name="Retângulo 75">
              <a:extLst>
                <a:ext uri="{FF2B5EF4-FFF2-40B4-BE49-F238E27FC236}">
                  <a16:creationId xmlns:a16="http://schemas.microsoft.com/office/drawing/2014/main" id="{3C00C5DD-B5E0-4314-87D6-85E3EAA7AB5C}"/>
                </a:ext>
              </a:extLst>
            </p:cNvPr>
            <p:cNvSpPr/>
            <p:nvPr/>
          </p:nvSpPr>
          <p:spPr>
            <a:xfrm>
              <a:off x="9129955" y="4250264"/>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7" name="Retângulo 86">
              <a:extLst>
                <a:ext uri="{FF2B5EF4-FFF2-40B4-BE49-F238E27FC236}">
                  <a16:creationId xmlns:a16="http://schemas.microsoft.com/office/drawing/2014/main" id="{7EBC8819-31B8-403B-B6D5-147766A35148}"/>
                </a:ext>
              </a:extLst>
            </p:cNvPr>
            <p:cNvSpPr/>
            <p:nvPr/>
          </p:nvSpPr>
          <p:spPr>
            <a:xfrm>
              <a:off x="9386778" y="3736620"/>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8" name="Retângulo 87">
              <a:extLst>
                <a:ext uri="{FF2B5EF4-FFF2-40B4-BE49-F238E27FC236}">
                  <a16:creationId xmlns:a16="http://schemas.microsoft.com/office/drawing/2014/main" id="{C7A8EA68-EE8D-4AA1-B514-56B6157B721C}"/>
                </a:ext>
              </a:extLst>
            </p:cNvPr>
            <p:cNvSpPr/>
            <p:nvPr/>
          </p:nvSpPr>
          <p:spPr>
            <a:xfrm>
              <a:off x="9386778" y="3479798"/>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9" name="Retângulo 88">
              <a:extLst>
                <a:ext uri="{FF2B5EF4-FFF2-40B4-BE49-F238E27FC236}">
                  <a16:creationId xmlns:a16="http://schemas.microsoft.com/office/drawing/2014/main" id="{6DE93603-25BA-4D07-A273-27B7A83AEE6E}"/>
                </a:ext>
              </a:extLst>
            </p:cNvPr>
            <p:cNvSpPr/>
            <p:nvPr/>
          </p:nvSpPr>
          <p:spPr>
            <a:xfrm>
              <a:off x="9386777" y="3222975"/>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0" name="Retângulo 89">
              <a:extLst>
                <a:ext uri="{FF2B5EF4-FFF2-40B4-BE49-F238E27FC236}">
                  <a16:creationId xmlns:a16="http://schemas.microsoft.com/office/drawing/2014/main" id="{D3109045-E53A-44AF-9724-58AD38AFB185}"/>
                </a:ext>
              </a:extLst>
            </p:cNvPr>
            <p:cNvSpPr/>
            <p:nvPr/>
          </p:nvSpPr>
          <p:spPr>
            <a:xfrm>
              <a:off x="9386777" y="3993443"/>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1" name="Retângulo 90">
              <a:extLst>
                <a:ext uri="{FF2B5EF4-FFF2-40B4-BE49-F238E27FC236}">
                  <a16:creationId xmlns:a16="http://schemas.microsoft.com/office/drawing/2014/main" id="{192EE7B4-A412-4CC3-B055-507F2AD225C7}"/>
                </a:ext>
              </a:extLst>
            </p:cNvPr>
            <p:cNvSpPr/>
            <p:nvPr/>
          </p:nvSpPr>
          <p:spPr>
            <a:xfrm>
              <a:off x="9386774" y="4250264"/>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2" name="Retângulo 91">
              <a:extLst>
                <a:ext uri="{FF2B5EF4-FFF2-40B4-BE49-F238E27FC236}">
                  <a16:creationId xmlns:a16="http://schemas.microsoft.com/office/drawing/2014/main" id="{610FFB1E-5A5B-48B6-ABF3-40C1CAF992C1}"/>
                </a:ext>
              </a:extLst>
            </p:cNvPr>
            <p:cNvSpPr/>
            <p:nvPr/>
          </p:nvSpPr>
          <p:spPr>
            <a:xfrm>
              <a:off x="9643598" y="3736620"/>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3" name="Retângulo 92">
              <a:extLst>
                <a:ext uri="{FF2B5EF4-FFF2-40B4-BE49-F238E27FC236}">
                  <a16:creationId xmlns:a16="http://schemas.microsoft.com/office/drawing/2014/main" id="{3892BB90-124C-48E4-A792-878AB4323FB9}"/>
                </a:ext>
              </a:extLst>
            </p:cNvPr>
            <p:cNvSpPr/>
            <p:nvPr/>
          </p:nvSpPr>
          <p:spPr>
            <a:xfrm>
              <a:off x="9643598" y="3479798"/>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4" name="Retângulo 93">
              <a:extLst>
                <a:ext uri="{FF2B5EF4-FFF2-40B4-BE49-F238E27FC236}">
                  <a16:creationId xmlns:a16="http://schemas.microsoft.com/office/drawing/2014/main" id="{C8361ED4-D7C6-470D-B2FB-4762B9299DBE}"/>
                </a:ext>
              </a:extLst>
            </p:cNvPr>
            <p:cNvSpPr/>
            <p:nvPr/>
          </p:nvSpPr>
          <p:spPr>
            <a:xfrm>
              <a:off x="9643597" y="3222975"/>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5" name="Retângulo 94">
              <a:extLst>
                <a:ext uri="{FF2B5EF4-FFF2-40B4-BE49-F238E27FC236}">
                  <a16:creationId xmlns:a16="http://schemas.microsoft.com/office/drawing/2014/main" id="{4D3B07FE-313F-4C00-8626-B75A43D29C79}"/>
                </a:ext>
              </a:extLst>
            </p:cNvPr>
            <p:cNvSpPr/>
            <p:nvPr/>
          </p:nvSpPr>
          <p:spPr>
            <a:xfrm>
              <a:off x="9643597" y="3993443"/>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6" name="Retângulo 95">
              <a:extLst>
                <a:ext uri="{FF2B5EF4-FFF2-40B4-BE49-F238E27FC236}">
                  <a16:creationId xmlns:a16="http://schemas.microsoft.com/office/drawing/2014/main" id="{96F3F14E-B1B0-468B-A3BD-B21D4F378E31}"/>
                </a:ext>
              </a:extLst>
            </p:cNvPr>
            <p:cNvSpPr/>
            <p:nvPr/>
          </p:nvSpPr>
          <p:spPr>
            <a:xfrm>
              <a:off x="9643594" y="4250264"/>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7" name="Retângulo 96">
              <a:extLst>
                <a:ext uri="{FF2B5EF4-FFF2-40B4-BE49-F238E27FC236}">
                  <a16:creationId xmlns:a16="http://schemas.microsoft.com/office/drawing/2014/main" id="{24D06147-1974-48F3-8FA9-4E3D35A3923A}"/>
                </a:ext>
              </a:extLst>
            </p:cNvPr>
            <p:cNvSpPr/>
            <p:nvPr/>
          </p:nvSpPr>
          <p:spPr>
            <a:xfrm>
              <a:off x="8102665" y="4507088"/>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8" name="Retângulo 97">
              <a:extLst>
                <a:ext uri="{FF2B5EF4-FFF2-40B4-BE49-F238E27FC236}">
                  <a16:creationId xmlns:a16="http://schemas.microsoft.com/office/drawing/2014/main" id="{4EDB593E-79B2-4705-BF62-69CAB2B79F97}"/>
                </a:ext>
              </a:extLst>
            </p:cNvPr>
            <p:cNvSpPr/>
            <p:nvPr/>
          </p:nvSpPr>
          <p:spPr>
            <a:xfrm>
              <a:off x="8359488" y="4507088"/>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9" name="Retângulo 98">
              <a:extLst>
                <a:ext uri="{FF2B5EF4-FFF2-40B4-BE49-F238E27FC236}">
                  <a16:creationId xmlns:a16="http://schemas.microsoft.com/office/drawing/2014/main" id="{7960B095-D014-4888-921A-DFC3B3373AF4}"/>
                </a:ext>
              </a:extLst>
            </p:cNvPr>
            <p:cNvSpPr/>
            <p:nvPr/>
          </p:nvSpPr>
          <p:spPr>
            <a:xfrm>
              <a:off x="8616311" y="4507087"/>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0" name="Retângulo 99">
              <a:extLst>
                <a:ext uri="{FF2B5EF4-FFF2-40B4-BE49-F238E27FC236}">
                  <a16:creationId xmlns:a16="http://schemas.microsoft.com/office/drawing/2014/main" id="{48B55CEA-C1C5-40BE-81A2-BD43D30D7C04}"/>
                </a:ext>
              </a:extLst>
            </p:cNvPr>
            <p:cNvSpPr/>
            <p:nvPr/>
          </p:nvSpPr>
          <p:spPr>
            <a:xfrm>
              <a:off x="8873132" y="4507087"/>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1" name="Retângulo 100">
              <a:extLst>
                <a:ext uri="{FF2B5EF4-FFF2-40B4-BE49-F238E27FC236}">
                  <a16:creationId xmlns:a16="http://schemas.microsoft.com/office/drawing/2014/main" id="{2B5B3C36-F763-470C-B09A-8E53B96D9801}"/>
                </a:ext>
              </a:extLst>
            </p:cNvPr>
            <p:cNvSpPr/>
            <p:nvPr/>
          </p:nvSpPr>
          <p:spPr>
            <a:xfrm>
              <a:off x="9129954" y="4507086"/>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2" name="Retângulo 101">
              <a:extLst>
                <a:ext uri="{FF2B5EF4-FFF2-40B4-BE49-F238E27FC236}">
                  <a16:creationId xmlns:a16="http://schemas.microsoft.com/office/drawing/2014/main" id="{5EC4B894-54F2-4F72-BC60-3963F128A364}"/>
                </a:ext>
              </a:extLst>
            </p:cNvPr>
            <p:cNvSpPr/>
            <p:nvPr/>
          </p:nvSpPr>
          <p:spPr>
            <a:xfrm>
              <a:off x="9386773" y="4507086"/>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3" name="Retângulo 102">
              <a:extLst>
                <a:ext uri="{FF2B5EF4-FFF2-40B4-BE49-F238E27FC236}">
                  <a16:creationId xmlns:a16="http://schemas.microsoft.com/office/drawing/2014/main" id="{6C6FC95A-EF68-460A-850A-60048AB68CF7}"/>
                </a:ext>
              </a:extLst>
            </p:cNvPr>
            <p:cNvSpPr/>
            <p:nvPr/>
          </p:nvSpPr>
          <p:spPr>
            <a:xfrm>
              <a:off x="9643593" y="4507086"/>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4" name="Retângulo 103">
              <a:extLst>
                <a:ext uri="{FF2B5EF4-FFF2-40B4-BE49-F238E27FC236}">
                  <a16:creationId xmlns:a16="http://schemas.microsoft.com/office/drawing/2014/main" id="{CD2CB76E-96C5-4FFF-849B-0E5CBB971DD6}"/>
                </a:ext>
              </a:extLst>
            </p:cNvPr>
            <p:cNvSpPr/>
            <p:nvPr/>
          </p:nvSpPr>
          <p:spPr>
            <a:xfrm>
              <a:off x="8102665" y="4763907"/>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5" name="Retângulo 104">
              <a:extLst>
                <a:ext uri="{FF2B5EF4-FFF2-40B4-BE49-F238E27FC236}">
                  <a16:creationId xmlns:a16="http://schemas.microsoft.com/office/drawing/2014/main" id="{01BFF820-031C-4368-8193-8F86E5D3015D}"/>
                </a:ext>
              </a:extLst>
            </p:cNvPr>
            <p:cNvSpPr/>
            <p:nvPr/>
          </p:nvSpPr>
          <p:spPr>
            <a:xfrm>
              <a:off x="8359488" y="4763907"/>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6" name="Retângulo 105">
              <a:extLst>
                <a:ext uri="{FF2B5EF4-FFF2-40B4-BE49-F238E27FC236}">
                  <a16:creationId xmlns:a16="http://schemas.microsoft.com/office/drawing/2014/main" id="{4106EBCB-AFB3-434A-B310-2E09DB263178}"/>
                </a:ext>
              </a:extLst>
            </p:cNvPr>
            <p:cNvSpPr/>
            <p:nvPr/>
          </p:nvSpPr>
          <p:spPr>
            <a:xfrm>
              <a:off x="8616311" y="4763906"/>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7" name="Retângulo 106">
              <a:extLst>
                <a:ext uri="{FF2B5EF4-FFF2-40B4-BE49-F238E27FC236}">
                  <a16:creationId xmlns:a16="http://schemas.microsoft.com/office/drawing/2014/main" id="{AD8B9FF5-3382-4D59-B19F-01AC83584345}"/>
                </a:ext>
              </a:extLst>
            </p:cNvPr>
            <p:cNvSpPr/>
            <p:nvPr/>
          </p:nvSpPr>
          <p:spPr>
            <a:xfrm>
              <a:off x="8873132" y="4763906"/>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8" name="Retângulo 107">
              <a:extLst>
                <a:ext uri="{FF2B5EF4-FFF2-40B4-BE49-F238E27FC236}">
                  <a16:creationId xmlns:a16="http://schemas.microsoft.com/office/drawing/2014/main" id="{0A330FA3-B800-4CEB-8807-BBAD6EDE9F81}"/>
                </a:ext>
              </a:extLst>
            </p:cNvPr>
            <p:cNvSpPr/>
            <p:nvPr/>
          </p:nvSpPr>
          <p:spPr>
            <a:xfrm>
              <a:off x="9129954" y="4763905"/>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9" name="Retângulo 108">
              <a:extLst>
                <a:ext uri="{FF2B5EF4-FFF2-40B4-BE49-F238E27FC236}">
                  <a16:creationId xmlns:a16="http://schemas.microsoft.com/office/drawing/2014/main" id="{B5455357-128F-41B5-AA11-BD1FA4D07FA3}"/>
                </a:ext>
              </a:extLst>
            </p:cNvPr>
            <p:cNvSpPr/>
            <p:nvPr/>
          </p:nvSpPr>
          <p:spPr>
            <a:xfrm>
              <a:off x="9386773" y="4763905"/>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0" name="Retângulo 109">
              <a:extLst>
                <a:ext uri="{FF2B5EF4-FFF2-40B4-BE49-F238E27FC236}">
                  <a16:creationId xmlns:a16="http://schemas.microsoft.com/office/drawing/2014/main" id="{EFDB9CAB-76C1-4115-91E3-496382FC4571}"/>
                </a:ext>
              </a:extLst>
            </p:cNvPr>
            <p:cNvSpPr/>
            <p:nvPr/>
          </p:nvSpPr>
          <p:spPr>
            <a:xfrm>
              <a:off x="9643593" y="4763905"/>
              <a:ext cx="256823" cy="25682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113" name="CaixaDeTexto 112">
            <a:extLst>
              <a:ext uri="{FF2B5EF4-FFF2-40B4-BE49-F238E27FC236}">
                <a16:creationId xmlns:a16="http://schemas.microsoft.com/office/drawing/2014/main" id="{2995860B-1289-4F01-A562-A599F8F859EA}"/>
              </a:ext>
            </a:extLst>
          </p:cNvPr>
          <p:cNvSpPr txBox="1"/>
          <p:nvPr/>
        </p:nvSpPr>
        <p:spPr>
          <a:xfrm>
            <a:off x="6733353" y="2491776"/>
            <a:ext cx="1067985" cy="369332"/>
          </a:xfrm>
          <a:prstGeom prst="rect">
            <a:avLst/>
          </a:prstGeom>
          <a:noFill/>
        </p:spPr>
        <p:txBody>
          <a:bodyPr wrap="none" rtlCol="0">
            <a:spAutoFit/>
          </a:bodyPr>
          <a:lstStyle/>
          <a:p>
            <a:r>
              <a:rPr lang="pt-BR" dirty="0"/>
              <a:t>1ª ordem</a:t>
            </a:r>
          </a:p>
        </p:txBody>
      </p:sp>
      <p:sp>
        <p:nvSpPr>
          <p:cNvPr id="114" name="CaixaDeTexto 113">
            <a:extLst>
              <a:ext uri="{FF2B5EF4-FFF2-40B4-BE49-F238E27FC236}">
                <a16:creationId xmlns:a16="http://schemas.microsoft.com/office/drawing/2014/main" id="{C2C6E98A-E20A-4FD5-8BAA-3B9AB22E5C86}"/>
              </a:ext>
            </a:extLst>
          </p:cNvPr>
          <p:cNvSpPr txBox="1"/>
          <p:nvPr/>
        </p:nvSpPr>
        <p:spPr>
          <a:xfrm>
            <a:off x="8065272" y="2252753"/>
            <a:ext cx="1067985" cy="369332"/>
          </a:xfrm>
          <a:prstGeom prst="rect">
            <a:avLst/>
          </a:prstGeom>
          <a:noFill/>
        </p:spPr>
        <p:txBody>
          <a:bodyPr wrap="none" rtlCol="0">
            <a:spAutoFit/>
          </a:bodyPr>
          <a:lstStyle/>
          <a:p>
            <a:r>
              <a:rPr lang="pt-BR" dirty="0"/>
              <a:t>2ª ordem</a:t>
            </a:r>
          </a:p>
        </p:txBody>
      </p:sp>
      <p:sp>
        <p:nvSpPr>
          <p:cNvPr id="115" name="CaixaDeTexto 114">
            <a:extLst>
              <a:ext uri="{FF2B5EF4-FFF2-40B4-BE49-F238E27FC236}">
                <a16:creationId xmlns:a16="http://schemas.microsoft.com/office/drawing/2014/main" id="{2DA9F4D2-A5C4-4B15-B4AF-B4B9AFCC7BF3}"/>
              </a:ext>
            </a:extLst>
          </p:cNvPr>
          <p:cNvSpPr txBox="1"/>
          <p:nvPr/>
        </p:nvSpPr>
        <p:spPr>
          <a:xfrm>
            <a:off x="10031932" y="1944188"/>
            <a:ext cx="1067985" cy="369332"/>
          </a:xfrm>
          <a:prstGeom prst="rect">
            <a:avLst/>
          </a:prstGeom>
          <a:noFill/>
        </p:spPr>
        <p:txBody>
          <a:bodyPr wrap="none" rtlCol="0">
            <a:spAutoFit/>
          </a:bodyPr>
          <a:lstStyle/>
          <a:p>
            <a:r>
              <a:rPr lang="pt-BR" dirty="0"/>
              <a:t>3ª ordem</a:t>
            </a:r>
          </a:p>
        </p:txBody>
      </p:sp>
      <p:pic>
        <p:nvPicPr>
          <p:cNvPr id="117" name="Imagem 116">
            <a:extLst>
              <a:ext uri="{FF2B5EF4-FFF2-40B4-BE49-F238E27FC236}">
                <a16:creationId xmlns:a16="http://schemas.microsoft.com/office/drawing/2014/main" id="{9660E00D-9D79-4C70-B206-74A7C69EFFBF}"/>
              </a:ext>
            </a:extLst>
          </p:cNvPr>
          <p:cNvPicPr>
            <a:picLocks noChangeAspect="1"/>
          </p:cNvPicPr>
          <p:nvPr/>
        </p:nvPicPr>
        <p:blipFill rotWithShape="1">
          <a:blip r:embed="rId2">
            <a:extLst>
              <a:ext uri="{28A0092B-C50C-407E-A947-70E740481C1C}">
                <a14:useLocalDpi xmlns:a14="http://schemas.microsoft.com/office/drawing/2010/main" val="0"/>
              </a:ext>
            </a:extLst>
          </a:blip>
          <a:srcRect l="16696" t="23492" r="18304" b="20000"/>
          <a:stretch/>
        </p:blipFill>
        <p:spPr>
          <a:xfrm>
            <a:off x="165946" y="1944188"/>
            <a:ext cx="6072713" cy="2969624"/>
          </a:xfrm>
          <a:prstGeom prst="rect">
            <a:avLst/>
          </a:prstGeom>
        </p:spPr>
      </p:pic>
      <p:sp>
        <p:nvSpPr>
          <p:cNvPr id="118" name="Retângulo 117">
            <a:extLst>
              <a:ext uri="{FF2B5EF4-FFF2-40B4-BE49-F238E27FC236}">
                <a16:creationId xmlns:a16="http://schemas.microsoft.com/office/drawing/2014/main" id="{DD67D3A1-7E08-4DD8-BC62-89DC11E80E1F}"/>
              </a:ext>
            </a:extLst>
          </p:cNvPr>
          <p:cNvSpPr/>
          <p:nvPr/>
        </p:nvSpPr>
        <p:spPr>
          <a:xfrm>
            <a:off x="5655733" y="2229394"/>
            <a:ext cx="461554" cy="21074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9" name="Retângulo 118">
            <a:extLst>
              <a:ext uri="{FF2B5EF4-FFF2-40B4-BE49-F238E27FC236}">
                <a16:creationId xmlns:a16="http://schemas.microsoft.com/office/drawing/2014/main" id="{5C45526D-2AD3-447A-B93D-A10CE4E36EC3}"/>
              </a:ext>
            </a:extLst>
          </p:cNvPr>
          <p:cNvSpPr/>
          <p:nvPr/>
        </p:nvSpPr>
        <p:spPr>
          <a:xfrm>
            <a:off x="2680063" y="2229393"/>
            <a:ext cx="461554" cy="21074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0" name="Seta: para Baixo 119">
            <a:extLst>
              <a:ext uri="{FF2B5EF4-FFF2-40B4-BE49-F238E27FC236}">
                <a16:creationId xmlns:a16="http://schemas.microsoft.com/office/drawing/2014/main" id="{EA315B39-D37B-4A13-9604-FD910EC00FC6}"/>
              </a:ext>
            </a:extLst>
          </p:cNvPr>
          <p:cNvSpPr/>
          <p:nvPr/>
        </p:nvSpPr>
        <p:spPr>
          <a:xfrm rot="10800000">
            <a:off x="7023454" y="3777784"/>
            <a:ext cx="453893" cy="568290"/>
          </a:xfrm>
          <a:prstGeom prst="downArrow">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1" name="CaixaDeTexto 120">
            <a:extLst>
              <a:ext uri="{FF2B5EF4-FFF2-40B4-BE49-F238E27FC236}">
                <a16:creationId xmlns:a16="http://schemas.microsoft.com/office/drawing/2014/main" id="{4398C7B4-8FC9-438E-A471-7C37F212D59C}"/>
              </a:ext>
            </a:extLst>
          </p:cNvPr>
          <p:cNvSpPr txBox="1"/>
          <p:nvPr/>
        </p:nvSpPr>
        <p:spPr>
          <a:xfrm>
            <a:off x="1717281" y="5464046"/>
            <a:ext cx="8338458" cy="477054"/>
          </a:xfrm>
          <a:prstGeom prst="rect">
            <a:avLst/>
          </a:prstGeom>
          <a:noFill/>
        </p:spPr>
        <p:txBody>
          <a:bodyPr wrap="square" rtlCol="0">
            <a:spAutoFit/>
          </a:bodyPr>
          <a:lstStyle/>
          <a:p>
            <a:pPr algn="ctr"/>
            <a:r>
              <a:rPr lang="pt-BR" sz="2500" dirty="0"/>
              <a:t>Maior </a:t>
            </a:r>
            <a:r>
              <a:rPr lang="pt-BR" sz="2500" dirty="0" err="1"/>
              <a:t>autocorrelação</a:t>
            </a:r>
            <a:r>
              <a:rPr lang="pt-BR" sz="2500" dirty="0"/>
              <a:t> espacial (</a:t>
            </a:r>
            <a:r>
              <a:rPr lang="pt-BR" sz="2500" dirty="0" err="1"/>
              <a:t>IGu</a:t>
            </a:r>
            <a:r>
              <a:rPr lang="pt-BR" sz="2500" dirty="0"/>
              <a:t> e </a:t>
            </a:r>
            <a:r>
              <a:rPr lang="pt-BR" sz="2500" dirty="0" err="1"/>
              <a:t>IGb</a:t>
            </a:r>
            <a:r>
              <a:rPr lang="pt-BR" sz="2500" dirty="0"/>
              <a:t>) </a:t>
            </a:r>
            <a:r>
              <a:rPr lang="pt-BR" sz="2500" b="1" dirty="0"/>
              <a:t>a vizinhos imediatos</a:t>
            </a:r>
          </a:p>
        </p:txBody>
      </p:sp>
      <p:sp>
        <p:nvSpPr>
          <p:cNvPr id="3" name="Título 2">
            <a:extLst>
              <a:ext uri="{FF2B5EF4-FFF2-40B4-BE49-F238E27FC236}">
                <a16:creationId xmlns:a16="http://schemas.microsoft.com/office/drawing/2014/main" id="{1322B272-1869-4B77-8E12-3039D16A3BA7}"/>
              </a:ext>
            </a:extLst>
          </p:cNvPr>
          <p:cNvSpPr>
            <a:spLocks noGrp="1"/>
          </p:cNvSpPr>
          <p:nvPr>
            <p:ph type="title"/>
          </p:nvPr>
        </p:nvSpPr>
        <p:spPr/>
        <p:txBody>
          <a:bodyPr/>
          <a:lstStyle/>
          <a:p>
            <a:endParaRPr lang="pt-BR"/>
          </a:p>
        </p:txBody>
      </p:sp>
      <p:sp>
        <p:nvSpPr>
          <p:cNvPr id="122" name="Título 1">
            <a:extLst>
              <a:ext uri="{FF2B5EF4-FFF2-40B4-BE49-F238E27FC236}">
                <a16:creationId xmlns:a16="http://schemas.microsoft.com/office/drawing/2014/main" id="{723A9F0D-B3A9-466C-B75C-93D95A80F5A8}"/>
              </a:ext>
            </a:extLst>
          </p:cNvPr>
          <p:cNvSpPr txBox="1">
            <a:spLocks/>
          </p:cNvSpPr>
          <p:nvPr/>
        </p:nvSpPr>
        <p:spPr>
          <a:xfrm>
            <a:off x="84503" y="63696"/>
            <a:ext cx="4957760" cy="967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500"/>
              <a:t>Resultados e discussão</a:t>
            </a:r>
            <a:endParaRPr lang="pt-BR" sz="3500" dirty="0"/>
          </a:p>
        </p:txBody>
      </p:sp>
    </p:spTree>
    <p:extLst>
      <p:ext uri="{BB962C8B-B14F-4D97-AF65-F5344CB8AC3E}">
        <p14:creationId xmlns:p14="http://schemas.microsoft.com/office/powerpoint/2010/main" val="17856781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Agrupar 11">
            <a:extLst>
              <a:ext uri="{FF2B5EF4-FFF2-40B4-BE49-F238E27FC236}">
                <a16:creationId xmlns:a16="http://schemas.microsoft.com/office/drawing/2014/main" id="{957A677F-18B5-41D3-B448-2879A213F08E}"/>
              </a:ext>
            </a:extLst>
          </p:cNvPr>
          <p:cNvGrpSpPr/>
          <p:nvPr/>
        </p:nvGrpSpPr>
        <p:grpSpPr>
          <a:xfrm>
            <a:off x="220777" y="1435072"/>
            <a:ext cx="4685212" cy="3196576"/>
            <a:chOff x="1550126" y="1812019"/>
            <a:chExt cx="4685212" cy="3196576"/>
          </a:xfrm>
        </p:grpSpPr>
        <p:sp>
          <p:nvSpPr>
            <p:cNvPr id="4" name="CaixaDeTexto 3">
              <a:extLst>
                <a:ext uri="{FF2B5EF4-FFF2-40B4-BE49-F238E27FC236}">
                  <a16:creationId xmlns:a16="http://schemas.microsoft.com/office/drawing/2014/main" id="{0987718E-6A5E-47CF-AD0F-567146AB50A6}"/>
                </a:ext>
              </a:extLst>
            </p:cNvPr>
            <p:cNvSpPr txBox="1"/>
            <p:nvPr/>
          </p:nvSpPr>
          <p:spPr>
            <a:xfrm>
              <a:off x="1813863" y="2073278"/>
              <a:ext cx="981872" cy="477054"/>
            </a:xfrm>
            <a:prstGeom prst="rect">
              <a:avLst/>
            </a:prstGeom>
            <a:noFill/>
          </p:spPr>
          <p:txBody>
            <a:bodyPr wrap="none" rtlCol="0">
              <a:spAutoFit/>
            </a:bodyPr>
            <a:lstStyle/>
            <a:p>
              <a:r>
                <a:rPr lang="pt-BR" sz="2500" dirty="0"/>
                <a:t>Escala</a:t>
              </a:r>
            </a:p>
          </p:txBody>
        </p:sp>
        <p:sp>
          <p:nvSpPr>
            <p:cNvPr id="5" name="CaixaDeTexto 4">
              <a:extLst>
                <a:ext uri="{FF2B5EF4-FFF2-40B4-BE49-F238E27FC236}">
                  <a16:creationId xmlns:a16="http://schemas.microsoft.com/office/drawing/2014/main" id="{63E9E7D8-577A-4B4C-A0A3-EDFE66D436CB}"/>
                </a:ext>
              </a:extLst>
            </p:cNvPr>
            <p:cNvSpPr txBox="1"/>
            <p:nvPr/>
          </p:nvSpPr>
          <p:spPr>
            <a:xfrm>
              <a:off x="4008988" y="2055860"/>
              <a:ext cx="1608646" cy="477054"/>
            </a:xfrm>
            <a:prstGeom prst="rect">
              <a:avLst/>
            </a:prstGeom>
            <a:noFill/>
          </p:spPr>
          <p:txBody>
            <a:bodyPr wrap="none" rtlCol="0">
              <a:spAutoFit/>
            </a:bodyPr>
            <a:lstStyle/>
            <a:p>
              <a:r>
                <a:rPr lang="pt-BR" sz="2500" dirty="0"/>
                <a:t>Associação</a:t>
              </a:r>
            </a:p>
          </p:txBody>
        </p:sp>
        <p:sp>
          <p:nvSpPr>
            <p:cNvPr id="6" name="Seta: para Baixo 5">
              <a:extLst>
                <a:ext uri="{FF2B5EF4-FFF2-40B4-BE49-F238E27FC236}">
                  <a16:creationId xmlns:a16="http://schemas.microsoft.com/office/drawing/2014/main" id="{CAF5F222-C73E-423C-A99E-72AFE8F68FC6}"/>
                </a:ext>
              </a:extLst>
            </p:cNvPr>
            <p:cNvSpPr/>
            <p:nvPr/>
          </p:nvSpPr>
          <p:spPr>
            <a:xfrm rot="10800000">
              <a:off x="2795735" y="2055860"/>
              <a:ext cx="236298" cy="477054"/>
            </a:xfrm>
            <a:prstGeom prst="downArrow">
              <a:avLst/>
            </a:prstGeom>
            <a:solidFill>
              <a:schemeClr val="accent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solidFill>
                  <a:srgbClr val="00B050"/>
                </a:solidFill>
              </a:endParaRPr>
            </a:p>
          </p:txBody>
        </p:sp>
        <p:sp>
          <p:nvSpPr>
            <p:cNvPr id="7" name="Seta: para Baixo 6">
              <a:extLst>
                <a:ext uri="{FF2B5EF4-FFF2-40B4-BE49-F238E27FC236}">
                  <a16:creationId xmlns:a16="http://schemas.microsoft.com/office/drawing/2014/main" id="{FB8646D7-2123-47C2-8BCA-510630819AD4}"/>
                </a:ext>
              </a:extLst>
            </p:cNvPr>
            <p:cNvSpPr/>
            <p:nvPr/>
          </p:nvSpPr>
          <p:spPr>
            <a:xfrm>
              <a:off x="5617634" y="2073278"/>
              <a:ext cx="236298" cy="477054"/>
            </a:xfrm>
            <a:prstGeom prst="downArrow">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C1610C37-BA2B-44E0-B297-382D94621419}"/>
                </a:ext>
              </a:extLst>
            </p:cNvPr>
            <p:cNvSpPr/>
            <p:nvPr/>
          </p:nvSpPr>
          <p:spPr>
            <a:xfrm>
              <a:off x="1550126" y="1812019"/>
              <a:ext cx="4685212" cy="967286"/>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9" name="CaixaDeTexto 8">
              <a:extLst>
                <a:ext uri="{FF2B5EF4-FFF2-40B4-BE49-F238E27FC236}">
                  <a16:creationId xmlns:a16="http://schemas.microsoft.com/office/drawing/2014/main" id="{26255B38-FEAF-4E09-87F6-6069D613F301}"/>
                </a:ext>
              </a:extLst>
            </p:cNvPr>
            <p:cNvSpPr txBox="1"/>
            <p:nvPr/>
          </p:nvSpPr>
          <p:spPr>
            <a:xfrm>
              <a:off x="3696204" y="2882538"/>
              <a:ext cx="393056" cy="630942"/>
            </a:xfrm>
            <a:prstGeom prst="rect">
              <a:avLst/>
            </a:prstGeom>
            <a:noFill/>
          </p:spPr>
          <p:txBody>
            <a:bodyPr wrap="none" rtlCol="0">
              <a:spAutoFit/>
            </a:bodyPr>
            <a:lstStyle/>
            <a:p>
              <a:r>
                <a:rPr lang="pt-BR" sz="3500" dirty="0"/>
                <a:t>?</a:t>
              </a:r>
            </a:p>
          </p:txBody>
        </p:sp>
        <p:sp>
          <p:nvSpPr>
            <p:cNvPr id="10" name="CaixaDeTexto 9">
              <a:extLst>
                <a:ext uri="{FF2B5EF4-FFF2-40B4-BE49-F238E27FC236}">
                  <a16:creationId xmlns:a16="http://schemas.microsoft.com/office/drawing/2014/main" id="{466DCD4E-0FBE-44EF-8DF9-9A33189EF401}"/>
                </a:ext>
              </a:extLst>
            </p:cNvPr>
            <p:cNvSpPr txBox="1"/>
            <p:nvPr/>
          </p:nvSpPr>
          <p:spPr>
            <a:xfrm>
              <a:off x="1639336" y="3655423"/>
              <a:ext cx="4596002" cy="477054"/>
            </a:xfrm>
            <a:prstGeom prst="rect">
              <a:avLst/>
            </a:prstGeom>
            <a:noFill/>
          </p:spPr>
          <p:txBody>
            <a:bodyPr wrap="none" rtlCol="0">
              <a:spAutoFit/>
            </a:bodyPr>
            <a:lstStyle/>
            <a:p>
              <a:r>
                <a:rPr lang="pt-BR" sz="2500" dirty="0"/>
                <a:t>- Padrões </a:t>
              </a:r>
              <a:r>
                <a:rPr lang="pt-BR" sz="2500" dirty="0" err="1"/>
                <a:t>meso</a:t>
              </a:r>
              <a:r>
                <a:rPr lang="pt-BR" sz="2500" dirty="0"/>
                <a:t>- e </a:t>
              </a:r>
              <a:r>
                <a:rPr lang="pt-BR" sz="2500" dirty="0" err="1"/>
                <a:t>macroescalares</a:t>
              </a:r>
              <a:endParaRPr lang="pt-BR" sz="2500" dirty="0"/>
            </a:p>
          </p:txBody>
        </p:sp>
        <p:sp>
          <p:nvSpPr>
            <p:cNvPr id="11" name="CaixaDeTexto 10">
              <a:extLst>
                <a:ext uri="{FF2B5EF4-FFF2-40B4-BE49-F238E27FC236}">
                  <a16:creationId xmlns:a16="http://schemas.microsoft.com/office/drawing/2014/main" id="{79678CE3-B8C2-4AEF-A975-B687EFD96735}"/>
                </a:ext>
              </a:extLst>
            </p:cNvPr>
            <p:cNvSpPr txBox="1"/>
            <p:nvPr/>
          </p:nvSpPr>
          <p:spPr>
            <a:xfrm>
              <a:off x="2160494" y="4531541"/>
              <a:ext cx="3464475" cy="477054"/>
            </a:xfrm>
            <a:prstGeom prst="rect">
              <a:avLst/>
            </a:prstGeom>
            <a:noFill/>
          </p:spPr>
          <p:txBody>
            <a:bodyPr wrap="none" rtlCol="0">
              <a:spAutoFit/>
            </a:bodyPr>
            <a:lstStyle/>
            <a:p>
              <a:r>
                <a:rPr lang="pt-BR" sz="2500" dirty="0"/>
                <a:t>- </a:t>
              </a:r>
              <a:r>
                <a:rPr lang="pt-BR" sz="2500" dirty="0" err="1"/>
                <a:t>Autocorrelação</a:t>
              </a:r>
              <a:r>
                <a:rPr lang="pt-BR" sz="2500" dirty="0"/>
                <a:t> espacial</a:t>
              </a:r>
            </a:p>
          </p:txBody>
        </p:sp>
      </p:grpSp>
      <p:sp>
        <p:nvSpPr>
          <p:cNvPr id="16" name="Título 1">
            <a:extLst>
              <a:ext uri="{FF2B5EF4-FFF2-40B4-BE49-F238E27FC236}">
                <a16:creationId xmlns:a16="http://schemas.microsoft.com/office/drawing/2014/main" id="{08839963-BAFE-4B3F-ABDB-88773846FD83}"/>
              </a:ext>
            </a:extLst>
          </p:cNvPr>
          <p:cNvSpPr txBox="1">
            <a:spLocks/>
          </p:cNvSpPr>
          <p:nvPr/>
        </p:nvSpPr>
        <p:spPr>
          <a:xfrm>
            <a:off x="84503" y="63696"/>
            <a:ext cx="4957760" cy="967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500"/>
              <a:t>Resultados e discussão</a:t>
            </a:r>
            <a:endParaRPr lang="pt-BR" sz="3500" dirty="0"/>
          </a:p>
        </p:txBody>
      </p:sp>
      <p:sp>
        <p:nvSpPr>
          <p:cNvPr id="17" name="CaixaDeTexto 16">
            <a:extLst>
              <a:ext uri="{FF2B5EF4-FFF2-40B4-BE49-F238E27FC236}">
                <a16:creationId xmlns:a16="http://schemas.microsoft.com/office/drawing/2014/main" id="{9872413F-6255-4477-8CD6-DD2058C2D61D}"/>
              </a:ext>
            </a:extLst>
          </p:cNvPr>
          <p:cNvSpPr txBox="1"/>
          <p:nvPr/>
        </p:nvSpPr>
        <p:spPr>
          <a:xfrm>
            <a:off x="5345512" y="1959288"/>
            <a:ext cx="6884126" cy="861774"/>
          </a:xfrm>
          <a:prstGeom prst="rect">
            <a:avLst/>
          </a:prstGeom>
          <a:noFill/>
        </p:spPr>
        <p:txBody>
          <a:bodyPr wrap="square" rtlCol="0">
            <a:spAutoFit/>
          </a:bodyPr>
          <a:lstStyle/>
          <a:p>
            <a:pPr algn="ctr"/>
            <a:r>
              <a:rPr lang="pt-BR" sz="2500" b="1" dirty="0"/>
              <a:t>Escalas maiores </a:t>
            </a:r>
            <a:r>
              <a:rPr lang="pt-BR" sz="2500" dirty="0"/>
              <a:t>têm maior </a:t>
            </a:r>
          </a:p>
          <a:p>
            <a:pPr algn="ctr"/>
            <a:r>
              <a:rPr lang="pt-BR" sz="2500" dirty="0" err="1"/>
              <a:t>autocorrelação</a:t>
            </a:r>
            <a:r>
              <a:rPr lang="pt-BR" sz="2500" dirty="0"/>
              <a:t> espacial (</a:t>
            </a:r>
            <a:r>
              <a:rPr lang="pt-BR" sz="2500" dirty="0" err="1"/>
              <a:t>IGu</a:t>
            </a:r>
            <a:r>
              <a:rPr lang="pt-BR" sz="2500" dirty="0"/>
              <a:t> e </a:t>
            </a:r>
            <a:r>
              <a:rPr lang="pt-BR" sz="2500" dirty="0" err="1"/>
              <a:t>IGb</a:t>
            </a:r>
            <a:r>
              <a:rPr lang="pt-BR" sz="2500" dirty="0"/>
              <a:t>)</a:t>
            </a:r>
            <a:endParaRPr lang="pt-BR" sz="2500" b="1" dirty="0"/>
          </a:p>
        </p:txBody>
      </p:sp>
      <p:sp>
        <p:nvSpPr>
          <p:cNvPr id="18" name="CaixaDeTexto 17">
            <a:extLst>
              <a:ext uri="{FF2B5EF4-FFF2-40B4-BE49-F238E27FC236}">
                <a16:creationId xmlns:a16="http://schemas.microsoft.com/office/drawing/2014/main" id="{4EB6675F-2902-4309-9C37-364B3AC63C33}"/>
              </a:ext>
            </a:extLst>
          </p:cNvPr>
          <p:cNvSpPr txBox="1"/>
          <p:nvPr/>
        </p:nvSpPr>
        <p:spPr>
          <a:xfrm>
            <a:off x="4496205" y="3723707"/>
            <a:ext cx="8338458" cy="861774"/>
          </a:xfrm>
          <a:prstGeom prst="rect">
            <a:avLst/>
          </a:prstGeom>
          <a:noFill/>
        </p:spPr>
        <p:txBody>
          <a:bodyPr wrap="square" rtlCol="0">
            <a:spAutoFit/>
          </a:bodyPr>
          <a:lstStyle/>
          <a:p>
            <a:pPr algn="ctr"/>
            <a:r>
              <a:rPr lang="pt-BR" sz="2500" dirty="0"/>
              <a:t>Maior </a:t>
            </a:r>
            <a:r>
              <a:rPr lang="pt-BR" sz="2500" dirty="0" err="1"/>
              <a:t>autocorrelação</a:t>
            </a:r>
            <a:r>
              <a:rPr lang="pt-BR" sz="2500" dirty="0"/>
              <a:t> espacial </a:t>
            </a:r>
          </a:p>
          <a:p>
            <a:pPr algn="ctr"/>
            <a:r>
              <a:rPr lang="pt-BR" sz="2500" dirty="0"/>
              <a:t>(</a:t>
            </a:r>
            <a:r>
              <a:rPr lang="pt-BR" sz="2500" dirty="0" err="1"/>
              <a:t>IGu</a:t>
            </a:r>
            <a:r>
              <a:rPr lang="pt-BR" sz="2500" dirty="0"/>
              <a:t> e </a:t>
            </a:r>
            <a:r>
              <a:rPr lang="pt-BR" sz="2500" dirty="0" err="1"/>
              <a:t>IGb</a:t>
            </a:r>
            <a:r>
              <a:rPr lang="pt-BR" sz="2500" dirty="0"/>
              <a:t>) </a:t>
            </a:r>
            <a:r>
              <a:rPr lang="pt-BR" sz="2500" b="1" dirty="0"/>
              <a:t>a vizinhos imediatos</a:t>
            </a:r>
          </a:p>
        </p:txBody>
      </p:sp>
    </p:spTree>
    <p:extLst>
      <p:ext uri="{BB962C8B-B14F-4D97-AF65-F5344CB8AC3E}">
        <p14:creationId xmlns:p14="http://schemas.microsoft.com/office/powerpoint/2010/main" val="19656461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Agrupar 11">
            <a:extLst>
              <a:ext uri="{FF2B5EF4-FFF2-40B4-BE49-F238E27FC236}">
                <a16:creationId xmlns:a16="http://schemas.microsoft.com/office/drawing/2014/main" id="{957A677F-18B5-41D3-B448-2879A213F08E}"/>
              </a:ext>
            </a:extLst>
          </p:cNvPr>
          <p:cNvGrpSpPr/>
          <p:nvPr/>
        </p:nvGrpSpPr>
        <p:grpSpPr>
          <a:xfrm>
            <a:off x="220777" y="1435072"/>
            <a:ext cx="4685212" cy="3196576"/>
            <a:chOff x="1550126" y="1812019"/>
            <a:chExt cx="4685212" cy="3196576"/>
          </a:xfrm>
        </p:grpSpPr>
        <p:sp>
          <p:nvSpPr>
            <p:cNvPr id="4" name="CaixaDeTexto 3">
              <a:extLst>
                <a:ext uri="{FF2B5EF4-FFF2-40B4-BE49-F238E27FC236}">
                  <a16:creationId xmlns:a16="http://schemas.microsoft.com/office/drawing/2014/main" id="{0987718E-6A5E-47CF-AD0F-567146AB50A6}"/>
                </a:ext>
              </a:extLst>
            </p:cNvPr>
            <p:cNvSpPr txBox="1"/>
            <p:nvPr/>
          </p:nvSpPr>
          <p:spPr>
            <a:xfrm>
              <a:off x="1813863" y="2073278"/>
              <a:ext cx="981872" cy="477054"/>
            </a:xfrm>
            <a:prstGeom prst="rect">
              <a:avLst/>
            </a:prstGeom>
            <a:noFill/>
          </p:spPr>
          <p:txBody>
            <a:bodyPr wrap="none" rtlCol="0">
              <a:spAutoFit/>
            </a:bodyPr>
            <a:lstStyle/>
            <a:p>
              <a:r>
                <a:rPr lang="pt-BR" sz="2500" dirty="0"/>
                <a:t>Escala</a:t>
              </a:r>
            </a:p>
          </p:txBody>
        </p:sp>
        <p:sp>
          <p:nvSpPr>
            <p:cNvPr id="5" name="CaixaDeTexto 4">
              <a:extLst>
                <a:ext uri="{FF2B5EF4-FFF2-40B4-BE49-F238E27FC236}">
                  <a16:creationId xmlns:a16="http://schemas.microsoft.com/office/drawing/2014/main" id="{63E9E7D8-577A-4B4C-A0A3-EDFE66D436CB}"/>
                </a:ext>
              </a:extLst>
            </p:cNvPr>
            <p:cNvSpPr txBox="1"/>
            <p:nvPr/>
          </p:nvSpPr>
          <p:spPr>
            <a:xfrm>
              <a:off x="4008988" y="2055860"/>
              <a:ext cx="1608646" cy="477054"/>
            </a:xfrm>
            <a:prstGeom prst="rect">
              <a:avLst/>
            </a:prstGeom>
            <a:noFill/>
          </p:spPr>
          <p:txBody>
            <a:bodyPr wrap="none" rtlCol="0">
              <a:spAutoFit/>
            </a:bodyPr>
            <a:lstStyle/>
            <a:p>
              <a:r>
                <a:rPr lang="pt-BR" sz="2500" dirty="0"/>
                <a:t>Associação</a:t>
              </a:r>
            </a:p>
          </p:txBody>
        </p:sp>
        <p:sp>
          <p:nvSpPr>
            <p:cNvPr id="6" name="Seta: para Baixo 5">
              <a:extLst>
                <a:ext uri="{FF2B5EF4-FFF2-40B4-BE49-F238E27FC236}">
                  <a16:creationId xmlns:a16="http://schemas.microsoft.com/office/drawing/2014/main" id="{CAF5F222-C73E-423C-A99E-72AFE8F68FC6}"/>
                </a:ext>
              </a:extLst>
            </p:cNvPr>
            <p:cNvSpPr/>
            <p:nvPr/>
          </p:nvSpPr>
          <p:spPr>
            <a:xfrm rot="10800000">
              <a:off x="2795735" y="2055860"/>
              <a:ext cx="236298" cy="477054"/>
            </a:xfrm>
            <a:prstGeom prst="downArrow">
              <a:avLst/>
            </a:prstGeom>
            <a:solidFill>
              <a:schemeClr val="accent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solidFill>
                  <a:srgbClr val="00B050"/>
                </a:solidFill>
              </a:endParaRPr>
            </a:p>
          </p:txBody>
        </p:sp>
        <p:sp>
          <p:nvSpPr>
            <p:cNvPr id="7" name="Seta: para Baixo 6">
              <a:extLst>
                <a:ext uri="{FF2B5EF4-FFF2-40B4-BE49-F238E27FC236}">
                  <a16:creationId xmlns:a16="http://schemas.microsoft.com/office/drawing/2014/main" id="{FB8646D7-2123-47C2-8BCA-510630819AD4}"/>
                </a:ext>
              </a:extLst>
            </p:cNvPr>
            <p:cNvSpPr/>
            <p:nvPr/>
          </p:nvSpPr>
          <p:spPr>
            <a:xfrm>
              <a:off x="5617634" y="2073278"/>
              <a:ext cx="236298" cy="477054"/>
            </a:xfrm>
            <a:prstGeom prst="downArrow">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C1610C37-BA2B-44E0-B297-382D94621419}"/>
                </a:ext>
              </a:extLst>
            </p:cNvPr>
            <p:cNvSpPr/>
            <p:nvPr/>
          </p:nvSpPr>
          <p:spPr>
            <a:xfrm>
              <a:off x="1550126" y="1812019"/>
              <a:ext cx="4685212" cy="967286"/>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9" name="CaixaDeTexto 8">
              <a:extLst>
                <a:ext uri="{FF2B5EF4-FFF2-40B4-BE49-F238E27FC236}">
                  <a16:creationId xmlns:a16="http://schemas.microsoft.com/office/drawing/2014/main" id="{26255B38-FEAF-4E09-87F6-6069D613F301}"/>
                </a:ext>
              </a:extLst>
            </p:cNvPr>
            <p:cNvSpPr txBox="1"/>
            <p:nvPr/>
          </p:nvSpPr>
          <p:spPr>
            <a:xfrm>
              <a:off x="3696204" y="2882538"/>
              <a:ext cx="393056" cy="630942"/>
            </a:xfrm>
            <a:prstGeom prst="rect">
              <a:avLst/>
            </a:prstGeom>
            <a:noFill/>
          </p:spPr>
          <p:txBody>
            <a:bodyPr wrap="none" rtlCol="0">
              <a:spAutoFit/>
            </a:bodyPr>
            <a:lstStyle/>
            <a:p>
              <a:r>
                <a:rPr lang="pt-BR" sz="3500" dirty="0"/>
                <a:t>?</a:t>
              </a:r>
            </a:p>
          </p:txBody>
        </p:sp>
        <p:sp>
          <p:nvSpPr>
            <p:cNvPr id="10" name="CaixaDeTexto 9">
              <a:extLst>
                <a:ext uri="{FF2B5EF4-FFF2-40B4-BE49-F238E27FC236}">
                  <a16:creationId xmlns:a16="http://schemas.microsoft.com/office/drawing/2014/main" id="{466DCD4E-0FBE-44EF-8DF9-9A33189EF401}"/>
                </a:ext>
              </a:extLst>
            </p:cNvPr>
            <p:cNvSpPr txBox="1"/>
            <p:nvPr/>
          </p:nvSpPr>
          <p:spPr>
            <a:xfrm>
              <a:off x="1639336" y="3655423"/>
              <a:ext cx="4596002" cy="477054"/>
            </a:xfrm>
            <a:prstGeom prst="rect">
              <a:avLst/>
            </a:prstGeom>
            <a:noFill/>
          </p:spPr>
          <p:txBody>
            <a:bodyPr wrap="none" rtlCol="0">
              <a:spAutoFit/>
            </a:bodyPr>
            <a:lstStyle/>
            <a:p>
              <a:r>
                <a:rPr lang="pt-BR" sz="2500" dirty="0"/>
                <a:t>- Padrões </a:t>
              </a:r>
              <a:r>
                <a:rPr lang="pt-BR" sz="2500" dirty="0" err="1"/>
                <a:t>meso</a:t>
              </a:r>
              <a:r>
                <a:rPr lang="pt-BR" sz="2500" dirty="0"/>
                <a:t>- e </a:t>
              </a:r>
              <a:r>
                <a:rPr lang="pt-BR" sz="2500" dirty="0" err="1"/>
                <a:t>macroescalares</a:t>
              </a:r>
              <a:endParaRPr lang="pt-BR" sz="2500" dirty="0"/>
            </a:p>
          </p:txBody>
        </p:sp>
        <p:sp>
          <p:nvSpPr>
            <p:cNvPr id="11" name="CaixaDeTexto 10">
              <a:extLst>
                <a:ext uri="{FF2B5EF4-FFF2-40B4-BE49-F238E27FC236}">
                  <a16:creationId xmlns:a16="http://schemas.microsoft.com/office/drawing/2014/main" id="{79678CE3-B8C2-4AEF-A975-B687EFD96735}"/>
                </a:ext>
              </a:extLst>
            </p:cNvPr>
            <p:cNvSpPr txBox="1"/>
            <p:nvPr/>
          </p:nvSpPr>
          <p:spPr>
            <a:xfrm>
              <a:off x="2160494" y="4531541"/>
              <a:ext cx="3537635" cy="477054"/>
            </a:xfrm>
            <a:prstGeom prst="rect">
              <a:avLst/>
            </a:prstGeom>
            <a:noFill/>
          </p:spPr>
          <p:txBody>
            <a:bodyPr wrap="none" rtlCol="0">
              <a:spAutoFit/>
            </a:bodyPr>
            <a:lstStyle/>
            <a:p>
              <a:r>
                <a:rPr lang="pt-BR" sz="2500" b="1" dirty="0"/>
                <a:t>- </a:t>
              </a:r>
              <a:r>
                <a:rPr lang="pt-BR" sz="2500" b="1" dirty="0" err="1"/>
                <a:t>Autocorrelação</a:t>
              </a:r>
              <a:r>
                <a:rPr lang="pt-BR" sz="2500" b="1" dirty="0"/>
                <a:t> espacial</a:t>
              </a:r>
            </a:p>
          </p:txBody>
        </p:sp>
      </p:grpSp>
      <p:sp>
        <p:nvSpPr>
          <p:cNvPr id="16" name="Título 1">
            <a:extLst>
              <a:ext uri="{FF2B5EF4-FFF2-40B4-BE49-F238E27FC236}">
                <a16:creationId xmlns:a16="http://schemas.microsoft.com/office/drawing/2014/main" id="{08839963-BAFE-4B3F-ABDB-88773846FD83}"/>
              </a:ext>
            </a:extLst>
          </p:cNvPr>
          <p:cNvSpPr txBox="1">
            <a:spLocks/>
          </p:cNvSpPr>
          <p:nvPr/>
        </p:nvSpPr>
        <p:spPr>
          <a:xfrm>
            <a:off x="84503" y="63696"/>
            <a:ext cx="4957760" cy="967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500"/>
              <a:t>Resultados e discussão</a:t>
            </a:r>
            <a:endParaRPr lang="pt-BR" sz="3500" dirty="0"/>
          </a:p>
        </p:txBody>
      </p:sp>
      <p:sp>
        <p:nvSpPr>
          <p:cNvPr id="17" name="CaixaDeTexto 16">
            <a:extLst>
              <a:ext uri="{FF2B5EF4-FFF2-40B4-BE49-F238E27FC236}">
                <a16:creationId xmlns:a16="http://schemas.microsoft.com/office/drawing/2014/main" id="{9872413F-6255-4477-8CD6-DD2058C2D61D}"/>
              </a:ext>
            </a:extLst>
          </p:cNvPr>
          <p:cNvSpPr txBox="1"/>
          <p:nvPr/>
        </p:nvSpPr>
        <p:spPr>
          <a:xfrm>
            <a:off x="5345512" y="1959288"/>
            <a:ext cx="6884126" cy="861774"/>
          </a:xfrm>
          <a:prstGeom prst="rect">
            <a:avLst/>
          </a:prstGeom>
          <a:noFill/>
        </p:spPr>
        <p:txBody>
          <a:bodyPr wrap="square" rtlCol="0">
            <a:spAutoFit/>
          </a:bodyPr>
          <a:lstStyle/>
          <a:p>
            <a:pPr algn="ctr"/>
            <a:r>
              <a:rPr lang="pt-BR" sz="2500" b="1" dirty="0"/>
              <a:t>Escalas maiores </a:t>
            </a:r>
            <a:r>
              <a:rPr lang="pt-BR" sz="2500" dirty="0"/>
              <a:t>têm maior </a:t>
            </a:r>
          </a:p>
          <a:p>
            <a:pPr algn="ctr"/>
            <a:r>
              <a:rPr lang="pt-BR" sz="2500" dirty="0" err="1"/>
              <a:t>autocorrelação</a:t>
            </a:r>
            <a:r>
              <a:rPr lang="pt-BR" sz="2500" dirty="0"/>
              <a:t> espacial (</a:t>
            </a:r>
            <a:r>
              <a:rPr lang="pt-BR" sz="2500" dirty="0" err="1"/>
              <a:t>IGu</a:t>
            </a:r>
            <a:r>
              <a:rPr lang="pt-BR" sz="2500" dirty="0"/>
              <a:t> e </a:t>
            </a:r>
            <a:r>
              <a:rPr lang="pt-BR" sz="2500" dirty="0" err="1"/>
              <a:t>IGb</a:t>
            </a:r>
            <a:r>
              <a:rPr lang="pt-BR" sz="2500" dirty="0"/>
              <a:t>)</a:t>
            </a:r>
            <a:endParaRPr lang="pt-BR" sz="2500" b="1" dirty="0"/>
          </a:p>
        </p:txBody>
      </p:sp>
      <p:sp>
        <p:nvSpPr>
          <p:cNvPr id="18" name="CaixaDeTexto 17">
            <a:extLst>
              <a:ext uri="{FF2B5EF4-FFF2-40B4-BE49-F238E27FC236}">
                <a16:creationId xmlns:a16="http://schemas.microsoft.com/office/drawing/2014/main" id="{4EB6675F-2902-4309-9C37-364B3AC63C33}"/>
              </a:ext>
            </a:extLst>
          </p:cNvPr>
          <p:cNvSpPr txBox="1"/>
          <p:nvPr/>
        </p:nvSpPr>
        <p:spPr>
          <a:xfrm>
            <a:off x="4496205" y="3723707"/>
            <a:ext cx="8338458" cy="861774"/>
          </a:xfrm>
          <a:prstGeom prst="rect">
            <a:avLst/>
          </a:prstGeom>
          <a:noFill/>
        </p:spPr>
        <p:txBody>
          <a:bodyPr wrap="square" rtlCol="0">
            <a:spAutoFit/>
          </a:bodyPr>
          <a:lstStyle/>
          <a:p>
            <a:pPr algn="ctr"/>
            <a:r>
              <a:rPr lang="pt-BR" sz="2500" dirty="0"/>
              <a:t>Maior </a:t>
            </a:r>
            <a:r>
              <a:rPr lang="pt-BR" sz="2500" dirty="0" err="1"/>
              <a:t>autocorrelação</a:t>
            </a:r>
            <a:r>
              <a:rPr lang="pt-BR" sz="2500" dirty="0"/>
              <a:t> espacial </a:t>
            </a:r>
          </a:p>
          <a:p>
            <a:pPr algn="ctr"/>
            <a:r>
              <a:rPr lang="pt-BR" sz="2500" dirty="0"/>
              <a:t>(</a:t>
            </a:r>
            <a:r>
              <a:rPr lang="pt-BR" sz="2500" dirty="0" err="1"/>
              <a:t>IGu</a:t>
            </a:r>
            <a:r>
              <a:rPr lang="pt-BR" sz="2500" dirty="0"/>
              <a:t> e </a:t>
            </a:r>
            <a:r>
              <a:rPr lang="pt-BR" sz="2500" dirty="0" err="1"/>
              <a:t>IGb</a:t>
            </a:r>
            <a:r>
              <a:rPr lang="pt-BR" sz="2500" dirty="0"/>
              <a:t>) </a:t>
            </a:r>
            <a:r>
              <a:rPr lang="pt-BR" sz="2500" b="1" dirty="0"/>
              <a:t>a vizinhos imediatos</a:t>
            </a:r>
          </a:p>
        </p:txBody>
      </p:sp>
    </p:spTree>
    <p:extLst>
      <p:ext uri="{BB962C8B-B14F-4D97-AF65-F5344CB8AC3E}">
        <p14:creationId xmlns:p14="http://schemas.microsoft.com/office/powerpoint/2010/main" val="33529131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12E28B01-17C8-410B-8703-DB5229F04FFF}"/>
              </a:ext>
            </a:extLst>
          </p:cNvPr>
          <p:cNvSpPr txBox="1">
            <a:spLocks/>
          </p:cNvSpPr>
          <p:nvPr/>
        </p:nvSpPr>
        <p:spPr>
          <a:xfrm>
            <a:off x="84503" y="63696"/>
            <a:ext cx="4957760" cy="967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500" dirty="0"/>
              <a:t>Resultados e discussão</a:t>
            </a:r>
          </a:p>
        </p:txBody>
      </p:sp>
      <mc:AlternateContent xmlns:mc="http://schemas.openxmlformats.org/markup-compatibility/2006">
        <mc:Choice xmlns:a14="http://schemas.microsoft.com/office/drawing/2010/main" Requires="a14">
          <p:sp>
            <p:nvSpPr>
              <p:cNvPr id="7" name="CaixaDeTexto 6">
                <a:extLst>
                  <a:ext uri="{FF2B5EF4-FFF2-40B4-BE49-F238E27FC236}">
                    <a16:creationId xmlns:a16="http://schemas.microsoft.com/office/drawing/2014/main" id="{179C3084-F8A2-43E0-AE76-00CDFA107360}"/>
                  </a:ext>
                </a:extLst>
              </p:cNvPr>
              <p:cNvSpPr txBox="1"/>
              <p:nvPr/>
            </p:nvSpPr>
            <p:spPr>
              <a:xfrm>
                <a:off x="496389" y="1274588"/>
                <a:ext cx="11695611" cy="477054"/>
              </a:xfrm>
              <a:prstGeom prst="rect">
                <a:avLst/>
              </a:prstGeom>
              <a:noFill/>
            </p:spPr>
            <p:txBody>
              <a:bodyPr wrap="square" rtlCol="0">
                <a:spAutoFit/>
              </a:bodyPr>
              <a:lstStyle/>
              <a:p>
                <a:r>
                  <a:rPr lang="pt-BR" sz="2500" dirty="0">
                    <a:latin typeface="+mj-lt"/>
                  </a:rPr>
                  <a:t>Ausência de </a:t>
                </a:r>
                <a:r>
                  <a:rPr lang="pt-BR" sz="2500" dirty="0" err="1">
                    <a:latin typeface="+mj-lt"/>
                  </a:rPr>
                  <a:t>autocorrelação</a:t>
                </a:r>
                <a:r>
                  <a:rPr lang="pt-BR" sz="2500" dirty="0">
                    <a:latin typeface="+mj-lt"/>
                  </a:rPr>
                  <a:t> espacial </a:t>
                </a:r>
                <a:r>
                  <a:rPr lang="pt-BR" sz="2500" b="1" dirty="0">
                    <a:latin typeface="+mj-lt"/>
                  </a:rPr>
                  <a:t>local</a:t>
                </a:r>
                <a:r>
                  <a:rPr lang="pt-BR" sz="2500" dirty="0">
                    <a:latin typeface="+mj-lt"/>
                  </a:rPr>
                  <a:t> </a:t>
                </a:r>
                <a14:m>
                  <m:oMath xmlns:m="http://schemas.openxmlformats.org/officeDocument/2006/math">
                    <m:r>
                      <a:rPr lang="pt-BR" sz="2500" i="1" smtClean="0">
                        <a:latin typeface="+mj-lt"/>
                        <a:ea typeface="Cambria Math" panose="02040503050406030204" pitchFamily="18" charset="0"/>
                      </a:rPr>
                      <m:t>≠</m:t>
                    </m:r>
                  </m:oMath>
                </a14:m>
                <a:r>
                  <a:rPr lang="pt-BR" sz="2500" dirty="0">
                    <a:latin typeface="+mj-lt"/>
                  </a:rPr>
                  <a:t> Ausência de </a:t>
                </a:r>
                <a:r>
                  <a:rPr lang="pt-BR" sz="2500" dirty="0" err="1">
                    <a:latin typeface="+mj-lt"/>
                  </a:rPr>
                  <a:t>autocorrelação</a:t>
                </a:r>
                <a:r>
                  <a:rPr lang="pt-BR" sz="2500" dirty="0">
                    <a:latin typeface="+mj-lt"/>
                  </a:rPr>
                  <a:t> espacial </a:t>
                </a:r>
                <a:r>
                  <a:rPr lang="pt-BR" sz="2500" b="1" dirty="0">
                    <a:latin typeface="+mj-lt"/>
                  </a:rPr>
                  <a:t>global</a:t>
                </a:r>
              </a:p>
            </p:txBody>
          </p:sp>
        </mc:Choice>
        <mc:Fallback>
          <p:sp>
            <p:nvSpPr>
              <p:cNvPr id="7" name="CaixaDeTexto 6">
                <a:extLst>
                  <a:ext uri="{FF2B5EF4-FFF2-40B4-BE49-F238E27FC236}">
                    <a16:creationId xmlns:a16="http://schemas.microsoft.com/office/drawing/2014/main" id="{179C3084-F8A2-43E0-AE76-00CDFA107360}"/>
                  </a:ext>
                </a:extLst>
              </p:cNvPr>
              <p:cNvSpPr txBox="1">
                <a:spLocks noRot="1" noChangeAspect="1" noMove="1" noResize="1" noEditPoints="1" noAdjustHandles="1" noChangeArrowheads="1" noChangeShapeType="1" noTextEdit="1"/>
              </p:cNvSpPr>
              <p:nvPr/>
            </p:nvSpPr>
            <p:spPr>
              <a:xfrm>
                <a:off x="496389" y="1274588"/>
                <a:ext cx="11695611" cy="477054"/>
              </a:xfrm>
              <a:prstGeom prst="rect">
                <a:avLst/>
              </a:prstGeom>
              <a:blipFill>
                <a:blip r:embed="rId2"/>
                <a:stretch>
                  <a:fillRect l="-834" t="-8974" b="-30769"/>
                </a:stretch>
              </a:blipFill>
            </p:spPr>
            <p:txBody>
              <a:bodyPr/>
              <a:lstStyle/>
              <a:p>
                <a:r>
                  <a:rPr lang="pt-BR">
                    <a:noFill/>
                  </a:rPr>
                  <a:t> </a:t>
                </a:r>
              </a:p>
            </p:txBody>
          </p:sp>
        </mc:Fallback>
      </mc:AlternateContent>
      <p:pic>
        <p:nvPicPr>
          <p:cNvPr id="8" name="Imagem 7">
            <a:extLst>
              <a:ext uri="{FF2B5EF4-FFF2-40B4-BE49-F238E27FC236}">
                <a16:creationId xmlns:a16="http://schemas.microsoft.com/office/drawing/2014/main" id="{F0007B8E-028F-4CDB-BAD0-886363FF4038}"/>
              </a:ext>
            </a:extLst>
          </p:cNvPr>
          <p:cNvPicPr>
            <a:picLocks noChangeAspect="1"/>
          </p:cNvPicPr>
          <p:nvPr/>
        </p:nvPicPr>
        <p:blipFill rotWithShape="1">
          <a:blip r:embed="rId3">
            <a:extLst>
              <a:ext uri="{28A0092B-C50C-407E-A947-70E740481C1C}">
                <a14:useLocalDpi xmlns:a14="http://schemas.microsoft.com/office/drawing/2010/main" val="0"/>
              </a:ext>
            </a:extLst>
          </a:blip>
          <a:srcRect l="16696" t="23492" r="18304" b="20000"/>
          <a:stretch/>
        </p:blipFill>
        <p:spPr>
          <a:xfrm>
            <a:off x="2563383" y="2205444"/>
            <a:ext cx="6072713" cy="2969624"/>
          </a:xfrm>
          <a:prstGeom prst="rect">
            <a:avLst/>
          </a:prstGeom>
        </p:spPr>
      </p:pic>
      <p:sp>
        <p:nvSpPr>
          <p:cNvPr id="9" name="Retângulo 8">
            <a:extLst>
              <a:ext uri="{FF2B5EF4-FFF2-40B4-BE49-F238E27FC236}">
                <a16:creationId xmlns:a16="http://schemas.microsoft.com/office/drawing/2014/main" id="{6389BD2D-3FFA-403F-AF41-D315C43C1881}"/>
              </a:ext>
            </a:extLst>
          </p:cNvPr>
          <p:cNvSpPr/>
          <p:nvPr/>
        </p:nvSpPr>
        <p:spPr>
          <a:xfrm>
            <a:off x="3146600" y="3984172"/>
            <a:ext cx="452846" cy="5486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a:extLst>
              <a:ext uri="{FF2B5EF4-FFF2-40B4-BE49-F238E27FC236}">
                <a16:creationId xmlns:a16="http://schemas.microsoft.com/office/drawing/2014/main" id="{69588E28-269C-45E4-8C69-86F700A07805}"/>
              </a:ext>
            </a:extLst>
          </p:cNvPr>
          <p:cNvSpPr/>
          <p:nvPr/>
        </p:nvSpPr>
        <p:spPr>
          <a:xfrm>
            <a:off x="5891348" y="3984172"/>
            <a:ext cx="452846" cy="5486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856436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BE196F-2BB9-49C7-8001-F0205CBE135A}"/>
              </a:ext>
            </a:extLst>
          </p:cNvPr>
          <p:cNvSpPr>
            <a:spLocks noGrp="1"/>
          </p:cNvSpPr>
          <p:nvPr>
            <p:ph type="title"/>
          </p:nvPr>
        </p:nvSpPr>
        <p:spPr/>
        <p:txBody>
          <a:bodyPr/>
          <a:lstStyle/>
          <a:p>
            <a:endParaRPr lang="pt-BR"/>
          </a:p>
        </p:txBody>
      </p:sp>
      <p:grpSp>
        <p:nvGrpSpPr>
          <p:cNvPr id="4" name="Agrupar 3">
            <a:extLst>
              <a:ext uri="{FF2B5EF4-FFF2-40B4-BE49-F238E27FC236}">
                <a16:creationId xmlns:a16="http://schemas.microsoft.com/office/drawing/2014/main" id="{0F521695-4512-41FF-8C71-8CB64A47B7A5}"/>
              </a:ext>
            </a:extLst>
          </p:cNvPr>
          <p:cNvGrpSpPr/>
          <p:nvPr/>
        </p:nvGrpSpPr>
        <p:grpSpPr>
          <a:xfrm rot="16200000">
            <a:off x="3798083" y="966909"/>
            <a:ext cx="4595833" cy="4595840"/>
            <a:chOff x="6992983" y="732187"/>
            <a:chExt cx="4595833" cy="4595840"/>
          </a:xfrm>
        </p:grpSpPr>
        <p:sp>
          <p:nvSpPr>
            <p:cNvPr id="5" name="Retângulo 4">
              <a:extLst>
                <a:ext uri="{FF2B5EF4-FFF2-40B4-BE49-F238E27FC236}">
                  <a16:creationId xmlns:a16="http://schemas.microsoft.com/office/drawing/2014/main" id="{E858D9E7-C3E8-4733-95D2-087D61E71CBC}"/>
                </a:ext>
              </a:extLst>
            </p:cNvPr>
            <p:cNvSpPr/>
            <p:nvPr/>
          </p:nvSpPr>
          <p:spPr>
            <a:xfrm>
              <a:off x="6992983" y="732194"/>
              <a:ext cx="4595833" cy="4595833"/>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CD12B8CB-44BC-4259-8B1D-2818AFDBD129}"/>
                </a:ext>
              </a:extLst>
            </p:cNvPr>
            <p:cNvSpPr/>
            <p:nvPr/>
          </p:nvSpPr>
          <p:spPr>
            <a:xfrm>
              <a:off x="6992983" y="732193"/>
              <a:ext cx="2304921" cy="2304921"/>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7163B16A-2641-4735-BFD6-1A2CF3857AB5}"/>
                </a:ext>
              </a:extLst>
            </p:cNvPr>
            <p:cNvSpPr/>
            <p:nvPr/>
          </p:nvSpPr>
          <p:spPr>
            <a:xfrm>
              <a:off x="6994859" y="732189"/>
              <a:ext cx="1150584" cy="1150584"/>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86A85FC3-1445-4DE6-B512-E066CD9FB99E}"/>
                </a:ext>
              </a:extLst>
            </p:cNvPr>
            <p:cNvSpPr/>
            <p:nvPr/>
          </p:nvSpPr>
          <p:spPr>
            <a:xfrm>
              <a:off x="6997019" y="732188"/>
              <a:ext cx="568290" cy="56829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a:extLst>
                <a:ext uri="{FF2B5EF4-FFF2-40B4-BE49-F238E27FC236}">
                  <a16:creationId xmlns:a16="http://schemas.microsoft.com/office/drawing/2014/main" id="{8481C7D4-689D-481F-A353-9EEDBE4E53B1}"/>
                </a:ext>
              </a:extLst>
            </p:cNvPr>
            <p:cNvSpPr/>
            <p:nvPr/>
          </p:nvSpPr>
          <p:spPr>
            <a:xfrm>
              <a:off x="7002144" y="737313"/>
              <a:ext cx="279020" cy="279020"/>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a:extLst>
                <a:ext uri="{FF2B5EF4-FFF2-40B4-BE49-F238E27FC236}">
                  <a16:creationId xmlns:a16="http://schemas.microsoft.com/office/drawing/2014/main" id="{85A56DEB-2440-48F3-9968-48BE1527A691}"/>
                </a:ext>
              </a:extLst>
            </p:cNvPr>
            <p:cNvSpPr/>
            <p:nvPr/>
          </p:nvSpPr>
          <p:spPr>
            <a:xfrm>
              <a:off x="7002144" y="732187"/>
              <a:ext cx="146864" cy="146864"/>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11" name="Seta: para a Direita 10">
            <a:extLst>
              <a:ext uri="{FF2B5EF4-FFF2-40B4-BE49-F238E27FC236}">
                <a16:creationId xmlns:a16="http://schemas.microsoft.com/office/drawing/2014/main" id="{F0A3A124-548A-4A6B-8D56-F000E2090A9A}"/>
              </a:ext>
            </a:extLst>
          </p:cNvPr>
          <p:cNvSpPr/>
          <p:nvPr/>
        </p:nvSpPr>
        <p:spPr>
          <a:xfrm>
            <a:off x="3127644" y="5339407"/>
            <a:ext cx="568290" cy="281489"/>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2" name="CaixaDeTexto 11">
            <a:extLst>
              <a:ext uri="{FF2B5EF4-FFF2-40B4-BE49-F238E27FC236}">
                <a16:creationId xmlns:a16="http://schemas.microsoft.com/office/drawing/2014/main" id="{78E70A73-D8CD-48D2-A352-C12820AA7075}"/>
              </a:ext>
            </a:extLst>
          </p:cNvPr>
          <p:cNvSpPr txBox="1"/>
          <p:nvPr/>
        </p:nvSpPr>
        <p:spPr>
          <a:xfrm>
            <a:off x="1849996" y="5132585"/>
            <a:ext cx="1277647" cy="630942"/>
          </a:xfrm>
          <a:prstGeom prst="rect">
            <a:avLst/>
          </a:prstGeom>
          <a:noFill/>
        </p:spPr>
        <p:txBody>
          <a:bodyPr wrap="square" rtlCol="0">
            <a:spAutoFit/>
          </a:bodyPr>
          <a:lstStyle/>
          <a:p>
            <a:r>
              <a:rPr lang="pt-BR" sz="3500" dirty="0"/>
              <a:t>3 km</a:t>
            </a:r>
          </a:p>
        </p:txBody>
      </p:sp>
    </p:spTree>
    <p:extLst>
      <p:ext uri="{BB962C8B-B14F-4D97-AF65-F5344CB8AC3E}">
        <p14:creationId xmlns:p14="http://schemas.microsoft.com/office/powerpoint/2010/main" val="28252203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4A8F041F-DE1C-4028-BE8A-3E31C985F994}"/>
              </a:ext>
            </a:extLst>
          </p:cNvPr>
          <p:cNvSpPr txBox="1">
            <a:spLocks/>
          </p:cNvSpPr>
          <p:nvPr/>
        </p:nvSpPr>
        <p:spPr>
          <a:xfrm>
            <a:off x="84503" y="63696"/>
            <a:ext cx="4957760" cy="967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500" dirty="0"/>
              <a:t>Resultados e discussão</a:t>
            </a:r>
          </a:p>
        </p:txBody>
      </p:sp>
      <p:pic>
        <p:nvPicPr>
          <p:cNvPr id="15" name="Imagem 14">
            <a:extLst>
              <a:ext uri="{FF2B5EF4-FFF2-40B4-BE49-F238E27FC236}">
                <a16:creationId xmlns:a16="http://schemas.microsoft.com/office/drawing/2014/main" id="{1FE8098C-3D6E-4523-AE6C-F11BD8126E13}"/>
              </a:ext>
            </a:extLst>
          </p:cNvPr>
          <p:cNvPicPr>
            <a:picLocks noChangeAspect="1"/>
          </p:cNvPicPr>
          <p:nvPr/>
        </p:nvPicPr>
        <p:blipFill>
          <a:blip r:embed="rId2"/>
          <a:stretch>
            <a:fillRect/>
          </a:stretch>
        </p:blipFill>
        <p:spPr>
          <a:xfrm>
            <a:off x="445421" y="1859932"/>
            <a:ext cx="5109621" cy="4749706"/>
          </a:xfrm>
          <a:prstGeom prst="rect">
            <a:avLst/>
          </a:prstGeom>
        </p:spPr>
      </p:pic>
      <p:sp>
        <p:nvSpPr>
          <p:cNvPr id="9" name="Retângulo 8">
            <a:extLst>
              <a:ext uri="{FF2B5EF4-FFF2-40B4-BE49-F238E27FC236}">
                <a16:creationId xmlns:a16="http://schemas.microsoft.com/office/drawing/2014/main" id="{D75CE193-F741-47FF-8CE0-8D9AF70E2467}"/>
              </a:ext>
            </a:extLst>
          </p:cNvPr>
          <p:cNvSpPr/>
          <p:nvPr/>
        </p:nvSpPr>
        <p:spPr>
          <a:xfrm>
            <a:off x="84503" y="5147591"/>
            <a:ext cx="253230" cy="253230"/>
          </a:xfrm>
          <a:prstGeom prst="rect">
            <a:avLst/>
          </a:prstGeom>
          <a:solidFill>
            <a:srgbClr val="FF142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Retângulo 11">
            <a:extLst>
              <a:ext uri="{FF2B5EF4-FFF2-40B4-BE49-F238E27FC236}">
                <a16:creationId xmlns:a16="http://schemas.microsoft.com/office/drawing/2014/main" id="{AADE3ADB-3238-481A-B75B-257DC8FA5221}"/>
              </a:ext>
            </a:extLst>
          </p:cNvPr>
          <p:cNvSpPr/>
          <p:nvPr/>
        </p:nvSpPr>
        <p:spPr>
          <a:xfrm>
            <a:off x="84503" y="5481449"/>
            <a:ext cx="253230" cy="253230"/>
          </a:xfrm>
          <a:prstGeom prst="rect">
            <a:avLst/>
          </a:prstGeom>
          <a:solidFill>
            <a:srgbClr val="2F2A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a:extLst>
              <a:ext uri="{FF2B5EF4-FFF2-40B4-BE49-F238E27FC236}">
                <a16:creationId xmlns:a16="http://schemas.microsoft.com/office/drawing/2014/main" id="{D7E9E6CB-6EF1-4934-A155-D959B210F822}"/>
              </a:ext>
            </a:extLst>
          </p:cNvPr>
          <p:cNvSpPr/>
          <p:nvPr/>
        </p:nvSpPr>
        <p:spPr>
          <a:xfrm>
            <a:off x="84503" y="5815307"/>
            <a:ext cx="253230" cy="253230"/>
          </a:xfrm>
          <a:prstGeom prst="rect">
            <a:avLst/>
          </a:prstGeom>
          <a:solidFill>
            <a:srgbClr val="FFAF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a:extLst>
              <a:ext uri="{FF2B5EF4-FFF2-40B4-BE49-F238E27FC236}">
                <a16:creationId xmlns:a16="http://schemas.microsoft.com/office/drawing/2014/main" id="{9827360A-1FB9-4B82-9E43-1BB55E6AA309}"/>
              </a:ext>
            </a:extLst>
          </p:cNvPr>
          <p:cNvSpPr/>
          <p:nvPr/>
        </p:nvSpPr>
        <p:spPr>
          <a:xfrm>
            <a:off x="84503" y="6149165"/>
            <a:ext cx="253230" cy="253230"/>
          </a:xfrm>
          <a:prstGeom prst="rect">
            <a:avLst/>
          </a:prstGeom>
          <a:solidFill>
            <a:srgbClr val="B9B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a:extLst>
              <a:ext uri="{FF2B5EF4-FFF2-40B4-BE49-F238E27FC236}">
                <a16:creationId xmlns:a16="http://schemas.microsoft.com/office/drawing/2014/main" id="{4EF9FAD4-D2E0-431E-B9F5-3ECE94996B62}"/>
              </a:ext>
            </a:extLst>
          </p:cNvPr>
          <p:cNvSpPr/>
          <p:nvPr/>
        </p:nvSpPr>
        <p:spPr>
          <a:xfrm>
            <a:off x="84503" y="6483023"/>
            <a:ext cx="253230" cy="25323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a:extLst>
              <a:ext uri="{FF2B5EF4-FFF2-40B4-BE49-F238E27FC236}">
                <a16:creationId xmlns:a16="http://schemas.microsoft.com/office/drawing/2014/main" id="{1507283D-BEF1-4534-A8DD-ABD131B4AE08}"/>
              </a:ext>
            </a:extLst>
          </p:cNvPr>
          <p:cNvSpPr txBox="1"/>
          <p:nvPr/>
        </p:nvSpPr>
        <p:spPr>
          <a:xfrm>
            <a:off x="445421" y="5112117"/>
            <a:ext cx="473206" cy="369332"/>
          </a:xfrm>
          <a:prstGeom prst="rect">
            <a:avLst/>
          </a:prstGeom>
          <a:noFill/>
        </p:spPr>
        <p:txBody>
          <a:bodyPr wrap="none" rtlCol="0">
            <a:spAutoFit/>
          </a:bodyPr>
          <a:lstStyle/>
          <a:p>
            <a:r>
              <a:rPr lang="pt-BR" dirty="0"/>
              <a:t>HH</a:t>
            </a:r>
          </a:p>
        </p:txBody>
      </p:sp>
      <p:sp>
        <p:nvSpPr>
          <p:cNvPr id="18" name="CaixaDeTexto 17">
            <a:extLst>
              <a:ext uri="{FF2B5EF4-FFF2-40B4-BE49-F238E27FC236}">
                <a16:creationId xmlns:a16="http://schemas.microsoft.com/office/drawing/2014/main" id="{98335AB7-C423-4D1A-A101-CD7EA8361925}"/>
              </a:ext>
            </a:extLst>
          </p:cNvPr>
          <p:cNvSpPr txBox="1"/>
          <p:nvPr/>
        </p:nvSpPr>
        <p:spPr>
          <a:xfrm>
            <a:off x="491908" y="5445975"/>
            <a:ext cx="380232" cy="369332"/>
          </a:xfrm>
          <a:prstGeom prst="rect">
            <a:avLst/>
          </a:prstGeom>
          <a:noFill/>
        </p:spPr>
        <p:txBody>
          <a:bodyPr wrap="none" rtlCol="0">
            <a:spAutoFit/>
          </a:bodyPr>
          <a:lstStyle/>
          <a:p>
            <a:r>
              <a:rPr lang="pt-BR" dirty="0"/>
              <a:t>LL</a:t>
            </a:r>
          </a:p>
        </p:txBody>
      </p:sp>
      <p:sp>
        <p:nvSpPr>
          <p:cNvPr id="19" name="CaixaDeTexto 18">
            <a:extLst>
              <a:ext uri="{FF2B5EF4-FFF2-40B4-BE49-F238E27FC236}">
                <a16:creationId xmlns:a16="http://schemas.microsoft.com/office/drawing/2014/main" id="{5C3B8CD2-B697-452E-98D1-839D0421B0BB}"/>
              </a:ext>
            </a:extLst>
          </p:cNvPr>
          <p:cNvSpPr txBox="1"/>
          <p:nvPr/>
        </p:nvSpPr>
        <p:spPr>
          <a:xfrm>
            <a:off x="491907" y="5810657"/>
            <a:ext cx="426720" cy="369332"/>
          </a:xfrm>
          <a:prstGeom prst="rect">
            <a:avLst/>
          </a:prstGeom>
          <a:noFill/>
        </p:spPr>
        <p:txBody>
          <a:bodyPr wrap="none" rtlCol="0">
            <a:spAutoFit/>
          </a:bodyPr>
          <a:lstStyle/>
          <a:p>
            <a:r>
              <a:rPr lang="pt-BR" dirty="0"/>
              <a:t>LH</a:t>
            </a:r>
          </a:p>
        </p:txBody>
      </p:sp>
      <p:sp>
        <p:nvSpPr>
          <p:cNvPr id="20" name="CaixaDeTexto 19">
            <a:extLst>
              <a:ext uri="{FF2B5EF4-FFF2-40B4-BE49-F238E27FC236}">
                <a16:creationId xmlns:a16="http://schemas.microsoft.com/office/drawing/2014/main" id="{243F64A1-CD57-4511-9AB3-28967802E91F}"/>
              </a:ext>
            </a:extLst>
          </p:cNvPr>
          <p:cNvSpPr txBox="1"/>
          <p:nvPr/>
        </p:nvSpPr>
        <p:spPr>
          <a:xfrm>
            <a:off x="491907" y="6144515"/>
            <a:ext cx="426720" cy="369332"/>
          </a:xfrm>
          <a:prstGeom prst="rect">
            <a:avLst/>
          </a:prstGeom>
          <a:noFill/>
        </p:spPr>
        <p:txBody>
          <a:bodyPr wrap="none" rtlCol="0">
            <a:spAutoFit/>
          </a:bodyPr>
          <a:lstStyle/>
          <a:p>
            <a:r>
              <a:rPr lang="pt-BR" dirty="0"/>
              <a:t>HL</a:t>
            </a:r>
          </a:p>
        </p:txBody>
      </p:sp>
      <p:sp>
        <p:nvSpPr>
          <p:cNvPr id="21" name="CaixaDeTexto 20">
            <a:extLst>
              <a:ext uri="{FF2B5EF4-FFF2-40B4-BE49-F238E27FC236}">
                <a16:creationId xmlns:a16="http://schemas.microsoft.com/office/drawing/2014/main" id="{A6ABDD9E-E03D-4A55-B52B-02A61B9CF63E}"/>
              </a:ext>
            </a:extLst>
          </p:cNvPr>
          <p:cNvSpPr txBox="1"/>
          <p:nvPr/>
        </p:nvSpPr>
        <p:spPr>
          <a:xfrm>
            <a:off x="445421" y="6424972"/>
            <a:ext cx="1733423" cy="369332"/>
          </a:xfrm>
          <a:prstGeom prst="rect">
            <a:avLst/>
          </a:prstGeom>
          <a:noFill/>
        </p:spPr>
        <p:txBody>
          <a:bodyPr wrap="none" rtlCol="0">
            <a:spAutoFit/>
          </a:bodyPr>
          <a:lstStyle/>
          <a:p>
            <a:r>
              <a:rPr lang="pt-BR" dirty="0"/>
              <a:t>Não </a:t>
            </a:r>
            <a:r>
              <a:rPr lang="pt-BR" dirty="0" err="1"/>
              <a:t>signiticativo</a:t>
            </a:r>
            <a:endParaRPr lang="pt-BR" dirty="0"/>
          </a:p>
        </p:txBody>
      </p:sp>
      <p:sp>
        <p:nvSpPr>
          <p:cNvPr id="22" name="CaixaDeTexto 21">
            <a:extLst>
              <a:ext uri="{FF2B5EF4-FFF2-40B4-BE49-F238E27FC236}">
                <a16:creationId xmlns:a16="http://schemas.microsoft.com/office/drawing/2014/main" id="{7EDE0F69-27E0-4376-805A-AE026842D37D}"/>
              </a:ext>
            </a:extLst>
          </p:cNvPr>
          <p:cNvSpPr txBox="1"/>
          <p:nvPr/>
        </p:nvSpPr>
        <p:spPr>
          <a:xfrm>
            <a:off x="1312132" y="1001102"/>
            <a:ext cx="3210623" cy="369332"/>
          </a:xfrm>
          <a:prstGeom prst="rect">
            <a:avLst/>
          </a:prstGeom>
          <a:noFill/>
        </p:spPr>
        <p:txBody>
          <a:bodyPr wrap="none" rtlCol="0">
            <a:spAutoFit/>
          </a:bodyPr>
          <a:lstStyle/>
          <a:p>
            <a:r>
              <a:rPr lang="pt-BR" dirty="0"/>
              <a:t>LISA </a:t>
            </a:r>
            <a:r>
              <a:rPr lang="pt-BR" dirty="0" err="1"/>
              <a:t>univariado</a:t>
            </a:r>
            <a:r>
              <a:rPr lang="pt-BR" dirty="0"/>
              <a:t> (</a:t>
            </a:r>
            <a:r>
              <a:rPr lang="pt-BR" dirty="0" err="1"/>
              <a:t>Radiância</a:t>
            </a:r>
            <a:r>
              <a:rPr lang="pt-BR" dirty="0"/>
              <a:t> total)</a:t>
            </a:r>
          </a:p>
        </p:txBody>
      </p:sp>
      <p:sp>
        <p:nvSpPr>
          <p:cNvPr id="23" name="CaixaDeTexto 22">
            <a:extLst>
              <a:ext uri="{FF2B5EF4-FFF2-40B4-BE49-F238E27FC236}">
                <a16:creationId xmlns:a16="http://schemas.microsoft.com/office/drawing/2014/main" id="{668413C9-3776-4582-82FE-9EC91131D05C}"/>
              </a:ext>
            </a:extLst>
          </p:cNvPr>
          <p:cNvSpPr txBox="1"/>
          <p:nvPr/>
        </p:nvSpPr>
        <p:spPr>
          <a:xfrm>
            <a:off x="1890403" y="1351283"/>
            <a:ext cx="2152256" cy="307777"/>
          </a:xfrm>
          <a:prstGeom prst="rect">
            <a:avLst/>
          </a:prstGeom>
          <a:noFill/>
        </p:spPr>
        <p:txBody>
          <a:bodyPr wrap="none" rtlCol="0">
            <a:spAutoFit/>
          </a:bodyPr>
          <a:lstStyle/>
          <a:p>
            <a:r>
              <a:rPr lang="pt-BR" sz="1400" dirty="0"/>
              <a:t>3 x 3km (</a:t>
            </a:r>
            <a:r>
              <a:rPr lang="pt-BR" sz="1400" dirty="0" err="1"/>
              <a:t>pseudo</a:t>
            </a:r>
            <a:r>
              <a:rPr lang="pt-BR" sz="1400" dirty="0"/>
              <a:t> p &lt; 0.001)</a:t>
            </a:r>
          </a:p>
        </p:txBody>
      </p:sp>
    </p:spTree>
    <p:extLst>
      <p:ext uri="{BB962C8B-B14F-4D97-AF65-F5344CB8AC3E}">
        <p14:creationId xmlns:p14="http://schemas.microsoft.com/office/powerpoint/2010/main" val="1028376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ECF3BE-342D-4F23-9E9F-07347D122EFA}"/>
              </a:ext>
            </a:extLst>
          </p:cNvPr>
          <p:cNvSpPr>
            <a:spLocks noGrp="1"/>
          </p:cNvSpPr>
          <p:nvPr>
            <p:ph type="title"/>
          </p:nvPr>
        </p:nvSpPr>
        <p:spPr/>
        <p:txBody>
          <a:bodyPr>
            <a:normAutofit/>
          </a:bodyPr>
          <a:lstStyle/>
          <a:p>
            <a:r>
              <a:rPr lang="pt-BR" dirty="0"/>
              <a:t>Objetivo</a:t>
            </a:r>
          </a:p>
        </p:txBody>
      </p:sp>
      <p:sp>
        <p:nvSpPr>
          <p:cNvPr id="3" name="Espaço Reservado para Conteúdo 2">
            <a:extLst>
              <a:ext uri="{FF2B5EF4-FFF2-40B4-BE49-F238E27FC236}">
                <a16:creationId xmlns:a16="http://schemas.microsoft.com/office/drawing/2014/main" id="{BC8FBB59-03AE-40B2-A0C6-0298B04D8034}"/>
              </a:ext>
            </a:extLst>
          </p:cNvPr>
          <p:cNvSpPr>
            <a:spLocks noGrp="1"/>
          </p:cNvSpPr>
          <p:nvPr>
            <p:ph idx="1"/>
          </p:nvPr>
        </p:nvSpPr>
        <p:spPr/>
        <p:txBody>
          <a:bodyPr/>
          <a:lstStyle/>
          <a:p>
            <a:pPr>
              <a:buFontTx/>
              <a:buChar char="-"/>
            </a:pPr>
            <a:r>
              <a:rPr lang="pt-BR" dirty="0" err="1"/>
              <a:t>Autocorrelação</a:t>
            </a:r>
            <a:r>
              <a:rPr lang="pt-BR" dirty="0"/>
              <a:t> espacial entre variáveis derivadas de luzes noturnas e fatores que já foram demonstrados pela literatura como potenciais preditores desses dados;</a:t>
            </a:r>
          </a:p>
          <a:p>
            <a:pPr>
              <a:buFontTx/>
              <a:buChar char="-"/>
            </a:pPr>
            <a:r>
              <a:rPr lang="pt-BR" dirty="0"/>
              <a:t>Identificar o grau de associação entre essas variáveis;</a:t>
            </a:r>
          </a:p>
          <a:p>
            <a:pPr>
              <a:buFontTx/>
              <a:buChar char="-"/>
            </a:pPr>
            <a:r>
              <a:rPr lang="pt-BR" dirty="0"/>
              <a:t>Identificar </a:t>
            </a:r>
            <a:r>
              <a:rPr lang="pt-BR" i="1" dirty="0"/>
              <a:t>drivers</a:t>
            </a:r>
            <a:r>
              <a:rPr lang="pt-BR" dirty="0"/>
              <a:t> de </a:t>
            </a:r>
            <a:r>
              <a:rPr lang="pt-BR" dirty="0" err="1"/>
              <a:t>autocorrelação</a:t>
            </a:r>
            <a:r>
              <a:rPr lang="pt-BR" dirty="0"/>
              <a:t> espacial negativa e positiva;</a:t>
            </a:r>
          </a:p>
          <a:p>
            <a:pPr>
              <a:buFontTx/>
              <a:buChar char="-"/>
            </a:pPr>
            <a:r>
              <a:rPr lang="pt-BR" dirty="0"/>
              <a:t>Explorar o efeito da escala nessas análises;</a:t>
            </a:r>
          </a:p>
          <a:p>
            <a:pPr>
              <a:buFontTx/>
              <a:buChar char="-"/>
            </a:pPr>
            <a:endParaRPr lang="pt-BR" dirty="0"/>
          </a:p>
          <a:p>
            <a:pPr marL="0" indent="0">
              <a:buNone/>
            </a:pPr>
            <a:r>
              <a:rPr lang="pt-BR" dirty="0"/>
              <a:t>		</a:t>
            </a:r>
          </a:p>
        </p:txBody>
      </p:sp>
    </p:spTree>
    <p:extLst>
      <p:ext uri="{BB962C8B-B14F-4D97-AF65-F5344CB8AC3E}">
        <p14:creationId xmlns:p14="http://schemas.microsoft.com/office/powerpoint/2010/main" val="29229148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4A8F041F-DE1C-4028-BE8A-3E31C985F994}"/>
              </a:ext>
            </a:extLst>
          </p:cNvPr>
          <p:cNvSpPr txBox="1">
            <a:spLocks/>
          </p:cNvSpPr>
          <p:nvPr/>
        </p:nvSpPr>
        <p:spPr>
          <a:xfrm>
            <a:off x="84503" y="63696"/>
            <a:ext cx="4957760" cy="967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500" dirty="0"/>
              <a:t>Resultados e discussão</a:t>
            </a:r>
          </a:p>
        </p:txBody>
      </p:sp>
      <p:pic>
        <p:nvPicPr>
          <p:cNvPr id="15" name="Imagem 14">
            <a:extLst>
              <a:ext uri="{FF2B5EF4-FFF2-40B4-BE49-F238E27FC236}">
                <a16:creationId xmlns:a16="http://schemas.microsoft.com/office/drawing/2014/main" id="{1FE8098C-3D6E-4523-AE6C-F11BD8126E13}"/>
              </a:ext>
            </a:extLst>
          </p:cNvPr>
          <p:cNvPicPr>
            <a:picLocks noChangeAspect="1"/>
          </p:cNvPicPr>
          <p:nvPr/>
        </p:nvPicPr>
        <p:blipFill>
          <a:blip r:embed="rId2"/>
          <a:stretch>
            <a:fillRect/>
          </a:stretch>
        </p:blipFill>
        <p:spPr>
          <a:xfrm>
            <a:off x="439036" y="1859932"/>
            <a:ext cx="5109621" cy="4749706"/>
          </a:xfrm>
          <a:prstGeom prst="rect">
            <a:avLst/>
          </a:prstGeom>
        </p:spPr>
      </p:pic>
      <p:sp>
        <p:nvSpPr>
          <p:cNvPr id="9" name="Retângulo 8">
            <a:extLst>
              <a:ext uri="{FF2B5EF4-FFF2-40B4-BE49-F238E27FC236}">
                <a16:creationId xmlns:a16="http://schemas.microsoft.com/office/drawing/2014/main" id="{D75CE193-F741-47FF-8CE0-8D9AF70E2467}"/>
              </a:ext>
            </a:extLst>
          </p:cNvPr>
          <p:cNvSpPr/>
          <p:nvPr/>
        </p:nvSpPr>
        <p:spPr>
          <a:xfrm>
            <a:off x="84503" y="5147591"/>
            <a:ext cx="253230" cy="253230"/>
          </a:xfrm>
          <a:prstGeom prst="rect">
            <a:avLst/>
          </a:prstGeom>
          <a:solidFill>
            <a:srgbClr val="FF142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Retângulo 11">
            <a:extLst>
              <a:ext uri="{FF2B5EF4-FFF2-40B4-BE49-F238E27FC236}">
                <a16:creationId xmlns:a16="http://schemas.microsoft.com/office/drawing/2014/main" id="{AADE3ADB-3238-481A-B75B-257DC8FA5221}"/>
              </a:ext>
            </a:extLst>
          </p:cNvPr>
          <p:cNvSpPr/>
          <p:nvPr/>
        </p:nvSpPr>
        <p:spPr>
          <a:xfrm>
            <a:off x="84503" y="5481449"/>
            <a:ext cx="253230" cy="253230"/>
          </a:xfrm>
          <a:prstGeom prst="rect">
            <a:avLst/>
          </a:prstGeom>
          <a:solidFill>
            <a:srgbClr val="2F2A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a:extLst>
              <a:ext uri="{FF2B5EF4-FFF2-40B4-BE49-F238E27FC236}">
                <a16:creationId xmlns:a16="http://schemas.microsoft.com/office/drawing/2014/main" id="{D7E9E6CB-6EF1-4934-A155-D959B210F822}"/>
              </a:ext>
            </a:extLst>
          </p:cNvPr>
          <p:cNvSpPr/>
          <p:nvPr/>
        </p:nvSpPr>
        <p:spPr>
          <a:xfrm>
            <a:off x="84503" y="5815307"/>
            <a:ext cx="253230" cy="253230"/>
          </a:xfrm>
          <a:prstGeom prst="rect">
            <a:avLst/>
          </a:prstGeom>
          <a:solidFill>
            <a:srgbClr val="FFAF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a:extLst>
              <a:ext uri="{FF2B5EF4-FFF2-40B4-BE49-F238E27FC236}">
                <a16:creationId xmlns:a16="http://schemas.microsoft.com/office/drawing/2014/main" id="{9827360A-1FB9-4B82-9E43-1BB55E6AA309}"/>
              </a:ext>
            </a:extLst>
          </p:cNvPr>
          <p:cNvSpPr/>
          <p:nvPr/>
        </p:nvSpPr>
        <p:spPr>
          <a:xfrm>
            <a:off x="84503" y="6149165"/>
            <a:ext cx="253230" cy="253230"/>
          </a:xfrm>
          <a:prstGeom prst="rect">
            <a:avLst/>
          </a:prstGeom>
          <a:solidFill>
            <a:srgbClr val="B9B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a:extLst>
              <a:ext uri="{FF2B5EF4-FFF2-40B4-BE49-F238E27FC236}">
                <a16:creationId xmlns:a16="http://schemas.microsoft.com/office/drawing/2014/main" id="{4EF9FAD4-D2E0-431E-B9F5-3ECE94996B62}"/>
              </a:ext>
            </a:extLst>
          </p:cNvPr>
          <p:cNvSpPr/>
          <p:nvPr/>
        </p:nvSpPr>
        <p:spPr>
          <a:xfrm>
            <a:off x="84503" y="6483023"/>
            <a:ext cx="253230" cy="25323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a:extLst>
              <a:ext uri="{FF2B5EF4-FFF2-40B4-BE49-F238E27FC236}">
                <a16:creationId xmlns:a16="http://schemas.microsoft.com/office/drawing/2014/main" id="{1507283D-BEF1-4534-A8DD-ABD131B4AE08}"/>
              </a:ext>
            </a:extLst>
          </p:cNvPr>
          <p:cNvSpPr txBox="1"/>
          <p:nvPr/>
        </p:nvSpPr>
        <p:spPr>
          <a:xfrm>
            <a:off x="445421" y="5112117"/>
            <a:ext cx="473206" cy="369332"/>
          </a:xfrm>
          <a:prstGeom prst="rect">
            <a:avLst/>
          </a:prstGeom>
          <a:noFill/>
        </p:spPr>
        <p:txBody>
          <a:bodyPr wrap="none" rtlCol="0">
            <a:spAutoFit/>
          </a:bodyPr>
          <a:lstStyle/>
          <a:p>
            <a:r>
              <a:rPr lang="pt-BR" dirty="0"/>
              <a:t>HH</a:t>
            </a:r>
          </a:p>
        </p:txBody>
      </p:sp>
      <p:sp>
        <p:nvSpPr>
          <p:cNvPr id="18" name="CaixaDeTexto 17">
            <a:extLst>
              <a:ext uri="{FF2B5EF4-FFF2-40B4-BE49-F238E27FC236}">
                <a16:creationId xmlns:a16="http://schemas.microsoft.com/office/drawing/2014/main" id="{98335AB7-C423-4D1A-A101-CD7EA8361925}"/>
              </a:ext>
            </a:extLst>
          </p:cNvPr>
          <p:cNvSpPr txBox="1"/>
          <p:nvPr/>
        </p:nvSpPr>
        <p:spPr>
          <a:xfrm>
            <a:off x="491908" y="5445975"/>
            <a:ext cx="380232" cy="369332"/>
          </a:xfrm>
          <a:prstGeom prst="rect">
            <a:avLst/>
          </a:prstGeom>
          <a:noFill/>
        </p:spPr>
        <p:txBody>
          <a:bodyPr wrap="none" rtlCol="0">
            <a:spAutoFit/>
          </a:bodyPr>
          <a:lstStyle/>
          <a:p>
            <a:r>
              <a:rPr lang="pt-BR" dirty="0"/>
              <a:t>LL</a:t>
            </a:r>
          </a:p>
        </p:txBody>
      </p:sp>
      <p:sp>
        <p:nvSpPr>
          <p:cNvPr id="19" name="CaixaDeTexto 18">
            <a:extLst>
              <a:ext uri="{FF2B5EF4-FFF2-40B4-BE49-F238E27FC236}">
                <a16:creationId xmlns:a16="http://schemas.microsoft.com/office/drawing/2014/main" id="{5C3B8CD2-B697-452E-98D1-839D0421B0BB}"/>
              </a:ext>
            </a:extLst>
          </p:cNvPr>
          <p:cNvSpPr txBox="1"/>
          <p:nvPr/>
        </p:nvSpPr>
        <p:spPr>
          <a:xfrm>
            <a:off x="491907" y="5810657"/>
            <a:ext cx="426720" cy="369332"/>
          </a:xfrm>
          <a:prstGeom prst="rect">
            <a:avLst/>
          </a:prstGeom>
          <a:noFill/>
        </p:spPr>
        <p:txBody>
          <a:bodyPr wrap="none" rtlCol="0">
            <a:spAutoFit/>
          </a:bodyPr>
          <a:lstStyle/>
          <a:p>
            <a:r>
              <a:rPr lang="pt-BR" dirty="0"/>
              <a:t>LH</a:t>
            </a:r>
          </a:p>
        </p:txBody>
      </p:sp>
      <p:sp>
        <p:nvSpPr>
          <p:cNvPr id="20" name="CaixaDeTexto 19">
            <a:extLst>
              <a:ext uri="{FF2B5EF4-FFF2-40B4-BE49-F238E27FC236}">
                <a16:creationId xmlns:a16="http://schemas.microsoft.com/office/drawing/2014/main" id="{243F64A1-CD57-4511-9AB3-28967802E91F}"/>
              </a:ext>
            </a:extLst>
          </p:cNvPr>
          <p:cNvSpPr txBox="1"/>
          <p:nvPr/>
        </p:nvSpPr>
        <p:spPr>
          <a:xfrm>
            <a:off x="491907" y="6144515"/>
            <a:ext cx="426720" cy="369332"/>
          </a:xfrm>
          <a:prstGeom prst="rect">
            <a:avLst/>
          </a:prstGeom>
          <a:noFill/>
        </p:spPr>
        <p:txBody>
          <a:bodyPr wrap="none" rtlCol="0">
            <a:spAutoFit/>
          </a:bodyPr>
          <a:lstStyle/>
          <a:p>
            <a:r>
              <a:rPr lang="pt-BR" dirty="0"/>
              <a:t>HL</a:t>
            </a:r>
          </a:p>
        </p:txBody>
      </p:sp>
      <p:sp>
        <p:nvSpPr>
          <p:cNvPr id="21" name="CaixaDeTexto 20">
            <a:extLst>
              <a:ext uri="{FF2B5EF4-FFF2-40B4-BE49-F238E27FC236}">
                <a16:creationId xmlns:a16="http://schemas.microsoft.com/office/drawing/2014/main" id="{A6ABDD9E-E03D-4A55-B52B-02A61B9CF63E}"/>
              </a:ext>
            </a:extLst>
          </p:cNvPr>
          <p:cNvSpPr txBox="1"/>
          <p:nvPr/>
        </p:nvSpPr>
        <p:spPr>
          <a:xfrm>
            <a:off x="445421" y="6424972"/>
            <a:ext cx="1733423" cy="369332"/>
          </a:xfrm>
          <a:prstGeom prst="rect">
            <a:avLst/>
          </a:prstGeom>
          <a:noFill/>
        </p:spPr>
        <p:txBody>
          <a:bodyPr wrap="none" rtlCol="0">
            <a:spAutoFit/>
          </a:bodyPr>
          <a:lstStyle/>
          <a:p>
            <a:r>
              <a:rPr lang="pt-BR" dirty="0"/>
              <a:t>Não </a:t>
            </a:r>
            <a:r>
              <a:rPr lang="pt-BR" dirty="0" err="1"/>
              <a:t>signiticativo</a:t>
            </a:r>
            <a:endParaRPr lang="pt-BR" dirty="0"/>
          </a:p>
        </p:txBody>
      </p:sp>
      <p:sp>
        <p:nvSpPr>
          <p:cNvPr id="2" name="Retângulo 1">
            <a:extLst>
              <a:ext uri="{FF2B5EF4-FFF2-40B4-BE49-F238E27FC236}">
                <a16:creationId xmlns:a16="http://schemas.microsoft.com/office/drawing/2014/main" id="{65167800-C51B-4B2A-BFC9-CBBA4C21A3B2}"/>
              </a:ext>
            </a:extLst>
          </p:cNvPr>
          <p:cNvSpPr/>
          <p:nvPr/>
        </p:nvSpPr>
        <p:spPr>
          <a:xfrm>
            <a:off x="4291992" y="3178629"/>
            <a:ext cx="541265" cy="5412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a:extLst>
              <a:ext uri="{FF2B5EF4-FFF2-40B4-BE49-F238E27FC236}">
                <a16:creationId xmlns:a16="http://schemas.microsoft.com/office/drawing/2014/main" id="{9A561BE6-FD2D-44DD-A8F3-46975805EC46}"/>
              </a:ext>
            </a:extLst>
          </p:cNvPr>
          <p:cNvPicPr>
            <a:picLocks noChangeAspect="1"/>
          </p:cNvPicPr>
          <p:nvPr/>
        </p:nvPicPr>
        <p:blipFill>
          <a:blip r:embed="rId3"/>
          <a:stretch>
            <a:fillRect/>
          </a:stretch>
        </p:blipFill>
        <p:spPr>
          <a:xfrm>
            <a:off x="6106252" y="1283531"/>
            <a:ext cx="2086974" cy="1895098"/>
          </a:xfrm>
          <a:prstGeom prst="rect">
            <a:avLst/>
          </a:prstGeom>
          <a:ln w="38100">
            <a:solidFill>
              <a:srgbClr val="FF1427"/>
            </a:solidFill>
          </a:ln>
        </p:spPr>
      </p:pic>
      <p:pic>
        <p:nvPicPr>
          <p:cNvPr id="8" name="Imagem 7">
            <a:extLst>
              <a:ext uri="{FF2B5EF4-FFF2-40B4-BE49-F238E27FC236}">
                <a16:creationId xmlns:a16="http://schemas.microsoft.com/office/drawing/2014/main" id="{D55FBEC9-B718-4009-B7A7-985387BB1B08}"/>
              </a:ext>
            </a:extLst>
          </p:cNvPr>
          <p:cNvPicPr>
            <a:picLocks noChangeAspect="1"/>
          </p:cNvPicPr>
          <p:nvPr/>
        </p:nvPicPr>
        <p:blipFill>
          <a:blip r:embed="rId4"/>
          <a:stretch>
            <a:fillRect/>
          </a:stretch>
        </p:blipFill>
        <p:spPr>
          <a:xfrm>
            <a:off x="6096000" y="3357738"/>
            <a:ext cx="4824549" cy="2710799"/>
          </a:xfrm>
          <a:prstGeom prst="rect">
            <a:avLst/>
          </a:prstGeom>
          <a:ln w="38100">
            <a:solidFill>
              <a:srgbClr val="00B050"/>
            </a:solidFill>
          </a:ln>
        </p:spPr>
      </p:pic>
      <p:sp>
        <p:nvSpPr>
          <p:cNvPr id="10" name="Retângulo 9">
            <a:extLst>
              <a:ext uri="{FF2B5EF4-FFF2-40B4-BE49-F238E27FC236}">
                <a16:creationId xmlns:a16="http://schemas.microsoft.com/office/drawing/2014/main" id="{D4FEC0B4-8FE1-446F-BABF-6F2662D48BF5}"/>
              </a:ext>
            </a:extLst>
          </p:cNvPr>
          <p:cNvSpPr/>
          <p:nvPr/>
        </p:nvSpPr>
        <p:spPr>
          <a:xfrm>
            <a:off x="2255520" y="3679372"/>
            <a:ext cx="1184366" cy="718457"/>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1" name="Imagem 10">
            <a:extLst>
              <a:ext uri="{FF2B5EF4-FFF2-40B4-BE49-F238E27FC236}">
                <a16:creationId xmlns:a16="http://schemas.microsoft.com/office/drawing/2014/main" id="{C1632857-1C3F-404B-BD9D-53F56C3259C0}"/>
              </a:ext>
            </a:extLst>
          </p:cNvPr>
          <p:cNvPicPr>
            <a:picLocks noChangeAspect="1"/>
          </p:cNvPicPr>
          <p:nvPr/>
        </p:nvPicPr>
        <p:blipFill>
          <a:blip r:embed="rId5"/>
          <a:stretch>
            <a:fillRect/>
          </a:stretch>
        </p:blipFill>
        <p:spPr>
          <a:xfrm>
            <a:off x="8922370" y="1283531"/>
            <a:ext cx="1998179" cy="1895098"/>
          </a:xfrm>
          <a:prstGeom prst="rect">
            <a:avLst/>
          </a:prstGeom>
          <a:ln w="38100">
            <a:solidFill>
              <a:srgbClr val="2F2AFA"/>
            </a:solidFill>
          </a:ln>
        </p:spPr>
      </p:pic>
      <p:sp>
        <p:nvSpPr>
          <p:cNvPr id="22" name="Retângulo 21">
            <a:extLst>
              <a:ext uri="{FF2B5EF4-FFF2-40B4-BE49-F238E27FC236}">
                <a16:creationId xmlns:a16="http://schemas.microsoft.com/office/drawing/2014/main" id="{1A2E0994-797B-4B3A-9469-752F5DE3144F}"/>
              </a:ext>
            </a:extLst>
          </p:cNvPr>
          <p:cNvSpPr/>
          <p:nvPr/>
        </p:nvSpPr>
        <p:spPr>
          <a:xfrm>
            <a:off x="3873981" y="4755518"/>
            <a:ext cx="541265" cy="541265"/>
          </a:xfrm>
          <a:prstGeom prst="rect">
            <a:avLst/>
          </a:prstGeom>
          <a:noFill/>
          <a:ln w="28575">
            <a:solidFill>
              <a:srgbClr val="2F2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CaixaDeTexto 22">
            <a:extLst>
              <a:ext uri="{FF2B5EF4-FFF2-40B4-BE49-F238E27FC236}">
                <a16:creationId xmlns:a16="http://schemas.microsoft.com/office/drawing/2014/main" id="{7B1E0F32-A0C9-4288-8812-EB3F25F3A271}"/>
              </a:ext>
            </a:extLst>
          </p:cNvPr>
          <p:cNvSpPr txBox="1"/>
          <p:nvPr/>
        </p:nvSpPr>
        <p:spPr>
          <a:xfrm>
            <a:off x="1312132" y="1001102"/>
            <a:ext cx="3210623" cy="369332"/>
          </a:xfrm>
          <a:prstGeom prst="rect">
            <a:avLst/>
          </a:prstGeom>
          <a:noFill/>
        </p:spPr>
        <p:txBody>
          <a:bodyPr wrap="none" rtlCol="0">
            <a:spAutoFit/>
          </a:bodyPr>
          <a:lstStyle/>
          <a:p>
            <a:r>
              <a:rPr lang="pt-BR" dirty="0"/>
              <a:t>LISA </a:t>
            </a:r>
            <a:r>
              <a:rPr lang="pt-BR" dirty="0" err="1"/>
              <a:t>univariado</a:t>
            </a:r>
            <a:r>
              <a:rPr lang="pt-BR" dirty="0"/>
              <a:t> (</a:t>
            </a:r>
            <a:r>
              <a:rPr lang="pt-BR" dirty="0" err="1"/>
              <a:t>Radiância</a:t>
            </a:r>
            <a:r>
              <a:rPr lang="pt-BR" dirty="0"/>
              <a:t> total)</a:t>
            </a:r>
          </a:p>
        </p:txBody>
      </p:sp>
      <p:sp>
        <p:nvSpPr>
          <p:cNvPr id="24" name="CaixaDeTexto 23">
            <a:extLst>
              <a:ext uri="{FF2B5EF4-FFF2-40B4-BE49-F238E27FC236}">
                <a16:creationId xmlns:a16="http://schemas.microsoft.com/office/drawing/2014/main" id="{CF8BD256-E57C-40D0-8802-1B0EF102DE87}"/>
              </a:ext>
            </a:extLst>
          </p:cNvPr>
          <p:cNvSpPr txBox="1"/>
          <p:nvPr/>
        </p:nvSpPr>
        <p:spPr>
          <a:xfrm>
            <a:off x="1890403" y="1351283"/>
            <a:ext cx="2152256" cy="307777"/>
          </a:xfrm>
          <a:prstGeom prst="rect">
            <a:avLst/>
          </a:prstGeom>
          <a:noFill/>
        </p:spPr>
        <p:txBody>
          <a:bodyPr wrap="none" rtlCol="0">
            <a:spAutoFit/>
          </a:bodyPr>
          <a:lstStyle/>
          <a:p>
            <a:r>
              <a:rPr lang="pt-BR" sz="1400" dirty="0"/>
              <a:t>3 x 3km (</a:t>
            </a:r>
            <a:r>
              <a:rPr lang="pt-BR" sz="1400" dirty="0" err="1"/>
              <a:t>pseudo</a:t>
            </a:r>
            <a:r>
              <a:rPr lang="pt-BR" sz="1400" dirty="0"/>
              <a:t> p &lt; 0.001)</a:t>
            </a:r>
          </a:p>
        </p:txBody>
      </p:sp>
    </p:spTree>
    <p:extLst>
      <p:ext uri="{BB962C8B-B14F-4D97-AF65-F5344CB8AC3E}">
        <p14:creationId xmlns:p14="http://schemas.microsoft.com/office/powerpoint/2010/main" val="21000579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4A8F041F-DE1C-4028-BE8A-3E31C985F994}"/>
              </a:ext>
            </a:extLst>
          </p:cNvPr>
          <p:cNvSpPr txBox="1">
            <a:spLocks/>
          </p:cNvSpPr>
          <p:nvPr/>
        </p:nvSpPr>
        <p:spPr>
          <a:xfrm>
            <a:off x="84503" y="63696"/>
            <a:ext cx="4957760" cy="967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500" dirty="0"/>
              <a:t>Resultados e discussão</a:t>
            </a:r>
          </a:p>
        </p:txBody>
      </p:sp>
      <p:pic>
        <p:nvPicPr>
          <p:cNvPr id="15" name="Imagem 14">
            <a:extLst>
              <a:ext uri="{FF2B5EF4-FFF2-40B4-BE49-F238E27FC236}">
                <a16:creationId xmlns:a16="http://schemas.microsoft.com/office/drawing/2014/main" id="{1FE8098C-3D6E-4523-AE6C-F11BD8126E13}"/>
              </a:ext>
            </a:extLst>
          </p:cNvPr>
          <p:cNvPicPr>
            <a:picLocks noChangeAspect="1"/>
          </p:cNvPicPr>
          <p:nvPr/>
        </p:nvPicPr>
        <p:blipFill>
          <a:blip r:embed="rId2"/>
          <a:stretch>
            <a:fillRect/>
          </a:stretch>
        </p:blipFill>
        <p:spPr>
          <a:xfrm>
            <a:off x="439036" y="1859932"/>
            <a:ext cx="5109621" cy="4749706"/>
          </a:xfrm>
          <a:prstGeom prst="rect">
            <a:avLst/>
          </a:prstGeom>
        </p:spPr>
      </p:pic>
      <p:sp>
        <p:nvSpPr>
          <p:cNvPr id="9" name="Retângulo 8">
            <a:extLst>
              <a:ext uri="{FF2B5EF4-FFF2-40B4-BE49-F238E27FC236}">
                <a16:creationId xmlns:a16="http://schemas.microsoft.com/office/drawing/2014/main" id="{D75CE193-F741-47FF-8CE0-8D9AF70E2467}"/>
              </a:ext>
            </a:extLst>
          </p:cNvPr>
          <p:cNvSpPr/>
          <p:nvPr/>
        </p:nvSpPr>
        <p:spPr>
          <a:xfrm>
            <a:off x="84503" y="5147591"/>
            <a:ext cx="253230" cy="253230"/>
          </a:xfrm>
          <a:prstGeom prst="rect">
            <a:avLst/>
          </a:prstGeom>
          <a:solidFill>
            <a:srgbClr val="FF142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Retângulo 11">
            <a:extLst>
              <a:ext uri="{FF2B5EF4-FFF2-40B4-BE49-F238E27FC236}">
                <a16:creationId xmlns:a16="http://schemas.microsoft.com/office/drawing/2014/main" id="{AADE3ADB-3238-481A-B75B-257DC8FA5221}"/>
              </a:ext>
            </a:extLst>
          </p:cNvPr>
          <p:cNvSpPr/>
          <p:nvPr/>
        </p:nvSpPr>
        <p:spPr>
          <a:xfrm>
            <a:off x="84503" y="5481449"/>
            <a:ext cx="253230" cy="253230"/>
          </a:xfrm>
          <a:prstGeom prst="rect">
            <a:avLst/>
          </a:prstGeom>
          <a:solidFill>
            <a:srgbClr val="2F2A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a:extLst>
              <a:ext uri="{FF2B5EF4-FFF2-40B4-BE49-F238E27FC236}">
                <a16:creationId xmlns:a16="http://schemas.microsoft.com/office/drawing/2014/main" id="{D7E9E6CB-6EF1-4934-A155-D959B210F822}"/>
              </a:ext>
            </a:extLst>
          </p:cNvPr>
          <p:cNvSpPr/>
          <p:nvPr/>
        </p:nvSpPr>
        <p:spPr>
          <a:xfrm>
            <a:off x="84503" y="5815307"/>
            <a:ext cx="253230" cy="253230"/>
          </a:xfrm>
          <a:prstGeom prst="rect">
            <a:avLst/>
          </a:prstGeom>
          <a:solidFill>
            <a:srgbClr val="FFAF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a:extLst>
              <a:ext uri="{FF2B5EF4-FFF2-40B4-BE49-F238E27FC236}">
                <a16:creationId xmlns:a16="http://schemas.microsoft.com/office/drawing/2014/main" id="{9827360A-1FB9-4B82-9E43-1BB55E6AA309}"/>
              </a:ext>
            </a:extLst>
          </p:cNvPr>
          <p:cNvSpPr/>
          <p:nvPr/>
        </p:nvSpPr>
        <p:spPr>
          <a:xfrm>
            <a:off x="84503" y="6149165"/>
            <a:ext cx="253230" cy="253230"/>
          </a:xfrm>
          <a:prstGeom prst="rect">
            <a:avLst/>
          </a:prstGeom>
          <a:solidFill>
            <a:srgbClr val="B9B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a:extLst>
              <a:ext uri="{FF2B5EF4-FFF2-40B4-BE49-F238E27FC236}">
                <a16:creationId xmlns:a16="http://schemas.microsoft.com/office/drawing/2014/main" id="{4EF9FAD4-D2E0-431E-B9F5-3ECE94996B62}"/>
              </a:ext>
            </a:extLst>
          </p:cNvPr>
          <p:cNvSpPr/>
          <p:nvPr/>
        </p:nvSpPr>
        <p:spPr>
          <a:xfrm>
            <a:off x="84503" y="6483023"/>
            <a:ext cx="253230" cy="25323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a:extLst>
              <a:ext uri="{FF2B5EF4-FFF2-40B4-BE49-F238E27FC236}">
                <a16:creationId xmlns:a16="http://schemas.microsoft.com/office/drawing/2014/main" id="{1507283D-BEF1-4534-A8DD-ABD131B4AE08}"/>
              </a:ext>
            </a:extLst>
          </p:cNvPr>
          <p:cNvSpPr txBox="1"/>
          <p:nvPr/>
        </p:nvSpPr>
        <p:spPr>
          <a:xfrm>
            <a:off x="445421" y="5112117"/>
            <a:ext cx="473206" cy="369332"/>
          </a:xfrm>
          <a:prstGeom prst="rect">
            <a:avLst/>
          </a:prstGeom>
          <a:noFill/>
        </p:spPr>
        <p:txBody>
          <a:bodyPr wrap="none" rtlCol="0">
            <a:spAutoFit/>
          </a:bodyPr>
          <a:lstStyle/>
          <a:p>
            <a:r>
              <a:rPr lang="pt-BR" dirty="0"/>
              <a:t>HH</a:t>
            </a:r>
          </a:p>
        </p:txBody>
      </p:sp>
      <p:sp>
        <p:nvSpPr>
          <p:cNvPr id="18" name="CaixaDeTexto 17">
            <a:extLst>
              <a:ext uri="{FF2B5EF4-FFF2-40B4-BE49-F238E27FC236}">
                <a16:creationId xmlns:a16="http://schemas.microsoft.com/office/drawing/2014/main" id="{98335AB7-C423-4D1A-A101-CD7EA8361925}"/>
              </a:ext>
            </a:extLst>
          </p:cNvPr>
          <p:cNvSpPr txBox="1"/>
          <p:nvPr/>
        </p:nvSpPr>
        <p:spPr>
          <a:xfrm>
            <a:off x="491908" y="5445975"/>
            <a:ext cx="380232" cy="369332"/>
          </a:xfrm>
          <a:prstGeom prst="rect">
            <a:avLst/>
          </a:prstGeom>
          <a:noFill/>
        </p:spPr>
        <p:txBody>
          <a:bodyPr wrap="none" rtlCol="0">
            <a:spAutoFit/>
          </a:bodyPr>
          <a:lstStyle/>
          <a:p>
            <a:r>
              <a:rPr lang="pt-BR" dirty="0"/>
              <a:t>LL</a:t>
            </a:r>
          </a:p>
        </p:txBody>
      </p:sp>
      <p:sp>
        <p:nvSpPr>
          <p:cNvPr id="19" name="CaixaDeTexto 18">
            <a:extLst>
              <a:ext uri="{FF2B5EF4-FFF2-40B4-BE49-F238E27FC236}">
                <a16:creationId xmlns:a16="http://schemas.microsoft.com/office/drawing/2014/main" id="{5C3B8CD2-B697-452E-98D1-839D0421B0BB}"/>
              </a:ext>
            </a:extLst>
          </p:cNvPr>
          <p:cNvSpPr txBox="1"/>
          <p:nvPr/>
        </p:nvSpPr>
        <p:spPr>
          <a:xfrm>
            <a:off x="491907" y="5810657"/>
            <a:ext cx="426720" cy="369332"/>
          </a:xfrm>
          <a:prstGeom prst="rect">
            <a:avLst/>
          </a:prstGeom>
          <a:noFill/>
        </p:spPr>
        <p:txBody>
          <a:bodyPr wrap="none" rtlCol="0">
            <a:spAutoFit/>
          </a:bodyPr>
          <a:lstStyle/>
          <a:p>
            <a:r>
              <a:rPr lang="pt-BR" dirty="0"/>
              <a:t>LH</a:t>
            </a:r>
          </a:p>
        </p:txBody>
      </p:sp>
      <p:sp>
        <p:nvSpPr>
          <p:cNvPr id="20" name="CaixaDeTexto 19">
            <a:extLst>
              <a:ext uri="{FF2B5EF4-FFF2-40B4-BE49-F238E27FC236}">
                <a16:creationId xmlns:a16="http://schemas.microsoft.com/office/drawing/2014/main" id="{243F64A1-CD57-4511-9AB3-28967802E91F}"/>
              </a:ext>
            </a:extLst>
          </p:cNvPr>
          <p:cNvSpPr txBox="1"/>
          <p:nvPr/>
        </p:nvSpPr>
        <p:spPr>
          <a:xfrm>
            <a:off x="491907" y="6144515"/>
            <a:ext cx="426720" cy="369332"/>
          </a:xfrm>
          <a:prstGeom prst="rect">
            <a:avLst/>
          </a:prstGeom>
          <a:noFill/>
        </p:spPr>
        <p:txBody>
          <a:bodyPr wrap="none" rtlCol="0">
            <a:spAutoFit/>
          </a:bodyPr>
          <a:lstStyle/>
          <a:p>
            <a:r>
              <a:rPr lang="pt-BR" dirty="0"/>
              <a:t>HL</a:t>
            </a:r>
          </a:p>
        </p:txBody>
      </p:sp>
      <p:sp>
        <p:nvSpPr>
          <p:cNvPr id="21" name="CaixaDeTexto 20">
            <a:extLst>
              <a:ext uri="{FF2B5EF4-FFF2-40B4-BE49-F238E27FC236}">
                <a16:creationId xmlns:a16="http://schemas.microsoft.com/office/drawing/2014/main" id="{A6ABDD9E-E03D-4A55-B52B-02A61B9CF63E}"/>
              </a:ext>
            </a:extLst>
          </p:cNvPr>
          <p:cNvSpPr txBox="1"/>
          <p:nvPr/>
        </p:nvSpPr>
        <p:spPr>
          <a:xfrm>
            <a:off x="445421" y="6424972"/>
            <a:ext cx="1733423" cy="369332"/>
          </a:xfrm>
          <a:prstGeom prst="rect">
            <a:avLst/>
          </a:prstGeom>
          <a:noFill/>
        </p:spPr>
        <p:txBody>
          <a:bodyPr wrap="none" rtlCol="0">
            <a:spAutoFit/>
          </a:bodyPr>
          <a:lstStyle/>
          <a:p>
            <a:r>
              <a:rPr lang="pt-BR" dirty="0"/>
              <a:t>Não </a:t>
            </a:r>
            <a:r>
              <a:rPr lang="pt-BR" dirty="0" err="1"/>
              <a:t>signiticativo</a:t>
            </a:r>
            <a:endParaRPr lang="pt-BR" dirty="0"/>
          </a:p>
        </p:txBody>
      </p:sp>
      <p:pic>
        <p:nvPicPr>
          <p:cNvPr id="23" name="Imagem 22">
            <a:extLst>
              <a:ext uri="{FF2B5EF4-FFF2-40B4-BE49-F238E27FC236}">
                <a16:creationId xmlns:a16="http://schemas.microsoft.com/office/drawing/2014/main" id="{8889DDE6-B2BC-4F26-9652-DB041B83AD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9628" y="1288652"/>
            <a:ext cx="5836646" cy="3858939"/>
          </a:xfrm>
          <a:prstGeom prst="rect">
            <a:avLst/>
          </a:prstGeom>
        </p:spPr>
      </p:pic>
      <p:sp>
        <p:nvSpPr>
          <p:cNvPr id="24" name="CaixaDeTexto 23">
            <a:extLst>
              <a:ext uri="{FF2B5EF4-FFF2-40B4-BE49-F238E27FC236}">
                <a16:creationId xmlns:a16="http://schemas.microsoft.com/office/drawing/2014/main" id="{35760A50-4BBE-40CF-95F0-E6AFF1A2C8BC}"/>
              </a:ext>
            </a:extLst>
          </p:cNvPr>
          <p:cNvSpPr txBox="1"/>
          <p:nvPr/>
        </p:nvSpPr>
        <p:spPr>
          <a:xfrm>
            <a:off x="8891451" y="5251963"/>
            <a:ext cx="4545875" cy="2154436"/>
          </a:xfrm>
          <a:prstGeom prst="rect">
            <a:avLst/>
          </a:prstGeom>
          <a:noFill/>
        </p:spPr>
        <p:txBody>
          <a:bodyPr wrap="square" rtlCol="0">
            <a:spAutoFit/>
          </a:bodyPr>
          <a:lstStyle/>
          <a:p>
            <a:pPr marL="342900" indent="-342900">
              <a:buAutoNum type="alphaLcPeriod"/>
            </a:pPr>
            <a:r>
              <a:rPr lang="pt-BR" sz="1400" dirty="0"/>
              <a:t>Área urbanizada de cidade ou vila</a:t>
            </a:r>
          </a:p>
          <a:p>
            <a:pPr marL="342900" indent="-342900">
              <a:buAutoNum type="alphaLcPeriod"/>
            </a:pPr>
            <a:r>
              <a:rPr lang="pt-BR" sz="1400" dirty="0"/>
              <a:t>Aglomerado rural isolado</a:t>
            </a:r>
          </a:p>
          <a:p>
            <a:pPr marL="342900" indent="-342900">
              <a:buAutoNum type="alphaLcPeriod"/>
            </a:pPr>
            <a:r>
              <a:rPr lang="pt-BR" sz="1400" dirty="0"/>
              <a:t>Aglomerado rural de extensão urbana</a:t>
            </a:r>
          </a:p>
          <a:p>
            <a:pPr marL="342900" indent="-342900">
              <a:buAutoNum type="alphaLcPeriod"/>
            </a:pPr>
            <a:r>
              <a:rPr lang="pt-BR" sz="1400" dirty="0"/>
              <a:t>Aglomerado rural isolado - povoado</a:t>
            </a:r>
          </a:p>
          <a:p>
            <a:pPr marL="342900" indent="-342900">
              <a:buAutoNum type="alphaLcPeriod"/>
            </a:pPr>
            <a:r>
              <a:rPr lang="pt-BR" sz="1400" dirty="0"/>
              <a:t>Aglomerado rural isolado – núcleo</a:t>
            </a:r>
          </a:p>
          <a:p>
            <a:pPr marL="342900" indent="-342900">
              <a:buAutoNum type="alphaLcPeriod"/>
            </a:pPr>
            <a:r>
              <a:rPr lang="pt-BR" sz="1400" dirty="0"/>
              <a:t>Área não urbanizada de cidade ou vila</a:t>
            </a:r>
          </a:p>
          <a:p>
            <a:pPr marL="342900" indent="-342900">
              <a:buAutoNum type="alphaLcPeriod"/>
            </a:pPr>
            <a:r>
              <a:rPr lang="pt-BR" sz="1400" dirty="0"/>
              <a:t>Área urbanizada isolada</a:t>
            </a:r>
          </a:p>
          <a:p>
            <a:pPr marL="342900" indent="-342900">
              <a:buAutoNum type="alphaLcPeriod"/>
            </a:pPr>
            <a:endParaRPr lang="pt-BR" dirty="0"/>
          </a:p>
          <a:p>
            <a:pPr marL="342900" indent="-342900">
              <a:buAutoNum type="alphaLcPeriod"/>
            </a:pPr>
            <a:endParaRPr lang="pt-BR" dirty="0"/>
          </a:p>
        </p:txBody>
      </p:sp>
      <p:sp>
        <p:nvSpPr>
          <p:cNvPr id="26" name="CaixaDeTexto 25">
            <a:extLst>
              <a:ext uri="{FF2B5EF4-FFF2-40B4-BE49-F238E27FC236}">
                <a16:creationId xmlns:a16="http://schemas.microsoft.com/office/drawing/2014/main" id="{4473CA67-553B-456D-A463-B3A9317FE510}"/>
              </a:ext>
            </a:extLst>
          </p:cNvPr>
          <p:cNvSpPr txBox="1"/>
          <p:nvPr/>
        </p:nvSpPr>
        <p:spPr>
          <a:xfrm>
            <a:off x="8157115" y="759412"/>
            <a:ext cx="1468672" cy="477054"/>
          </a:xfrm>
          <a:prstGeom prst="rect">
            <a:avLst/>
          </a:prstGeom>
          <a:noFill/>
        </p:spPr>
        <p:txBody>
          <a:bodyPr wrap="none" rtlCol="0">
            <a:spAutoFit/>
          </a:bodyPr>
          <a:lstStyle/>
          <a:p>
            <a:r>
              <a:rPr lang="pt-BR" sz="2500" dirty="0"/>
              <a:t>High-High</a:t>
            </a:r>
          </a:p>
        </p:txBody>
      </p:sp>
      <p:sp>
        <p:nvSpPr>
          <p:cNvPr id="27" name="CaixaDeTexto 26">
            <a:extLst>
              <a:ext uri="{FF2B5EF4-FFF2-40B4-BE49-F238E27FC236}">
                <a16:creationId xmlns:a16="http://schemas.microsoft.com/office/drawing/2014/main" id="{B8718591-0164-4223-A692-2F64FC048F88}"/>
              </a:ext>
            </a:extLst>
          </p:cNvPr>
          <p:cNvSpPr txBox="1"/>
          <p:nvPr/>
        </p:nvSpPr>
        <p:spPr>
          <a:xfrm>
            <a:off x="1312132" y="1001102"/>
            <a:ext cx="3210623" cy="369332"/>
          </a:xfrm>
          <a:prstGeom prst="rect">
            <a:avLst/>
          </a:prstGeom>
          <a:noFill/>
        </p:spPr>
        <p:txBody>
          <a:bodyPr wrap="none" rtlCol="0">
            <a:spAutoFit/>
          </a:bodyPr>
          <a:lstStyle/>
          <a:p>
            <a:r>
              <a:rPr lang="pt-BR" dirty="0"/>
              <a:t>LISA </a:t>
            </a:r>
            <a:r>
              <a:rPr lang="pt-BR" dirty="0" err="1"/>
              <a:t>univariado</a:t>
            </a:r>
            <a:r>
              <a:rPr lang="pt-BR" dirty="0"/>
              <a:t> (</a:t>
            </a:r>
            <a:r>
              <a:rPr lang="pt-BR" dirty="0" err="1"/>
              <a:t>Radiância</a:t>
            </a:r>
            <a:r>
              <a:rPr lang="pt-BR" dirty="0"/>
              <a:t> total)</a:t>
            </a:r>
          </a:p>
        </p:txBody>
      </p:sp>
      <p:sp>
        <p:nvSpPr>
          <p:cNvPr id="28" name="CaixaDeTexto 27">
            <a:extLst>
              <a:ext uri="{FF2B5EF4-FFF2-40B4-BE49-F238E27FC236}">
                <a16:creationId xmlns:a16="http://schemas.microsoft.com/office/drawing/2014/main" id="{816BE747-6F8E-42C3-8F35-B8BA483256BC}"/>
              </a:ext>
            </a:extLst>
          </p:cNvPr>
          <p:cNvSpPr txBox="1"/>
          <p:nvPr/>
        </p:nvSpPr>
        <p:spPr>
          <a:xfrm>
            <a:off x="1890403" y="1351283"/>
            <a:ext cx="2152256" cy="307777"/>
          </a:xfrm>
          <a:prstGeom prst="rect">
            <a:avLst/>
          </a:prstGeom>
          <a:noFill/>
        </p:spPr>
        <p:txBody>
          <a:bodyPr wrap="none" rtlCol="0">
            <a:spAutoFit/>
          </a:bodyPr>
          <a:lstStyle/>
          <a:p>
            <a:r>
              <a:rPr lang="pt-BR" sz="1400" dirty="0"/>
              <a:t>3 x 3km (</a:t>
            </a:r>
            <a:r>
              <a:rPr lang="pt-BR" sz="1400" dirty="0" err="1"/>
              <a:t>pseudo</a:t>
            </a:r>
            <a:r>
              <a:rPr lang="pt-BR" sz="1400" dirty="0"/>
              <a:t> p &lt; 0.001)</a:t>
            </a:r>
          </a:p>
        </p:txBody>
      </p:sp>
    </p:spTree>
    <p:extLst>
      <p:ext uri="{BB962C8B-B14F-4D97-AF65-F5344CB8AC3E}">
        <p14:creationId xmlns:p14="http://schemas.microsoft.com/office/powerpoint/2010/main" val="40750144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4A8F041F-DE1C-4028-BE8A-3E31C985F994}"/>
              </a:ext>
            </a:extLst>
          </p:cNvPr>
          <p:cNvSpPr txBox="1">
            <a:spLocks/>
          </p:cNvSpPr>
          <p:nvPr/>
        </p:nvSpPr>
        <p:spPr>
          <a:xfrm>
            <a:off x="84503" y="63696"/>
            <a:ext cx="4957760" cy="967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500" dirty="0"/>
              <a:t>Resultados e discussão</a:t>
            </a:r>
          </a:p>
        </p:txBody>
      </p:sp>
      <p:pic>
        <p:nvPicPr>
          <p:cNvPr id="15" name="Imagem 14">
            <a:extLst>
              <a:ext uri="{FF2B5EF4-FFF2-40B4-BE49-F238E27FC236}">
                <a16:creationId xmlns:a16="http://schemas.microsoft.com/office/drawing/2014/main" id="{1FE8098C-3D6E-4523-AE6C-F11BD8126E13}"/>
              </a:ext>
            </a:extLst>
          </p:cNvPr>
          <p:cNvPicPr>
            <a:picLocks noChangeAspect="1"/>
          </p:cNvPicPr>
          <p:nvPr/>
        </p:nvPicPr>
        <p:blipFill>
          <a:blip r:embed="rId3"/>
          <a:stretch>
            <a:fillRect/>
          </a:stretch>
        </p:blipFill>
        <p:spPr>
          <a:xfrm>
            <a:off x="439036" y="1859932"/>
            <a:ext cx="5109621" cy="4749706"/>
          </a:xfrm>
          <a:prstGeom prst="rect">
            <a:avLst/>
          </a:prstGeom>
        </p:spPr>
      </p:pic>
      <p:sp>
        <p:nvSpPr>
          <p:cNvPr id="9" name="Retângulo 8">
            <a:extLst>
              <a:ext uri="{FF2B5EF4-FFF2-40B4-BE49-F238E27FC236}">
                <a16:creationId xmlns:a16="http://schemas.microsoft.com/office/drawing/2014/main" id="{D75CE193-F741-47FF-8CE0-8D9AF70E2467}"/>
              </a:ext>
            </a:extLst>
          </p:cNvPr>
          <p:cNvSpPr/>
          <p:nvPr/>
        </p:nvSpPr>
        <p:spPr>
          <a:xfrm>
            <a:off x="84503" y="5147591"/>
            <a:ext cx="253230" cy="253230"/>
          </a:xfrm>
          <a:prstGeom prst="rect">
            <a:avLst/>
          </a:prstGeom>
          <a:solidFill>
            <a:srgbClr val="FF142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Retângulo 11">
            <a:extLst>
              <a:ext uri="{FF2B5EF4-FFF2-40B4-BE49-F238E27FC236}">
                <a16:creationId xmlns:a16="http://schemas.microsoft.com/office/drawing/2014/main" id="{AADE3ADB-3238-481A-B75B-257DC8FA5221}"/>
              </a:ext>
            </a:extLst>
          </p:cNvPr>
          <p:cNvSpPr/>
          <p:nvPr/>
        </p:nvSpPr>
        <p:spPr>
          <a:xfrm>
            <a:off x="84503" y="5481449"/>
            <a:ext cx="253230" cy="253230"/>
          </a:xfrm>
          <a:prstGeom prst="rect">
            <a:avLst/>
          </a:prstGeom>
          <a:solidFill>
            <a:srgbClr val="2F2A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a:extLst>
              <a:ext uri="{FF2B5EF4-FFF2-40B4-BE49-F238E27FC236}">
                <a16:creationId xmlns:a16="http://schemas.microsoft.com/office/drawing/2014/main" id="{D7E9E6CB-6EF1-4934-A155-D959B210F822}"/>
              </a:ext>
            </a:extLst>
          </p:cNvPr>
          <p:cNvSpPr/>
          <p:nvPr/>
        </p:nvSpPr>
        <p:spPr>
          <a:xfrm>
            <a:off x="84503" y="5815307"/>
            <a:ext cx="253230" cy="253230"/>
          </a:xfrm>
          <a:prstGeom prst="rect">
            <a:avLst/>
          </a:prstGeom>
          <a:solidFill>
            <a:srgbClr val="FFAF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a:extLst>
              <a:ext uri="{FF2B5EF4-FFF2-40B4-BE49-F238E27FC236}">
                <a16:creationId xmlns:a16="http://schemas.microsoft.com/office/drawing/2014/main" id="{9827360A-1FB9-4B82-9E43-1BB55E6AA309}"/>
              </a:ext>
            </a:extLst>
          </p:cNvPr>
          <p:cNvSpPr/>
          <p:nvPr/>
        </p:nvSpPr>
        <p:spPr>
          <a:xfrm>
            <a:off x="84503" y="6149165"/>
            <a:ext cx="253230" cy="253230"/>
          </a:xfrm>
          <a:prstGeom prst="rect">
            <a:avLst/>
          </a:prstGeom>
          <a:solidFill>
            <a:srgbClr val="B9B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a:extLst>
              <a:ext uri="{FF2B5EF4-FFF2-40B4-BE49-F238E27FC236}">
                <a16:creationId xmlns:a16="http://schemas.microsoft.com/office/drawing/2014/main" id="{4EF9FAD4-D2E0-431E-B9F5-3ECE94996B62}"/>
              </a:ext>
            </a:extLst>
          </p:cNvPr>
          <p:cNvSpPr/>
          <p:nvPr/>
        </p:nvSpPr>
        <p:spPr>
          <a:xfrm>
            <a:off x="84503" y="6483023"/>
            <a:ext cx="253230" cy="25323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a:extLst>
              <a:ext uri="{FF2B5EF4-FFF2-40B4-BE49-F238E27FC236}">
                <a16:creationId xmlns:a16="http://schemas.microsoft.com/office/drawing/2014/main" id="{1507283D-BEF1-4534-A8DD-ABD131B4AE08}"/>
              </a:ext>
            </a:extLst>
          </p:cNvPr>
          <p:cNvSpPr txBox="1"/>
          <p:nvPr/>
        </p:nvSpPr>
        <p:spPr>
          <a:xfrm>
            <a:off x="445421" y="5112117"/>
            <a:ext cx="473206" cy="369332"/>
          </a:xfrm>
          <a:prstGeom prst="rect">
            <a:avLst/>
          </a:prstGeom>
          <a:noFill/>
        </p:spPr>
        <p:txBody>
          <a:bodyPr wrap="none" rtlCol="0">
            <a:spAutoFit/>
          </a:bodyPr>
          <a:lstStyle/>
          <a:p>
            <a:r>
              <a:rPr lang="pt-BR" dirty="0"/>
              <a:t>HH</a:t>
            </a:r>
          </a:p>
        </p:txBody>
      </p:sp>
      <p:sp>
        <p:nvSpPr>
          <p:cNvPr id="18" name="CaixaDeTexto 17">
            <a:extLst>
              <a:ext uri="{FF2B5EF4-FFF2-40B4-BE49-F238E27FC236}">
                <a16:creationId xmlns:a16="http://schemas.microsoft.com/office/drawing/2014/main" id="{98335AB7-C423-4D1A-A101-CD7EA8361925}"/>
              </a:ext>
            </a:extLst>
          </p:cNvPr>
          <p:cNvSpPr txBox="1"/>
          <p:nvPr/>
        </p:nvSpPr>
        <p:spPr>
          <a:xfrm>
            <a:off x="491908" y="5445975"/>
            <a:ext cx="380232" cy="369332"/>
          </a:xfrm>
          <a:prstGeom prst="rect">
            <a:avLst/>
          </a:prstGeom>
          <a:noFill/>
        </p:spPr>
        <p:txBody>
          <a:bodyPr wrap="none" rtlCol="0">
            <a:spAutoFit/>
          </a:bodyPr>
          <a:lstStyle/>
          <a:p>
            <a:r>
              <a:rPr lang="pt-BR" dirty="0"/>
              <a:t>LL</a:t>
            </a:r>
          </a:p>
        </p:txBody>
      </p:sp>
      <p:sp>
        <p:nvSpPr>
          <p:cNvPr id="19" name="CaixaDeTexto 18">
            <a:extLst>
              <a:ext uri="{FF2B5EF4-FFF2-40B4-BE49-F238E27FC236}">
                <a16:creationId xmlns:a16="http://schemas.microsoft.com/office/drawing/2014/main" id="{5C3B8CD2-B697-452E-98D1-839D0421B0BB}"/>
              </a:ext>
            </a:extLst>
          </p:cNvPr>
          <p:cNvSpPr txBox="1"/>
          <p:nvPr/>
        </p:nvSpPr>
        <p:spPr>
          <a:xfrm>
            <a:off x="491907" y="5810657"/>
            <a:ext cx="426720" cy="369332"/>
          </a:xfrm>
          <a:prstGeom prst="rect">
            <a:avLst/>
          </a:prstGeom>
          <a:noFill/>
        </p:spPr>
        <p:txBody>
          <a:bodyPr wrap="none" rtlCol="0">
            <a:spAutoFit/>
          </a:bodyPr>
          <a:lstStyle/>
          <a:p>
            <a:r>
              <a:rPr lang="pt-BR" dirty="0"/>
              <a:t>LH</a:t>
            </a:r>
          </a:p>
        </p:txBody>
      </p:sp>
      <p:sp>
        <p:nvSpPr>
          <p:cNvPr id="20" name="CaixaDeTexto 19">
            <a:extLst>
              <a:ext uri="{FF2B5EF4-FFF2-40B4-BE49-F238E27FC236}">
                <a16:creationId xmlns:a16="http://schemas.microsoft.com/office/drawing/2014/main" id="{243F64A1-CD57-4511-9AB3-28967802E91F}"/>
              </a:ext>
            </a:extLst>
          </p:cNvPr>
          <p:cNvSpPr txBox="1"/>
          <p:nvPr/>
        </p:nvSpPr>
        <p:spPr>
          <a:xfrm>
            <a:off x="491907" y="6144515"/>
            <a:ext cx="426720" cy="369332"/>
          </a:xfrm>
          <a:prstGeom prst="rect">
            <a:avLst/>
          </a:prstGeom>
          <a:noFill/>
        </p:spPr>
        <p:txBody>
          <a:bodyPr wrap="none" rtlCol="0">
            <a:spAutoFit/>
          </a:bodyPr>
          <a:lstStyle/>
          <a:p>
            <a:r>
              <a:rPr lang="pt-BR" dirty="0"/>
              <a:t>HL</a:t>
            </a:r>
          </a:p>
        </p:txBody>
      </p:sp>
      <p:sp>
        <p:nvSpPr>
          <p:cNvPr id="21" name="CaixaDeTexto 20">
            <a:extLst>
              <a:ext uri="{FF2B5EF4-FFF2-40B4-BE49-F238E27FC236}">
                <a16:creationId xmlns:a16="http://schemas.microsoft.com/office/drawing/2014/main" id="{A6ABDD9E-E03D-4A55-B52B-02A61B9CF63E}"/>
              </a:ext>
            </a:extLst>
          </p:cNvPr>
          <p:cNvSpPr txBox="1"/>
          <p:nvPr/>
        </p:nvSpPr>
        <p:spPr>
          <a:xfrm>
            <a:off x="445421" y="6424972"/>
            <a:ext cx="1733423" cy="369332"/>
          </a:xfrm>
          <a:prstGeom prst="rect">
            <a:avLst/>
          </a:prstGeom>
          <a:noFill/>
        </p:spPr>
        <p:txBody>
          <a:bodyPr wrap="none" rtlCol="0">
            <a:spAutoFit/>
          </a:bodyPr>
          <a:lstStyle/>
          <a:p>
            <a:r>
              <a:rPr lang="pt-BR" dirty="0"/>
              <a:t>Não </a:t>
            </a:r>
            <a:r>
              <a:rPr lang="pt-BR" dirty="0" err="1"/>
              <a:t>signiticativo</a:t>
            </a:r>
            <a:endParaRPr lang="pt-BR" dirty="0"/>
          </a:p>
        </p:txBody>
      </p:sp>
      <p:pic>
        <p:nvPicPr>
          <p:cNvPr id="23" name="Imagem 22">
            <a:extLst>
              <a:ext uri="{FF2B5EF4-FFF2-40B4-BE49-F238E27FC236}">
                <a16:creationId xmlns:a16="http://schemas.microsoft.com/office/drawing/2014/main" id="{8889DDE6-B2BC-4F26-9652-DB041B83A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9628" y="1288652"/>
            <a:ext cx="5836646" cy="3858939"/>
          </a:xfrm>
          <a:prstGeom prst="rect">
            <a:avLst/>
          </a:prstGeom>
        </p:spPr>
      </p:pic>
      <p:sp>
        <p:nvSpPr>
          <p:cNvPr id="24" name="CaixaDeTexto 23">
            <a:extLst>
              <a:ext uri="{FF2B5EF4-FFF2-40B4-BE49-F238E27FC236}">
                <a16:creationId xmlns:a16="http://schemas.microsoft.com/office/drawing/2014/main" id="{35760A50-4BBE-40CF-95F0-E6AFF1A2C8BC}"/>
              </a:ext>
            </a:extLst>
          </p:cNvPr>
          <p:cNvSpPr txBox="1"/>
          <p:nvPr/>
        </p:nvSpPr>
        <p:spPr>
          <a:xfrm>
            <a:off x="8891451" y="5251963"/>
            <a:ext cx="4545875" cy="2154436"/>
          </a:xfrm>
          <a:prstGeom prst="rect">
            <a:avLst/>
          </a:prstGeom>
          <a:noFill/>
        </p:spPr>
        <p:txBody>
          <a:bodyPr wrap="square" rtlCol="0">
            <a:spAutoFit/>
          </a:bodyPr>
          <a:lstStyle/>
          <a:p>
            <a:pPr marL="342900" indent="-342900">
              <a:buAutoNum type="alphaLcPeriod"/>
            </a:pPr>
            <a:r>
              <a:rPr lang="pt-BR" sz="1400" dirty="0"/>
              <a:t>Área urbanizada de cidade ou vila</a:t>
            </a:r>
          </a:p>
          <a:p>
            <a:pPr marL="342900" indent="-342900">
              <a:buAutoNum type="alphaLcPeriod"/>
            </a:pPr>
            <a:r>
              <a:rPr lang="pt-BR" sz="1400" dirty="0"/>
              <a:t>Aglomerado rural isolado</a:t>
            </a:r>
          </a:p>
          <a:p>
            <a:pPr marL="342900" indent="-342900">
              <a:buAutoNum type="alphaLcPeriod"/>
            </a:pPr>
            <a:r>
              <a:rPr lang="pt-BR" sz="1400" dirty="0"/>
              <a:t>Aglomerado rural de extensão urbana</a:t>
            </a:r>
          </a:p>
          <a:p>
            <a:pPr marL="342900" indent="-342900">
              <a:buAutoNum type="alphaLcPeriod"/>
            </a:pPr>
            <a:r>
              <a:rPr lang="pt-BR" sz="1400" dirty="0"/>
              <a:t>Aglomerado rural isolado - povoado</a:t>
            </a:r>
          </a:p>
          <a:p>
            <a:pPr marL="342900" indent="-342900">
              <a:buAutoNum type="alphaLcPeriod"/>
            </a:pPr>
            <a:r>
              <a:rPr lang="pt-BR" sz="1400" dirty="0"/>
              <a:t>Aglomerado rural isolado – núcleo</a:t>
            </a:r>
          </a:p>
          <a:p>
            <a:pPr marL="342900" indent="-342900">
              <a:buAutoNum type="alphaLcPeriod"/>
            </a:pPr>
            <a:r>
              <a:rPr lang="pt-BR" sz="1400" dirty="0"/>
              <a:t>Área não urbanizada de cidade ou vila</a:t>
            </a:r>
          </a:p>
          <a:p>
            <a:pPr marL="342900" indent="-342900">
              <a:buAutoNum type="alphaLcPeriod"/>
            </a:pPr>
            <a:r>
              <a:rPr lang="pt-BR" sz="1400" dirty="0"/>
              <a:t>Área urbanizada isolada</a:t>
            </a:r>
          </a:p>
          <a:p>
            <a:pPr marL="342900" indent="-342900">
              <a:buAutoNum type="alphaLcPeriod"/>
            </a:pPr>
            <a:endParaRPr lang="pt-BR" dirty="0"/>
          </a:p>
          <a:p>
            <a:pPr marL="342900" indent="-342900">
              <a:buAutoNum type="alphaLcPeriod"/>
            </a:pPr>
            <a:endParaRPr lang="pt-BR" dirty="0"/>
          </a:p>
        </p:txBody>
      </p:sp>
      <p:sp>
        <p:nvSpPr>
          <p:cNvPr id="26" name="CaixaDeTexto 25">
            <a:extLst>
              <a:ext uri="{FF2B5EF4-FFF2-40B4-BE49-F238E27FC236}">
                <a16:creationId xmlns:a16="http://schemas.microsoft.com/office/drawing/2014/main" id="{4473CA67-553B-456D-A463-B3A9317FE510}"/>
              </a:ext>
            </a:extLst>
          </p:cNvPr>
          <p:cNvSpPr txBox="1"/>
          <p:nvPr/>
        </p:nvSpPr>
        <p:spPr>
          <a:xfrm>
            <a:off x="8157115" y="759412"/>
            <a:ext cx="1468672" cy="477054"/>
          </a:xfrm>
          <a:prstGeom prst="rect">
            <a:avLst/>
          </a:prstGeom>
          <a:noFill/>
        </p:spPr>
        <p:txBody>
          <a:bodyPr wrap="none" rtlCol="0">
            <a:spAutoFit/>
          </a:bodyPr>
          <a:lstStyle/>
          <a:p>
            <a:r>
              <a:rPr lang="pt-BR" sz="2500" dirty="0"/>
              <a:t>High-High</a:t>
            </a:r>
          </a:p>
        </p:txBody>
      </p:sp>
      <p:cxnSp>
        <p:nvCxnSpPr>
          <p:cNvPr id="5" name="Conector: Angulado 4">
            <a:extLst>
              <a:ext uri="{FF2B5EF4-FFF2-40B4-BE49-F238E27FC236}">
                <a16:creationId xmlns:a16="http://schemas.microsoft.com/office/drawing/2014/main" id="{F7A00B3B-AC7A-40FC-915A-62E1B25DF6C4}"/>
              </a:ext>
            </a:extLst>
          </p:cNvPr>
          <p:cNvCxnSpPr/>
          <p:nvPr/>
        </p:nvCxnSpPr>
        <p:spPr>
          <a:xfrm>
            <a:off x="6818811" y="5112117"/>
            <a:ext cx="2011680" cy="288704"/>
          </a:xfrm>
          <a:prstGeom prst="bentConnector3">
            <a:avLst>
              <a:gd name="adj1" fmla="val 216"/>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tângulo 9">
            <a:extLst>
              <a:ext uri="{FF2B5EF4-FFF2-40B4-BE49-F238E27FC236}">
                <a16:creationId xmlns:a16="http://schemas.microsoft.com/office/drawing/2014/main" id="{C77189F6-8D73-4EA6-808D-74A1A0685132}"/>
              </a:ext>
            </a:extLst>
          </p:cNvPr>
          <p:cNvSpPr/>
          <p:nvPr/>
        </p:nvSpPr>
        <p:spPr>
          <a:xfrm>
            <a:off x="8891451" y="5251963"/>
            <a:ext cx="3030583" cy="2887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CaixaDeTexto 24">
            <a:extLst>
              <a:ext uri="{FF2B5EF4-FFF2-40B4-BE49-F238E27FC236}">
                <a16:creationId xmlns:a16="http://schemas.microsoft.com/office/drawing/2014/main" id="{AFF765A5-5835-4DE6-A249-B4A37006A1C6}"/>
              </a:ext>
            </a:extLst>
          </p:cNvPr>
          <p:cNvSpPr txBox="1"/>
          <p:nvPr/>
        </p:nvSpPr>
        <p:spPr>
          <a:xfrm>
            <a:off x="1312132" y="1001102"/>
            <a:ext cx="3210623" cy="369332"/>
          </a:xfrm>
          <a:prstGeom prst="rect">
            <a:avLst/>
          </a:prstGeom>
          <a:noFill/>
        </p:spPr>
        <p:txBody>
          <a:bodyPr wrap="none" rtlCol="0">
            <a:spAutoFit/>
          </a:bodyPr>
          <a:lstStyle/>
          <a:p>
            <a:r>
              <a:rPr lang="pt-BR" dirty="0"/>
              <a:t>LISA </a:t>
            </a:r>
            <a:r>
              <a:rPr lang="pt-BR" dirty="0" err="1"/>
              <a:t>univariado</a:t>
            </a:r>
            <a:r>
              <a:rPr lang="pt-BR" dirty="0"/>
              <a:t> (</a:t>
            </a:r>
            <a:r>
              <a:rPr lang="pt-BR" dirty="0" err="1"/>
              <a:t>Radiância</a:t>
            </a:r>
            <a:r>
              <a:rPr lang="pt-BR" dirty="0"/>
              <a:t> total)</a:t>
            </a:r>
          </a:p>
        </p:txBody>
      </p:sp>
      <p:sp>
        <p:nvSpPr>
          <p:cNvPr id="27" name="CaixaDeTexto 26">
            <a:extLst>
              <a:ext uri="{FF2B5EF4-FFF2-40B4-BE49-F238E27FC236}">
                <a16:creationId xmlns:a16="http://schemas.microsoft.com/office/drawing/2014/main" id="{098A1C34-26CB-4CCB-8077-9CAD90BD04B1}"/>
              </a:ext>
            </a:extLst>
          </p:cNvPr>
          <p:cNvSpPr txBox="1"/>
          <p:nvPr/>
        </p:nvSpPr>
        <p:spPr>
          <a:xfrm>
            <a:off x="1890403" y="1351283"/>
            <a:ext cx="2152256" cy="307777"/>
          </a:xfrm>
          <a:prstGeom prst="rect">
            <a:avLst/>
          </a:prstGeom>
          <a:noFill/>
        </p:spPr>
        <p:txBody>
          <a:bodyPr wrap="none" rtlCol="0">
            <a:spAutoFit/>
          </a:bodyPr>
          <a:lstStyle/>
          <a:p>
            <a:r>
              <a:rPr lang="pt-BR" sz="1400" dirty="0"/>
              <a:t>3 x 3km (</a:t>
            </a:r>
            <a:r>
              <a:rPr lang="pt-BR" sz="1400" dirty="0" err="1"/>
              <a:t>pseudo</a:t>
            </a:r>
            <a:r>
              <a:rPr lang="pt-BR" sz="1400" dirty="0"/>
              <a:t> p &lt; 0.001)</a:t>
            </a:r>
          </a:p>
        </p:txBody>
      </p:sp>
    </p:spTree>
    <p:extLst>
      <p:ext uri="{BB962C8B-B14F-4D97-AF65-F5344CB8AC3E}">
        <p14:creationId xmlns:p14="http://schemas.microsoft.com/office/powerpoint/2010/main" val="10536232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4A8F041F-DE1C-4028-BE8A-3E31C985F994}"/>
              </a:ext>
            </a:extLst>
          </p:cNvPr>
          <p:cNvSpPr txBox="1">
            <a:spLocks/>
          </p:cNvSpPr>
          <p:nvPr/>
        </p:nvSpPr>
        <p:spPr>
          <a:xfrm>
            <a:off x="84503" y="63696"/>
            <a:ext cx="4957760" cy="967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500" dirty="0"/>
              <a:t>Resultados e discussão</a:t>
            </a:r>
          </a:p>
        </p:txBody>
      </p:sp>
      <p:sp>
        <p:nvSpPr>
          <p:cNvPr id="6" name="CaixaDeTexto 5">
            <a:extLst>
              <a:ext uri="{FF2B5EF4-FFF2-40B4-BE49-F238E27FC236}">
                <a16:creationId xmlns:a16="http://schemas.microsoft.com/office/drawing/2014/main" id="{8B6E787F-2316-4EF7-AB63-F263E905DD99}"/>
              </a:ext>
            </a:extLst>
          </p:cNvPr>
          <p:cNvSpPr txBox="1"/>
          <p:nvPr/>
        </p:nvSpPr>
        <p:spPr>
          <a:xfrm>
            <a:off x="1312132" y="1001102"/>
            <a:ext cx="3210623" cy="369332"/>
          </a:xfrm>
          <a:prstGeom prst="rect">
            <a:avLst/>
          </a:prstGeom>
          <a:noFill/>
        </p:spPr>
        <p:txBody>
          <a:bodyPr wrap="none" rtlCol="0">
            <a:spAutoFit/>
          </a:bodyPr>
          <a:lstStyle/>
          <a:p>
            <a:r>
              <a:rPr lang="pt-BR" dirty="0"/>
              <a:t>LISA </a:t>
            </a:r>
            <a:r>
              <a:rPr lang="pt-BR" dirty="0" err="1"/>
              <a:t>univariado</a:t>
            </a:r>
            <a:r>
              <a:rPr lang="pt-BR" dirty="0"/>
              <a:t> (</a:t>
            </a:r>
            <a:r>
              <a:rPr lang="pt-BR" dirty="0" err="1"/>
              <a:t>Radiância</a:t>
            </a:r>
            <a:r>
              <a:rPr lang="pt-BR" dirty="0"/>
              <a:t> total)</a:t>
            </a:r>
          </a:p>
        </p:txBody>
      </p:sp>
      <p:sp>
        <p:nvSpPr>
          <p:cNvPr id="7" name="CaixaDeTexto 6">
            <a:extLst>
              <a:ext uri="{FF2B5EF4-FFF2-40B4-BE49-F238E27FC236}">
                <a16:creationId xmlns:a16="http://schemas.microsoft.com/office/drawing/2014/main" id="{4369A5F7-FCE8-42F9-B2F9-E47C49108E34}"/>
              </a:ext>
            </a:extLst>
          </p:cNvPr>
          <p:cNvSpPr txBox="1"/>
          <p:nvPr/>
        </p:nvSpPr>
        <p:spPr>
          <a:xfrm>
            <a:off x="1890403" y="1351283"/>
            <a:ext cx="2152256" cy="307777"/>
          </a:xfrm>
          <a:prstGeom prst="rect">
            <a:avLst/>
          </a:prstGeom>
          <a:noFill/>
        </p:spPr>
        <p:txBody>
          <a:bodyPr wrap="none" rtlCol="0">
            <a:spAutoFit/>
          </a:bodyPr>
          <a:lstStyle/>
          <a:p>
            <a:r>
              <a:rPr lang="pt-BR" sz="1400" dirty="0"/>
              <a:t>3 x 3km (</a:t>
            </a:r>
            <a:r>
              <a:rPr lang="pt-BR" sz="1400" dirty="0" err="1"/>
              <a:t>pseudo</a:t>
            </a:r>
            <a:r>
              <a:rPr lang="pt-BR" sz="1400" dirty="0"/>
              <a:t> p &lt; 0.001)</a:t>
            </a:r>
          </a:p>
        </p:txBody>
      </p:sp>
      <p:pic>
        <p:nvPicPr>
          <p:cNvPr id="15" name="Imagem 14">
            <a:extLst>
              <a:ext uri="{FF2B5EF4-FFF2-40B4-BE49-F238E27FC236}">
                <a16:creationId xmlns:a16="http://schemas.microsoft.com/office/drawing/2014/main" id="{1FE8098C-3D6E-4523-AE6C-F11BD8126E13}"/>
              </a:ext>
            </a:extLst>
          </p:cNvPr>
          <p:cNvPicPr>
            <a:picLocks noChangeAspect="1"/>
          </p:cNvPicPr>
          <p:nvPr/>
        </p:nvPicPr>
        <p:blipFill>
          <a:blip r:embed="rId2"/>
          <a:stretch>
            <a:fillRect/>
          </a:stretch>
        </p:blipFill>
        <p:spPr>
          <a:xfrm>
            <a:off x="439036" y="1859932"/>
            <a:ext cx="5109621" cy="4749706"/>
          </a:xfrm>
          <a:prstGeom prst="rect">
            <a:avLst/>
          </a:prstGeom>
        </p:spPr>
      </p:pic>
      <p:sp>
        <p:nvSpPr>
          <p:cNvPr id="9" name="Retângulo 8">
            <a:extLst>
              <a:ext uri="{FF2B5EF4-FFF2-40B4-BE49-F238E27FC236}">
                <a16:creationId xmlns:a16="http://schemas.microsoft.com/office/drawing/2014/main" id="{D75CE193-F741-47FF-8CE0-8D9AF70E2467}"/>
              </a:ext>
            </a:extLst>
          </p:cNvPr>
          <p:cNvSpPr/>
          <p:nvPr/>
        </p:nvSpPr>
        <p:spPr>
          <a:xfrm>
            <a:off x="84503" y="5147591"/>
            <a:ext cx="253230" cy="253230"/>
          </a:xfrm>
          <a:prstGeom prst="rect">
            <a:avLst/>
          </a:prstGeom>
          <a:solidFill>
            <a:srgbClr val="FF142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Retângulo 11">
            <a:extLst>
              <a:ext uri="{FF2B5EF4-FFF2-40B4-BE49-F238E27FC236}">
                <a16:creationId xmlns:a16="http://schemas.microsoft.com/office/drawing/2014/main" id="{AADE3ADB-3238-481A-B75B-257DC8FA5221}"/>
              </a:ext>
            </a:extLst>
          </p:cNvPr>
          <p:cNvSpPr/>
          <p:nvPr/>
        </p:nvSpPr>
        <p:spPr>
          <a:xfrm>
            <a:off x="84503" y="5481449"/>
            <a:ext cx="253230" cy="253230"/>
          </a:xfrm>
          <a:prstGeom prst="rect">
            <a:avLst/>
          </a:prstGeom>
          <a:solidFill>
            <a:srgbClr val="2F2A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a:extLst>
              <a:ext uri="{FF2B5EF4-FFF2-40B4-BE49-F238E27FC236}">
                <a16:creationId xmlns:a16="http://schemas.microsoft.com/office/drawing/2014/main" id="{D7E9E6CB-6EF1-4934-A155-D959B210F822}"/>
              </a:ext>
            </a:extLst>
          </p:cNvPr>
          <p:cNvSpPr/>
          <p:nvPr/>
        </p:nvSpPr>
        <p:spPr>
          <a:xfrm>
            <a:off x="84503" y="5815307"/>
            <a:ext cx="253230" cy="253230"/>
          </a:xfrm>
          <a:prstGeom prst="rect">
            <a:avLst/>
          </a:prstGeom>
          <a:solidFill>
            <a:srgbClr val="FFAF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a:extLst>
              <a:ext uri="{FF2B5EF4-FFF2-40B4-BE49-F238E27FC236}">
                <a16:creationId xmlns:a16="http://schemas.microsoft.com/office/drawing/2014/main" id="{9827360A-1FB9-4B82-9E43-1BB55E6AA309}"/>
              </a:ext>
            </a:extLst>
          </p:cNvPr>
          <p:cNvSpPr/>
          <p:nvPr/>
        </p:nvSpPr>
        <p:spPr>
          <a:xfrm>
            <a:off x="84503" y="6149165"/>
            <a:ext cx="253230" cy="253230"/>
          </a:xfrm>
          <a:prstGeom prst="rect">
            <a:avLst/>
          </a:prstGeom>
          <a:solidFill>
            <a:srgbClr val="B9B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a:extLst>
              <a:ext uri="{FF2B5EF4-FFF2-40B4-BE49-F238E27FC236}">
                <a16:creationId xmlns:a16="http://schemas.microsoft.com/office/drawing/2014/main" id="{4EF9FAD4-D2E0-431E-B9F5-3ECE94996B62}"/>
              </a:ext>
            </a:extLst>
          </p:cNvPr>
          <p:cNvSpPr/>
          <p:nvPr/>
        </p:nvSpPr>
        <p:spPr>
          <a:xfrm>
            <a:off x="84503" y="6483023"/>
            <a:ext cx="253230" cy="25323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a:extLst>
              <a:ext uri="{FF2B5EF4-FFF2-40B4-BE49-F238E27FC236}">
                <a16:creationId xmlns:a16="http://schemas.microsoft.com/office/drawing/2014/main" id="{1507283D-BEF1-4534-A8DD-ABD131B4AE08}"/>
              </a:ext>
            </a:extLst>
          </p:cNvPr>
          <p:cNvSpPr txBox="1"/>
          <p:nvPr/>
        </p:nvSpPr>
        <p:spPr>
          <a:xfrm>
            <a:off x="445421" y="5112117"/>
            <a:ext cx="473206" cy="369332"/>
          </a:xfrm>
          <a:prstGeom prst="rect">
            <a:avLst/>
          </a:prstGeom>
          <a:noFill/>
        </p:spPr>
        <p:txBody>
          <a:bodyPr wrap="none" rtlCol="0">
            <a:spAutoFit/>
          </a:bodyPr>
          <a:lstStyle/>
          <a:p>
            <a:r>
              <a:rPr lang="pt-BR" dirty="0"/>
              <a:t>HH</a:t>
            </a:r>
          </a:p>
        </p:txBody>
      </p:sp>
      <p:sp>
        <p:nvSpPr>
          <p:cNvPr id="18" name="CaixaDeTexto 17">
            <a:extLst>
              <a:ext uri="{FF2B5EF4-FFF2-40B4-BE49-F238E27FC236}">
                <a16:creationId xmlns:a16="http://schemas.microsoft.com/office/drawing/2014/main" id="{98335AB7-C423-4D1A-A101-CD7EA8361925}"/>
              </a:ext>
            </a:extLst>
          </p:cNvPr>
          <p:cNvSpPr txBox="1"/>
          <p:nvPr/>
        </p:nvSpPr>
        <p:spPr>
          <a:xfrm>
            <a:off x="491908" y="5445975"/>
            <a:ext cx="380232" cy="369332"/>
          </a:xfrm>
          <a:prstGeom prst="rect">
            <a:avLst/>
          </a:prstGeom>
          <a:noFill/>
        </p:spPr>
        <p:txBody>
          <a:bodyPr wrap="none" rtlCol="0">
            <a:spAutoFit/>
          </a:bodyPr>
          <a:lstStyle/>
          <a:p>
            <a:r>
              <a:rPr lang="pt-BR" dirty="0"/>
              <a:t>LL</a:t>
            </a:r>
          </a:p>
        </p:txBody>
      </p:sp>
      <p:sp>
        <p:nvSpPr>
          <p:cNvPr id="19" name="CaixaDeTexto 18">
            <a:extLst>
              <a:ext uri="{FF2B5EF4-FFF2-40B4-BE49-F238E27FC236}">
                <a16:creationId xmlns:a16="http://schemas.microsoft.com/office/drawing/2014/main" id="{5C3B8CD2-B697-452E-98D1-839D0421B0BB}"/>
              </a:ext>
            </a:extLst>
          </p:cNvPr>
          <p:cNvSpPr txBox="1"/>
          <p:nvPr/>
        </p:nvSpPr>
        <p:spPr>
          <a:xfrm>
            <a:off x="491907" y="5810657"/>
            <a:ext cx="426720" cy="369332"/>
          </a:xfrm>
          <a:prstGeom prst="rect">
            <a:avLst/>
          </a:prstGeom>
          <a:noFill/>
        </p:spPr>
        <p:txBody>
          <a:bodyPr wrap="none" rtlCol="0">
            <a:spAutoFit/>
          </a:bodyPr>
          <a:lstStyle/>
          <a:p>
            <a:r>
              <a:rPr lang="pt-BR" dirty="0"/>
              <a:t>LH</a:t>
            </a:r>
          </a:p>
        </p:txBody>
      </p:sp>
      <p:sp>
        <p:nvSpPr>
          <p:cNvPr id="20" name="CaixaDeTexto 19">
            <a:extLst>
              <a:ext uri="{FF2B5EF4-FFF2-40B4-BE49-F238E27FC236}">
                <a16:creationId xmlns:a16="http://schemas.microsoft.com/office/drawing/2014/main" id="{243F64A1-CD57-4511-9AB3-28967802E91F}"/>
              </a:ext>
            </a:extLst>
          </p:cNvPr>
          <p:cNvSpPr txBox="1"/>
          <p:nvPr/>
        </p:nvSpPr>
        <p:spPr>
          <a:xfrm>
            <a:off x="491907" y="6144515"/>
            <a:ext cx="426720" cy="369332"/>
          </a:xfrm>
          <a:prstGeom prst="rect">
            <a:avLst/>
          </a:prstGeom>
          <a:noFill/>
        </p:spPr>
        <p:txBody>
          <a:bodyPr wrap="none" rtlCol="0">
            <a:spAutoFit/>
          </a:bodyPr>
          <a:lstStyle/>
          <a:p>
            <a:r>
              <a:rPr lang="pt-BR" dirty="0"/>
              <a:t>HL</a:t>
            </a:r>
          </a:p>
        </p:txBody>
      </p:sp>
      <p:sp>
        <p:nvSpPr>
          <p:cNvPr id="21" name="CaixaDeTexto 20">
            <a:extLst>
              <a:ext uri="{FF2B5EF4-FFF2-40B4-BE49-F238E27FC236}">
                <a16:creationId xmlns:a16="http://schemas.microsoft.com/office/drawing/2014/main" id="{A6ABDD9E-E03D-4A55-B52B-02A61B9CF63E}"/>
              </a:ext>
            </a:extLst>
          </p:cNvPr>
          <p:cNvSpPr txBox="1"/>
          <p:nvPr/>
        </p:nvSpPr>
        <p:spPr>
          <a:xfrm>
            <a:off x="445421" y="6424972"/>
            <a:ext cx="1733423" cy="369332"/>
          </a:xfrm>
          <a:prstGeom prst="rect">
            <a:avLst/>
          </a:prstGeom>
          <a:noFill/>
        </p:spPr>
        <p:txBody>
          <a:bodyPr wrap="none" rtlCol="0">
            <a:spAutoFit/>
          </a:bodyPr>
          <a:lstStyle/>
          <a:p>
            <a:r>
              <a:rPr lang="pt-BR" dirty="0"/>
              <a:t>Não </a:t>
            </a:r>
            <a:r>
              <a:rPr lang="pt-BR" dirty="0" err="1"/>
              <a:t>signiticativo</a:t>
            </a:r>
            <a:endParaRPr lang="pt-BR" dirty="0"/>
          </a:p>
        </p:txBody>
      </p:sp>
      <p:sp>
        <p:nvSpPr>
          <p:cNvPr id="24" name="CaixaDeTexto 23">
            <a:extLst>
              <a:ext uri="{FF2B5EF4-FFF2-40B4-BE49-F238E27FC236}">
                <a16:creationId xmlns:a16="http://schemas.microsoft.com/office/drawing/2014/main" id="{35760A50-4BBE-40CF-95F0-E6AFF1A2C8BC}"/>
              </a:ext>
            </a:extLst>
          </p:cNvPr>
          <p:cNvSpPr txBox="1"/>
          <p:nvPr/>
        </p:nvSpPr>
        <p:spPr>
          <a:xfrm>
            <a:off x="8891451" y="5251963"/>
            <a:ext cx="4545875" cy="2154436"/>
          </a:xfrm>
          <a:prstGeom prst="rect">
            <a:avLst/>
          </a:prstGeom>
          <a:noFill/>
        </p:spPr>
        <p:txBody>
          <a:bodyPr wrap="square" rtlCol="0">
            <a:spAutoFit/>
          </a:bodyPr>
          <a:lstStyle/>
          <a:p>
            <a:pPr marL="342900" indent="-342900">
              <a:buAutoNum type="alphaLcPeriod"/>
            </a:pPr>
            <a:r>
              <a:rPr lang="pt-BR" sz="1400" dirty="0"/>
              <a:t>Área urbanizada de cidade ou vila</a:t>
            </a:r>
          </a:p>
          <a:p>
            <a:pPr marL="342900" indent="-342900">
              <a:buAutoNum type="alphaLcPeriod"/>
            </a:pPr>
            <a:r>
              <a:rPr lang="pt-BR" sz="1400" dirty="0"/>
              <a:t>Aglomerado rural isolado</a:t>
            </a:r>
          </a:p>
          <a:p>
            <a:pPr marL="342900" indent="-342900">
              <a:buAutoNum type="alphaLcPeriod"/>
            </a:pPr>
            <a:r>
              <a:rPr lang="pt-BR" sz="1400" dirty="0"/>
              <a:t>Aglomerado rural de extensão urbana</a:t>
            </a:r>
          </a:p>
          <a:p>
            <a:pPr marL="342900" indent="-342900">
              <a:buAutoNum type="alphaLcPeriod"/>
            </a:pPr>
            <a:r>
              <a:rPr lang="pt-BR" sz="1400" dirty="0"/>
              <a:t>Aglomerado rural isolado - povoado</a:t>
            </a:r>
          </a:p>
          <a:p>
            <a:pPr marL="342900" indent="-342900">
              <a:buAutoNum type="alphaLcPeriod"/>
            </a:pPr>
            <a:r>
              <a:rPr lang="pt-BR" sz="1400" dirty="0"/>
              <a:t>Aglomerado rural isolado – núcleo</a:t>
            </a:r>
          </a:p>
          <a:p>
            <a:pPr marL="342900" indent="-342900">
              <a:buAutoNum type="alphaLcPeriod"/>
            </a:pPr>
            <a:r>
              <a:rPr lang="pt-BR" sz="1400" dirty="0"/>
              <a:t>Área não urbanizada de cidade ou vila</a:t>
            </a:r>
          </a:p>
          <a:p>
            <a:pPr marL="342900" indent="-342900">
              <a:buAutoNum type="alphaLcPeriod"/>
            </a:pPr>
            <a:r>
              <a:rPr lang="pt-BR" sz="1400" dirty="0"/>
              <a:t>Área urbanizada isolada</a:t>
            </a:r>
          </a:p>
          <a:p>
            <a:pPr marL="342900" indent="-342900">
              <a:buAutoNum type="alphaLcPeriod"/>
            </a:pPr>
            <a:endParaRPr lang="pt-BR" dirty="0"/>
          </a:p>
          <a:p>
            <a:pPr marL="342900" indent="-342900">
              <a:buAutoNum type="alphaLcPeriod"/>
            </a:pPr>
            <a:endParaRPr lang="pt-BR" dirty="0"/>
          </a:p>
        </p:txBody>
      </p:sp>
      <p:sp>
        <p:nvSpPr>
          <p:cNvPr id="26" name="CaixaDeTexto 25">
            <a:extLst>
              <a:ext uri="{FF2B5EF4-FFF2-40B4-BE49-F238E27FC236}">
                <a16:creationId xmlns:a16="http://schemas.microsoft.com/office/drawing/2014/main" id="{4473CA67-553B-456D-A463-B3A9317FE510}"/>
              </a:ext>
            </a:extLst>
          </p:cNvPr>
          <p:cNvSpPr txBox="1"/>
          <p:nvPr/>
        </p:nvSpPr>
        <p:spPr>
          <a:xfrm>
            <a:off x="8157115" y="759412"/>
            <a:ext cx="1406475" cy="477054"/>
          </a:xfrm>
          <a:prstGeom prst="rect">
            <a:avLst/>
          </a:prstGeom>
          <a:noFill/>
        </p:spPr>
        <p:txBody>
          <a:bodyPr wrap="none" rtlCol="0">
            <a:spAutoFit/>
          </a:bodyPr>
          <a:lstStyle/>
          <a:p>
            <a:r>
              <a:rPr lang="pt-BR" sz="2500" dirty="0"/>
              <a:t>High-</a:t>
            </a:r>
            <a:r>
              <a:rPr lang="pt-BR" sz="2500" dirty="0" err="1"/>
              <a:t>Low</a:t>
            </a:r>
            <a:endParaRPr lang="pt-BR" sz="2500" dirty="0"/>
          </a:p>
        </p:txBody>
      </p:sp>
      <p:sp>
        <p:nvSpPr>
          <p:cNvPr id="10" name="Retângulo 9">
            <a:extLst>
              <a:ext uri="{FF2B5EF4-FFF2-40B4-BE49-F238E27FC236}">
                <a16:creationId xmlns:a16="http://schemas.microsoft.com/office/drawing/2014/main" id="{C77189F6-8D73-4EA6-808D-74A1A0685132}"/>
              </a:ext>
            </a:extLst>
          </p:cNvPr>
          <p:cNvSpPr/>
          <p:nvPr/>
        </p:nvSpPr>
        <p:spPr>
          <a:xfrm>
            <a:off x="8891451" y="5251963"/>
            <a:ext cx="3030583" cy="482716"/>
          </a:xfrm>
          <a:prstGeom prst="rect">
            <a:avLst/>
          </a:prstGeom>
          <a:noFill/>
          <a:ln w="28575">
            <a:solidFill>
              <a:srgbClr val="B9B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5" name="Imagem 24">
            <a:extLst>
              <a:ext uri="{FF2B5EF4-FFF2-40B4-BE49-F238E27FC236}">
                <a16:creationId xmlns:a16="http://schemas.microsoft.com/office/drawing/2014/main" id="{4991D74A-FA81-46DF-A828-EEBA906849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9628" y="1351283"/>
            <a:ext cx="5763429" cy="3810532"/>
          </a:xfrm>
          <a:prstGeom prst="rect">
            <a:avLst/>
          </a:prstGeom>
        </p:spPr>
      </p:pic>
      <p:sp>
        <p:nvSpPr>
          <p:cNvPr id="8" name="Elipse 7">
            <a:extLst>
              <a:ext uri="{FF2B5EF4-FFF2-40B4-BE49-F238E27FC236}">
                <a16:creationId xmlns:a16="http://schemas.microsoft.com/office/drawing/2014/main" id="{66CF8C1B-22CF-4FD2-A0E4-6AF5A9A1CC1A}"/>
              </a:ext>
            </a:extLst>
          </p:cNvPr>
          <p:cNvSpPr/>
          <p:nvPr/>
        </p:nvSpPr>
        <p:spPr>
          <a:xfrm>
            <a:off x="7295949" y="1351283"/>
            <a:ext cx="452388" cy="43539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Elipse 26">
            <a:extLst>
              <a:ext uri="{FF2B5EF4-FFF2-40B4-BE49-F238E27FC236}">
                <a16:creationId xmlns:a16="http://schemas.microsoft.com/office/drawing/2014/main" id="{BF55AE38-AD81-4EAB-BE21-E9997DFF5944}"/>
              </a:ext>
            </a:extLst>
          </p:cNvPr>
          <p:cNvSpPr/>
          <p:nvPr/>
        </p:nvSpPr>
        <p:spPr>
          <a:xfrm>
            <a:off x="6600669" y="4323885"/>
            <a:ext cx="452388" cy="43539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0126189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9D544904-FA16-48E7-AEA5-B68349C5A1CA}"/>
              </a:ext>
            </a:extLst>
          </p:cNvPr>
          <p:cNvPicPr>
            <a:picLocks noChangeAspect="1"/>
          </p:cNvPicPr>
          <p:nvPr/>
        </p:nvPicPr>
        <p:blipFill>
          <a:blip r:embed="rId3"/>
          <a:stretch>
            <a:fillRect/>
          </a:stretch>
        </p:blipFill>
        <p:spPr>
          <a:xfrm>
            <a:off x="551425" y="1825512"/>
            <a:ext cx="4884839" cy="4419865"/>
          </a:xfrm>
          <a:prstGeom prst="rect">
            <a:avLst/>
          </a:prstGeom>
        </p:spPr>
      </p:pic>
      <p:sp>
        <p:nvSpPr>
          <p:cNvPr id="4" name="Título 1">
            <a:extLst>
              <a:ext uri="{FF2B5EF4-FFF2-40B4-BE49-F238E27FC236}">
                <a16:creationId xmlns:a16="http://schemas.microsoft.com/office/drawing/2014/main" id="{4A8F041F-DE1C-4028-BE8A-3E31C985F994}"/>
              </a:ext>
            </a:extLst>
          </p:cNvPr>
          <p:cNvSpPr txBox="1">
            <a:spLocks/>
          </p:cNvSpPr>
          <p:nvPr/>
        </p:nvSpPr>
        <p:spPr>
          <a:xfrm>
            <a:off x="84503" y="63696"/>
            <a:ext cx="4957760" cy="967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500" dirty="0"/>
              <a:t>Resultados e discussão</a:t>
            </a:r>
          </a:p>
        </p:txBody>
      </p:sp>
      <p:sp>
        <p:nvSpPr>
          <p:cNvPr id="6" name="CaixaDeTexto 5">
            <a:extLst>
              <a:ext uri="{FF2B5EF4-FFF2-40B4-BE49-F238E27FC236}">
                <a16:creationId xmlns:a16="http://schemas.microsoft.com/office/drawing/2014/main" id="{8B6E787F-2316-4EF7-AB63-F263E905DD99}"/>
              </a:ext>
            </a:extLst>
          </p:cNvPr>
          <p:cNvSpPr txBox="1"/>
          <p:nvPr/>
        </p:nvSpPr>
        <p:spPr>
          <a:xfrm>
            <a:off x="847136" y="968808"/>
            <a:ext cx="4293419" cy="369332"/>
          </a:xfrm>
          <a:prstGeom prst="rect">
            <a:avLst/>
          </a:prstGeom>
          <a:noFill/>
        </p:spPr>
        <p:txBody>
          <a:bodyPr wrap="none" rtlCol="0">
            <a:spAutoFit/>
          </a:bodyPr>
          <a:lstStyle/>
          <a:p>
            <a:r>
              <a:rPr lang="pt-BR" dirty="0"/>
              <a:t>LISA bivariado (</a:t>
            </a:r>
            <a:r>
              <a:rPr lang="pt-BR" dirty="0" err="1"/>
              <a:t>Radiância</a:t>
            </a:r>
            <a:r>
              <a:rPr lang="pt-BR" dirty="0"/>
              <a:t> total x Residência)</a:t>
            </a:r>
          </a:p>
        </p:txBody>
      </p:sp>
      <p:sp>
        <p:nvSpPr>
          <p:cNvPr id="7" name="CaixaDeTexto 6">
            <a:extLst>
              <a:ext uri="{FF2B5EF4-FFF2-40B4-BE49-F238E27FC236}">
                <a16:creationId xmlns:a16="http://schemas.microsoft.com/office/drawing/2014/main" id="{4369A5F7-FCE8-42F9-B2F9-E47C49108E34}"/>
              </a:ext>
            </a:extLst>
          </p:cNvPr>
          <p:cNvSpPr txBox="1"/>
          <p:nvPr/>
        </p:nvSpPr>
        <p:spPr>
          <a:xfrm>
            <a:off x="1917717" y="1338140"/>
            <a:ext cx="2152256" cy="307777"/>
          </a:xfrm>
          <a:prstGeom prst="rect">
            <a:avLst/>
          </a:prstGeom>
          <a:noFill/>
        </p:spPr>
        <p:txBody>
          <a:bodyPr wrap="none" rtlCol="0">
            <a:spAutoFit/>
          </a:bodyPr>
          <a:lstStyle/>
          <a:p>
            <a:r>
              <a:rPr lang="pt-BR" sz="1400" dirty="0"/>
              <a:t>3 x 3km (</a:t>
            </a:r>
            <a:r>
              <a:rPr lang="pt-BR" sz="1400" dirty="0" err="1"/>
              <a:t>pseudo</a:t>
            </a:r>
            <a:r>
              <a:rPr lang="pt-BR" sz="1400" dirty="0"/>
              <a:t> p &lt; 0.001)</a:t>
            </a:r>
          </a:p>
        </p:txBody>
      </p:sp>
      <p:sp>
        <p:nvSpPr>
          <p:cNvPr id="9" name="Retângulo 8">
            <a:extLst>
              <a:ext uri="{FF2B5EF4-FFF2-40B4-BE49-F238E27FC236}">
                <a16:creationId xmlns:a16="http://schemas.microsoft.com/office/drawing/2014/main" id="{D75CE193-F741-47FF-8CE0-8D9AF70E2467}"/>
              </a:ext>
            </a:extLst>
          </p:cNvPr>
          <p:cNvSpPr/>
          <p:nvPr/>
        </p:nvSpPr>
        <p:spPr>
          <a:xfrm>
            <a:off x="84503" y="5147591"/>
            <a:ext cx="253230" cy="253230"/>
          </a:xfrm>
          <a:prstGeom prst="rect">
            <a:avLst/>
          </a:prstGeom>
          <a:solidFill>
            <a:srgbClr val="FF142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Retângulo 11">
            <a:extLst>
              <a:ext uri="{FF2B5EF4-FFF2-40B4-BE49-F238E27FC236}">
                <a16:creationId xmlns:a16="http://schemas.microsoft.com/office/drawing/2014/main" id="{AADE3ADB-3238-481A-B75B-257DC8FA5221}"/>
              </a:ext>
            </a:extLst>
          </p:cNvPr>
          <p:cNvSpPr/>
          <p:nvPr/>
        </p:nvSpPr>
        <p:spPr>
          <a:xfrm>
            <a:off x="84503" y="5481449"/>
            <a:ext cx="253230" cy="253230"/>
          </a:xfrm>
          <a:prstGeom prst="rect">
            <a:avLst/>
          </a:prstGeom>
          <a:solidFill>
            <a:srgbClr val="2F2A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a:extLst>
              <a:ext uri="{FF2B5EF4-FFF2-40B4-BE49-F238E27FC236}">
                <a16:creationId xmlns:a16="http://schemas.microsoft.com/office/drawing/2014/main" id="{D7E9E6CB-6EF1-4934-A155-D959B210F822}"/>
              </a:ext>
            </a:extLst>
          </p:cNvPr>
          <p:cNvSpPr/>
          <p:nvPr/>
        </p:nvSpPr>
        <p:spPr>
          <a:xfrm>
            <a:off x="84503" y="5815307"/>
            <a:ext cx="253230" cy="253230"/>
          </a:xfrm>
          <a:prstGeom prst="rect">
            <a:avLst/>
          </a:prstGeom>
          <a:solidFill>
            <a:srgbClr val="FFAF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a:extLst>
              <a:ext uri="{FF2B5EF4-FFF2-40B4-BE49-F238E27FC236}">
                <a16:creationId xmlns:a16="http://schemas.microsoft.com/office/drawing/2014/main" id="{9827360A-1FB9-4B82-9E43-1BB55E6AA309}"/>
              </a:ext>
            </a:extLst>
          </p:cNvPr>
          <p:cNvSpPr/>
          <p:nvPr/>
        </p:nvSpPr>
        <p:spPr>
          <a:xfrm>
            <a:off x="84503" y="6149165"/>
            <a:ext cx="253230" cy="253230"/>
          </a:xfrm>
          <a:prstGeom prst="rect">
            <a:avLst/>
          </a:prstGeom>
          <a:solidFill>
            <a:srgbClr val="B9B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a:extLst>
              <a:ext uri="{FF2B5EF4-FFF2-40B4-BE49-F238E27FC236}">
                <a16:creationId xmlns:a16="http://schemas.microsoft.com/office/drawing/2014/main" id="{4EF9FAD4-D2E0-431E-B9F5-3ECE94996B62}"/>
              </a:ext>
            </a:extLst>
          </p:cNvPr>
          <p:cNvSpPr/>
          <p:nvPr/>
        </p:nvSpPr>
        <p:spPr>
          <a:xfrm>
            <a:off x="84503" y="6483023"/>
            <a:ext cx="253230" cy="25323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a:extLst>
              <a:ext uri="{FF2B5EF4-FFF2-40B4-BE49-F238E27FC236}">
                <a16:creationId xmlns:a16="http://schemas.microsoft.com/office/drawing/2014/main" id="{1507283D-BEF1-4534-A8DD-ABD131B4AE08}"/>
              </a:ext>
            </a:extLst>
          </p:cNvPr>
          <p:cNvSpPr txBox="1"/>
          <p:nvPr/>
        </p:nvSpPr>
        <p:spPr>
          <a:xfrm>
            <a:off x="445421" y="5112117"/>
            <a:ext cx="473206" cy="369332"/>
          </a:xfrm>
          <a:prstGeom prst="rect">
            <a:avLst/>
          </a:prstGeom>
          <a:noFill/>
        </p:spPr>
        <p:txBody>
          <a:bodyPr wrap="none" rtlCol="0">
            <a:spAutoFit/>
          </a:bodyPr>
          <a:lstStyle/>
          <a:p>
            <a:r>
              <a:rPr lang="pt-BR" dirty="0"/>
              <a:t>HH</a:t>
            </a:r>
          </a:p>
        </p:txBody>
      </p:sp>
      <p:sp>
        <p:nvSpPr>
          <p:cNvPr id="18" name="CaixaDeTexto 17">
            <a:extLst>
              <a:ext uri="{FF2B5EF4-FFF2-40B4-BE49-F238E27FC236}">
                <a16:creationId xmlns:a16="http://schemas.microsoft.com/office/drawing/2014/main" id="{98335AB7-C423-4D1A-A101-CD7EA8361925}"/>
              </a:ext>
            </a:extLst>
          </p:cNvPr>
          <p:cNvSpPr txBox="1"/>
          <p:nvPr/>
        </p:nvSpPr>
        <p:spPr>
          <a:xfrm>
            <a:off x="491908" y="5445975"/>
            <a:ext cx="380232" cy="369332"/>
          </a:xfrm>
          <a:prstGeom prst="rect">
            <a:avLst/>
          </a:prstGeom>
          <a:noFill/>
        </p:spPr>
        <p:txBody>
          <a:bodyPr wrap="none" rtlCol="0">
            <a:spAutoFit/>
          </a:bodyPr>
          <a:lstStyle/>
          <a:p>
            <a:r>
              <a:rPr lang="pt-BR" dirty="0"/>
              <a:t>LL</a:t>
            </a:r>
          </a:p>
        </p:txBody>
      </p:sp>
      <p:sp>
        <p:nvSpPr>
          <p:cNvPr id="19" name="CaixaDeTexto 18">
            <a:extLst>
              <a:ext uri="{FF2B5EF4-FFF2-40B4-BE49-F238E27FC236}">
                <a16:creationId xmlns:a16="http://schemas.microsoft.com/office/drawing/2014/main" id="{5C3B8CD2-B697-452E-98D1-839D0421B0BB}"/>
              </a:ext>
            </a:extLst>
          </p:cNvPr>
          <p:cNvSpPr txBox="1"/>
          <p:nvPr/>
        </p:nvSpPr>
        <p:spPr>
          <a:xfrm>
            <a:off x="491907" y="5810657"/>
            <a:ext cx="426720" cy="369332"/>
          </a:xfrm>
          <a:prstGeom prst="rect">
            <a:avLst/>
          </a:prstGeom>
          <a:noFill/>
        </p:spPr>
        <p:txBody>
          <a:bodyPr wrap="none" rtlCol="0">
            <a:spAutoFit/>
          </a:bodyPr>
          <a:lstStyle/>
          <a:p>
            <a:r>
              <a:rPr lang="pt-BR" dirty="0"/>
              <a:t>LH</a:t>
            </a:r>
          </a:p>
        </p:txBody>
      </p:sp>
      <p:sp>
        <p:nvSpPr>
          <p:cNvPr id="20" name="CaixaDeTexto 19">
            <a:extLst>
              <a:ext uri="{FF2B5EF4-FFF2-40B4-BE49-F238E27FC236}">
                <a16:creationId xmlns:a16="http://schemas.microsoft.com/office/drawing/2014/main" id="{243F64A1-CD57-4511-9AB3-28967802E91F}"/>
              </a:ext>
            </a:extLst>
          </p:cNvPr>
          <p:cNvSpPr txBox="1"/>
          <p:nvPr/>
        </p:nvSpPr>
        <p:spPr>
          <a:xfrm>
            <a:off x="491907" y="6144515"/>
            <a:ext cx="426720" cy="369332"/>
          </a:xfrm>
          <a:prstGeom prst="rect">
            <a:avLst/>
          </a:prstGeom>
          <a:noFill/>
        </p:spPr>
        <p:txBody>
          <a:bodyPr wrap="none" rtlCol="0">
            <a:spAutoFit/>
          </a:bodyPr>
          <a:lstStyle/>
          <a:p>
            <a:r>
              <a:rPr lang="pt-BR" dirty="0"/>
              <a:t>HL</a:t>
            </a:r>
          </a:p>
        </p:txBody>
      </p:sp>
      <p:sp>
        <p:nvSpPr>
          <p:cNvPr id="21" name="CaixaDeTexto 20">
            <a:extLst>
              <a:ext uri="{FF2B5EF4-FFF2-40B4-BE49-F238E27FC236}">
                <a16:creationId xmlns:a16="http://schemas.microsoft.com/office/drawing/2014/main" id="{A6ABDD9E-E03D-4A55-B52B-02A61B9CF63E}"/>
              </a:ext>
            </a:extLst>
          </p:cNvPr>
          <p:cNvSpPr txBox="1"/>
          <p:nvPr/>
        </p:nvSpPr>
        <p:spPr>
          <a:xfrm>
            <a:off x="445421" y="6424972"/>
            <a:ext cx="1733423" cy="369332"/>
          </a:xfrm>
          <a:prstGeom prst="rect">
            <a:avLst/>
          </a:prstGeom>
          <a:noFill/>
        </p:spPr>
        <p:txBody>
          <a:bodyPr wrap="none" rtlCol="0">
            <a:spAutoFit/>
          </a:bodyPr>
          <a:lstStyle/>
          <a:p>
            <a:r>
              <a:rPr lang="pt-BR" dirty="0"/>
              <a:t>Não </a:t>
            </a:r>
            <a:r>
              <a:rPr lang="pt-BR" dirty="0" err="1"/>
              <a:t>signiticativo</a:t>
            </a:r>
            <a:endParaRPr lang="pt-BR" dirty="0"/>
          </a:p>
        </p:txBody>
      </p:sp>
      <p:sp>
        <p:nvSpPr>
          <p:cNvPr id="3" name="Retângulo 2">
            <a:extLst>
              <a:ext uri="{FF2B5EF4-FFF2-40B4-BE49-F238E27FC236}">
                <a16:creationId xmlns:a16="http://schemas.microsoft.com/office/drawing/2014/main" id="{711B5604-AC40-46E3-A3B9-53BED9A9DBC4}"/>
              </a:ext>
            </a:extLst>
          </p:cNvPr>
          <p:cNvSpPr/>
          <p:nvPr/>
        </p:nvSpPr>
        <p:spPr>
          <a:xfrm>
            <a:off x="4164376" y="2919470"/>
            <a:ext cx="976179" cy="976179"/>
          </a:xfrm>
          <a:prstGeom prst="rect">
            <a:avLst/>
          </a:prstGeom>
          <a:noFill/>
          <a:ln w="38100">
            <a:solidFill>
              <a:srgbClr val="B9B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Retângulo 27">
            <a:extLst>
              <a:ext uri="{FF2B5EF4-FFF2-40B4-BE49-F238E27FC236}">
                <a16:creationId xmlns:a16="http://schemas.microsoft.com/office/drawing/2014/main" id="{A16303BD-F644-4B00-A8CB-D53867485A0B}"/>
              </a:ext>
            </a:extLst>
          </p:cNvPr>
          <p:cNvSpPr/>
          <p:nvPr/>
        </p:nvSpPr>
        <p:spPr>
          <a:xfrm>
            <a:off x="2988179" y="3549921"/>
            <a:ext cx="691456" cy="691456"/>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EA35B902-5F02-4E52-A33E-89C90A0DDA44}"/>
              </a:ext>
            </a:extLst>
          </p:cNvPr>
          <p:cNvSpPr/>
          <p:nvPr/>
        </p:nvSpPr>
        <p:spPr>
          <a:xfrm>
            <a:off x="3785639" y="4678128"/>
            <a:ext cx="484741" cy="484741"/>
          </a:xfrm>
          <a:prstGeom prst="rect">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1" name="Imagem 10">
            <a:extLst>
              <a:ext uri="{FF2B5EF4-FFF2-40B4-BE49-F238E27FC236}">
                <a16:creationId xmlns:a16="http://schemas.microsoft.com/office/drawing/2014/main" id="{FB8D433B-C93C-43E0-B607-30815CA92004}"/>
              </a:ext>
            </a:extLst>
          </p:cNvPr>
          <p:cNvPicPr>
            <a:picLocks noChangeAspect="1"/>
          </p:cNvPicPr>
          <p:nvPr/>
        </p:nvPicPr>
        <p:blipFill>
          <a:blip r:embed="rId4"/>
          <a:stretch>
            <a:fillRect/>
          </a:stretch>
        </p:blipFill>
        <p:spPr>
          <a:xfrm>
            <a:off x="6096000" y="439579"/>
            <a:ext cx="2332549" cy="2104898"/>
          </a:xfrm>
          <a:prstGeom prst="rect">
            <a:avLst/>
          </a:prstGeom>
          <a:ln w="38100">
            <a:solidFill>
              <a:srgbClr val="B9B9FF"/>
            </a:solidFill>
          </a:ln>
        </p:spPr>
      </p:pic>
      <p:pic>
        <p:nvPicPr>
          <p:cNvPr id="22" name="Imagem 21">
            <a:extLst>
              <a:ext uri="{FF2B5EF4-FFF2-40B4-BE49-F238E27FC236}">
                <a16:creationId xmlns:a16="http://schemas.microsoft.com/office/drawing/2014/main" id="{C42D389F-4CBB-408A-AE9E-3B879EC7B880}"/>
              </a:ext>
            </a:extLst>
          </p:cNvPr>
          <p:cNvPicPr>
            <a:picLocks noChangeAspect="1"/>
          </p:cNvPicPr>
          <p:nvPr/>
        </p:nvPicPr>
        <p:blipFill>
          <a:blip r:embed="rId5"/>
          <a:stretch>
            <a:fillRect/>
          </a:stretch>
        </p:blipFill>
        <p:spPr>
          <a:xfrm>
            <a:off x="9088285" y="425358"/>
            <a:ext cx="2332548" cy="2133339"/>
          </a:xfrm>
          <a:prstGeom prst="rect">
            <a:avLst/>
          </a:prstGeom>
          <a:ln w="38100">
            <a:solidFill>
              <a:schemeClr val="accent4">
                <a:lumMod val="75000"/>
              </a:schemeClr>
            </a:solidFill>
          </a:ln>
        </p:spPr>
      </p:pic>
      <p:pic>
        <p:nvPicPr>
          <p:cNvPr id="23" name="Imagem 22">
            <a:extLst>
              <a:ext uri="{FF2B5EF4-FFF2-40B4-BE49-F238E27FC236}">
                <a16:creationId xmlns:a16="http://schemas.microsoft.com/office/drawing/2014/main" id="{5274AF28-194F-4012-BE56-2816960BFE13}"/>
              </a:ext>
            </a:extLst>
          </p:cNvPr>
          <p:cNvPicPr>
            <a:picLocks noChangeAspect="1"/>
          </p:cNvPicPr>
          <p:nvPr/>
        </p:nvPicPr>
        <p:blipFill>
          <a:blip r:embed="rId6"/>
          <a:stretch>
            <a:fillRect/>
          </a:stretch>
        </p:blipFill>
        <p:spPr>
          <a:xfrm>
            <a:off x="9030208" y="3172525"/>
            <a:ext cx="2448701" cy="2308924"/>
          </a:xfrm>
          <a:prstGeom prst="rect">
            <a:avLst/>
          </a:prstGeom>
          <a:ln w="38100">
            <a:solidFill>
              <a:srgbClr val="92D050"/>
            </a:solidFill>
          </a:ln>
        </p:spPr>
      </p:pic>
      <p:sp>
        <p:nvSpPr>
          <p:cNvPr id="29" name="CaixaDeTexto 28">
            <a:extLst>
              <a:ext uri="{FF2B5EF4-FFF2-40B4-BE49-F238E27FC236}">
                <a16:creationId xmlns:a16="http://schemas.microsoft.com/office/drawing/2014/main" id="{9BD84F89-7001-469C-A566-4BFC33DF3EAC}"/>
              </a:ext>
            </a:extLst>
          </p:cNvPr>
          <p:cNvSpPr txBox="1"/>
          <p:nvPr/>
        </p:nvSpPr>
        <p:spPr>
          <a:xfrm>
            <a:off x="5241670" y="4113989"/>
            <a:ext cx="3788538" cy="707886"/>
          </a:xfrm>
          <a:prstGeom prst="rect">
            <a:avLst/>
          </a:prstGeom>
          <a:noFill/>
        </p:spPr>
        <p:txBody>
          <a:bodyPr wrap="none" rtlCol="0">
            <a:spAutoFit/>
          </a:bodyPr>
          <a:lstStyle/>
          <a:p>
            <a:pPr algn="ctr"/>
            <a:r>
              <a:rPr lang="pt-BR" sz="2000" dirty="0"/>
              <a:t>Núcleos de luzes com baixa média </a:t>
            </a:r>
          </a:p>
          <a:p>
            <a:pPr algn="ctr"/>
            <a:r>
              <a:rPr lang="pt-BR" sz="2000" dirty="0"/>
              <a:t>de residências no entorno</a:t>
            </a:r>
          </a:p>
        </p:txBody>
      </p:sp>
    </p:spTree>
    <p:extLst>
      <p:ext uri="{BB962C8B-B14F-4D97-AF65-F5344CB8AC3E}">
        <p14:creationId xmlns:p14="http://schemas.microsoft.com/office/powerpoint/2010/main" val="17692448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m 21">
            <a:extLst>
              <a:ext uri="{FF2B5EF4-FFF2-40B4-BE49-F238E27FC236}">
                <a16:creationId xmlns:a16="http://schemas.microsoft.com/office/drawing/2014/main" id="{8EA3A07F-DA41-4BD5-B6B9-4F17B855F912}"/>
              </a:ext>
            </a:extLst>
          </p:cNvPr>
          <p:cNvPicPr>
            <a:picLocks noChangeAspect="1"/>
          </p:cNvPicPr>
          <p:nvPr/>
        </p:nvPicPr>
        <p:blipFill>
          <a:blip r:embed="rId3"/>
          <a:stretch>
            <a:fillRect/>
          </a:stretch>
        </p:blipFill>
        <p:spPr>
          <a:xfrm>
            <a:off x="551425" y="1825512"/>
            <a:ext cx="4884839" cy="4419865"/>
          </a:xfrm>
          <a:prstGeom prst="rect">
            <a:avLst/>
          </a:prstGeom>
        </p:spPr>
      </p:pic>
      <p:sp>
        <p:nvSpPr>
          <p:cNvPr id="4" name="Título 1">
            <a:extLst>
              <a:ext uri="{FF2B5EF4-FFF2-40B4-BE49-F238E27FC236}">
                <a16:creationId xmlns:a16="http://schemas.microsoft.com/office/drawing/2014/main" id="{4A8F041F-DE1C-4028-BE8A-3E31C985F994}"/>
              </a:ext>
            </a:extLst>
          </p:cNvPr>
          <p:cNvSpPr txBox="1">
            <a:spLocks/>
          </p:cNvSpPr>
          <p:nvPr/>
        </p:nvSpPr>
        <p:spPr>
          <a:xfrm>
            <a:off x="84503" y="63696"/>
            <a:ext cx="4957760" cy="967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500" dirty="0"/>
              <a:t>Resultados e discussão</a:t>
            </a:r>
          </a:p>
        </p:txBody>
      </p:sp>
      <p:sp>
        <p:nvSpPr>
          <p:cNvPr id="9" name="Retângulo 8">
            <a:extLst>
              <a:ext uri="{FF2B5EF4-FFF2-40B4-BE49-F238E27FC236}">
                <a16:creationId xmlns:a16="http://schemas.microsoft.com/office/drawing/2014/main" id="{D75CE193-F741-47FF-8CE0-8D9AF70E2467}"/>
              </a:ext>
            </a:extLst>
          </p:cNvPr>
          <p:cNvSpPr/>
          <p:nvPr/>
        </p:nvSpPr>
        <p:spPr>
          <a:xfrm>
            <a:off x="84503" y="5147591"/>
            <a:ext cx="253230" cy="253230"/>
          </a:xfrm>
          <a:prstGeom prst="rect">
            <a:avLst/>
          </a:prstGeom>
          <a:solidFill>
            <a:srgbClr val="FF142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Retângulo 11">
            <a:extLst>
              <a:ext uri="{FF2B5EF4-FFF2-40B4-BE49-F238E27FC236}">
                <a16:creationId xmlns:a16="http://schemas.microsoft.com/office/drawing/2014/main" id="{AADE3ADB-3238-481A-B75B-257DC8FA5221}"/>
              </a:ext>
            </a:extLst>
          </p:cNvPr>
          <p:cNvSpPr/>
          <p:nvPr/>
        </p:nvSpPr>
        <p:spPr>
          <a:xfrm>
            <a:off x="84503" y="5481449"/>
            <a:ext cx="253230" cy="253230"/>
          </a:xfrm>
          <a:prstGeom prst="rect">
            <a:avLst/>
          </a:prstGeom>
          <a:solidFill>
            <a:srgbClr val="2F2A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a:extLst>
              <a:ext uri="{FF2B5EF4-FFF2-40B4-BE49-F238E27FC236}">
                <a16:creationId xmlns:a16="http://schemas.microsoft.com/office/drawing/2014/main" id="{D7E9E6CB-6EF1-4934-A155-D959B210F822}"/>
              </a:ext>
            </a:extLst>
          </p:cNvPr>
          <p:cNvSpPr/>
          <p:nvPr/>
        </p:nvSpPr>
        <p:spPr>
          <a:xfrm>
            <a:off x="84503" y="5815307"/>
            <a:ext cx="253230" cy="253230"/>
          </a:xfrm>
          <a:prstGeom prst="rect">
            <a:avLst/>
          </a:prstGeom>
          <a:solidFill>
            <a:srgbClr val="FFAF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a:extLst>
              <a:ext uri="{FF2B5EF4-FFF2-40B4-BE49-F238E27FC236}">
                <a16:creationId xmlns:a16="http://schemas.microsoft.com/office/drawing/2014/main" id="{9827360A-1FB9-4B82-9E43-1BB55E6AA309}"/>
              </a:ext>
            </a:extLst>
          </p:cNvPr>
          <p:cNvSpPr/>
          <p:nvPr/>
        </p:nvSpPr>
        <p:spPr>
          <a:xfrm>
            <a:off x="84503" y="6149165"/>
            <a:ext cx="253230" cy="253230"/>
          </a:xfrm>
          <a:prstGeom prst="rect">
            <a:avLst/>
          </a:prstGeom>
          <a:solidFill>
            <a:srgbClr val="B9B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a:extLst>
              <a:ext uri="{FF2B5EF4-FFF2-40B4-BE49-F238E27FC236}">
                <a16:creationId xmlns:a16="http://schemas.microsoft.com/office/drawing/2014/main" id="{4EF9FAD4-D2E0-431E-B9F5-3ECE94996B62}"/>
              </a:ext>
            </a:extLst>
          </p:cNvPr>
          <p:cNvSpPr/>
          <p:nvPr/>
        </p:nvSpPr>
        <p:spPr>
          <a:xfrm>
            <a:off x="84503" y="6483023"/>
            <a:ext cx="253230" cy="25323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a:extLst>
              <a:ext uri="{FF2B5EF4-FFF2-40B4-BE49-F238E27FC236}">
                <a16:creationId xmlns:a16="http://schemas.microsoft.com/office/drawing/2014/main" id="{1507283D-BEF1-4534-A8DD-ABD131B4AE08}"/>
              </a:ext>
            </a:extLst>
          </p:cNvPr>
          <p:cNvSpPr txBox="1"/>
          <p:nvPr/>
        </p:nvSpPr>
        <p:spPr>
          <a:xfrm>
            <a:off x="445421" y="5112117"/>
            <a:ext cx="473206" cy="369332"/>
          </a:xfrm>
          <a:prstGeom prst="rect">
            <a:avLst/>
          </a:prstGeom>
          <a:noFill/>
        </p:spPr>
        <p:txBody>
          <a:bodyPr wrap="none" rtlCol="0">
            <a:spAutoFit/>
          </a:bodyPr>
          <a:lstStyle/>
          <a:p>
            <a:r>
              <a:rPr lang="pt-BR" dirty="0"/>
              <a:t>HH</a:t>
            </a:r>
          </a:p>
        </p:txBody>
      </p:sp>
      <p:sp>
        <p:nvSpPr>
          <p:cNvPr id="18" name="CaixaDeTexto 17">
            <a:extLst>
              <a:ext uri="{FF2B5EF4-FFF2-40B4-BE49-F238E27FC236}">
                <a16:creationId xmlns:a16="http://schemas.microsoft.com/office/drawing/2014/main" id="{98335AB7-C423-4D1A-A101-CD7EA8361925}"/>
              </a:ext>
            </a:extLst>
          </p:cNvPr>
          <p:cNvSpPr txBox="1"/>
          <p:nvPr/>
        </p:nvSpPr>
        <p:spPr>
          <a:xfrm>
            <a:off x="491908" y="5445975"/>
            <a:ext cx="380232" cy="369332"/>
          </a:xfrm>
          <a:prstGeom prst="rect">
            <a:avLst/>
          </a:prstGeom>
          <a:noFill/>
        </p:spPr>
        <p:txBody>
          <a:bodyPr wrap="none" rtlCol="0">
            <a:spAutoFit/>
          </a:bodyPr>
          <a:lstStyle/>
          <a:p>
            <a:r>
              <a:rPr lang="pt-BR" dirty="0"/>
              <a:t>LL</a:t>
            </a:r>
          </a:p>
        </p:txBody>
      </p:sp>
      <p:sp>
        <p:nvSpPr>
          <p:cNvPr id="19" name="CaixaDeTexto 18">
            <a:extLst>
              <a:ext uri="{FF2B5EF4-FFF2-40B4-BE49-F238E27FC236}">
                <a16:creationId xmlns:a16="http://schemas.microsoft.com/office/drawing/2014/main" id="{5C3B8CD2-B697-452E-98D1-839D0421B0BB}"/>
              </a:ext>
            </a:extLst>
          </p:cNvPr>
          <p:cNvSpPr txBox="1"/>
          <p:nvPr/>
        </p:nvSpPr>
        <p:spPr>
          <a:xfrm>
            <a:off x="491907" y="5810657"/>
            <a:ext cx="426720" cy="369332"/>
          </a:xfrm>
          <a:prstGeom prst="rect">
            <a:avLst/>
          </a:prstGeom>
          <a:noFill/>
        </p:spPr>
        <p:txBody>
          <a:bodyPr wrap="none" rtlCol="0">
            <a:spAutoFit/>
          </a:bodyPr>
          <a:lstStyle/>
          <a:p>
            <a:r>
              <a:rPr lang="pt-BR" dirty="0"/>
              <a:t>LH</a:t>
            </a:r>
          </a:p>
        </p:txBody>
      </p:sp>
      <p:sp>
        <p:nvSpPr>
          <p:cNvPr id="20" name="CaixaDeTexto 19">
            <a:extLst>
              <a:ext uri="{FF2B5EF4-FFF2-40B4-BE49-F238E27FC236}">
                <a16:creationId xmlns:a16="http://schemas.microsoft.com/office/drawing/2014/main" id="{243F64A1-CD57-4511-9AB3-28967802E91F}"/>
              </a:ext>
            </a:extLst>
          </p:cNvPr>
          <p:cNvSpPr txBox="1"/>
          <p:nvPr/>
        </p:nvSpPr>
        <p:spPr>
          <a:xfrm>
            <a:off x="491907" y="6144515"/>
            <a:ext cx="426720" cy="369332"/>
          </a:xfrm>
          <a:prstGeom prst="rect">
            <a:avLst/>
          </a:prstGeom>
          <a:noFill/>
        </p:spPr>
        <p:txBody>
          <a:bodyPr wrap="none" rtlCol="0">
            <a:spAutoFit/>
          </a:bodyPr>
          <a:lstStyle/>
          <a:p>
            <a:r>
              <a:rPr lang="pt-BR" dirty="0"/>
              <a:t>HL</a:t>
            </a:r>
          </a:p>
        </p:txBody>
      </p:sp>
      <p:sp>
        <p:nvSpPr>
          <p:cNvPr id="21" name="CaixaDeTexto 20">
            <a:extLst>
              <a:ext uri="{FF2B5EF4-FFF2-40B4-BE49-F238E27FC236}">
                <a16:creationId xmlns:a16="http://schemas.microsoft.com/office/drawing/2014/main" id="{A6ABDD9E-E03D-4A55-B52B-02A61B9CF63E}"/>
              </a:ext>
            </a:extLst>
          </p:cNvPr>
          <p:cNvSpPr txBox="1"/>
          <p:nvPr/>
        </p:nvSpPr>
        <p:spPr>
          <a:xfrm>
            <a:off x="445421" y="6424972"/>
            <a:ext cx="1733423" cy="369332"/>
          </a:xfrm>
          <a:prstGeom prst="rect">
            <a:avLst/>
          </a:prstGeom>
          <a:noFill/>
        </p:spPr>
        <p:txBody>
          <a:bodyPr wrap="none" rtlCol="0">
            <a:spAutoFit/>
          </a:bodyPr>
          <a:lstStyle/>
          <a:p>
            <a:r>
              <a:rPr lang="pt-BR" dirty="0"/>
              <a:t>Não </a:t>
            </a:r>
            <a:r>
              <a:rPr lang="pt-BR" dirty="0" err="1"/>
              <a:t>signiticativo</a:t>
            </a:r>
            <a:endParaRPr lang="pt-BR" dirty="0"/>
          </a:p>
        </p:txBody>
      </p:sp>
      <p:sp>
        <p:nvSpPr>
          <p:cNvPr id="24" name="CaixaDeTexto 23">
            <a:extLst>
              <a:ext uri="{FF2B5EF4-FFF2-40B4-BE49-F238E27FC236}">
                <a16:creationId xmlns:a16="http://schemas.microsoft.com/office/drawing/2014/main" id="{35760A50-4BBE-40CF-95F0-E6AFF1A2C8BC}"/>
              </a:ext>
            </a:extLst>
          </p:cNvPr>
          <p:cNvSpPr txBox="1"/>
          <p:nvPr/>
        </p:nvSpPr>
        <p:spPr>
          <a:xfrm>
            <a:off x="8891451" y="5251963"/>
            <a:ext cx="4545875" cy="2154436"/>
          </a:xfrm>
          <a:prstGeom prst="rect">
            <a:avLst/>
          </a:prstGeom>
          <a:noFill/>
        </p:spPr>
        <p:txBody>
          <a:bodyPr wrap="square" rtlCol="0">
            <a:spAutoFit/>
          </a:bodyPr>
          <a:lstStyle/>
          <a:p>
            <a:pPr marL="342900" indent="-342900">
              <a:buAutoNum type="alphaLcPeriod"/>
            </a:pPr>
            <a:r>
              <a:rPr lang="pt-BR" sz="1400" dirty="0"/>
              <a:t>Área urbanizada de cidade ou vila</a:t>
            </a:r>
          </a:p>
          <a:p>
            <a:pPr marL="342900" indent="-342900">
              <a:buAutoNum type="alphaLcPeriod"/>
            </a:pPr>
            <a:r>
              <a:rPr lang="pt-BR" sz="1400" dirty="0"/>
              <a:t>Aglomerado rural isolado</a:t>
            </a:r>
          </a:p>
          <a:p>
            <a:pPr marL="342900" indent="-342900">
              <a:buAutoNum type="alphaLcPeriod"/>
            </a:pPr>
            <a:r>
              <a:rPr lang="pt-BR" sz="1400" dirty="0"/>
              <a:t>Aglomerado rural de extensão urbana</a:t>
            </a:r>
          </a:p>
          <a:p>
            <a:pPr marL="342900" indent="-342900">
              <a:buAutoNum type="alphaLcPeriod"/>
            </a:pPr>
            <a:r>
              <a:rPr lang="pt-BR" sz="1400" dirty="0"/>
              <a:t>Aglomerado rural isolado - povoado</a:t>
            </a:r>
          </a:p>
          <a:p>
            <a:pPr marL="342900" indent="-342900">
              <a:buAutoNum type="alphaLcPeriod"/>
            </a:pPr>
            <a:r>
              <a:rPr lang="pt-BR" sz="1400" dirty="0"/>
              <a:t>Aglomerado rural isolado – núcleo</a:t>
            </a:r>
          </a:p>
          <a:p>
            <a:pPr marL="342900" indent="-342900">
              <a:buAutoNum type="alphaLcPeriod"/>
            </a:pPr>
            <a:r>
              <a:rPr lang="pt-BR" sz="1400" dirty="0"/>
              <a:t>Área não urbanizada de cidade ou vila</a:t>
            </a:r>
          </a:p>
          <a:p>
            <a:pPr marL="342900" indent="-342900">
              <a:buAutoNum type="alphaLcPeriod"/>
            </a:pPr>
            <a:r>
              <a:rPr lang="pt-BR" sz="1400" dirty="0"/>
              <a:t>Área urbanizada isolada</a:t>
            </a:r>
          </a:p>
          <a:p>
            <a:pPr marL="342900" indent="-342900">
              <a:buAutoNum type="alphaLcPeriod"/>
            </a:pPr>
            <a:endParaRPr lang="pt-BR" dirty="0"/>
          </a:p>
          <a:p>
            <a:pPr marL="342900" indent="-342900">
              <a:buAutoNum type="alphaLcPeriod"/>
            </a:pPr>
            <a:endParaRPr lang="pt-BR" dirty="0"/>
          </a:p>
        </p:txBody>
      </p:sp>
      <p:sp>
        <p:nvSpPr>
          <p:cNvPr id="26" name="CaixaDeTexto 25">
            <a:extLst>
              <a:ext uri="{FF2B5EF4-FFF2-40B4-BE49-F238E27FC236}">
                <a16:creationId xmlns:a16="http://schemas.microsoft.com/office/drawing/2014/main" id="{4473CA67-553B-456D-A463-B3A9317FE510}"/>
              </a:ext>
            </a:extLst>
          </p:cNvPr>
          <p:cNvSpPr txBox="1"/>
          <p:nvPr/>
        </p:nvSpPr>
        <p:spPr>
          <a:xfrm>
            <a:off x="8157115" y="759412"/>
            <a:ext cx="1406475" cy="477054"/>
          </a:xfrm>
          <a:prstGeom prst="rect">
            <a:avLst/>
          </a:prstGeom>
          <a:noFill/>
        </p:spPr>
        <p:txBody>
          <a:bodyPr wrap="none" rtlCol="0">
            <a:spAutoFit/>
          </a:bodyPr>
          <a:lstStyle/>
          <a:p>
            <a:r>
              <a:rPr lang="pt-BR" sz="2500" dirty="0"/>
              <a:t>High-</a:t>
            </a:r>
            <a:r>
              <a:rPr lang="pt-BR" sz="2500" dirty="0" err="1"/>
              <a:t>Low</a:t>
            </a:r>
            <a:endParaRPr lang="pt-BR" sz="2500" dirty="0"/>
          </a:p>
        </p:txBody>
      </p:sp>
      <p:pic>
        <p:nvPicPr>
          <p:cNvPr id="25" name="Espaço Reservado para Conteúdo 4">
            <a:extLst>
              <a:ext uri="{FF2B5EF4-FFF2-40B4-BE49-F238E27FC236}">
                <a16:creationId xmlns:a16="http://schemas.microsoft.com/office/drawing/2014/main" id="{5FFE4716-06CE-4FDF-93EF-4D4B8E254DF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049740" y="1351283"/>
            <a:ext cx="5683422" cy="3757635"/>
          </a:xfrm>
        </p:spPr>
      </p:pic>
      <p:sp>
        <p:nvSpPr>
          <p:cNvPr id="29" name="CaixaDeTexto 28">
            <a:extLst>
              <a:ext uri="{FF2B5EF4-FFF2-40B4-BE49-F238E27FC236}">
                <a16:creationId xmlns:a16="http://schemas.microsoft.com/office/drawing/2014/main" id="{7FB4D0A5-4362-40FB-B7EC-CEF09FEC6241}"/>
              </a:ext>
            </a:extLst>
          </p:cNvPr>
          <p:cNvSpPr txBox="1"/>
          <p:nvPr/>
        </p:nvSpPr>
        <p:spPr>
          <a:xfrm>
            <a:off x="847136" y="968808"/>
            <a:ext cx="4293419" cy="369332"/>
          </a:xfrm>
          <a:prstGeom prst="rect">
            <a:avLst/>
          </a:prstGeom>
          <a:noFill/>
        </p:spPr>
        <p:txBody>
          <a:bodyPr wrap="none" rtlCol="0">
            <a:spAutoFit/>
          </a:bodyPr>
          <a:lstStyle/>
          <a:p>
            <a:r>
              <a:rPr lang="pt-BR" dirty="0"/>
              <a:t>LISA bivariado (</a:t>
            </a:r>
            <a:r>
              <a:rPr lang="pt-BR" dirty="0" err="1"/>
              <a:t>Radiância</a:t>
            </a:r>
            <a:r>
              <a:rPr lang="pt-BR" dirty="0"/>
              <a:t> total x Residência)</a:t>
            </a:r>
          </a:p>
        </p:txBody>
      </p:sp>
      <p:sp>
        <p:nvSpPr>
          <p:cNvPr id="30" name="CaixaDeTexto 29">
            <a:extLst>
              <a:ext uri="{FF2B5EF4-FFF2-40B4-BE49-F238E27FC236}">
                <a16:creationId xmlns:a16="http://schemas.microsoft.com/office/drawing/2014/main" id="{42496AD9-10F0-4C95-8AEE-37BA21192409}"/>
              </a:ext>
            </a:extLst>
          </p:cNvPr>
          <p:cNvSpPr txBox="1"/>
          <p:nvPr/>
        </p:nvSpPr>
        <p:spPr>
          <a:xfrm>
            <a:off x="1917717" y="1338140"/>
            <a:ext cx="2152256" cy="307777"/>
          </a:xfrm>
          <a:prstGeom prst="rect">
            <a:avLst/>
          </a:prstGeom>
          <a:noFill/>
        </p:spPr>
        <p:txBody>
          <a:bodyPr wrap="none" rtlCol="0">
            <a:spAutoFit/>
          </a:bodyPr>
          <a:lstStyle/>
          <a:p>
            <a:r>
              <a:rPr lang="pt-BR" sz="1400" dirty="0"/>
              <a:t>3 x 3km (</a:t>
            </a:r>
            <a:r>
              <a:rPr lang="pt-BR" sz="1400" dirty="0" err="1"/>
              <a:t>pseudo</a:t>
            </a:r>
            <a:r>
              <a:rPr lang="pt-BR" sz="1400" dirty="0"/>
              <a:t> p &lt; 0.001)</a:t>
            </a:r>
          </a:p>
        </p:txBody>
      </p:sp>
    </p:spTree>
    <p:extLst>
      <p:ext uri="{BB962C8B-B14F-4D97-AF65-F5344CB8AC3E}">
        <p14:creationId xmlns:p14="http://schemas.microsoft.com/office/powerpoint/2010/main" val="40751780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m 21">
            <a:extLst>
              <a:ext uri="{FF2B5EF4-FFF2-40B4-BE49-F238E27FC236}">
                <a16:creationId xmlns:a16="http://schemas.microsoft.com/office/drawing/2014/main" id="{8EA3A07F-DA41-4BD5-B6B9-4F17B855F912}"/>
              </a:ext>
            </a:extLst>
          </p:cNvPr>
          <p:cNvPicPr>
            <a:picLocks noChangeAspect="1"/>
          </p:cNvPicPr>
          <p:nvPr/>
        </p:nvPicPr>
        <p:blipFill>
          <a:blip r:embed="rId3"/>
          <a:stretch>
            <a:fillRect/>
          </a:stretch>
        </p:blipFill>
        <p:spPr>
          <a:xfrm>
            <a:off x="551425" y="1825512"/>
            <a:ext cx="4884839" cy="4419865"/>
          </a:xfrm>
          <a:prstGeom prst="rect">
            <a:avLst/>
          </a:prstGeom>
        </p:spPr>
      </p:pic>
      <p:sp>
        <p:nvSpPr>
          <p:cNvPr id="4" name="Título 1">
            <a:extLst>
              <a:ext uri="{FF2B5EF4-FFF2-40B4-BE49-F238E27FC236}">
                <a16:creationId xmlns:a16="http://schemas.microsoft.com/office/drawing/2014/main" id="{4A8F041F-DE1C-4028-BE8A-3E31C985F994}"/>
              </a:ext>
            </a:extLst>
          </p:cNvPr>
          <p:cNvSpPr txBox="1">
            <a:spLocks/>
          </p:cNvSpPr>
          <p:nvPr/>
        </p:nvSpPr>
        <p:spPr>
          <a:xfrm>
            <a:off x="84503" y="63696"/>
            <a:ext cx="4957760" cy="967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500" dirty="0"/>
              <a:t>Resultados e discussão</a:t>
            </a:r>
          </a:p>
        </p:txBody>
      </p:sp>
      <p:sp>
        <p:nvSpPr>
          <p:cNvPr id="9" name="Retângulo 8">
            <a:extLst>
              <a:ext uri="{FF2B5EF4-FFF2-40B4-BE49-F238E27FC236}">
                <a16:creationId xmlns:a16="http://schemas.microsoft.com/office/drawing/2014/main" id="{D75CE193-F741-47FF-8CE0-8D9AF70E2467}"/>
              </a:ext>
            </a:extLst>
          </p:cNvPr>
          <p:cNvSpPr/>
          <p:nvPr/>
        </p:nvSpPr>
        <p:spPr>
          <a:xfrm>
            <a:off x="84503" y="5147591"/>
            <a:ext cx="253230" cy="253230"/>
          </a:xfrm>
          <a:prstGeom prst="rect">
            <a:avLst/>
          </a:prstGeom>
          <a:solidFill>
            <a:srgbClr val="FF142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Retângulo 11">
            <a:extLst>
              <a:ext uri="{FF2B5EF4-FFF2-40B4-BE49-F238E27FC236}">
                <a16:creationId xmlns:a16="http://schemas.microsoft.com/office/drawing/2014/main" id="{AADE3ADB-3238-481A-B75B-257DC8FA5221}"/>
              </a:ext>
            </a:extLst>
          </p:cNvPr>
          <p:cNvSpPr/>
          <p:nvPr/>
        </p:nvSpPr>
        <p:spPr>
          <a:xfrm>
            <a:off x="84503" y="5481449"/>
            <a:ext cx="253230" cy="253230"/>
          </a:xfrm>
          <a:prstGeom prst="rect">
            <a:avLst/>
          </a:prstGeom>
          <a:solidFill>
            <a:srgbClr val="2F2A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a:extLst>
              <a:ext uri="{FF2B5EF4-FFF2-40B4-BE49-F238E27FC236}">
                <a16:creationId xmlns:a16="http://schemas.microsoft.com/office/drawing/2014/main" id="{D7E9E6CB-6EF1-4934-A155-D959B210F822}"/>
              </a:ext>
            </a:extLst>
          </p:cNvPr>
          <p:cNvSpPr/>
          <p:nvPr/>
        </p:nvSpPr>
        <p:spPr>
          <a:xfrm>
            <a:off x="84503" y="5815307"/>
            <a:ext cx="253230" cy="253230"/>
          </a:xfrm>
          <a:prstGeom prst="rect">
            <a:avLst/>
          </a:prstGeom>
          <a:solidFill>
            <a:srgbClr val="FFAF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a:extLst>
              <a:ext uri="{FF2B5EF4-FFF2-40B4-BE49-F238E27FC236}">
                <a16:creationId xmlns:a16="http://schemas.microsoft.com/office/drawing/2014/main" id="{9827360A-1FB9-4B82-9E43-1BB55E6AA309}"/>
              </a:ext>
            </a:extLst>
          </p:cNvPr>
          <p:cNvSpPr/>
          <p:nvPr/>
        </p:nvSpPr>
        <p:spPr>
          <a:xfrm>
            <a:off x="84503" y="6149165"/>
            <a:ext cx="253230" cy="253230"/>
          </a:xfrm>
          <a:prstGeom prst="rect">
            <a:avLst/>
          </a:prstGeom>
          <a:solidFill>
            <a:srgbClr val="B9B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a:extLst>
              <a:ext uri="{FF2B5EF4-FFF2-40B4-BE49-F238E27FC236}">
                <a16:creationId xmlns:a16="http://schemas.microsoft.com/office/drawing/2014/main" id="{4EF9FAD4-D2E0-431E-B9F5-3ECE94996B62}"/>
              </a:ext>
            </a:extLst>
          </p:cNvPr>
          <p:cNvSpPr/>
          <p:nvPr/>
        </p:nvSpPr>
        <p:spPr>
          <a:xfrm>
            <a:off x="84503" y="6483023"/>
            <a:ext cx="253230" cy="25323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a:extLst>
              <a:ext uri="{FF2B5EF4-FFF2-40B4-BE49-F238E27FC236}">
                <a16:creationId xmlns:a16="http://schemas.microsoft.com/office/drawing/2014/main" id="{1507283D-BEF1-4534-A8DD-ABD131B4AE08}"/>
              </a:ext>
            </a:extLst>
          </p:cNvPr>
          <p:cNvSpPr txBox="1"/>
          <p:nvPr/>
        </p:nvSpPr>
        <p:spPr>
          <a:xfrm>
            <a:off x="445421" y="5112117"/>
            <a:ext cx="473206" cy="369332"/>
          </a:xfrm>
          <a:prstGeom prst="rect">
            <a:avLst/>
          </a:prstGeom>
          <a:noFill/>
        </p:spPr>
        <p:txBody>
          <a:bodyPr wrap="none" rtlCol="0">
            <a:spAutoFit/>
          </a:bodyPr>
          <a:lstStyle/>
          <a:p>
            <a:r>
              <a:rPr lang="pt-BR" dirty="0"/>
              <a:t>HH</a:t>
            </a:r>
          </a:p>
        </p:txBody>
      </p:sp>
      <p:sp>
        <p:nvSpPr>
          <p:cNvPr id="18" name="CaixaDeTexto 17">
            <a:extLst>
              <a:ext uri="{FF2B5EF4-FFF2-40B4-BE49-F238E27FC236}">
                <a16:creationId xmlns:a16="http://schemas.microsoft.com/office/drawing/2014/main" id="{98335AB7-C423-4D1A-A101-CD7EA8361925}"/>
              </a:ext>
            </a:extLst>
          </p:cNvPr>
          <p:cNvSpPr txBox="1"/>
          <p:nvPr/>
        </p:nvSpPr>
        <p:spPr>
          <a:xfrm>
            <a:off x="491908" y="5445975"/>
            <a:ext cx="380232" cy="369332"/>
          </a:xfrm>
          <a:prstGeom prst="rect">
            <a:avLst/>
          </a:prstGeom>
          <a:noFill/>
        </p:spPr>
        <p:txBody>
          <a:bodyPr wrap="none" rtlCol="0">
            <a:spAutoFit/>
          </a:bodyPr>
          <a:lstStyle/>
          <a:p>
            <a:r>
              <a:rPr lang="pt-BR" dirty="0"/>
              <a:t>LL</a:t>
            </a:r>
          </a:p>
        </p:txBody>
      </p:sp>
      <p:sp>
        <p:nvSpPr>
          <p:cNvPr id="19" name="CaixaDeTexto 18">
            <a:extLst>
              <a:ext uri="{FF2B5EF4-FFF2-40B4-BE49-F238E27FC236}">
                <a16:creationId xmlns:a16="http://schemas.microsoft.com/office/drawing/2014/main" id="{5C3B8CD2-B697-452E-98D1-839D0421B0BB}"/>
              </a:ext>
            </a:extLst>
          </p:cNvPr>
          <p:cNvSpPr txBox="1"/>
          <p:nvPr/>
        </p:nvSpPr>
        <p:spPr>
          <a:xfrm>
            <a:off x="491907" y="5810657"/>
            <a:ext cx="426720" cy="369332"/>
          </a:xfrm>
          <a:prstGeom prst="rect">
            <a:avLst/>
          </a:prstGeom>
          <a:noFill/>
        </p:spPr>
        <p:txBody>
          <a:bodyPr wrap="none" rtlCol="0">
            <a:spAutoFit/>
          </a:bodyPr>
          <a:lstStyle/>
          <a:p>
            <a:r>
              <a:rPr lang="pt-BR" dirty="0"/>
              <a:t>LH</a:t>
            </a:r>
          </a:p>
        </p:txBody>
      </p:sp>
      <p:sp>
        <p:nvSpPr>
          <p:cNvPr id="20" name="CaixaDeTexto 19">
            <a:extLst>
              <a:ext uri="{FF2B5EF4-FFF2-40B4-BE49-F238E27FC236}">
                <a16:creationId xmlns:a16="http://schemas.microsoft.com/office/drawing/2014/main" id="{243F64A1-CD57-4511-9AB3-28967802E91F}"/>
              </a:ext>
            </a:extLst>
          </p:cNvPr>
          <p:cNvSpPr txBox="1"/>
          <p:nvPr/>
        </p:nvSpPr>
        <p:spPr>
          <a:xfrm>
            <a:off x="491907" y="6144515"/>
            <a:ext cx="426720" cy="369332"/>
          </a:xfrm>
          <a:prstGeom prst="rect">
            <a:avLst/>
          </a:prstGeom>
          <a:noFill/>
        </p:spPr>
        <p:txBody>
          <a:bodyPr wrap="none" rtlCol="0">
            <a:spAutoFit/>
          </a:bodyPr>
          <a:lstStyle/>
          <a:p>
            <a:r>
              <a:rPr lang="pt-BR" dirty="0"/>
              <a:t>HL</a:t>
            </a:r>
          </a:p>
        </p:txBody>
      </p:sp>
      <p:sp>
        <p:nvSpPr>
          <p:cNvPr id="21" name="CaixaDeTexto 20">
            <a:extLst>
              <a:ext uri="{FF2B5EF4-FFF2-40B4-BE49-F238E27FC236}">
                <a16:creationId xmlns:a16="http://schemas.microsoft.com/office/drawing/2014/main" id="{A6ABDD9E-E03D-4A55-B52B-02A61B9CF63E}"/>
              </a:ext>
            </a:extLst>
          </p:cNvPr>
          <p:cNvSpPr txBox="1"/>
          <p:nvPr/>
        </p:nvSpPr>
        <p:spPr>
          <a:xfrm>
            <a:off x="445421" y="6424972"/>
            <a:ext cx="1733423" cy="369332"/>
          </a:xfrm>
          <a:prstGeom prst="rect">
            <a:avLst/>
          </a:prstGeom>
          <a:noFill/>
        </p:spPr>
        <p:txBody>
          <a:bodyPr wrap="none" rtlCol="0">
            <a:spAutoFit/>
          </a:bodyPr>
          <a:lstStyle/>
          <a:p>
            <a:r>
              <a:rPr lang="pt-BR" dirty="0"/>
              <a:t>Não </a:t>
            </a:r>
            <a:r>
              <a:rPr lang="pt-BR" dirty="0" err="1"/>
              <a:t>signiticativo</a:t>
            </a:r>
            <a:endParaRPr lang="pt-BR" dirty="0"/>
          </a:p>
        </p:txBody>
      </p:sp>
      <p:sp>
        <p:nvSpPr>
          <p:cNvPr id="7" name="Retângulo 6">
            <a:extLst>
              <a:ext uri="{FF2B5EF4-FFF2-40B4-BE49-F238E27FC236}">
                <a16:creationId xmlns:a16="http://schemas.microsoft.com/office/drawing/2014/main" id="{62525F04-4986-4303-9221-D804E5E46FBC}"/>
              </a:ext>
            </a:extLst>
          </p:cNvPr>
          <p:cNvSpPr/>
          <p:nvPr/>
        </p:nvSpPr>
        <p:spPr>
          <a:xfrm>
            <a:off x="3922005" y="4770304"/>
            <a:ext cx="231354" cy="231354"/>
          </a:xfrm>
          <a:prstGeom prst="rect">
            <a:avLst/>
          </a:prstGeom>
          <a:noFill/>
          <a:ln w="28575">
            <a:solidFill>
              <a:srgbClr val="B9B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Imagem 7">
            <a:extLst>
              <a:ext uri="{FF2B5EF4-FFF2-40B4-BE49-F238E27FC236}">
                <a16:creationId xmlns:a16="http://schemas.microsoft.com/office/drawing/2014/main" id="{00929F76-C06C-4E59-A1B5-D6C23CD8CE48}"/>
              </a:ext>
            </a:extLst>
          </p:cNvPr>
          <p:cNvPicPr>
            <a:picLocks noChangeAspect="1"/>
          </p:cNvPicPr>
          <p:nvPr/>
        </p:nvPicPr>
        <p:blipFill>
          <a:blip r:embed="rId4"/>
          <a:stretch>
            <a:fillRect/>
          </a:stretch>
        </p:blipFill>
        <p:spPr>
          <a:xfrm>
            <a:off x="6663893" y="1030982"/>
            <a:ext cx="4169650" cy="3773439"/>
          </a:xfrm>
          <a:prstGeom prst="rect">
            <a:avLst/>
          </a:prstGeom>
          <a:ln w="57150">
            <a:solidFill>
              <a:srgbClr val="B9B9FF"/>
            </a:solidFill>
          </a:ln>
        </p:spPr>
      </p:pic>
      <p:sp>
        <p:nvSpPr>
          <p:cNvPr id="10" name="CaixaDeTexto 9">
            <a:extLst>
              <a:ext uri="{FF2B5EF4-FFF2-40B4-BE49-F238E27FC236}">
                <a16:creationId xmlns:a16="http://schemas.microsoft.com/office/drawing/2014/main" id="{2304CE51-999A-43B3-929A-A1B078F723E5}"/>
              </a:ext>
            </a:extLst>
          </p:cNvPr>
          <p:cNvSpPr txBox="1"/>
          <p:nvPr/>
        </p:nvSpPr>
        <p:spPr>
          <a:xfrm>
            <a:off x="6755738" y="5740587"/>
            <a:ext cx="4313553" cy="477054"/>
          </a:xfrm>
          <a:prstGeom prst="rect">
            <a:avLst/>
          </a:prstGeom>
          <a:noFill/>
        </p:spPr>
        <p:txBody>
          <a:bodyPr wrap="none" rtlCol="0">
            <a:spAutoFit/>
          </a:bodyPr>
          <a:lstStyle/>
          <a:p>
            <a:r>
              <a:rPr lang="pt-BR" sz="2500" dirty="0"/>
              <a:t>Área de atividade de mineração</a:t>
            </a:r>
          </a:p>
        </p:txBody>
      </p:sp>
      <p:sp>
        <p:nvSpPr>
          <p:cNvPr id="29" name="CaixaDeTexto 28">
            <a:extLst>
              <a:ext uri="{FF2B5EF4-FFF2-40B4-BE49-F238E27FC236}">
                <a16:creationId xmlns:a16="http://schemas.microsoft.com/office/drawing/2014/main" id="{9D46D563-01DD-4C6F-91CD-7BE39A1DB1E4}"/>
              </a:ext>
            </a:extLst>
          </p:cNvPr>
          <p:cNvSpPr txBox="1"/>
          <p:nvPr/>
        </p:nvSpPr>
        <p:spPr>
          <a:xfrm>
            <a:off x="6872889" y="3429000"/>
            <a:ext cx="1687834" cy="477054"/>
          </a:xfrm>
          <a:prstGeom prst="rect">
            <a:avLst/>
          </a:prstGeom>
          <a:noFill/>
        </p:spPr>
        <p:txBody>
          <a:bodyPr wrap="none" rtlCol="0">
            <a:spAutoFit/>
          </a:bodyPr>
          <a:lstStyle/>
          <a:p>
            <a:r>
              <a:rPr lang="pt-BR" sz="2500" dirty="0"/>
              <a:t>Serra Norte</a:t>
            </a:r>
          </a:p>
        </p:txBody>
      </p:sp>
      <p:sp>
        <p:nvSpPr>
          <p:cNvPr id="30" name="CaixaDeTexto 29">
            <a:extLst>
              <a:ext uri="{FF2B5EF4-FFF2-40B4-BE49-F238E27FC236}">
                <a16:creationId xmlns:a16="http://schemas.microsoft.com/office/drawing/2014/main" id="{2DD276BB-0869-4B62-B048-128FBF2E0FF3}"/>
              </a:ext>
            </a:extLst>
          </p:cNvPr>
          <p:cNvSpPr txBox="1"/>
          <p:nvPr/>
        </p:nvSpPr>
        <p:spPr>
          <a:xfrm>
            <a:off x="9708107" y="2589882"/>
            <a:ext cx="1125436" cy="477054"/>
          </a:xfrm>
          <a:prstGeom prst="rect">
            <a:avLst/>
          </a:prstGeom>
          <a:noFill/>
        </p:spPr>
        <p:txBody>
          <a:bodyPr wrap="none" rtlCol="0">
            <a:spAutoFit/>
          </a:bodyPr>
          <a:lstStyle/>
          <a:p>
            <a:r>
              <a:rPr lang="pt-BR" sz="2500" dirty="0"/>
              <a:t>Carajás</a:t>
            </a:r>
          </a:p>
        </p:txBody>
      </p:sp>
      <p:sp>
        <p:nvSpPr>
          <p:cNvPr id="31" name="CaixaDeTexto 30">
            <a:extLst>
              <a:ext uri="{FF2B5EF4-FFF2-40B4-BE49-F238E27FC236}">
                <a16:creationId xmlns:a16="http://schemas.microsoft.com/office/drawing/2014/main" id="{9C16BBE6-222F-4CAE-AA29-BC26E0159A42}"/>
              </a:ext>
            </a:extLst>
          </p:cNvPr>
          <p:cNvSpPr txBox="1"/>
          <p:nvPr/>
        </p:nvSpPr>
        <p:spPr>
          <a:xfrm>
            <a:off x="847136" y="968808"/>
            <a:ext cx="4293419" cy="369332"/>
          </a:xfrm>
          <a:prstGeom prst="rect">
            <a:avLst/>
          </a:prstGeom>
          <a:noFill/>
        </p:spPr>
        <p:txBody>
          <a:bodyPr wrap="none" rtlCol="0">
            <a:spAutoFit/>
          </a:bodyPr>
          <a:lstStyle/>
          <a:p>
            <a:r>
              <a:rPr lang="pt-BR" dirty="0"/>
              <a:t>LISA bivariado (</a:t>
            </a:r>
            <a:r>
              <a:rPr lang="pt-BR" dirty="0" err="1"/>
              <a:t>Radiância</a:t>
            </a:r>
            <a:r>
              <a:rPr lang="pt-BR" dirty="0"/>
              <a:t> total x Residência)</a:t>
            </a:r>
          </a:p>
        </p:txBody>
      </p:sp>
      <p:sp>
        <p:nvSpPr>
          <p:cNvPr id="32" name="CaixaDeTexto 31">
            <a:extLst>
              <a:ext uri="{FF2B5EF4-FFF2-40B4-BE49-F238E27FC236}">
                <a16:creationId xmlns:a16="http://schemas.microsoft.com/office/drawing/2014/main" id="{E6BD5DF2-3669-4FC2-8B15-1B72F239C6C3}"/>
              </a:ext>
            </a:extLst>
          </p:cNvPr>
          <p:cNvSpPr txBox="1"/>
          <p:nvPr/>
        </p:nvSpPr>
        <p:spPr>
          <a:xfrm>
            <a:off x="1917717" y="1338140"/>
            <a:ext cx="2152256" cy="307777"/>
          </a:xfrm>
          <a:prstGeom prst="rect">
            <a:avLst/>
          </a:prstGeom>
          <a:noFill/>
        </p:spPr>
        <p:txBody>
          <a:bodyPr wrap="none" rtlCol="0">
            <a:spAutoFit/>
          </a:bodyPr>
          <a:lstStyle/>
          <a:p>
            <a:r>
              <a:rPr lang="pt-BR" sz="1400" dirty="0"/>
              <a:t>3 x 3km (</a:t>
            </a:r>
            <a:r>
              <a:rPr lang="pt-BR" sz="1400" dirty="0" err="1"/>
              <a:t>pseudo</a:t>
            </a:r>
            <a:r>
              <a:rPr lang="pt-BR" sz="1400" dirty="0"/>
              <a:t> p &lt; 0.001)</a:t>
            </a:r>
          </a:p>
        </p:txBody>
      </p:sp>
    </p:spTree>
    <p:extLst>
      <p:ext uri="{BB962C8B-B14F-4D97-AF65-F5344CB8AC3E}">
        <p14:creationId xmlns:p14="http://schemas.microsoft.com/office/powerpoint/2010/main" val="1939437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m 21">
            <a:extLst>
              <a:ext uri="{FF2B5EF4-FFF2-40B4-BE49-F238E27FC236}">
                <a16:creationId xmlns:a16="http://schemas.microsoft.com/office/drawing/2014/main" id="{8EA3A07F-DA41-4BD5-B6B9-4F17B855F912}"/>
              </a:ext>
            </a:extLst>
          </p:cNvPr>
          <p:cNvPicPr>
            <a:picLocks noChangeAspect="1"/>
          </p:cNvPicPr>
          <p:nvPr/>
        </p:nvPicPr>
        <p:blipFill>
          <a:blip r:embed="rId3"/>
          <a:stretch>
            <a:fillRect/>
          </a:stretch>
        </p:blipFill>
        <p:spPr>
          <a:xfrm>
            <a:off x="551425" y="1825512"/>
            <a:ext cx="4884839" cy="4419865"/>
          </a:xfrm>
          <a:prstGeom prst="rect">
            <a:avLst/>
          </a:prstGeom>
        </p:spPr>
      </p:pic>
      <p:sp>
        <p:nvSpPr>
          <p:cNvPr id="4" name="Título 1">
            <a:extLst>
              <a:ext uri="{FF2B5EF4-FFF2-40B4-BE49-F238E27FC236}">
                <a16:creationId xmlns:a16="http://schemas.microsoft.com/office/drawing/2014/main" id="{4A8F041F-DE1C-4028-BE8A-3E31C985F994}"/>
              </a:ext>
            </a:extLst>
          </p:cNvPr>
          <p:cNvSpPr txBox="1">
            <a:spLocks/>
          </p:cNvSpPr>
          <p:nvPr/>
        </p:nvSpPr>
        <p:spPr>
          <a:xfrm>
            <a:off x="84503" y="63696"/>
            <a:ext cx="4957760" cy="967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500" dirty="0"/>
              <a:t>Resultados e discussão</a:t>
            </a:r>
          </a:p>
        </p:txBody>
      </p:sp>
      <p:sp>
        <p:nvSpPr>
          <p:cNvPr id="9" name="Retângulo 8">
            <a:extLst>
              <a:ext uri="{FF2B5EF4-FFF2-40B4-BE49-F238E27FC236}">
                <a16:creationId xmlns:a16="http://schemas.microsoft.com/office/drawing/2014/main" id="{D75CE193-F741-47FF-8CE0-8D9AF70E2467}"/>
              </a:ext>
            </a:extLst>
          </p:cNvPr>
          <p:cNvSpPr/>
          <p:nvPr/>
        </p:nvSpPr>
        <p:spPr>
          <a:xfrm>
            <a:off x="84503" y="5147591"/>
            <a:ext cx="253230" cy="253230"/>
          </a:xfrm>
          <a:prstGeom prst="rect">
            <a:avLst/>
          </a:prstGeom>
          <a:solidFill>
            <a:srgbClr val="FF142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Retângulo 11">
            <a:extLst>
              <a:ext uri="{FF2B5EF4-FFF2-40B4-BE49-F238E27FC236}">
                <a16:creationId xmlns:a16="http://schemas.microsoft.com/office/drawing/2014/main" id="{AADE3ADB-3238-481A-B75B-257DC8FA5221}"/>
              </a:ext>
            </a:extLst>
          </p:cNvPr>
          <p:cNvSpPr/>
          <p:nvPr/>
        </p:nvSpPr>
        <p:spPr>
          <a:xfrm>
            <a:off x="84503" y="5481449"/>
            <a:ext cx="253230" cy="253230"/>
          </a:xfrm>
          <a:prstGeom prst="rect">
            <a:avLst/>
          </a:prstGeom>
          <a:solidFill>
            <a:srgbClr val="2F2A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a:extLst>
              <a:ext uri="{FF2B5EF4-FFF2-40B4-BE49-F238E27FC236}">
                <a16:creationId xmlns:a16="http://schemas.microsoft.com/office/drawing/2014/main" id="{D7E9E6CB-6EF1-4934-A155-D959B210F822}"/>
              </a:ext>
            </a:extLst>
          </p:cNvPr>
          <p:cNvSpPr/>
          <p:nvPr/>
        </p:nvSpPr>
        <p:spPr>
          <a:xfrm>
            <a:off x="84503" y="5815307"/>
            <a:ext cx="253230" cy="253230"/>
          </a:xfrm>
          <a:prstGeom prst="rect">
            <a:avLst/>
          </a:prstGeom>
          <a:solidFill>
            <a:srgbClr val="FFAF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a:extLst>
              <a:ext uri="{FF2B5EF4-FFF2-40B4-BE49-F238E27FC236}">
                <a16:creationId xmlns:a16="http://schemas.microsoft.com/office/drawing/2014/main" id="{9827360A-1FB9-4B82-9E43-1BB55E6AA309}"/>
              </a:ext>
            </a:extLst>
          </p:cNvPr>
          <p:cNvSpPr/>
          <p:nvPr/>
        </p:nvSpPr>
        <p:spPr>
          <a:xfrm>
            <a:off x="84503" y="6149165"/>
            <a:ext cx="253230" cy="253230"/>
          </a:xfrm>
          <a:prstGeom prst="rect">
            <a:avLst/>
          </a:prstGeom>
          <a:solidFill>
            <a:srgbClr val="B9B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a:extLst>
              <a:ext uri="{FF2B5EF4-FFF2-40B4-BE49-F238E27FC236}">
                <a16:creationId xmlns:a16="http://schemas.microsoft.com/office/drawing/2014/main" id="{4EF9FAD4-D2E0-431E-B9F5-3ECE94996B62}"/>
              </a:ext>
            </a:extLst>
          </p:cNvPr>
          <p:cNvSpPr/>
          <p:nvPr/>
        </p:nvSpPr>
        <p:spPr>
          <a:xfrm>
            <a:off x="84503" y="6483023"/>
            <a:ext cx="253230" cy="25323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a:extLst>
              <a:ext uri="{FF2B5EF4-FFF2-40B4-BE49-F238E27FC236}">
                <a16:creationId xmlns:a16="http://schemas.microsoft.com/office/drawing/2014/main" id="{1507283D-BEF1-4534-A8DD-ABD131B4AE08}"/>
              </a:ext>
            </a:extLst>
          </p:cNvPr>
          <p:cNvSpPr txBox="1"/>
          <p:nvPr/>
        </p:nvSpPr>
        <p:spPr>
          <a:xfrm>
            <a:off x="445421" y="5112117"/>
            <a:ext cx="473206" cy="369332"/>
          </a:xfrm>
          <a:prstGeom prst="rect">
            <a:avLst/>
          </a:prstGeom>
          <a:noFill/>
        </p:spPr>
        <p:txBody>
          <a:bodyPr wrap="none" rtlCol="0">
            <a:spAutoFit/>
          </a:bodyPr>
          <a:lstStyle/>
          <a:p>
            <a:r>
              <a:rPr lang="pt-BR" dirty="0"/>
              <a:t>HH</a:t>
            </a:r>
          </a:p>
        </p:txBody>
      </p:sp>
      <p:sp>
        <p:nvSpPr>
          <p:cNvPr id="18" name="CaixaDeTexto 17">
            <a:extLst>
              <a:ext uri="{FF2B5EF4-FFF2-40B4-BE49-F238E27FC236}">
                <a16:creationId xmlns:a16="http://schemas.microsoft.com/office/drawing/2014/main" id="{98335AB7-C423-4D1A-A101-CD7EA8361925}"/>
              </a:ext>
            </a:extLst>
          </p:cNvPr>
          <p:cNvSpPr txBox="1"/>
          <p:nvPr/>
        </p:nvSpPr>
        <p:spPr>
          <a:xfrm>
            <a:off x="491908" y="5445975"/>
            <a:ext cx="380232" cy="369332"/>
          </a:xfrm>
          <a:prstGeom prst="rect">
            <a:avLst/>
          </a:prstGeom>
          <a:noFill/>
        </p:spPr>
        <p:txBody>
          <a:bodyPr wrap="none" rtlCol="0">
            <a:spAutoFit/>
          </a:bodyPr>
          <a:lstStyle/>
          <a:p>
            <a:r>
              <a:rPr lang="pt-BR" dirty="0"/>
              <a:t>LL</a:t>
            </a:r>
          </a:p>
        </p:txBody>
      </p:sp>
      <p:sp>
        <p:nvSpPr>
          <p:cNvPr id="19" name="CaixaDeTexto 18">
            <a:extLst>
              <a:ext uri="{FF2B5EF4-FFF2-40B4-BE49-F238E27FC236}">
                <a16:creationId xmlns:a16="http://schemas.microsoft.com/office/drawing/2014/main" id="{5C3B8CD2-B697-452E-98D1-839D0421B0BB}"/>
              </a:ext>
            </a:extLst>
          </p:cNvPr>
          <p:cNvSpPr txBox="1"/>
          <p:nvPr/>
        </p:nvSpPr>
        <p:spPr>
          <a:xfrm>
            <a:off x="491907" y="5810657"/>
            <a:ext cx="426720" cy="369332"/>
          </a:xfrm>
          <a:prstGeom prst="rect">
            <a:avLst/>
          </a:prstGeom>
          <a:noFill/>
        </p:spPr>
        <p:txBody>
          <a:bodyPr wrap="none" rtlCol="0">
            <a:spAutoFit/>
          </a:bodyPr>
          <a:lstStyle/>
          <a:p>
            <a:r>
              <a:rPr lang="pt-BR" dirty="0"/>
              <a:t>LH</a:t>
            </a:r>
          </a:p>
        </p:txBody>
      </p:sp>
      <p:sp>
        <p:nvSpPr>
          <p:cNvPr id="20" name="CaixaDeTexto 19">
            <a:extLst>
              <a:ext uri="{FF2B5EF4-FFF2-40B4-BE49-F238E27FC236}">
                <a16:creationId xmlns:a16="http://schemas.microsoft.com/office/drawing/2014/main" id="{243F64A1-CD57-4511-9AB3-28967802E91F}"/>
              </a:ext>
            </a:extLst>
          </p:cNvPr>
          <p:cNvSpPr txBox="1"/>
          <p:nvPr/>
        </p:nvSpPr>
        <p:spPr>
          <a:xfrm>
            <a:off x="491907" y="6144515"/>
            <a:ext cx="426720" cy="369332"/>
          </a:xfrm>
          <a:prstGeom prst="rect">
            <a:avLst/>
          </a:prstGeom>
          <a:noFill/>
        </p:spPr>
        <p:txBody>
          <a:bodyPr wrap="none" rtlCol="0">
            <a:spAutoFit/>
          </a:bodyPr>
          <a:lstStyle/>
          <a:p>
            <a:r>
              <a:rPr lang="pt-BR" dirty="0"/>
              <a:t>HL</a:t>
            </a:r>
          </a:p>
        </p:txBody>
      </p:sp>
      <p:sp>
        <p:nvSpPr>
          <p:cNvPr id="21" name="CaixaDeTexto 20">
            <a:extLst>
              <a:ext uri="{FF2B5EF4-FFF2-40B4-BE49-F238E27FC236}">
                <a16:creationId xmlns:a16="http://schemas.microsoft.com/office/drawing/2014/main" id="{A6ABDD9E-E03D-4A55-B52B-02A61B9CF63E}"/>
              </a:ext>
            </a:extLst>
          </p:cNvPr>
          <p:cNvSpPr txBox="1"/>
          <p:nvPr/>
        </p:nvSpPr>
        <p:spPr>
          <a:xfrm>
            <a:off x="445421" y="6424972"/>
            <a:ext cx="1733423" cy="369332"/>
          </a:xfrm>
          <a:prstGeom prst="rect">
            <a:avLst/>
          </a:prstGeom>
          <a:noFill/>
        </p:spPr>
        <p:txBody>
          <a:bodyPr wrap="none" rtlCol="0">
            <a:spAutoFit/>
          </a:bodyPr>
          <a:lstStyle/>
          <a:p>
            <a:r>
              <a:rPr lang="pt-BR" dirty="0"/>
              <a:t>Não </a:t>
            </a:r>
            <a:r>
              <a:rPr lang="pt-BR" dirty="0" err="1"/>
              <a:t>signiticativo</a:t>
            </a:r>
            <a:endParaRPr lang="pt-BR" dirty="0"/>
          </a:p>
        </p:txBody>
      </p:sp>
      <p:sp>
        <p:nvSpPr>
          <p:cNvPr id="7" name="Retângulo 6">
            <a:extLst>
              <a:ext uri="{FF2B5EF4-FFF2-40B4-BE49-F238E27FC236}">
                <a16:creationId xmlns:a16="http://schemas.microsoft.com/office/drawing/2014/main" id="{62525F04-4986-4303-9221-D804E5E46FBC}"/>
              </a:ext>
            </a:extLst>
          </p:cNvPr>
          <p:cNvSpPr/>
          <p:nvPr/>
        </p:nvSpPr>
        <p:spPr>
          <a:xfrm>
            <a:off x="3825875" y="4937125"/>
            <a:ext cx="317959" cy="126445"/>
          </a:xfrm>
          <a:prstGeom prst="rect">
            <a:avLst/>
          </a:prstGeom>
          <a:noFill/>
          <a:ln w="28575">
            <a:solidFill>
              <a:srgbClr val="B9B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a:extLst>
              <a:ext uri="{FF2B5EF4-FFF2-40B4-BE49-F238E27FC236}">
                <a16:creationId xmlns:a16="http://schemas.microsoft.com/office/drawing/2014/main" id="{2304CE51-999A-43B3-929A-A1B078F723E5}"/>
              </a:ext>
            </a:extLst>
          </p:cNvPr>
          <p:cNvSpPr txBox="1"/>
          <p:nvPr/>
        </p:nvSpPr>
        <p:spPr>
          <a:xfrm>
            <a:off x="6755738" y="5740587"/>
            <a:ext cx="4313553" cy="477054"/>
          </a:xfrm>
          <a:prstGeom prst="rect">
            <a:avLst/>
          </a:prstGeom>
          <a:noFill/>
        </p:spPr>
        <p:txBody>
          <a:bodyPr wrap="none" rtlCol="0">
            <a:spAutoFit/>
          </a:bodyPr>
          <a:lstStyle/>
          <a:p>
            <a:r>
              <a:rPr lang="pt-BR" sz="2500" dirty="0"/>
              <a:t>Área de atividade de mineração</a:t>
            </a:r>
          </a:p>
        </p:txBody>
      </p:sp>
      <p:pic>
        <p:nvPicPr>
          <p:cNvPr id="23" name="Imagem 22">
            <a:extLst>
              <a:ext uri="{FF2B5EF4-FFF2-40B4-BE49-F238E27FC236}">
                <a16:creationId xmlns:a16="http://schemas.microsoft.com/office/drawing/2014/main" id="{98348FD7-FE82-4CCC-8425-2C26EFA62F4D}"/>
              </a:ext>
            </a:extLst>
          </p:cNvPr>
          <p:cNvPicPr>
            <a:picLocks noChangeAspect="1"/>
          </p:cNvPicPr>
          <p:nvPr/>
        </p:nvPicPr>
        <p:blipFill>
          <a:blip r:embed="rId4"/>
          <a:stretch>
            <a:fillRect/>
          </a:stretch>
        </p:blipFill>
        <p:spPr>
          <a:xfrm>
            <a:off x="5542268" y="1659060"/>
            <a:ext cx="6187807" cy="2650570"/>
          </a:xfrm>
          <a:prstGeom prst="rect">
            <a:avLst/>
          </a:prstGeom>
          <a:ln w="57150">
            <a:solidFill>
              <a:srgbClr val="B9B9FF"/>
            </a:solidFill>
          </a:ln>
        </p:spPr>
      </p:pic>
      <p:sp>
        <p:nvSpPr>
          <p:cNvPr id="2" name="CaixaDeTexto 1">
            <a:extLst>
              <a:ext uri="{FF2B5EF4-FFF2-40B4-BE49-F238E27FC236}">
                <a16:creationId xmlns:a16="http://schemas.microsoft.com/office/drawing/2014/main" id="{129B3697-BB7C-4917-9997-8CB57D4ED49C}"/>
              </a:ext>
            </a:extLst>
          </p:cNvPr>
          <p:cNvSpPr txBox="1"/>
          <p:nvPr/>
        </p:nvSpPr>
        <p:spPr>
          <a:xfrm>
            <a:off x="8314267" y="3244334"/>
            <a:ext cx="2643544" cy="369332"/>
          </a:xfrm>
          <a:prstGeom prst="rect">
            <a:avLst/>
          </a:prstGeom>
          <a:noFill/>
        </p:spPr>
        <p:txBody>
          <a:bodyPr wrap="none" rtlCol="0">
            <a:spAutoFit/>
          </a:bodyPr>
          <a:lstStyle/>
          <a:p>
            <a:r>
              <a:rPr lang="pt-BR" dirty="0">
                <a:solidFill>
                  <a:schemeClr val="bg1"/>
                </a:solidFill>
              </a:rPr>
              <a:t>Mina de cobre do </a:t>
            </a:r>
            <a:r>
              <a:rPr lang="pt-BR" dirty="0" err="1">
                <a:solidFill>
                  <a:schemeClr val="bg1"/>
                </a:solidFill>
              </a:rPr>
              <a:t>Sossêgo</a:t>
            </a:r>
            <a:endParaRPr lang="pt-BR" dirty="0">
              <a:solidFill>
                <a:schemeClr val="bg1"/>
              </a:solidFill>
            </a:endParaRPr>
          </a:p>
        </p:txBody>
      </p:sp>
      <p:sp>
        <p:nvSpPr>
          <p:cNvPr id="24" name="CaixaDeTexto 23">
            <a:extLst>
              <a:ext uri="{FF2B5EF4-FFF2-40B4-BE49-F238E27FC236}">
                <a16:creationId xmlns:a16="http://schemas.microsoft.com/office/drawing/2014/main" id="{8C5DF39C-8B14-44A0-B5CF-968BE00B285C}"/>
              </a:ext>
            </a:extLst>
          </p:cNvPr>
          <p:cNvSpPr txBox="1"/>
          <p:nvPr/>
        </p:nvSpPr>
        <p:spPr>
          <a:xfrm>
            <a:off x="5677669" y="2331438"/>
            <a:ext cx="3076611" cy="369332"/>
          </a:xfrm>
          <a:prstGeom prst="rect">
            <a:avLst/>
          </a:prstGeom>
          <a:noFill/>
        </p:spPr>
        <p:txBody>
          <a:bodyPr wrap="none" rtlCol="0">
            <a:spAutoFit/>
          </a:bodyPr>
          <a:lstStyle/>
          <a:p>
            <a:r>
              <a:rPr lang="pt-BR" dirty="0">
                <a:solidFill>
                  <a:schemeClr val="bg1"/>
                </a:solidFill>
              </a:rPr>
              <a:t>Mina do projeto de Ferro S11D</a:t>
            </a:r>
          </a:p>
        </p:txBody>
      </p:sp>
      <p:sp>
        <p:nvSpPr>
          <p:cNvPr id="25" name="CaixaDeTexto 24">
            <a:extLst>
              <a:ext uri="{FF2B5EF4-FFF2-40B4-BE49-F238E27FC236}">
                <a16:creationId xmlns:a16="http://schemas.microsoft.com/office/drawing/2014/main" id="{94CB19AB-0DFB-4ACA-AAD4-1C3006944D47}"/>
              </a:ext>
            </a:extLst>
          </p:cNvPr>
          <p:cNvSpPr txBox="1"/>
          <p:nvPr/>
        </p:nvSpPr>
        <p:spPr>
          <a:xfrm>
            <a:off x="7027334" y="3027402"/>
            <a:ext cx="1646733" cy="369332"/>
          </a:xfrm>
          <a:prstGeom prst="rect">
            <a:avLst/>
          </a:prstGeom>
          <a:noFill/>
        </p:spPr>
        <p:txBody>
          <a:bodyPr wrap="none" rtlCol="0">
            <a:spAutoFit/>
          </a:bodyPr>
          <a:lstStyle/>
          <a:p>
            <a:r>
              <a:rPr lang="pt-BR" dirty="0">
                <a:solidFill>
                  <a:schemeClr val="bg1"/>
                </a:solidFill>
              </a:rPr>
              <a:t>Acampamentos</a:t>
            </a:r>
          </a:p>
        </p:txBody>
      </p:sp>
      <p:sp>
        <p:nvSpPr>
          <p:cNvPr id="31" name="CaixaDeTexto 30">
            <a:extLst>
              <a:ext uri="{FF2B5EF4-FFF2-40B4-BE49-F238E27FC236}">
                <a16:creationId xmlns:a16="http://schemas.microsoft.com/office/drawing/2014/main" id="{73F31001-FB1A-4684-AC6E-FFD52BE4BEF0}"/>
              </a:ext>
            </a:extLst>
          </p:cNvPr>
          <p:cNvSpPr txBox="1"/>
          <p:nvPr/>
        </p:nvSpPr>
        <p:spPr>
          <a:xfrm>
            <a:off x="847136" y="968808"/>
            <a:ext cx="4293419" cy="369332"/>
          </a:xfrm>
          <a:prstGeom prst="rect">
            <a:avLst/>
          </a:prstGeom>
          <a:noFill/>
        </p:spPr>
        <p:txBody>
          <a:bodyPr wrap="none" rtlCol="0">
            <a:spAutoFit/>
          </a:bodyPr>
          <a:lstStyle/>
          <a:p>
            <a:r>
              <a:rPr lang="pt-BR" dirty="0"/>
              <a:t>LISA bivariado (</a:t>
            </a:r>
            <a:r>
              <a:rPr lang="pt-BR" dirty="0" err="1"/>
              <a:t>Radiância</a:t>
            </a:r>
            <a:r>
              <a:rPr lang="pt-BR" dirty="0"/>
              <a:t> total x Residência)</a:t>
            </a:r>
          </a:p>
        </p:txBody>
      </p:sp>
      <p:sp>
        <p:nvSpPr>
          <p:cNvPr id="32" name="CaixaDeTexto 31">
            <a:extLst>
              <a:ext uri="{FF2B5EF4-FFF2-40B4-BE49-F238E27FC236}">
                <a16:creationId xmlns:a16="http://schemas.microsoft.com/office/drawing/2014/main" id="{DC88800E-1EAB-45F8-99AF-06FD4064E88D}"/>
              </a:ext>
            </a:extLst>
          </p:cNvPr>
          <p:cNvSpPr txBox="1"/>
          <p:nvPr/>
        </p:nvSpPr>
        <p:spPr>
          <a:xfrm>
            <a:off x="1917717" y="1338140"/>
            <a:ext cx="2152256" cy="307777"/>
          </a:xfrm>
          <a:prstGeom prst="rect">
            <a:avLst/>
          </a:prstGeom>
          <a:noFill/>
        </p:spPr>
        <p:txBody>
          <a:bodyPr wrap="none" rtlCol="0">
            <a:spAutoFit/>
          </a:bodyPr>
          <a:lstStyle/>
          <a:p>
            <a:r>
              <a:rPr lang="pt-BR" sz="1400" dirty="0"/>
              <a:t>3 x 3km (</a:t>
            </a:r>
            <a:r>
              <a:rPr lang="pt-BR" sz="1400" dirty="0" err="1"/>
              <a:t>pseudo</a:t>
            </a:r>
            <a:r>
              <a:rPr lang="pt-BR" sz="1400" dirty="0"/>
              <a:t> p &lt; 0.001)</a:t>
            </a:r>
          </a:p>
        </p:txBody>
      </p:sp>
    </p:spTree>
    <p:extLst>
      <p:ext uri="{BB962C8B-B14F-4D97-AF65-F5344CB8AC3E}">
        <p14:creationId xmlns:p14="http://schemas.microsoft.com/office/powerpoint/2010/main" val="17416161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m 21">
            <a:extLst>
              <a:ext uri="{FF2B5EF4-FFF2-40B4-BE49-F238E27FC236}">
                <a16:creationId xmlns:a16="http://schemas.microsoft.com/office/drawing/2014/main" id="{8EA3A07F-DA41-4BD5-B6B9-4F17B855F912}"/>
              </a:ext>
            </a:extLst>
          </p:cNvPr>
          <p:cNvPicPr>
            <a:picLocks noChangeAspect="1"/>
          </p:cNvPicPr>
          <p:nvPr/>
        </p:nvPicPr>
        <p:blipFill>
          <a:blip r:embed="rId3"/>
          <a:stretch>
            <a:fillRect/>
          </a:stretch>
        </p:blipFill>
        <p:spPr>
          <a:xfrm>
            <a:off x="551425" y="1825512"/>
            <a:ext cx="4884839" cy="4419865"/>
          </a:xfrm>
          <a:prstGeom prst="rect">
            <a:avLst/>
          </a:prstGeom>
        </p:spPr>
      </p:pic>
      <p:sp>
        <p:nvSpPr>
          <p:cNvPr id="4" name="Título 1">
            <a:extLst>
              <a:ext uri="{FF2B5EF4-FFF2-40B4-BE49-F238E27FC236}">
                <a16:creationId xmlns:a16="http://schemas.microsoft.com/office/drawing/2014/main" id="{4A8F041F-DE1C-4028-BE8A-3E31C985F994}"/>
              </a:ext>
            </a:extLst>
          </p:cNvPr>
          <p:cNvSpPr txBox="1">
            <a:spLocks/>
          </p:cNvSpPr>
          <p:nvPr/>
        </p:nvSpPr>
        <p:spPr>
          <a:xfrm>
            <a:off x="84503" y="63696"/>
            <a:ext cx="4957760" cy="967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500" dirty="0"/>
              <a:t>Resultados e discussão</a:t>
            </a:r>
          </a:p>
        </p:txBody>
      </p:sp>
      <p:sp>
        <p:nvSpPr>
          <p:cNvPr id="9" name="Retângulo 8">
            <a:extLst>
              <a:ext uri="{FF2B5EF4-FFF2-40B4-BE49-F238E27FC236}">
                <a16:creationId xmlns:a16="http://schemas.microsoft.com/office/drawing/2014/main" id="{D75CE193-F741-47FF-8CE0-8D9AF70E2467}"/>
              </a:ext>
            </a:extLst>
          </p:cNvPr>
          <p:cNvSpPr/>
          <p:nvPr/>
        </p:nvSpPr>
        <p:spPr>
          <a:xfrm>
            <a:off x="84503" y="5147591"/>
            <a:ext cx="253230" cy="253230"/>
          </a:xfrm>
          <a:prstGeom prst="rect">
            <a:avLst/>
          </a:prstGeom>
          <a:solidFill>
            <a:srgbClr val="FF142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Retângulo 11">
            <a:extLst>
              <a:ext uri="{FF2B5EF4-FFF2-40B4-BE49-F238E27FC236}">
                <a16:creationId xmlns:a16="http://schemas.microsoft.com/office/drawing/2014/main" id="{AADE3ADB-3238-481A-B75B-257DC8FA5221}"/>
              </a:ext>
            </a:extLst>
          </p:cNvPr>
          <p:cNvSpPr/>
          <p:nvPr/>
        </p:nvSpPr>
        <p:spPr>
          <a:xfrm>
            <a:off x="84503" y="5481449"/>
            <a:ext cx="253230" cy="253230"/>
          </a:xfrm>
          <a:prstGeom prst="rect">
            <a:avLst/>
          </a:prstGeom>
          <a:solidFill>
            <a:srgbClr val="2F2A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a:extLst>
              <a:ext uri="{FF2B5EF4-FFF2-40B4-BE49-F238E27FC236}">
                <a16:creationId xmlns:a16="http://schemas.microsoft.com/office/drawing/2014/main" id="{D7E9E6CB-6EF1-4934-A155-D959B210F822}"/>
              </a:ext>
            </a:extLst>
          </p:cNvPr>
          <p:cNvSpPr/>
          <p:nvPr/>
        </p:nvSpPr>
        <p:spPr>
          <a:xfrm>
            <a:off x="84503" y="5815307"/>
            <a:ext cx="253230" cy="253230"/>
          </a:xfrm>
          <a:prstGeom prst="rect">
            <a:avLst/>
          </a:prstGeom>
          <a:solidFill>
            <a:srgbClr val="FFAF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a:extLst>
              <a:ext uri="{FF2B5EF4-FFF2-40B4-BE49-F238E27FC236}">
                <a16:creationId xmlns:a16="http://schemas.microsoft.com/office/drawing/2014/main" id="{9827360A-1FB9-4B82-9E43-1BB55E6AA309}"/>
              </a:ext>
            </a:extLst>
          </p:cNvPr>
          <p:cNvSpPr/>
          <p:nvPr/>
        </p:nvSpPr>
        <p:spPr>
          <a:xfrm>
            <a:off x="84503" y="6149165"/>
            <a:ext cx="253230" cy="253230"/>
          </a:xfrm>
          <a:prstGeom prst="rect">
            <a:avLst/>
          </a:prstGeom>
          <a:solidFill>
            <a:srgbClr val="B9B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a:extLst>
              <a:ext uri="{FF2B5EF4-FFF2-40B4-BE49-F238E27FC236}">
                <a16:creationId xmlns:a16="http://schemas.microsoft.com/office/drawing/2014/main" id="{4EF9FAD4-D2E0-431E-B9F5-3ECE94996B62}"/>
              </a:ext>
            </a:extLst>
          </p:cNvPr>
          <p:cNvSpPr/>
          <p:nvPr/>
        </p:nvSpPr>
        <p:spPr>
          <a:xfrm>
            <a:off x="84503" y="6483023"/>
            <a:ext cx="253230" cy="25323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a:extLst>
              <a:ext uri="{FF2B5EF4-FFF2-40B4-BE49-F238E27FC236}">
                <a16:creationId xmlns:a16="http://schemas.microsoft.com/office/drawing/2014/main" id="{1507283D-BEF1-4534-A8DD-ABD131B4AE08}"/>
              </a:ext>
            </a:extLst>
          </p:cNvPr>
          <p:cNvSpPr txBox="1"/>
          <p:nvPr/>
        </p:nvSpPr>
        <p:spPr>
          <a:xfrm>
            <a:off x="445421" y="5112117"/>
            <a:ext cx="473206" cy="369332"/>
          </a:xfrm>
          <a:prstGeom prst="rect">
            <a:avLst/>
          </a:prstGeom>
          <a:noFill/>
        </p:spPr>
        <p:txBody>
          <a:bodyPr wrap="none" rtlCol="0">
            <a:spAutoFit/>
          </a:bodyPr>
          <a:lstStyle/>
          <a:p>
            <a:r>
              <a:rPr lang="pt-BR" dirty="0"/>
              <a:t>HH</a:t>
            </a:r>
          </a:p>
        </p:txBody>
      </p:sp>
      <p:sp>
        <p:nvSpPr>
          <p:cNvPr id="18" name="CaixaDeTexto 17">
            <a:extLst>
              <a:ext uri="{FF2B5EF4-FFF2-40B4-BE49-F238E27FC236}">
                <a16:creationId xmlns:a16="http://schemas.microsoft.com/office/drawing/2014/main" id="{98335AB7-C423-4D1A-A101-CD7EA8361925}"/>
              </a:ext>
            </a:extLst>
          </p:cNvPr>
          <p:cNvSpPr txBox="1"/>
          <p:nvPr/>
        </p:nvSpPr>
        <p:spPr>
          <a:xfrm>
            <a:off x="491908" y="5445975"/>
            <a:ext cx="380232" cy="369332"/>
          </a:xfrm>
          <a:prstGeom prst="rect">
            <a:avLst/>
          </a:prstGeom>
          <a:noFill/>
        </p:spPr>
        <p:txBody>
          <a:bodyPr wrap="none" rtlCol="0">
            <a:spAutoFit/>
          </a:bodyPr>
          <a:lstStyle/>
          <a:p>
            <a:r>
              <a:rPr lang="pt-BR" dirty="0"/>
              <a:t>LL</a:t>
            </a:r>
          </a:p>
        </p:txBody>
      </p:sp>
      <p:sp>
        <p:nvSpPr>
          <p:cNvPr id="19" name="CaixaDeTexto 18">
            <a:extLst>
              <a:ext uri="{FF2B5EF4-FFF2-40B4-BE49-F238E27FC236}">
                <a16:creationId xmlns:a16="http://schemas.microsoft.com/office/drawing/2014/main" id="{5C3B8CD2-B697-452E-98D1-839D0421B0BB}"/>
              </a:ext>
            </a:extLst>
          </p:cNvPr>
          <p:cNvSpPr txBox="1"/>
          <p:nvPr/>
        </p:nvSpPr>
        <p:spPr>
          <a:xfrm>
            <a:off x="491907" y="5810657"/>
            <a:ext cx="426720" cy="369332"/>
          </a:xfrm>
          <a:prstGeom prst="rect">
            <a:avLst/>
          </a:prstGeom>
          <a:noFill/>
        </p:spPr>
        <p:txBody>
          <a:bodyPr wrap="none" rtlCol="0">
            <a:spAutoFit/>
          </a:bodyPr>
          <a:lstStyle/>
          <a:p>
            <a:r>
              <a:rPr lang="pt-BR" dirty="0"/>
              <a:t>LH</a:t>
            </a:r>
          </a:p>
        </p:txBody>
      </p:sp>
      <p:sp>
        <p:nvSpPr>
          <p:cNvPr id="20" name="CaixaDeTexto 19">
            <a:extLst>
              <a:ext uri="{FF2B5EF4-FFF2-40B4-BE49-F238E27FC236}">
                <a16:creationId xmlns:a16="http://schemas.microsoft.com/office/drawing/2014/main" id="{243F64A1-CD57-4511-9AB3-28967802E91F}"/>
              </a:ext>
            </a:extLst>
          </p:cNvPr>
          <p:cNvSpPr txBox="1"/>
          <p:nvPr/>
        </p:nvSpPr>
        <p:spPr>
          <a:xfrm>
            <a:off x="491907" y="6144515"/>
            <a:ext cx="426720" cy="369332"/>
          </a:xfrm>
          <a:prstGeom prst="rect">
            <a:avLst/>
          </a:prstGeom>
          <a:noFill/>
        </p:spPr>
        <p:txBody>
          <a:bodyPr wrap="none" rtlCol="0">
            <a:spAutoFit/>
          </a:bodyPr>
          <a:lstStyle/>
          <a:p>
            <a:r>
              <a:rPr lang="pt-BR" dirty="0"/>
              <a:t>HL</a:t>
            </a:r>
          </a:p>
        </p:txBody>
      </p:sp>
      <p:sp>
        <p:nvSpPr>
          <p:cNvPr id="21" name="CaixaDeTexto 20">
            <a:extLst>
              <a:ext uri="{FF2B5EF4-FFF2-40B4-BE49-F238E27FC236}">
                <a16:creationId xmlns:a16="http://schemas.microsoft.com/office/drawing/2014/main" id="{A6ABDD9E-E03D-4A55-B52B-02A61B9CF63E}"/>
              </a:ext>
            </a:extLst>
          </p:cNvPr>
          <p:cNvSpPr txBox="1"/>
          <p:nvPr/>
        </p:nvSpPr>
        <p:spPr>
          <a:xfrm>
            <a:off x="445421" y="6424972"/>
            <a:ext cx="1733423" cy="369332"/>
          </a:xfrm>
          <a:prstGeom prst="rect">
            <a:avLst/>
          </a:prstGeom>
          <a:noFill/>
        </p:spPr>
        <p:txBody>
          <a:bodyPr wrap="none" rtlCol="0">
            <a:spAutoFit/>
          </a:bodyPr>
          <a:lstStyle/>
          <a:p>
            <a:r>
              <a:rPr lang="pt-BR" dirty="0"/>
              <a:t>Não </a:t>
            </a:r>
            <a:r>
              <a:rPr lang="pt-BR" dirty="0" err="1"/>
              <a:t>signiticativo</a:t>
            </a:r>
            <a:endParaRPr lang="pt-BR" dirty="0"/>
          </a:p>
        </p:txBody>
      </p:sp>
      <p:sp>
        <p:nvSpPr>
          <p:cNvPr id="7" name="Retângulo 6">
            <a:extLst>
              <a:ext uri="{FF2B5EF4-FFF2-40B4-BE49-F238E27FC236}">
                <a16:creationId xmlns:a16="http://schemas.microsoft.com/office/drawing/2014/main" id="{62525F04-4986-4303-9221-D804E5E46FBC}"/>
              </a:ext>
            </a:extLst>
          </p:cNvPr>
          <p:cNvSpPr/>
          <p:nvPr/>
        </p:nvSpPr>
        <p:spPr>
          <a:xfrm>
            <a:off x="2210694" y="3429000"/>
            <a:ext cx="352689" cy="343761"/>
          </a:xfrm>
          <a:prstGeom prst="rect">
            <a:avLst/>
          </a:prstGeom>
          <a:noFill/>
          <a:ln w="28575">
            <a:solidFill>
              <a:srgbClr val="B9B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CaixaDeTexto 23">
            <a:extLst>
              <a:ext uri="{FF2B5EF4-FFF2-40B4-BE49-F238E27FC236}">
                <a16:creationId xmlns:a16="http://schemas.microsoft.com/office/drawing/2014/main" id="{8C5DF39C-8B14-44A0-B5CF-968BE00B285C}"/>
              </a:ext>
            </a:extLst>
          </p:cNvPr>
          <p:cNvSpPr txBox="1"/>
          <p:nvPr/>
        </p:nvSpPr>
        <p:spPr>
          <a:xfrm>
            <a:off x="5677669" y="2331438"/>
            <a:ext cx="3076611" cy="369332"/>
          </a:xfrm>
          <a:prstGeom prst="rect">
            <a:avLst/>
          </a:prstGeom>
          <a:noFill/>
        </p:spPr>
        <p:txBody>
          <a:bodyPr wrap="none" rtlCol="0">
            <a:spAutoFit/>
          </a:bodyPr>
          <a:lstStyle/>
          <a:p>
            <a:r>
              <a:rPr lang="pt-BR" dirty="0">
                <a:solidFill>
                  <a:schemeClr val="bg1"/>
                </a:solidFill>
              </a:rPr>
              <a:t>Mina do projeto de Ferro S11D</a:t>
            </a:r>
          </a:p>
        </p:txBody>
      </p:sp>
      <p:pic>
        <p:nvPicPr>
          <p:cNvPr id="3" name="Imagem 2">
            <a:extLst>
              <a:ext uri="{FF2B5EF4-FFF2-40B4-BE49-F238E27FC236}">
                <a16:creationId xmlns:a16="http://schemas.microsoft.com/office/drawing/2014/main" id="{895D51FC-9CF0-4C7A-8A62-29E305C725DD}"/>
              </a:ext>
            </a:extLst>
          </p:cNvPr>
          <p:cNvPicPr>
            <a:picLocks noChangeAspect="1"/>
          </p:cNvPicPr>
          <p:nvPr/>
        </p:nvPicPr>
        <p:blipFill>
          <a:blip r:embed="rId4"/>
          <a:stretch>
            <a:fillRect/>
          </a:stretch>
        </p:blipFill>
        <p:spPr>
          <a:xfrm>
            <a:off x="6327821" y="413001"/>
            <a:ext cx="4723569" cy="4575537"/>
          </a:xfrm>
          <a:prstGeom prst="rect">
            <a:avLst/>
          </a:prstGeom>
          <a:ln w="38100">
            <a:solidFill>
              <a:srgbClr val="B9B9FF"/>
            </a:solidFill>
          </a:ln>
        </p:spPr>
      </p:pic>
      <p:sp>
        <p:nvSpPr>
          <p:cNvPr id="10" name="CaixaDeTexto 9">
            <a:extLst>
              <a:ext uri="{FF2B5EF4-FFF2-40B4-BE49-F238E27FC236}">
                <a16:creationId xmlns:a16="http://schemas.microsoft.com/office/drawing/2014/main" id="{2304CE51-999A-43B3-929A-A1B078F723E5}"/>
              </a:ext>
            </a:extLst>
          </p:cNvPr>
          <p:cNvSpPr txBox="1"/>
          <p:nvPr/>
        </p:nvSpPr>
        <p:spPr>
          <a:xfrm>
            <a:off x="6351842" y="323994"/>
            <a:ext cx="2678938" cy="861774"/>
          </a:xfrm>
          <a:prstGeom prst="rect">
            <a:avLst/>
          </a:prstGeom>
          <a:noFill/>
        </p:spPr>
        <p:txBody>
          <a:bodyPr wrap="none" rtlCol="0">
            <a:spAutoFit/>
          </a:bodyPr>
          <a:lstStyle/>
          <a:p>
            <a:r>
              <a:rPr lang="pt-BR" sz="2500" dirty="0">
                <a:solidFill>
                  <a:schemeClr val="bg1"/>
                </a:solidFill>
              </a:rPr>
              <a:t>Chácaras, </a:t>
            </a:r>
          </a:p>
          <a:p>
            <a:r>
              <a:rPr lang="pt-BR" sz="2500" dirty="0">
                <a:solidFill>
                  <a:schemeClr val="bg1"/>
                </a:solidFill>
              </a:rPr>
              <a:t>clubes e balneários</a:t>
            </a:r>
          </a:p>
        </p:txBody>
      </p:sp>
      <p:sp>
        <p:nvSpPr>
          <p:cNvPr id="26" name="CaixaDeTexto 25">
            <a:extLst>
              <a:ext uri="{FF2B5EF4-FFF2-40B4-BE49-F238E27FC236}">
                <a16:creationId xmlns:a16="http://schemas.microsoft.com/office/drawing/2014/main" id="{3E1F2936-FB0D-4287-A2B2-30E8C1A1E0D9}"/>
              </a:ext>
            </a:extLst>
          </p:cNvPr>
          <p:cNvSpPr txBox="1"/>
          <p:nvPr/>
        </p:nvSpPr>
        <p:spPr>
          <a:xfrm>
            <a:off x="9254933" y="1420533"/>
            <a:ext cx="1433534" cy="477054"/>
          </a:xfrm>
          <a:prstGeom prst="rect">
            <a:avLst/>
          </a:prstGeom>
          <a:noFill/>
        </p:spPr>
        <p:txBody>
          <a:bodyPr wrap="none" rtlCol="0">
            <a:spAutoFit/>
          </a:bodyPr>
          <a:lstStyle/>
          <a:p>
            <a:r>
              <a:rPr lang="pt-BR" sz="2500" dirty="0">
                <a:solidFill>
                  <a:schemeClr val="bg1"/>
                </a:solidFill>
              </a:rPr>
              <a:t>Santarém</a:t>
            </a:r>
          </a:p>
        </p:txBody>
      </p:sp>
      <p:sp>
        <p:nvSpPr>
          <p:cNvPr id="5" name="CaixaDeTexto 4">
            <a:extLst>
              <a:ext uri="{FF2B5EF4-FFF2-40B4-BE49-F238E27FC236}">
                <a16:creationId xmlns:a16="http://schemas.microsoft.com/office/drawing/2014/main" id="{34A46BA9-CF6A-4FB5-BBE1-0B8237D30D19}"/>
              </a:ext>
            </a:extLst>
          </p:cNvPr>
          <p:cNvSpPr txBox="1"/>
          <p:nvPr/>
        </p:nvSpPr>
        <p:spPr>
          <a:xfrm>
            <a:off x="6762625" y="5572130"/>
            <a:ext cx="5132880" cy="477054"/>
          </a:xfrm>
          <a:prstGeom prst="rect">
            <a:avLst/>
          </a:prstGeom>
          <a:noFill/>
        </p:spPr>
        <p:txBody>
          <a:bodyPr wrap="square" rtlCol="0">
            <a:spAutoFit/>
          </a:bodyPr>
          <a:lstStyle/>
          <a:p>
            <a:r>
              <a:rPr lang="pt-BR" sz="2500" dirty="0">
                <a:ln w="0"/>
                <a:effectLst>
                  <a:outerShdw blurRad="38100" dist="19050" dir="2700000" algn="tl" rotWithShape="0">
                    <a:schemeClr val="dk1">
                      <a:alpha val="40000"/>
                    </a:schemeClr>
                  </a:outerShdw>
                </a:effectLst>
              </a:rPr>
              <a:t>Área de agricultura intensiva</a:t>
            </a:r>
          </a:p>
        </p:txBody>
      </p:sp>
      <p:sp>
        <p:nvSpPr>
          <p:cNvPr id="29" name="CaixaDeTexto 28">
            <a:extLst>
              <a:ext uri="{FF2B5EF4-FFF2-40B4-BE49-F238E27FC236}">
                <a16:creationId xmlns:a16="http://schemas.microsoft.com/office/drawing/2014/main" id="{FF26B3EA-3456-4856-97A4-6648C32589CE}"/>
              </a:ext>
            </a:extLst>
          </p:cNvPr>
          <p:cNvSpPr txBox="1"/>
          <p:nvPr/>
        </p:nvSpPr>
        <p:spPr>
          <a:xfrm>
            <a:off x="8455808" y="4380680"/>
            <a:ext cx="2595582" cy="477054"/>
          </a:xfrm>
          <a:prstGeom prst="rect">
            <a:avLst/>
          </a:prstGeom>
          <a:noFill/>
        </p:spPr>
        <p:txBody>
          <a:bodyPr wrap="none" rtlCol="0">
            <a:spAutoFit/>
          </a:bodyPr>
          <a:lstStyle/>
          <a:p>
            <a:r>
              <a:rPr lang="pt-BR" sz="2500" dirty="0" err="1">
                <a:solidFill>
                  <a:schemeClr val="bg1"/>
                </a:solidFill>
              </a:rPr>
              <a:t>Mujuí</a:t>
            </a:r>
            <a:r>
              <a:rPr lang="pt-BR" sz="2500" dirty="0">
                <a:solidFill>
                  <a:schemeClr val="bg1"/>
                </a:solidFill>
              </a:rPr>
              <a:t> dos Campos</a:t>
            </a:r>
          </a:p>
        </p:txBody>
      </p:sp>
      <p:sp>
        <p:nvSpPr>
          <p:cNvPr id="30" name="CaixaDeTexto 29">
            <a:extLst>
              <a:ext uri="{FF2B5EF4-FFF2-40B4-BE49-F238E27FC236}">
                <a16:creationId xmlns:a16="http://schemas.microsoft.com/office/drawing/2014/main" id="{E7EECA21-05B3-4E43-A8BD-C8D3EB90393D}"/>
              </a:ext>
            </a:extLst>
          </p:cNvPr>
          <p:cNvSpPr txBox="1"/>
          <p:nvPr/>
        </p:nvSpPr>
        <p:spPr>
          <a:xfrm>
            <a:off x="847136" y="968808"/>
            <a:ext cx="4293419" cy="369332"/>
          </a:xfrm>
          <a:prstGeom prst="rect">
            <a:avLst/>
          </a:prstGeom>
          <a:noFill/>
        </p:spPr>
        <p:txBody>
          <a:bodyPr wrap="none" rtlCol="0">
            <a:spAutoFit/>
          </a:bodyPr>
          <a:lstStyle/>
          <a:p>
            <a:r>
              <a:rPr lang="pt-BR" dirty="0"/>
              <a:t>LISA bivariado (</a:t>
            </a:r>
            <a:r>
              <a:rPr lang="pt-BR" dirty="0" err="1"/>
              <a:t>Radiância</a:t>
            </a:r>
            <a:r>
              <a:rPr lang="pt-BR" dirty="0"/>
              <a:t> total x Residência)</a:t>
            </a:r>
          </a:p>
        </p:txBody>
      </p:sp>
      <p:sp>
        <p:nvSpPr>
          <p:cNvPr id="31" name="CaixaDeTexto 30">
            <a:extLst>
              <a:ext uri="{FF2B5EF4-FFF2-40B4-BE49-F238E27FC236}">
                <a16:creationId xmlns:a16="http://schemas.microsoft.com/office/drawing/2014/main" id="{DFB40A56-0412-4DB7-9D57-65AD1A6079F6}"/>
              </a:ext>
            </a:extLst>
          </p:cNvPr>
          <p:cNvSpPr txBox="1"/>
          <p:nvPr/>
        </p:nvSpPr>
        <p:spPr>
          <a:xfrm>
            <a:off x="1917717" y="1338140"/>
            <a:ext cx="2152256" cy="307777"/>
          </a:xfrm>
          <a:prstGeom prst="rect">
            <a:avLst/>
          </a:prstGeom>
          <a:noFill/>
        </p:spPr>
        <p:txBody>
          <a:bodyPr wrap="none" rtlCol="0">
            <a:spAutoFit/>
          </a:bodyPr>
          <a:lstStyle/>
          <a:p>
            <a:r>
              <a:rPr lang="pt-BR" sz="1400" dirty="0"/>
              <a:t>3 x 3km (</a:t>
            </a:r>
            <a:r>
              <a:rPr lang="pt-BR" sz="1400" dirty="0" err="1"/>
              <a:t>pseudo</a:t>
            </a:r>
            <a:r>
              <a:rPr lang="pt-BR" sz="1400" dirty="0"/>
              <a:t> p &lt; 0.001)</a:t>
            </a:r>
          </a:p>
        </p:txBody>
      </p:sp>
    </p:spTree>
    <p:extLst>
      <p:ext uri="{BB962C8B-B14F-4D97-AF65-F5344CB8AC3E}">
        <p14:creationId xmlns:p14="http://schemas.microsoft.com/office/powerpoint/2010/main" val="40291495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m 21">
            <a:extLst>
              <a:ext uri="{FF2B5EF4-FFF2-40B4-BE49-F238E27FC236}">
                <a16:creationId xmlns:a16="http://schemas.microsoft.com/office/drawing/2014/main" id="{8EA3A07F-DA41-4BD5-B6B9-4F17B855F912}"/>
              </a:ext>
            </a:extLst>
          </p:cNvPr>
          <p:cNvPicPr>
            <a:picLocks noChangeAspect="1"/>
          </p:cNvPicPr>
          <p:nvPr/>
        </p:nvPicPr>
        <p:blipFill>
          <a:blip r:embed="rId3"/>
          <a:stretch>
            <a:fillRect/>
          </a:stretch>
        </p:blipFill>
        <p:spPr>
          <a:xfrm>
            <a:off x="551425" y="1825512"/>
            <a:ext cx="4884839" cy="4419865"/>
          </a:xfrm>
          <a:prstGeom prst="rect">
            <a:avLst/>
          </a:prstGeom>
        </p:spPr>
      </p:pic>
      <p:sp>
        <p:nvSpPr>
          <p:cNvPr id="4" name="Título 1">
            <a:extLst>
              <a:ext uri="{FF2B5EF4-FFF2-40B4-BE49-F238E27FC236}">
                <a16:creationId xmlns:a16="http://schemas.microsoft.com/office/drawing/2014/main" id="{4A8F041F-DE1C-4028-BE8A-3E31C985F994}"/>
              </a:ext>
            </a:extLst>
          </p:cNvPr>
          <p:cNvSpPr txBox="1">
            <a:spLocks/>
          </p:cNvSpPr>
          <p:nvPr/>
        </p:nvSpPr>
        <p:spPr>
          <a:xfrm>
            <a:off x="84503" y="63696"/>
            <a:ext cx="4957760" cy="967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500" dirty="0"/>
              <a:t>Resultados e discussão</a:t>
            </a:r>
          </a:p>
        </p:txBody>
      </p:sp>
      <p:sp>
        <p:nvSpPr>
          <p:cNvPr id="9" name="Retângulo 8">
            <a:extLst>
              <a:ext uri="{FF2B5EF4-FFF2-40B4-BE49-F238E27FC236}">
                <a16:creationId xmlns:a16="http://schemas.microsoft.com/office/drawing/2014/main" id="{D75CE193-F741-47FF-8CE0-8D9AF70E2467}"/>
              </a:ext>
            </a:extLst>
          </p:cNvPr>
          <p:cNvSpPr/>
          <p:nvPr/>
        </p:nvSpPr>
        <p:spPr>
          <a:xfrm>
            <a:off x="84503" y="5147591"/>
            <a:ext cx="253230" cy="253230"/>
          </a:xfrm>
          <a:prstGeom prst="rect">
            <a:avLst/>
          </a:prstGeom>
          <a:solidFill>
            <a:srgbClr val="FF142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Retângulo 11">
            <a:extLst>
              <a:ext uri="{FF2B5EF4-FFF2-40B4-BE49-F238E27FC236}">
                <a16:creationId xmlns:a16="http://schemas.microsoft.com/office/drawing/2014/main" id="{AADE3ADB-3238-481A-B75B-257DC8FA5221}"/>
              </a:ext>
            </a:extLst>
          </p:cNvPr>
          <p:cNvSpPr/>
          <p:nvPr/>
        </p:nvSpPr>
        <p:spPr>
          <a:xfrm>
            <a:off x="84503" y="5481449"/>
            <a:ext cx="253230" cy="253230"/>
          </a:xfrm>
          <a:prstGeom prst="rect">
            <a:avLst/>
          </a:prstGeom>
          <a:solidFill>
            <a:srgbClr val="2F2A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a:extLst>
              <a:ext uri="{FF2B5EF4-FFF2-40B4-BE49-F238E27FC236}">
                <a16:creationId xmlns:a16="http://schemas.microsoft.com/office/drawing/2014/main" id="{D7E9E6CB-6EF1-4934-A155-D959B210F822}"/>
              </a:ext>
            </a:extLst>
          </p:cNvPr>
          <p:cNvSpPr/>
          <p:nvPr/>
        </p:nvSpPr>
        <p:spPr>
          <a:xfrm>
            <a:off x="84503" y="5815307"/>
            <a:ext cx="253230" cy="253230"/>
          </a:xfrm>
          <a:prstGeom prst="rect">
            <a:avLst/>
          </a:prstGeom>
          <a:solidFill>
            <a:srgbClr val="FFAF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a:extLst>
              <a:ext uri="{FF2B5EF4-FFF2-40B4-BE49-F238E27FC236}">
                <a16:creationId xmlns:a16="http://schemas.microsoft.com/office/drawing/2014/main" id="{9827360A-1FB9-4B82-9E43-1BB55E6AA309}"/>
              </a:ext>
            </a:extLst>
          </p:cNvPr>
          <p:cNvSpPr/>
          <p:nvPr/>
        </p:nvSpPr>
        <p:spPr>
          <a:xfrm>
            <a:off x="84503" y="6149165"/>
            <a:ext cx="253230" cy="253230"/>
          </a:xfrm>
          <a:prstGeom prst="rect">
            <a:avLst/>
          </a:prstGeom>
          <a:solidFill>
            <a:srgbClr val="B9B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a:extLst>
              <a:ext uri="{FF2B5EF4-FFF2-40B4-BE49-F238E27FC236}">
                <a16:creationId xmlns:a16="http://schemas.microsoft.com/office/drawing/2014/main" id="{4EF9FAD4-D2E0-431E-B9F5-3ECE94996B62}"/>
              </a:ext>
            </a:extLst>
          </p:cNvPr>
          <p:cNvSpPr/>
          <p:nvPr/>
        </p:nvSpPr>
        <p:spPr>
          <a:xfrm>
            <a:off x="84503" y="6483023"/>
            <a:ext cx="253230" cy="25323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a:extLst>
              <a:ext uri="{FF2B5EF4-FFF2-40B4-BE49-F238E27FC236}">
                <a16:creationId xmlns:a16="http://schemas.microsoft.com/office/drawing/2014/main" id="{1507283D-BEF1-4534-A8DD-ABD131B4AE08}"/>
              </a:ext>
            </a:extLst>
          </p:cNvPr>
          <p:cNvSpPr txBox="1"/>
          <p:nvPr/>
        </p:nvSpPr>
        <p:spPr>
          <a:xfrm>
            <a:off x="445421" y="5112117"/>
            <a:ext cx="473206" cy="369332"/>
          </a:xfrm>
          <a:prstGeom prst="rect">
            <a:avLst/>
          </a:prstGeom>
          <a:noFill/>
        </p:spPr>
        <p:txBody>
          <a:bodyPr wrap="none" rtlCol="0">
            <a:spAutoFit/>
          </a:bodyPr>
          <a:lstStyle/>
          <a:p>
            <a:r>
              <a:rPr lang="pt-BR" dirty="0"/>
              <a:t>HH</a:t>
            </a:r>
          </a:p>
        </p:txBody>
      </p:sp>
      <p:sp>
        <p:nvSpPr>
          <p:cNvPr id="18" name="CaixaDeTexto 17">
            <a:extLst>
              <a:ext uri="{FF2B5EF4-FFF2-40B4-BE49-F238E27FC236}">
                <a16:creationId xmlns:a16="http://schemas.microsoft.com/office/drawing/2014/main" id="{98335AB7-C423-4D1A-A101-CD7EA8361925}"/>
              </a:ext>
            </a:extLst>
          </p:cNvPr>
          <p:cNvSpPr txBox="1"/>
          <p:nvPr/>
        </p:nvSpPr>
        <p:spPr>
          <a:xfrm>
            <a:off x="491908" y="5445975"/>
            <a:ext cx="380232" cy="369332"/>
          </a:xfrm>
          <a:prstGeom prst="rect">
            <a:avLst/>
          </a:prstGeom>
          <a:noFill/>
        </p:spPr>
        <p:txBody>
          <a:bodyPr wrap="none" rtlCol="0">
            <a:spAutoFit/>
          </a:bodyPr>
          <a:lstStyle/>
          <a:p>
            <a:r>
              <a:rPr lang="pt-BR" dirty="0"/>
              <a:t>LL</a:t>
            </a:r>
          </a:p>
        </p:txBody>
      </p:sp>
      <p:sp>
        <p:nvSpPr>
          <p:cNvPr id="19" name="CaixaDeTexto 18">
            <a:extLst>
              <a:ext uri="{FF2B5EF4-FFF2-40B4-BE49-F238E27FC236}">
                <a16:creationId xmlns:a16="http://schemas.microsoft.com/office/drawing/2014/main" id="{5C3B8CD2-B697-452E-98D1-839D0421B0BB}"/>
              </a:ext>
            </a:extLst>
          </p:cNvPr>
          <p:cNvSpPr txBox="1"/>
          <p:nvPr/>
        </p:nvSpPr>
        <p:spPr>
          <a:xfrm>
            <a:off x="491907" y="5810657"/>
            <a:ext cx="426720" cy="369332"/>
          </a:xfrm>
          <a:prstGeom prst="rect">
            <a:avLst/>
          </a:prstGeom>
          <a:noFill/>
        </p:spPr>
        <p:txBody>
          <a:bodyPr wrap="none" rtlCol="0">
            <a:spAutoFit/>
          </a:bodyPr>
          <a:lstStyle/>
          <a:p>
            <a:r>
              <a:rPr lang="pt-BR" dirty="0"/>
              <a:t>LH</a:t>
            </a:r>
          </a:p>
        </p:txBody>
      </p:sp>
      <p:sp>
        <p:nvSpPr>
          <p:cNvPr id="20" name="CaixaDeTexto 19">
            <a:extLst>
              <a:ext uri="{FF2B5EF4-FFF2-40B4-BE49-F238E27FC236}">
                <a16:creationId xmlns:a16="http://schemas.microsoft.com/office/drawing/2014/main" id="{243F64A1-CD57-4511-9AB3-28967802E91F}"/>
              </a:ext>
            </a:extLst>
          </p:cNvPr>
          <p:cNvSpPr txBox="1"/>
          <p:nvPr/>
        </p:nvSpPr>
        <p:spPr>
          <a:xfrm>
            <a:off x="491907" y="6144515"/>
            <a:ext cx="426720" cy="369332"/>
          </a:xfrm>
          <a:prstGeom prst="rect">
            <a:avLst/>
          </a:prstGeom>
          <a:noFill/>
        </p:spPr>
        <p:txBody>
          <a:bodyPr wrap="none" rtlCol="0">
            <a:spAutoFit/>
          </a:bodyPr>
          <a:lstStyle/>
          <a:p>
            <a:r>
              <a:rPr lang="pt-BR" dirty="0"/>
              <a:t>HL</a:t>
            </a:r>
          </a:p>
        </p:txBody>
      </p:sp>
      <p:sp>
        <p:nvSpPr>
          <p:cNvPr id="21" name="CaixaDeTexto 20">
            <a:extLst>
              <a:ext uri="{FF2B5EF4-FFF2-40B4-BE49-F238E27FC236}">
                <a16:creationId xmlns:a16="http://schemas.microsoft.com/office/drawing/2014/main" id="{A6ABDD9E-E03D-4A55-B52B-02A61B9CF63E}"/>
              </a:ext>
            </a:extLst>
          </p:cNvPr>
          <p:cNvSpPr txBox="1"/>
          <p:nvPr/>
        </p:nvSpPr>
        <p:spPr>
          <a:xfrm>
            <a:off x="445421" y="6424972"/>
            <a:ext cx="1733423" cy="369332"/>
          </a:xfrm>
          <a:prstGeom prst="rect">
            <a:avLst/>
          </a:prstGeom>
          <a:noFill/>
        </p:spPr>
        <p:txBody>
          <a:bodyPr wrap="none" rtlCol="0">
            <a:spAutoFit/>
          </a:bodyPr>
          <a:lstStyle/>
          <a:p>
            <a:r>
              <a:rPr lang="pt-BR" dirty="0"/>
              <a:t>Não </a:t>
            </a:r>
            <a:r>
              <a:rPr lang="pt-BR" dirty="0" err="1"/>
              <a:t>signiticativo</a:t>
            </a:r>
            <a:endParaRPr lang="pt-BR" dirty="0"/>
          </a:p>
        </p:txBody>
      </p:sp>
      <p:sp>
        <p:nvSpPr>
          <p:cNvPr id="7" name="Retângulo 6">
            <a:extLst>
              <a:ext uri="{FF2B5EF4-FFF2-40B4-BE49-F238E27FC236}">
                <a16:creationId xmlns:a16="http://schemas.microsoft.com/office/drawing/2014/main" id="{62525F04-4986-4303-9221-D804E5E46FBC}"/>
              </a:ext>
            </a:extLst>
          </p:cNvPr>
          <p:cNvSpPr/>
          <p:nvPr/>
        </p:nvSpPr>
        <p:spPr>
          <a:xfrm>
            <a:off x="4322466" y="3294513"/>
            <a:ext cx="263943" cy="257262"/>
          </a:xfrm>
          <a:prstGeom prst="rect">
            <a:avLst/>
          </a:prstGeom>
          <a:noFill/>
          <a:ln w="28575">
            <a:solidFill>
              <a:srgbClr val="B9B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CaixaDeTexto 23">
            <a:extLst>
              <a:ext uri="{FF2B5EF4-FFF2-40B4-BE49-F238E27FC236}">
                <a16:creationId xmlns:a16="http://schemas.microsoft.com/office/drawing/2014/main" id="{8C5DF39C-8B14-44A0-B5CF-968BE00B285C}"/>
              </a:ext>
            </a:extLst>
          </p:cNvPr>
          <p:cNvSpPr txBox="1"/>
          <p:nvPr/>
        </p:nvSpPr>
        <p:spPr>
          <a:xfrm>
            <a:off x="5677669" y="2331438"/>
            <a:ext cx="3076611" cy="369332"/>
          </a:xfrm>
          <a:prstGeom prst="rect">
            <a:avLst/>
          </a:prstGeom>
          <a:noFill/>
        </p:spPr>
        <p:txBody>
          <a:bodyPr wrap="none" rtlCol="0">
            <a:spAutoFit/>
          </a:bodyPr>
          <a:lstStyle/>
          <a:p>
            <a:r>
              <a:rPr lang="pt-BR" dirty="0">
                <a:solidFill>
                  <a:schemeClr val="bg1"/>
                </a:solidFill>
              </a:rPr>
              <a:t>Mina do projeto de Ferro S11D</a:t>
            </a:r>
          </a:p>
        </p:txBody>
      </p:sp>
      <p:pic>
        <p:nvPicPr>
          <p:cNvPr id="2" name="Imagem 1">
            <a:extLst>
              <a:ext uri="{FF2B5EF4-FFF2-40B4-BE49-F238E27FC236}">
                <a16:creationId xmlns:a16="http://schemas.microsoft.com/office/drawing/2014/main" id="{FDB30184-E1A4-4C21-8299-7A1337BFF970}"/>
              </a:ext>
            </a:extLst>
          </p:cNvPr>
          <p:cNvPicPr>
            <a:picLocks noChangeAspect="1"/>
          </p:cNvPicPr>
          <p:nvPr/>
        </p:nvPicPr>
        <p:blipFill>
          <a:blip r:embed="rId4"/>
          <a:stretch>
            <a:fillRect/>
          </a:stretch>
        </p:blipFill>
        <p:spPr>
          <a:xfrm>
            <a:off x="6535402" y="1589183"/>
            <a:ext cx="4200685" cy="3679634"/>
          </a:xfrm>
          <a:prstGeom prst="rect">
            <a:avLst/>
          </a:prstGeom>
          <a:ln w="57150">
            <a:solidFill>
              <a:srgbClr val="B9B9FF"/>
            </a:solidFill>
          </a:ln>
        </p:spPr>
      </p:pic>
      <p:sp>
        <p:nvSpPr>
          <p:cNvPr id="6" name="CaixaDeTexto 5">
            <a:extLst>
              <a:ext uri="{FF2B5EF4-FFF2-40B4-BE49-F238E27FC236}">
                <a16:creationId xmlns:a16="http://schemas.microsoft.com/office/drawing/2014/main" id="{9708520D-F198-4D4D-8203-D7AA45D2BE78}"/>
              </a:ext>
            </a:extLst>
          </p:cNvPr>
          <p:cNvSpPr txBox="1"/>
          <p:nvPr/>
        </p:nvSpPr>
        <p:spPr>
          <a:xfrm>
            <a:off x="8489653" y="2233401"/>
            <a:ext cx="1128514" cy="369332"/>
          </a:xfrm>
          <a:prstGeom prst="rect">
            <a:avLst/>
          </a:prstGeom>
          <a:noFill/>
        </p:spPr>
        <p:txBody>
          <a:bodyPr wrap="none" rtlCol="0">
            <a:spAutoFit/>
          </a:bodyPr>
          <a:lstStyle/>
          <a:p>
            <a:r>
              <a:rPr lang="pt-BR" dirty="0">
                <a:ln>
                  <a:solidFill>
                    <a:schemeClr val="bg1"/>
                  </a:solidFill>
                </a:ln>
                <a:solidFill>
                  <a:schemeClr val="bg1"/>
                </a:solidFill>
              </a:rPr>
              <a:t>Barcarena</a:t>
            </a:r>
          </a:p>
        </p:txBody>
      </p:sp>
      <p:sp>
        <p:nvSpPr>
          <p:cNvPr id="25" name="CaixaDeTexto 24">
            <a:extLst>
              <a:ext uri="{FF2B5EF4-FFF2-40B4-BE49-F238E27FC236}">
                <a16:creationId xmlns:a16="http://schemas.microsoft.com/office/drawing/2014/main" id="{1342B198-C15F-4754-99A9-93A97FBB1A27}"/>
              </a:ext>
            </a:extLst>
          </p:cNvPr>
          <p:cNvSpPr txBox="1"/>
          <p:nvPr/>
        </p:nvSpPr>
        <p:spPr>
          <a:xfrm>
            <a:off x="6535402" y="3634276"/>
            <a:ext cx="3114892" cy="369332"/>
          </a:xfrm>
          <a:prstGeom prst="rect">
            <a:avLst/>
          </a:prstGeom>
          <a:noFill/>
        </p:spPr>
        <p:txBody>
          <a:bodyPr wrap="none" rtlCol="0">
            <a:spAutoFit/>
          </a:bodyPr>
          <a:lstStyle/>
          <a:p>
            <a:r>
              <a:rPr lang="pt-BR" dirty="0">
                <a:ln>
                  <a:solidFill>
                    <a:schemeClr val="bg1"/>
                  </a:solidFill>
                </a:ln>
                <a:solidFill>
                  <a:schemeClr val="bg1"/>
                </a:solidFill>
              </a:rPr>
              <a:t>Área de mineração de alumínio</a:t>
            </a:r>
          </a:p>
        </p:txBody>
      </p:sp>
      <p:sp>
        <p:nvSpPr>
          <p:cNvPr id="30" name="CaixaDeTexto 29">
            <a:extLst>
              <a:ext uri="{FF2B5EF4-FFF2-40B4-BE49-F238E27FC236}">
                <a16:creationId xmlns:a16="http://schemas.microsoft.com/office/drawing/2014/main" id="{51EE9F9A-8640-474B-93B9-F5AFD3A913CE}"/>
              </a:ext>
            </a:extLst>
          </p:cNvPr>
          <p:cNvSpPr txBox="1"/>
          <p:nvPr/>
        </p:nvSpPr>
        <p:spPr>
          <a:xfrm>
            <a:off x="847136" y="968808"/>
            <a:ext cx="4293419" cy="369332"/>
          </a:xfrm>
          <a:prstGeom prst="rect">
            <a:avLst/>
          </a:prstGeom>
          <a:noFill/>
        </p:spPr>
        <p:txBody>
          <a:bodyPr wrap="none" rtlCol="0">
            <a:spAutoFit/>
          </a:bodyPr>
          <a:lstStyle/>
          <a:p>
            <a:r>
              <a:rPr lang="pt-BR" dirty="0"/>
              <a:t>LISA bivariado (</a:t>
            </a:r>
            <a:r>
              <a:rPr lang="pt-BR" dirty="0" err="1"/>
              <a:t>Radiância</a:t>
            </a:r>
            <a:r>
              <a:rPr lang="pt-BR" dirty="0"/>
              <a:t> total x Residência)</a:t>
            </a:r>
          </a:p>
        </p:txBody>
      </p:sp>
      <p:sp>
        <p:nvSpPr>
          <p:cNvPr id="31" name="CaixaDeTexto 30">
            <a:extLst>
              <a:ext uri="{FF2B5EF4-FFF2-40B4-BE49-F238E27FC236}">
                <a16:creationId xmlns:a16="http://schemas.microsoft.com/office/drawing/2014/main" id="{FFD08239-CADA-4417-A693-3F2B47DAF3D1}"/>
              </a:ext>
            </a:extLst>
          </p:cNvPr>
          <p:cNvSpPr txBox="1"/>
          <p:nvPr/>
        </p:nvSpPr>
        <p:spPr>
          <a:xfrm>
            <a:off x="1917717" y="1338140"/>
            <a:ext cx="2152256" cy="307777"/>
          </a:xfrm>
          <a:prstGeom prst="rect">
            <a:avLst/>
          </a:prstGeom>
          <a:noFill/>
        </p:spPr>
        <p:txBody>
          <a:bodyPr wrap="none" rtlCol="0">
            <a:spAutoFit/>
          </a:bodyPr>
          <a:lstStyle/>
          <a:p>
            <a:r>
              <a:rPr lang="pt-BR" sz="1400" dirty="0"/>
              <a:t>3 x 3km (</a:t>
            </a:r>
            <a:r>
              <a:rPr lang="pt-BR" sz="1400" dirty="0" err="1"/>
              <a:t>pseudo</a:t>
            </a:r>
            <a:r>
              <a:rPr lang="pt-BR" sz="1400" dirty="0"/>
              <a:t> p &lt; 0.001)</a:t>
            </a:r>
          </a:p>
        </p:txBody>
      </p:sp>
    </p:spTree>
    <p:extLst>
      <p:ext uri="{BB962C8B-B14F-4D97-AF65-F5344CB8AC3E}">
        <p14:creationId xmlns:p14="http://schemas.microsoft.com/office/powerpoint/2010/main" val="1952462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209643-C21F-4C10-9D01-8F081707CD0F}"/>
              </a:ext>
            </a:extLst>
          </p:cNvPr>
          <p:cNvSpPr>
            <a:spLocks noGrp="1"/>
          </p:cNvSpPr>
          <p:nvPr>
            <p:ph type="title"/>
          </p:nvPr>
        </p:nvSpPr>
        <p:spPr>
          <a:xfrm>
            <a:off x="400520" y="0"/>
            <a:ext cx="4170344" cy="1325563"/>
          </a:xfrm>
        </p:spPr>
        <p:txBody>
          <a:bodyPr/>
          <a:lstStyle/>
          <a:p>
            <a:r>
              <a:rPr lang="pt-BR" dirty="0"/>
              <a:t>Área de estudos</a:t>
            </a:r>
          </a:p>
        </p:txBody>
      </p:sp>
      <p:pic>
        <p:nvPicPr>
          <p:cNvPr id="7" name="Imagem 6">
            <a:extLst>
              <a:ext uri="{FF2B5EF4-FFF2-40B4-BE49-F238E27FC236}">
                <a16:creationId xmlns:a16="http://schemas.microsoft.com/office/drawing/2014/main" id="{A8E301BA-C73C-4E77-B687-4D59629DACD1}"/>
              </a:ext>
            </a:extLst>
          </p:cNvPr>
          <p:cNvPicPr>
            <a:picLocks noChangeAspect="1"/>
          </p:cNvPicPr>
          <p:nvPr/>
        </p:nvPicPr>
        <p:blipFill rotWithShape="1">
          <a:blip r:embed="rId2"/>
          <a:srcRect l="11217" t="10661" r="11435" b="2956"/>
          <a:stretch/>
        </p:blipFill>
        <p:spPr>
          <a:xfrm>
            <a:off x="1510622" y="1129860"/>
            <a:ext cx="8576094" cy="5387577"/>
          </a:xfrm>
          <a:prstGeom prst="rect">
            <a:avLst/>
          </a:prstGeom>
        </p:spPr>
      </p:pic>
      <p:sp>
        <p:nvSpPr>
          <p:cNvPr id="11" name="Retângulo 10">
            <a:extLst>
              <a:ext uri="{FF2B5EF4-FFF2-40B4-BE49-F238E27FC236}">
                <a16:creationId xmlns:a16="http://schemas.microsoft.com/office/drawing/2014/main" id="{B026F91F-511A-45A7-9A7B-24C7E5F52754}"/>
              </a:ext>
            </a:extLst>
          </p:cNvPr>
          <p:cNvSpPr/>
          <p:nvPr/>
        </p:nvSpPr>
        <p:spPr>
          <a:xfrm>
            <a:off x="7226300" y="4405985"/>
            <a:ext cx="2465184" cy="270475"/>
          </a:xfrm>
          <a:prstGeom prst="rect">
            <a:avLst/>
          </a:prstGeom>
          <a:gradFill flip="none" rotWithShape="1">
            <a:gsLst>
              <a:gs pos="0">
                <a:schemeClr val="tx1"/>
              </a:gs>
              <a:gs pos="3000">
                <a:srgbClr val="2D24E8"/>
              </a:gs>
              <a:gs pos="100000">
                <a:schemeClr val="bg1"/>
              </a:gs>
              <a:gs pos="62000">
                <a:srgbClr val="3DFDF8"/>
              </a:gs>
              <a:gs pos="37000">
                <a:srgbClr val="00B0F0"/>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CaixaDeTexto 11">
            <a:extLst>
              <a:ext uri="{FF2B5EF4-FFF2-40B4-BE49-F238E27FC236}">
                <a16:creationId xmlns:a16="http://schemas.microsoft.com/office/drawing/2014/main" id="{003C2889-D1E6-4BD9-9183-75D2DBF0B17A}"/>
              </a:ext>
            </a:extLst>
          </p:cNvPr>
          <p:cNvSpPr txBox="1"/>
          <p:nvPr/>
        </p:nvSpPr>
        <p:spPr>
          <a:xfrm>
            <a:off x="6736968" y="4676460"/>
            <a:ext cx="3669536" cy="369332"/>
          </a:xfrm>
          <a:prstGeom prst="rect">
            <a:avLst/>
          </a:prstGeom>
          <a:noFill/>
        </p:spPr>
        <p:txBody>
          <a:bodyPr wrap="square" rtlCol="0">
            <a:spAutoFit/>
          </a:bodyPr>
          <a:lstStyle/>
          <a:p>
            <a:r>
              <a:rPr lang="pt-BR" b="1" dirty="0"/>
              <a:t>&lt;2            </a:t>
            </a:r>
            <a:r>
              <a:rPr lang="el-GR" b="1" dirty="0"/>
              <a:t>η</a:t>
            </a:r>
            <a:r>
              <a:rPr lang="pt-BR" b="1" dirty="0"/>
              <a:t>W/cm².sr.µm     &gt;30</a:t>
            </a:r>
          </a:p>
        </p:txBody>
      </p:sp>
      <p:sp>
        <p:nvSpPr>
          <p:cNvPr id="10" name="CaixaDeTexto 9">
            <a:extLst>
              <a:ext uri="{FF2B5EF4-FFF2-40B4-BE49-F238E27FC236}">
                <a16:creationId xmlns:a16="http://schemas.microsoft.com/office/drawing/2014/main" id="{114D4589-9E0C-450B-A4AE-BA0F804172F4}"/>
              </a:ext>
            </a:extLst>
          </p:cNvPr>
          <p:cNvSpPr txBox="1"/>
          <p:nvPr/>
        </p:nvSpPr>
        <p:spPr>
          <a:xfrm>
            <a:off x="6804098" y="4946935"/>
            <a:ext cx="4160082" cy="2015936"/>
          </a:xfrm>
          <a:prstGeom prst="rect">
            <a:avLst/>
          </a:prstGeom>
          <a:solidFill>
            <a:schemeClr val="bg1"/>
          </a:solidFill>
        </p:spPr>
        <p:txBody>
          <a:bodyPr wrap="square" rtlCol="0">
            <a:spAutoFit/>
          </a:bodyPr>
          <a:lstStyle/>
          <a:p>
            <a:r>
              <a:rPr lang="pt-BR" sz="2500" dirty="0"/>
              <a:t>8,7 milhões habitantes (IBGE, 2018)</a:t>
            </a:r>
          </a:p>
          <a:p>
            <a:r>
              <a:rPr lang="pt-BR" sz="2500" dirty="0"/>
              <a:t>1.248 milhões km²</a:t>
            </a:r>
          </a:p>
          <a:p>
            <a:r>
              <a:rPr lang="pt-BR" sz="2500" dirty="0"/>
              <a:t>7º maior estado brasileiro.</a:t>
            </a:r>
          </a:p>
          <a:p>
            <a:endParaRPr lang="pt-BR" sz="2500" dirty="0"/>
          </a:p>
        </p:txBody>
      </p:sp>
    </p:spTree>
    <p:extLst>
      <p:ext uri="{BB962C8B-B14F-4D97-AF65-F5344CB8AC3E}">
        <p14:creationId xmlns:p14="http://schemas.microsoft.com/office/powerpoint/2010/main" val="14995373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A21F23-3E96-4968-8535-8B5560F76734}"/>
              </a:ext>
            </a:extLst>
          </p:cNvPr>
          <p:cNvSpPr>
            <a:spLocks noGrp="1"/>
          </p:cNvSpPr>
          <p:nvPr>
            <p:ph type="title"/>
          </p:nvPr>
        </p:nvSpPr>
        <p:spPr/>
        <p:txBody>
          <a:bodyPr/>
          <a:lstStyle/>
          <a:p>
            <a:r>
              <a:rPr lang="pt-BR" dirty="0"/>
              <a:t>6k</a:t>
            </a:r>
          </a:p>
        </p:txBody>
      </p:sp>
      <p:sp>
        <p:nvSpPr>
          <p:cNvPr id="3" name="Espaço Reservado para Conteúdo 2">
            <a:extLst>
              <a:ext uri="{FF2B5EF4-FFF2-40B4-BE49-F238E27FC236}">
                <a16:creationId xmlns:a16="http://schemas.microsoft.com/office/drawing/2014/main" id="{746C4ABD-6FCD-4D55-ACF8-CC41456B9D02}"/>
              </a:ext>
            </a:extLst>
          </p:cNvPr>
          <p:cNvSpPr>
            <a:spLocks noGrp="1"/>
          </p:cNvSpPr>
          <p:nvPr>
            <p:ph idx="1"/>
          </p:nvPr>
        </p:nvSpPr>
        <p:spPr/>
        <p:txBody>
          <a:bodyPr/>
          <a:lstStyle/>
          <a:p>
            <a:endParaRPr lang="pt-BR"/>
          </a:p>
        </p:txBody>
      </p:sp>
      <p:grpSp>
        <p:nvGrpSpPr>
          <p:cNvPr id="6" name="Agrupar 5">
            <a:extLst>
              <a:ext uri="{FF2B5EF4-FFF2-40B4-BE49-F238E27FC236}">
                <a16:creationId xmlns:a16="http://schemas.microsoft.com/office/drawing/2014/main" id="{A0E71005-B3C3-4376-B35A-DCFE76014ADF}"/>
              </a:ext>
            </a:extLst>
          </p:cNvPr>
          <p:cNvGrpSpPr/>
          <p:nvPr/>
        </p:nvGrpSpPr>
        <p:grpSpPr>
          <a:xfrm rot="16200000">
            <a:off x="3798083" y="966909"/>
            <a:ext cx="4595833" cy="4595840"/>
            <a:chOff x="6992983" y="732187"/>
            <a:chExt cx="4595833" cy="4595840"/>
          </a:xfrm>
        </p:grpSpPr>
        <p:sp>
          <p:nvSpPr>
            <p:cNvPr id="7" name="Retângulo 6">
              <a:extLst>
                <a:ext uri="{FF2B5EF4-FFF2-40B4-BE49-F238E27FC236}">
                  <a16:creationId xmlns:a16="http://schemas.microsoft.com/office/drawing/2014/main" id="{CBE519A9-BDB6-4F69-830C-D283A2897E90}"/>
                </a:ext>
              </a:extLst>
            </p:cNvPr>
            <p:cNvSpPr/>
            <p:nvPr/>
          </p:nvSpPr>
          <p:spPr>
            <a:xfrm>
              <a:off x="6992983" y="732194"/>
              <a:ext cx="4595833" cy="4595833"/>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5E1B307D-EDDC-416A-BF0D-F963BAF7D70F}"/>
                </a:ext>
              </a:extLst>
            </p:cNvPr>
            <p:cNvSpPr/>
            <p:nvPr/>
          </p:nvSpPr>
          <p:spPr>
            <a:xfrm>
              <a:off x="6992983" y="732193"/>
              <a:ext cx="2304921" cy="2304921"/>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a:extLst>
                <a:ext uri="{FF2B5EF4-FFF2-40B4-BE49-F238E27FC236}">
                  <a16:creationId xmlns:a16="http://schemas.microsoft.com/office/drawing/2014/main" id="{831D1A1C-05B5-4A89-B2E9-2DDBAF088D2E}"/>
                </a:ext>
              </a:extLst>
            </p:cNvPr>
            <p:cNvSpPr/>
            <p:nvPr/>
          </p:nvSpPr>
          <p:spPr>
            <a:xfrm>
              <a:off x="6994859" y="732189"/>
              <a:ext cx="1150584" cy="1150584"/>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a:extLst>
                <a:ext uri="{FF2B5EF4-FFF2-40B4-BE49-F238E27FC236}">
                  <a16:creationId xmlns:a16="http://schemas.microsoft.com/office/drawing/2014/main" id="{F1E5221D-9861-4FAC-B2B1-E145C841607F}"/>
                </a:ext>
              </a:extLst>
            </p:cNvPr>
            <p:cNvSpPr/>
            <p:nvPr/>
          </p:nvSpPr>
          <p:spPr>
            <a:xfrm>
              <a:off x="6997019" y="732188"/>
              <a:ext cx="568290" cy="56829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a:extLst>
                <a:ext uri="{FF2B5EF4-FFF2-40B4-BE49-F238E27FC236}">
                  <a16:creationId xmlns:a16="http://schemas.microsoft.com/office/drawing/2014/main" id="{804A218D-823A-4F47-AEAB-3F0030EFF5D1}"/>
                </a:ext>
              </a:extLst>
            </p:cNvPr>
            <p:cNvSpPr/>
            <p:nvPr/>
          </p:nvSpPr>
          <p:spPr>
            <a:xfrm>
              <a:off x="7002144" y="737313"/>
              <a:ext cx="279020" cy="279020"/>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a:extLst>
                <a:ext uri="{FF2B5EF4-FFF2-40B4-BE49-F238E27FC236}">
                  <a16:creationId xmlns:a16="http://schemas.microsoft.com/office/drawing/2014/main" id="{E76DE9F6-384C-4870-941C-2EB48497ADA0}"/>
                </a:ext>
              </a:extLst>
            </p:cNvPr>
            <p:cNvSpPr/>
            <p:nvPr/>
          </p:nvSpPr>
          <p:spPr>
            <a:xfrm>
              <a:off x="7002144" y="732187"/>
              <a:ext cx="146864" cy="146864"/>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13" name="Seta: para a Direita 12">
            <a:extLst>
              <a:ext uri="{FF2B5EF4-FFF2-40B4-BE49-F238E27FC236}">
                <a16:creationId xmlns:a16="http://schemas.microsoft.com/office/drawing/2014/main" id="{09A6F991-8DB2-4A0D-92D6-3ACDC3E3143E}"/>
              </a:ext>
            </a:extLst>
          </p:cNvPr>
          <p:cNvSpPr/>
          <p:nvPr/>
        </p:nvSpPr>
        <p:spPr>
          <a:xfrm>
            <a:off x="3127643" y="4997648"/>
            <a:ext cx="568290" cy="281489"/>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4" name="CaixaDeTexto 13">
            <a:extLst>
              <a:ext uri="{FF2B5EF4-FFF2-40B4-BE49-F238E27FC236}">
                <a16:creationId xmlns:a16="http://schemas.microsoft.com/office/drawing/2014/main" id="{C88B30B0-1F54-4F75-899D-EB7974AFE609}"/>
              </a:ext>
            </a:extLst>
          </p:cNvPr>
          <p:cNvSpPr txBox="1"/>
          <p:nvPr/>
        </p:nvSpPr>
        <p:spPr>
          <a:xfrm>
            <a:off x="1973080" y="4775778"/>
            <a:ext cx="1277647" cy="630942"/>
          </a:xfrm>
          <a:prstGeom prst="rect">
            <a:avLst/>
          </a:prstGeom>
          <a:noFill/>
        </p:spPr>
        <p:txBody>
          <a:bodyPr wrap="square" rtlCol="0">
            <a:spAutoFit/>
          </a:bodyPr>
          <a:lstStyle/>
          <a:p>
            <a:r>
              <a:rPr lang="pt-BR" sz="3500" dirty="0"/>
              <a:t>6 km</a:t>
            </a:r>
          </a:p>
        </p:txBody>
      </p:sp>
    </p:spTree>
    <p:extLst>
      <p:ext uri="{BB962C8B-B14F-4D97-AF65-F5344CB8AC3E}">
        <p14:creationId xmlns:p14="http://schemas.microsoft.com/office/powerpoint/2010/main" val="25426695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1C4A2285-1B10-45CF-9475-F05116F5A3F0}"/>
              </a:ext>
            </a:extLst>
          </p:cNvPr>
          <p:cNvPicPr>
            <a:picLocks noChangeAspect="1"/>
          </p:cNvPicPr>
          <p:nvPr/>
        </p:nvPicPr>
        <p:blipFill>
          <a:blip r:embed="rId3"/>
          <a:stretch>
            <a:fillRect/>
          </a:stretch>
        </p:blipFill>
        <p:spPr>
          <a:xfrm>
            <a:off x="872140" y="1996995"/>
            <a:ext cx="4760579" cy="4305486"/>
          </a:xfrm>
          <a:prstGeom prst="rect">
            <a:avLst/>
          </a:prstGeom>
        </p:spPr>
      </p:pic>
      <p:sp>
        <p:nvSpPr>
          <p:cNvPr id="4" name="Título 1">
            <a:extLst>
              <a:ext uri="{FF2B5EF4-FFF2-40B4-BE49-F238E27FC236}">
                <a16:creationId xmlns:a16="http://schemas.microsoft.com/office/drawing/2014/main" id="{4A8F041F-DE1C-4028-BE8A-3E31C985F994}"/>
              </a:ext>
            </a:extLst>
          </p:cNvPr>
          <p:cNvSpPr txBox="1">
            <a:spLocks/>
          </p:cNvSpPr>
          <p:nvPr/>
        </p:nvSpPr>
        <p:spPr>
          <a:xfrm>
            <a:off x="84503" y="63696"/>
            <a:ext cx="4957760" cy="967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500" dirty="0"/>
              <a:t>Resultados e discussão</a:t>
            </a:r>
          </a:p>
        </p:txBody>
      </p:sp>
      <p:sp>
        <p:nvSpPr>
          <p:cNvPr id="9" name="Retângulo 8">
            <a:extLst>
              <a:ext uri="{FF2B5EF4-FFF2-40B4-BE49-F238E27FC236}">
                <a16:creationId xmlns:a16="http://schemas.microsoft.com/office/drawing/2014/main" id="{D75CE193-F741-47FF-8CE0-8D9AF70E2467}"/>
              </a:ext>
            </a:extLst>
          </p:cNvPr>
          <p:cNvSpPr/>
          <p:nvPr/>
        </p:nvSpPr>
        <p:spPr>
          <a:xfrm>
            <a:off x="84503" y="5147591"/>
            <a:ext cx="253230" cy="253230"/>
          </a:xfrm>
          <a:prstGeom prst="rect">
            <a:avLst/>
          </a:prstGeom>
          <a:solidFill>
            <a:srgbClr val="FF142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Retângulo 11">
            <a:extLst>
              <a:ext uri="{FF2B5EF4-FFF2-40B4-BE49-F238E27FC236}">
                <a16:creationId xmlns:a16="http://schemas.microsoft.com/office/drawing/2014/main" id="{AADE3ADB-3238-481A-B75B-257DC8FA5221}"/>
              </a:ext>
            </a:extLst>
          </p:cNvPr>
          <p:cNvSpPr/>
          <p:nvPr/>
        </p:nvSpPr>
        <p:spPr>
          <a:xfrm>
            <a:off x="84503" y="5481449"/>
            <a:ext cx="253230" cy="253230"/>
          </a:xfrm>
          <a:prstGeom prst="rect">
            <a:avLst/>
          </a:prstGeom>
          <a:solidFill>
            <a:srgbClr val="2F2A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a:extLst>
              <a:ext uri="{FF2B5EF4-FFF2-40B4-BE49-F238E27FC236}">
                <a16:creationId xmlns:a16="http://schemas.microsoft.com/office/drawing/2014/main" id="{D7E9E6CB-6EF1-4934-A155-D959B210F822}"/>
              </a:ext>
            </a:extLst>
          </p:cNvPr>
          <p:cNvSpPr/>
          <p:nvPr/>
        </p:nvSpPr>
        <p:spPr>
          <a:xfrm>
            <a:off x="84503" y="5815307"/>
            <a:ext cx="253230" cy="253230"/>
          </a:xfrm>
          <a:prstGeom prst="rect">
            <a:avLst/>
          </a:prstGeom>
          <a:solidFill>
            <a:srgbClr val="FFAF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a:extLst>
              <a:ext uri="{FF2B5EF4-FFF2-40B4-BE49-F238E27FC236}">
                <a16:creationId xmlns:a16="http://schemas.microsoft.com/office/drawing/2014/main" id="{9827360A-1FB9-4B82-9E43-1BB55E6AA309}"/>
              </a:ext>
            </a:extLst>
          </p:cNvPr>
          <p:cNvSpPr/>
          <p:nvPr/>
        </p:nvSpPr>
        <p:spPr>
          <a:xfrm>
            <a:off x="84503" y="6149165"/>
            <a:ext cx="253230" cy="253230"/>
          </a:xfrm>
          <a:prstGeom prst="rect">
            <a:avLst/>
          </a:prstGeom>
          <a:solidFill>
            <a:srgbClr val="B9B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a:extLst>
              <a:ext uri="{FF2B5EF4-FFF2-40B4-BE49-F238E27FC236}">
                <a16:creationId xmlns:a16="http://schemas.microsoft.com/office/drawing/2014/main" id="{4EF9FAD4-D2E0-431E-B9F5-3ECE94996B62}"/>
              </a:ext>
            </a:extLst>
          </p:cNvPr>
          <p:cNvSpPr/>
          <p:nvPr/>
        </p:nvSpPr>
        <p:spPr>
          <a:xfrm>
            <a:off x="84503" y="6483023"/>
            <a:ext cx="253230" cy="25323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a:extLst>
              <a:ext uri="{FF2B5EF4-FFF2-40B4-BE49-F238E27FC236}">
                <a16:creationId xmlns:a16="http://schemas.microsoft.com/office/drawing/2014/main" id="{1507283D-BEF1-4534-A8DD-ABD131B4AE08}"/>
              </a:ext>
            </a:extLst>
          </p:cNvPr>
          <p:cNvSpPr txBox="1"/>
          <p:nvPr/>
        </p:nvSpPr>
        <p:spPr>
          <a:xfrm>
            <a:off x="445421" y="5112117"/>
            <a:ext cx="473206" cy="369332"/>
          </a:xfrm>
          <a:prstGeom prst="rect">
            <a:avLst/>
          </a:prstGeom>
          <a:noFill/>
        </p:spPr>
        <p:txBody>
          <a:bodyPr wrap="none" rtlCol="0">
            <a:spAutoFit/>
          </a:bodyPr>
          <a:lstStyle/>
          <a:p>
            <a:r>
              <a:rPr lang="pt-BR" dirty="0"/>
              <a:t>HH</a:t>
            </a:r>
          </a:p>
        </p:txBody>
      </p:sp>
      <p:sp>
        <p:nvSpPr>
          <p:cNvPr id="18" name="CaixaDeTexto 17">
            <a:extLst>
              <a:ext uri="{FF2B5EF4-FFF2-40B4-BE49-F238E27FC236}">
                <a16:creationId xmlns:a16="http://schemas.microsoft.com/office/drawing/2014/main" id="{98335AB7-C423-4D1A-A101-CD7EA8361925}"/>
              </a:ext>
            </a:extLst>
          </p:cNvPr>
          <p:cNvSpPr txBox="1"/>
          <p:nvPr/>
        </p:nvSpPr>
        <p:spPr>
          <a:xfrm>
            <a:off x="491908" y="5445975"/>
            <a:ext cx="380232" cy="369332"/>
          </a:xfrm>
          <a:prstGeom prst="rect">
            <a:avLst/>
          </a:prstGeom>
          <a:noFill/>
        </p:spPr>
        <p:txBody>
          <a:bodyPr wrap="none" rtlCol="0">
            <a:spAutoFit/>
          </a:bodyPr>
          <a:lstStyle/>
          <a:p>
            <a:r>
              <a:rPr lang="pt-BR" dirty="0"/>
              <a:t>LL</a:t>
            </a:r>
          </a:p>
        </p:txBody>
      </p:sp>
      <p:sp>
        <p:nvSpPr>
          <p:cNvPr id="19" name="CaixaDeTexto 18">
            <a:extLst>
              <a:ext uri="{FF2B5EF4-FFF2-40B4-BE49-F238E27FC236}">
                <a16:creationId xmlns:a16="http://schemas.microsoft.com/office/drawing/2014/main" id="{5C3B8CD2-B697-452E-98D1-839D0421B0BB}"/>
              </a:ext>
            </a:extLst>
          </p:cNvPr>
          <p:cNvSpPr txBox="1"/>
          <p:nvPr/>
        </p:nvSpPr>
        <p:spPr>
          <a:xfrm>
            <a:off x="491907" y="5810657"/>
            <a:ext cx="426720" cy="369332"/>
          </a:xfrm>
          <a:prstGeom prst="rect">
            <a:avLst/>
          </a:prstGeom>
          <a:noFill/>
        </p:spPr>
        <p:txBody>
          <a:bodyPr wrap="none" rtlCol="0">
            <a:spAutoFit/>
          </a:bodyPr>
          <a:lstStyle/>
          <a:p>
            <a:r>
              <a:rPr lang="pt-BR" dirty="0"/>
              <a:t>LH</a:t>
            </a:r>
          </a:p>
        </p:txBody>
      </p:sp>
      <p:sp>
        <p:nvSpPr>
          <p:cNvPr id="20" name="CaixaDeTexto 19">
            <a:extLst>
              <a:ext uri="{FF2B5EF4-FFF2-40B4-BE49-F238E27FC236}">
                <a16:creationId xmlns:a16="http://schemas.microsoft.com/office/drawing/2014/main" id="{243F64A1-CD57-4511-9AB3-28967802E91F}"/>
              </a:ext>
            </a:extLst>
          </p:cNvPr>
          <p:cNvSpPr txBox="1"/>
          <p:nvPr/>
        </p:nvSpPr>
        <p:spPr>
          <a:xfrm>
            <a:off x="491907" y="6144515"/>
            <a:ext cx="426720" cy="369332"/>
          </a:xfrm>
          <a:prstGeom prst="rect">
            <a:avLst/>
          </a:prstGeom>
          <a:noFill/>
        </p:spPr>
        <p:txBody>
          <a:bodyPr wrap="none" rtlCol="0">
            <a:spAutoFit/>
          </a:bodyPr>
          <a:lstStyle/>
          <a:p>
            <a:r>
              <a:rPr lang="pt-BR" dirty="0"/>
              <a:t>HL</a:t>
            </a:r>
          </a:p>
        </p:txBody>
      </p:sp>
      <p:sp>
        <p:nvSpPr>
          <p:cNvPr id="21" name="CaixaDeTexto 20">
            <a:extLst>
              <a:ext uri="{FF2B5EF4-FFF2-40B4-BE49-F238E27FC236}">
                <a16:creationId xmlns:a16="http://schemas.microsoft.com/office/drawing/2014/main" id="{A6ABDD9E-E03D-4A55-B52B-02A61B9CF63E}"/>
              </a:ext>
            </a:extLst>
          </p:cNvPr>
          <p:cNvSpPr txBox="1"/>
          <p:nvPr/>
        </p:nvSpPr>
        <p:spPr>
          <a:xfrm>
            <a:off x="445421" y="6424972"/>
            <a:ext cx="1733423" cy="369332"/>
          </a:xfrm>
          <a:prstGeom prst="rect">
            <a:avLst/>
          </a:prstGeom>
          <a:noFill/>
        </p:spPr>
        <p:txBody>
          <a:bodyPr wrap="none" rtlCol="0">
            <a:spAutoFit/>
          </a:bodyPr>
          <a:lstStyle/>
          <a:p>
            <a:r>
              <a:rPr lang="pt-BR" dirty="0"/>
              <a:t>Não significativo</a:t>
            </a:r>
          </a:p>
        </p:txBody>
      </p:sp>
      <p:sp>
        <p:nvSpPr>
          <p:cNvPr id="24" name="CaixaDeTexto 23">
            <a:extLst>
              <a:ext uri="{FF2B5EF4-FFF2-40B4-BE49-F238E27FC236}">
                <a16:creationId xmlns:a16="http://schemas.microsoft.com/office/drawing/2014/main" id="{35760A50-4BBE-40CF-95F0-E6AFF1A2C8BC}"/>
              </a:ext>
            </a:extLst>
          </p:cNvPr>
          <p:cNvSpPr txBox="1"/>
          <p:nvPr/>
        </p:nvSpPr>
        <p:spPr>
          <a:xfrm>
            <a:off x="8891451" y="5251963"/>
            <a:ext cx="4545875" cy="2154436"/>
          </a:xfrm>
          <a:prstGeom prst="rect">
            <a:avLst/>
          </a:prstGeom>
          <a:noFill/>
        </p:spPr>
        <p:txBody>
          <a:bodyPr wrap="square" rtlCol="0">
            <a:spAutoFit/>
          </a:bodyPr>
          <a:lstStyle/>
          <a:p>
            <a:pPr marL="342900" indent="-342900">
              <a:buAutoNum type="alphaLcPeriod"/>
            </a:pPr>
            <a:r>
              <a:rPr lang="pt-BR" sz="1400" dirty="0"/>
              <a:t>Área urbanizada de cidade ou vila</a:t>
            </a:r>
          </a:p>
          <a:p>
            <a:pPr marL="342900" indent="-342900">
              <a:buAutoNum type="alphaLcPeriod"/>
            </a:pPr>
            <a:r>
              <a:rPr lang="pt-BR" sz="1400" dirty="0"/>
              <a:t>Aglomerado rural isolado</a:t>
            </a:r>
          </a:p>
          <a:p>
            <a:pPr marL="342900" indent="-342900">
              <a:buAutoNum type="alphaLcPeriod"/>
            </a:pPr>
            <a:r>
              <a:rPr lang="pt-BR" sz="1400" dirty="0"/>
              <a:t>Aglomerado rural de extensão urbana</a:t>
            </a:r>
          </a:p>
          <a:p>
            <a:pPr marL="342900" indent="-342900">
              <a:buAutoNum type="alphaLcPeriod"/>
            </a:pPr>
            <a:r>
              <a:rPr lang="pt-BR" sz="1400" dirty="0"/>
              <a:t>Aglomerado rural isolado - povoado</a:t>
            </a:r>
          </a:p>
          <a:p>
            <a:pPr marL="342900" indent="-342900">
              <a:buAutoNum type="alphaLcPeriod"/>
            </a:pPr>
            <a:r>
              <a:rPr lang="pt-BR" sz="1400" dirty="0"/>
              <a:t>Aglomerado rural isolado – núcleo</a:t>
            </a:r>
          </a:p>
          <a:p>
            <a:pPr marL="342900" indent="-342900">
              <a:buAutoNum type="alphaLcPeriod"/>
            </a:pPr>
            <a:r>
              <a:rPr lang="pt-BR" sz="1400" dirty="0"/>
              <a:t>Área não urbanizada de cidade ou vila</a:t>
            </a:r>
          </a:p>
          <a:p>
            <a:pPr marL="342900" indent="-342900">
              <a:buAutoNum type="alphaLcPeriod"/>
            </a:pPr>
            <a:r>
              <a:rPr lang="pt-BR" sz="1400" dirty="0"/>
              <a:t>Área urbanizada isolada</a:t>
            </a:r>
          </a:p>
          <a:p>
            <a:pPr marL="342900" indent="-342900">
              <a:buAutoNum type="alphaLcPeriod"/>
            </a:pPr>
            <a:endParaRPr lang="pt-BR" dirty="0"/>
          </a:p>
          <a:p>
            <a:pPr marL="342900" indent="-342900">
              <a:buAutoNum type="alphaLcPeriod"/>
            </a:pPr>
            <a:endParaRPr lang="pt-BR" dirty="0"/>
          </a:p>
        </p:txBody>
      </p:sp>
      <p:sp>
        <p:nvSpPr>
          <p:cNvPr id="26" name="CaixaDeTexto 25">
            <a:extLst>
              <a:ext uri="{FF2B5EF4-FFF2-40B4-BE49-F238E27FC236}">
                <a16:creationId xmlns:a16="http://schemas.microsoft.com/office/drawing/2014/main" id="{4473CA67-553B-456D-A463-B3A9317FE510}"/>
              </a:ext>
            </a:extLst>
          </p:cNvPr>
          <p:cNvSpPr txBox="1"/>
          <p:nvPr/>
        </p:nvSpPr>
        <p:spPr>
          <a:xfrm>
            <a:off x="8157115" y="759412"/>
            <a:ext cx="1468672" cy="477054"/>
          </a:xfrm>
          <a:prstGeom prst="rect">
            <a:avLst/>
          </a:prstGeom>
          <a:noFill/>
        </p:spPr>
        <p:txBody>
          <a:bodyPr wrap="none" rtlCol="0">
            <a:spAutoFit/>
          </a:bodyPr>
          <a:lstStyle/>
          <a:p>
            <a:r>
              <a:rPr lang="pt-BR" sz="2500" dirty="0"/>
              <a:t>High-High</a:t>
            </a:r>
          </a:p>
        </p:txBody>
      </p:sp>
      <p:sp>
        <p:nvSpPr>
          <p:cNvPr id="27" name="CaixaDeTexto 26">
            <a:extLst>
              <a:ext uri="{FF2B5EF4-FFF2-40B4-BE49-F238E27FC236}">
                <a16:creationId xmlns:a16="http://schemas.microsoft.com/office/drawing/2014/main" id="{B8718591-0164-4223-A692-2F64FC048F88}"/>
              </a:ext>
            </a:extLst>
          </p:cNvPr>
          <p:cNvSpPr txBox="1"/>
          <p:nvPr/>
        </p:nvSpPr>
        <p:spPr>
          <a:xfrm>
            <a:off x="1312132" y="1001102"/>
            <a:ext cx="3210623" cy="369332"/>
          </a:xfrm>
          <a:prstGeom prst="rect">
            <a:avLst/>
          </a:prstGeom>
          <a:noFill/>
        </p:spPr>
        <p:txBody>
          <a:bodyPr wrap="none" rtlCol="0">
            <a:spAutoFit/>
          </a:bodyPr>
          <a:lstStyle/>
          <a:p>
            <a:r>
              <a:rPr lang="pt-BR" dirty="0"/>
              <a:t>LISA </a:t>
            </a:r>
            <a:r>
              <a:rPr lang="pt-BR" dirty="0" err="1"/>
              <a:t>univariado</a:t>
            </a:r>
            <a:r>
              <a:rPr lang="pt-BR" dirty="0"/>
              <a:t> (</a:t>
            </a:r>
            <a:r>
              <a:rPr lang="pt-BR" dirty="0" err="1"/>
              <a:t>Radiância</a:t>
            </a:r>
            <a:r>
              <a:rPr lang="pt-BR" dirty="0"/>
              <a:t> total)</a:t>
            </a:r>
          </a:p>
        </p:txBody>
      </p:sp>
      <p:sp>
        <p:nvSpPr>
          <p:cNvPr id="28" name="CaixaDeTexto 27">
            <a:extLst>
              <a:ext uri="{FF2B5EF4-FFF2-40B4-BE49-F238E27FC236}">
                <a16:creationId xmlns:a16="http://schemas.microsoft.com/office/drawing/2014/main" id="{816BE747-6F8E-42C3-8F35-B8BA483256BC}"/>
              </a:ext>
            </a:extLst>
          </p:cNvPr>
          <p:cNvSpPr txBox="1"/>
          <p:nvPr/>
        </p:nvSpPr>
        <p:spPr>
          <a:xfrm>
            <a:off x="1890403" y="1351283"/>
            <a:ext cx="2152256" cy="307777"/>
          </a:xfrm>
          <a:prstGeom prst="rect">
            <a:avLst/>
          </a:prstGeom>
          <a:noFill/>
        </p:spPr>
        <p:txBody>
          <a:bodyPr wrap="none" rtlCol="0">
            <a:spAutoFit/>
          </a:bodyPr>
          <a:lstStyle/>
          <a:p>
            <a:r>
              <a:rPr lang="pt-BR" sz="1400" dirty="0"/>
              <a:t>6 x 6km (</a:t>
            </a:r>
            <a:r>
              <a:rPr lang="pt-BR" sz="1400" dirty="0" err="1"/>
              <a:t>pseudo</a:t>
            </a:r>
            <a:r>
              <a:rPr lang="pt-BR" sz="1400" dirty="0"/>
              <a:t> p &lt; 0.001)</a:t>
            </a:r>
          </a:p>
        </p:txBody>
      </p:sp>
      <p:pic>
        <p:nvPicPr>
          <p:cNvPr id="5" name="Imagem 4">
            <a:extLst>
              <a:ext uri="{FF2B5EF4-FFF2-40B4-BE49-F238E27FC236}">
                <a16:creationId xmlns:a16="http://schemas.microsoft.com/office/drawing/2014/main" id="{BEEDD296-A99F-479D-B577-F004CE30EC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0384" y="1236466"/>
            <a:ext cx="5763429" cy="3810532"/>
          </a:xfrm>
          <a:prstGeom prst="rect">
            <a:avLst/>
          </a:prstGeom>
        </p:spPr>
      </p:pic>
      <p:sp>
        <p:nvSpPr>
          <p:cNvPr id="6" name="CaixaDeTexto 5">
            <a:extLst>
              <a:ext uri="{FF2B5EF4-FFF2-40B4-BE49-F238E27FC236}">
                <a16:creationId xmlns:a16="http://schemas.microsoft.com/office/drawing/2014/main" id="{3C06C5C3-CC8D-4DA4-832D-1C150C944F79}"/>
              </a:ext>
            </a:extLst>
          </p:cNvPr>
          <p:cNvSpPr txBox="1"/>
          <p:nvPr/>
        </p:nvSpPr>
        <p:spPr>
          <a:xfrm>
            <a:off x="5244628" y="5643679"/>
            <a:ext cx="2629310" cy="369332"/>
          </a:xfrm>
          <a:prstGeom prst="rect">
            <a:avLst/>
          </a:prstGeom>
          <a:noFill/>
        </p:spPr>
        <p:txBody>
          <a:bodyPr wrap="none" rtlCol="0">
            <a:spAutoFit/>
          </a:bodyPr>
          <a:lstStyle/>
          <a:p>
            <a:r>
              <a:rPr lang="pt-BR" dirty="0"/>
              <a:t>- Núcleos urbanos e rurais</a:t>
            </a:r>
          </a:p>
        </p:txBody>
      </p:sp>
    </p:spTree>
    <p:extLst>
      <p:ext uri="{BB962C8B-B14F-4D97-AF65-F5344CB8AC3E}">
        <p14:creationId xmlns:p14="http://schemas.microsoft.com/office/powerpoint/2010/main" val="27521739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1C4A2285-1B10-45CF-9475-F05116F5A3F0}"/>
              </a:ext>
            </a:extLst>
          </p:cNvPr>
          <p:cNvPicPr>
            <a:picLocks noChangeAspect="1"/>
          </p:cNvPicPr>
          <p:nvPr/>
        </p:nvPicPr>
        <p:blipFill>
          <a:blip r:embed="rId3"/>
          <a:stretch>
            <a:fillRect/>
          </a:stretch>
        </p:blipFill>
        <p:spPr>
          <a:xfrm>
            <a:off x="872140" y="1996995"/>
            <a:ext cx="4760579" cy="4305486"/>
          </a:xfrm>
          <a:prstGeom prst="rect">
            <a:avLst/>
          </a:prstGeom>
        </p:spPr>
      </p:pic>
      <p:sp>
        <p:nvSpPr>
          <p:cNvPr id="4" name="Título 1">
            <a:extLst>
              <a:ext uri="{FF2B5EF4-FFF2-40B4-BE49-F238E27FC236}">
                <a16:creationId xmlns:a16="http://schemas.microsoft.com/office/drawing/2014/main" id="{4A8F041F-DE1C-4028-BE8A-3E31C985F994}"/>
              </a:ext>
            </a:extLst>
          </p:cNvPr>
          <p:cNvSpPr txBox="1">
            <a:spLocks/>
          </p:cNvSpPr>
          <p:nvPr/>
        </p:nvSpPr>
        <p:spPr>
          <a:xfrm>
            <a:off x="84503" y="63696"/>
            <a:ext cx="4957760" cy="967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500" dirty="0"/>
              <a:t>Resultados e discussão</a:t>
            </a:r>
          </a:p>
        </p:txBody>
      </p:sp>
      <p:sp>
        <p:nvSpPr>
          <p:cNvPr id="9" name="Retângulo 8">
            <a:extLst>
              <a:ext uri="{FF2B5EF4-FFF2-40B4-BE49-F238E27FC236}">
                <a16:creationId xmlns:a16="http://schemas.microsoft.com/office/drawing/2014/main" id="{D75CE193-F741-47FF-8CE0-8D9AF70E2467}"/>
              </a:ext>
            </a:extLst>
          </p:cNvPr>
          <p:cNvSpPr/>
          <p:nvPr/>
        </p:nvSpPr>
        <p:spPr>
          <a:xfrm>
            <a:off x="84503" y="5147591"/>
            <a:ext cx="253230" cy="253230"/>
          </a:xfrm>
          <a:prstGeom prst="rect">
            <a:avLst/>
          </a:prstGeom>
          <a:solidFill>
            <a:srgbClr val="FF142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Retângulo 11">
            <a:extLst>
              <a:ext uri="{FF2B5EF4-FFF2-40B4-BE49-F238E27FC236}">
                <a16:creationId xmlns:a16="http://schemas.microsoft.com/office/drawing/2014/main" id="{AADE3ADB-3238-481A-B75B-257DC8FA5221}"/>
              </a:ext>
            </a:extLst>
          </p:cNvPr>
          <p:cNvSpPr/>
          <p:nvPr/>
        </p:nvSpPr>
        <p:spPr>
          <a:xfrm>
            <a:off x="84503" y="5481449"/>
            <a:ext cx="253230" cy="253230"/>
          </a:xfrm>
          <a:prstGeom prst="rect">
            <a:avLst/>
          </a:prstGeom>
          <a:solidFill>
            <a:srgbClr val="2F2A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a:extLst>
              <a:ext uri="{FF2B5EF4-FFF2-40B4-BE49-F238E27FC236}">
                <a16:creationId xmlns:a16="http://schemas.microsoft.com/office/drawing/2014/main" id="{D7E9E6CB-6EF1-4934-A155-D959B210F822}"/>
              </a:ext>
            </a:extLst>
          </p:cNvPr>
          <p:cNvSpPr/>
          <p:nvPr/>
        </p:nvSpPr>
        <p:spPr>
          <a:xfrm>
            <a:off x="84503" y="5815307"/>
            <a:ext cx="253230" cy="253230"/>
          </a:xfrm>
          <a:prstGeom prst="rect">
            <a:avLst/>
          </a:prstGeom>
          <a:solidFill>
            <a:srgbClr val="FFAF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a:extLst>
              <a:ext uri="{FF2B5EF4-FFF2-40B4-BE49-F238E27FC236}">
                <a16:creationId xmlns:a16="http://schemas.microsoft.com/office/drawing/2014/main" id="{9827360A-1FB9-4B82-9E43-1BB55E6AA309}"/>
              </a:ext>
            </a:extLst>
          </p:cNvPr>
          <p:cNvSpPr/>
          <p:nvPr/>
        </p:nvSpPr>
        <p:spPr>
          <a:xfrm>
            <a:off x="84503" y="6149165"/>
            <a:ext cx="253230" cy="253230"/>
          </a:xfrm>
          <a:prstGeom prst="rect">
            <a:avLst/>
          </a:prstGeom>
          <a:solidFill>
            <a:srgbClr val="B9B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a:extLst>
              <a:ext uri="{FF2B5EF4-FFF2-40B4-BE49-F238E27FC236}">
                <a16:creationId xmlns:a16="http://schemas.microsoft.com/office/drawing/2014/main" id="{4EF9FAD4-D2E0-431E-B9F5-3ECE94996B62}"/>
              </a:ext>
            </a:extLst>
          </p:cNvPr>
          <p:cNvSpPr/>
          <p:nvPr/>
        </p:nvSpPr>
        <p:spPr>
          <a:xfrm>
            <a:off x="84503" y="6483023"/>
            <a:ext cx="253230" cy="25323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a:extLst>
              <a:ext uri="{FF2B5EF4-FFF2-40B4-BE49-F238E27FC236}">
                <a16:creationId xmlns:a16="http://schemas.microsoft.com/office/drawing/2014/main" id="{1507283D-BEF1-4534-A8DD-ABD131B4AE08}"/>
              </a:ext>
            </a:extLst>
          </p:cNvPr>
          <p:cNvSpPr txBox="1"/>
          <p:nvPr/>
        </p:nvSpPr>
        <p:spPr>
          <a:xfrm>
            <a:off x="445421" y="5112117"/>
            <a:ext cx="473206" cy="369332"/>
          </a:xfrm>
          <a:prstGeom prst="rect">
            <a:avLst/>
          </a:prstGeom>
          <a:noFill/>
        </p:spPr>
        <p:txBody>
          <a:bodyPr wrap="none" rtlCol="0">
            <a:spAutoFit/>
          </a:bodyPr>
          <a:lstStyle/>
          <a:p>
            <a:r>
              <a:rPr lang="pt-BR" dirty="0"/>
              <a:t>HH</a:t>
            </a:r>
          </a:p>
        </p:txBody>
      </p:sp>
      <p:sp>
        <p:nvSpPr>
          <p:cNvPr id="18" name="CaixaDeTexto 17">
            <a:extLst>
              <a:ext uri="{FF2B5EF4-FFF2-40B4-BE49-F238E27FC236}">
                <a16:creationId xmlns:a16="http://schemas.microsoft.com/office/drawing/2014/main" id="{98335AB7-C423-4D1A-A101-CD7EA8361925}"/>
              </a:ext>
            </a:extLst>
          </p:cNvPr>
          <p:cNvSpPr txBox="1"/>
          <p:nvPr/>
        </p:nvSpPr>
        <p:spPr>
          <a:xfrm>
            <a:off x="491908" y="5445975"/>
            <a:ext cx="380232" cy="369332"/>
          </a:xfrm>
          <a:prstGeom prst="rect">
            <a:avLst/>
          </a:prstGeom>
          <a:noFill/>
        </p:spPr>
        <p:txBody>
          <a:bodyPr wrap="none" rtlCol="0">
            <a:spAutoFit/>
          </a:bodyPr>
          <a:lstStyle/>
          <a:p>
            <a:r>
              <a:rPr lang="pt-BR" dirty="0"/>
              <a:t>LL</a:t>
            </a:r>
          </a:p>
        </p:txBody>
      </p:sp>
      <p:sp>
        <p:nvSpPr>
          <p:cNvPr id="19" name="CaixaDeTexto 18">
            <a:extLst>
              <a:ext uri="{FF2B5EF4-FFF2-40B4-BE49-F238E27FC236}">
                <a16:creationId xmlns:a16="http://schemas.microsoft.com/office/drawing/2014/main" id="{5C3B8CD2-B697-452E-98D1-839D0421B0BB}"/>
              </a:ext>
            </a:extLst>
          </p:cNvPr>
          <p:cNvSpPr txBox="1"/>
          <p:nvPr/>
        </p:nvSpPr>
        <p:spPr>
          <a:xfrm>
            <a:off x="491907" y="5810657"/>
            <a:ext cx="426720" cy="369332"/>
          </a:xfrm>
          <a:prstGeom prst="rect">
            <a:avLst/>
          </a:prstGeom>
          <a:noFill/>
        </p:spPr>
        <p:txBody>
          <a:bodyPr wrap="none" rtlCol="0">
            <a:spAutoFit/>
          </a:bodyPr>
          <a:lstStyle/>
          <a:p>
            <a:r>
              <a:rPr lang="pt-BR" dirty="0"/>
              <a:t>LH</a:t>
            </a:r>
          </a:p>
        </p:txBody>
      </p:sp>
      <p:sp>
        <p:nvSpPr>
          <p:cNvPr id="20" name="CaixaDeTexto 19">
            <a:extLst>
              <a:ext uri="{FF2B5EF4-FFF2-40B4-BE49-F238E27FC236}">
                <a16:creationId xmlns:a16="http://schemas.microsoft.com/office/drawing/2014/main" id="{243F64A1-CD57-4511-9AB3-28967802E91F}"/>
              </a:ext>
            </a:extLst>
          </p:cNvPr>
          <p:cNvSpPr txBox="1"/>
          <p:nvPr/>
        </p:nvSpPr>
        <p:spPr>
          <a:xfrm>
            <a:off x="491907" y="6144515"/>
            <a:ext cx="426720" cy="369332"/>
          </a:xfrm>
          <a:prstGeom prst="rect">
            <a:avLst/>
          </a:prstGeom>
          <a:noFill/>
        </p:spPr>
        <p:txBody>
          <a:bodyPr wrap="none" rtlCol="0">
            <a:spAutoFit/>
          </a:bodyPr>
          <a:lstStyle/>
          <a:p>
            <a:r>
              <a:rPr lang="pt-BR" dirty="0"/>
              <a:t>HL</a:t>
            </a:r>
          </a:p>
        </p:txBody>
      </p:sp>
      <p:sp>
        <p:nvSpPr>
          <p:cNvPr id="21" name="CaixaDeTexto 20">
            <a:extLst>
              <a:ext uri="{FF2B5EF4-FFF2-40B4-BE49-F238E27FC236}">
                <a16:creationId xmlns:a16="http://schemas.microsoft.com/office/drawing/2014/main" id="{A6ABDD9E-E03D-4A55-B52B-02A61B9CF63E}"/>
              </a:ext>
            </a:extLst>
          </p:cNvPr>
          <p:cNvSpPr txBox="1"/>
          <p:nvPr/>
        </p:nvSpPr>
        <p:spPr>
          <a:xfrm>
            <a:off x="445421" y="6424972"/>
            <a:ext cx="1733423" cy="369332"/>
          </a:xfrm>
          <a:prstGeom prst="rect">
            <a:avLst/>
          </a:prstGeom>
          <a:noFill/>
        </p:spPr>
        <p:txBody>
          <a:bodyPr wrap="none" rtlCol="0">
            <a:spAutoFit/>
          </a:bodyPr>
          <a:lstStyle/>
          <a:p>
            <a:r>
              <a:rPr lang="pt-BR" dirty="0"/>
              <a:t>Não significativo</a:t>
            </a:r>
          </a:p>
        </p:txBody>
      </p:sp>
      <p:sp>
        <p:nvSpPr>
          <p:cNvPr id="24" name="CaixaDeTexto 23">
            <a:extLst>
              <a:ext uri="{FF2B5EF4-FFF2-40B4-BE49-F238E27FC236}">
                <a16:creationId xmlns:a16="http://schemas.microsoft.com/office/drawing/2014/main" id="{35760A50-4BBE-40CF-95F0-E6AFF1A2C8BC}"/>
              </a:ext>
            </a:extLst>
          </p:cNvPr>
          <p:cNvSpPr txBox="1"/>
          <p:nvPr/>
        </p:nvSpPr>
        <p:spPr>
          <a:xfrm>
            <a:off x="8891451" y="5251963"/>
            <a:ext cx="4545875" cy="2154436"/>
          </a:xfrm>
          <a:prstGeom prst="rect">
            <a:avLst/>
          </a:prstGeom>
          <a:noFill/>
        </p:spPr>
        <p:txBody>
          <a:bodyPr wrap="square" rtlCol="0">
            <a:spAutoFit/>
          </a:bodyPr>
          <a:lstStyle/>
          <a:p>
            <a:pPr marL="342900" indent="-342900">
              <a:buAutoNum type="alphaLcPeriod"/>
            </a:pPr>
            <a:r>
              <a:rPr lang="pt-BR" sz="1400" dirty="0"/>
              <a:t>Área urbanizada de cidade ou vila</a:t>
            </a:r>
          </a:p>
          <a:p>
            <a:pPr marL="342900" indent="-342900">
              <a:buAutoNum type="alphaLcPeriod"/>
            </a:pPr>
            <a:r>
              <a:rPr lang="pt-BR" sz="1400" dirty="0"/>
              <a:t>Aglomerado rural isolado</a:t>
            </a:r>
          </a:p>
          <a:p>
            <a:pPr marL="342900" indent="-342900">
              <a:buAutoNum type="alphaLcPeriod"/>
            </a:pPr>
            <a:r>
              <a:rPr lang="pt-BR" sz="1400" dirty="0"/>
              <a:t>Aglomerado rural de extensão urbana</a:t>
            </a:r>
          </a:p>
          <a:p>
            <a:pPr marL="342900" indent="-342900">
              <a:buAutoNum type="alphaLcPeriod"/>
            </a:pPr>
            <a:r>
              <a:rPr lang="pt-BR" sz="1400" dirty="0"/>
              <a:t>Aglomerado rural isolado - povoado</a:t>
            </a:r>
          </a:p>
          <a:p>
            <a:pPr marL="342900" indent="-342900">
              <a:buAutoNum type="alphaLcPeriod"/>
            </a:pPr>
            <a:r>
              <a:rPr lang="pt-BR" sz="1400" dirty="0"/>
              <a:t>Aglomerado rural isolado – núcleo</a:t>
            </a:r>
          </a:p>
          <a:p>
            <a:pPr marL="342900" indent="-342900">
              <a:buAutoNum type="alphaLcPeriod"/>
            </a:pPr>
            <a:r>
              <a:rPr lang="pt-BR" sz="1400" dirty="0"/>
              <a:t>Área não urbanizada de cidade ou vila</a:t>
            </a:r>
          </a:p>
          <a:p>
            <a:pPr marL="342900" indent="-342900">
              <a:buAutoNum type="alphaLcPeriod"/>
            </a:pPr>
            <a:r>
              <a:rPr lang="pt-BR" sz="1400" dirty="0"/>
              <a:t>Área urbanizada isolada</a:t>
            </a:r>
          </a:p>
          <a:p>
            <a:pPr marL="342900" indent="-342900">
              <a:buAutoNum type="alphaLcPeriod"/>
            </a:pPr>
            <a:endParaRPr lang="pt-BR" dirty="0"/>
          </a:p>
          <a:p>
            <a:pPr marL="342900" indent="-342900">
              <a:buAutoNum type="alphaLcPeriod"/>
            </a:pPr>
            <a:endParaRPr lang="pt-BR" dirty="0"/>
          </a:p>
        </p:txBody>
      </p:sp>
      <p:sp>
        <p:nvSpPr>
          <p:cNvPr id="26" name="CaixaDeTexto 25">
            <a:extLst>
              <a:ext uri="{FF2B5EF4-FFF2-40B4-BE49-F238E27FC236}">
                <a16:creationId xmlns:a16="http://schemas.microsoft.com/office/drawing/2014/main" id="{4473CA67-553B-456D-A463-B3A9317FE510}"/>
              </a:ext>
            </a:extLst>
          </p:cNvPr>
          <p:cNvSpPr txBox="1"/>
          <p:nvPr/>
        </p:nvSpPr>
        <p:spPr>
          <a:xfrm>
            <a:off x="8157115" y="759412"/>
            <a:ext cx="1406475" cy="477054"/>
          </a:xfrm>
          <a:prstGeom prst="rect">
            <a:avLst/>
          </a:prstGeom>
          <a:noFill/>
        </p:spPr>
        <p:txBody>
          <a:bodyPr wrap="none" rtlCol="0">
            <a:spAutoFit/>
          </a:bodyPr>
          <a:lstStyle/>
          <a:p>
            <a:r>
              <a:rPr lang="pt-BR" sz="2500" dirty="0" err="1"/>
              <a:t>Low</a:t>
            </a:r>
            <a:r>
              <a:rPr lang="pt-BR" sz="2500" dirty="0"/>
              <a:t>-High</a:t>
            </a:r>
          </a:p>
        </p:txBody>
      </p:sp>
      <p:sp>
        <p:nvSpPr>
          <p:cNvPr id="27" name="CaixaDeTexto 26">
            <a:extLst>
              <a:ext uri="{FF2B5EF4-FFF2-40B4-BE49-F238E27FC236}">
                <a16:creationId xmlns:a16="http://schemas.microsoft.com/office/drawing/2014/main" id="{B8718591-0164-4223-A692-2F64FC048F88}"/>
              </a:ext>
            </a:extLst>
          </p:cNvPr>
          <p:cNvSpPr txBox="1"/>
          <p:nvPr/>
        </p:nvSpPr>
        <p:spPr>
          <a:xfrm>
            <a:off x="1312132" y="1001102"/>
            <a:ext cx="3210623" cy="369332"/>
          </a:xfrm>
          <a:prstGeom prst="rect">
            <a:avLst/>
          </a:prstGeom>
          <a:noFill/>
        </p:spPr>
        <p:txBody>
          <a:bodyPr wrap="none" rtlCol="0">
            <a:spAutoFit/>
          </a:bodyPr>
          <a:lstStyle/>
          <a:p>
            <a:r>
              <a:rPr lang="pt-BR" dirty="0"/>
              <a:t>LISA </a:t>
            </a:r>
            <a:r>
              <a:rPr lang="pt-BR" dirty="0" err="1"/>
              <a:t>univariado</a:t>
            </a:r>
            <a:r>
              <a:rPr lang="pt-BR" dirty="0"/>
              <a:t> (</a:t>
            </a:r>
            <a:r>
              <a:rPr lang="pt-BR" dirty="0" err="1"/>
              <a:t>Radiância</a:t>
            </a:r>
            <a:r>
              <a:rPr lang="pt-BR" dirty="0"/>
              <a:t> total)</a:t>
            </a:r>
          </a:p>
        </p:txBody>
      </p:sp>
      <p:sp>
        <p:nvSpPr>
          <p:cNvPr id="28" name="CaixaDeTexto 27">
            <a:extLst>
              <a:ext uri="{FF2B5EF4-FFF2-40B4-BE49-F238E27FC236}">
                <a16:creationId xmlns:a16="http://schemas.microsoft.com/office/drawing/2014/main" id="{816BE747-6F8E-42C3-8F35-B8BA483256BC}"/>
              </a:ext>
            </a:extLst>
          </p:cNvPr>
          <p:cNvSpPr txBox="1"/>
          <p:nvPr/>
        </p:nvSpPr>
        <p:spPr>
          <a:xfrm>
            <a:off x="1890403" y="1351283"/>
            <a:ext cx="2152256" cy="307777"/>
          </a:xfrm>
          <a:prstGeom prst="rect">
            <a:avLst/>
          </a:prstGeom>
          <a:noFill/>
        </p:spPr>
        <p:txBody>
          <a:bodyPr wrap="none" rtlCol="0">
            <a:spAutoFit/>
          </a:bodyPr>
          <a:lstStyle/>
          <a:p>
            <a:r>
              <a:rPr lang="pt-BR" sz="1400" dirty="0"/>
              <a:t>6 x 6km (</a:t>
            </a:r>
            <a:r>
              <a:rPr lang="pt-BR" sz="1400" dirty="0" err="1"/>
              <a:t>pseudo</a:t>
            </a:r>
            <a:r>
              <a:rPr lang="pt-BR" sz="1400" dirty="0"/>
              <a:t> p &lt; 0.001)</a:t>
            </a:r>
          </a:p>
        </p:txBody>
      </p:sp>
      <p:pic>
        <p:nvPicPr>
          <p:cNvPr id="6" name="Imagem 5">
            <a:extLst>
              <a:ext uri="{FF2B5EF4-FFF2-40B4-BE49-F238E27FC236}">
                <a16:creationId xmlns:a16="http://schemas.microsoft.com/office/drawing/2014/main" id="{CD9B2467-9D40-4CB0-9DEB-0DB342A130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2951" y="1185768"/>
            <a:ext cx="5763429" cy="3810532"/>
          </a:xfrm>
          <a:prstGeom prst="rect">
            <a:avLst/>
          </a:prstGeom>
        </p:spPr>
      </p:pic>
      <p:sp>
        <p:nvSpPr>
          <p:cNvPr id="7" name="CaixaDeTexto 6">
            <a:extLst>
              <a:ext uri="{FF2B5EF4-FFF2-40B4-BE49-F238E27FC236}">
                <a16:creationId xmlns:a16="http://schemas.microsoft.com/office/drawing/2014/main" id="{688DCB03-65BA-40C5-9158-6A4F28FC2D45}"/>
              </a:ext>
            </a:extLst>
          </p:cNvPr>
          <p:cNvSpPr txBox="1"/>
          <p:nvPr/>
        </p:nvSpPr>
        <p:spPr>
          <a:xfrm>
            <a:off x="4682169" y="5216155"/>
            <a:ext cx="4162795" cy="646331"/>
          </a:xfrm>
          <a:prstGeom prst="rect">
            <a:avLst/>
          </a:prstGeom>
          <a:noFill/>
        </p:spPr>
        <p:txBody>
          <a:bodyPr wrap="square" rtlCol="0">
            <a:spAutoFit/>
          </a:bodyPr>
          <a:lstStyle/>
          <a:p>
            <a:r>
              <a:rPr lang="pt-BR" dirty="0"/>
              <a:t>- Área de transição entre urbano e rural</a:t>
            </a:r>
          </a:p>
          <a:p>
            <a:r>
              <a:rPr lang="pt-BR" dirty="0"/>
              <a:t>- Aglomerados rurais isolados (</a:t>
            </a:r>
            <a:r>
              <a:rPr lang="pt-BR" dirty="0" err="1"/>
              <a:t>próx</a:t>
            </a:r>
            <a:r>
              <a:rPr lang="pt-BR" dirty="0"/>
              <a:t>. urb.)</a:t>
            </a:r>
          </a:p>
        </p:txBody>
      </p:sp>
    </p:spTree>
    <p:extLst>
      <p:ext uri="{BB962C8B-B14F-4D97-AF65-F5344CB8AC3E}">
        <p14:creationId xmlns:p14="http://schemas.microsoft.com/office/powerpoint/2010/main" val="36477870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1C4A2285-1B10-45CF-9475-F05116F5A3F0}"/>
              </a:ext>
            </a:extLst>
          </p:cNvPr>
          <p:cNvPicPr>
            <a:picLocks noChangeAspect="1"/>
          </p:cNvPicPr>
          <p:nvPr/>
        </p:nvPicPr>
        <p:blipFill>
          <a:blip r:embed="rId3"/>
          <a:stretch>
            <a:fillRect/>
          </a:stretch>
        </p:blipFill>
        <p:spPr>
          <a:xfrm>
            <a:off x="872140" y="1996995"/>
            <a:ext cx="4760579" cy="4305486"/>
          </a:xfrm>
          <a:prstGeom prst="rect">
            <a:avLst/>
          </a:prstGeom>
        </p:spPr>
      </p:pic>
      <p:sp>
        <p:nvSpPr>
          <p:cNvPr id="4" name="Título 1">
            <a:extLst>
              <a:ext uri="{FF2B5EF4-FFF2-40B4-BE49-F238E27FC236}">
                <a16:creationId xmlns:a16="http://schemas.microsoft.com/office/drawing/2014/main" id="{4A8F041F-DE1C-4028-BE8A-3E31C985F994}"/>
              </a:ext>
            </a:extLst>
          </p:cNvPr>
          <p:cNvSpPr txBox="1">
            <a:spLocks/>
          </p:cNvSpPr>
          <p:nvPr/>
        </p:nvSpPr>
        <p:spPr>
          <a:xfrm>
            <a:off x="84503" y="63696"/>
            <a:ext cx="4957760" cy="967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500" dirty="0"/>
              <a:t>Resultados e discussão</a:t>
            </a:r>
          </a:p>
        </p:txBody>
      </p:sp>
      <p:sp>
        <p:nvSpPr>
          <p:cNvPr id="9" name="Retângulo 8">
            <a:extLst>
              <a:ext uri="{FF2B5EF4-FFF2-40B4-BE49-F238E27FC236}">
                <a16:creationId xmlns:a16="http://schemas.microsoft.com/office/drawing/2014/main" id="{D75CE193-F741-47FF-8CE0-8D9AF70E2467}"/>
              </a:ext>
            </a:extLst>
          </p:cNvPr>
          <p:cNvSpPr/>
          <p:nvPr/>
        </p:nvSpPr>
        <p:spPr>
          <a:xfrm>
            <a:off x="84503" y="5147591"/>
            <a:ext cx="253230" cy="253230"/>
          </a:xfrm>
          <a:prstGeom prst="rect">
            <a:avLst/>
          </a:prstGeom>
          <a:solidFill>
            <a:srgbClr val="FF142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Retângulo 11">
            <a:extLst>
              <a:ext uri="{FF2B5EF4-FFF2-40B4-BE49-F238E27FC236}">
                <a16:creationId xmlns:a16="http://schemas.microsoft.com/office/drawing/2014/main" id="{AADE3ADB-3238-481A-B75B-257DC8FA5221}"/>
              </a:ext>
            </a:extLst>
          </p:cNvPr>
          <p:cNvSpPr/>
          <p:nvPr/>
        </p:nvSpPr>
        <p:spPr>
          <a:xfrm>
            <a:off x="84503" y="5481449"/>
            <a:ext cx="253230" cy="253230"/>
          </a:xfrm>
          <a:prstGeom prst="rect">
            <a:avLst/>
          </a:prstGeom>
          <a:solidFill>
            <a:srgbClr val="2F2A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a:extLst>
              <a:ext uri="{FF2B5EF4-FFF2-40B4-BE49-F238E27FC236}">
                <a16:creationId xmlns:a16="http://schemas.microsoft.com/office/drawing/2014/main" id="{D7E9E6CB-6EF1-4934-A155-D959B210F822}"/>
              </a:ext>
            </a:extLst>
          </p:cNvPr>
          <p:cNvSpPr/>
          <p:nvPr/>
        </p:nvSpPr>
        <p:spPr>
          <a:xfrm>
            <a:off x="84503" y="5815307"/>
            <a:ext cx="253230" cy="253230"/>
          </a:xfrm>
          <a:prstGeom prst="rect">
            <a:avLst/>
          </a:prstGeom>
          <a:solidFill>
            <a:srgbClr val="FFAF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a:extLst>
              <a:ext uri="{FF2B5EF4-FFF2-40B4-BE49-F238E27FC236}">
                <a16:creationId xmlns:a16="http://schemas.microsoft.com/office/drawing/2014/main" id="{9827360A-1FB9-4B82-9E43-1BB55E6AA309}"/>
              </a:ext>
            </a:extLst>
          </p:cNvPr>
          <p:cNvSpPr/>
          <p:nvPr/>
        </p:nvSpPr>
        <p:spPr>
          <a:xfrm>
            <a:off x="84503" y="6149165"/>
            <a:ext cx="253230" cy="253230"/>
          </a:xfrm>
          <a:prstGeom prst="rect">
            <a:avLst/>
          </a:prstGeom>
          <a:solidFill>
            <a:srgbClr val="B9B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a:extLst>
              <a:ext uri="{FF2B5EF4-FFF2-40B4-BE49-F238E27FC236}">
                <a16:creationId xmlns:a16="http://schemas.microsoft.com/office/drawing/2014/main" id="{4EF9FAD4-D2E0-431E-B9F5-3ECE94996B62}"/>
              </a:ext>
            </a:extLst>
          </p:cNvPr>
          <p:cNvSpPr/>
          <p:nvPr/>
        </p:nvSpPr>
        <p:spPr>
          <a:xfrm>
            <a:off x="84503" y="6483023"/>
            <a:ext cx="253230" cy="25323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a:extLst>
              <a:ext uri="{FF2B5EF4-FFF2-40B4-BE49-F238E27FC236}">
                <a16:creationId xmlns:a16="http://schemas.microsoft.com/office/drawing/2014/main" id="{1507283D-BEF1-4534-A8DD-ABD131B4AE08}"/>
              </a:ext>
            </a:extLst>
          </p:cNvPr>
          <p:cNvSpPr txBox="1"/>
          <p:nvPr/>
        </p:nvSpPr>
        <p:spPr>
          <a:xfrm>
            <a:off x="445421" y="5112117"/>
            <a:ext cx="473206" cy="369332"/>
          </a:xfrm>
          <a:prstGeom prst="rect">
            <a:avLst/>
          </a:prstGeom>
          <a:noFill/>
        </p:spPr>
        <p:txBody>
          <a:bodyPr wrap="none" rtlCol="0">
            <a:spAutoFit/>
          </a:bodyPr>
          <a:lstStyle/>
          <a:p>
            <a:r>
              <a:rPr lang="pt-BR" dirty="0"/>
              <a:t>HH</a:t>
            </a:r>
          </a:p>
        </p:txBody>
      </p:sp>
      <p:sp>
        <p:nvSpPr>
          <p:cNvPr id="18" name="CaixaDeTexto 17">
            <a:extLst>
              <a:ext uri="{FF2B5EF4-FFF2-40B4-BE49-F238E27FC236}">
                <a16:creationId xmlns:a16="http://schemas.microsoft.com/office/drawing/2014/main" id="{98335AB7-C423-4D1A-A101-CD7EA8361925}"/>
              </a:ext>
            </a:extLst>
          </p:cNvPr>
          <p:cNvSpPr txBox="1"/>
          <p:nvPr/>
        </p:nvSpPr>
        <p:spPr>
          <a:xfrm>
            <a:off x="491908" y="5445975"/>
            <a:ext cx="380232" cy="369332"/>
          </a:xfrm>
          <a:prstGeom prst="rect">
            <a:avLst/>
          </a:prstGeom>
          <a:noFill/>
        </p:spPr>
        <p:txBody>
          <a:bodyPr wrap="none" rtlCol="0">
            <a:spAutoFit/>
          </a:bodyPr>
          <a:lstStyle/>
          <a:p>
            <a:r>
              <a:rPr lang="pt-BR" dirty="0"/>
              <a:t>LL</a:t>
            </a:r>
          </a:p>
        </p:txBody>
      </p:sp>
      <p:sp>
        <p:nvSpPr>
          <p:cNvPr id="19" name="CaixaDeTexto 18">
            <a:extLst>
              <a:ext uri="{FF2B5EF4-FFF2-40B4-BE49-F238E27FC236}">
                <a16:creationId xmlns:a16="http://schemas.microsoft.com/office/drawing/2014/main" id="{5C3B8CD2-B697-452E-98D1-839D0421B0BB}"/>
              </a:ext>
            </a:extLst>
          </p:cNvPr>
          <p:cNvSpPr txBox="1"/>
          <p:nvPr/>
        </p:nvSpPr>
        <p:spPr>
          <a:xfrm>
            <a:off x="491907" y="5810657"/>
            <a:ext cx="426720" cy="369332"/>
          </a:xfrm>
          <a:prstGeom prst="rect">
            <a:avLst/>
          </a:prstGeom>
          <a:noFill/>
        </p:spPr>
        <p:txBody>
          <a:bodyPr wrap="none" rtlCol="0">
            <a:spAutoFit/>
          </a:bodyPr>
          <a:lstStyle/>
          <a:p>
            <a:r>
              <a:rPr lang="pt-BR" dirty="0"/>
              <a:t>LH</a:t>
            </a:r>
          </a:p>
        </p:txBody>
      </p:sp>
      <p:sp>
        <p:nvSpPr>
          <p:cNvPr id="20" name="CaixaDeTexto 19">
            <a:extLst>
              <a:ext uri="{FF2B5EF4-FFF2-40B4-BE49-F238E27FC236}">
                <a16:creationId xmlns:a16="http://schemas.microsoft.com/office/drawing/2014/main" id="{243F64A1-CD57-4511-9AB3-28967802E91F}"/>
              </a:ext>
            </a:extLst>
          </p:cNvPr>
          <p:cNvSpPr txBox="1"/>
          <p:nvPr/>
        </p:nvSpPr>
        <p:spPr>
          <a:xfrm>
            <a:off x="491907" y="6144515"/>
            <a:ext cx="426720" cy="369332"/>
          </a:xfrm>
          <a:prstGeom prst="rect">
            <a:avLst/>
          </a:prstGeom>
          <a:noFill/>
        </p:spPr>
        <p:txBody>
          <a:bodyPr wrap="none" rtlCol="0">
            <a:spAutoFit/>
          </a:bodyPr>
          <a:lstStyle/>
          <a:p>
            <a:r>
              <a:rPr lang="pt-BR" dirty="0"/>
              <a:t>HL</a:t>
            </a:r>
          </a:p>
        </p:txBody>
      </p:sp>
      <p:sp>
        <p:nvSpPr>
          <p:cNvPr id="21" name="CaixaDeTexto 20">
            <a:extLst>
              <a:ext uri="{FF2B5EF4-FFF2-40B4-BE49-F238E27FC236}">
                <a16:creationId xmlns:a16="http://schemas.microsoft.com/office/drawing/2014/main" id="{A6ABDD9E-E03D-4A55-B52B-02A61B9CF63E}"/>
              </a:ext>
            </a:extLst>
          </p:cNvPr>
          <p:cNvSpPr txBox="1"/>
          <p:nvPr/>
        </p:nvSpPr>
        <p:spPr>
          <a:xfrm>
            <a:off x="445421" y="6424972"/>
            <a:ext cx="1733423" cy="369332"/>
          </a:xfrm>
          <a:prstGeom prst="rect">
            <a:avLst/>
          </a:prstGeom>
          <a:noFill/>
        </p:spPr>
        <p:txBody>
          <a:bodyPr wrap="none" rtlCol="0">
            <a:spAutoFit/>
          </a:bodyPr>
          <a:lstStyle/>
          <a:p>
            <a:r>
              <a:rPr lang="pt-BR" dirty="0"/>
              <a:t>Não significativo</a:t>
            </a:r>
          </a:p>
        </p:txBody>
      </p:sp>
      <p:sp>
        <p:nvSpPr>
          <p:cNvPr id="24" name="CaixaDeTexto 23">
            <a:extLst>
              <a:ext uri="{FF2B5EF4-FFF2-40B4-BE49-F238E27FC236}">
                <a16:creationId xmlns:a16="http://schemas.microsoft.com/office/drawing/2014/main" id="{35760A50-4BBE-40CF-95F0-E6AFF1A2C8BC}"/>
              </a:ext>
            </a:extLst>
          </p:cNvPr>
          <p:cNvSpPr txBox="1"/>
          <p:nvPr/>
        </p:nvSpPr>
        <p:spPr>
          <a:xfrm>
            <a:off x="8891451" y="5251963"/>
            <a:ext cx="4545875" cy="2154436"/>
          </a:xfrm>
          <a:prstGeom prst="rect">
            <a:avLst/>
          </a:prstGeom>
          <a:noFill/>
        </p:spPr>
        <p:txBody>
          <a:bodyPr wrap="square" rtlCol="0">
            <a:spAutoFit/>
          </a:bodyPr>
          <a:lstStyle/>
          <a:p>
            <a:pPr marL="342900" indent="-342900">
              <a:buAutoNum type="alphaLcPeriod"/>
            </a:pPr>
            <a:r>
              <a:rPr lang="pt-BR" sz="1400" dirty="0"/>
              <a:t>Área urbanizada de cidade ou vila</a:t>
            </a:r>
          </a:p>
          <a:p>
            <a:pPr marL="342900" indent="-342900">
              <a:buAutoNum type="alphaLcPeriod"/>
            </a:pPr>
            <a:r>
              <a:rPr lang="pt-BR" sz="1400" dirty="0"/>
              <a:t>Aglomerado rural isolado</a:t>
            </a:r>
          </a:p>
          <a:p>
            <a:pPr marL="342900" indent="-342900">
              <a:buAutoNum type="alphaLcPeriod"/>
            </a:pPr>
            <a:r>
              <a:rPr lang="pt-BR" sz="1400" dirty="0"/>
              <a:t>Aglomerado rural de extensão urbana</a:t>
            </a:r>
          </a:p>
          <a:p>
            <a:pPr marL="342900" indent="-342900">
              <a:buAutoNum type="alphaLcPeriod"/>
            </a:pPr>
            <a:r>
              <a:rPr lang="pt-BR" sz="1400" dirty="0"/>
              <a:t>Aglomerado rural isolado - povoado</a:t>
            </a:r>
          </a:p>
          <a:p>
            <a:pPr marL="342900" indent="-342900">
              <a:buAutoNum type="alphaLcPeriod"/>
            </a:pPr>
            <a:r>
              <a:rPr lang="pt-BR" sz="1400" dirty="0"/>
              <a:t>Aglomerado rural isolado – núcleo</a:t>
            </a:r>
          </a:p>
          <a:p>
            <a:pPr marL="342900" indent="-342900">
              <a:buAutoNum type="alphaLcPeriod"/>
            </a:pPr>
            <a:r>
              <a:rPr lang="pt-BR" sz="1400" dirty="0"/>
              <a:t>Área não urbanizada de cidade ou vila</a:t>
            </a:r>
          </a:p>
          <a:p>
            <a:pPr marL="342900" indent="-342900">
              <a:buAutoNum type="alphaLcPeriod"/>
            </a:pPr>
            <a:r>
              <a:rPr lang="pt-BR" sz="1400" dirty="0"/>
              <a:t>Área urbanizada isolada</a:t>
            </a:r>
          </a:p>
          <a:p>
            <a:pPr marL="342900" indent="-342900">
              <a:buAutoNum type="alphaLcPeriod"/>
            </a:pPr>
            <a:endParaRPr lang="pt-BR" dirty="0"/>
          </a:p>
          <a:p>
            <a:pPr marL="342900" indent="-342900">
              <a:buAutoNum type="alphaLcPeriod"/>
            </a:pPr>
            <a:endParaRPr lang="pt-BR" dirty="0"/>
          </a:p>
        </p:txBody>
      </p:sp>
      <p:sp>
        <p:nvSpPr>
          <p:cNvPr id="26" name="CaixaDeTexto 25">
            <a:extLst>
              <a:ext uri="{FF2B5EF4-FFF2-40B4-BE49-F238E27FC236}">
                <a16:creationId xmlns:a16="http://schemas.microsoft.com/office/drawing/2014/main" id="{4473CA67-553B-456D-A463-B3A9317FE510}"/>
              </a:ext>
            </a:extLst>
          </p:cNvPr>
          <p:cNvSpPr txBox="1"/>
          <p:nvPr/>
        </p:nvSpPr>
        <p:spPr>
          <a:xfrm>
            <a:off x="8157115" y="759412"/>
            <a:ext cx="1406475" cy="477054"/>
          </a:xfrm>
          <a:prstGeom prst="rect">
            <a:avLst/>
          </a:prstGeom>
          <a:noFill/>
        </p:spPr>
        <p:txBody>
          <a:bodyPr wrap="none" rtlCol="0">
            <a:spAutoFit/>
          </a:bodyPr>
          <a:lstStyle/>
          <a:p>
            <a:r>
              <a:rPr lang="pt-BR" sz="2500" dirty="0"/>
              <a:t>High-</a:t>
            </a:r>
            <a:r>
              <a:rPr lang="pt-BR" sz="2500" dirty="0" err="1"/>
              <a:t>Low</a:t>
            </a:r>
            <a:endParaRPr lang="pt-BR" sz="2500" dirty="0"/>
          </a:p>
        </p:txBody>
      </p:sp>
      <p:sp>
        <p:nvSpPr>
          <p:cNvPr id="27" name="CaixaDeTexto 26">
            <a:extLst>
              <a:ext uri="{FF2B5EF4-FFF2-40B4-BE49-F238E27FC236}">
                <a16:creationId xmlns:a16="http://schemas.microsoft.com/office/drawing/2014/main" id="{B8718591-0164-4223-A692-2F64FC048F88}"/>
              </a:ext>
            </a:extLst>
          </p:cNvPr>
          <p:cNvSpPr txBox="1"/>
          <p:nvPr/>
        </p:nvSpPr>
        <p:spPr>
          <a:xfrm>
            <a:off x="1312132" y="1001102"/>
            <a:ext cx="3210623" cy="369332"/>
          </a:xfrm>
          <a:prstGeom prst="rect">
            <a:avLst/>
          </a:prstGeom>
          <a:noFill/>
        </p:spPr>
        <p:txBody>
          <a:bodyPr wrap="none" rtlCol="0">
            <a:spAutoFit/>
          </a:bodyPr>
          <a:lstStyle/>
          <a:p>
            <a:r>
              <a:rPr lang="pt-BR" dirty="0"/>
              <a:t>LISA </a:t>
            </a:r>
            <a:r>
              <a:rPr lang="pt-BR" dirty="0" err="1"/>
              <a:t>univariado</a:t>
            </a:r>
            <a:r>
              <a:rPr lang="pt-BR" dirty="0"/>
              <a:t> (</a:t>
            </a:r>
            <a:r>
              <a:rPr lang="pt-BR" dirty="0" err="1"/>
              <a:t>Radiância</a:t>
            </a:r>
            <a:r>
              <a:rPr lang="pt-BR" dirty="0"/>
              <a:t> total)</a:t>
            </a:r>
          </a:p>
        </p:txBody>
      </p:sp>
      <p:sp>
        <p:nvSpPr>
          <p:cNvPr id="28" name="CaixaDeTexto 27">
            <a:extLst>
              <a:ext uri="{FF2B5EF4-FFF2-40B4-BE49-F238E27FC236}">
                <a16:creationId xmlns:a16="http://schemas.microsoft.com/office/drawing/2014/main" id="{816BE747-6F8E-42C3-8F35-B8BA483256BC}"/>
              </a:ext>
            </a:extLst>
          </p:cNvPr>
          <p:cNvSpPr txBox="1"/>
          <p:nvPr/>
        </p:nvSpPr>
        <p:spPr>
          <a:xfrm>
            <a:off x="1890403" y="1351283"/>
            <a:ext cx="2152256" cy="307777"/>
          </a:xfrm>
          <a:prstGeom prst="rect">
            <a:avLst/>
          </a:prstGeom>
          <a:noFill/>
        </p:spPr>
        <p:txBody>
          <a:bodyPr wrap="none" rtlCol="0">
            <a:spAutoFit/>
          </a:bodyPr>
          <a:lstStyle/>
          <a:p>
            <a:r>
              <a:rPr lang="pt-BR" sz="1400" dirty="0"/>
              <a:t>6 x 6km (</a:t>
            </a:r>
            <a:r>
              <a:rPr lang="pt-BR" sz="1400" dirty="0" err="1"/>
              <a:t>pseudo</a:t>
            </a:r>
            <a:r>
              <a:rPr lang="pt-BR" sz="1400" dirty="0"/>
              <a:t> p &lt; 0.001)</a:t>
            </a:r>
          </a:p>
        </p:txBody>
      </p:sp>
      <p:sp>
        <p:nvSpPr>
          <p:cNvPr id="7" name="CaixaDeTexto 6">
            <a:extLst>
              <a:ext uri="{FF2B5EF4-FFF2-40B4-BE49-F238E27FC236}">
                <a16:creationId xmlns:a16="http://schemas.microsoft.com/office/drawing/2014/main" id="{688DCB03-65BA-40C5-9158-6A4F28FC2D45}"/>
              </a:ext>
            </a:extLst>
          </p:cNvPr>
          <p:cNvSpPr txBox="1"/>
          <p:nvPr/>
        </p:nvSpPr>
        <p:spPr>
          <a:xfrm>
            <a:off x="4682169" y="5216155"/>
            <a:ext cx="4162795" cy="1200329"/>
          </a:xfrm>
          <a:prstGeom prst="rect">
            <a:avLst/>
          </a:prstGeom>
          <a:noFill/>
        </p:spPr>
        <p:txBody>
          <a:bodyPr wrap="square" rtlCol="0">
            <a:spAutoFit/>
          </a:bodyPr>
          <a:lstStyle/>
          <a:p>
            <a:r>
              <a:rPr lang="pt-BR" dirty="0"/>
              <a:t>- Aglomerados isolados afastados de áreas urbanas</a:t>
            </a:r>
          </a:p>
          <a:p>
            <a:r>
              <a:rPr lang="pt-BR" dirty="0"/>
              <a:t>- Áreas urbanas isoladas (pequenas cidades)</a:t>
            </a:r>
          </a:p>
        </p:txBody>
      </p:sp>
      <p:pic>
        <p:nvPicPr>
          <p:cNvPr id="5" name="Imagem 4">
            <a:extLst>
              <a:ext uri="{FF2B5EF4-FFF2-40B4-BE49-F238E27FC236}">
                <a16:creationId xmlns:a16="http://schemas.microsoft.com/office/drawing/2014/main" id="{B478AF7E-E5BC-4EB6-9E68-5A43123A0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9438" y="1321044"/>
            <a:ext cx="5763429" cy="3810532"/>
          </a:xfrm>
          <a:prstGeom prst="rect">
            <a:avLst/>
          </a:prstGeom>
        </p:spPr>
      </p:pic>
    </p:spTree>
    <p:extLst>
      <p:ext uri="{BB962C8B-B14F-4D97-AF65-F5344CB8AC3E}">
        <p14:creationId xmlns:p14="http://schemas.microsoft.com/office/powerpoint/2010/main" val="35807250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E3584DC3-3DF1-4436-AB4B-809806EB7BF5}"/>
              </a:ext>
            </a:extLst>
          </p:cNvPr>
          <p:cNvPicPr>
            <a:picLocks noChangeAspect="1"/>
          </p:cNvPicPr>
          <p:nvPr/>
        </p:nvPicPr>
        <p:blipFill>
          <a:blip r:embed="rId3"/>
          <a:stretch>
            <a:fillRect/>
          </a:stretch>
        </p:blipFill>
        <p:spPr>
          <a:xfrm>
            <a:off x="1072801" y="1756831"/>
            <a:ext cx="4523768" cy="4249449"/>
          </a:xfrm>
          <a:prstGeom prst="rect">
            <a:avLst/>
          </a:prstGeom>
        </p:spPr>
      </p:pic>
      <p:sp>
        <p:nvSpPr>
          <p:cNvPr id="4" name="Título 1">
            <a:extLst>
              <a:ext uri="{FF2B5EF4-FFF2-40B4-BE49-F238E27FC236}">
                <a16:creationId xmlns:a16="http://schemas.microsoft.com/office/drawing/2014/main" id="{4A8F041F-DE1C-4028-BE8A-3E31C985F994}"/>
              </a:ext>
            </a:extLst>
          </p:cNvPr>
          <p:cNvSpPr txBox="1">
            <a:spLocks/>
          </p:cNvSpPr>
          <p:nvPr/>
        </p:nvSpPr>
        <p:spPr>
          <a:xfrm>
            <a:off x="84503" y="63696"/>
            <a:ext cx="4957760" cy="967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500" dirty="0"/>
              <a:t>Resultados e discussão</a:t>
            </a:r>
          </a:p>
        </p:txBody>
      </p:sp>
      <p:sp>
        <p:nvSpPr>
          <p:cNvPr id="6" name="CaixaDeTexto 5">
            <a:extLst>
              <a:ext uri="{FF2B5EF4-FFF2-40B4-BE49-F238E27FC236}">
                <a16:creationId xmlns:a16="http://schemas.microsoft.com/office/drawing/2014/main" id="{8B6E787F-2316-4EF7-AB63-F263E905DD99}"/>
              </a:ext>
            </a:extLst>
          </p:cNvPr>
          <p:cNvSpPr txBox="1"/>
          <p:nvPr/>
        </p:nvSpPr>
        <p:spPr>
          <a:xfrm>
            <a:off x="847136" y="968808"/>
            <a:ext cx="4293419" cy="369332"/>
          </a:xfrm>
          <a:prstGeom prst="rect">
            <a:avLst/>
          </a:prstGeom>
          <a:noFill/>
        </p:spPr>
        <p:txBody>
          <a:bodyPr wrap="none" rtlCol="0">
            <a:spAutoFit/>
          </a:bodyPr>
          <a:lstStyle/>
          <a:p>
            <a:r>
              <a:rPr lang="pt-BR" dirty="0"/>
              <a:t>LISA bivariado (</a:t>
            </a:r>
            <a:r>
              <a:rPr lang="pt-BR" dirty="0" err="1"/>
              <a:t>Radiância</a:t>
            </a:r>
            <a:r>
              <a:rPr lang="pt-BR" dirty="0"/>
              <a:t> total x Residência)</a:t>
            </a:r>
          </a:p>
        </p:txBody>
      </p:sp>
      <p:sp>
        <p:nvSpPr>
          <p:cNvPr id="7" name="CaixaDeTexto 6">
            <a:extLst>
              <a:ext uri="{FF2B5EF4-FFF2-40B4-BE49-F238E27FC236}">
                <a16:creationId xmlns:a16="http://schemas.microsoft.com/office/drawing/2014/main" id="{4369A5F7-FCE8-42F9-B2F9-E47C49108E34}"/>
              </a:ext>
            </a:extLst>
          </p:cNvPr>
          <p:cNvSpPr txBox="1"/>
          <p:nvPr/>
        </p:nvSpPr>
        <p:spPr>
          <a:xfrm>
            <a:off x="1917717" y="1338140"/>
            <a:ext cx="2192331" cy="307777"/>
          </a:xfrm>
          <a:prstGeom prst="rect">
            <a:avLst/>
          </a:prstGeom>
          <a:noFill/>
        </p:spPr>
        <p:txBody>
          <a:bodyPr wrap="none" rtlCol="0">
            <a:spAutoFit/>
          </a:bodyPr>
          <a:lstStyle/>
          <a:p>
            <a:r>
              <a:rPr lang="pt-BR" sz="1400" dirty="0"/>
              <a:t> 6 x 6km (</a:t>
            </a:r>
            <a:r>
              <a:rPr lang="pt-BR" sz="1400" dirty="0" err="1"/>
              <a:t>pseudo</a:t>
            </a:r>
            <a:r>
              <a:rPr lang="pt-BR" sz="1400" dirty="0"/>
              <a:t> p &lt; 0.001)</a:t>
            </a:r>
          </a:p>
        </p:txBody>
      </p:sp>
      <p:sp>
        <p:nvSpPr>
          <p:cNvPr id="9" name="Retângulo 8">
            <a:extLst>
              <a:ext uri="{FF2B5EF4-FFF2-40B4-BE49-F238E27FC236}">
                <a16:creationId xmlns:a16="http://schemas.microsoft.com/office/drawing/2014/main" id="{D75CE193-F741-47FF-8CE0-8D9AF70E2467}"/>
              </a:ext>
            </a:extLst>
          </p:cNvPr>
          <p:cNvSpPr/>
          <p:nvPr/>
        </p:nvSpPr>
        <p:spPr>
          <a:xfrm>
            <a:off x="84503" y="5147591"/>
            <a:ext cx="253230" cy="253230"/>
          </a:xfrm>
          <a:prstGeom prst="rect">
            <a:avLst/>
          </a:prstGeom>
          <a:solidFill>
            <a:srgbClr val="FF142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Retângulo 11">
            <a:extLst>
              <a:ext uri="{FF2B5EF4-FFF2-40B4-BE49-F238E27FC236}">
                <a16:creationId xmlns:a16="http://schemas.microsoft.com/office/drawing/2014/main" id="{AADE3ADB-3238-481A-B75B-257DC8FA5221}"/>
              </a:ext>
            </a:extLst>
          </p:cNvPr>
          <p:cNvSpPr/>
          <p:nvPr/>
        </p:nvSpPr>
        <p:spPr>
          <a:xfrm>
            <a:off x="84503" y="5481449"/>
            <a:ext cx="253230" cy="253230"/>
          </a:xfrm>
          <a:prstGeom prst="rect">
            <a:avLst/>
          </a:prstGeom>
          <a:solidFill>
            <a:srgbClr val="2F2A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a:extLst>
              <a:ext uri="{FF2B5EF4-FFF2-40B4-BE49-F238E27FC236}">
                <a16:creationId xmlns:a16="http://schemas.microsoft.com/office/drawing/2014/main" id="{D7E9E6CB-6EF1-4934-A155-D959B210F822}"/>
              </a:ext>
            </a:extLst>
          </p:cNvPr>
          <p:cNvSpPr/>
          <p:nvPr/>
        </p:nvSpPr>
        <p:spPr>
          <a:xfrm>
            <a:off x="84503" y="5815307"/>
            <a:ext cx="253230" cy="253230"/>
          </a:xfrm>
          <a:prstGeom prst="rect">
            <a:avLst/>
          </a:prstGeom>
          <a:solidFill>
            <a:srgbClr val="FFAF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a:extLst>
              <a:ext uri="{FF2B5EF4-FFF2-40B4-BE49-F238E27FC236}">
                <a16:creationId xmlns:a16="http://schemas.microsoft.com/office/drawing/2014/main" id="{9827360A-1FB9-4B82-9E43-1BB55E6AA309}"/>
              </a:ext>
            </a:extLst>
          </p:cNvPr>
          <p:cNvSpPr/>
          <p:nvPr/>
        </p:nvSpPr>
        <p:spPr>
          <a:xfrm>
            <a:off x="84503" y="6149165"/>
            <a:ext cx="253230" cy="253230"/>
          </a:xfrm>
          <a:prstGeom prst="rect">
            <a:avLst/>
          </a:prstGeom>
          <a:solidFill>
            <a:srgbClr val="B9B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a:extLst>
              <a:ext uri="{FF2B5EF4-FFF2-40B4-BE49-F238E27FC236}">
                <a16:creationId xmlns:a16="http://schemas.microsoft.com/office/drawing/2014/main" id="{4EF9FAD4-D2E0-431E-B9F5-3ECE94996B62}"/>
              </a:ext>
            </a:extLst>
          </p:cNvPr>
          <p:cNvSpPr/>
          <p:nvPr/>
        </p:nvSpPr>
        <p:spPr>
          <a:xfrm>
            <a:off x="84503" y="6483023"/>
            <a:ext cx="253230" cy="25323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a:extLst>
              <a:ext uri="{FF2B5EF4-FFF2-40B4-BE49-F238E27FC236}">
                <a16:creationId xmlns:a16="http://schemas.microsoft.com/office/drawing/2014/main" id="{1507283D-BEF1-4534-A8DD-ABD131B4AE08}"/>
              </a:ext>
            </a:extLst>
          </p:cNvPr>
          <p:cNvSpPr txBox="1"/>
          <p:nvPr/>
        </p:nvSpPr>
        <p:spPr>
          <a:xfrm>
            <a:off x="445421" y="5112117"/>
            <a:ext cx="473206" cy="369332"/>
          </a:xfrm>
          <a:prstGeom prst="rect">
            <a:avLst/>
          </a:prstGeom>
          <a:noFill/>
        </p:spPr>
        <p:txBody>
          <a:bodyPr wrap="none" rtlCol="0">
            <a:spAutoFit/>
          </a:bodyPr>
          <a:lstStyle/>
          <a:p>
            <a:r>
              <a:rPr lang="pt-BR" dirty="0"/>
              <a:t>HH</a:t>
            </a:r>
          </a:p>
        </p:txBody>
      </p:sp>
      <p:sp>
        <p:nvSpPr>
          <p:cNvPr id="18" name="CaixaDeTexto 17">
            <a:extLst>
              <a:ext uri="{FF2B5EF4-FFF2-40B4-BE49-F238E27FC236}">
                <a16:creationId xmlns:a16="http://schemas.microsoft.com/office/drawing/2014/main" id="{98335AB7-C423-4D1A-A101-CD7EA8361925}"/>
              </a:ext>
            </a:extLst>
          </p:cNvPr>
          <p:cNvSpPr txBox="1"/>
          <p:nvPr/>
        </p:nvSpPr>
        <p:spPr>
          <a:xfrm>
            <a:off x="491908" y="5445975"/>
            <a:ext cx="380232" cy="369332"/>
          </a:xfrm>
          <a:prstGeom prst="rect">
            <a:avLst/>
          </a:prstGeom>
          <a:noFill/>
        </p:spPr>
        <p:txBody>
          <a:bodyPr wrap="none" rtlCol="0">
            <a:spAutoFit/>
          </a:bodyPr>
          <a:lstStyle/>
          <a:p>
            <a:r>
              <a:rPr lang="pt-BR" dirty="0"/>
              <a:t>LL</a:t>
            </a:r>
          </a:p>
        </p:txBody>
      </p:sp>
      <p:sp>
        <p:nvSpPr>
          <p:cNvPr id="19" name="CaixaDeTexto 18">
            <a:extLst>
              <a:ext uri="{FF2B5EF4-FFF2-40B4-BE49-F238E27FC236}">
                <a16:creationId xmlns:a16="http://schemas.microsoft.com/office/drawing/2014/main" id="{5C3B8CD2-B697-452E-98D1-839D0421B0BB}"/>
              </a:ext>
            </a:extLst>
          </p:cNvPr>
          <p:cNvSpPr txBox="1"/>
          <p:nvPr/>
        </p:nvSpPr>
        <p:spPr>
          <a:xfrm>
            <a:off x="491907" y="5810657"/>
            <a:ext cx="426720" cy="369332"/>
          </a:xfrm>
          <a:prstGeom prst="rect">
            <a:avLst/>
          </a:prstGeom>
          <a:noFill/>
        </p:spPr>
        <p:txBody>
          <a:bodyPr wrap="none" rtlCol="0">
            <a:spAutoFit/>
          </a:bodyPr>
          <a:lstStyle/>
          <a:p>
            <a:r>
              <a:rPr lang="pt-BR" dirty="0"/>
              <a:t>LH</a:t>
            </a:r>
          </a:p>
        </p:txBody>
      </p:sp>
      <p:sp>
        <p:nvSpPr>
          <p:cNvPr id="20" name="CaixaDeTexto 19">
            <a:extLst>
              <a:ext uri="{FF2B5EF4-FFF2-40B4-BE49-F238E27FC236}">
                <a16:creationId xmlns:a16="http://schemas.microsoft.com/office/drawing/2014/main" id="{243F64A1-CD57-4511-9AB3-28967802E91F}"/>
              </a:ext>
            </a:extLst>
          </p:cNvPr>
          <p:cNvSpPr txBox="1"/>
          <p:nvPr/>
        </p:nvSpPr>
        <p:spPr>
          <a:xfrm>
            <a:off x="491907" y="6144515"/>
            <a:ext cx="426720" cy="369332"/>
          </a:xfrm>
          <a:prstGeom prst="rect">
            <a:avLst/>
          </a:prstGeom>
          <a:noFill/>
        </p:spPr>
        <p:txBody>
          <a:bodyPr wrap="none" rtlCol="0">
            <a:spAutoFit/>
          </a:bodyPr>
          <a:lstStyle/>
          <a:p>
            <a:r>
              <a:rPr lang="pt-BR" dirty="0"/>
              <a:t>HL</a:t>
            </a:r>
          </a:p>
        </p:txBody>
      </p:sp>
      <p:sp>
        <p:nvSpPr>
          <p:cNvPr id="21" name="CaixaDeTexto 20">
            <a:extLst>
              <a:ext uri="{FF2B5EF4-FFF2-40B4-BE49-F238E27FC236}">
                <a16:creationId xmlns:a16="http://schemas.microsoft.com/office/drawing/2014/main" id="{A6ABDD9E-E03D-4A55-B52B-02A61B9CF63E}"/>
              </a:ext>
            </a:extLst>
          </p:cNvPr>
          <p:cNvSpPr txBox="1"/>
          <p:nvPr/>
        </p:nvSpPr>
        <p:spPr>
          <a:xfrm>
            <a:off x="445421" y="6424972"/>
            <a:ext cx="1733423" cy="369332"/>
          </a:xfrm>
          <a:prstGeom prst="rect">
            <a:avLst/>
          </a:prstGeom>
          <a:noFill/>
        </p:spPr>
        <p:txBody>
          <a:bodyPr wrap="none" rtlCol="0">
            <a:spAutoFit/>
          </a:bodyPr>
          <a:lstStyle/>
          <a:p>
            <a:r>
              <a:rPr lang="pt-BR" dirty="0"/>
              <a:t>Não significativo</a:t>
            </a:r>
          </a:p>
        </p:txBody>
      </p:sp>
      <p:pic>
        <p:nvPicPr>
          <p:cNvPr id="15" name="Imagem 14">
            <a:extLst>
              <a:ext uri="{FF2B5EF4-FFF2-40B4-BE49-F238E27FC236}">
                <a16:creationId xmlns:a16="http://schemas.microsoft.com/office/drawing/2014/main" id="{902FB655-A138-4BC1-8FCF-0BC01D5D50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3188" y="1301585"/>
            <a:ext cx="5763429" cy="3810532"/>
          </a:xfrm>
          <a:prstGeom prst="rect">
            <a:avLst/>
          </a:prstGeom>
        </p:spPr>
      </p:pic>
      <p:sp>
        <p:nvSpPr>
          <p:cNvPr id="26" name="CaixaDeTexto 25">
            <a:extLst>
              <a:ext uri="{FF2B5EF4-FFF2-40B4-BE49-F238E27FC236}">
                <a16:creationId xmlns:a16="http://schemas.microsoft.com/office/drawing/2014/main" id="{7E8ADE07-2C1E-4FD4-A1F6-A0CC22E29198}"/>
              </a:ext>
            </a:extLst>
          </p:cNvPr>
          <p:cNvSpPr txBox="1"/>
          <p:nvPr/>
        </p:nvSpPr>
        <p:spPr>
          <a:xfrm>
            <a:off x="8891451" y="5251963"/>
            <a:ext cx="4545875" cy="2154436"/>
          </a:xfrm>
          <a:prstGeom prst="rect">
            <a:avLst/>
          </a:prstGeom>
          <a:noFill/>
        </p:spPr>
        <p:txBody>
          <a:bodyPr wrap="square" rtlCol="0">
            <a:spAutoFit/>
          </a:bodyPr>
          <a:lstStyle/>
          <a:p>
            <a:pPr marL="342900" indent="-342900">
              <a:buAutoNum type="alphaLcPeriod"/>
            </a:pPr>
            <a:r>
              <a:rPr lang="pt-BR" sz="1400" dirty="0"/>
              <a:t>Área urbanizada de cidade ou vila</a:t>
            </a:r>
          </a:p>
          <a:p>
            <a:pPr marL="342900" indent="-342900">
              <a:buAutoNum type="alphaLcPeriod"/>
            </a:pPr>
            <a:r>
              <a:rPr lang="pt-BR" sz="1400" dirty="0"/>
              <a:t>Aglomerado rural isolado</a:t>
            </a:r>
          </a:p>
          <a:p>
            <a:pPr marL="342900" indent="-342900">
              <a:buAutoNum type="alphaLcPeriod"/>
            </a:pPr>
            <a:r>
              <a:rPr lang="pt-BR" sz="1400" dirty="0"/>
              <a:t>Aglomerado rural de extensão urbana</a:t>
            </a:r>
          </a:p>
          <a:p>
            <a:pPr marL="342900" indent="-342900">
              <a:buAutoNum type="alphaLcPeriod"/>
            </a:pPr>
            <a:r>
              <a:rPr lang="pt-BR" sz="1400" dirty="0"/>
              <a:t>Aglomerado rural isolado - povoado</a:t>
            </a:r>
          </a:p>
          <a:p>
            <a:pPr marL="342900" indent="-342900">
              <a:buAutoNum type="alphaLcPeriod"/>
            </a:pPr>
            <a:r>
              <a:rPr lang="pt-BR" sz="1400" dirty="0"/>
              <a:t>Aglomerado rural isolado – núcleo</a:t>
            </a:r>
          </a:p>
          <a:p>
            <a:pPr marL="342900" indent="-342900">
              <a:buAutoNum type="alphaLcPeriod"/>
            </a:pPr>
            <a:r>
              <a:rPr lang="pt-BR" sz="1400" dirty="0"/>
              <a:t>Área não urbanizada de cidade ou vila</a:t>
            </a:r>
          </a:p>
          <a:p>
            <a:pPr marL="342900" indent="-342900">
              <a:buAutoNum type="alphaLcPeriod"/>
            </a:pPr>
            <a:r>
              <a:rPr lang="pt-BR" sz="1400" dirty="0"/>
              <a:t>Área urbanizada isolada</a:t>
            </a:r>
          </a:p>
          <a:p>
            <a:pPr marL="342900" indent="-342900">
              <a:buAutoNum type="alphaLcPeriod"/>
            </a:pPr>
            <a:endParaRPr lang="pt-BR" dirty="0"/>
          </a:p>
          <a:p>
            <a:pPr marL="342900" indent="-342900">
              <a:buAutoNum type="alphaLcPeriod"/>
            </a:pPr>
            <a:endParaRPr lang="pt-BR" dirty="0"/>
          </a:p>
        </p:txBody>
      </p:sp>
      <p:sp>
        <p:nvSpPr>
          <p:cNvPr id="31" name="CaixaDeTexto 30">
            <a:extLst>
              <a:ext uri="{FF2B5EF4-FFF2-40B4-BE49-F238E27FC236}">
                <a16:creationId xmlns:a16="http://schemas.microsoft.com/office/drawing/2014/main" id="{72845E17-9A2F-4ED5-ACD3-B80EF6E0E621}"/>
              </a:ext>
            </a:extLst>
          </p:cNvPr>
          <p:cNvSpPr txBox="1"/>
          <p:nvPr/>
        </p:nvSpPr>
        <p:spPr>
          <a:xfrm>
            <a:off x="8157115" y="759412"/>
            <a:ext cx="1468672" cy="477054"/>
          </a:xfrm>
          <a:prstGeom prst="rect">
            <a:avLst/>
          </a:prstGeom>
          <a:noFill/>
        </p:spPr>
        <p:txBody>
          <a:bodyPr wrap="none" rtlCol="0">
            <a:spAutoFit/>
          </a:bodyPr>
          <a:lstStyle/>
          <a:p>
            <a:r>
              <a:rPr lang="pt-BR" sz="2500" dirty="0"/>
              <a:t>High-High</a:t>
            </a:r>
          </a:p>
        </p:txBody>
      </p:sp>
    </p:spTree>
    <p:extLst>
      <p:ext uri="{BB962C8B-B14F-4D97-AF65-F5344CB8AC3E}">
        <p14:creationId xmlns:p14="http://schemas.microsoft.com/office/powerpoint/2010/main" val="35493258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E3584DC3-3DF1-4436-AB4B-809806EB7BF5}"/>
              </a:ext>
            </a:extLst>
          </p:cNvPr>
          <p:cNvPicPr>
            <a:picLocks noChangeAspect="1"/>
          </p:cNvPicPr>
          <p:nvPr/>
        </p:nvPicPr>
        <p:blipFill>
          <a:blip r:embed="rId3"/>
          <a:stretch>
            <a:fillRect/>
          </a:stretch>
        </p:blipFill>
        <p:spPr>
          <a:xfrm>
            <a:off x="1072801" y="1756831"/>
            <a:ext cx="4523768" cy="4249449"/>
          </a:xfrm>
          <a:prstGeom prst="rect">
            <a:avLst/>
          </a:prstGeom>
        </p:spPr>
      </p:pic>
      <p:sp>
        <p:nvSpPr>
          <p:cNvPr id="4" name="Título 1">
            <a:extLst>
              <a:ext uri="{FF2B5EF4-FFF2-40B4-BE49-F238E27FC236}">
                <a16:creationId xmlns:a16="http://schemas.microsoft.com/office/drawing/2014/main" id="{4A8F041F-DE1C-4028-BE8A-3E31C985F994}"/>
              </a:ext>
            </a:extLst>
          </p:cNvPr>
          <p:cNvSpPr txBox="1">
            <a:spLocks/>
          </p:cNvSpPr>
          <p:nvPr/>
        </p:nvSpPr>
        <p:spPr>
          <a:xfrm>
            <a:off x="84503" y="63696"/>
            <a:ext cx="4957760" cy="967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500" dirty="0"/>
              <a:t>Resultados e discussão</a:t>
            </a:r>
          </a:p>
        </p:txBody>
      </p:sp>
      <p:sp>
        <p:nvSpPr>
          <p:cNvPr id="6" name="CaixaDeTexto 5">
            <a:extLst>
              <a:ext uri="{FF2B5EF4-FFF2-40B4-BE49-F238E27FC236}">
                <a16:creationId xmlns:a16="http://schemas.microsoft.com/office/drawing/2014/main" id="{8B6E787F-2316-4EF7-AB63-F263E905DD99}"/>
              </a:ext>
            </a:extLst>
          </p:cNvPr>
          <p:cNvSpPr txBox="1"/>
          <p:nvPr/>
        </p:nvSpPr>
        <p:spPr>
          <a:xfrm>
            <a:off x="847136" y="968808"/>
            <a:ext cx="4293419" cy="369332"/>
          </a:xfrm>
          <a:prstGeom prst="rect">
            <a:avLst/>
          </a:prstGeom>
          <a:noFill/>
        </p:spPr>
        <p:txBody>
          <a:bodyPr wrap="none" rtlCol="0">
            <a:spAutoFit/>
          </a:bodyPr>
          <a:lstStyle/>
          <a:p>
            <a:r>
              <a:rPr lang="pt-BR" dirty="0"/>
              <a:t>LISA bivariado (</a:t>
            </a:r>
            <a:r>
              <a:rPr lang="pt-BR" dirty="0" err="1"/>
              <a:t>Radiância</a:t>
            </a:r>
            <a:r>
              <a:rPr lang="pt-BR" dirty="0"/>
              <a:t> total x Residência)</a:t>
            </a:r>
          </a:p>
        </p:txBody>
      </p:sp>
      <p:sp>
        <p:nvSpPr>
          <p:cNvPr id="7" name="CaixaDeTexto 6">
            <a:extLst>
              <a:ext uri="{FF2B5EF4-FFF2-40B4-BE49-F238E27FC236}">
                <a16:creationId xmlns:a16="http://schemas.microsoft.com/office/drawing/2014/main" id="{4369A5F7-FCE8-42F9-B2F9-E47C49108E34}"/>
              </a:ext>
            </a:extLst>
          </p:cNvPr>
          <p:cNvSpPr txBox="1"/>
          <p:nvPr/>
        </p:nvSpPr>
        <p:spPr>
          <a:xfrm>
            <a:off x="1917717" y="1338140"/>
            <a:ext cx="2152256" cy="307777"/>
          </a:xfrm>
          <a:prstGeom prst="rect">
            <a:avLst/>
          </a:prstGeom>
          <a:noFill/>
        </p:spPr>
        <p:txBody>
          <a:bodyPr wrap="none" rtlCol="0">
            <a:spAutoFit/>
          </a:bodyPr>
          <a:lstStyle/>
          <a:p>
            <a:r>
              <a:rPr lang="pt-BR" sz="1400" dirty="0"/>
              <a:t>3 x 3km (</a:t>
            </a:r>
            <a:r>
              <a:rPr lang="pt-BR" sz="1400" dirty="0" err="1"/>
              <a:t>pseudo</a:t>
            </a:r>
            <a:r>
              <a:rPr lang="pt-BR" sz="1400" dirty="0"/>
              <a:t> p &lt; 0.001)</a:t>
            </a:r>
          </a:p>
        </p:txBody>
      </p:sp>
      <p:sp>
        <p:nvSpPr>
          <p:cNvPr id="9" name="Retângulo 8">
            <a:extLst>
              <a:ext uri="{FF2B5EF4-FFF2-40B4-BE49-F238E27FC236}">
                <a16:creationId xmlns:a16="http://schemas.microsoft.com/office/drawing/2014/main" id="{D75CE193-F741-47FF-8CE0-8D9AF70E2467}"/>
              </a:ext>
            </a:extLst>
          </p:cNvPr>
          <p:cNvSpPr/>
          <p:nvPr/>
        </p:nvSpPr>
        <p:spPr>
          <a:xfrm>
            <a:off x="84503" y="5147591"/>
            <a:ext cx="253230" cy="253230"/>
          </a:xfrm>
          <a:prstGeom prst="rect">
            <a:avLst/>
          </a:prstGeom>
          <a:solidFill>
            <a:srgbClr val="FF142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Retângulo 11">
            <a:extLst>
              <a:ext uri="{FF2B5EF4-FFF2-40B4-BE49-F238E27FC236}">
                <a16:creationId xmlns:a16="http://schemas.microsoft.com/office/drawing/2014/main" id="{AADE3ADB-3238-481A-B75B-257DC8FA5221}"/>
              </a:ext>
            </a:extLst>
          </p:cNvPr>
          <p:cNvSpPr/>
          <p:nvPr/>
        </p:nvSpPr>
        <p:spPr>
          <a:xfrm>
            <a:off x="84503" y="5481449"/>
            <a:ext cx="253230" cy="253230"/>
          </a:xfrm>
          <a:prstGeom prst="rect">
            <a:avLst/>
          </a:prstGeom>
          <a:solidFill>
            <a:srgbClr val="2F2A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a:extLst>
              <a:ext uri="{FF2B5EF4-FFF2-40B4-BE49-F238E27FC236}">
                <a16:creationId xmlns:a16="http://schemas.microsoft.com/office/drawing/2014/main" id="{D7E9E6CB-6EF1-4934-A155-D959B210F822}"/>
              </a:ext>
            </a:extLst>
          </p:cNvPr>
          <p:cNvSpPr/>
          <p:nvPr/>
        </p:nvSpPr>
        <p:spPr>
          <a:xfrm>
            <a:off x="84503" y="5815307"/>
            <a:ext cx="253230" cy="253230"/>
          </a:xfrm>
          <a:prstGeom prst="rect">
            <a:avLst/>
          </a:prstGeom>
          <a:solidFill>
            <a:srgbClr val="FFAF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a:extLst>
              <a:ext uri="{FF2B5EF4-FFF2-40B4-BE49-F238E27FC236}">
                <a16:creationId xmlns:a16="http://schemas.microsoft.com/office/drawing/2014/main" id="{9827360A-1FB9-4B82-9E43-1BB55E6AA309}"/>
              </a:ext>
            </a:extLst>
          </p:cNvPr>
          <p:cNvSpPr/>
          <p:nvPr/>
        </p:nvSpPr>
        <p:spPr>
          <a:xfrm>
            <a:off x="84503" y="6149165"/>
            <a:ext cx="253230" cy="253230"/>
          </a:xfrm>
          <a:prstGeom prst="rect">
            <a:avLst/>
          </a:prstGeom>
          <a:solidFill>
            <a:srgbClr val="B9B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a:extLst>
              <a:ext uri="{FF2B5EF4-FFF2-40B4-BE49-F238E27FC236}">
                <a16:creationId xmlns:a16="http://schemas.microsoft.com/office/drawing/2014/main" id="{4EF9FAD4-D2E0-431E-B9F5-3ECE94996B62}"/>
              </a:ext>
            </a:extLst>
          </p:cNvPr>
          <p:cNvSpPr/>
          <p:nvPr/>
        </p:nvSpPr>
        <p:spPr>
          <a:xfrm>
            <a:off x="84503" y="6483023"/>
            <a:ext cx="253230" cy="25323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a:extLst>
              <a:ext uri="{FF2B5EF4-FFF2-40B4-BE49-F238E27FC236}">
                <a16:creationId xmlns:a16="http://schemas.microsoft.com/office/drawing/2014/main" id="{1507283D-BEF1-4534-A8DD-ABD131B4AE08}"/>
              </a:ext>
            </a:extLst>
          </p:cNvPr>
          <p:cNvSpPr txBox="1"/>
          <p:nvPr/>
        </p:nvSpPr>
        <p:spPr>
          <a:xfrm>
            <a:off x="445421" y="5112117"/>
            <a:ext cx="473206" cy="369332"/>
          </a:xfrm>
          <a:prstGeom prst="rect">
            <a:avLst/>
          </a:prstGeom>
          <a:noFill/>
        </p:spPr>
        <p:txBody>
          <a:bodyPr wrap="none" rtlCol="0">
            <a:spAutoFit/>
          </a:bodyPr>
          <a:lstStyle/>
          <a:p>
            <a:r>
              <a:rPr lang="pt-BR" dirty="0"/>
              <a:t>HH</a:t>
            </a:r>
          </a:p>
        </p:txBody>
      </p:sp>
      <p:sp>
        <p:nvSpPr>
          <p:cNvPr id="18" name="CaixaDeTexto 17">
            <a:extLst>
              <a:ext uri="{FF2B5EF4-FFF2-40B4-BE49-F238E27FC236}">
                <a16:creationId xmlns:a16="http://schemas.microsoft.com/office/drawing/2014/main" id="{98335AB7-C423-4D1A-A101-CD7EA8361925}"/>
              </a:ext>
            </a:extLst>
          </p:cNvPr>
          <p:cNvSpPr txBox="1"/>
          <p:nvPr/>
        </p:nvSpPr>
        <p:spPr>
          <a:xfrm>
            <a:off x="491908" y="5445975"/>
            <a:ext cx="380232" cy="369332"/>
          </a:xfrm>
          <a:prstGeom prst="rect">
            <a:avLst/>
          </a:prstGeom>
          <a:noFill/>
        </p:spPr>
        <p:txBody>
          <a:bodyPr wrap="none" rtlCol="0">
            <a:spAutoFit/>
          </a:bodyPr>
          <a:lstStyle/>
          <a:p>
            <a:r>
              <a:rPr lang="pt-BR" dirty="0"/>
              <a:t>LL</a:t>
            </a:r>
          </a:p>
        </p:txBody>
      </p:sp>
      <p:sp>
        <p:nvSpPr>
          <p:cNvPr id="19" name="CaixaDeTexto 18">
            <a:extLst>
              <a:ext uri="{FF2B5EF4-FFF2-40B4-BE49-F238E27FC236}">
                <a16:creationId xmlns:a16="http://schemas.microsoft.com/office/drawing/2014/main" id="{5C3B8CD2-B697-452E-98D1-839D0421B0BB}"/>
              </a:ext>
            </a:extLst>
          </p:cNvPr>
          <p:cNvSpPr txBox="1"/>
          <p:nvPr/>
        </p:nvSpPr>
        <p:spPr>
          <a:xfrm>
            <a:off x="491907" y="5810657"/>
            <a:ext cx="426720" cy="369332"/>
          </a:xfrm>
          <a:prstGeom prst="rect">
            <a:avLst/>
          </a:prstGeom>
          <a:noFill/>
        </p:spPr>
        <p:txBody>
          <a:bodyPr wrap="none" rtlCol="0">
            <a:spAutoFit/>
          </a:bodyPr>
          <a:lstStyle/>
          <a:p>
            <a:r>
              <a:rPr lang="pt-BR" dirty="0"/>
              <a:t>LH</a:t>
            </a:r>
          </a:p>
        </p:txBody>
      </p:sp>
      <p:sp>
        <p:nvSpPr>
          <p:cNvPr id="20" name="CaixaDeTexto 19">
            <a:extLst>
              <a:ext uri="{FF2B5EF4-FFF2-40B4-BE49-F238E27FC236}">
                <a16:creationId xmlns:a16="http://schemas.microsoft.com/office/drawing/2014/main" id="{243F64A1-CD57-4511-9AB3-28967802E91F}"/>
              </a:ext>
            </a:extLst>
          </p:cNvPr>
          <p:cNvSpPr txBox="1"/>
          <p:nvPr/>
        </p:nvSpPr>
        <p:spPr>
          <a:xfrm>
            <a:off x="491907" y="6144515"/>
            <a:ext cx="426720" cy="369332"/>
          </a:xfrm>
          <a:prstGeom prst="rect">
            <a:avLst/>
          </a:prstGeom>
          <a:noFill/>
        </p:spPr>
        <p:txBody>
          <a:bodyPr wrap="none" rtlCol="0">
            <a:spAutoFit/>
          </a:bodyPr>
          <a:lstStyle/>
          <a:p>
            <a:r>
              <a:rPr lang="pt-BR" dirty="0"/>
              <a:t>HL</a:t>
            </a:r>
          </a:p>
        </p:txBody>
      </p:sp>
      <p:sp>
        <p:nvSpPr>
          <p:cNvPr id="21" name="CaixaDeTexto 20">
            <a:extLst>
              <a:ext uri="{FF2B5EF4-FFF2-40B4-BE49-F238E27FC236}">
                <a16:creationId xmlns:a16="http://schemas.microsoft.com/office/drawing/2014/main" id="{A6ABDD9E-E03D-4A55-B52B-02A61B9CF63E}"/>
              </a:ext>
            </a:extLst>
          </p:cNvPr>
          <p:cNvSpPr txBox="1"/>
          <p:nvPr/>
        </p:nvSpPr>
        <p:spPr>
          <a:xfrm>
            <a:off x="445421" y="6424972"/>
            <a:ext cx="1733423" cy="369332"/>
          </a:xfrm>
          <a:prstGeom prst="rect">
            <a:avLst/>
          </a:prstGeom>
          <a:noFill/>
        </p:spPr>
        <p:txBody>
          <a:bodyPr wrap="none" rtlCol="0">
            <a:spAutoFit/>
          </a:bodyPr>
          <a:lstStyle/>
          <a:p>
            <a:r>
              <a:rPr lang="pt-BR" dirty="0"/>
              <a:t>Não significativo</a:t>
            </a:r>
          </a:p>
        </p:txBody>
      </p:sp>
      <p:sp>
        <p:nvSpPr>
          <p:cNvPr id="26" name="CaixaDeTexto 25">
            <a:extLst>
              <a:ext uri="{FF2B5EF4-FFF2-40B4-BE49-F238E27FC236}">
                <a16:creationId xmlns:a16="http://schemas.microsoft.com/office/drawing/2014/main" id="{7E8ADE07-2C1E-4FD4-A1F6-A0CC22E29198}"/>
              </a:ext>
            </a:extLst>
          </p:cNvPr>
          <p:cNvSpPr txBox="1"/>
          <p:nvPr/>
        </p:nvSpPr>
        <p:spPr>
          <a:xfrm>
            <a:off x="8891451" y="5251963"/>
            <a:ext cx="4545875" cy="2154436"/>
          </a:xfrm>
          <a:prstGeom prst="rect">
            <a:avLst/>
          </a:prstGeom>
          <a:noFill/>
        </p:spPr>
        <p:txBody>
          <a:bodyPr wrap="square" rtlCol="0">
            <a:spAutoFit/>
          </a:bodyPr>
          <a:lstStyle/>
          <a:p>
            <a:pPr marL="342900" indent="-342900">
              <a:buAutoNum type="alphaLcPeriod"/>
            </a:pPr>
            <a:r>
              <a:rPr lang="pt-BR" sz="1400" dirty="0"/>
              <a:t>Área urbanizada de cidade ou vila</a:t>
            </a:r>
          </a:p>
          <a:p>
            <a:pPr marL="342900" indent="-342900">
              <a:buAutoNum type="alphaLcPeriod"/>
            </a:pPr>
            <a:r>
              <a:rPr lang="pt-BR" sz="1400" dirty="0"/>
              <a:t>Aglomerado rural isolado</a:t>
            </a:r>
          </a:p>
          <a:p>
            <a:pPr marL="342900" indent="-342900">
              <a:buAutoNum type="alphaLcPeriod"/>
            </a:pPr>
            <a:r>
              <a:rPr lang="pt-BR" sz="1400" dirty="0"/>
              <a:t>Aglomerado rural de extensão urbana</a:t>
            </a:r>
          </a:p>
          <a:p>
            <a:pPr marL="342900" indent="-342900">
              <a:buAutoNum type="alphaLcPeriod"/>
            </a:pPr>
            <a:r>
              <a:rPr lang="pt-BR" sz="1400" dirty="0"/>
              <a:t>Aglomerado rural isolado - povoado</a:t>
            </a:r>
          </a:p>
          <a:p>
            <a:pPr marL="342900" indent="-342900">
              <a:buAutoNum type="alphaLcPeriod"/>
            </a:pPr>
            <a:r>
              <a:rPr lang="pt-BR" sz="1400" dirty="0"/>
              <a:t>Aglomerado rural isolado – núcleo</a:t>
            </a:r>
          </a:p>
          <a:p>
            <a:pPr marL="342900" indent="-342900">
              <a:buAutoNum type="alphaLcPeriod"/>
            </a:pPr>
            <a:r>
              <a:rPr lang="pt-BR" sz="1400" dirty="0"/>
              <a:t>Área não urbanizada de cidade ou vila</a:t>
            </a:r>
          </a:p>
          <a:p>
            <a:pPr marL="342900" indent="-342900">
              <a:buAutoNum type="alphaLcPeriod"/>
            </a:pPr>
            <a:r>
              <a:rPr lang="pt-BR" sz="1400" dirty="0"/>
              <a:t>Área urbanizada isolada</a:t>
            </a:r>
          </a:p>
          <a:p>
            <a:pPr marL="342900" indent="-342900">
              <a:buAutoNum type="alphaLcPeriod"/>
            </a:pPr>
            <a:endParaRPr lang="pt-BR" dirty="0"/>
          </a:p>
          <a:p>
            <a:pPr marL="342900" indent="-342900">
              <a:buAutoNum type="alphaLcPeriod"/>
            </a:pPr>
            <a:endParaRPr lang="pt-BR" dirty="0"/>
          </a:p>
        </p:txBody>
      </p:sp>
      <p:sp>
        <p:nvSpPr>
          <p:cNvPr id="22" name="CaixaDeTexto 21">
            <a:extLst>
              <a:ext uri="{FF2B5EF4-FFF2-40B4-BE49-F238E27FC236}">
                <a16:creationId xmlns:a16="http://schemas.microsoft.com/office/drawing/2014/main" id="{C8E6A872-0D70-446F-B2F4-B2D0B36AC9B3}"/>
              </a:ext>
            </a:extLst>
          </p:cNvPr>
          <p:cNvSpPr txBox="1"/>
          <p:nvPr/>
        </p:nvSpPr>
        <p:spPr>
          <a:xfrm>
            <a:off x="8157115" y="759412"/>
            <a:ext cx="1406475" cy="477054"/>
          </a:xfrm>
          <a:prstGeom prst="rect">
            <a:avLst/>
          </a:prstGeom>
          <a:noFill/>
        </p:spPr>
        <p:txBody>
          <a:bodyPr wrap="none" rtlCol="0">
            <a:spAutoFit/>
          </a:bodyPr>
          <a:lstStyle/>
          <a:p>
            <a:r>
              <a:rPr lang="pt-BR" sz="2500" dirty="0" err="1"/>
              <a:t>Low</a:t>
            </a:r>
            <a:r>
              <a:rPr lang="pt-BR" sz="2500" dirty="0"/>
              <a:t>-High</a:t>
            </a:r>
          </a:p>
        </p:txBody>
      </p:sp>
      <p:pic>
        <p:nvPicPr>
          <p:cNvPr id="10" name="Imagem 9">
            <a:extLst>
              <a:ext uri="{FF2B5EF4-FFF2-40B4-BE49-F238E27FC236}">
                <a16:creationId xmlns:a16="http://schemas.microsoft.com/office/drawing/2014/main" id="{23E840CB-A2EF-45F2-9170-9D83C9A148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3188" y="1337059"/>
            <a:ext cx="5763429" cy="3810532"/>
          </a:xfrm>
          <a:prstGeom prst="rect">
            <a:avLst/>
          </a:prstGeom>
        </p:spPr>
      </p:pic>
      <p:sp>
        <p:nvSpPr>
          <p:cNvPr id="23" name="CaixaDeTexto 22">
            <a:extLst>
              <a:ext uri="{FF2B5EF4-FFF2-40B4-BE49-F238E27FC236}">
                <a16:creationId xmlns:a16="http://schemas.microsoft.com/office/drawing/2014/main" id="{902C54E3-06BF-40A6-A4F5-30D3080C8F64}"/>
              </a:ext>
            </a:extLst>
          </p:cNvPr>
          <p:cNvSpPr txBox="1"/>
          <p:nvPr/>
        </p:nvSpPr>
        <p:spPr>
          <a:xfrm>
            <a:off x="4514035" y="5550860"/>
            <a:ext cx="4162795" cy="646331"/>
          </a:xfrm>
          <a:prstGeom prst="rect">
            <a:avLst/>
          </a:prstGeom>
          <a:noFill/>
        </p:spPr>
        <p:txBody>
          <a:bodyPr wrap="square" rtlCol="0">
            <a:spAutoFit/>
          </a:bodyPr>
          <a:lstStyle/>
          <a:p>
            <a:r>
              <a:rPr lang="pt-BR" dirty="0"/>
              <a:t>- Área de transição entre urbano e rural</a:t>
            </a:r>
          </a:p>
          <a:p>
            <a:r>
              <a:rPr lang="pt-BR" dirty="0"/>
              <a:t>- Aglomerados rurais isolados (</a:t>
            </a:r>
            <a:r>
              <a:rPr lang="pt-BR" dirty="0" err="1"/>
              <a:t>próx</a:t>
            </a:r>
            <a:r>
              <a:rPr lang="pt-BR" dirty="0"/>
              <a:t>. urb.)</a:t>
            </a:r>
          </a:p>
        </p:txBody>
      </p:sp>
    </p:spTree>
    <p:extLst>
      <p:ext uri="{BB962C8B-B14F-4D97-AF65-F5344CB8AC3E}">
        <p14:creationId xmlns:p14="http://schemas.microsoft.com/office/powerpoint/2010/main" val="21503912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E3584DC3-3DF1-4436-AB4B-809806EB7BF5}"/>
              </a:ext>
            </a:extLst>
          </p:cNvPr>
          <p:cNvPicPr>
            <a:picLocks noChangeAspect="1"/>
          </p:cNvPicPr>
          <p:nvPr/>
        </p:nvPicPr>
        <p:blipFill>
          <a:blip r:embed="rId3"/>
          <a:stretch>
            <a:fillRect/>
          </a:stretch>
        </p:blipFill>
        <p:spPr>
          <a:xfrm>
            <a:off x="1072801" y="1756831"/>
            <a:ext cx="4523768" cy="4249449"/>
          </a:xfrm>
          <a:prstGeom prst="rect">
            <a:avLst/>
          </a:prstGeom>
        </p:spPr>
      </p:pic>
      <p:sp>
        <p:nvSpPr>
          <p:cNvPr id="4" name="Título 1">
            <a:extLst>
              <a:ext uri="{FF2B5EF4-FFF2-40B4-BE49-F238E27FC236}">
                <a16:creationId xmlns:a16="http://schemas.microsoft.com/office/drawing/2014/main" id="{4A8F041F-DE1C-4028-BE8A-3E31C985F994}"/>
              </a:ext>
            </a:extLst>
          </p:cNvPr>
          <p:cNvSpPr txBox="1">
            <a:spLocks/>
          </p:cNvSpPr>
          <p:nvPr/>
        </p:nvSpPr>
        <p:spPr>
          <a:xfrm>
            <a:off x="84503" y="63696"/>
            <a:ext cx="4957760" cy="967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500" dirty="0"/>
              <a:t>Resultados e discussão</a:t>
            </a:r>
          </a:p>
        </p:txBody>
      </p:sp>
      <p:sp>
        <p:nvSpPr>
          <p:cNvPr id="6" name="CaixaDeTexto 5">
            <a:extLst>
              <a:ext uri="{FF2B5EF4-FFF2-40B4-BE49-F238E27FC236}">
                <a16:creationId xmlns:a16="http://schemas.microsoft.com/office/drawing/2014/main" id="{8B6E787F-2316-4EF7-AB63-F263E905DD99}"/>
              </a:ext>
            </a:extLst>
          </p:cNvPr>
          <p:cNvSpPr txBox="1"/>
          <p:nvPr/>
        </p:nvSpPr>
        <p:spPr>
          <a:xfrm>
            <a:off x="847136" y="968808"/>
            <a:ext cx="4293419" cy="369332"/>
          </a:xfrm>
          <a:prstGeom prst="rect">
            <a:avLst/>
          </a:prstGeom>
          <a:noFill/>
        </p:spPr>
        <p:txBody>
          <a:bodyPr wrap="none" rtlCol="0">
            <a:spAutoFit/>
          </a:bodyPr>
          <a:lstStyle/>
          <a:p>
            <a:r>
              <a:rPr lang="pt-BR" dirty="0"/>
              <a:t>LISA bivariado (</a:t>
            </a:r>
            <a:r>
              <a:rPr lang="pt-BR" dirty="0" err="1"/>
              <a:t>Radiância</a:t>
            </a:r>
            <a:r>
              <a:rPr lang="pt-BR" dirty="0"/>
              <a:t> total x Residência)</a:t>
            </a:r>
          </a:p>
        </p:txBody>
      </p:sp>
      <p:sp>
        <p:nvSpPr>
          <p:cNvPr id="7" name="CaixaDeTexto 6">
            <a:extLst>
              <a:ext uri="{FF2B5EF4-FFF2-40B4-BE49-F238E27FC236}">
                <a16:creationId xmlns:a16="http://schemas.microsoft.com/office/drawing/2014/main" id="{4369A5F7-FCE8-42F9-B2F9-E47C49108E34}"/>
              </a:ext>
            </a:extLst>
          </p:cNvPr>
          <p:cNvSpPr txBox="1"/>
          <p:nvPr/>
        </p:nvSpPr>
        <p:spPr>
          <a:xfrm>
            <a:off x="1917717" y="1338140"/>
            <a:ext cx="2152256" cy="307777"/>
          </a:xfrm>
          <a:prstGeom prst="rect">
            <a:avLst/>
          </a:prstGeom>
          <a:noFill/>
        </p:spPr>
        <p:txBody>
          <a:bodyPr wrap="none" rtlCol="0">
            <a:spAutoFit/>
          </a:bodyPr>
          <a:lstStyle/>
          <a:p>
            <a:r>
              <a:rPr lang="pt-BR" sz="1400" dirty="0"/>
              <a:t>6 x 6km (</a:t>
            </a:r>
            <a:r>
              <a:rPr lang="pt-BR" sz="1400" dirty="0" err="1"/>
              <a:t>pseudo</a:t>
            </a:r>
            <a:r>
              <a:rPr lang="pt-BR" sz="1400" dirty="0"/>
              <a:t> p &lt; 0.001)</a:t>
            </a:r>
          </a:p>
        </p:txBody>
      </p:sp>
      <p:sp>
        <p:nvSpPr>
          <p:cNvPr id="9" name="Retângulo 8">
            <a:extLst>
              <a:ext uri="{FF2B5EF4-FFF2-40B4-BE49-F238E27FC236}">
                <a16:creationId xmlns:a16="http://schemas.microsoft.com/office/drawing/2014/main" id="{D75CE193-F741-47FF-8CE0-8D9AF70E2467}"/>
              </a:ext>
            </a:extLst>
          </p:cNvPr>
          <p:cNvSpPr/>
          <p:nvPr/>
        </p:nvSpPr>
        <p:spPr>
          <a:xfrm>
            <a:off x="84503" y="5147591"/>
            <a:ext cx="253230" cy="253230"/>
          </a:xfrm>
          <a:prstGeom prst="rect">
            <a:avLst/>
          </a:prstGeom>
          <a:solidFill>
            <a:srgbClr val="FF142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Retângulo 11">
            <a:extLst>
              <a:ext uri="{FF2B5EF4-FFF2-40B4-BE49-F238E27FC236}">
                <a16:creationId xmlns:a16="http://schemas.microsoft.com/office/drawing/2014/main" id="{AADE3ADB-3238-481A-B75B-257DC8FA5221}"/>
              </a:ext>
            </a:extLst>
          </p:cNvPr>
          <p:cNvSpPr/>
          <p:nvPr/>
        </p:nvSpPr>
        <p:spPr>
          <a:xfrm>
            <a:off x="84503" y="5481449"/>
            <a:ext cx="253230" cy="253230"/>
          </a:xfrm>
          <a:prstGeom prst="rect">
            <a:avLst/>
          </a:prstGeom>
          <a:solidFill>
            <a:srgbClr val="2F2A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a:extLst>
              <a:ext uri="{FF2B5EF4-FFF2-40B4-BE49-F238E27FC236}">
                <a16:creationId xmlns:a16="http://schemas.microsoft.com/office/drawing/2014/main" id="{D7E9E6CB-6EF1-4934-A155-D959B210F822}"/>
              </a:ext>
            </a:extLst>
          </p:cNvPr>
          <p:cNvSpPr/>
          <p:nvPr/>
        </p:nvSpPr>
        <p:spPr>
          <a:xfrm>
            <a:off x="84503" y="5815307"/>
            <a:ext cx="253230" cy="253230"/>
          </a:xfrm>
          <a:prstGeom prst="rect">
            <a:avLst/>
          </a:prstGeom>
          <a:solidFill>
            <a:srgbClr val="FFAF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a:extLst>
              <a:ext uri="{FF2B5EF4-FFF2-40B4-BE49-F238E27FC236}">
                <a16:creationId xmlns:a16="http://schemas.microsoft.com/office/drawing/2014/main" id="{9827360A-1FB9-4B82-9E43-1BB55E6AA309}"/>
              </a:ext>
            </a:extLst>
          </p:cNvPr>
          <p:cNvSpPr/>
          <p:nvPr/>
        </p:nvSpPr>
        <p:spPr>
          <a:xfrm>
            <a:off x="84503" y="6149165"/>
            <a:ext cx="253230" cy="253230"/>
          </a:xfrm>
          <a:prstGeom prst="rect">
            <a:avLst/>
          </a:prstGeom>
          <a:solidFill>
            <a:srgbClr val="B9B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a:extLst>
              <a:ext uri="{FF2B5EF4-FFF2-40B4-BE49-F238E27FC236}">
                <a16:creationId xmlns:a16="http://schemas.microsoft.com/office/drawing/2014/main" id="{4EF9FAD4-D2E0-431E-B9F5-3ECE94996B62}"/>
              </a:ext>
            </a:extLst>
          </p:cNvPr>
          <p:cNvSpPr/>
          <p:nvPr/>
        </p:nvSpPr>
        <p:spPr>
          <a:xfrm>
            <a:off x="84503" y="6483023"/>
            <a:ext cx="253230" cy="25323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a:extLst>
              <a:ext uri="{FF2B5EF4-FFF2-40B4-BE49-F238E27FC236}">
                <a16:creationId xmlns:a16="http://schemas.microsoft.com/office/drawing/2014/main" id="{1507283D-BEF1-4534-A8DD-ABD131B4AE08}"/>
              </a:ext>
            </a:extLst>
          </p:cNvPr>
          <p:cNvSpPr txBox="1"/>
          <p:nvPr/>
        </p:nvSpPr>
        <p:spPr>
          <a:xfrm>
            <a:off x="445421" y="5112117"/>
            <a:ext cx="473206" cy="369332"/>
          </a:xfrm>
          <a:prstGeom prst="rect">
            <a:avLst/>
          </a:prstGeom>
          <a:noFill/>
        </p:spPr>
        <p:txBody>
          <a:bodyPr wrap="none" rtlCol="0">
            <a:spAutoFit/>
          </a:bodyPr>
          <a:lstStyle/>
          <a:p>
            <a:r>
              <a:rPr lang="pt-BR" dirty="0"/>
              <a:t>HH</a:t>
            </a:r>
          </a:p>
        </p:txBody>
      </p:sp>
      <p:sp>
        <p:nvSpPr>
          <p:cNvPr id="18" name="CaixaDeTexto 17">
            <a:extLst>
              <a:ext uri="{FF2B5EF4-FFF2-40B4-BE49-F238E27FC236}">
                <a16:creationId xmlns:a16="http://schemas.microsoft.com/office/drawing/2014/main" id="{98335AB7-C423-4D1A-A101-CD7EA8361925}"/>
              </a:ext>
            </a:extLst>
          </p:cNvPr>
          <p:cNvSpPr txBox="1"/>
          <p:nvPr/>
        </p:nvSpPr>
        <p:spPr>
          <a:xfrm>
            <a:off x="491908" y="5445975"/>
            <a:ext cx="380232" cy="369332"/>
          </a:xfrm>
          <a:prstGeom prst="rect">
            <a:avLst/>
          </a:prstGeom>
          <a:noFill/>
        </p:spPr>
        <p:txBody>
          <a:bodyPr wrap="none" rtlCol="0">
            <a:spAutoFit/>
          </a:bodyPr>
          <a:lstStyle/>
          <a:p>
            <a:r>
              <a:rPr lang="pt-BR" dirty="0"/>
              <a:t>LL</a:t>
            </a:r>
          </a:p>
        </p:txBody>
      </p:sp>
      <p:sp>
        <p:nvSpPr>
          <p:cNvPr id="19" name="CaixaDeTexto 18">
            <a:extLst>
              <a:ext uri="{FF2B5EF4-FFF2-40B4-BE49-F238E27FC236}">
                <a16:creationId xmlns:a16="http://schemas.microsoft.com/office/drawing/2014/main" id="{5C3B8CD2-B697-452E-98D1-839D0421B0BB}"/>
              </a:ext>
            </a:extLst>
          </p:cNvPr>
          <p:cNvSpPr txBox="1"/>
          <p:nvPr/>
        </p:nvSpPr>
        <p:spPr>
          <a:xfrm>
            <a:off x="491907" y="5810657"/>
            <a:ext cx="426720" cy="369332"/>
          </a:xfrm>
          <a:prstGeom prst="rect">
            <a:avLst/>
          </a:prstGeom>
          <a:noFill/>
        </p:spPr>
        <p:txBody>
          <a:bodyPr wrap="none" rtlCol="0">
            <a:spAutoFit/>
          </a:bodyPr>
          <a:lstStyle/>
          <a:p>
            <a:r>
              <a:rPr lang="pt-BR" dirty="0"/>
              <a:t>LH</a:t>
            </a:r>
          </a:p>
        </p:txBody>
      </p:sp>
      <p:sp>
        <p:nvSpPr>
          <p:cNvPr id="20" name="CaixaDeTexto 19">
            <a:extLst>
              <a:ext uri="{FF2B5EF4-FFF2-40B4-BE49-F238E27FC236}">
                <a16:creationId xmlns:a16="http://schemas.microsoft.com/office/drawing/2014/main" id="{243F64A1-CD57-4511-9AB3-28967802E91F}"/>
              </a:ext>
            </a:extLst>
          </p:cNvPr>
          <p:cNvSpPr txBox="1"/>
          <p:nvPr/>
        </p:nvSpPr>
        <p:spPr>
          <a:xfrm>
            <a:off x="491907" y="6144515"/>
            <a:ext cx="426720" cy="369332"/>
          </a:xfrm>
          <a:prstGeom prst="rect">
            <a:avLst/>
          </a:prstGeom>
          <a:noFill/>
        </p:spPr>
        <p:txBody>
          <a:bodyPr wrap="none" rtlCol="0">
            <a:spAutoFit/>
          </a:bodyPr>
          <a:lstStyle/>
          <a:p>
            <a:r>
              <a:rPr lang="pt-BR" dirty="0"/>
              <a:t>HL</a:t>
            </a:r>
          </a:p>
        </p:txBody>
      </p:sp>
      <p:sp>
        <p:nvSpPr>
          <p:cNvPr id="21" name="CaixaDeTexto 20">
            <a:extLst>
              <a:ext uri="{FF2B5EF4-FFF2-40B4-BE49-F238E27FC236}">
                <a16:creationId xmlns:a16="http://schemas.microsoft.com/office/drawing/2014/main" id="{A6ABDD9E-E03D-4A55-B52B-02A61B9CF63E}"/>
              </a:ext>
            </a:extLst>
          </p:cNvPr>
          <p:cNvSpPr txBox="1"/>
          <p:nvPr/>
        </p:nvSpPr>
        <p:spPr>
          <a:xfrm>
            <a:off x="445421" y="6424972"/>
            <a:ext cx="1733423" cy="369332"/>
          </a:xfrm>
          <a:prstGeom prst="rect">
            <a:avLst/>
          </a:prstGeom>
          <a:noFill/>
        </p:spPr>
        <p:txBody>
          <a:bodyPr wrap="none" rtlCol="0">
            <a:spAutoFit/>
          </a:bodyPr>
          <a:lstStyle/>
          <a:p>
            <a:r>
              <a:rPr lang="pt-BR" dirty="0"/>
              <a:t>Não significativo</a:t>
            </a:r>
          </a:p>
        </p:txBody>
      </p:sp>
      <p:sp>
        <p:nvSpPr>
          <p:cNvPr id="26" name="CaixaDeTexto 25">
            <a:extLst>
              <a:ext uri="{FF2B5EF4-FFF2-40B4-BE49-F238E27FC236}">
                <a16:creationId xmlns:a16="http://schemas.microsoft.com/office/drawing/2014/main" id="{7E8ADE07-2C1E-4FD4-A1F6-A0CC22E29198}"/>
              </a:ext>
            </a:extLst>
          </p:cNvPr>
          <p:cNvSpPr txBox="1"/>
          <p:nvPr/>
        </p:nvSpPr>
        <p:spPr>
          <a:xfrm>
            <a:off x="8891451" y="5251963"/>
            <a:ext cx="4545875" cy="2154436"/>
          </a:xfrm>
          <a:prstGeom prst="rect">
            <a:avLst/>
          </a:prstGeom>
          <a:noFill/>
        </p:spPr>
        <p:txBody>
          <a:bodyPr wrap="square" rtlCol="0">
            <a:spAutoFit/>
          </a:bodyPr>
          <a:lstStyle/>
          <a:p>
            <a:pPr marL="342900" indent="-342900">
              <a:buAutoNum type="alphaLcPeriod"/>
            </a:pPr>
            <a:r>
              <a:rPr lang="pt-BR" sz="1400" dirty="0"/>
              <a:t>Área urbanizada de cidade ou vila</a:t>
            </a:r>
          </a:p>
          <a:p>
            <a:pPr marL="342900" indent="-342900">
              <a:buAutoNum type="alphaLcPeriod"/>
            </a:pPr>
            <a:r>
              <a:rPr lang="pt-BR" sz="1400" dirty="0"/>
              <a:t>Aglomerado rural isolado</a:t>
            </a:r>
          </a:p>
          <a:p>
            <a:pPr marL="342900" indent="-342900">
              <a:buAutoNum type="alphaLcPeriod"/>
            </a:pPr>
            <a:r>
              <a:rPr lang="pt-BR" sz="1400" dirty="0"/>
              <a:t>Aglomerado rural de extensão urbana</a:t>
            </a:r>
          </a:p>
          <a:p>
            <a:pPr marL="342900" indent="-342900">
              <a:buAutoNum type="alphaLcPeriod"/>
            </a:pPr>
            <a:r>
              <a:rPr lang="pt-BR" sz="1400" dirty="0"/>
              <a:t>Aglomerado rural isolado - povoado</a:t>
            </a:r>
          </a:p>
          <a:p>
            <a:pPr marL="342900" indent="-342900">
              <a:buAutoNum type="alphaLcPeriod"/>
            </a:pPr>
            <a:r>
              <a:rPr lang="pt-BR" sz="1400" dirty="0"/>
              <a:t>Aglomerado rural isolado – núcleo</a:t>
            </a:r>
          </a:p>
          <a:p>
            <a:pPr marL="342900" indent="-342900">
              <a:buAutoNum type="alphaLcPeriod"/>
            </a:pPr>
            <a:r>
              <a:rPr lang="pt-BR" sz="1400" dirty="0"/>
              <a:t>Área não urbanizada de cidade ou vila</a:t>
            </a:r>
          </a:p>
          <a:p>
            <a:pPr marL="342900" indent="-342900">
              <a:buAutoNum type="alphaLcPeriod"/>
            </a:pPr>
            <a:r>
              <a:rPr lang="pt-BR" sz="1400" dirty="0"/>
              <a:t>Área urbanizada isolada</a:t>
            </a:r>
          </a:p>
          <a:p>
            <a:pPr marL="342900" indent="-342900">
              <a:buAutoNum type="alphaLcPeriod"/>
            </a:pPr>
            <a:endParaRPr lang="pt-BR" dirty="0"/>
          </a:p>
          <a:p>
            <a:pPr marL="342900" indent="-342900">
              <a:buAutoNum type="alphaLcPeriod"/>
            </a:pPr>
            <a:endParaRPr lang="pt-BR" dirty="0"/>
          </a:p>
        </p:txBody>
      </p:sp>
      <p:sp>
        <p:nvSpPr>
          <p:cNvPr id="22" name="CaixaDeTexto 21">
            <a:extLst>
              <a:ext uri="{FF2B5EF4-FFF2-40B4-BE49-F238E27FC236}">
                <a16:creationId xmlns:a16="http://schemas.microsoft.com/office/drawing/2014/main" id="{C8E6A872-0D70-446F-B2F4-B2D0B36AC9B3}"/>
              </a:ext>
            </a:extLst>
          </p:cNvPr>
          <p:cNvSpPr txBox="1"/>
          <p:nvPr/>
        </p:nvSpPr>
        <p:spPr>
          <a:xfrm>
            <a:off x="8157115" y="759412"/>
            <a:ext cx="1406475" cy="477054"/>
          </a:xfrm>
          <a:prstGeom prst="rect">
            <a:avLst/>
          </a:prstGeom>
          <a:noFill/>
        </p:spPr>
        <p:txBody>
          <a:bodyPr wrap="none" rtlCol="0">
            <a:spAutoFit/>
          </a:bodyPr>
          <a:lstStyle/>
          <a:p>
            <a:r>
              <a:rPr lang="pt-BR" sz="2500" dirty="0" err="1"/>
              <a:t>Low</a:t>
            </a:r>
            <a:r>
              <a:rPr lang="pt-BR" sz="2500" dirty="0"/>
              <a:t>-High</a:t>
            </a:r>
          </a:p>
        </p:txBody>
      </p:sp>
      <p:pic>
        <p:nvPicPr>
          <p:cNvPr id="3" name="Imagem 2">
            <a:extLst>
              <a:ext uri="{FF2B5EF4-FFF2-40B4-BE49-F238E27FC236}">
                <a16:creationId xmlns:a16="http://schemas.microsoft.com/office/drawing/2014/main" id="{8E917042-0B75-4EA7-A43B-E0D40C056D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8637" y="1301585"/>
            <a:ext cx="5763429" cy="3810532"/>
          </a:xfrm>
          <a:prstGeom prst="rect">
            <a:avLst/>
          </a:prstGeom>
        </p:spPr>
      </p:pic>
      <p:sp>
        <p:nvSpPr>
          <p:cNvPr id="5" name="CaixaDeTexto 4">
            <a:extLst>
              <a:ext uri="{FF2B5EF4-FFF2-40B4-BE49-F238E27FC236}">
                <a16:creationId xmlns:a16="http://schemas.microsoft.com/office/drawing/2014/main" id="{3D5C6A57-FB6E-4F7A-9D29-7FAE3922E9D2}"/>
              </a:ext>
            </a:extLst>
          </p:cNvPr>
          <p:cNvSpPr txBox="1"/>
          <p:nvPr/>
        </p:nvSpPr>
        <p:spPr>
          <a:xfrm>
            <a:off x="4032600" y="5921896"/>
            <a:ext cx="5037661" cy="923330"/>
          </a:xfrm>
          <a:prstGeom prst="rect">
            <a:avLst/>
          </a:prstGeom>
          <a:noFill/>
        </p:spPr>
        <p:txBody>
          <a:bodyPr wrap="none" rtlCol="0">
            <a:spAutoFit/>
          </a:bodyPr>
          <a:lstStyle/>
          <a:p>
            <a:r>
              <a:rPr lang="pt-BR" dirty="0"/>
              <a:t>- Mais regiões com empreendimentos minerários</a:t>
            </a:r>
          </a:p>
          <a:p>
            <a:r>
              <a:rPr lang="pt-BR" dirty="0"/>
              <a:t>- Núcleos e povoados rurais na região nordeste</a:t>
            </a:r>
          </a:p>
          <a:p>
            <a:r>
              <a:rPr lang="pt-BR" dirty="0"/>
              <a:t>- Área de agricultura intensiva não são evidenciadas</a:t>
            </a:r>
          </a:p>
        </p:txBody>
      </p:sp>
      <p:sp>
        <p:nvSpPr>
          <p:cNvPr id="11" name="Elipse 10">
            <a:extLst>
              <a:ext uri="{FF2B5EF4-FFF2-40B4-BE49-F238E27FC236}">
                <a16:creationId xmlns:a16="http://schemas.microsoft.com/office/drawing/2014/main" id="{2016E700-345B-43D1-8D30-C8E781EB75E6}"/>
              </a:ext>
            </a:extLst>
          </p:cNvPr>
          <p:cNvSpPr/>
          <p:nvPr/>
        </p:nvSpPr>
        <p:spPr>
          <a:xfrm>
            <a:off x="1917717" y="3044611"/>
            <a:ext cx="384808" cy="406682"/>
          </a:xfrm>
          <a:prstGeom prst="ellipse">
            <a:avLst/>
          </a:prstGeom>
          <a:noFill/>
          <a:ln w="38100">
            <a:solidFill>
              <a:srgbClr val="B9B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Elipse 23">
            <a:extLst>
              <a:ext uri="{FF2B5EF4-FFF2-40B4-BE49-F238E27FC236}">
                <a16:creationId xmlns:a16="http://schemas.microsoft.com/office/drawing/2014/main" id="{E2B63A83-7405-49F9-B5A8-868540A709E0}"/>
              </a:ext>
            </a:extLst>
          </p:cNvPr>
          <p:cNvSpPr/>
          <p:nvPr/>
        </p:nvSpPr>
        <p:spPr>
          <a:xfrm>
            <a:off x="3450649" y="3595308"/>
            <a:ext cx="328137" cy="323388"/>
          </a:xfrm>
          <a:prstGeom prst="ellipse">
            <a:avLst/>
          </a:prstGeom>
          <a:noFill/>
          <a:ln w="38100">
            <a:solidFill>
              <a:srgbClr val="B9B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Elipse 24">
            <a:extLst>
              <a:ext uri="{FF2B5EF4-FFF2-40B4-BE49-F238E27FC236}">
                <a16:creationId xmlns:a16="http://schemas.microsoft.com/office/drawing/2014/main" id="{FCDF55F0-A077-473E-88DC-53078A5F32C9}"/>
              </a:ext>
            </a:extLst>
          </p:cNvPr>
          <p:cNvSpPr/>
          <p:nvPr/>
        </p:nvSpPr>
        <p:spPr>
          <a:xfrm>
            <a:off x="3909798" y="4408866"/>
            <a:ext cx="400812" cy="604099"/>
          </a:xfrm>
          <a:prstGeom prst="ellipse">
            <a:avLst/>
          </a:prstGeom>
          <a:noFill/>
          <a:ln w="38100">
            <a:solidFill>
              <a:srgbClr val="B9B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7821991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7C40AD-320F-4271-B537-6B3C8F5B068F}"/>
              </a:ext>
            </a:extLst>
          </p:cNvPr>
          <p:cNvSpPr>
            <a:spLocks noGrp="1"/>
          </p:cNvSpPr>
          <p:nvPr>
            <p:ph type="title"/>
          </p:nvPr>
        </p:nvSpPr>
        <p:spPr/>
        <p:txBody>
          <a:bodyPr/>
          <a:lstStyle/>
          <a:p>
            <a:r>
              <a:rPr lang="pt-BR" dirty="0"/>
              <a:t>12k</a:t>
            </a:r>
          </a:p>
        </p:txBody>
      </p:sp>
      <p:sp>
        <p:nvSpPr>
          <p:cNvPr id="3" name="Espaço Reservado para Conteúdo 2">
            <a:extLst>
              <a:ext uri="{FF2B5EF4-FFF2-40B4-BE49-F238E27FC236}">
                <a16:creationId xmlns:a16="http://schemas.microsoft.com/office/drawing/2014/main" id="{300C0B63-B3A9-4A3B-AAB6-096619849682}"/>
              </a:ext>
            </a:extLst>
          </p:cNvPr>
          <p:cNvSpPr>
            <a:spLocks noGrp="1"/>
          </p:cNvSpPr>
          <p:nvPr>
            <p:ph idx="1"/>
          </p:nvPr>
        </p:nvSpPr>
        <p:spPr/>
        <p:txBody>
          <a:bodyPr/>
          <a:lstStyle/>
          <a:p>
            <a:endParaRPr lang="pt-BR"/>
          </a:p>
        </p:txBody>
      </p:sp>
      <p:grpSp>
        <p:nvGrpSpPr>
          <p:cNvPr id="4" name="Agrupar 3">
            <a:extLst>
              <a:ext uri="{FF2B5EF4-FFF2-40B4-BE49-F238E27FC236}">
                <a16:creationId xmlns:a16="http://schemas.microsoft.com/office/drawing/2014/main" id="{0D750467-DB4C-4BE0-81B2-DBAAF7E549FE}"/>
              </a:ext>
            </a:extLst>
          </p:cNvPr>
          <p:cNvGrpSpPr/>
          <p:nvPr/>
        </p:nvGrpSpPr>
        <p:grpSpPr>
          <a:xfrm rot="16200000">
            <a:off x="3798083" y="966909"/>
            <a:ext cx="4595833" cy="4595840"/>
            <a:chOff x="6992983" y="732187"/>
            <a:chExt cx="4595833" cy="4595840"/>
          </a:xfrm>
        </p:grpSpPr>
        <p:sp>
          <p:nvSpPr>
            <p:cNvPr id="5" name="Retângulo 4">
              <a:extLst>
                <a:ext uri="{FF2B5EF4-FFF2-40B4-BE49-F238E27FC236}">
                  <a16:creationId xmlns:a16="http://schemas.microsoft.com/office/drawing/2014/main" id="{39E206E5-9D96-4D11-B8C8-0042308AC760}"/>
                </a:ext>
              </a:extLst>
            </p:cNvPr>
            <p:cNvSpPr/>
            <p:nvPr/>
          </p:nvSpPr>
          <p:spPr>
            <a:xfrm>
              <a:off x="6992983" y="732194"/>
              <a:ext cx="4595833" cy="4595833"/>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D3721748-932B-47B8-95C1-D6687BB8B327}"/>
                </a:ext>
              </a:extLst>
            </p:cNvPr>
            <p:cNvSpPr/>
            <p:nvPr/>
          </p:nvSpPr>
          <p:spPr>
            <a:xfrm>
              <a:off x="6992983" y="732193"/>
              <a:ext cx="2304921" cy="2304921"/>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BC38A14C-DD52-41E1-B1DD-73A46F0E4892}"/>
                </a:ext>
              </a:extLst>
            </p:cNvPr>
            <p:cNvSpPr/>
            <p:nvPr/>
          </p:nvSpPr>
          <p:spPr>
            <a:xfrm>
              <a:off x="6994859" y="732189"/>
              <a:ext cx="1150584" cy="1150584"/>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052E22A1-1550-45C8-A7EB-CC4F7E71A4BF}"/>
                </a:ext>
              </a:extLst>
            </p:cNvPr>
            <p:cNvSpPr/>
            <p:nvPr/>
          </p:nvSpPr>
          <p:spPr>
            <a:xfrm>
              <a:off x="6997019" y="732188"/>
              <a:ext cx="568290" cy="56829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a:extLst>
                <a:ext uri="{FF2B5EF4-FFF2-40B4-BE49-F238E27FC236}">
                  <a16:creationId xmlns:a16="http://schemas.microsoft.com/office/drawing/2014/main" id="{9A7F7DE1-7C2C-43A4-BBC5-85AFE09CDC50}"/>
                </a:ext>
              </a:extLst>
            </p:cNvPr>
            <p:cNvSpPr/>
            <p:nvPr/>
          </p:nvSpPr>
          <p:spPr>
            <a:xfrm>
              <a:off x="7002144" y="737313"/>
              <a:ext cx="279020" cy="279020"/>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a:extLst>
                <a:ext uri="{FF2B5EF4-FFF2-40B4-BE49-F238E27FC236}">
                  <a16:creationId xmlns:a16="http://schemas.microsoft.com/office/drawing/2014/main" id="{1455A87F-AEA7-4C97-8928-611F0B128892}"/>
                </a:ext>
              </a:extLst>
            </p:cNvPr>
            <p:cNvSpPr/>
            <p:nvPr/>
          </p:nvSpPr>
          <p:spPr>
            <a:xfrm>
              <a:off x="7002144" y="732187"/>
              <a:ext cx="146864" cy="146864"/>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11" name="Seta: para a Direita 10">
            <a:extLst>
              <a:ext uri="{FF2B5EF4-FFF2-40B4-BE49-F238E27FC236}">
                <a16:creationId xmlns:a16="http://schemas.microsoft.com/office/drawing/2014/main" id="{08E71330-F664-4CF7-8E20-544D67885D83}"/>
              </a:ext>
            </a:extLst>
          </p:cNvPr>
          <p:cNvSpPr/>
          <p:nvPr/>
        </p:nvSpPr>
        <p:spPr>
          <a:xfrm>
            <a:off x="3199184" y="4982600"/>
            <a:ext cx="568290" cy="281489"/>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2" name="CaixaDeTexto 11">
            <a:extLst>
              <a:ext uri="{FF2B5EF4-FFF2-40B4-BE49-F238E27FC236}">
                <a16:creationId xmlns:a16="http://schemas.microsoft.com/office/drawing/2014/main" id="{E2E3602D-ADBC-4E5D-AC39-559D93B92812}"/>
              </a:ext>
            </a:extLst>
          </p:cNvPr>
          <p:cNvSpPr txBox="1"/>
          <p:nvPr/>
        </p:nvSpPr>
        <p:spPr>
          <a:xfrm>
            <a:off x="1921536" y="4775778"/>
            <a:ext cx="1663939" cy="630942"/>
          </a:xfrm>
          <a:prstGeom prst="rect">
            <a:avLst/>
          </a:prstGeom>
          <a:noFill/>
        </p:spPr>
        <p:txBody>
          <a:bodyPr wrap="square" rtlCol="0">
            <a:spAutoFit/>
          </a:bodyPr>
          <a:lstStyle/>
          <a:p>
            <a:r>
              <a:rPr lang="pt-BR" sz="3500" dirty="0"/>
              <a:t>12 km</a:t>
            </a:r>
          </a:p>
        </p:txBody>
      </p:sp>
    </p:spTree>
    <p:extLst>
      <p:ext uri="{BB962C8B-B14F-4D97-AF65-F5344CB8AC3E}">
        <p14:creationId xmlns:p14="http://schemas.microsoft.com/office/powerpoint/2010/main" val="13489086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8407102E-0824-4BC3-B0E1-8C0873CFD608}"/>
              </a:ext>
            </a:extLst>
          </p:cNvPr>
          <p:cNvPicPr>
            <a:picLocks noChangeAspect="1"/>
          </p:cNvPicPr>
          <p:nvPr/>
        </p:nvPicPr>
        <p:blipFill>
          <a:blip r:embed="rId3"/>
          <a:stretch>
            <a:fillRect/>
          </a:stretch>
        </p:blipFill>
        <p:spPr>
          <a:xfrm>
            <a:off x="622155" y="1768646"/>
            <a:ext cx="4836217" cy="4411343"/>
          </a:xfrm>
          <a:prstGeom prst="rect">
            <a:avLst/>
          </a:prstGeom>
        </p:spPr>
      </p:pic>
      <p:sp>
        <p:nvSpPr>
          <p:cNvPr id="4" name="Título 1">
            <a:extLst>
              <a:ext uri="{FF2B5EF4-FFF2-40B4-BE49-F238E27FC236}">
                <a16:creationId xmlns:a16="http://schemas.microsoft.com/office/drawing/2014/main" id="{4A8F041F-DE1C-4028-BE8A-3E31C985F994}"/>
              </a:ext>
            </a:extLst>
          </p:cNvPr>
          <p:cNvSpPr txBox="1">
            <a:spLocks/>
          </p:cNvSpPr>
          <p:nvPr/>
        </p:nvSpPr>
        <p:spPr>
          <a:xfrm>
            <a:off x="84503" y="63696"/>
            <a:ext cx="4957760" cy="967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500" dirty="0"/>
              <a:t>Resultados e discussão</a:t>
            </a:r>
          </a:p>
        </p:txBody>
      </p:sp>
      <p:sp>
        <p:nvSpPr>
          <p:cNvPr id="9" name="Retângulo 8">
            <a:extLst>
              <a:ext uri="{FF2B5EF4-FFF2-40B4-BE49-F238E27FC236}">
                <a16:creationId xmlns:a16="http://schemas.microsoft.com/office/drawing/2014/main" id="{D75CE193-F741-47FF-8CE0-8D9AF70E2467}"/>
              </a:ext>
            </a:extLst>
          </p:cNvPr>
          <p:cNvSpPr/>
          <p:nvPr/>
        </p:nvSpPr>
        <p:spPr>
          <a:xfrm>
            <a:off x="84503" y="5147591"/>
            <a:ext cx="253230" cy="253230"/>
          </a:xfrm>
          <a:prstGeom prst="rect">
            <a:avLst/>
          </a:prstGeom>
          <a:solidFill>
            <a:srgbClr val="FF142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Retângulo 11">
            <a:extLst>
              <a:ext uri="{FF2B5EF4-FFF2-40B4-BE49-F238E27FC236}">
                <a16:creationId xmlns:a16="http://schemas.microsoft.com/office/drawing/2014/main" id="{AADE3ADB-3238-481A-B75B-257DC8FA5221}"/>
              </a:ext>
            </a:extLst>
          </p:cNvPr>
          <p:cNvSpPr/>
          <p:nvPr/>
        </p:nvSpPr>
        <p:spPr>
          <a:xfrm>
            <a:off x="84503" y="5481449"/>
            <a:ext cx="253230" cy="253230"/>
          </a:xfrm>
          <a:prstGeom prst="rect">
            <a:avLst/>
          </a:prstGeom>
          <a:solidFill>
            <a:srgbClr val="2F2A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a:extLst>
              <a:ext uri="{FF2B5EF4-FFF2-40B4-BE49-F238E27FC236}">
                <a16:creationId xmlns:a16="http://schemas.microsoft.com/office/drawing/2014/main" id="{D7E9E6CB-6EF1-4934-A155-D959B210F822}"/>
              </a:ext>
            </a:extLst>
          </p:cNvPr>
          <p:cNvSpPr/>
          <p:nvPr/>
        </p:nvSpPr>
        <p:spPr>
          <a:xfrm>
            <a:off x="84503" y="5815307"/>
            <a:ext cx="253230" cy="253230"/>
          </a:xfrm>
          <a:prstGeom prst="rect">
            <a:avLst/>
          </a:prstGeom>
          <a:solidFill>
            <a:srgbClr val="FFAF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a:extLst>
              <a:ext uri="{FF2B5EF4-FFF2-40B4-BE49-F238E27FC236}">
                <a16:creationId xmlns:a16="http://schemas.microsoft.com/office/drawing/2014/main" id="{9827360A-1FB9-4B82-9E43-1BB55E6AA309}"/>
              </a:ext>
            </a:extLst>
          </p:cNvPr>
          <p:cNvSpPr/>
          <p:nvPr/>
        </p:nvSpPr>
        <p:spPr>
          <a:xfrm>
            <a:off x="84503" y="6149165"/>
            <a:ext cx="253230" cy="253230"/>
          </a:xfrm>
          <a:prstGeom prst="rect">
            <a:avLst/>
          </a:prstGeom>
          <a:solidFill>
            <a:srgbClr val="B9B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a:extLst>
              <a:ext uri="{FF2B5EF4-FFF2-40B4-BE49-F238E27FC236}">
                <a16:creationId xmlns:a16="http://schemas.microsoft.com/office/drawing/2014/main" id="{4EF9FAD4-D2E0-431E-B9F5-3ECE94996B62}"/>
              </a:ext>
            </a:extLst>
          </p:cNvPr>
          <p:cNvSpPr/>
          <p:nvPr/>
        </p:nvSpPr>
        <p:spPr>
          <a:xfrm>
            <a:off x="84503" y="6483023"/>
            <a:ext cx="253230" cy="25323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a:extLst>
              <a:ext uri="{FF2B5EF4-FFF2-40B4-BE49-F238E27FC236}">
                <a16:creationId xmlns:a16="http://schemas.microsoft.com/office/drawing/2014/main" id="{1507283D-BEF1-4534-A8DD-ABD131B4AE08}"/>
              </a:ext>
            </a:extLst>
          </p:cNvPr>
          <p:cNvSpPr txBox="1"/>
          <p:nvPr/>
        </p:nvSpPr>
        <p:spPr>
          <a:xfrm>
            <a:off x="445421" y="5112117"/>
            <a:ext cx="473206" cy="369332"/>
          </a:xfrm>
          <a:prstGeom prst="rect">
            <a:avLst/>
          </a:prstGeom>
          <a:noFill/>
        </p:spPr>
        <p:txBody>
          <a:bodyPr wrap="none" rtlCol="0">
            <a:spAutoFit/>
          </a:bodyPr>
          <a:lstStyle/>
          <a:p>
            <a:r>
              <a:rPr lang="pt-BR" dirty="0"/>
              <a:t>HH</a:t>
            </a:r>
          </a:p>
        </p:txBody>
      </p:sp>
      <p:sp>
        <p:nvSpPr>
          <p:cNvPr id="18" name="CaixaDeTexto 17">
            <a:extLst>
              <a:ext uri="{FF2B5EF4-FFF2-40B4-BE49-F238E27FC236}">
                <a16:creationId xmlns:a16="http://schemas.microsoft.com/office/drawing/2014/main" id="{98335AB7-C423-4D1A-A101-CD7EA8361925}"/>
              </a:ext>
            </a:extLst>
          </p:cNvPr>
          <p:cNvSpPr txBox="1"/>
          <p:nvPr/>
        </p:nvSpPr>
        <p:spPr>
          <a:xfrm>
            <a:off x="491908" y="5445975"/>
            <a:ext cx="380232" cy="369332"/>
          </a:xfrm>
          <a:prstGeom prst="rect">
            <a:avLst/>
          </a:prstGeom>
          <a:noFill/>
        </p:spPr>
        <p:txBody>
          <a:bodyPr wrap="none" rtlCol="0">
            <a:spAutoFit/>
          </a:bodyPr>
          <a:lstStyle/>
          <a:p>
            <a:r>
              <a:rPr lang="pt-BR" dirty="0"/>
              <a:t>LL</a:t>
            </a:r>
          </a:p>
        </p:txBody>
      </p:sp>
      <p:sp>
        <p:nvSpPr>
          <p:cNvPr id="19" name="CaixaDeTexto 18">
            <a:extLst>
              <a:ext uri="{FF2B5EF4-FFF2-40B4-BE49-F238E27FC236}">
                <a16:creationId xmlns:a16="http://schemas.microsoft.com/office/drawing/2014/main" id="{5C3B8CD2-B697-452E-98D1-839D0421B0BB}"/>
              </a:ext>
            </a:extLst>
          </p:cNvPr>
          <p:cNvSpPr txBox="1"/>
          <p:nvPr/>
        </p:nvSpPr>
        <p:spPr>
          <a:xfrm>
            <a:off x="491907" y="5810657"/>
            <a:ext cx="426720" cy="369332"/>
          </a:xfrm>
          <a:prstGeom prst="rect">
            <a:avLst/>
          </a:prstGeom>
          <a:noFill/>
        </p:spPr>
        <p:txBody>
          <a:bodyPr wrap="none" rtlCol="0">
            <a:spAutoFit/>
          </a:bodyPr>
          <a:lstStyle/>
          <a:p>
            <a:r>
              <a:rPr lang="pt-BR" dirty="0"/>
              <a:t>LH</a:t>
            </a:r>
          </a:p>
        </p:txBody>
      </p:sp>
      <p:sp>
        <p:nvSpPr>
          <p:cNvPr id="20" name="CaixaDeTexto 19">
            <a:extLst>
              <a:ext uri="{FF2B5EF4-FFF2-40B4-BE49-F238E27FC236}">
                <a16:creationId xmlns:a16="http://schemas.microsoft.com/office/drawing/2014/main" id="{243F64A1-CD57-4511-9AB3-28967802E91F}"/>
              </a:ext>
            </a:extLst>
          </p:cNvPr>
          <p:cNvSpPr txBox="1"/>
          <p:nvPr/>
        </p:nvSpPr>
        <p:spPr>
          <a:xfrm>
            <a:off x="491907" y="6144515"/>
            <a:ext cx="426720" cy="369332"/>
          </a:xfrm>
          <a:prstGeom prst="rect">
            <a:avLst/>
          </a:prstGeom>
          <a:noFill/>
        </p:spPr>
        <p:txBody>
          <a:bodyPr wrap="none" rtlCol="0">
            <a:spAutoFit/>
          </a:bodyPr>
          <a:lstStyle/>
          <a:p>
            <a:r>
              <a:rPr lang="pt-BR" dirty="0"/>
              <a:t>HL</a:t>
            </a:r>
          </a:p>
        </p:txBody>
      </p:sp>
      <p:sp>
        <p:nvSpPr>
          <p:cNvPr id="21" name="CaixaDeTexto 20">
            <a:extLst>
              <a:ext uri="{FF2B5EF4-FFF2-40B4-BE49-F238E27FC236}">
                <a16:creationId xmlns:a16="http://schemas.microsoft.com/office/drawing/2014/main" id="{A6ABDD9E-E03D-4A55-B52B-02A61B9CF63E}"/>
              </a:ext>
            </a:extLst>
          </p:cNvPr>
          <p:cNvSpPr txBox="1"/>
          <p:nvPr/>
        </p:nvSpPr>
        <p:spPr>
          <a:xfrm>
            <a:off x="445421" y="6424972"/>
            <a:ext cx="1733423" cy="369332"/>
          </a:xfrm>
          <a:prstGeom prst="rect">
            <a:avLst/>
          </a:prstGeom>
          <a:noFill/>
        </p:spPr>
        <p:txBody>
          <a:bodyPr wrap="none" rtlCol="0">
            <a:spAutoFit/>
          </a:bodyPr>
          <a:lstStyle/>
          <a:p>
            <a:r>
              <a:rPr lang="pt-BR" dirty="0"/>
              <a:t>Não significativo</a:t>
            </a:r>
          </a:p>
        </p:txBody>
      </p:sp>
      <p:sp>
        <p:nvSpPr>
          <p:cNvPr id="24" name="CaixaDeTexto 23">
            <a:extLst>
              <a:ext uri="{FF2B5EF4-FFF2-40B4-BE49-F238E27FC236}">
                <a16:creationId xmlns:a16="http://schemas.microsoft.com/office/drawing/2014/main" id="{35760A50-4BBE-40CF-95F0-E6AFF1A2C8BC}"/>
              </a:ext>
            </a:extLst>
          </p:cNvPr>
          <p:cNvSpPr txBox="1"/>
          <p:nvPr/>
        </p:nvSpPr>
        <p:spPr>
          <a:xfrm>
            <a:off x="8891451" y="5251963"/>
            <a:ext cx="4545875" cy="2154436"/>
          </a:xfrm>
          <a:prstGeom prst="rect">
            <a:avLst/>
          </a:prstGeom>
          <a:noFill/>
        </p:spPr>
        <p:txBody>
          <a:bodyPr wrap="square" rtlCol="0">
            <a:spAutoFit/>
          </a:bodyPr>
          <a:lstStyle/>
          <a:p>
            <a:pPr marL="342900" indent="-342900">
              <a:buAutoNum type="alphaLcPeriod"/>
            </a:pPr>
            <a:r>
              <a:rPr lang="pt-BR" sz="1400" dirty="0"/>
              <a:t>Área urbanizada de cidade ou vila</a:t>
            </a:r>
          </a:p>
          <a:p>
            <a:pPr marL="342900" indent="-342900">
              <a:buAutoNum type="alphaLcPeriod"/>
            </a:pPr>
            <a:r>
              <a:rPr lang="pt-BR" sz="1400" dirty="0"/>
              <a:t>Aglomerado rural isolado</a:t>
            </a:r>
          </a:p>
          <a:p>
            <a:pPr marL="342900" indent="-342900">
              <a:buAutoNum type="alphaLcPeriod"/>
            </a:pPr>
            <a:r>
              <a:rPr lang="pt-BR" sz="1400" dirty="0"/>
              <a:t>Aglomerado rural de extensão urbana</a:t>
            </a:r>
          </a:p>
          <a:p>
            <a:pPr marL="342900" indent="-342900">
              <a:buAutoNum type="alphaLcPeriod"/>
            </a:pPr>
            <a:r>
              <a:rPr lang="pt-BR" sz="1400" dirty="0"/>
              <a:t>Aglomerado rural isolado - povoado</a:t>
            </a:r>
          </a:p>
          <a:p>
            <a:pPr marL="342900" indent="-342900">
              <a:buAutoNum type="alphaLcPeriod"/>
            </a:pPr>
            <a:r>
              <a:rPr lang="pt-BR" sz="1400" dirty="0"/>
              <a:t>Aglomerado rural isolado – núcleo</a:t>
            </a:r>
          </a:p>
          <a:p>
            <a:pPr marL="342900" indent="-342900">
              <a:buAutoNum type="alphaLcPeriod"/>
            </a:pPr>
            <a:r>
              <a:rPr lang="pt-BR" sz="1400" dirty="0"/>
              <a:t>Área não urbanizada de cidade ou vila</a:t>
            </a:r>
          </a:p>
          <a:p>
            <a:pPr marL="342900" indent="-342900">
              <a:buAutoNum type="alphaLcPeriod"/>
            </a:pPr>
            <a:r>
              <a:rPr lang="pt-BR" sz="1400" dirty="0"/>
              <a:t>Área urbanizada isolada</a:t>
            </a:r>
          </a:p>
          <a:p>
            <a:pPr marL="342900" indent="-342900">
              <a:buAutoNum type="alphaLcPeriod"/>
            </a:pPr>
            <a:endParaRPr lang="pt-BR" dirty="0"/>
          </a:p>
          <a:p>
            <a:pPr marL="342900" indent="-342900">
              <a:buAutoNum type="alphaLcPeriod"/>
            </a:pPr>
            <a:endParaRPr lang="pt-BR" dirty="0"/>
          </a:p>
        </p:txBody>
      </p:sp>
      <p:sp>
        <p:nvSpPr>
          <p:cNvPr id="26" name="CaixaDeTexto 25">
            <a:extLst>
              <a:ext uri="{FF2B5EF4-FFF2-40B4-BE49-F238E27FC236}">
                <a16:creationId xmlns:a16="http://schemas.microsoft.com/office/drawing/2014/main" id="{4473CA67-553B-456D-A463-B3A9317FE510}"/>
              </a:ext>
            </a:extLst>
          </p:cNvPr>
          <p:cNvSpPr txBox="1"/>
          <p:nvPr/>
        </p:nvSpPr>
        <p:spPr>
          <a:xfrm>
            <a:off x="8157115" y="759412"/>
            <a:ext cx="1468672" cy="477054"/>
          </a:xfrm>
          <a:prstGeom prst="rect">
            <a:avLst/>
          </a:prstGeom>
          <a:noFill/>
        </p:spPr>
        <p:txBody>
          <a:bodyPr wrap="none" rtlCol="0">
            <a:spAutoFit/>
          </a:bodyPr>
          <a:lstStyle/>
          <a:p>
            <a:r>
              <a:rPr lang="pt-BR" sz="2500" dirty="0"/>
              <a:t>High-High</a:t>
            </a:r>
          </a:p>
        </p:txBody>
      </p:sp>
      <p:sp>
        <p:nvSpPr>
          <p:cNvPr id="27" name="CaixaDeTexto 26">
            <a:extLst>
              <a:ext uri="{FF2B5EF4-FFF2-40B4-BE49-F238E27FC236}">
                <a16:creationId xmlns:a16="http://schemas.microsoft.com/office/drawing/2014/main" id="{B8718591-0164-4223-A692-2F64FC048F88}"/>
              </a:ext>
            </a:extLst>
          </p:cNvPr>
          <p:cNvSpPr txBox="1"/>
          <p:nvPr/>
        </p:nvSpPr>
        <p:spPr>
          <a:xfrm>
            <a:off x="1312132" y="1001102"/>
            <a:ext cx="3210623" cy="369332"/>
          </a:xfrm>
          <a:prstGeom prst="rect">
            <a:avLst/>
          </a:prstGeom>
          <a:noFill/>
        </p:spPr>
        <p:txBody>
          <a:bodyPr wrap="none" rtlCol="0">
            <a:spAutoFit/>
          </a:bodyPr>
          <a:lstStyle/>
          <a:p>
            <a:r>
              <a:rPr lang="pt-BR" dirty="0"/>
              <a:t>LISA </a:t>
            </a:r>
            <a:r>
              <a:rPr lang="pt-BR" dirty="0" err="1"/>
              <a:t>univariado</a:t>
            </a:r>
            <a:r>
              <a:rPr lang="pt-BR" dirty="0"/>
              <a:t> (</a:t>
            </a:r>
            <a:r>
              <a:rPr lang="pt-BR" dirty="0" err="1"/>
              <a:t>Radiância</a:t>
            </a:r>
            <a:r>
              <a:rPr lang="pt-BR" dirty="0"/>
              <a:t> total)</a:t>
            </a:r>
          </a:p>
        </p:txBody>
      </p:sp>
      <p:sp>
        <p:nvSpPr>
          <p:cNvPr id="28" name="CaixaDeTexto 27">
            <a:extLst>
              <a:ext uri="{FF2B5EF4-FFF2-40B4-BE49-F238E27FC236}">
                <a16:creationId xmlns:a16="http://schemas.microsoft.com/office/drawing/2014/main" id="{816BE747-6F8E-42C3-8F35-B8BA483256BC}"/>
              </a:ext>
            </a:extLst>
          </p:cNvPr>
          <p:cNvSpPr txBox="1"/>
          <p:nvPr/>
        </p:nvSpPr>
        <p:spPr>
          <a:xfrm>
            <a:off x="1890403" y="1351283"/>
            <a:ext cx="2334998" cy="307777"/>
          </a:xfrm>
          <a:prstGeom prst="rect">
            <a:avLst/>
          </a:prstGeom>
          <a:noFill/>
        </p:spPr>
        <p:txBody>
          <a:bodyPr wrap="none" rtlCol="0">
            <a:spAutoFit/>
          </a:bodyPr>
          <a:lstStyle/>
          <a:p>
            <a:r>
              <a:rPr lang="pt-BR" sz="1400" dirty="0"/>
              <a:t>12 x 12km (</a:t>
            </a:r>
            <a:r>
              <a:rPr lang="pt-BR" sz="1400" dirty="0" err="1"/>
              <a:t>pseudo</a:t>
            </a:r>
            <a:r>
              <a:rPr lang="pt-BR" sz="1400" dirty="0"/>
              <a:t> p &lt; 0.001)</a:t>
            </a:r>
          </a:p>
        </p:txBody>
      </p:sp>
      <p:pic>
        <p:nvPicPr>
          <p:cNvPr id="5" name="Imagem 4">
            <a:extLst>
              <a:ext uri="{FF2B5EF4-FFF2-40B4-BE49-F238E27FC236}">
                <a16:creationId xmlns:a16="http://schemas.microsoft.com/office/drawing/2014/main" id="{BEEDD296-A99F-479D-B577-F004CE30EC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0384" y="1236466"/>
            <a:ext cx="5763429" cy="3810532"/>
          </a:xfrm>
          <a:prstGeom prst="rect">
            <a:avLst/>
          </a:prstGeom>
        </p:spPr>
      </p:pic>
      <p:sp>
        <p:nvSpPr>
          <p:cNvPr id="6" name="CaixaDeTexto 5">
            <a:extLst>
              <a:ext uri="{FF2B5EF4-FFF2-40B4-BE49-F238E27FC236}">
                <a16:creationId xmlns:a16="http://schemas.microsoft.com/office/drawing/2014/main" id="{7134E6A8-0FD2-4740-870E-A9E76B3C9C2A}"/>
              </a:ext>
            </a:extLst>
          </p:cNvPr>
          <p:cNvSpPr txBox="1"/>
          <p:nvPr/>
        </p:nvSpPr>
        <p:spPr>
          <a:xfrm>
            <a:off x="4599666" y="5791524"/>
            <a:ext cx="3557449" cy="646331"/>
          </a:xfrm>
          <a:prstGeom prst="rect">
            <a:avLst/>
          </a:prstGeom>
          <a:noFill/>
        </p:spPr>
        <p:txBody>
          <a:bodyPr wrap="none" rtlCol="0">
            <a:spAutoFit/>
          </a:bodyPr>
          <a:lstStyle/>
          <a:p>
            <a:pPr marL="285750" indent="-285750">
              <a:buFontTx/>
              <a:buChar char="-"/>
            </a:pPr>
            <a:r>
              <a:rPr lang="pt-BR" dirty="0"/>
              <a:t>Apenas grandes núcleos urbanos</a:t>
            </a:r>
          </a:p>
          <a:p>
            <a:endParaRPr lang="pt-BR" dirty="0"/>
          </a:p>
        </p:txBody>
      </p:sp>
      <p:sp>
        <p:nvSpPr>
          <p:cNvPr id="7" name="CaixaDeTexto 6">
            <a:extLst>
              <a:ext uri="{FF2B5EF4-FFF2-40B4-BE49-F238E27FC236}">
                <a16:creationId xmlns:a16="http://schemas.microsoft.com/office/drawing/2014/main" id="{77174506-56C2-4C2D-A5A2-245CB1FF00A1}"/>
              </a:ext>
            </a:extLst>
          </p:cNvPr>
          <p:cNvSpPr txBox="1"/>
          <p:nvPr/>
        </p:nvSpPr>
        <p:spPr>
          <a:xfrm>
            <a:off x="2178844" y="3238478"/>
            <a:ext cx="978601" cy="369332"/>
          </a:xfrm>
          <a:prstGeom prst="rect">
            <a:avLst/>
          </a:prstGeom>
          <a:noFill/>
        </p:spPr>
        <p:txBody>
          <a:bodyPr wrap="none" rtlCol="0">
            <a:spAutoFit/>
          </a:bodyPr>
          <a:lstStyle/>
          <a:p>
            <a:r>
              <a:rPr lang="pt-BR" dirty="0"/>
              <a:t>Altamira</a:t>
            </a:r>
          </a:p>
        </p:txBody>
      </p:sp>
      <p:sp>
        <p:nvSpPr>
          <p:cNvPr id="22" name="CaixaDeTexto 21">
            <a:extLst>
              <a:ext uri="{FF2B5EF4-FFF2-40B4-BE49-F238E27FC236}">
                <a16:creationId xmlns:a16="http://schemas.microsoft.com/office/drawing/2014/main" id="{E171791E-D9F6-4F8F-B54D-1598EFED2F75}"/>
              </a:ext>
            </a:extLst>
          </p:cNvPr>
          <p:cNvSpPr txBox="1"/>
          <p:nvPr/>
        </p:nvSpPr>
        <p:spPr>
          <a:xfrm>
            <a:off x="3843624" y="2804500"/>
            <a:ext cx="631904" cy="369332"/>
          </a:xfrm>
          <a:prstGeom prst="rect">
            <a:avLst/>
          </a:prstGeom>
          <a:noFill/>
        </p:spPr>
        <p:txBody>
          <a:bodyPr wrap="none" rtlCol="0">
            <a:spAutoFit/>
          </a:bodyPr>
          <a:lstStyle/>
          <a:p>
            <a:r>
              <a:rPr lang="pt-BR" dirty="0"/>
              <a:t>RMB</a:t>
            </a:r>
          </a:p>
        </p:txBody>
      </p:sp>
      <p:sp>
        <p:nvSpPr>
          <p:cNvPr id="23" name="CaixaDeTexto 22">
            <a:extLst>
              <a:ext uri="{FF2B5EF4-FFF2-40B4-BE49-F238E27FC236}">
                <a16:creationId xmlns:a16="http://schemas.microsoft.com/office/drawing/2014/main" id="{4840E829-C21C-415E-A159-E88A8A381D5D}"/>
              </a:ext>
            </a:extLst>
          </p:cNvPr>
          <p:cNvSpPr txBox="1"/>
          <p:nvPr/>
        </p:nvSpPr>
        <p:spPr>
          <a:xfrm>
            <a:off x="2743835" y="4778259"/>
            <a:ext cx="1276247" cy="369332"/>
          </a:xfrm>
          <a:prstGeom prst="rect">
            <a:avLst/>
          </a:prstGeom>
          <a:noFill/>
        </p:spPr>
        <p:txBody>
          <a:bodyPr wrap="none" rtlCol="0">
            <a:spAutoFit/>
          </a:bodyPr>
          <a:lstStyle/>
          <a:p>
            <a:r>
              <a:rPr lang="pt-BR" dirty="0" err="1"/>
              <a:t>Paraupebas</a:t>
            </a:r>
            <a:endParaRPr lang="pt-BR" dirty="0"/>
          </a:p>
        </p:txBody>
      </p:sp>
      <p:sp>
        <p:nvSpPr>
          <p:cNvPr id="25" name="CaixaDeTexto 24">
            <a:extLst>
              <a:ext uri="{FF2B5EF4-FFF2-40B4-BE49-F238E27FC236}">
                <a16:creationId xmlns:a16="http://schemas.microsoft.com/office/drawing/2014/main" id="{DE197330-7652-4458-B139-27537888B3F5}"/>
              </a:ext>
            </a:extLst>
          </p:cNvPr>
          <p:cNvSpPr txBox="1"/>
          <p:nvPr/>
        </p:nvSpPr>
        <p:spPr>
          <a:xfrm>
            <a:off x="3381959" y="4225913"/>
            <a:ext cx="910890" cy="369332"/>
          </a:xfrm>
          <a:prstGeom prst="rect">
            <a:avLst/>
          </a:prstGeom>
          <a:noFill/>
        </p:spPr>
        <p:txBody>
          <a:bodyPr wrap="none" rtlCol="0">
            <a:spAutoFit/>
          </a:bodyPr>
          <a:lstStyle/>
          <a:p>
            <a:r>
              <a:rPr lang="pt-BR" dirty="0"/>
              <a:t>Marabá</a:t>
            </a:r>
          </a:p>
        </p:txBody>
      </p:sp>
      <p:sp>
        <p:nvSpPr>
          <p:cNvPr id="29" name="CaixaDeTexto 28">
            <a:extLst>
              <a:ext uri="{FF2B5EF4-FFF2-40B4-BE49-F238E27FC236}">
                <a16:creationId xmlns:a16="http://schemas.microsoft.com/office/drawing/2014/main" id="{B6B0C51A-FF44-45C6-B809-73FB8A357CEE}"/>
              </a:ext>
            </a:extLst>
          </p:cNvPr>
          <p:cNvSpPr txBox="1"/>
          <p:nvPr/>
        </p:nvSpPr>
        <p:spPr>
          <a:xfrm>
            <a:off x="4385074" y="3423144"/>
            <a:ext cx="1383649" cy="369332"/>
          </a:xfrm>
          <a:prstGeom prst="rect">
            <a:avLst/>
          </a:prstGeom>
          <a:noFill/>
        </p:spPr>
        <p:txBody>
          <a:bodyPr wrap="none" rtlCol="0">
            <a:spAutoFit/>
          </a:bodyPr>
          <a:lstStyle/>
          <a:p>
            <a:r>
              <a:rPr lang="pt-BR" dirty="0"/>
              <a:t>Paragominas</a:t>
            </a:r>
          </a:p>
        </p:txBody>
      </p:sp>
      <p:sp>
        <p:nvSpPr>
          <p:cNvPr id="30" name="CaixaDeTexto 29">
            <a:extLst>
              <a:ext uri="{FF2B5EF4-FFF2-40B4-BE49-F238E27FC236}">
                <a16:creationId xmlns:a16="http://schemas.microsoft.com/office/drawing/2014/main" id="{DA25BA2B-F59B-4B32-9F2D-DC8131675A7C}"/>
              </a:ext>
            </a:extLst>
          </p:cNvPr>
          <p:cNvSpPr txBox="1"/>
          <p:nvPr/>
        </p:nvSpPr>
        <p:spPr>
          <a:xfrm>
            <a:off x="3124674" y="3757002"/>
            <a:ext cx="2034403" cy="369332"/>
          </a:xfrm>
          <a:prstGeom prst="rect">
            <a:avLst/>
          </a:prstGeom>
          <a:noFill/>
        </p:spPr>
        <p:txBody>
          <a:bodyPr wrap="none" rtlCol="0">
            <a:spAutoFit/>
          </a:bodyPr>
          <a:lstStyle/>
          <a:p>
            <a:r>
              <a:rPr lang="pt-BR" dirty="0"/>
              <a:t>Tucuruí/</a:t>
            </a:r>
            <a:r>
              <a:rPr lang="pt-BR" dirty="0" err="1"/>
              <a:t>Beu</a:t>
            </a:r>
            <a:r>
              <a:rPr lang="pt-BR" dirty="0"/>
              <a:t> Branco</a:t>
            </a:r>
          </a:p>
        </p:txBody>
      </p:sp>
    </p:spTree>
    <p:extLst>
      <p:ext uri="{BB962C8B-B14F-4D97-AF65-F5344CB8AC3E}">
        <p14:creationId xmlns:p14="http://schemas.microsoft.com/office/powerpoint/2010/main" val="23420950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8407102E-0824-4BC3-B0E1-8C0873CFD608}"/>
              </a:ext>
            </a:extLst>
          </p:cNvPr>
          <p:cNvPicPr>
            <a:picLocks noChangeAspect="1"/>
          </p:cNvPicPr>
          <p:nvPr/>
        </p:nvPicPr>
        <p:blipFill>
          <a:blip r:embed="rId3"/>
          <a:stretch>
            <a:fillRect/>
          </a:stretch>
        </p:blipFill>
        <p:spPr>
          <a:xfrm>
            <a:off x="622155" y="1768646"/>
            <a:ext cx="4836217" cy="4411343"/>
          </a:xfrm>
          <a:prstGeom prst="rect">
            <a:avLst/>
          </a:prstGeom>
        </p:spPr>
      </p:pic>
      <p:sp>
        <p:nvSpPr>
          <p:cNvPr id="4" name="Título 1">
            <a:extLst>
              <a:ext uri="{FF2B5EF4-FFF2-40B4-BE49-F238E27FC236}">
                <a16:creationId xmlns:a16="http://schemas.microsoft.com/office/drawing/2014/main" id="{4A8F041F-DE1C-4028-BE8A-3E31C985F994}"/>
              </a:ext>
            </a:extLst>
          </p:cNvPr>
          <p:cNvSpPr txBox="1">
            <a:spLocks/>
          </p:cNvSpPr>
          <p:nvPr/>
        </p:nvSpPr>
        <p:spPr>
          <a:xfrm>
            <a:off x="84503" y="63696"/>
            <a:ext cx="4957760" cy="967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500" dirty="0"/>
              <a:t>Resultados e discussão</a:t>
            </a:r>
          </a:p>
        </p:txBody>
      </p:sp>
      <p:sp>
        <p:nvSpPr>
          <p:cNvPr id="9" name="Retângulo 8">
            <a:extLst>
              <a:ext uri="{FF2B5EF4-FFF2-40B4-BE49-F238E27FC236}">
                <a16:creationId xmlns:a16="http://schemas.microsoft.com/office/drawing/2014/main" id="{D75CE193-F741-47FF-8CE0-8D9AF70E2467}"/>
              </a:ext>
            </a:extLst>
          </p:cNvPr>
          <p:cNvSpPr/>
          <p:nvPr/>
        </p:nvSpPr>
        <p:spPr>
          <a:xfrm>
            <a:off x="84503" y="5147591"/>
            <a:ext cx="253230" cy="253230"/>
          </a:xfrm>
          <a:prstGeom prst="rect">
            <a:avLst/>
          </a:prstGeom>
          <a:solidFill>
            <a:srgbClr val="FF142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Retângulo 11">
            <a:extLst>
              <a:ext uri="{FF2B5EF4-FFF2-40B4-BE49-F238E27FC236}">
                <a16:creationId xmlns:a16="http://schemas.microsoft.com/office/drawing/2014/main" id="{AADE3ADB-3238-481A-B75B-257DC8FA5221}"/>
              </a:ext>
            </a:extLst>
          </p:cNvPr>
          <p:cNvSpPr/>
          <p:nvPr/>
        </p:nvSpPr>
        <p:spPr>
          <a:xfrm>
            <a:off x="84503" y="5481449"/>
            <a:ext cx="253230" cy="253230"/>
          </a:xfrm>
          <a:prstGeom prst="rect">
            <a:avLst/>
          </a:prstGeom>
          <a:solidFill>
            <a:srgbClr val="2F2A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a:extLst>
              <a:ext uri="{FF2B5EF4-FFF2-40B4-BE49-F238E27FC236}">
                <a16:creationId xmlns:a16="http://schemas.microsoft.com/office/drawing/2014/main" id="{D7E9E6CB-6EF1-4934-A155-D959B210F822}"/>
              </a:ext>
            </a:extLst>
          </p:cNvPr>
          <p:cNvSpPr/>
          <p:nvPr/>
        </p:nvSpPr>
        <p:spPr>
          <a:xfrm>
            <a:off x="84503" y="5815307"/>
            <a:ext cx="253230" cy="253230"/>
          </a:xfrm>
          <a:prstGeom prst="rect">
            <a:avLst/>
          </a:prstGeom>
          <a:solidFill>
            <a:srgbClr val="FFAF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a:extLst>
              <a:ext uri="{FF2B5EF4-FFF2-40B4-BE49-F238E27FC236}">
                <a16:creationId xmlns:a16="http://schemas.microsoft.com/office/drawing/2014/main" id="{9827360A-1FB9-4B82-9E43-1BB55E6AA309}"/>
              </a:ext>
            </a:extLst>
          </p:cNvPr>
          <p:cNvSpPr/>
          <p:nvPr/>
        </p:nvSpPr>
        <p:spPr>
          <a:xfrm>
            <a:off x="84503" y="6149165"/>
            <a:ext cx="253230" cy="253230"/>
          </a:xfrm>
          <a:prstGeom prst="rect">
            <a:avLst/>
          </a:prstGeom>
          <a:solidFill>
            <a:srgbClr val="B9B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a:extLst>
              <a:ext uri="{FF2B5EF4-FFF2-40B4-BE49-F238E27FC236}">
                <a16:creationId xmlns:a16="http://schemas.microsoft.com/office/drawing/2014/main" id="{4EF9FAD4-D2E0-431E-B9F5-3ECE94996B62}"/>
              </a:ext>
            </a:extLst>
          </p:cNvPr>
          <p:cNvSpPr/>
          <p:nvPr/>
        </p:nvSpPr>
        <p:spPr>
          <a:xfrm>
            <a:off x="84503" y="6483023"/>
            <a:ext cx="253230" cy="25323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a:extLst>
              <a:ext uri="{FF2B5EF4-FFF2-40B4-BE49-F238E27FC236}">
                <a16:creationId xmlns:a16="http://schemas.microsoft.com/office/drawing/2014/main" id="{1507283D-BEF1-4534-A8DD-ABD131B4AE08}"/>
              </a:ext>
            </a:extLst>
          </p:cNvPr>
          <p:cNvSpPr txBox="1"/>
          <p:nvPr/>
        </p:nvSpPr>
        <p:spPr>
          <a:xfrm>
            <a:off x="445421" y="5112117"/>
            <a:ext cx="473206" cy="369332"/>
          </a:xfrm>
          <a:prstGeom prst="rect">
            <a:avLst/>
          </a:prstGeom>
          <a:noFill/>
        </p:spPr>
        <p:txBody>
          <a:bodyPr wrap="none" rtlCol="0">
            <a:spAutoFit/>
          </a:bodyPr>
          <a:lstStyle/>
          <a:p>
            <a:r>
              <a:rPr lang="pt-BR" dirty="0"/>
              <a:t>HH</a:t>
            </a:r>
          </a:p>
        </p:txBody>
      </p:sp>
      <p:sp>
        <p:nvSpPr>
          <p:cNvPr id="18" name="CaixaDeTexto 17">
            <a:extLst>
              <a:ext uri="{FF2B5EF4-FFF2-40B4-BE49-F238E27FC236}">
                <a16:creationId xmlns:a16="http://schemas.microsoft.com/office/drawing/2014/main" id="{98335AB7-C423-4D1A-A101-CD7EA8361925}"/>
              </a:ext>
            </a:extLst>
          </p:cNvPr>
          <p:cNvSpPr txBox="1"/>
          <p:nvPr/>
        </p:nvSpPr>
        <p:spPr>
          <a:xfrm>
            <a:off x="491908" y="5445975"/>
            <a:ext cx="380232" cy="369332"/>
          </a:xfrm>
          <a:prstGeom prst="rect">
            <a:avLst/>
          </a:prstGeom>
          <a:noFill/>
        </p:spPr>
        <p:txBody>
          <a:bodyPr wrap="none" rtlCol="0">
            <a:spAutoFit/>
          </a:bodyPr>
          <a:lstStyle/>
          <a:p>
            <a:r>
              <a:rPr lang="pt-BR" dirty="0"/>
              <a:t>LL</a:t>
            </a:r>
          </a:p>
        </p:txBody>
      </p:sp>
      <p:sp>
        <p:nvSpPr>
          <p:cNvPr id="19" name="CaixaDeTexto 18">
            <a:extLst>
              <a:ext uri="{FF2B5EF4-FFF2-40B4-BE49-F238E27FC236}">
                <a16:creationId xmlns:a16="http://schemas.microsoft.com/office/drawing/2014/main" id="{5C3B8CD2-B697-452E-98D1-839D0421B0BB}"/>
              </a:ext>
            </a:extLst>
          </p:cNvPr>
          <p:cNvSpPr txBox="1"/>
          <p:nvPr/>
        </p:nvSpPr>
        <p:spPr>
          <a:xfrm>
            <a:off x="491907" y="5810657"/>
            <a:ext cx="426720" cy="369332"/>
          </a:xfrm>
          <a:prstGeom prst="rect">
            <a:avLst/>
          </a:prstGeom>
          <a:noFill/>
        </p:spPr>
        <p:txBody>
          <a:bodyPr wrap="none" rtlCol="0">
            <a:spAutoFit/>
          </a:bodyPr>
          <a:lstStyle/>
          <a:p>
            <a:r>
              <a:rPr lang="pt-BR" dirty="0"/>
              <a:t>LH</a:t>
            </a:r>
          </a:p>
        </p:txBody>
      </p:sp>
      <p:sp>
        <p:nvSpPr>
          <p:cNvPr id="20" name="CaixaDeTexto 19">
            <a:extLst>
              <a:ext uri="{FF2B5EF4-FFF2-40B4-BE49-F238E27FC236}">
                <a16:creationId xmlns:a16="http://schemas.microsoft.com/office/drawing/2014/main" id="{243F64A1-CD57-4511-9AB3-28967802E91F}"/>
              </a:ext>
            </a:extLst>
          </p:cNvPr>
          <p:cNvSpPr txBox="1"/>
          <p:nvPr/>
        </p:nvSpPr>
        <p:spPr>
          <a:xfrm>
            <a:off x="491907" y="6144515"/>
            <a:ext cx="426720" cy="369332"/>
          </a:xfrm>
          <a:prstGeom prst="rect">
            <a:avLst/>
          </a:prstGeom>
          <a:noFill/>
        </p:spPr>
        <p:txBody>
          <a:bodyPr wrap="none" rtlCol="0">
            <a:spAutoFit/>
          </a:bodyPr>
          <a:lstStyle/>
          <a:p>
            <a:r>
              <a:rPr lang="pt-BR" dirty="0"/>
              <a:t>HL</a:t>
            </a:r>
          </a:p>
        </p:txBody>
      </p:sp>
      <p:sp>
        <p:nvSpPr>
          <p:cNvPr id="21" name="CaixaDeTexto 20">
            <a:extLst>
              <a:ext uri="{FF2B5EF4-FFF2-40B4-BE49-F238E27FC236}">
                <a16:creationId xmlns:a16="http://schemas.microsoft.com/office/drawing/2014/main" id="{A6ABDD9E-E03D-4A55-B52B-02A61B9CF63E}"/>
              </a:ext>
            </a:extLst>
          </p:cNvPr>
          <p:cNvSpPr txBox="1"/>
          <p:nvPr/>
        </p:nvSpPr>
        <p:spPr>
          <a:xfrm>
            <a:off x="445421" y="6424972"/>
            <a:ext cx="1733423" cy="369332"/>
          </a:xfrm>
          <a:prstGeom prst="rect">
            <a:avLst/>
          </a:prstGeom>
          <a:noFill/>
        </p:spPr>
        <p:txBody>
          <a:bodyPr wrap="none" rtlCol="0">
            <a:spAutoFit/>
          </a:bodyPr>
          <a:lstStyle/>
          <a:p>
            <a:r>
              <a:rPr lang="pt-BR" dirty="0"/>
              <a:t>Não significativo</a:t>
            </a:r>
          </a:p>
        </p:txBody>
      </p:sp>
      <p:sp>
        <p:nvSpPr>
          <p:cNvPr id="24" name="CaixaDeTexto 23">
            <a:extLst>
              <a:ext uri="{FF2B5EF4-FFF2-40B4-BE49-F238E27FC236}">
                <a16:creationId xmlns:a16="http://schemas.microsoft.com/office/drawing/2014/main" id="{35760A50-4BBE-40CF-95F0-E6AFF1A2C8BC}"/>
              </a:ext>
            </a:extLst>
          </p:cNvPr>
          <p:cNvSpPr txBox="1"/>
          <p:nvPr/>
        </p:nvSpPr>
        <p:spPr>
          <a:xfrm>
            <a:off x="8891451" y="5251963"/>
            <a:ext cx="4545875" cy="2154436"/>
          </a:xfrm>
          <a:prstGeom prst="rect">
            <a:avLst/>
          </a:prstGeom>
          <a:noFill/>
        </p:spPr>
        <p:txBody>
          <a:bodyPr wrap="square" rtlCol="0">
            <a:spAutoFit/>
          </a:bodyPr>
          <a:lstStyle/>
          <a:p>
            <a:pPr marL="342900" indent="-342900">
              <a:buAutoNum type="alphaLcPeriod"/>
            </a:pPr>
            <a:r>
              <a:rPr lang="pt-BR" sz="1400" dirty="0"/>
              <a:t>Área urbanizada de cidade ou vila</a:t>
            </a:r>
          </a:p>
          <a:p>
            <a:pPr marL="342900" indent="-342900">
              <a:buAutoNum type="alphaLcPeriod"/>
            </a:pPr>
            <a:r>
              <a:rPr lang="pt-BR" sz="1400" dirty="0"/>
              <a:t>Aglomerado rural isolado</a:t>
            </a:r>
          </a:p>
          <a:p>
            <a:pPr marL="342900" indent="-342900">
              <a:buAutoNum type="alphaLcPeriod"/>
            </a:pPr>
            <a:r>
              <a:rPr lang="pt-BR" sz="1400" dirty="0"/>
              <a:t>Aglomerado rural de extensão urbana</a:t>
            </a:r>
          </a:p>
          <a:p>
            <a:pPr marL="342900" indent="-342900">
              <a:buAutoNum type="alphaLcPeriod"/>
            </a:pPr>
            <a:r>
              <a:rPr lang="pt-BR" sz="1400" dirty="0"/>
              <a:t>Aglomerado rural isolado - povoado</a:t>
            </a:r>
          </a:p>
          <a:p>
            <a:pPr marL="342900" indent="-342900">
              <a:buAutoNum type="alphaLcPeriod"/>
            </a:pPr>
            <a:r>
              <a:rPr lang="pt-BR" sz="1400" dirty="0"/>
              <a:t>Aglomerado rural isolado – núcleo</a:t>
            </a:r>
          </a:p>
          <a:p>
            <a:pPr marL="342900" indent="-342900">
              <a:buAutoNum type="alphaLcPeriod"/>
            </a:pPr>
            <a:r>
              <a:rPr lang="pt-BR" sz="1400" dirty="0"/>
              <a:t>Área não urbanizada de cidade ou vila</a:t>
            </a:r>
          </a:p>
          <a:p>
            <a:pPr marL="342900" indent="-342900">
              <a:buAutoNum type="alphaLcPeriod"/>
            </a:pPr>
            <a:r>
              <a:rPr lang="pt-BR" sz="1400" dirty="0"/>
              <a:t>Área urbanizada isolada</a:t>
            </a:r>
          </a:p>
          <a:p>
            <a:pPr marL="342900" indent="-342900">
              <a:buAutoNum type="alphaLcPeriod"/>
            </a:pPr>
            <a:endParaRPr lang="pt-BR" dirty="0"/>
          </a:p>
          <a:p>
            <a:pPr marL="342900" indent="-342900">
              <a:buAutoNum type="alphaLcPeriod"/>
            </a:pPr>
            <a:endParaRPr lang="pt-BR" dirty="0"/>
          </a:p>
        </p:txBody>
      </p:sp>
      <p:sp>
        <p:nvSpPr>
          <p:cNvPr id="26" name="CaixaDeTexto 25">
            <a:extLst>
              <a:ext uri="{FF2B5EF4-FFF2-40B4-BE49-F238E27FC236}">
                <a16:creationId xmlns:a16="http://schemas.microsoft.com/office/drawing/2014/main" id="{4473CA67-553B-456D-A463-B3A9317FE510}"/>
              </a:ext>
            </a:extLst>
          </p:cNvPr>
          <p:cNvSpPr txBox="1"/>
          <p:nvPr/>
        </p:nvSpPr>
        <p:spPr>
          <a:xfrm>
            <a:off x="8157115" y="759412"/>
            <a:ext cx="1406475" cy="477054"/>
          </a:xfrm>
          <a:prstGeom prst="rect">
            <a:avLst/>
          </a:prstGeom>
          <a:noFill/>
        </p:spPr>
        <p:txBody>
          <a:bodyPr wrap="none" rtlCol="0">
            <a:spAutoFit/>
          </a:bodyPr>
          <a:lstStyle/>
          <a:p>
            <a:r>
              <a:rPr lang="pt-BR" sz="2500" dirty="0" err="1"/>
              <a:t>Low</a:t>
            </a:r>
            <a:r>
              <a:rPr lang="pt-BR" sz="2500" dirty="0"/>
              <a:t>-High</a:t>
            </a:r>
          </a:p>
        </p:txBody>
      </p:sp>
      <p:sp>
        <p:nvSpPr>
          <p:cNvPr id="27" name="CaixaDeTexto 26">
            <a:extLst>
              <a:ext uri="{FF2B5EF4-FFF2-40B4-BE49-F238E27FC236}">
                <a16:creationId xmlns:a16="http://schemas.microsoft.com/office/drawing/2014/main" id="{B8718591-0164-4223-A692-2F64FC048F88}"/>
              </a:ext>
            </a:extLst>
          </p:cNvPr>
          <p:cNvSpPr txBox="1"/>
          <p:nvPr/>
        </p:nvSpPr>
        <p:spPr>
          <a:xfrm>
            <a:off x="1312132" y="1001102"/>
            <a:ext cx="3210623" cy="369332"/>
          </a:xfrm>
          <a:prstGeom prst="rect">
            <a:avLst/>
          </a:prstGeom>
          <a:noFill/>
        </p:spPr>
        <p:txBody>
          <a:bodyPr wrap="none" rtlCol="0">
            <a:spAutoFit/>
          </a:bodyPr>
          <a:lstStyle/>
          <a:p>
            <a:r>
              <a:rPr lang="pt-BR" dirty="0"/>
              <a:t>LISA </a:t>
            </a:r>
            <a:r>
              <a:rPr lang="pt-BR" dirty="0" err="1"/>
              <a:t>univariado</a:t>
            </a:r>
            <a:r>
              <a:rPr lang="pt-BR" dirty="0"/>
              <a:t> (</a:t>
            </a:r>
            <a:r>
              <a:rPr lang="pt-BR" dirty="0" err="1"/>
              <a:t>Radiância</a:t>
            </a:r>
            <a:r>
              <a:rPr lang="pt-BR" dirty="0"/>
              <a:t> total)</a:t>
            </a:r>
          </a:p>
        </p:txBody>
      </p:sp>
      <p:sp>
        <p:nvSpPr>
          <p:cNvPr id="28" name="CaixaDeTexto 27">
            <a:extLst>
              <a:ext uri="{FF2B5EF4-FFF2-40B4-BE49-F238E27FC236}">
                <a16:creationId xmlns:a16="http://schemas.microsoft.com/office/drawing/2014/main" id="{816BE747-6F8E-42C3-8F35-B8BA483256BC}"/>
              </a:ext>
            </a:extLst>
          </p:cNvPr>
          <p:cNvSpPr txBox="1"/>
          <p:nvPr/>
        </p:nvSpPr>
        <p:spPr>
          <a:xfrm>
            <a:off x="1890403" y="1351283"/>
            <a:ext cx="2334998" cy="307777"/>
          </a:xfrm>
          <a:prstGeom prst="rect">
            <a:avLst/>
          </a:prstGeom>
          <a:noFill/>
        </p:spPr>
        <p:txBody>
          <a:bodyPr wrap="none" rtlCol="0">
            <a:spAutoFit/>
          </a:bodyPr>
          <a:lstStyle/>
          <a:p>
            <a:r>
              <a:rPr lang="pt-BR" sz="1400" dirty="0"/>
              <a:t>12 x 12km (</a:t>
            </a:r>
            <a:r>
              <a:rPr lang="pt-BR" sz="1400" dirty="0" err="1"/>
              <a:t>pseudo</a:t>
            </a:r>
            <a:r>
              <a:rPr lang="pt-BR" sz="1400" dirty="0"/>
              <a:t> p &lt; 0.001)</a:t>
            </a:r>
          </a:p>
        </p:txBody>
      </p:sp>
      <p:sp>
        <p:nvSpPr>
          <p:cNvPr id="6" name="CaixaDeTexto 5">
            <a:extLst>
              <a:ext uri="{FF2B5EF4-FFF2-40B4-BE49-F238E27FC236}">
                <a16:creationId xmlns:a16="http://schemas.microsoft.com/office/drawing/2014/main" id="{7134E6A8-0FD2-4740-870E-A9E76B3C9C2A}"/>
              </a:ext>
            </a:extLst>
          </p:cNvPr>
          <p:cNvSpPr txBox="1"/>
          <p:nvPr/>
        </p:nvSpPr>
        <p:spPr>
          <a:xfrm>
            <a:off x="4055234" y="5927748"/>
            <a:ext cx="4836217" cy="923330"/>
          </a:xfrm>
          <a:prstGeom prst="rect">
            <a:avLst/>
          </a:prstGeom>
          <a:noFill/>
        </p:spPr>
        <p:txBody>
          <a:bodyPr wrap="square" rtlCol="0">
            <a:spAutoFit/>
          </a:bodyPr>
          <a:lstStyle/>
          <a:p>
            <a:pPr marL="285750" indent="-285750">
              <a:buFontTx/>
              <a:buChar char="-"/>
            </a:pPr>
            <a:r>
              <a:rPr lang="pt-BR" dirty="0"/>
              <a:t>Transições entre área urbanizada e aglomerados rurais (povoado)</a:t>
            </a:r>
          </a:p>
          <a:p>
            <a:endParaRPr lang="pt-BR" dirty="0"/>
          </a:p>
        </p:txBody>
      </p:sp>
      <p:pic>
        <p:nvPicPr>
          <p:cNvPr id="11" name="Imagem 10">
            <a:extLst>
              <a:ext uri="{FF2B5EF4-FFF2-40B4-BE49-F238E27FC236}">
                <a16:creationId xmlns:a16="http://schemas.microsoft.com/office/drawing/2014/main" id="{2AE1FB2B-B98C-40CD-8249-0528919014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7074" y="1236466"/>
            <a:ext cx="5356511" cy="4090426"/>
          </a:xfrm>
          <a:prstGeom prst="rect">
            <a:avLst/>
          </a:prstGeom>
        </p:spPr>
      </p:pic>
    </p:spTree>
    <p:extLst>
      <p:ext uri="{BB962C8B-B14F-4D97-AF65-F5344CB8AC3E}">
        <p14:creationId xmlns:p14="http://schemas.microsoft.com/office/powerpoint/2010/main" val="1981223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ela 9">
            <a:extLst>
              <a:ext uri="{FF2B5EF4-FFF2-40B4-BE49-F238E27FC236}">
                <a16:creationId xmlns:a16="http://schemas.microsoft.com/office/drawing/2014/main" id="{3CD57BAA-9FD6-4342-8035-728E0D2D9AB9}"/>
              </a:ext>
            </a:extLst>
          </p:cNvPr>
          <p:cNvGraphicFramePr>
            <a:graphicFrameLocks noGrp="1"/>
          </p:cNvGraphicFramePr>
          <p:nvPr>
            <p:extLst>
              <p:ext uri="{D42A27DB-BD31-4B8C-83A1-F6EECF244321}">
                <p14:modId xmlns:p14="http://schemas.microsoft.com/office/powerpoint/2010/main" val="4110881914"/>
              </p:ext>
            </p:extLst>
          </p:nvPr>
        </p:nvGraphicFramePr>
        <p:xfrm>
          <a:off x="2812974" y="1792408"/>
          <a:ext cx="6566052" cy="4265492"/>
        </p:xfrm>
        <a:graphic>
          <a:graphicData uri="http://schemas.openxmlformats.org/drawingml/2006/table">
            <a:tbl>
              <a:tblPr firstRow="1" firstCol="1" bandRow="1">
                <a:tableStyleId>{2D5ABB26-0587-4C30-8999-92F81FD0307C}</a:tableStyleId>
              </a:tblPr>
              <a:tblGrid>
                <a:gridCol w="3271030">
                  <a:extLst>
                    <a:ext uri="{9D8B030D-6E8A-4147-A177-3AD203B41FA5}">
                      <a16:colId xmlns:a16="http://schemas.microsoft.com/office/drawing/2014/main" val="3496135337"/>
                    </a:ext>
                  </a:extLst>
                </a:gridCol>
                <a:gridCol w="3295022">
                  <a:extLst>
                    <a:ext uri="{9D8B030D-6E8A-4147-A177-3AD203B41FA5}">
                      <a16:colId xmlns:a16="http://schemas.microsoft.com/office/drawing/2014/main" val="1166867790"/>
                    </a:ext>
                  </a:extLst>
                </a:gridCol>
              </a:tblGrid>
              <a:tr h="371092">
                <a:tc>
                  <a:txBody>
                    <a:bodyPr/>
                    <a:lstStyle/>
                    <a:p>
                      <a:pPr algn="just">
                        <a:lnSpc>
                          <a:spcPct val="150000"/>
                        </a:lnSpc>
                        <a:spcBef>
                          <a:spcPts val="200"/>
                        </a:spcBef>
                        <a:spcAft>
                          <a:spcPts val="200"/>
                        </a:spcAft>
                      </a:pPr>
                      <a:r>
                        <a:rPr lang="pt-BR" sz="2200" b="1" dirty="0">
                          <a:effectLst/>
                        </a:rPr>
                        <a:t>Variável</a:t>
                      </a:r>
                      <a:endParaRPr lang="pt-BR" sz="2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4216" marR="104216"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Bef>
                          <a:spcPts val="200"/>
                        </a:spcBef>
                        <a:spcAft>
                          <a:spcPts val="200"/>
                        </a:spcAft>
                      </a:pPr>
                      <a:r>
                        <a:rPr lang="pt-BR" sz="2200" b="1" dirty="0">
                          <a:effectLst/>
                        </a:rPr>
                        <a:t>SNPP-VIIRS</a:t>
                      </a:r>
                      <a:endParaRPr lang="pt-BR" sz="2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4216" marR="104216"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6069265"/>
                  </a:ext>
                </a:extLst>
              </a:tr>
              <a:tr h="1028072">
                <a:tc>
                  <a:txBody>
                    <a:bodyPr/>
                    <a:lstStyle/>
                    <a:p>
                      <a:pPr algn="l">
                        <a:lnSpc>
                          <a:spcPct val="150000"/>
                        </a:lnSpc>
                        <a:spcBef>
                          <a:spcPts val="200"/>
                        </a:spcBef>
                        <a:spcAft>
                          <a:spcPts val="200"/>
                        </a:spcAft>
                      </a:pPr>
                      <a:r>
                        <a:rPr lang="pt-BR" sz="2500" dirty="0">
                          <a:effectLst/>
                        </a:rPr>
                        <a:t>Horário de passagem</a:t>
                      </a:r>
                      <a:endParaRPr lang="pt-BR" sz="2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4216" marR="1042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lnSpc>
                          <a:spcPct val="150000"/>
                        </a:lnSpc>
                        <a:spcBef>
                          <a:spcPts val="200"/>
                        </a:spcBef>
                        <a:spcAft>
                          <a:spcPts val="200"/>
                        </a:spcAft>
                      </a:pPr>
                      <a:r>
                        <a:rPr lang="pt-BR" sz="2500" dirty="0">
                          <a:effectLst/>
                        </a:rPr>
                        <a:t>~01h:30min</a:t>
                      </a:r>
                      <a:endParaRPr lang="pt-BR" sz="2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4216" marR="1042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698211610"/>
                  </a:ext>
                </a:extLst>
              </a:tr>
              <a:tr h="791956">
                <a:tc>
                  <a:txBody>
                    <a:bodyPr/>
                    <a:lstStyle/>
                    <a:p>
                      <a:pPr algn="l">
                        <a:lnSpc>
                          <a:spcPct val="150000"/>
                        </a:lnSpc>
                        <a:spcBef>
                          <a:spcPts val="200"/>
                        </a:spcBef>
                        <a:spcAft>
                          <a:spcPts val="200"/>
                        </a:spcAft>
                      </a:pPr>
                      <a:r>
                        <a:rPr lang="pt-BR" sz="2500" dirty="0">
                          <a:effectLst/>
                        </a:rPr>
                        <a:t>Quantização</a:t>
                      </a:r>
                      <a:endParaRPr lang="pt-BR" sz="2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4216" marR="1042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lnSpc>
                          <a:spcPct val="150000"/>
                        </a:lnSpc>
                        <a:spcBef>
                          <a:spcPts val="200"/>
                        </a:spcBef>
                        <a:spcAft>
                          <a:spcPts val="200"/>
                        </a:spcAft>
                      </a:pPr>
                      <a:r>
                        <a:rPr lang="pt-BR" sz="2500" dirty="0">
                          <a:effectLst/>
                        </a:rPr>
                        <a:t>14 bit</a:t>
                      </a:r>
                      <a:endParaRPr lang="pt-BR" sz="2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4216" marR="1042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51488140"/>
                  </a:ext>
                </a:extLst>
              </a:tr>
              <a:tr h="985698">
                <a:tc>
                  <a:txBody>
                    <a:bodyPr/>
                    <a:lstStyle/>
                    <a:p>
                      <a:pPr algn="l">
                        <a:lnSpc>
                          <a:spcPct val="150000"/>
                        </a:lnSpc>
                        <a:spcBef>
                          <a:spcPts val="200"/>
                        </a:spcBef>
                        <a:spcAft>
                          <a:spcPts val="200"/>
                        </a:spcAft>
                      </a:pPr>
                      <a:r>
                        <a:rPr lang="pt-BR" sz="2500" dirty="0" err="1">
                          <a:effectLst/>
                        </a:rPr>
                        <a:t>Sensib</a:t>
                      </a:r>
                      <a:r>
                        <a:rPr lang="pt-BR" sz="2500" dirty="0">
                          <a:effectLst/>
                        </a:rPr>
                        <a:t>. Min</a:t>
                      </a:r>
                      <a:endParaRPr lang="pt-BR" sz="2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4216" marR="1042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lnSpc>
                          <a:spcPct val="150000"/>
                        </a:lnSpc>
                        <a:spcBef>
                          <a:spcPts val="200"/>
                        </a:spcBef>
                        <a:spcAft>
                          <a:spcPts val="200"/>
                        </a:spcAft>
                      </a:pPr>
                      <a:r>
                        <a:rPr lang="pt-BR" sz="2500" dirty="0">
                          <a:effectLst/>
                        </a:rPr>
                        <a:t>2E-11 W/cm²/</a:t>
                      </a:r>
                      <a:r>
                        <a:rPr lang="pt-BR" sz="2500" dirty="0" err="1">
                          <a:effectLst/>
                        </a:rPr>
                        <a:t>sr</a:t>
                      </a:r>
                      <a:r>
                        <a:rPr lang="pt-BR" sz="2500" dirty="0">
                          <a:effectLst/>
                        </a:rPr>
                        <a:t>/µm</a:t>
                      </a:r>
                      <a:endParaRPr lang="pt-BR" sz="2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4216" marR="1042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978166950"/>
                  </a:ext>
                </a:extLst>
              </a:tr>
              <a:tr h="1010567">
                <a:tc>
                  <a:txBody>
                    <a:bodyPr/>
                    <a:lstStyle/>
                    <a:p>
                      <a:pPr algn="l">
                        <a:lnSpc>
                          <a:spcPct val="150000"/>
                        </a:lnSpc>
                        <a:spcBef>
                          <a:spcPts val="200"/>
                        </a:spcBef>
                        <a:spcAft>
                          <a:spcPts val="200"/>
                        </a:spcAft>
                      </a:pPr>
                      <a:r>
                        <a:rPr lang="pt-BR" sz="2500" dirty="0">
                          <a:effectLst/>
                        </a:rPr>
                        <a:t>Resolução espacial</a:t>
                      </a:r>
                      <a:endParaRPr lang="pt-BR" sz="2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4216" marR="1042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lnSpc>
                          <a:spcPct val="150000"/>
                        </a:lnSpc>
                        <a:spcBef>
                          <a:spcPts val="200"/>
                        </a:spcBef>
                        <a:spcAft>
                          <a:spcPts val="200"/>
                        </a:spcAft>
                      </a:pPr>
                      <a:r>
                        <a:rPr lang="pt-BR" sz="2500" dirty="0">
                          <a:effectLst/>
                        </a:rPr>
                        <a:t>(450 m)</a:t>
                      </a:r>
                      <a:endParaRPr lang="pt-BR" sz="2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4216" marR="1042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06250877"/>
                  </a:ext>
                </a:extLst>
              </a:tr>
            </a:tbl>
          </a:graphicData>
        </a:graphic>
      </p:graphicFrame>
      <p:sp>
        <p:nvSpPr>
          <p:cNvPr id="22" name="CaixaDeTexto 21">
            <a:extLst>
              <a:ext uri="{FF2B5EF4-FFF2-40B4-BE49-F238E27FC236}">
                <a16:creationId xmlns:a16="http://schemas.microsoft.com/office/drawing/2014/main" id="{861B7099-90D5-4175-9976-37101F690A01}"/>
              </a:ext>
            </a:extLst>
          </p:cNvPr>
          <p:cNvSpPr txBox="1"/>
          <p:nvPr/>
        </p:nvSpPr>
        <p:spPr>
          <a:xfrm>
            <a:off x="514956" y="800100"/>
            <a:ext cx="11709359" cy="553998"/>
          </a:xfrm>
          <a:prstGeom prst="rect">
            <a:avLst/>
          </a:prstGeom>
          <a:noFill/>
        </p:spPr>
        <p:txBody>
          <a:bodyPr wrap="none" rtlCol="0">
            <a:spAutoFit/>
          </a:bodyPr>
          <a:lstStyle/>
          <a:p>
            <a:r>
              <a:rPr lang="pt-BR" sz="3000" dirty="0"/>
              <a:t>Dados de luzes noturnas: NOAA (</a:t>
            </a:r>
            <a:r>
              <a:rPr lang="pt-BR" sz="3000" dirty="0" err="1"/>
              <a:t>National</a:t>
            </a:r>
            <a:r>
              <a:rPr lang="pt-BR" sz="3000" dirty="0"/>
              <a:t> Center for Environmental Info.)  </a:t>
            </a:r>
          </a:p>
        </p:txBody>
      </p:sp>
      <p:sp>
        <p:nvSpPr>
          <p:cNvPr id="5" name="Título 1">
            <a:extLst>
              <a:ext uri="{FF2B5EF4-FFF2-40B4-BE49-F238E27FC236}">
                <a16:creationId xmlns:a16="http://schemas.microsoft.com/office/drawing/2014/main" id="{9453C171-34BD-4136-A282-9DF780EBB2E3}"/>
              </a:ext>
            </a:extLst>
          </p:cNvPr>
          <p:cNvSpPr txBox="1">
            <a:spLocks/>
          </p:cNvSpPr>
          <p:nvPr/>
        </p:nvSpPr>
        <p:spPr>
          <a:xfrm>
            <a:off x="84503" y="63696"/>
            <a:ext cx="2019719" cy="9057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3500" dirty="0"/>
              <a:t>Métodos</a:t>
            </a:r>
          </a:p>
        </p:txBody>
      </p:sp>
    </p:spTree>
    <p:extLst>
      <p:ext uri="{BB962C8B-B14F-4D97-AF65-F5344CB8AC3E}">
        <p14:creationId xmlns:p14="http://schemas.microsoft.com/office/powerpoint/2010/main" val="21236311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8407102E-0824-4BC3-B0E1-8C0873CFD608}"/>
              </a:ext>
            </a:extLst>
          </p:cNvPr>
          <p:cNvPicPr>
            <a:picLocks noChangeAspect="1"/>
          </p:cNvPicPr>
          <p:nvPr/>
        </p:nvPicPr>
        <p:blipFill>
          <a:blip r:embed="rId3"/>
          <a:stretch>
            <a:fillRect/>
          </a:stretch>
        </p:blipFill>
        <p:spPr>
          <a:xfrm>
            <a:off x="622155" y="1768646"/>
            <a:ext cx="4836217" cy="4411343"/>
          </a:xfrm>
          <a:prstGeom prst="rect">
            <a:avLst/>
          </a:prstGeom>
        </p:spPr>
      </p:pic>
      <p:sp>
        <p:nvSpPr>
          <p:cNvPr id="4" name="Título 1">
            <a:extLst>
              <a:ext uri="{FF2B5EF4-FFF2-40B4-BE49-F238E27FC236}">
                <a16:creationId xmlns:a16="http://schemas.microsoft.com/office/drawing/2014/main" id="{4A8F041F-DE1C-4028-BE8A-3E31C985F994}"/>
              </a:ext>
            </a:extLst>
          </p:cNvPr>
          <p:cNvSpPr txBox="1">
            <a:spLocks/>
          </p:cNvSpPr>
          <p:nvPr/>
        </p:nvSpPr>
        <p:spPr>
          <a:xfrm>
            <a:off x="84503" y="63696"/>
            <a:ext cx="4957760" cy="967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500" dirty="0"/>
              <a:t>Resultados e discussão</a:t>
            </a:r>
          </a:p>
        </p:txBody>
      </p:sp>
      <p:sp>
        <p:nvSpPr>
          <p:cNvPr id="9" name="Retângulo 8">
            <a:extLst>
              <a:ext uri="{FF2B5EF4-FFF2-40B4-BE49-F238E27FC236}">
                <a16:creationId xmlns:a16="http://schemas.microsoft.com/office/drawing/2014/main" id="{D75CE193-F741-47FF-8CE0-8D9AF70E2467}"/>
              </a:ext>
            </a:extLst>
          </p:cNvPr>
          <p:cNvSpPr/>
          <p:nvPr/>
        </p:nvSpPr>
        <p:spPr>
          <a:xfrm>
            <a:off x="84503" y="5147591"/>
            <a:ext cx="253230" cy="253230"/>
          </a:xfrm>
          <a:prstGeom prst="rect">
            <a:avLst/>
          </a:prstGeom>
          <a:solidFill>
            <a:srgbClr val="FF142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Retângulo 11">
            <a:extLst>
              <a:ext uri="{FF2B5EF4-FFF2-40B4-BE49-F238E27FC236}">
                <a16:creationId xmlns:a16="http://schemas.microsoft.com/office/drawing/2014/main" id="{AADE3ADB-3238-481A-B75B-257DC8FA5221}"/>
              </a:ext>
            </a:extLst>
          </p:cNvPr>
          <p:cNvSpPr/>
          <p:nvPr/>
        </p:nvSpPr>
        <p:spPr>
          <a:xfrm>
            <a:off x="84503" y="5481449"/>
            <a:ext cx="253230" cy="253230"/>
          </a:xfrm>
          <a:prstGeom prst="rect">
            <a:avLst/>
          </a:prstGeom>
          <a:solidFill>
            <a:srgbClr val="2F2A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a:extLst>
              <a:ext uri="{FF2B5EF4-FFF2-40B4-BE49-F238E27FC236}">
                <a16:creationId xmlns:a16="http://schemas.microsoft.com/office/drawing/2014/main" id="{D7E9E6CB-6EF1-4934-A155-D959B210F822}"/>
              </a:ext>
            </a:extLst>
          </p:cNvPr>
          <p:cNvSpPr/>
          <p:nvPr/>
        </p:nvSpPr>
        <p:spPr>
          <a:xfrm>
            <a:off x="84503" y="5815307"/>
            <a:ext cx="253230" cy="253230"/>
          </a:xfrm>
          <a:prstGeom prst="rect">
            <a:avLst/>
          </a:prstGeom>
          <a:solidFill>
            <a:srgbClr val="FFAF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a:extLst>
              <a:ext uri="{FF2B5EF4-FFF2-40B4-BE49-F238E27FC236}">
                <a16:creationId xmlns:a16="http://schemas.microsoft.com/office/drawing/2014/main" id="{9827360A-1FB9-4B82-9E43-1BB55E6AA309}"/>
              </a:ext>
            </a:extLst>
          </p:cNvPr>
          <p:cNvSpPr/>
          <p:nvPr/>
        </p:nvSpPr>
        <p:spPr>
          <a:xfrm>
            <a:off x="84503" y="6149165"/>
            <a:ext cx="253230" cy="253230"/>
          </a:xfrm>
          <a:prstGeom prst="rect">
            <a:avLst/>
          </a:prstGeom>
          <a:solidFill>
            <a:srgbClr val="B9B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a:extLst>
              <a:ext uri="{FF2B5EF4-FFF2-40B4-BE49-F238E27FC236}">
                <a16:creationId xmlns:a16="http://schemas.microsoft.com/office/drawing/2014/main" id="{4EF9FAD4-D2E0-431E-B9F5-3ECE94996B62}"/>
              </a:ext>
            </a:extLst>
          </p:cNvPr>
          <p:cNvSpPr/>
          <p:nvPr/>
        </p:nvSpPr>
        <p:spPr>
          <a:xfrm>
            <a:off x="84503" y="6483023"/>
            <a:ext cx="253230" cy="25323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a:extLst>
              <a:ext uri="{FF2B5EF4-FFF2-40B4-BE49-F238E27FC236}">
                <a16:creationId xmlns:a16="http://schemas.microsoft.com/office/drawing/2014/main" id="{1507283D-BEF1-4534-A8DD-ABD131B4AE08}"/>
              </a:ext>
            </a:extLst>
          </p:cNvPr>
          <p:cNvSpPr txBox="1"/>
          <p:nvPr/>
        </p:nvSpPr>
        <p:spPr>
          <a:xfrm>
            <a:off x="445421" y="5112117"/>
            <a:ext cx="473206" cy="369332"/>
          </a:xfrm>
          <a:prstGeom prst="rect">
            <a:avLst/>
          </a:prstGeom>
          <a:noFill/>
        </p:spPr>
        <p:txBody>
          <a:bodyPr wrap="none" rtlCol="0">
            <a:spAutoFit/>
          </a:bodyPr>
          <a:lstStyle/>
          <a:p>
            <a:r>
              <a:rPr lang="pt-BR" dirty="0"/>
              <a:t>HH</a:t>
            </a:r>
          </a:p>
        </p:txBody>
      </p:sp>
      <p:sp>
        <p:nvSpPr>
          <p:cNvPr id="18" name="CaixaDeTexto 17">
            <a:extLst>
              <a:ext uri="{FF2B5EF4-FFF2-40B4-BE49-F238E27FC236}">
                <a16:creationId xmlns:a16="http://schemas.microsoft.com/office/drawing/2014/main" id="{98335AB7-C423-4D1A-A101-CD7EA8361925}"/>
              </a:ext>
            </a:extLst>
          </p:cNvPr>
          <p:cNvSpPr txBox="1"/>
          <p:nvPr/>
        </p:nvSpPr>
        <p:spPr>
          <a:xfrm>
            <a:off x="491908" y="5445975"/>
            <a:ext cx="380232" cy="369332"/>
          </a:xfrm>
          <a:prstGeom prst="rect">
            <a:avLst/>
          </a:prstGeom>
          <a:noFill/>
        </p:spPr>
        <p:txBody>
          <a:bodyPr wrap="none" rtlCol="0">
            <a:spAutoFit/>
          </a:bodyPr>
          <a:lstStyle/>
          <a:p>
            <a:r>
              <a:rPr lang="pt-BR" dirty="0"/>
              <a:t>LL</a:t>
            </a:r>
          </a:p>
        </p:txBody>
      </p:sp>
      <p:sp>
        <p:nvSpPr>
          <p:cNvPr id="19" name="CaixaDeTexto 18">
            <a:extLst>
              <a:ext uri="{FF2B5EF4-FFF2-40B4-BE49-F238E27FC236}">
                <a16:creationId xmlns:a16="http://schemas.microsoft.com/office/drawing/2014/main" id="{5C3B8CD2-B697-452E-98D1-839D0421B0BB}"/>
              </a:ext>
            </a:extLst>
          </p:cNvPr>
          <p:cNvSpPr txBox="1"/>
          <p:nvPr/>
        </p:nvSpPr>
        <p:spPr>
          <a:xfrm>
            <a:off x="491907" y="5810657"/>
            <a:ext cx="426720" cy="369332"/>
          </a:xfrm>
          <a:prstGeom prst="rect">
            <a:avLst/>
          </a:prstGeom>
          <a:noFill/>
        </p:spPr>
        <p:txBody>
          <a:bodyPr wrap="none" rtlCol="0">
            <a:spAutoFit/>
          </a:bodyPr>
          <a:lstStyle/>
          <a:p>
            <a:r>
              <a:rPr lang="pt-BR" dirty="0"/>
              <a:t>LH</a:t>
            </a:r>
          </a:p>
        </p:txBody>
      </p:sp>
      <p:sp>
        <p:nvSpPr>
          <p:cNvPr id="20" name="CaixaDeTexto 19">
            <a:extLst>
              <a:ext uri="{FF2B5EF4-FFF2-40B4-BE49-F238E27FC236}">
                <a16:creationId xmlns:a16="http://schemas.microsoft.com/office/drawing/2014/main" id="{243F64A1-CD57-4511-9AB3-28967802E91F}"/>
              </a:ext>
            </a:extLst>
          </p:cNvPr>
          <p:cNvSpPr txBox="1"/>
          <p:nvPr/>
        </p:nvSpPr>
        <p:spPr>
          <a:xfrm>
            <a:off x="491907" y="6144515"/>
            <a:ext cx="426720" cy="369332"/>
          </a:xfrm>
          <a:prstGeom prst="rect">
            <a:avLst/>
          </a:prstGeom>
          <a:noFill/>
        </p:spPr>
        <p:txBody>
          <a:bodyPr wrap="none" rtlCol="0">
            <a:spAutoFit/>
          </a:bodyPr>
          <a:lstStyle/>
          <a:p>
            <a:r>
              <a:rPr lang="pt-BR" dirty="0"/>
              <a:t>HL</a:t>
            </a:r>
          </a:p>
        </p:txBody>
      </p:sp>
      <p:sp>
        <p:nvSpPr>
          <p:cNvPr id="21" name="CaixaDeTexto 20">
            <a:extLst>
              <a:ext uri="{FF2B5EF4-FFF2-40B4-BE49-F238E27FC236}">
                <a16:creationId xmlns:a16="http://schemas.microsoft.com/office/drawing/2014/main" id="{A6ABDD9E-E03D-4A55-B52B-02A61B9CF63E}"/>
              </a:ext>
            </a:extLst>
          </p:cNvPr>
          <p:cNvSpPr txBox="1"/>
          <p:nvPr/>
        </p:nvSpPr>
        <p:spPr>
          <a:xfrm>
            <a:off x="445421" y="6424972"/>
            <a:ext cx="1733423" cy="369332"/>
          </a:xfrm>
          <a:prstGeom prst="rect">
            <a:avLst/>
          </a:prstGeom>
          <a:noFill/>
        </p:spPr>
        <p:txBody>
          <a:bodyPr wrap="none" rtlCol="0">
            <a:spAutoFit/>
          </a:bodyPr>
          <a:lstStyle/>
          <a:p>
            <a:r>
              <a:rPr lang="pt-BR" dirty="0"/>
              <a:t>Não significativo</a:t>
            </a:r>
          </a:p>
        </p:txBody>
      </p:sp>
      <p:sp>
        <p:nvSpPr>
          <p:cNvPr id="24" name="CaixaDeTexto 23">
            <a:extLst>
              <a:ext uri="{FF2B5EF4-FFF2-40B4-BE49-F238E27FC236}">
                <a16:creationId xmlns:a16="http://schemas.microsoft.com/office/drawing/2014/main" id="{35760A50-4BBE-40CF-95F0-E6AFF1A2C8BC}"/>
              </a:ext>
            </a:extLst>
          </p:cNvPr>
          <p:cNvSpPr txBox="1"/>
          <p:nvPr/>
        </p:nvSpPr>
        <p:spPr>
          <a:xfrm>
            <a:off x="8891451" y="5251963"/>
            <a:ext cx="4545875" cy="2154436"/>
          </a:xfrm>
          <a:prstGeom prst="rect">
            <a:avLst/>
          </a:prstGeom>
          <a:noFill/>
        </p:spPr>
        <p:txBody>
          <a:bodyPr wrap="square" rtlCol="0">
            <a:spAutoFit/>
          </a:bodyPr>
          <a:lstStyle/>
          <a:p>
            <a:pPr marL="342900" indent="-342900">
              <a:buAutoNum type="alphaLcPeriod"/>
            </a:pPr>
            <a:r>
              <a:rPr lang="pt-BR" sz="1400" dirty="0"/>
              <a:t>Área urbanizada de cidade ou vila</a:t>
            </a:r>
          </a:p>
          <a:p>
            <a:pPr marL="342900" indent="-342900">
              <a:buAutoNum type="alphaLcPeriod"/>
            </a:pPr>
            <a:r>
              <a:rPr lang="pt-BR" sz="1400" dirty="0"/>
              <a:t>Aglomerado rural isolado</a:t>
            </a:r>
          </a:p>
          <a:p>
            <a:pPr marL="342900" indent="-342900">
              <a:buAutoNum type="alphaLcPeriod"/>
            </a:pPr>
            <a:r>
              <a:rPr lang="pt-BR" sz="1400" dirty="0"/>
              <a:t>Aglomerado rural de extensão urbana</a:t>
            </a:r>
          </a:p>
          <a:p>
            <a:pPr marL="342900" indent="-342900">
              <a:buAutoNum type="alphaLcPeriod"/>
            </a:pPr>
            <a:r>
              <a:rPr lang="pt-BR" sz="1400" dirty="0"/>
              <a:t>Aglomerado rural isolado - povoado</a:t>
            </a:r>
          </a:p>
          <a:p>
            <a:pPr marL="342900" indent="-342900">
              <a:buAutoNum type="alphaLcPeriod"/>
            </a:pPr>
            <a:r>
              <a:rPr lang="pt-BR" sz="1400" dirty="0"/>
              <a:t>Aglomerado rural isolado – núcleo</a:t>
            </a:r>
          </a:p>
          <a:p>
            <a:pPr marL="342900" indent="-342900">
              <a:buAutoNum type="alphaLcPeriod"/>
            </a:pPr>
            <a:r>
              <a:rPr lang="pt-BR" sz="1400" dirty="0"/>
              <a:t>Área não urbanizada de cidade ou vila</a:t>
            </a:r>
          </a:p>
          <a:p>
            <a:pPr marL="342900" indent="-342900">
              <a:buAutoNum type="alphaLcPeriod"/>
            </a:pPr>
            <a:r>
              <a:rPr lang="pt-BR" sz="1400" dirty="0"/>
              <a:t>Área urbanizada isolada</a:t>
            </a:r>
          </a:p>
          <a:p>
            <a:pPr marL="342900" indent="-342900">
              <a:buAutoNum type="alphaLcPeriod"/>
            </a:pPr>
            <a:endParaRPr lang="pt-BR" dirty="0"/>
          </a:p>
          <a:p>
            <a:pPr marL="342900" indent="-342900">
              <a:buAutoNum type="alphaLcPeriod"/>
            </a:pPr>
            <a:endParaRPr lang="pt-BR" dirty="0"/>
          </a:p>
        </p:txBody>
      </p:sp>
      <p:sp>
        <p:nvSpPr>
          <p:cNvPr id="26" name="CaixaDeTexto 25">
            <a:extLst>
              <a:ext uri="{FF2B5EF4-FFF2-40B4-BE49-F238E27FC236}">
                <a16:creationId xmlns:a16="http://schemas.microsoft.com/office/drawing/2014/main" id="{4473CA67-553B-456D-A463-B3A9317FE510}"/>
              </a:ext>
            </a:extLst>
          </p:cNvPr>
          <p:cNvSpPr txBox="1"/>
          <p:nvPr/>
        </p:nvSpPr>
        <p:spPr>
          <a:xfrm>
            <a:off x="8157115" y="759412"/>
            <a:ext cx="1406475" cy="477054"/>
          </a:xfrm>
          <a:prstGeom prst="rect">
            <a:avLst/>
          </a:prstGeom>
          <a:noFill/>
        </p:spPr>
        <p:txBody>
          <a:bodyPr wrap="none" rtlCol="0">
            <a:spAutoFit/>
          </a:bodyPr>
          <a:lstStyle/>
          <a:p>
            <a:r>
              <a:rPr lang="pt-BR" sz="2500" dirty="0"/>
              <a:t>High-</a:t>
            </a:r>
            <a:r>
              <a:rPr lang="pt-BR" sz="2500" dirty="0" err="1"/>
              <a:t>Low</a:t>
            </a:r>
            <a:endParaRPr lang="pt-BR" sz="2500" dirty="0"/>
          </a:p>
        </p:txBody>
      </p:sp>
      <p:sp>
        <p:nvSpPr>
          <p:cNvPr id="27" name="CaixaDeTexto 26">
            <a:extLst>
              <a:ext uri="{FF2B5EF4-FFF2-40B4-BE49-F238E27FC236}">
                <a16:creationId xmlns:a16="http://schemas.microsoft.com/office/drawing/2014/main" id="{B8718591-0164-4223-A692-2F64FC048F88}"/>
              </a:ext>
            </a:extLst>
          </p:cNvPr>
          <p:cNvSpPr txBox="1"/>
          <p:nvPr/>
        </p:nvSpPr>
        <p:spPr>
          <a:xfrm>
            <a:off x="1312132" y="1001102"/>
            <a:ext cx="3210623" cy="369332"/>
          </a:xfrm>
          <a:prstGeom prst="rect">
            <a:avLst/>
          </a:prstGeom>
          <a:noFill/>
        </p:spPr>
        <p:txBody>
          <a:bodyPr wrap="none" rtlCol="0">
            <a:spAutoFit/>
          </a:bodyPr>
          <a:lstStyle/>
          <a:p>
            <a:r>
              <a:rPr lang="pt-BR" dirty="0"/>
              <a:t>LISA </a:t>
            </a:r>
            <a:r>
              <a:rPr lang="pt-BR" dirty="0" err="1"/>
              <a:t>univariado</a:t>
            </a:r>
            <a:r>
              <a:rPr lang="pt-BR" dirty="0"/>
              <a:t> (</a:t>
            </a:r>
            <a:r>
              <a:rPr lang="pt-BR" dirty="0" err="1"/>
              <a:t>Radiância</a:t>
            </a:r>
            <a:r>
              <a:rPr lang="pt-BR" dirty="0"/>
              <a:t> total)</a:t>
            </a:r>
          </a:p>
        </p:txBody>
      </p:sp>
      <p:sp>
        <p:nvSpPr>
          <p:cNvPr id="28" name="CaixaDeTexto 27">
            <a:extLst>
              <a:ext uri="{FF2B5EF4-FFF2-40B4-BE49-F238E27FC236}">
                <a16:creationId xmlns:a16="http://schemas.microsoft.com/office/drawing/2014/main" id="{816BE747-6F8E-42C3-8F35-B8BA483256BC}"/>
              </a:ext>
            </a:extLst>
          </p:cNvPr>
          <p:cNvSpPr txBox="1"/>
          <p:nvPr/>
        </p:nvSpPr>
        <p:spPr>
          <a:xfrm>
            <a:off x="1890403" y="1351283"/>
            <a:ext cx="2334998" cy="307777"/>
          </a:xfrm>
          <a:prstGeom prst="rect">
            <a:avLst/>
          </a:prstGeom>
          <a:noFill/>
        </p:spPr>
        <p:txBody>
          <a:bodyPr wrap="none" rtlCol="0">
            <a:spAutoFit/>
          </a:bodyPr>
          <a:lstStyle/>
          <a:p>
            <a:r>
              <a:rPr lang="pt-BR" sz="1400" dirty="0"/>
              <a:t>12 x 12km (</a:t>
            </a:r>
            <a:r>
              <a:rPr lang="pt-BR" sz="1400" dirty="0" err="1"/>
              <a:t>pseudo</a:t>
            </a:r>
            <a:r>
              <a:rPr lang="pt-BR" sz="1400" dirty="0"/>
              <a:t> p &lt; 0.001)</a:t>
            </a:r>
          </a:p>
        </p:txBody>
      </p:sp>
      <p:sp>
        <p:nvSpPr>
          <p:cNvPr id="6" name="CaixaDeTexto 5">
            <a:extLst>
              <a:ext uri="{FF2B5EF4-FFF2-40B4-BE49-F238E27FC236}">
                <a16:creationId xmlns:a16="http://schemas.microsoft.com/office/drawing/2014/main" id="{7134E6A8-0FD2-4740-870E-A9E76B3C9C2A}"/>
              </a:ext>
            </a:extLst>
          </p:cNvPr>
          <p:cNvSpPr txBox="1"/>
          <p:nvPr/>
        </p:nvSpPr>
        <p:spPr>
          <a:xfrm>
            <a:off x="4055234" y="5927748"/>
            <a:ext cx="4836217" cy="923330"/>
          </a:xfrm>
          <a:prstGeom prst="rect">
            <a:avLst/>
          </a:prstGeom>
          <a:noFill/>
        </p:spPr>
        <p:txBody>
          <a:bodyPr wrap="square" rtlCol="0">
            <a:spAutoFit/>
          </a:bodyPr>
          <a:lstStyle/>
          <a:p>
            <a:pPr marL="285750" indent="-285750">
              <a:buFontTx/>
              <a:buChar char="-"/>
            </a:pPr>
            <a:r>
              <a:rPr lang="pt-BR" dirty="0"/>
              <a:t>Aglomerados rurais isolados  e áreas urbanizadas menores (núcleo)</a:t>
            </a:r>
          </a:p>
          <a:p>
            <a:endParaRPr lang="pt-BR" dirty="0"/>
          </a:p>
        </p:txBody>
      </p:sp>
      <p:pic>
        <p:nvPicPr>
          <p:cNvPr id="5" name="Imagem 4">
            <a:extLst>
              <a:ext uri="{FF2B5EF4-FFF2-40B4-BE49-F238E27FC236}">
                <a16:creationId xmlns:a16="http://schemas.microsoft.com/office/drawing/2014/main" id="{093E0DFD-6B0B-4419-A10F-D210F50FF4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8361" y="1160277"/>
            <a:ext cx="5358161" cy="4091686"/>
          </a:xfrm>
          <a:prstGeom prst="rect">
            <a:avLst/>
          </a:prstGeom>
        </p:spPr>
      </p:pic>
    </p:spTree>
    <p:extLst>
      <p:ext uri="{BB962C8B-B14F-4D97-AF65-F5344CB8AC3E}">
        <p14:creationId xmlns:p14="http://schemas.microsoft.com/office/powerpoint/2010/main" val="15419489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797A497D-7A77-449A-9B10-8F2674AA517D}"/>
              </a:ext>
            </a:extLst>
          </p:cNvPr>
          <p:cNvPicPr>
            <a:picLocks noChangeAspect="1"/>
          </p:cNvPicPr>
          <p:nvPr/>
        </p:nvPicPr>
        <p:blipFill>
          <a:blip r:embed="rId3"/>
          <a:stretch>
            <a:fillRect/>
          </a:stretch>
        </p:blipFill>
        <p:spPr>
          <a:xfrm>
            <a:off x="337733" y="1620042"/>
            <a:ext cx="5149257" cy="4683235"/>
          </a:xfrm>
          <a:prstGeom prst="rect">
            <a:avLst/>
          </a:prstGeom>
        </p:spPr>
      </p:pic>
      <p:sp>
        <p:nvSpPr>
          <p:cNvPr id="4" name="Título 1">
            <a:extLst>
              <a:ext uri="{FF2B5EF4-FFF2-40B4-BE49-F238E27FC236}">
                <a16:creationId xmlns:a16="http://schemas.microsoft.com/office/drawing/2014/main" id="{4A8F041F-DE1C-4028-BE8A-3E31C985F994}"/>
              </a:ext>
            </a:extLst>
          </p:cNvPr>
          <p:cNvSpPr txBox="1">
            <a:spLocks/>
          </p:cNvSpPr>
          <p:nvPr/>
        </p:nvSpPr>
        <p:spPr>
          <a:xfrm>
            <a:off x="84503" y="63696"/>
            <a:ext cx="4957760" cy="967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500" dirty="0"/>
              <a:t>Resultados e discussão</a:t>
            </a:r>
          </a:p>
        </p:txBody>
      </p:sp>
      <p:sp>
        <p:nvSpPr>
          <p:cNvPr id="9" name="Retângulo 8">
            <a:extLst>
              <a:ext uri="{FF2B5EF4-FFF2-40B4-BE49-F238E27FC236}">
                <a16:creationId xmlns:a16="http://schemas.microsoft.com/office/drawing/2014/main" id="{D75CE193-F741-47FF-8CE0-8D9AF70E2467}"/>
              </a:ext>
            </a:extLst>
          </p:cNvPr>
          <p:cNvSpPr/>
          <p:nvPr/>
        </p:nvSpPr>
        <p:spPr>
          <a:xfrm>
            <a:off x="84503" y="5147591"/>
            <a:ext cx="253230" cy="253230"/>
          </a:xfrm>
          <a:prstGeom prst="rect">
            <a:avLst/>
          </a:prstGeom>
          <a:solidFill>
            <a:srgbClr val="FF142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Retângulo 11">
            <a:extLst>
              <a:ext uri="{FF2B5EF4-FFF2-40B4-BE49-F238E27FC236}">
                <a16:creationId xmlns:a16="http://schemas.microsoft.com/office/drawing/2014/main" id="{AADE3ADB-3238-481A-B75B-257DC8FA5221}"/>
              </a:ext>
            </a:extLst>
          </p:cNvPr>
          <p:cNvSpPr/>
          <p:nvPr/>
        </p:nvSpPr>
        <p:spPr>
          <a:xfrm>
            <a:off x="84503" y="5481449"/>
            <a:ext cx="253230" cy="253230"/>
          </a:xfrm>
          <a:prstGeom prst="rect">
            <a:avLst/>
          </a:prstGeom>
          <a:solidFill>
            <a:srgbClr val="2F2A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a:extLst>
              <a:ext uri="{FF2B5EF4-FFF2-40B4-BE49-F238E27FC236}">
                <a16:creationId xmlns:a16="http://schemas.microsoft.com/office/drawing/2014/main" id="{D7E9E6CB-6EF1-4934-A155-D959B210F822}"/>
              </a:ext>
            </a:extLst>
          </p:cNvPr>
          <p:cNvSpPr/>
          <p:nvPr/>
        </p:nvSpPr>
        <p:spPr>
          <a:xfrm>
            <a:off x="84503" y="5815307"/>
            <a:ext cx="253230" cy="253230"/>
          </a:xfrm>
          <a:prstGeom prst="rect">
            <a:avLst/>
          </a:prstGeom>
          <a:solidFill>
            <a:srgbClr val="FFAF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a:extLst>
              <a:ext uri="{FF2B5EF4-FFF2-40B4-BE49-F238E27FC236}">
                <a16:creationId xmlns:a16="http://schemas.microsoft.com/office/drawing/2014/main" id="{9827360A-1FB9-4B82-9E43-1BB55E6AA309}"/>
              </a:ext>
            </a:extLst>
          </p:cNvPr>
          <p:cNvSpPr/>
          <p:nvPr/>
        </p:nvSpPr>
        <p:spPr>
          <a:xfrm>
            <a:off x="84503" y="6149165"/>
            <a:ext cx="253230" cy="253230"/>
          </a:xfrm>
          <a:prstGeom prst="rect">
            <a:avLst/>
          </a:prstGeom>
          <a:solidFill>
            <a:srgbClr val="B9B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a:extLst>
              <a:ext uri="{FF2B5EF4-FFF2-40B4-BE49-F238E27FC236}">
                <a16:creationId xmlns:a16="http://schemas.microsoft.com/office/drawing/2014/main" id="{4EF9FAD4-D2E0-431E-B9F5-3ECE94996B62}"/>
              </a:ext>
            </a:extLst>
          </p:cNvPr>
          <p:cNvSpPr/>
          <p:nvPr/>
        </p:nvSpPr>
        <p:spPr>
          <a:xfrm>
            <a:off x="84503" y="6483023"/>
            <a:ext cx="253230" cy="25323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a:extLst>
              <a:ext uri="{FF2B5EF4-FFF2-40B4-BE49-F238E27FC236}">
                <a16:creationId xmlns:a16="http://schemas.microsoft.com/office/drawing/2014/main" id="{1507283D-BEF1-4534-A8DD-ABD131B4AE08}"/>
              </a:ext>
            </a:extLst>
          </p:cNvPr>
          <p:cNvSpPr txBox="1"/>
          <p:nvPr/>
        </p:nvSpPr>
        <p:spPr>
          <a:xfrm>
            <a:off x="445421" y="5112117"/>
            <a:ext cx="473206" cy="369332"/>
          </a:xfrm>
          <a:prstGeom prst="rect">
            <a:avLst/>
          </a:prstGeom>
          <a:noFill/>
        </p:spPr>
        <p:txBody>
          <a:bodyPr wrap="none" rtlCol="0">
            <a:spAutoFit/>
          </a:bodyPr>
          <a:lstStyle/>
          <a:p>
            <a:r>
              <a:rPr lang="pt-BR" dirty="0"/>
              <a:t>HH</a:t>
            </a:r>
          </a:p>
        </p:txBody>
      </p:sp>
      <p:sp>
        <p:nvSpPr>
          <p:cNvPr id="18" name="CaixaDeTexto 17">
            <a:extLst>
              <a:ext uri="{FF2B5EF4-FFF2-40B4-BE49-F238E27FC236}">
                <a16:creationId xmlns:a16="http://schemas.microsoft.com/office/drawing/2014/main" id="{98335AB7-C423-4D1A-A101-CD7EA8361925}"/>
              </a:ext>
            </a:extLst>
          </p:cNvPr>
          <p:cNvSpPr txBox="1"/>
          <p:nvPr/>
        </p:nvSpPr>
        <p:spPr>
          <a:xfrm>
            <a:off x="491908" y="5445975"/>
            <a:ext cx="380232" cy="369332"/>
          </a:xfrm>
          <a:prstGeom prst="rect">
            <a:avLst/>
          </a:prstGeom>
          <a:noFill/>
        </p:spPr>
        <p:txBody>
          <a:bodyPr wrap="none" rtlCol="0">
            <a:spAutoFit/>
          </a:bodyPr>
          <a:lstStyle/>
          <a:p>
            <a:r>
              <a:rPr lang="pt-BR" dirty="0"/>
              <a:t>LL</a:t>
            </a:r>
          </a:p>
        </p:txBody>
      </p:sp>
      <p:sp>
        <p:nvSpPr>
          <p:cNvPr id="19" name="CaixaDeTexto 18">
            <a:extLst>
              <a:ext uri="{FF2B5EF4-FFF2-40B4-BE49-F238E27FC236}">
                <a16:creationId xmlns:a16="http://schemas.microsoft.com/office/drawing/2014/main" id="{5C3B8CD2-B697-452E-98D1-839D0421B0BB}"/>
              </a:ext>
            </a:extLst>
          </p:cNvPr>
          <p:cNvSpPr txBox="1"/>
          <p:nvPr/>
        </p:nvSpPr>
        <p:spPr>
          <a:xfrm>
            <a:off x="491907" y="5810657"/>
            <a:ext cx="426720" cy="369332"/>
          </a:xfrm>
          <a:prstGeom prst="rect">
            <a:avLst/>
          </a:prstGeom>
          <a:noFill/>
        </p:spPr>
        <p:txBody>
          <a:bodyPr wrap="none" rtlCol="0">
            <a:spAutoFit/>
          </a:bodyPr>
          <a:lstStyle/>
          <a:p>
            <a:r>
              <a:rPr lang="pt-BR" dirty="0"/>
              <a:t>LH</a:t>
            </a:r>
          </a:p>
        </p:txBody>
      </p:sp>
      <p:sp>
        <p:nvSpPr>
          <p:cNvPr id="20" name="CaixaDeTexto 19">
            <a:extLst>
              <a:ext uri="{FF2B5EF4-FFF2-40B4-BE49-F238E27FC236}">
                <a16:creationId xmlns:a16="http://schemas.microsoft.com/office/drawing/2014/main" id="{243F64A1-CD57-4511-9AB3-28967802E91F}"/>
              </a:ext>
            </a:extLst>
          </p:cNvPr>
          <p:cNvSpPr txBox="1"/>
          <p:nvPr/>
        </p:nvSpPr>
        <p:spPr>
          <a:xfrm>
            <a:off x="491907" y="6144515"/>
            <a:ext cx="426720" cy="369332"/>
          </a:xfrm>
          <a:prstGeom prst="rect">
            <a:avLst/>
          </a:prstGeom>
          <a:noFill/>
        </p:spPr>
        <p:txBody>
          <a:bodyPr wrap="none" rtlCol="0">
            <a:spAutoFit/>
          </a:bodyPr>
          <a:lstStyle/>
          <a:p>
            <a:r>
              <a:rPr lang="pt-BR" dirty="0"/>
              <a:t>HL</a:t>
            </a:r>
          </a:p>
        </p:txBody>
      </p:sp>
      <p:sp>
        <p:nvSpPr>
          <p:cNvPr id="21" name="CaixaDeTexto 20">
            <a:extLst>
              <a:ext uri="{FF2B5EF4-FFF2-40B4-BE49-F238E27FC236}">
                <a16:creationId xmlns:a16="http://schemas.microsoft.com/office/drawing/2014/main" id="{A6ABDD9E-E03D-4A55-B52B-02A61B9CF63E}"/>
              </a:ext>
            </a:extLst>
          </p:cNvPr>
          <p:cNvSpPr txBox="1"/>
          <p:nvPr/>
        </p:nvSpPr>
        <p:spPr>
          <a:xfrm>
            <a:off x="445421" y="6424972"/>
            <a:ext cx="1733423" cy="369332"/>
          </a:xfrm>
          <a:prstGeom prst="rect">
            <a:avLst/>
          </a:prstGeom>
          <a:noFill/>
        </p:spPr>
        <p:txBody>
          <a:bodyPr wrap="none" rtlCol="0">
            <a:spAutoFit/>
          </a:bodyPr>
          <a:lstStyle/>
          <a:p>
            <a:r>
              <a:rPr lang="pt-BR" dirty="0"/>
              <a:t>Não significativo</a:t>
            </a:r>
          </a:p>
        </p:txBody>
      </p:sp>
      <p:sp>
        <p:nvSpPr>
          <p:cNvPr id="24" name="CaixaDeTexto 23">
            <a:extLst>
              <a:ext uri="{FF2B5EF4-FFF2-40B4-BE49-F238E27FC236}">
                <a16:creationId xmlns:a16="http://schemas.microsoft.com/office/drawing/2014/main" id="{35760A50-4BBE-40CF-95F0-E6AFF1A2C8BC}"/>
              </a:ext>
            </a:extLst>
          </p:cNvPr>
          <p:cNvSpPr txBox="1"/>
          <p:nvPr/>
        </p:nvSpPr>
        <p:spPr>
          <a:xfrm>
            <a:off x="8891451" y="5251963"/>
            <a:ext cx="4545875" cy="2154436"/>
          </a:xfrm>
          <a:prstGeom prst="rect">
            <a:avLst/>
          </a:prstGeom>
          <a:noFill/>
        </p:spPr>
        <p:txBody>
          <a:bodyPr wrap="square" rtlCol="0">
            <a:spAutoFit/>
          </a:bodyPr>
          <a:lstStyle/>
          <a:p>
            <a:pPr marL="342900" indent="-342900">
              <a:buAutoNum type="alphaLcPeriod"/>
            </a:pPr>
            <a:r>
              <a:rPr lang="pt-BR" sz="1400" dirty="0"/>
              <a:t>Área urbanizada de cidade ou vila</a:t>
            </a:r>
          </a:p>
          <a:p>
            <a:pPr marL="342900" indent="-342900">
              <a:buAutoNum type="alphaLcPeriod"/>
            </a:pPr>
            <a:r>
              <a:rPr lang="pt-BR" sz="1400" dirty="0"/>
              <a:t>Aglomerado rural isolado</a:t>
            </a:r>
          </a:p>
          <a:p>
            <a:pPr marL="342900" indent="-342900">
              <a:buAutoNum type="alphaLcPeriod"/>
            </a:pPr>
            <a:r>
              <a:rPr lang="pt-BR" sz="1400" dirty="0"/>
              <a:t>Aglomerado rural de extensão urbana</a:t>
            </a:r>
          </a:p>
          <a:p>
            <a:pPr marL="342900" indent="-342900">
              <a:buAutoNum type="alphaLcPeriod"/>
            </a:pPr>
            <a:r>
              <a:rPr lang="pt-BR" sz="1400" dirty="0"/>
              <a:t>Aglomerado rural isolado - povoado</a:t>
            </a:r>
          </a:p>
          <a:p>
            <a:pPr marL="342900" indent="-342900">
              <a:buAutoNum type="alphaLcPeriod"/>
            </a:pPr>
            <a:r>
              <a:rPr lang="pt-BR" sz="1400" dirty="0"/>
              <a:t>Aglomerado rural isolado – núcleo</a:t>
            </a:r>
          </a:p>
          <a:p>
            <a:pPr marL="342900" indent="-342900">
              <a:buAutoNum type="alphaLcPeriod"/>
            </a:pPr>
            <a:r>
              <a:rPr lang="pt-BR" sz="1400" dirty="0"/>
              <a:t>Área não urbanizada de cidade ou vila</a:t>
            </a:r>
          </a:p>
          <a:p>
            <a:pPr marL="342900" indent="-342900">
              <a:buAutoNum type="alphaLcPeriod"/>
            </a:pPr>
            <a:r>
              <a:rPr lang="pt-BR" sz="1400" dirty="0"/>
              <a:t>Área urbanizada isolada</a:t>
            </a:r>
          </a:p>
          <a:p>
            <a:pPr marL="342900" indent="-342900">
              <a:buAutoNum type="alphaLcPeriod"/>
            </a:pPr>
            <a:endParaRPr lang="pt-BR" dirty="0"/>
          </a:p>
          <a:p>
            <a:pPr marL="342900" indent="-342900">
              <a:buAutoNum type="alphaLcPeriod"/>
            </a:pPr>
            <a:endParaRPr lang="pt-BR" dirty="0"/>
          </a:p>
        </p:txBody>
      </p:sp>
      <p:sp>
        <p:nvSpPr>
          <p:cNvPr id="26" name="CaixaDeTexto 25">
            <a:extLst>
              <a:ext uri="{FF2B5EF4-FFF2-40B4-BE49-F238E27FC236}">
                <a16:creationId xmlns:a16="http://schemas.microsoft.com/office/drawing/2014/main" id="{4473CA67-553B-456D-A463-B3A9317FE510}"/>
              </a:ext>
            </a:extLst>
          </p:cNvPr>
          <p:cNvSpPr txBox="1"/>
          <p:nvPr/>
        </p:nvSpPr>
        <p:spPr>
          <a:xfrm>
            <a:off x="8157115" y="759412"/>
            <a:ext cx="1468672" cy="477054"/>
          </a:xfrm>
          <a:prstGeom prst="rect">
            <a:avLst/>
          </a:prstGeom>
          <a:noFill/>
        </p:spPr>
        <p:txBody>
          <a:bodyPr wrap="none" rtlCol="0">
            <a:spAutoFit/>
          </a:bodyPr>
          <a:lstStyle/>
          <a:p>
            <a:r>
              <a:rPr lang="pt-BR" sz="2500" dirty="0"/>
              <a:t>High-High</a:t>
            </a:r>
          </a:p>
        </p:txBody>
      </p:sp>
      <p:sp>
        <p:nvSpPr>
          <p:cNvPr id="27" name="CaixaDeTexto 26">
            <a:extLst>
              <a:ext uri="{FF2B5EF4-FFF2-40B4-BE49-F238E27FC236}">
                <a16:creationId xmlns:a16="http://schemas.microsoft.com/office/drawing/2014/main" id="{B8718591-0164-4223-A692-2F64FC048F88}"/>
              </a:ext>
            </a:extLst>
          </p:cNvPr>
          <p:cNvSpPr txBox="1"/>
          <p:nvPr/>
        </p:nvSpPr>
        <p:spPr>
          <a:xfrm>
            <a:off x="918627" y="999585"/>
            <a:ext cx="4339329" cy="369332"/>
          </a:xfrm>
          <a:prstGeom prst="rect">
            <a:avLst/>
          </a:prstGeom>
          <a:noFill/>
        </p:spPr>
        <p:txBody>
          <a:bodyPr wrap="none" rtlCol="0">
            <a:spAutoFit/>
          </a:bodyPr>
          <a:lstStyle/>
          <a:p>
            <a:r>
              <a:rPr lang="pt-BR" dirty="0"/>
              <a:t>LISA bivariado (</a:t>
            </a:r>
            <a:r>
              <a:rPr lang="pt-BR" dirty="0" err="1"/>
              <a:t>Radiância</a:t>
            </a:r>
            <a:r>
              <a:rPr lang="pt-BR" dirty="0"/>
              <a:t> total x residências)</a:t>
            </a:r>
          </a:p>
        </p:txBody>
      </p:sp>
      <p:sp>
        <p:nvSpPr>
          <p:cNvPr id="28" name="CaixaDeTexto 27">
            <a:extLst>
              <a:ext uri="{FF2B5EF4-FFF2-40B4-BE49-F238E27FC236}">
                <a16:creationId xmlns:a16="http://schemas.microsoft.com/office/drawing/2014/main" id="{816BE747-6F8E-42C3-8F35-B8BA483256BC}"/>
              </a:ext>
            </a:extLst>
          </p:cNvPr>
          <p:cNvSpPr txBox="1"/>
          <p:nvPr/>
        </p:nvSpPr>
        <p:spPr>
          <a:xfrm>
            <a:off x="1890403" y="1351283"/>
            <a:ext cx="2334998" cy="307777"/>
          </a:xfrm>
          <a:prstGeom prst="rect">
            <a:avLst/>
          </a:prstGeom>
          <a:noFill/>
        </p:spPr>
        <p:txBody>
          <a:bodyPr wrap="none" rtlCol="0">
            <a:spAutoFit/>
          </a:bodyPr>
          <a:lstStyle/>
          <a:p>
            <a:r>
              <a:rPr lang="pt-BR" sz="1400" dirty="0"/>
              <a:t>12 x 12km (</a:t>
            </a:r>
            <a:r>
              <a:rPr lang="pt-BR" sz="1400" dirty="0" err="1"/>
              <a:t>pseudo</a:t>
            </a:r>
            <a:r>
              <a:rPr lang="pt-BR" sz="1400" dirty="0"/>
              <a:t> p &lt; 0.001)</a:t>
            </a:r>
          </a:p>
        </p:txBody>
      </p:sp>
      <p:pic>
        <p:nvPicPr>
          <p:cNvPr id="6" name="Imagem 5">
            <a:extLst>
              <a:ext uri="{FF2B5EF4-FFF2-40B4-BE49-F238E27FC236}">
                <a16:creationId xmlns:a16="http://schemas.microsoft.com/office/drawing/2014/main" id="{600E1303-B180-4FD2-88A0-11A5FA724B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6806" y="1337059"/>
            <a:ext cx="5763429" cy="3810532"/>
          </a:xfrm>
          <a:prstGeom prst="rect">
            <a:avLst/>
          </a:prstGeom>
        </p:spPr>
      </p:pic>
      <p:sp>
        <p:nvSpPr>
          <p:cNvPr id="10" name="CaixaDeTexto 9">
            <a:extLst>
              <a:ext uri="{FF2B5EF4-FFF2-40B4-BE49-F238E27FC236}">
                <a16:creationId xmlns:a16="http://schemas.microsoft.com/office/drawing/2014/main" id="{E64AD1C6-ACE9-4C35-A532-11CFA420CD5D}"/>
              </a:ext>
            </a:extLst>
          </p:cNvPr>
          <p:cNvSpPr txBox="1"/>
          <p:nvPr/>
        </p:nvSpPr>
        <p:spPr>
          <a:xfrm>
            <a:off x="4807250" y="5520941"/>
            <a:ext cx="2577500" cy="369332"/>
          </a:xfrm>
          <a:prstGeom prst="rect">
            <a:avLst/>
          </a:prstGeom>
          <a:noFill/>
        </p:spPr>
        <p:txBody>
          <a:bodyPr wrap="none" rtlCol="0">
            <a:spAutoFit/>
          </a:bodyPr>
          <a:lstStyle/>
          <a:p>
            <a:r>
              <a:rPr lang="pt-BR" dirty="0"/>
              <a:t>- Refere-se apenas a RMB</a:t>
            </a:r>
          </a:p>
        </p:txBody>
      </p:sp>
    </p:spTree>
    <p:extLst>
      <p:ext uri="{BB962C8B-B14F-4D97-AF65-F5344CB8AC3E}">
        <p14:creationId xmlns:p14="http://schemas.microsoft.com/office/powerpoint/2010/main" val="14903541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797A497D-7A77-449A-9B10-8F2674AA517D}"/>
              </a:ext>
            </a:extLst>
          </p:cNvPr>
          <p:cNvPicPr>
            <a:picLocks noChangeAspect="1"/>
          </p:cNvPicPr>
          <p:nvPr/>
        </p:nvPicPr>
        <p:blipFill>
          <a:blip r:embed="rId3"/>
          <a:stretch>
            <a:fillRect/>
          </a:stretch>
        </p:blipFill>
        <p:spPr>
          <a:xfrm>
            <a:off x="337733" y="1620042"/>
            <a:ext cx="5149257" cy="4683235"/>
          </a:xfrm>
          <a:prstGeom prst="rect">
            <a:avLst/>
          </a:prstGeom>
        </p:spPr>
      </p:pic>
      <p:sp>
        <p:nvSpPr>
          <p:cNvPr id="4" name="Título 1">
            <a:extLst>
              <a:ext uri="{FF2B5EF4-FFF2-40B4-BE49-F238E27FC236}">
                <a16:creationId xmlns:a16="http://schemas.microsoft.com/office/drawing/2014/main" id="{4A8F041F-DE1C-4028-BE8A-3E31C985F994}"/>
              </a:ext>
            </a:extLst>
          </p:cNvPr>
          <p:cNvSpPr txBox="1">
            <a:spLocks/>
          </p:cNvSpPr>
          <p:nvPr/>
        </p:nvSpPr>
        <p:spPr>
          <a:xfrm>
            <a:off x="84503" y="63696"/>
            <a:ext cx="4957760" cy="967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500" dirty="0"/>
              <a:t>Resultados e discussão</a:t>
            </a:r>
          </a:p>
        </p:txBody>
      </p:sp>
      <p:sp>
        <p:nvSpPr>
          <p:cNvPr id="9" name="Retângulo 8">
            <a:extLst>
              <a:ext uri="{FF2B5EF4-FFF2-40B4-BE49-F238E27FC236}">
                <a16:creationId xmlns:a16="http://schemas.microsoft.com/office/drawing/2014/main" id="{D75CE193-F741-47FF-8CE0-8D9AF70E2467}"/>
              </a:ext>
            </a:extLst>
          </p:cNvPr>
          <p:cNvSpPr/>
          <p:nvPr/>
        </p:nvSpPr>
        <p:spPr>
          <a:xfrm>
            <a:off x="84503" y="5147591"/>
            <a:ext cx="253230" cy="253230"/>
          </a:xfrm>
          <a:prstGeom prst="rect">
            <a:avLst/>
          </a:prstGeom>
          <a:solidFill>
            <a:srgbClr val="FF142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Retângulo 11">
            <a:extLst>
              <a:ext uri="{FF2B5EF4-FFF2-40B4-BE49-F238E27FC236}">
                <a16:creationId xmlns:a16="http://schemas.microsoft.com/office/drawing/2014/main" id="{AADE3ADB-3238-481A-B75B-257DC8FA5221}"/>
              </a:ext>
            </a:extLst>
          </p:cNvPr>
          <p:cNvSpPr/>
          <p:nvPr/>
        </p:nvSpPr>
        <p:spPr>
          <a:xfrm>
            <a:off x="84503" y="5481449"/>
            <a:ext cx="253230" cy="253230"/>
          </a:xfrm>
          <a:prstGeom prst="rect">
            <a:avLst/>
          </a:prstGeom>
          <a:solidFill>
            <a:srgbClr val="2F2A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a:extLst>
              <a:ext uri="{FF2B5EF4-FFF2-40B4-BE49-F238E27FC236}">
                <a16:creationId xmlns:a16="http://schemas.microsoft.com/office/drawing/2014/main" id="{D7E9E6CB-6EF1-4934-A155-D959B210F822}"/>
              </a:ext>
            </a:extLst>
          </p:cNvPr>
          <p:cNvSpPr/>
          <p:nvPr/>
        </p:nvSpPr>
        <p:spPr>
          <a:xfrm>
            <a:off x="84503" y="5815307"/>
            <a:ext cx="253230" cy="253230"/>
          </a:xfrm>
          <a:prstGeom prst="rect">
            <a:avLst/>
          </a:prstGeom>
          <a:solidFill>
            <a:srgbClr val="FFAF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a:extLst>
              <a:ext uri="{FF2B5EF4-FFF2-40B4-BE49-F238E27FC236}">
                <a16:creationId xmlns:a16="http://schemas.microsoft.com/office/drawing/2014/main" id="{9827360A-1FB9-4B82-9E43-1BB55E6AA309}"/>
              </a:ext>
            </a:extLst>
          </p:cNvPr>
          <p:cNvSpPr/>
          <p:nvPr/>
        </p:nvSpPr>
        <p:spPr>
          <a:xfrm>
            <a:off x="84503" y="6149165"/>
            <a:ext cx="253230" cy="253230"/>
          </a:xfrm>
          <a:prstGeom prst="rect">
            <a:avLst/>
          </a:prstGeom>
          <a:solidFill>
            <a:srgbClr val="B9B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a:extLst>
              <a:ext uri="{FF2B5EF4-FFF2-40B4-BE49-F238E27FC236}">
                <a16:creationId xmlns:a16="http://schemas.microsoft.com/office/drawing/2014/main" id="{4EF9FAD4-D2E0-431E-B9F5-3ECE94996B62}"/>
              </a:ext>
            </a:extLst>
          </p:cNvPr>
          <p:cNvSpPr/>
          <p:nvPr/>
        </p:nvSpPr>
        <p:spPr>
          <a:xfrm>
            <a:off x="84503" y="6483023"/>
            <a:ext cx="253230" cy="25323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a:extLst>
              <a:ext uri="{FF2B5EF4-FFF2-40B4-BE49-F238E27FC236}">
                <a16:creationId xmlns:a16="http://schemas.microsoft.com/office/drawing/2014/main" id="{1507283D-BEF1-4534-A8DD-ABD131B4AE08}"/>
              </a:ext>
            </a:extLst>
          </p:cNvPr>
          <p:cNvSpPr txBox="1"/>
          <p:nvPr/>
        </p:nvSpPr>
        <p:spPr>
          <a:xfrm>
            <a:off x="445421" y="5112117"/>
            <a:ext cx="473206" cy="369332"/>
          </a:xfrm>
          <a:prstGeom prst="rect">
            <a:avLst/>
          </a:prstGeom>
          <a:noFill/>
        </p:spPr>
        <p:txBody>
          <a:bodyPr wrap="none" rtlCol="0">
            <a:spAutoFit/>
          </a:bodyPr>
          <a:lstStyle/>
          <a:p>
            <a:r>
              <a:rPr lang="pt-BR" dirty="0"/>
              <a:t>HH</a:t>
            </a:r>
          </a:p>
        </p:txBody>
      </p:sp>
      <p:sp>
        <p:nvSpPr>
          <p:cNvPr id="18" name="CaixaDeTexto 17">
            <a:extLst>
              <a:ext uri="{FF2B5EF4-FFF2-40B4-BE49-F238E27FC236}">
                <a16:creationId xmlns:a16="http://schemas.microsoft.com/office/drawing/2014/main" id="{98335AB7-C423-4D1A-A101-CD7EA8361925}"/>
              </a:ext>
            </a:extLst>
          </p:cNvPr>
          <p:cNvSpPr txBox="1"/>
          <p:nvPr/>
        </p:nvSpPr>
        <p:spPr>
          <a:xfrm>
            <a:off x="491908" y="5445975"/>
            <a:ext cx="380232" cy="369332"/>
          </a:xfrm>
          <a:prstGeom prst="rect">
            <a:avLst/>
          </a:prstGeom>
          <a:noFill/>
        </p:spPr>
        <p:txBody>
          <a:bodyPr wrap="none" rtlCol="0">
            <a:spAutoFit/>
          </a:bodyPr>
          <a:lstStyle/>
          <a:p>
            <a:r>
              <a:rPr lang="pt-BR" dirty="0"/>
              <a:t>LL</a:t>
            </a:r>
          </a:p>
        </p:txBody>
      </p:sp>
      <p:sp>
        <p:nvSpPr>
          <p:cNvPr id="19" name="CaixaDeTexto 18">
            <a:extLst>
              <a:ext uri="{FF2B5EF4-FFF2-40B4-BE49-F238E27FC236}">
                <a16:creationId xmlns:a16="http://schemas.microsoft.com/office/drawing/2014/main" id="{5C3B8CD2-B697-452E-98D1-839D0421B0BB}"/>
              </a:ext>
            </a:extLst>
          </p:cNvPr>
          <p:cNvSpPr txBox="1"/>
          <p:nvPr/>
        </p:nvSpPr>
        <p:spPr>
          <a:xfrm>
            <a:off x="491907" y="5810657"/>
            <a:ext cx="426720" cy="369332"/>
          </a:xfrm>
          <a:prstGeom prst="rect">
            <a:avLst/>
          </a:prstGeom>
          <a:noFill/>
        </p:spPr>
        <p:txBody>
          <a:bodyPr wrap="none" rtlCol="0">
            <a:spAutoFit/>
          </a:bodyPr>
          <a:lstStyle/>
          <a:p>
            <a:r>
              <a:rPr lang="pt-BR" dirty="0"/>
              <a:t>LH</a:t>
            </a:r>
          </a:p>
        </p:txBody>
      </p:sp>
      <p:sp>
        <p:nvSpPr>
          <p:cNvPr id="20" name="CaixaDeTexto 19">
            <a:extLst>
              <a:ext uri="{FF2B5EF4-FFF2-40B4-BE49-F238E27FC236}">
                <a16:creationId xmlns:a16="http://schemas.microsoft.com/office/drawing/2014/main" id="{243F64A1-CD57-4511-9AB3-28967802E91F}"/>
              </a:ext>
            </a:extLst>
          </p:cNvPr>
          <p:cNvSpPr txBox="1"/>
          <p:nvPr/>
        </p:nvSpPr>
        <p:spPr>
          <a:xfrm>
            <a:off x="491907" y="6144515"/>
            <a:ext cx="426720" cy="369332"/>
          </a:xfrm>
          <a:prstGeom prst="rect">
            <a:avLst/>
          </a:prstGeom>
          <a:noFill/>
        </p:spPr>
        <p:txBody>
          <a:bodyPr wrap="none" rtlCol="0">
            <a:spAutoFit/>
          </a:bodyPr>
          <a:lstStyle/>
          <a:p>
            <a:r>
              <a:rPr lang="pt-BR" dirty="0"/>
              <a:t>HL</a:t>
            </a:r>
          </a:p>
        </p:txBody>
      </p:sp>
      <p:sp>
        <p:nvSpPr>
          <p:cNvPr id="21" name="CaixaDeTexto 20">
            <a:extLst>
              <a:ext uri="{FF2B5EF4-FFF2-40B4-BE49-F238E27FC236}">
                <a16:creationId xmlns:a16="http://schemas.microsoft.com/office/drawing/2014/main" id="{A6ABDD9E-E03D-4A55-B52B-02A61B9CF63E}"/>
              </a:ext>
            </a:extLst>
          </p:cNvPr>
          <p:cNvSpPr txBox="1"/>
          <p:nvPr/>
        </p:nvSpPr>
        <p:spPr>
          <a:xfrm>
            <a:off x="445421" y="6424972"/>
            <a:ext cx="1733423" cy="369332"/>
          </a:xfrm>
          <a:prstGeom prst="rect">
            <a:avLst/>
          </a:prstGeom>
          <a:noFill/>
        </p:spPr>
        <p:txBody>
          <a:bodyPr wrap="none" rtlCol="0">
            <a:spAutoFit/>
          </a:bodyPr>
          <a:lstStyle/>
          <a:p>
            <a:r>
              <a:rPr lang="pt-BR" dirty="0"/>
              <a:t>Não significativo</a:t>
            </a:r>
          </a:p>
        </p:txBody>
      </p:sp>
      <p:sp>
        <p:nvSpPr>
          <p:cNvPr id="24" name="CaixaDeTexto 23">
            <a:extLst>
              <a:ext uri="{FF2B5EF4-FFF2-40B4-BE49-F238E27FC236}">
                <a16:creationId xmlns:a16="http://schemas.microsoft.com/office/drawing/2014/main" id="{35760A50-4BBE-40CF-95F0-E6AFF1A2C8BC}"/>
              </a:ext>
            </a:extLst>
          </p:cNvPr>
          <p:cNvSpPr txBox="1"/>
          <p:nvPr/>
        </p:nvSpPr>
        <p:spPr>
          <a:xfrm>
            <a:off x="8891451" y="5251963"/>
            <a:ext cx="4545875" cy="2154436"/>
          </a:xfrm>
          <a:prstGeom prst="rect">
            <a:avLst/>
          </a:prstGeom>
          <a:noFill/>
        </p:spPr>
        <p:txBody>
          <a:bodyPr wrap="square" rtlCol="0">
            <a:spAutoFit/>
          </a:bodyPr>
          <a:lstStyle/>
          <a:p>
            <a:pPr marL="342900" indent="-342900">
              <a:buAutoNum type="alphaLcPeriod"/>
            </a:pPr>
            <a:r>
              <a:rPr lang="pt-BR" sz="1400" dirty="0"/>
              <a:t>Área urbanizada de cidade ou vila</a:t>
            </a:r>
          </a:p>
          <a:p>
            <a:pPr marL="342900" indent="-342900">
              <a:buAutoNum type="alphaLcPeriod"/>
            </a:pPr>
            <a:r>
              <a:rPr lang="pt-BR" sz="1400" dirty="0"/>
              <a:t>Aglomerado rural isolado</a:t>
            </a:r>
          </a:p>
          <a:p>
            <a:pPr marL="342900" indent="-342900">
              <a:buAutoNum type="alphaLcPeriod"/>
            </a:pPr>
            <a:r>
              <a:rPr lang="pt-BR" sz="1400" dirty="0"/>
              <a:t>Aglomerado rural de extensão urbana</a:t>
            </a:r>
          </a:p>
          <a:p>
            <a:pPr marL="342900" indent="-342900">
              <a:buAutoNum type="alphaLcPeriod"/>
            </a:pPr>
            <a:r>
              <a:rPr lang="pt-BR" sz="1400" dirty="0"/>
              <a:t>Aglomerado rural isolado - povoado</a:t>
            </a:r>
          </a:p>
          <a:p>
            <a:pPr marL="342900" indent="-342900">
              <a:buAutoNum type="alphaLcPeriod"/>
            </a:pPr>
            <a:r>
              <a:rPr lang="pt-BR" sz="1400" dirty="0"/>
              <a:t>Aglomerado rural isolado – núcleo</a:t>
            </a:r>
          </a:p>
          <a:p>
            <a:pPr marL="342900" indent="-342900">
              <a:buAutoNum type="alphaLcPeriod"/>
            </a:pPr>
            <a:r>
              <a:rPr lang="pt-BR" sz="1400" dirty="0"/>
              <a:t>Área não urbanizada de cidade ou vila</a:t>
            </a:r>
          </a:p>
          <a:p>
            <a:pPr marL="342900" indent="-342900">
              <a:buAutoNum type="alphaLcPeriod"/>
            </a:pPr>
            <a:r>
              <a:rPr lang="pt-BR" sz="1400" dirty="0"/>
              <a:t>Área urbanizada isolada</a:t>
            </a:r>
          </a:p>
          <a:p>
            <a:pPr marL="342900" indent="-342900">
              <a:buAutoNum type="alphaLcPeriod"/>
            </a:pPr>
            <a:endParaRPr lang="pt-BR" dirty="0"/>
          </a:p>
          <a:p>
            <a:pPr marL="342900" indent="-342900">
              <a:buAutoNum type="alphaLcPeriod"/>
            </a:pPr>
            <a:endParaRPr lang="pt-BR" dirty="0"/>
          </a:p>
        </p:txBody>
      </p:sp>
      <p:sp>
        <p:nvSpPr>
          <p:cNvPr id="26" name="CaixaDeTexto 25">
            <a:extLst>
              <a:ext uri="{FF2B5EF4-FFF2-40B4-BE49-F238E27FC236}">
                <a16:creationId xmlns:a16="http://schemas.microsoft.com/office/drawing/2014/main" id="{4473CA67-553B-456D-A463-B3A9317FE510}"/>
              </a:ext>
            </a:extLst>
          </p:cNvPr>
          <p:cNvSpPr txBox="1"/>
          <p:nvPr/>
        </p:nvSpPr>
        <p:spPr>
          <a:xfrm>
            <a:off x="8157115" y="759412"/>
            <a:ext cx="1468672" cy="477054"/>
          </a:xfrm>
          <a:prstGeom prst="rect">
            <a:avLst/>
          </a:prstGeom>
          <a:noFill/>
        </p:spPr>
        <p:txBody>
          <a:bodyPr wrap="none" rtlCol="0">
            <a:spAutoFit/>
          </a:bodyPr>
          <a:lstStyle/>
          <a:p>
            <a:r>
              <a:rPr lang="pt-BR" sz="2500" dirty="0"/>
              <a:t>High-High</a:t>
            </a:r>
          </a:p>
        </p:txBody>
      </p:sp>
      <p:sp>
        <p:nvSpPr>
          <p:cNvPr id="27" name="CaixaDeTexto 26">
            <a:extLst>
              <a:ext uri="{FF2B5EF4-FFF2-40B4-BE49-F238E27FC236}">
                <a16:creationId xmlns:a16="http://schemas.microsoft.com/office/drawing/2014/main" id="{B8718591-0164-4223-A692-2F64FC048F88}"/>
              </a:ext>
            </a:extLst>
          </p:cNvPr>
          <p:cNvSpPr txBox="1"/>
          <p:nvPr/>
        </p:nvSpPr>
        <p:spPr>
          <a:xfrm>
            <a:off x="918627" y="999585"/>
            <a:ext cx="4339329" cy="369332"/>
          </a:xfrm>
          <a:prstGeom prst="rect">
            <a:avLst/>
          </a:prstGeom>
          <a:noFill/>
        </p:spPr>
        <p:txBody>
          <a:bodyPr wrap="none" rtlCol="0">
            <a:spAutoFit/>
          </a:bodyPr>
          <a:lstStyle/>
          <a:p>
            <a:r>
              <a:rPr lang="pt-BR" dirty="0"/>
              <a:t>LISA bivariado (</a:t>
            </a:r>
            <a:r>
              <a:rPr lang="pt-BR" dirty="0" err="1"/>
              <a:t>Radiância</a:t>
            </a:r>
            <a:r>
              <a:rPr lang="pt-BR" dirty="0"/>
              <a:t> total x residências)</a:t>
            </a:r>
          </a:p>
        </p:txBody>
      </p:sp>
      <p:sp>
        <p:nvSpPr>
          <p:cNvPr id="28" name="CaixaDeTexto 27">
            <a:extLst>
              <a:ext uri="{FF2B5EF4-FFF2-40B4-BE49-F238E27FC236}">
                <a16:creationId xmlns:a16="http://schemas.microsoft.com/office/drawing/2014/main" id="{816BE747-6F8E-42C3-8F35-B8BA483256BC}"/>
              </a:ext>
            </a:extLst>
          </p:cNvPr>
          <p:cNvSpPr txBox="1"/>
          <p:nvPr/>
        </p:nvSpPr>
        <p:spPr>
          <a:xfrm>
            <a:off x="1890403" y="1351283"/>
            <a:ext cx="2334998" cy="307777"/>
          </a:xfrm>
          <a:prstGeom prst="rect">
            <a:avLst/>
          </a:prstGeom>
          <a:noFill/>
        </p:spPr>
        <p:txBody>
          <a:bodyPr wrap="none" rtlCol="0">
            <a:spAutoFit/>
          </a:bodyPr>
          <a:lstStyle/>
          <a:p>
            <a:r>
              <a:rPr lang="pt-BR" sz="1400" dirty="0"/>
              <a:t>12 x 12km (</a:t>
            </a:r>
            <a:r>
              <a:rPr lang="pt-BR" sz="1400" dirty="0" err="1"/>
              <a:t>pseudo</a:t>
            </a:r>
            <a:r>
              <a:rPr lang="pt-BR" sz="1400" dirty="0"/>
              <a:t> p &lt; 0.001)</a:t>
            </a:r>
          </a:p>
        </p:txBody>
      </p:sp>
      <p:pic>
        <p:nvPicPr>
          <p:cNvPr id="6" name="Imagem 5">
            <a:extLst>
              <a:ext uri="{FF2B5EF4-FFF2-40B4-BE49-F238E27FC236}">
                <a16:creationId xmlns:a16="http://schemas.microsoft.com/office/drawing/2014/main" id="{600E1303-B180-4FD2-88A0-11A5FA724B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6806" y="1337059"/>
            <a:ext cx="5763429" cy="3810532"/>
          </a:xfrm>
          <a:prstGeom prst="rect">
            <a:avLst/>
          </a:prstGeom>
        </p:spPr>
      </p:pic>
      <p:sp>
        <p:nvSpPr>
          <p:cNvPr id="2" name="CaixaDeTexto 1">
            <a:extLst>
              <a:ext uri="{FF2B5EF4-FFF2-40B4-BE49-F238E27FC236}">
                <a16:creationId xmlns:a16="http://schemas.microsoft.com/office/drawing/2014/main" id="{69D509D3-E8D0-4048-900E-B39B89F74A2E}"/>
              </a:ext>
            </a:extLst>
          </p:cNvPr>
          <p:cNvSpPr txBox="1"/>
          <p:nvPr/>
        </p:nvSpPr>
        <p:spPr>
          <a:xfrm>
            <a:off x="4598313" y="4914375"/>
            <a:ext cx="3172858" cy="2308324"/>
          </a:xfrm>
          <a:prstGeom prst="rect">
            <a:avLst/>
          </a:prstGeom>
          <a:noFill/>
        </p:spPr>
        <p:txBody>
          <a:bodyPr wrap="square" rtlCol="0">
            <a:spAutoFit/>
          </a:bodyPr>
          <a:lstStyle/>
          <a:p>
            <a:pPr marL="285750" indent="-285750">
              <a:buFontTx/>
              <a:buChar char="-"/>
            </a:pPr>
            <a:r>
              <a:rPr lang="pt-BR" dirty="0"/>
              <a:t>Áreas urbanizadas </a:t>
            </a:r>
          </a:p>
          <a:p>
            <a:pPr marL="285750" indent="-285750">
              <a:buFontTx/>
              <a:buChar char="-"/>
            </a:pPr>
            <a:r>
              <a:rPr lang="pt-BR" dirty="0"/>
              <a:t>Aglomerados rurais isolados e de extensão urbana</a:t>
            </a:r>
          </a:p>
          <a:p>
            <a:pPr marL="285750" indent="-285750">
              <a:buFontTx/>
              <a:buChar char="-"/>
            </a:pPr>
            <a:r>
              <a:rPr lang="pt-BR" dirty="0"/>
              <a:t>Área não urbanizada</a:t>
            </a:r>
          </a:p>
          <a:p>
            <a:pPr marL="285750" indent="-285750">
              <a:buFontTx/>
              <a:buChar char="-"/>
            </a:pPr>
            <a:r>
              <a:rPr lang="pt-BR" dirty="0"/>
              <a:t>Células HL contíguas são áreas de atividades minerarias</a:t>
            </a:r>
          </a:p>
          <a:p>
            <a:pPr marL="285750" indent="-285750">
              <a:buFontTx/>
              <a:buChar char="-"/>
            </a:pPr>
            <a:endParaRPr lang="pt-BR" dirty="0"/>
          </a:p>
        </p:txBody>
      </p:sp>
    </p:spTree>
    <p:extLst>
      <p:ext uri="{BB962C8B-B14F-4D97-AF65-F5344CB8AC3E}">
        <p14:creationId xmlns:p14="http://schemas.microsoft.com/office/powerpoint/2010/main" val="10498778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1498D89A-1861-4DE1-B3DE-285A2E17E070}"/>
              </a:ext>
            </a:extLst>
          </p:cNvPr>
          <p:cNvSpPr>
            <a:spLocks noGrp="1"/>
          </p:cNvSpPr>
          <p:nvPr>
            <p:ph idx="1"/>
          </p:nvPr>
        </p:nvSpPr>
        <p:spPr/>
        <p:txBody>
          <a:bodyPr/>
          <a:lstStyle/>
          <a:p>
            <a:endParaRPr lang="pt-BR"/>
          </a:p>
        </p:txBody>
      </p:sp>
      <p:grpSp>
        <p:nvGrpSpPr>
          <p:cNvPr id="4" name="Agrupar 3">
            <a:extLst>
              <a:ext uri="{FF2B5EF4-FFF2-40B4-BE49-F238E27FC236}">
                <a16:creationId xmlns:a16="http://schemas.microsoft.com/office/drawing/2014/main" id="{E41CE9E7-E289-46D2-93C1-80D11CAD74AA}"/>
              </a:ext>
            </a:extLst>
          </p:cNvPr>
          <p:cNvGrpSpPr/>
          <p:nvPr/>
        </p:nvGrpSpPr>
        <p:grpSpPr>
          <a:xfrm rot="16200000">
            <a:off x="3798083" y="966909"/>
            <a:ext cx="4595833" cy="4595840"/>
            <a:chOff x="6992983" y="732187"/>
            <a:chExt cx="4595833" cy="4595840"/>
          </a:xfrm>
        </p:grpSpPr>
        <p:sp>
          <p:nvSpPr>
            <p:cNvPr id="5" name="Retângulo 4">
              <a:extLst>
                <a:ext uri="{FF2B5EF4-FFF2-40B4-BE49-F238E27FC236}">
                  <a16:creationId xmlns:a16="http://schemas.microsoft.com/office/drawing/2014/main" id="{5DEC35D4-6131-458C-B2BD-C020092E279D}"/>
                </a:ext>
              </a:extLst>
            </p:cNvPr>
            <p:cNvSpPr/>
            <p:nvPr/>
          </p:nvSpPr>
          <p:spPr>
            <a:xfrm>
              <a:off x="6992983" y="732194"/>
              <a:ext cx="4595833" cy="4595833"/>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EE0F47FB-64B4-46FD-AC97-0B114F37F53F}"/>
                </a:ext>
              </a:extLst>
            </p:cNvPr>
            <p:cNvSpPr/>
            <p:nvPr/>
          </p:nvSpPr>
          <p:spPr>
            <a:xfrm>
              <a:off x="6992983" y="732193"/>
              <a:ext cx="2304921" cy="2304921"/>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7A3B24F0-BD11-4D59-8934-F261FD48A9B5}"/>
                </a:ext>
              </a:extLst>
            </p:cNvPr>
            <p:cNvSpPr/>
            <p:nvPr/>
          </p:nvSpPr>
          <p:spPr>
            <a:xfrm>
              <a:off x="6994859" y="732189"/>
              <a:ext cx="1150584" cy="1150584"/>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CC84E2F5-90D2-4C16-BBEA-771A7D942AF5}"/>
                </a:ext>
              </a:extLst>
            </p:cNvPr>
            <p:cNvSpPr/>
            <p:nvPr/>
          </p:nvSpPr>
          <p:spPr>
            <a:xfrm>
              <a:off x="6997019" y="732188"/>
              <a:ext cx="568290" cy="56829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a:extLst>
                <a:ext uri="{FF2B5EF4-FFF2-40B4-BE49-F238E27FC236}">
                  <a16:creationId xmlns:a16="http://schemas.microsoft.com/office/drawing/2014/main" id="{41985749-1FAF-49DC-87C8-182A4962D9D1}"/>
                </a:ext>
              </a:extLst>
            </p:cNvPr>
            <p:cNvSpPr/>
            <p:nvPr/>
          </p:nvSpPr>
          <p:spPr>
            <a:xfrm>
              <a:off x="7002144" y="737313"/>
              <a:ext cx="279020" cy="279020"/>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a:extLst>
                <a:ext uri="{FF2B5EF4-FFF2-40B4-BE49-F238E27FC236}">
                  <a16:creationId xmlns:a16="http://schemas.microsoft.com/office/drawing/2014/main" id="{D2BDFB93-F631-47BD-800E-1BD4682EA8D2}"/>
                </a:ext>
              </a:extLst>
            </p:cNvPr>
            <p:cNvSpPr/>
            <p:nvPr/>
          </p:nvSpPr>
          <p:spPr>
            <a:xfrm>
              <a:off x="7002144" y="732187"/>
              <a:ext cx="146864" cy="146864"/>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11" name="Seta: para a Direita 10">
            <a:extLst>
              <a:ext uri="{FF2B5EF4-FFF2-40B4-BE49-F238E27FC236}">
                <a16:creationId xmlns:a16="http://schemas.microsoft.com/office/drawing/2014/main" id="{FD13C62B-C3AD-4F84-AD1A-B4D693CD9580}"/>
              </a:ext>
            </a:extLst>
          </p:cNvPr>
          <p:cNvSpPr/>
          <p:nvPr/>
        </p:nvSpPr>
        <p:spPr>
          <a:xfrm>
            <a:off x="3108182" y="4529361"/>
            <a:ext cx="568290" cy="281489"/>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2" name="CaixaDeTexto 11">
            <a:extLst>
              <a:ext uri="{FF2B5EF4-FFF2-40B4-BE49-F238E27FC236}">
                <a16:creationId xmlns:a16="http://schemas.microsoft.com/office/drawing/2014/main" id="{9161B4F1-B748-44EA-A216-E78BAC58BB25}"/>
              </a:ext>
            </a:extLst>
          </p:cNvPr>
          <p:cNvSpPr txBox="1"/>
          <p:nvPr/>
        </p:nvSpPr>
        <p:spPr>
          <a:xfrm>
            <a:off x="1729649" y="4354634"/>
            <a:ext cx="1501840" cy="630942"/>
          </a:xfrm>
          <a:prstGeom prst="rect">
            <a:avLst/>
          </a:prstGeom>
          <a:noFill/>
        </p:spPr>
        <p:txBody>
          <a:bodyPr wrap="square" rtlCol="0">
            <a:spAutoFit/>
          </a:bodyPr>
          <a:lstStyle/>
          <a:p>
            <a:r>
              <a:rPr lang="pt-BR" sz="3500" dirty="0"/>
              <a:t>24 km</a:t>
            </a:r>
          </a:p>
        </p:txBody>
      </p:sp>
      <p:sp>
        <p:nvSpPr>
          <p:cNvPr id="14" name="Título 13">
            <a:extLst>
              <a:ext uri="{FF2B5EF4-FFF2-40B4-BE49-F238E27FC236}">
                <a16:creationId xmlns:a16="http://schemas.microsoft.com/office/drawing/2014/main" id="{D26C779B-A20A-4ACE-A27D-C1081B2BDBB0}"/>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12609846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m 21">
            <a:extLst>
              <a:ext uri="{FF2B5EF4-FFF2-40B4-BE49-F238E27FC236}">
                <a16:creationId xmlns:a16="http://schemas.microsoft.com/office/drawing/2014/main" id="{9330FAB3-DC16-4722-B3E1-303C5086613B}"/>
              </a:ext>
            </a:extLst>
          </p:cNvPr>
          <p:cNvPicPr>
            <a:picLocks noChangeAspect="1"/>
          </p:cNvPicPr>
          <p:nvPr/>
        </p:nvPicPr>
        <p:blipFill>
          <a:blip r:embed="rId3"/>
          <a:stretch>
            <a:fillRect/>
          </a:stretch>
        </p:blipFill>
        <p:spPr>
          <a:xfrm>
            <a:off x="908415" y="1432386"/>
            <a:ext cx="4728397" cy="4642007"/>
          </a:xfrm>
          <a:prstGeom prst="rect">
            <a:avLst/>
          </a:prstGeom>
        </p:spPr>
      </p:pic>
      <p:sp>
        <p:nvSpPr>
          <p:cNvPr id="4" name="Título 1">
            <a:extLst>
              <a:ext uri="{FF2B5EF4-FFF2-40B4-BE49-F238E27FC236}">
                <a16:creationId xmlns:a16="http://schemas.microsoft.com/office/drawing/2014/main" id="{4A8F041F-DE1C-4028-BE8A-3E31C985F994}"/>
              </a:ext>
            </a:extLst>
          </p:cNvPr>
          <p:cNvSpPr txBox="1">
            <a:spLocks/>
          </p:cNvSpPr>
          <p:nvPr/>
        </p:nvSpPr>
        <p:spPr>
          <a:xfrm>
            <a:off x="84503" y="63696"/>
            <a:ext cx="4957760" cy="967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500" dirty="0"/>
              <a:t>Resultados e discussão</a:t>
            </a:r>
          </a:p>
        </p:txBody>
      </p:sp>
      <p:sp>
        <p:nvSpPr>
          <p:cNvPr id="9" name="Retângulo 8">
            <a:extLst>
              <a:ext uri="{FF2B5EF4-FFF2-40B4-BE49-F238E27FC236}">
                <a16:creationId xmlns:a16="http://schemas.microsoft.com/office/drawing/2014/main" id="{D75CE193-F741-47FF-8CE0-8D9AF70E2467}"/>
              </a:ext>
            </a:extLst>
          </p:cNvPr>
          <p:cNvSpPr/>
          <p:nvPr/>
        </p:nvSpPr>
        <p:spPr>
          <a:xfrm>
            <a:off x="84503" y="5147591"/>
            <a:ext cx="253230" cy="253230"/>
          </a:xfrm>
          <a:prstGeom prst="rect">
            <a:avLst/>
          </a:prstGeom>
          <a:solidFill>
            <a:srgbClr val="FF142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Retângulo 11">
            <a:extLst>
              <a:ext uri="{FF2B5EF4-FFF2-40B4-BE49-F238E27FC236}">
                <a16:creationId xmlns:a16="http://schemas.microsoft.com/office/drawing/2014/main" id="{AADE3ADB-3238-481A-B75B-257DC8FA5221}"/>
              </a:ext>
            </a:extLst>
          </p:cNvPr>
          <p:cNvSpPr/>
          <p:nvPr/>
        </p:nvSpPr>
        <p:spPr>
          <a:xfrm>
            <a:off x="84503" y="5481449"/>
            <a:ext cx="253230" cy="253230"/>
          </a:xfrm>
          <a:prstGeom prst="rect">
            <a:avLst/>
          </a:prstGeom>
          <a:solidFill>
            <a:srgbClr val="2F2A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a:extLst>
              <a:ext uri="{FF2B5EF4-FFF2-40B4-BE49-F238E27FC236}">
                <a16:creationId xmlns:a16="http://schemas.microsoft.com/office/drawing/2014/main" id="{D7E9E6CB-6EF1-4934-A155-D959B210F822}"/>
              </a:ext>
            </a:extLst>
          </p:cNvPr>
          <p:cNvSpPr/>
          <p:nvPr/>
        </p:nvSpPr>
        <p:spPr>
          <a:xfrm>
            <a:off x="84503" y="5815307"/>
            <a:ext cx="253230" cy="253230"/>
          </a:xfrm>
          <a:prstGeom prst="rect">
            <a:avLst/>
          </a:prstGeom>
          <a:solidFill>
            <a:srgbClr val="FFAF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a:extLst>
              <a:ext uri="{FF2B5EF4-FFF2-40B4-BE49-F238E27FC236}">
                <a16:creationId xmlns:a16="http://schemas.microsoft.com/office/drawing/2014/main" id="{9827360A-1FB9-4B82-9E43-1BB55E6AA309}"/>
              </a:ext>
            </a:extLst>
          </p:cNvPr>
          <p:cNvSpPr/>
          <p:nvPr/>
        </p:nvSpPr>
        <p:spPr>
          <a:xfrm>
            <a:off x="84503" y="6149165"/>
            <a:ext cx="253230" cy="253230"/>
          </a:xfrm>
          <a:prstGeom prst="rect">
            <a:avLst/>
          </a:prstGeom>
          <a:solidFill>
            <a:srgbClr val="B9B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a:extLst>
              <a:ext uri="{FF2B5EF4-FFF2-40B4-BE49-F238E27FC236}">
                <a16:creationId xmlns:a16="http://schemas.microsoft.com/office/drawing/2014/main" id="{4EF9FAD4-D2E0-431E-B9F5-3ECE94996B62}"/>
              </a:ext>
            </a:extLst>
          </p:cNvPr>
          <p:cNvSpPr/>
          <p:nvPr/>
        </p:nvSpPr>
        <p:spPr>
          <a:xfrm>
            <a:off x="84503" y="6483023"/>
            <a:ext cx="253230" cy="25323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a:extLst>
              <a:ext uri="{FF2B5EF4-FFF2-40B4-BE49-F238E27FC236}">
                <a16:creationId xmlns:a16="http://schemas.microsoft.com/office/drawing/2014/main" id="{1507283D-BEF1-4534-A8DD-ABD131B4AE08}"/>
              </a:ext>
            </a:extLst>
          </p:cNvPr>
          <p:cNvSpPr txBox="1"/>
          <p:nvPr/>
        </p:nvSpPr>
        <p:spPr>
          <a:xfrm>
            <a:off x="445421" y="5112117"/>
            <a:ext cx="473206" cy="369332"/>
          </a:xfrm>
          <a:prstGeom prst="rect">
            <a:avLst/>
          </a:prstGeom>
          <a:noFill/>
        </p:spPr>
        <p:txBody>
          <a:bodyPr wrap="none" rtlCol="0">
            <a:spAutoFit/>
          </a:bodyPr>
          <a:lstStyle/>
          <a:p>
            <a:r>
              <a:rPr lang="pt-BR" dirty="0"/>
              <a:t>HH</a:t>
            </a:r>
          </a:p>
        </p:txBody>
      </p:sp>
      <p:sp>
        <p:nvSpPr>
          <p:cNvPr id="18" name="CaixaDeTexto 17">
            <a:extLst>
              <a:ext uri="{FF2B5EF4-FFF2-40B4-BE49-F238E27FC236}">
                <a16:creationId xmlns:a16="http://schemas.microsoft.com/office/drawing/2014/main" id="{98335AB7-C423-4D1A-A101-CD7EA8361925}"/>
              </a:ext>
            </a:extLst>
          </p:cNvPr>
          <p:cNvSpPr txBox="1"/>
          <p:nvPr/>
        </p:nvSpPr>
        <p:spPr>
          <a:xfrm>
            <a:off x="491908" y="5445975"/>
            <a:ext cx="380232" cy="369332"/>
          </a:xfrm>
          <a:prstGeom prst="rect">
            <a:avLst/>
          </a:prstGeom>
          <a:noFill/>
        </p:spPr>
        <p:txBody>
          <a:bodyPr wrap="none" rtlCol="0">
            <a:spAutoFit/>
          </a:bodyPr>
          <a:lstStyle/>
          <a:p>
            <a:r>
              <a:rPr lang="pt-BR" dirty="0"/>
              <a:t>LL</a:t>
            </a:r>
          </a:p>
        </p:txBody>
      </p:sp>
      <p:sp>
        <p:nvSpPr>
          <p:cNvPr id="19" name="CaixaDeTexto 18">
            <a:extLst>
              <a:ext uri="{FF2B5EF4-FFF2-40B4-BE49-F238E27FC236}">
                <a16:creationId xmlns:a16="http://schemas.microsoft.com/office/drawing/2014/main" id="{5C3B8CD2-B697-452E-98D1-839D0421B0BB}"/>
              </a:ext>
            </a:extLst>
          </p:cNvPr>
          <p:cNvSpPr txBox="1"/>
          <p:nvPr/>
        </p:nvSpPr>
        <p:spPr>
          <a:xfrm>
            <a:off x="491907" y="5810657"/>
            <a:ext cx="426720" cy="369332"/>
          </a:xfrm>
          <a:prstGeom prst="rect">
            <a:avLst/>
          </a:prstGeom>
          <a:noFill/>
        </p:spPr>
        <p:txBody>
          <a:bodyPr wrap="none" rtlCol="0">
            <a:spAutoFit/>
          </a:bodyPr>
          <a:lstStyle/>
          <a:p>
            <a:r>
              <a:rPr lang="pt-BR" dirty="0"/>
              <a:t>LH</a:t>
            </a:r>
          </a:p>
        </p:txBody>
      </p:sp>
      <p:sp>
        <p:nvSpPr>
          <p:cNvPr id="20" name="CaixaDeTexto 19">
            <a:extLst>
              <a:ext uri="{FF2B5EF4-FFF2-40B4-BE49-F238E27FC236}">
                <a16:creationId xmlns:a16="http://schemas.microsoft.com/office/drawing/2014/main" id="{243F64A1-CD57-4511-9AB3-28967802E91F}"/>
              </a:ext>
            </a:extLst>
          </p:cNvPr>
          <p:cNvSpPr txBox="1"/>
          <p:nvPr/>
        </p:nvSpPr>
        <p:spPr>
          <a:xfrm>
            <a:off x="491907" y="6144515"/>
            <a:ext cx="426720" cy="369332"/>
          </a:xfrm>
          <a:prstGeom prst="rect">
            <a:avLst/>
          </a:prstGeom>
          <a:noFill/>
        </p:spPr>
        <p:txBody>
          <a:bodyPr wrap="none" rtlCol="0">
            <a:spAutoFit/>
          </a:bodyPr>
          <a:lstStyle/>
          <a:p>
            <a:r>
              <a:rPr lang="pt-BR" dirty="0"/>
              <a:t>HL</a:t>
            </a:r>
          </a:p>
        </p:txBody>
      </p:sp>
      <p:sp>
        <p:nvSpPr>
          <p:cNvPr id="21" name="CaixaDeTexto 20">
            <a:extLst>
              <a:ext uri="{FF2B5EF4-FFF2-40B4-BE49-F238E27FC236}">
                <a16:creationId xmlns:a16="http://schemas.microsoft.com/office/drawing/2014/main" id="{A6ABDD9E-E03D-4A55-B52B-02A61B9CF63E}"/>
              </a:ext>
            </a:extLst>
          </p:cNvPr>
          <p:cNvSpPr txBox="1"/>
          <p:nvPr/>
        </p:nvSpPr>
        <p:spPr>
          <a:xfrm>
            <a:off x="445421" y="6424972"/>
            <a:ext cx="1733423" cy="369332"/>
          </a:xfrm>
          <a:prstGeom prst="rect">
            <a:avLst/>
          </a:prstGeom>
          <a:noFill/>
        </p:spPr>
        <p:txBody>
          <a:bodyPr wrap="none" rtlCol="0">
            <a:spAutoFit/>
          </a:bodyPr>
          <a:lstStyle/>
          <a:p>
            <a:r>
              <a:rPr lang="pt-BR" dirty="0"/>
              <a:t>Não significativo</a:t>
            </a:r>
          </a:p>
        </p:txBody>
      </p:sp>
      <p:sp>
        <p:nvSpPr>
          <p:cNvPr id="24" name="CaixaDeTexto 23">
            <a:extLst>
              <a:ext uri="{FF2B5EF4-FFF2-40B4-BE49-F238E27FC236}">
                <a16:creationId xmlns:a16="http://schemas.microsoft.com/office/drawing/2014/main" id="{35760A50-4BBE-40CF-95F0-E6AFF1A2C8BC}"/>
              </a:ext>
            </a:extLst>
          </p:cNvPr>
          <p:cNvSpPr txBox="1"/>
          <p:nvPr/>
        </p:nvSpPr>
        <p:spPr>
          <a:xfrm>
            <a:off x="8891451" y="5251963"/>
            <a:ext cx="4545875" cy="2154436"/>
          </a:xfrm>
          <a:prstGeom prst="rect">
            <a:avLst/>
          </a:prstGeom>
          <a:noFill/>
        </p:spPr>
        <p:txBody>
          <a:bodyPr wrap="square" rtlCol="0">
            <a:spAutoFit/>
          </a:bodyPr>
          <a:lstStyle/>
          <a:p>
            <a:pPr marL="342900" indent="-342900">
              <a:buAutoNum type="alphaLcPeriod"/>
            </a:pPr>
            <a:r>
              <a:rPr lang="pt-BR" sz="1400" dirty="0"/>
              <a:t>Área urbanizada de cidade ou vila</a:t>
            </a:r>
          </a:p>
          <a:p>
            <a:pPr marL="342900" indent="-342900">
              <a:buAutoNum type="alphaLcPeriod"/>
            </a:pPr>
            <a:r>
              <a:rPr lang="pt-BR" sz="1400" dirty="0"/>
              <a:t>Aglomerado rural isolado</a:t>
            </a:r>
          </a:p>
          <a:p>
            <a:pPr marL="342900" indent="-342900">
              <a:buAutoNum type="alphaLcPeriod"/>
            </a:pPr>
            <a:r>
              <a:rPr lang="pt-BR" sz="1400" dirty="0"/>
              <a:t>Aglomerado rural de extensão urbana</a:t>
            </a:r>
          </a:p>
          <a:p>
            <a:pPr marL="342900" indent="-342900">
              <a:buAutoNum type="alphaLcPeriod"/>
            </a:pPr>
            <a:r>
              <a:rPr lang="pt-BR" sz="1400" dirty="0"/>
              <a:t>Aglomerado rural isolado - povoado</a:t>
            </a:r>
          </a:p>
          <a:p>
            <a:pPr marL="342900" indent="-342900">
              <a:buAutoNum type="alphaLcPeriod"/>
            </a:pPr>
            <a:r>
              <a:rPr lang="pt-BR" sz="1400" dirty="0"/>
              <a:t>Aglomerado rural isolado – núcleo</a:t>
            </a:r>
          </a:p>
          <a:p>
            <a:pPr marL="342900" indent="-342900">
              <a:buAutoNum type="alphaLcPeriod"/>
            </a:pPr>
            <a:r>
              <a:rPr lang="pt-BR" sz="1400" dirty="0"/>
              <a:t>Área não urbanizada de cidade ou vila</a:t>
            </a:r>
          </a:p>
          <a:p>
            <a:pPr marL="342900" indent="-342900">
              <a:buAutoNum type="alphaLcPeriod"/>
            </a:pPr>
            <a:r>
              <a:rPr lang="pt-BR" sz="1400" dirty="0"/>
              <a:t>Área urbanizada isolada</a:t>
            </a:r>
          </a:p>
          <a:p>
            <a:pPr marL="342900" indent="-342900">
              <a:buAutoNum type="alphaLcPeriod"/>
            </a:pPr>
            <a:endParaRPr lang="pt-BR" dirty="0"/>
          </a:p>
          <a:p>
            <a:pPr marL="342900" indent="-342900">
              <a:buAutoNum type="alphaLcPeriod"/>
            </a:pPr>
            <a:endParaRPr lang="pt-BR" dirty="0"/>
          </a:p>
        </p:txBody>
      </p:sp>
      <p:sp>
        <p:nvSpPr>
          <p:cNvPr id="26" name="CaixaDeTexto 25">
            <a:extLst>
              <a:ext uri="{FF2B5EF4-FFF2-40B4-BE49-F238E27FC236}">
                <a16:creationId xmlns:a16="http://schemas.microsoft.com/office/drawing/2014/main" id="{4473CA67-553B-456D-A463-B3A9317FE510}"/>
              </a:ext>
            </a:extLst>
          </p:cNvPr>
          <p:cNvSpPr txBox="1"/>
          <p:nvPr/>
        </p:nvSpPr>
        <p:spPr>
          <a:xfrm>
            <a:off x="8157115" y="759412"/>
            <a:ext cx="1468672" cy="477054"/>
          </a:xfrm>
          <a:prstGeom prst="rect">
            <a:avLst/>
          </a:prstGeom>
          <a:noFill/>
        </p:spPr>
        <p:txBody>
          <a:bodyPr wrap="none" rtlCol="0">
            <a:spAutoFit/>
          </a:bodyPr>
          <a:lstStyle/>
          <a:p>
            <a:r>
              <a:rPr lang="pt-BR" sz="2500" dirty="0"/>
              <a:t>High-High</a:t>
            </a:r>
          </a:p>
        </p:txBody>
      </p:sp>
      <p:sp>
        <p:nvSpPr>
          <p:cNvPr id="27" name="CaixaDeTexto 26">
            <a:extLst>
              <a:ext uri="{FF2B5EF4-FFF2-40B4-BE49-F238E27FC236}">
                <a16:creationId xmlns:a16="http://schemas.microsoft.com/office/drawing/2014/main" id="{B8718591-0164-4223-A692-2F64FC048F88}"/>
              </a:ext>
            </a:extLst>
          </p:cNvPr>
          <p:cNvSpPr txBox="1"/>
          <p:nvPr/>
        </p:nvSpPr>
        <p:spPr>
          <a:xfrm>
            <a:off x="1312132" y="1001102"/>
            <a:ext cx="4383188" cy="369332"/>
          </a:xfrm>
          <a:prstGeom prst="rect">
            <a:avLst/>
          </a:prstGeom>
          <a:noFill/>
        </p:spPr>
        <p:txBody>
          <a:bodyPr wrap="none" rtlCol="0">
            <a:spAutoFit/>
          </a:bodyPr>
          <a:lstStyle/>
          <a:p>
            <a:r>
              <a:rPr lang="pt-BR" dirty="0"/>
              <a:t>LISA bivariado (</a:t>
            </a:r>
            <a:r>
              <a:rPr lang="pt-BR" dirty="0" err="1"/>
              <a:t>Radiância</a:t>
            </a:r>
            <a:r>
              <a:rPr lang="pt-BR" dirty="0"/>
              <a:t> </a:t>
            </a:r>
            <a:r>
              <a:rPr lang="pt-BR" dirty="0" err="1"/>
              <a:t>tota</a:t>
            </a:r>
            <a:r>
              <a:rPr lang="pt-BR" dirty="0"/>
              <a:t> x </a:t>
            </a:r>
            <a:r>
              <a:rPr lang="pt-BR" dirty="0" err="1"/>
              <a:t>Residênciasl</a:t>
            </a:r>
            <a:r>
              <a:rPr lang="pt-BR" dirty="0"/>
              <a:t>)</a:t>
            </a:r>
          </a:p>
        </p:txBody>
      </p:sp>
      <p:sp>
        <p:nvSpPr>
          <p:cNvPr id="28" name="CaixaDeTexto 27">
            <a:extLst>
              <a:ext uri="{FF2B5EF4-FFF2-40B4-BE49-F238E27FC236}">
                <a16:creationId xmlns:a16="http://schemas.microsoft.com/office/drawing/2014/main" id="{816BE747-6F8E-42C3-8F35-B8BA483256BC}"/>
              </a:ext>
            </a:extLst>
          </p:cNvPr>
          <p:cNvSpPr txBox="1"/>
          <p:nvPr/>
        </p:nvSpPr>
        <p:spPr>
          <a:xfrm>
            <a:off x="1890403" y="1351283"/>
            <a:ext cx="2334998" cy="307777"/>
          </a:xfrm>
          <a:prstGeom prst="rect">
            <a:avLst/>
          </a:prstGeom>
          <a:noFill/>
        </p:spPr>
        <p:txBody>
          <a:bodyPr wrap="none" rtlCol="0">
            <a:spAutoFit/>
          </a:bodyPr>
          <a:lstStyle/>
          <a:p>
            <a:r>
              <a:rPr lang="pt-BR" sz="1400" dirty="0"/>
              <a:t>24 x 24km (</a:t>
            </a:r>
            <a:r>
              <a:rPr lang="pt-BR" sz="1400" dirty="0" err="1"/>
              <a:t>pseudo</a:t>
            </a:r>
            <a:r>
              <a:rPr lang="pt-BR" sz="1400" dirty="0"/>
              <a:t> p &lt; 0.001)</a:t>
            </a:r>
          </a:p>
        </p:txBody>
      </p:sp>
      <p:pic>
        <p:nvPicPr>
          <p:cNvPr id="8" name="Imagem 7">
            <a:extLst>
              <a:ext uri="{FF2B5EF4-FFF2-40B4-BE49-F238E27FC236}">
                <a16:creationId xmlns:a16="http://schemas.microsoft.com/office/drawing/2014/main" id="{335E4B27-61F5-46A7-BBFE-1C73ED84E0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8876" y="1260017"/>
            <a:ext cx="4865149" cy="3715205"/>
          </a:xfrm>
          <a:prstGeom prst="rect">
            <a:avLst/>
          </a:prstGeom>
        </p:spPr>
      </p:pic>
      <p:sp>
        <p:nvSpPr>
          <p:cNvPr id="10" name="CaixaDeTexto 9">
            <a:extLst>
              <a:ext uri="{FF2B5EF4-FFF2-40B4-BE49-F238E27FC236}">
                <a16:creationId xmlns:a16="http://schemas.microsoft.com/office/drawing/2014/main" id="{66F8A1DE-5A54-4C29-A63A-E1CB6FAD9737}"/>
              </a:ext>
            </a:extLst>
          </p:cNvPr>
          <p:cNvSpPr txBox="1"/>
          <p:nvPr/>
        </p:nvSpPr>
        <p:spPr>
          <a:xfrm>
            <a:off x="4941026" y="5796714"/>
            <a:ext cx="3517900" cy="646331"/>
          </a:xfrm>
          <a:prstGeom prst="rect">
            <a:avLst/>
          </a:prstGeom>
          <a:noFill/>
        </p:spPr>
        <p:txBody>
          <a:bodyPr wrap="square" rtlCol="0">
            <a:spAutoFit/>
          </a:bodyPr>
          <a:lstStyle/>
          <a:p>
            <a:r>
              <a:rPr lang="pt-BR" dirty="0"/>
              <a:t>Células ainda representas os maiores centros urbanos</a:t>
            </a:r>
          </a:p>
        </p:txBody>
      </p:sp>
    </p:spTree>
    <p:extLst>
      <p:ext uri="{BB962C8B-B14F-4D97-AF65-F5344CB8AC3E}">
        <p14:creationId xmlns:p14="http://schemas.microsoft.com/office/powerpoint/2010/main" val="2770955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m 21">
            <a:extLst>
              <a:ext uri="{FF2B5EF4-FFF2-40B4-BE49-F238E27FC236}">
                <a16:creationId xmlns:a16="http://schemas.microsoft.com/office/drawing/2014/main" id="{9330FAB3-DC16-4722-B3E1-303C5086613B}"/>
              </a:ext>
            </a:extLst>
          </p:cNvPr>
          <p:cNvPicPr>
            <a:picLocks noChangeAspect="1"/>
          </p:cNvPicPr>
          <p:nvPr/>
        </p:nvPicPr>
        <p:blipFill>
          <a:blip r:embed="rId3"/>
          <a:stretch>
            <a:fillRect/>
          </a:stretch>
        </p:blipFill>
        <p:spPr>
          <a:xfrm>
            <a:off x="908415" y="1432386"/>
            <a:ext cx="4728397" cy="4642007"/>
          </a:xfrm>
          <a:prstGeom prst="rect">
            <a:avLst/>
          </a:prstGeom>
        </p:spPr>
      </p:pic>
      <p:sp>
        <p:nvSpPr>
          <p:cNvPr id="4" name="Título 1">
            <a:extLst>
              <a:ext uri="{FF2B5EF4-FFF2-40B4-BE49-F238E27FC236}">
                <a16:creationId xmlns:a16="http://schemas.microsoft.com/office/drawing/2014/main" id="{4A8F041F-DE1C-4028-BE8A-3E31C985F994}"/>
              </a:ext>
            </a:extLst>
          </p:cNvPr>
          <p:cNvSpPr txBox="1">
            <a:spLocks/>
          </p:cNvSpPr>
          <p:nvPr/>
        </p:nvSpPr>
        <p:spPr>
          <a:xfrm>
            <a:off x="84503" y="63696"/>
            <a:ext cx="4957760" cy="967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500" dirty="0"/>
              <a:t>Resultados e discussão</a:t>
            </a:r>
          </a:p>
        </p:txBody>
      </p:sp>
      <p:sp>
        <p:nvSpPr>
          <p:cNvPr id="9" name="Retângulo 8">
            <a:extLst>
              <a:ext uri="{FF2B5EF4-FFF2-40B4-BE49-F238E27FC236}">
                <a16:creationId xmlns:a16="http://schemas.microsoft.com/office/drawing/2014/main" id="{D75CE193-F741-47FF-8CE0-8D9AF70E2467}"/>
              </a:ext>
            </a:extLst>
          </p:cNvPr>
          <p:cNvSpPr/>
          <p:nvPr/>
        </p:nvSpPr>
        <p:spPr>
          <a:xfrm>
            <a:off x="84503" y="5147591"/>
            <a:ext cx="253230" cy="253230"/>
          </a:xfrm>
          <a:prstGeom prst="rect">
            <a:avLst/>
          </a:prstGeom>
          <a:solidFill>
            <a:srgbClr val="FF142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Retângulo 11">
            <a:extLst>
              <a:ext uri="{FF2B5EF4-FFF2-40B4-BE49-F238E27FC236}">
                <a16:creationId xmlns:a16="http://schemas.microsoft.com/office/drawing/2014/main" id="{AADE3ADB-3238-481A-B75B-257DC8FA5221}"/>
              </a:ext>
            </a:extLst>
          </p:cNvPr>
          <p:cNvSpPr/>
          <p:nvPr/>
        </p:nvSpPr>
        <p:spPr>
          <a:xfrm>
            <a:off x="84503" y="5481449"/>
            <a:ext cx="253230" cy="253230"/>
          </a:xfrm>
          <a:prstGeom prst="rect">
            <a:avLst/>
          </a:prstGeom>
          <a:solidFill>
            <a:srgbClr val="2F2A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a:extLst>
              <a:ext uri="{FF2B5EF4-FFF2-40B4-BE49-F238E27FC236}">
                <a16:creationId xmlns:a16="http://schemas.microsoft.com/office/drawing/2014/main" id="{D7E9E6CB-6EF1-4934-A155-D959B210F822}"/>
              </a:ext>
            </a:extLst>
          </p:cNvPr>
          <p:cNvSpPr/>
          <p:nvPr/>
        </p:nvSpPr>
        <p:spPr>
          <a:xfrm>
            <a:off x="84503" y="5815307"/>
            <a:ext cx="253230" cy="253230"/>
          </a:xfrm>
          <a:prstGeom prst="rect">
            <a:avLst/>
          </a:prstGeom>
          <a:solidFill>
            <a:srgbClr val="FFAF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a:extLst>
              <a:ext uri="{FF2B5EF4-FFF2-40B4-BE49-F238E27FC236}">
                <a16:creationId xmlns:a16="http://schemas.microsoft.com/office/drawing/2014/main" id="{9827360A-1FB9-4B82-9E43-1BB55E6AA309}"/>
              </a:ext>
            </a:extLst>
          </p:cNvPr>
          <p:cNvSpPr/>
          <p:nvPr/>
        </p:nvSpPr>
        <p:spPr>
          <a:xfrm>
            <a:off x="84503" y="6149165"/>
            <a:ext cx="253230" cy="253230"/>
          </a:xfrm>
          <a:prstGeom prst="rect">
            <a:avLst/>
          </a:prstGeom>
          <a:solidFill>
            <a:srgbClr val="B9B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a:extLst>
              <a:ext uri="{FF2B5EF4-FFF2-40B4-BE49-F238E27FC236}">
                <a16:creationId xmlns:a16="http://schemas.microsoft.com/office/drawing/2014/main" id="{4EF9FAD4-D2E0-431E-B9F5-3ECE94996B62}"/>
              </a:ext>
            </a:extLst>
          </p:cNvPr>
          <p:cNvSpPr/>
          <p:nvPr/>
        </p:nvSpPr>
        <p:spPr>
          <a:xfrm>
            <a:off x="84503" y="6483023"/>
            <a:ext cx="253230" cy="25323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a:extLst>
              <a:ext uri="{FF2B5EF4-FFF2-40B4-BE49-F238E27FC236}">
                <a16:creationId xmlns:a16="http://schemas.microsoft.com/office/drawing/2014/main" id="{1507283D-BEF1-4534-A8DD-ABD131B4AE08}"/>
              </a:ext>
            </a:extLst>
          </p:cNvPr>
          <p:cNvSpPr txBox="1"/>
          <p:nvPr/>
        </p:nvSpPr>
        <p:spPr>
          <a:xfrm>
            <a:off x="445421" y="5112117"/>
            <a:ext cx="473206" cy="369332"/>
          </a:xfrm>
          <a:prstGeom prst="rect">
            <a:avLst/>
          </a:prstGeom>
          <a:noFill/>
        </p:spPr>
        <p:txBody>
          <a:bodyPr wrap="none" rtlCol="0">
            <a:spAutoFit/>
          </a:bodyPr>
          <a:lstStyle/>
          <a:p>
            <a:r>
              <a:rPr lang="pt-BR" dirty="0"/>
              <a:t>HH</a:t>
            </a:r>
          </a:p>
        </p:txBody>
      </p:sp>
      <p:sp>
        <p:nvSpPr>
          <p:cNvPr id="18" name="CaixaDeTexto 17">
            <a:extLst>
              <a:ext uri="{FF2B5EF4-FFF2-40B4-BE49-F238E27FC236}">
                <a16:creationId xmlns:a16="http://schemas.microsoft.com/office/drawing/2014/main" id="{98335AB7-C423-4D1A-A101-CD7EA8361925}"/>
              </a:ext>
            </a:extLst>
          </p:cNvPr>
          <p:cNvSpPr txBox="1"/>
          <p:nvPr/>
        </p:nvSpPr>
        <p:spPr>
          <a:xfrm>
            <a:off x="491908" y="5445975"/>
            <a:ext cx="380232" cy="369332"/>
          </a:xfrm>
          <a:prstGeom prst="rect">
            <a:avLst/>
          </a:prstGeom>
          <a:noFill/>
        </p:spPr>
        <p:txBody>
          <a:bodyPr wrap="none" rtlCol="0">
            <a:spAutoFit/>
          </a:bodyPr>
          <a:lstStyle/>
          <a:p>
            <a:r>
              <a:rPr lang="pt-BR" dirty="0"/>
              <a:t>LL</a:t>
            </a:r>
          </a:p>
        </p:txBody>
      </p:sp>
      <p:sp>
        <p:nvSpPr>
          <p:cNvPr id="19" name="CaixaDeTexto 18">
            <a:extLst>
              <a:ext uri="{FF2B5EF4-FFF2-40B4-BE49-F238E27FC236}">
                <a16:creationId xmlns:a16="http://schemas.microsoft.com/office/drawing/2014/main" id="{5C3B8CD2-B697-452E-98D1-839D0421B0BB}"/>
              </a:ext>
            </a:extLst>
          </p:cNvPr>
          <p:cNvSpPr txBox="1"/>
          <p:nvPr/>
        </p:nvSpPr>
        <p:spPr>
          <a:xfrm>
            <a:off x="491907" y="5810657"/>
            <a:ext cx="426720" cy="369332"/>
          </a:xfrm>
          <a:prstGeom prst="rect">
            <a:avLst/>
          </a:prstGeom>
          <a:noFill/>
        </p:spPr>
        <p:txBody>
          <a:bodyPr wrap="none" rtlCol="0">
            <a:spAutoFit/>
          </a:bodyPr>
          <a:lstStyle/>
          <a:p>
            <a:r>
              <a:rPr lang="pt-BR" dirty="0"/>
              <a:t>LH</a:t>
            </a:r>
          </a:p>
        </p:txBody>
      </p:sp>
      <p:sp>
        <p:nvSpPr>
          <p:cNvPr id="20" name="CaixaDeTexto 19">
            <a:extLst>
              <a:ext uri="{FF2B5EF4-FFF2-40B4-BE49-F238E27FC236}">
                <a16:creationId xmlns:a16="http://schemas.microsoft.com/office/drawing/2014/main" id="{243F64A1-CD57-4511-9AB3-28967802E91F}"/>
              </a:ext>
            </a:extLst>
          </p:cNvPr>
          <p:cNvSpPr txBox="1"/>
          <p:nvPr/>
        </p:nvSpPr>
        <p:spPr>
          <a:xfrm>
            <a:off x="491907" y="6144515"/>
            <a:ext cx="426720" cy="369332"/>
          </a:xfrm>
          <a:prstGeom prst="rect">
            <a:avLst/>
          </a:prstGeom>
          <a:noFill/>
        </p:spPr>
        <p:txBody>
          <a:bodyPr wrap="none" rtlCol="0">
            <a:spAutoFit/>
          </a:bodyPr>
          <a:lstStyle/>
          <a:p>
            <a:r>
              <a:rPr lang="pt-BR" dirty="0"/>
              <a:t>HL</a:t>
            </a:r>
          </a:p>
        </p:txBody>
      </p:sp>
      <p:sp>
        <p:nvSpPr>
          <p:cNvPr id="21" name="CaixaDeTexto 20">
            <a:extLst>
              <a:ext uri="{FF2B5EF4-FFF2-40B4-BE49-F238E27FC236}">
                <a16:creationId xmlns:a16="http://schemas.microsoft.com/office/drawing/2014/main" id="{A6ABDD9E-E03D-4A55-B52B-02A61B9CF63E}"/>
              </a:ext>
            </a:extLst>
          </p:cNvPr>
          <p:cNvSpPr txBox="1"/>
          <p:nvPr/>
        </p:nvSpPr>
        <p:spPr>
          <a:xfrm>
            <a:off x="445421" y="6424972"/>
            <a:ext cx="1733423" cy="369332"/>
          </a:xfrm>
          <a:prstGeom prst="rect">
            <a:avLst/>
          </a:prstGeom>
          <a:noFill/>
        </p:spPr>
        <p:txBody>
          <a:bodyPr wrap="none" rtlCol="0">
            <a:spAutoFit/>
          </a:bodyPr>
          <a:lstStyle/>
          <a:p>
            <a:r>
              <a:rPr lang="pt-BR" dirty="0"/>
              <a:t>Não significativo</a:t>
            </a:r>
          </a:p>
        </p:txBody>
      </p:sp>
      <p:sp>
        <p:nvSpPr>
          <p:cNvPr id="24" name="CaixaDeTexto 23">
            <a:extLst>
              <a:ext uri="{FF2B5EF4-FFF2-40B4-BE49-F238E27FC236}">
                <a16:creationId xmlns:a16="http://schemas.microsoft.com/office/drawing/2014/main" id="{35760A50-4BBE-40CF-95F0-E6AFF1A2C8BC}"/>
              </a:ext>
            </a:extLst>
          </p:cNvPr>
          <p:cNvSpPr txBox="1"/>
          <p:nvPr/>
        </p:nvSpPr>
        <p:spPr>
          <a:xfrm>
            <a:off x="8891451" y="5251963"/>
            <a:ext cx="4545875" cy="2154436"/>
          </a:xfrm>
          <a:prstGeom prst="rect">
            <a:avLst/>
          </a:prstGeom>
          <a:noFill/>
        </p:spPr>
        <p:txBody>
          <a:bodyPr wrap="square" rtlCol="0">
            <a:spAutoFit/>
          </a:bodyPr>
          <a:lstStyle/>
          <a:p>
            <a:pPr marL="342900" indent="-342900">
              <a:buAutoNum type="alphaLcPeriod"/>
            </a:pPr>
            <a:r>
              <a:rPr lang="pt-BR" sz="1400" dirty="0"/>
              <a:t>Área urbanizada de cidade ou vila</a:t>
            </a:r>
          </a:p>
          <a:p>
            <a:pPr marL="342900" indent="-342900">
              <a:buAutoNum type="alphaLcPeriod"/>
            </a:pPr>
            <a:r>
              <a:rPr lang="pt-BR" sz="1400" dirty="0"/>
              <a:t>Aglomerado rural isolado</a:t>
            </a:r>
          </a:p>
          <a:p>
            <a:pPr marL="342900" indent="-342900">
              <a:buAutoNum type="alphaLcPeriod"/>
            </a:pPr>
            <a:r>
              <a:rPr lang="pt-BR" sz="1400" dirty="0"/>
              <a:t>Aglomerado rural de extensão urbana</a:t>
            </a:r>
          </a:p>
          <a:p>
            <a:pPr marL="342900" indent="-342900">
              <a:buAutoNum type="alphaLcPeriod"/>
            </a:pPr>
            <a:r>
              <a:rPr lang="pt-BR" sz="1400" dirty="0"/>
              <a:t>Aglomerado rural isolado - povoado</a:t>
            </a:r>
          </a:p>
          <a:p>
            <a:pPr marL="342900" indent="-342900">
              <a:buAutoNum type="alphaLcPeriod"/>
            </a:pPr>
            <a:r>
              <a:rPr lang="pt-BR" sz="1400" dirty="0"/>
              <a:t>Aglomerado rural isolado – núcleo</a:t>
            </a:r>
          </a:p>
          <a:p>
            <a:pPr marL="342900" indent="-342900">
              <a:buAutoNum type="alphaLcPeriod"/>
            </a:pPr>
            <a:r>
              <a:rPr lang="pt-BR" sz="1400" dirty="0"/>
              <a:t>Área não urbanizada de cidade ou vila</a:t>
            </a:r>
          </a:p>
          <a:p>
            <a:pPr marL="342900" indent="-342900">
              <a:buAutoNum type="alphaLcPeriod"/>
            </a:pPr>
            <a:r>
              <a:rPr lang="pt-BR" sz="1400" dirty="0"/>
              <a:t>Área urbanizada isolada</a:t>
            </a:r>
          </a:p>
          <a:p>
            <a:pPr marL="342900" indent="-342900">
              <a:buAutoNum type="alphaLcPeriod"/>
            </a:pPr>
            <a:endParaRPr lang="pt-BR" dirty="0"/>
          </a:p>
          <a:p>
            <a:pPr marL="342900" indent="-342900">
              <a:buAutoNum type="alphaLcPeriod"/>
            </a:pPr>
            <a:endParaRPr lang="pt-BR" dirty="0"/>
          </a:p>
        </p:txBody>
      </p:sp>
      <p:sp>
        <p:nvSpPr>
          <p:cNvPr id="26" name="CaixaDeTexto 25">
            <a:extLst>
              <a:ext uri="{FF2B5EF4-FFF2-40B4-BE49-F238E27FC236}">
                <a16:creationId xmlns:a16="http://schemas.microsoft.com/office/drawing/2014/main" id="{4473CA67-553B-456D-A463-B3A9317FE510}"/>
              </a:ext>
            </a:extLst>
          </p:cNvPr>
          <p:cNvSpPr txBox="1"/>
          <p:nvPr/>
        </p:nvSpPr>
        <p:spPr>
          <a:xfrm>
            <a:off x="8157115" y="759412"/>
            <a:ext cx="1406475" cy="477054"/>
          </a:xfrm>
          <a:prstGeom prst="rect">
            <a:avLst/>
          </a:prstGeom>
          <a:noFill/>
        </p:spPr>
        <p:txBody>
          <a:bodyPr wrap="none" rtlCol="0">
            <a:spAutoFit/>
          </a:bodyPr>
          <a:lstStyle/>
          <a:p>
            <a:r>
              <a:rPr lang="pt-BR" sz="2500" dirty="0" err="1"/>
              <a:t>Low</a:t>
            </a:r>
            <a:r>
              <a:rPr lang="pt-BR" sz="2500" dirty="0"/>
              <a:t>-High</a:t>
            </a:r>
          </a:p>
        </p:txBody>
      </p:sp>
      <p:sp>
        <p:nvSpPr>
          <p:cNvPr id="28" name="CaixaDeTexto 27">
            <a:extLst>
              <a:ext uri="{FF2B5EF4-FFF2-40B4-BE49-F238E27FC236}">
                <a16:creationId xmlns:a16="http://schemas.microsoft.com/office/drawing/2014/main" id="{816BE747-6F8E-42C3-8F35-B8BA483256BC}"/>
              </a:ext>
            </a:extLst>
          </p:cNvPr>
          <p:cNvSpPr txBox="1"/>
          <p:nvPr/>
        </p:nvSpPr>
        <p:spPr>
          <a:xfrm>
            <a:off x="1890403" y="1351283"/>
            <a:ext cx="2334998" cy="307777"/>
          </a:xfrm>
          <a:prstGeom prst="rect">
            <a:avLst/>
          </a:prstGeom>
          <a:noFill/>
        </p:spPr>
        <p:txBody>
          <a:bodyPr wrap="none" rtlCol="0">
            <a:spAutoFit/>
          </a:bodyPr>
          <a:lstStyle/>
          <a:p>
            <a:r>
              <a:rPr lang="pt-BR" sz="1400" dirty="0"/>
              <a:t>24 x 24km (</a:t>
            </a:r>
            <a:r>
              <a:rPr lang="pt-BR" sz="1400" dirty="0" err="1"/>
              <a:t>pseudo</a:t>
            </a:r>
            <a:r>
              <a:rPr lang="pt-BR" sz="1400" dirty="0"/>
              <a:t> p &lt; 0.001)</a:t>
            </a:r>
          </a:p>
        </p:txBody>
      </p:sp>
      <p:pic>
        <p:nvPicPr>
          <p:cNvPr id="3" name="Imagem 2">
            <a:extLst>
              <a:ext uri="{FF2B5EF4-FFF2-40B4-BE49-F238E27FC236}">
                <a16:creationId xmlns:a16="http://schemas.microsoft.com/office/drawing/2014/main" id="{DCA08246-FE1B-4143-957D-B8B02245A8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1530" y="1236466"/>
            <a:ext cx="4999842" cy="3818061"/>
          </a:xfrm>
          <a:prstGeom prst="rect">
            <a:avLst/>
          </a:prstGeom>
        </p:spPr>
      </p:pic>
      <p:sp>
        <p:nvSpPr>
          <p:cNvPr id="23" name="CaixaDeTexto 22">
            <a:extLst>
              <a:ext uri="{FF2B5EF4-FFF2-40B4-BE49-F238E27FC236}">
                <a16:creationId xmlns:a16="http://schemas.microsoft.com/office/drawing/2014/main" id="{8E51D5DD-9E18-4F05-B80F-15098C555865}"/>
              </a:ext>
            </a:extLst>
          </p:cNvPr>
          <p:cNvSpPr txBox="1"/>
          <p:nvPr/>
        </p:nvSpPr>
        <p:spPr>
          <a:xfrm>
            <a:off x="4941026" y="5796714"/>
            <a:ext cx="3517900" cy="923330"/>
          </a:xfrm>
          <a:prstGeom prst="rect">
            <a:avLst/>
          </a:prstGeom>
          <a:noFill/>
        </p:spPr>
        <p:txBody>
          <a:bodyPr wrap="square" rtlCol="0">
            <a:spAutoFit/>
          </a:bodyPr>
          <a:lstStyle/>
          <a:p>
            <a:r>
              <a:rPr lang="pt-BR" dirty="0"/>
              <a:t>Não foram identificados aspectos terrestres que justifiquem a presença dos outliers</a:t>
            </a:r>
          </a:p>
        </p:txBody>
      </p:sp>
      <p:sp>
        <p:nvSpPr>
          <p:cNvPr id="29" name="CaixaDeTexto 28">
            <a:extLst>
              <a:ext uri="{FF2B5EF4-FFF2-40B4-BE49-F238E27FC236}">
                <a16:creationId xmlns:a16="http://schemas.microsoft.com/office/drawing/2014/main" id="{27CE33DF-BC94-4B47-8AA1-D31036CD724D}"/>
              </a:ext>
            </a:extLst>
          </p:cNvPr>
          <p:cNvSpPr txBox="1"/>
          <p:nvPr/>
        </p:nvSpPr>
        <p:spPr>
          <a:xfrm>
            <a:off x="1312132" y="1001102"/>
            <a:ext cx="3210623" cy="369332"/>
          </a:xfrm>
          <a:prstGeom prst="rect">
            <a:avLst/>
          </a:prstGeom>
          <a:noFill/>
        </p:spPr>
        <p:txBody>
          <a:bodyPr wrap="none" rtlCol="0">
            <a:spAutoFit/>
          </a:bodyPr>
          <a:lstStyle/>
          <a:p>
            <a:r>
              <a:rPr lang="pt-BR" dirty="0"/>
              <a:t>LISA </a:t>
            </a:r>
            <a:r>
              <a:rPr lang="pt-BR" dirty="0" err="1"/>
              <a:t>univariado</a:t>
            </a:r>
            <a:r>
              <a:rPr lang="pt-BR" dirty="0"/>
              <a:t> (</a:t>
            </a:r>
            <a:r>
              <a:rPr lang="pt-BR" dirty="0" err="1"/>
              <a:t>Radiância</a:t>
            </a:r>
            <a:r>
              <a:rPr lang="pt-BR" dirty="0"/>
              <a:t> total)</a:t>
            </a:r>
          </a:p>
        </p:txBody>
      </p:sp>
    </p:spTree>
    <p:extLst>
      <p:ext uri="{BB962C8B-B14F-4D97-AF65-F5344CB8AC3E}">
        <p14:creationId xmlns:p14="http://schemas.microsoft.com/office/powerpoint/2010/main" val="40724178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m 21">
            <a:extLst>
              <a:ext uri="{FF2B5EF4-FFF2-40B4-BE49-F238E27FC236}">
                <a16:creationId xmlns:a16="http://schemas.microsoft.com/office/drawing/2014/main" id="{9330FAB3-DC16-4722-B3E1-303C5086613B}"/>
              </a:ext>
            </a:extLst>
          </p:cNvPr>
          <p:cNvPicPr>
            <a:picLocks noChangeAspect="1"/>
          </p:cNvPicPr>
          <p:nvPr/>
        </p:nvPicPr>
        <p:blipFill>
          <a:blip r:embed="rId3"/>
          <a:stretch>
            <a:fillRect/>
          </a:stretch>
        </p:blipFill>
        <p:spPr>
          <a:xfrm>
            <a:off x="908415" y="1432386"/>
            <a:ext cx="4728397" cy="4642007"/>
          </a:xfrm>
          <a:prstGeom prst="rect">
            <a:avLst/>
          </a:prstGeom>
        </p:spPr>
      </p:pic>
      <p:sp>
        <p:nvSpPr>
          <p:cNvPr id="4" name="Título 1">
            <a:extLst>
              <a:ext uri="{FF2B5EF4-FFF2-40B4-BE49-F238E27FC236}">
                <a16:creationId xmlns:a16="http://schemas.microsoft.com/office/drawing/2014/main" id="{4A8F041F-DE1C-4028-BE8A-3E31C985F994}"/>
              </a:ext>
            </a:extLst>
          </p:cNvPr>
          <p:cNvSpPr txBox="1">
            <a:spLocks/>
          </p:cNvSpPr>
          <p:nvPr/>
        </p:nvSpPr>
        <p:spPr>
          <a:xfrm>
            <a:off x="84503" y="63696"/>
            <a:ext cx="4957760" cy="967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500" dirty="0"/>
              <a:t>Resultados e discussão</a:t>
            </a:r>
          </a:p>
        </p:txBody>
      </p:sp>
      <p:sp>
        <p:nvSpPr>
          <p:cNvPr id="9" name="Retângulo 8">
            <a:extLst>
              <a:ext uri="{FF2B5EF4-FFF2-40B4-BE49-F238E27FC236}">
                <a16:creationId xmlns:a16="http://schemas.microsoft.com/office/drawing/2014/main" id="{D75CE193-F741-47FF-8CE0-8D9AF70E2467}"/>
              </a:ext>
            </a:extLst>
          </p:cNvPr>
          <p:cNvSpPr/>
          <p:nvPr/>
        </p:nvSpPr>
        <p:spPr>
          <a:xfrm>
            <a:off x="84503" y="5147591"/>
            <a:ext cx="253230" cy="253230"/>
          </a:xfrm>
          <a:prstGeom prst="rect">
            <a:avLst/>
          </a:prstGeom>
          <a:solidFill>
            <a:srgbClr val="FF142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Retângulo 11">
            <a:extLst>
              <a:ext uri="{FF2B5EF4-FFF2-40B4-BE49-F238E27FC236}">
                <a16:creationId xmlns:a16="http://schemas.microsoft.com/office/drawing/2014/main" id="{AADE3ADB-3238-481A-B75B-257DC8FA5221}"/>
              </a:ext>
            </a:extLst>
          </p:cNvPr>
          <p:cNvSpPr/>
          <p:nvPr/>
        </p:nvSpPr>
        <p:spPr>
          <a:xfrm>
            <a:off x="84503" y="5481449"/>
            <a:ext cx="253230" cy="253230"/>
          </a:xfrm>
          <a:prstGeom prst="rect">
            <a:avLst/>
          </a:prstGeom>
          <a:solidFill>
            <a:srgbClr val="2F2A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a:extLst>
              <a:ext uri="{FF2B5EF4-FFF2-40B4-BE49-F238E27FC236}">
                <a16:creationId xmlns:a16="http://schemas.microsoft.com/office/drawing/2014/main" id="{D7E9E6CB-6EF1-4934-A155-D959B210F822}"/>
              </a:ext>
            </a:extLst>
          </p:cNvPr>
          <p:cNvSpPr/>
          <p:nvPr/>
        </p:nvSpPr>
        <p:spPr>
          <a:xfrm>
            <a:off x="84503" y="5815307"/>
            <a:ext cx="253230" cy="253230"/>
          </a:xfrm>
          <a:prstGeom prst="rect">
            <a:avLst/>
          </a:prstGeom>
          <a:solidFill>
            <a:srgbClr val="FFAF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a:extLst>
              <a:ext uri="{FF2B5EF4-FFF2-40B4-BE49-F238E27FC236}">
                <a16:creationId xmlns:a16="http://schemas.microsoft.com/office/drawing/2014/main" id="{9827360A-1FB9-4B82-9E43-1BB55E6AA309}"/>
              </a:ext>
            </a:extLst>
          </p:cNvPr>
          <p:cNvSpPr/>
          <p:nvPr/>
        </p:nvSpPr>
        <p:spPr>
          <a:xfrm>
            <a:off x="84503" y="6149165"/>
            <a:ext cx="253230" cy="253230"/>
          </a:xfrm>
          <a:prstGeom prst="rect">
            <a:avLst/>
          </a:prstGeom>
          <a:solidFill>
            <a:srgbClr val="B9B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a:extLst>
              <a:ext uri="{FF2B5EF4-FFF2-40B4-BE49-F238E27FC236}">
                <a16:creationId xmlns:a16="http://schemas.microsoft.com/office/drawing/2014/main" id="{4EF9FAD4-D2E0-431E-B9F5-3ECE94996B62}"/>
              </a:ext>
            </a:extLst>
          </p:cNvPr>
          <p:cNvSpPr/>
          <p:nvPr/>
        </p:nvSpPr>
        <p:spPr>
          <a:xfrm>
            <a:off x="84503" y="6483023"/>
            <a:ext cx="253230" cy="25323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a:extLst>
              <a:ext uri="{FF2B5EF4-FFF2-40B4-BE49-F238E27FC236}">
                <a16:creationId xmlns:a16="http://schemas.microsoft.com/office/drawing/2014/main" id="{1507283D-BEF1-4534-A8DD-ABD131B4AE08}"/>
              </a:ext>
            </a:extLst>
          </p:cNvPr>
          <p:cNvSpPr txBox="1"/>
          <p:nvPr/>
        </p:nvSpPr>
        <p:spPr>
          <a:xfrm>
            <a:off x="445421" y="5112117"/>
            <a:ext cx="473206" cy="369332"/>
          </a:xfrm>
          <a:prstGeom prst="rect">
            <a:avLst/>
          </a:prstGeom>
          <a:noFill/>
        </p:spPr>
        <p:txBody>
          <a:bodyPr wrap="none" rtlCol="0">
            <a:spAutoFit/>
          </a:bodyPr>
          <a:lstStyle/>
          <a:p>
            <a:r>
              <a:rPr lang="pt-BR" dirty="0"/>
              <a:t>HH</a:t>
            </a:r>
          </a:p>
        </p:txBody>
      </p:sp>
      <p:sp>
        <p:nvSpPr>
          <p:cNvPr id="18" name="CaixaDeTexto 17">
            <a:extLst>
              <a:ext uri="{FF2B5EF4-FFF2-40B4-BE49-F238E27FC236}">
                <a16:creationId xmlns:a16="http://schemas.microsoft.com/office/drawing/2014/main" id="{98335AB7-C423-4D1A-A101-CD7EA8361925}"/>
              </a:ext>
            </a:extLst>
          </p:cNvPr>
          <p:cNvSpPr txBox="1"/>
          <p:nvPr/>
        </p:nvSpPr>
        <p:spPr>
          <a:xfrm>
            <a:off x="491908" y="5445975"/>
            <a:ext cx="380232" cy="369332"/>
          </a:xfrm>
          <a:prstGeom prst="rect">
            <a:avLst/>
          </a:prstGeom>
          <a:noFill/>
        </p:spPr>
        <p:txBody>
          <a:bodyPr wrap="none" rtlCol="0">
            <a:spAutoFit/>
          </a:bodyPr>
          <a:lstStyle/>
          <a:p>
            <a:r>
              <a:rPr lang="pt-BR" dirty="0"/>
              <a:t>LL</a:t>
            </a:r>
          </a:p>
        </p:txBody>
      </p:sp>
      <p:sp>
        <p:nvSpPr>
          <p:cNvPr id="19" name="CaixaDeTexto 18">
            <a:extLst>
              <a:ext uri="{FF2B5EF4-FFF2-40B4-BE49-F238E27FC236}">
                <a16:creationId xmlns:a16="http://schemas.microsoft.com/office/drawing/2014/main" id="{5C3B8CD2-B697-452E-98D1-839D0421B0BB}"/>
              </a:ext>
            </a:extLst>
          </p:cNvPr>
          <p:cNvSpPr txBox="1"/>
          <p:nvPr/>
        </p:nvSpPr>
        <p:spPr>
          <a:xfrm>
            <a:off x="491907" y="5810657"/>
            <a:ext cx="426720" cy="369332"/>
          </a:xfrm>
          <a:prstGeom prst="rect">
            <a:avLst/>
          </a:prstGeom>
          <a:noFill/>
        </p:spPr>
        <p:txBody>
          <a:bodyPr wrap="none" rtlCol="0">
            <a:spAutoFit/>
          </a:bodyPr>
          <a:lstStyle/>
          <a:p>
            <a:r>
              <a:rPr lang="pt-BR" dirty="0"/>
              <a:t>LH</a:t>
            </a:r>
          </a:p>
        </p:txBody>
      </p:sp>
      <p:sp>
        <p:nvSpPr>
          <p:cNvPr id="20" name="CaixaDeTexto 19">
            <a:extLst>
              <a:ext uri="{FF2B5EF4-FFF2-40B4-BE49-F238E27FC236}">
                <a16:creationId xmlns:a16="http://schemas.microsoft.com/office/drawing/2014/main" id="{243F64A1-CD57-4511-9AB3-28967802E91F}"/>
              </a:ext>
            </a:extLst>
          </p:cNvPr>
          <p:cNvSpPr txBox="1"/>
          <p:nvPr/>
        </p:nvSpPr>
        <p:spPr>
          <a:xfrm>
            <a:off x="491907" y="6144515"/>
            <a:ext cx="426720" cy="369332"/>
          </a:xfrm>
          <a:prstGeom prst="rect">
            <a:avLst/>
          </a:prstGeom>
          <a:noFill/>
        </p:spPr>
        <p:txBody>
          <a:bodyPr wrap="none" rtlCol="0">
            <a:spAutoFit/>
          </a:bodyPr>
          <a:lstStyle/>
          <a:p>
            <a:r>
              <a:rPr lang="pt-BR" dirty="0"/>
              <a:t>HL</a:t>
            </a:r>
          </a:p>
        </p:txBody>
      </p:sp>
      <p:sp>
        <p:nvSpPr>
          <p:cNvPr id="21" name="CaixaDeTexto 20">
            <a:extLst>
              <a:ext uri="{FF2B5EF4-FFF2-40B4-BE49-F238E27FC236}">
                <a16:creationId xmlns:a16="http://schemas.microsoft.com/office/drawing/2014/main" id="{A6ABDD9E-E03D-4A55-B52B-02A61B9CF63E}"/>
              </a:ext>
            </a:extLst>
          </p:cNvPr>
          <p:cNvSpPr txBox="1"/>
          <p:nvPr/>
        </p:nvSpPr>
        <p:spPr>
          <a:xfrm>
            <a:off x="445421" y="6424972"/>
            <a:ext cx="1733423" cy="369332"/>
          </a:xfrm>
          <a:prstGeom prst="rect">
            <a:avLst/>
          </a:prstGeom>
          <a:noFill/>
        </p:spPr>
        <p:txBody>
          <a:bodyPr wrap="none" rtlCol="0">
            <a:spAutoFit/>
          </a:bodyPr>
          <a:lstStyle/>
          <a:p>
            <a:r>
              <a:rPr lang="pt-BR" dirty="0"/>
              <a:t>Não significativo</a:t>
            </a:r>
          </a:p>
        </p:txBody>
      </p:sp>
      <p:sp>
        <p:nvSpPr>
          <p:cNvPr id="24" name="CaixaDeTexto 23">
            <a:extLst>
              <a:ext uri="{FF2B5EF4-FFF2-40B4-BE49-F238E27FC236}">
                <a16:creationId xmlns:a16="http://schemas.microsoft.com/office/drawing/2014/main" id="{35760A50-4BBE-40CF-95F0-E6AFF1A2C8BC}"/>
              </a:ext>
            </a:extLst>
          </p:cNvPr>
          <p:cNvSpPr txBox="1"/>
          <p:nvPr/>
        </p:nvSpPr>
        <p:spPr>
          <a:xfrm>
            <a:off x="8891451" y="5251963"/>
            <a:ext cx="4545875" cy="2154436"/>
          </a:xfrm>
          <a:prstGeom prst="rect">
            <a:avLst/>
          </a:prstGeom>
          <a:noFill/>
        </p:spPr>
        <p:txBody>
          <a:bodyPr wrap="square" rtlCol="0">
            <a:spAutoFit/>
          </a:bodyPr>
          <a:lstStyle/>
          <a:p>
            <a:pPr marL="342900" indent="-342900">
              <a:buAutoNum type="alphaLcPeriod"/>
            </a:pPr>
            <a:r>
              <a:rPr lang="pt-BR" sz="1400" dirty="0"/>
              <a:t>Área urbanizada de cidade ou vila</a:t>
            </a:r>
          </a:p>
          <a:p>
            <a:pPr marL="342900" indent="-342900">
              <a:buAutoNum type="alphaLcPeriod"/>
            </a:pPr>
            <a:r>
              <a:rPr lang="pt-BR" sz="1400" dirty="0"/>
              <a:t>Aglomerado rural isolado</a:t>
            </a:r>
          </a:p>
          <a:p>
            <a:pPr marL="342900" indent="-342900">
              <a:buAutoNum type="alphaLcPeriod"/>
            </a:pPr>
            <a:r>
              <a:rPr lang="pt-BR" sz="1400" dirty="0"/>
              <a:t>Aglomerado rural de extensão urbana</a:t>
            </a:r>
          </a:p>
          <a:p>
            <a:pPr marL="342900" indent="-342900">
              <a:buAutoNum type="alphaLcPeriod"/>
            </a:pPr>
            <a:r>
              <a:rPr lang="pt-BR" sz="1400" dirty="0"/>
              <a:t>Aglomerado rural isolado - povoado</a:t>
            </a:r>
          </a:p>
          <a:p>
            <a:pPr marL="342900" indent="-342900">
              <a:buAutoNum type="alphaLcPeriod"/>
            </a:pPr>
            <a:r>
              <a:rPr lang="pt-BR" sz="1400" dirty="0"/>
              <a:t>Aglomerado rural isolado – núcleo</a:t>
            </a:r>
          </a:p>
          <a:p>
            <a:pPr marL="342900" indent="-342900">
              <a:buAutoNum type="alphaLcPeriod"/>
            </a:pPr>
            <a:r>
              <a:rPr lang="pt-BR" sz="1400" dirty="0"/>
              <a:t>Área não urbanizada de cidade ou vila</a:t>
            </a:r>
          </a:p>
          <a:p>
            <a:pPr marL="342900" indent="-342900">
              <a:buAutoNum type="alphaLcPeriod"/>
            </a:pPr>
            <a:r>
              <a:rPr lang="pt-BR" sz="1400" dirty="0"/>
              <a:t>Área urbanizada isolada</a:t>
            </a:r>
          </a:p>
          <a:p>
            <a:pPr marL="342900" indent="-342900">
              <a:buAutoNum type="alphaLcPeriod"/>
            </a:pPr>
            <a:endParaRPr lang="pt-BR" dirty="0"/>
          </a:p>
          <a:p>
            <a:pPr marL="342900" indent="-342900">
              <a:buAutoNum type="alphaLcPeriod"/>
            </a:pPr>
            <a:endParaRPr lang="pt-BR" dirty="0"/>
          </a:p>
        </p:txBody>
      </p:sp>
      <p:sp>
        <p:nvSpPr>
          <p:cNvPr id="26" name="CaixaDeTexto 25">
            <a:extLst>
              <a:ext uri="{FF2B5EF4-FFF2-40B4-BE49-F238E27FC236}">
                <a16:creationId xmlns:a16="http://schemas.microsoft.com/office/drawing/2014/main" id="{4473CA67-553B-456D-A463-B3A9317FE510}"/>
              </a:ext>
            </a:extLst>
          </p:cNvPr>
          <p:cNvSpPr txBox="1"/>
          <p:nvPr/>
        </p:nvSpPr>
        <p:spPr>
          <a:xfrm>
            <a:off x="8157115" y="759412"/>
            <a:ext cx="1406475" cy="477054"/>
          </a:xfrm>
          <a:prstGeom prst="rect">
            <a:avLst/>
          </a:prstGeom>
          <a:noFill/>
        </p:spPr>
        <p:txBody>
          <a:bodyPr wrap="none" rtlCol="0">
            <a:spAutoFit/>
          </a:bodyPr>
          <a:lstStyle/>
          <a:p>
            <a:r>
              <a:rPr lang="pt-BR" sz="2500" dirty="0"/>
              <a:t>High-</a:t>
            </a:r>
            <a:r>
              <a:rPr lang="pt-BR" sz="2500" dirty="0" err="1"/>
              <a:t>Low</a:t>
            </a:r>
            <a:endParaRPr lang="pt-BR" sz="2500" dirty="0"/>
          </a:p>
        </p:txBody>
      </p:sp>
      <p:sp>
        <p:nvSpPr>
          <p:cNvPr id="27" name="CaixaDeTexto 26">
            <a:extLst>
              <a:ext uri="{FF2B5EF4-FFF2-40B4-BE49-F238E27FC236}">
                <a16:creationId xmlns:a16="http://schemas.microsoft.com/office/drawing/2014/main" id="{B8718591-0164-4223-A692-2F64FC048F88}"/>
              </a:ext>
            </a:extLst>
          </p:cNvPr>
          <p:cNvSpPr txBox="1"/>
          <p:nvPr/>
        </p:nvSpPr>
        <p:spPr>
          <a:xfrm>
            <a:off x="1312132" y="1001102"/>
            <a:ext cx="3210623" cy="369332"/>
          </a:xfrm>
          <a:prstGeom prst="rect">
            <a:avLst/>
          </a:prstGeom>
          <a:noFill/>
        </p:spPr>
        <p:txBody>
          <a:bodyPr wrap="none" rtlCol="0">
            <a:spAutoFit/>
          </a:bodyPr>
          <a:lstStyle/>
          <a:p>
            <a:r>
              <a:rPr lang="pt-BR" dirty="0"/>
              <a:t>LISA </a:t>
            </a:r>
            <a:r>
              <a:rPr lang="pt-BR" dirty="0" err="1"/>
              <a:t>univariado</a:t>
            </a:r>
            <a:r>
              <a:rPr lang="pt-BR" dirty="0"/>
              <a:t> (</a:t>
            </a:r>
            <a:r>
              <a:rPr lang="pt-BR" dirty="0" err="1"/>
              <a:t>Radiância</a:t>
            </a:r>
            <a:r>
              <a:rPr lang="pt-BR" dirty="0"/>
              <a:t> total)</a:t>
            </a:r>
          </a:p>
        </p:txBody>
      </p:sp>
      <p:sp>
        <p:nvSpPr>
          <p:cNvPr id="28" name="CaixaDeTexto 27">
            <a:extLst>
              <a:ext uri="{FF2B5EF4-FFF2-40B4-BE49-F238E27FC236}">
                <a16:creationId xmlns:a16="http://schemas.microsoft.com/office/drawing/2014/main" id="{816BE747-6F8E-42C3-8F35-B8BA483256BC}"/>
              </a:ext>
            </a:extLst>
          </p:cNvPr>
          <p:cNvSpPr txBox="1"/>
          <p:nvPr/>
        </p:nvSpPr>
        <p:spPr>
          <a:xfrm>
            <a:off x="1890403" y="1351283"/>
            <a:ext cx="2334998" cy="307777"/>
          </a:xfrm>
          <a:prstGeom prst="rect">
            <a:avLst/>
          </a:prstGeom>
          <a:noFill/>
        </p:spPr>
        <p:txBody>
          <a:bodyPr wrap="none" rtlCol="0">
            <a:spAutoFit/>
          </a:bodyPr>
          <a:lstStyle/>
          <a:p>
            <a:r>
              <a:rPr lang="pt-BR" sz="1400" dirty="0"/>
              <a:t>24 x 24km (</a:t>
            </a:r>
            <a:r>
              <a:rPr lang="pt-BR" sz="1400" dirty="0" err="1"/>
              <a:t>pseudo</a:t>
            </a:r>
            <a:r>
              <a:rPr lang="pt-BR" sz="1400" dirty="0"/>
              <a:t> p &lt; 0.001)</a:t>
            </a:r>
          </a:p>
        </p:txBody>
      </p:sp>
      <p:pic>
        <p:nvPicPr>
          <p:cNvPr id="3" name="Imagem 2">
            <a:extLst>
              <a:ext uri="{FF2B5EF4-FFF2-40B4-BE49-F238E27FC236}">
                <a16:creationId xmlns:a16="http://schemas.microsoft.com/office/drawing/2014/main" id="{6E0EE8DD-9569-492B-AB28-F32594EEC0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2963" y="1185768"/>
            <a:ext cx="4956976" cy="3785327"/>
          </a:xfrm>
          <a:prstGeom prst="rect">
            <a:avLst/>
          </a:prstGeom>
        </p:spPr>
      </p:pic>
      <p:sp>
        <p:nvSpPr>
          <p:cNvPr id="23" name="CaixaDeTexto 22">
            <a:extLst>
              <a:ext uri="{FF2B5EF4-FFF2-40B4-BE49-F238E27FC236}">
                <a16:creationId xmlns:a16="http://schemas.microsoft.com/office/drawing/2014/main" id="{350805C0-57F5-466B-B330-43F2C3C6D323}"/>
              </a:ext>
            </a:extLst>
          </p:cNvPr>
          <p:cNvSpPr txBox="1"/>
          <p:nvPr/>
        </p:nvSpPr>
        <p:spPr>
          <a:xfrm>
            <a:off x="4796240" y="5718324"/>
            <a:ext cx="3517900" cy="923330"/>
          </a:xfrm>
          <a:prstGeom prst="rect">
            <a:avLst/>
          </a:prstGeom>
          <a:noFill/>
        </p:spPr>
        <p:txBody>
          <a:bodyPr wrap="square" rtlCol="0">
            <a:spAutoFit/>
          </a:bodyPr>
          <a:lstStyle/>
          <a:p>
            <a:r>
              <a:rPr lang="pt-BR" dirty="0"/>
              <a:t>Não foram identificados aspectos terrestres que justifiquem a presença dos outliers</a:t>
            </a:r>
          </a:p>
        </p:txBody>
      </p:sp>
    </p:spTree>
    <p:extLst>
      <p:ext uri="{BB962C8B-B14F-4D97-AF65-F5344CB8AC3E}">
        <p14:creationId xmlns:p14="http://schemas.microsoft.com/office/powerpoint/2010/main" val="8361097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m 22">
            <a:extLst>
              <a:ext uri="{FF2B5EF4-FFF2-40B4-BE49-F238E27FC236}">
                <a16:creationId xmlns:a16="http://schemas.microsoft.com/office/drawing/2014/main" id="{2A4BE712-190B-4F76-950C-D001535EA0B2}"/>
              </a:ext>
            </a:extLst>
          </p:cNvPr>
          <p:cNvPicPr>
            <a:picLocks noChangeAspect="1"/>
          </p:cNvPicPr>
          <p:nvPr/>
        </p:nvPicPr>
        <p:blipFill>
          <a:blip r:embed="rId3"/>
          <a:stretch>
            <a:fillRect/>
          </a:stretch>
        </p:blipFill>
        <p:spPr>
          <a:xfrm>
            <a:off x="709122" y="1426245"/>
            <a:ext cx="4836216" cy="4679271"/>
          </a:xfrm>
          <a:prstGeom prst="rect">
            <a:avLst/>
          </a:prstGeom>
        </p:spPr>
      </p:pic>
      <p:sp>
        <p:nvSpPr>
          <p:cNvPr id="4" name="Título 1">
            <a:extLst>
              <a:ext uri="{FF2B5EF4-FFF2-40B4-BE49-F238E27FC236}">
                <a16:creationId xmlns:a16="http://schemas.microsoft.com/office/drawing/2014/main" id="{4A8F041F-DE1C-4028-BE8A-3E31C985F994}"/>
              </a:ext>
            </a:extLst>
          </p:cNvPr>
          <p:cNvSpPr txBox="1">
            <a:spLocks/>
          </p:cNvSpPr>
          <p:nvPr/>
        </p:nvSpPr>
        <p:spPr>
          <a:xfrm>
            <a:off x="84503" y="63696"/>
            <a:ext cx="4957760" cy="967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500" dirty="0"/>
              <a:t>Resultados e discussão</a:t>
            </a:r>
          </a:p>
        </p:txBody>
      </p:sp>
      <p:sp>
        <p:nvSpPr>
          <p:cNvPr id="9" name="Retângulo 8">
            <a:extLst>
              <a:ext uri="{FF2B5EF4-FFF2-40B4-BE49-F238E27FC236}">
                <a16:creationId xmlns:a16="http://schemas.microsoft.com/office/drawing/2014/main" id="{D75CE193-F741-47FF-8CE0-8D9AF70E2467}"/>
              </a:ext>
            </a:extLst>
          </p:cNvPr>
          <p:cNvSpPr/>
          <p:nvPr/>
        </p:nvSpPr>
        <p:spPr>
          <a:xfrm>
            <a:off x="84503" y="5147591"/>
            <a:ext cx="253230" cy="253230"/>
          </a:xfrm>
          <a:prstGeom prst="rect">
            <a:avLst/>
          </a:prstGeom>
          <a:solidFill>
            <a:srgbClr val="FF142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Retângulo 11">
            <a:extLst>
              <a:ext uri="{FF2B5EF4-FFF2-40B4-BE49-F238E27FC236}">
                <a16:creationId xmlns:a16="http://schemas.microsoft.com/office/drawing/2014/main" id="{AADE3ADB-3238-481A-B75B-257DC8FA5221}"/>
              </a:ext>
            </a:extLst>
          </p:cNvPr>
          <p:cNvSpPr/>
          <p:nvPr/>
        </p:nvSpPr>
        <p:spPr>
          <a:xfrm>
            <a:off x="84503" y="5481449"/>
            <a:ext cx="253230" cy="253230"/>
          </a:xfrm>
          <a:prstGeom prst="rect">
            <a:avLst/>
          </a:prstGeom>
          <a:solidFill>
            <a:srgbClr val="2F2A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a:extLst>
              <a:ext uri="{FF2B5EF4-FFF2-40B4-BE49-F238E27FC236}">
                <a16:creationId xmlns:a16="http://schemas.microsoft.com/office/drawing/2014/main" id="{D7E9E6CB-6EF1-4934-A155-D959B210F822}"/>
              </a:ext>
            </a:extLst>
          </p:cNvPr>
          <p:cNvSpPr/>
          <p:nvPr/>
        </p:nvSpPr>
        <p:spPr>
          <a:xfrm>
            <a:off x="84503" y="5815307"/>
            <a:ext cx="253230" cy="253230"/>
          </a:xfrm>
          <a:prstGeom prst="rect">
            <a:avLst/>
          </a:prstGeom>
          <a:solidFill>
            <a:srgbClr val="FFAF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a:extLst>
              <a:ext uri="{FF2B5EF4-FFF2-40B4-BE49-F238E27FC236}">
                <a16:creationId xmlns:a16="http://schemas.microsoft.com/office/drawing/2014/main" id="{9827360A-1FB9-4B82-9E43-1BB55E6AA309}"/>
              </a:ext>
            </a:extLst>
          </p:cNvPr>
          <p:cNvSpPr/>
          <p:nvPr/>
        </p:nvSpPr>
        <p:spPr>
          <a:xfrm>
            <a:off x="84503" y="6149165"/>
            <a:ext cx="253230" cy="253230"/>
          </a:xfrm>
          <a:prstGeom prst="rect">
            <a:avLst/>
          </a:prstGeom>
          <a:solidFill>
            <a:srgbClr val="B9B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a:extLst>
              <a:ext uri="{FF2B5EF4-FFF2-40B4-BE49-F238E27FC236}">
                <a16:creationId xmlns:a16="http://schemas.microsoft.com/office/drawing/2014/main" id="{4EF9FAD4-D2E0-431E-B9F5-3ECE94996B62}"/>
              </a:ext>
            </a:extLst>
          </p:cNvPr>
          <p:cNvSpPr/>
          <p:nvPr/>
        </p:nvSpPr>
        <p:spPr>
          <a:xfrm>
            <a:off x="84503" y="6483023"/>
            <a:ext cx="253230" cy="25323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a:extLst>
              <a:ext uri="{FF2B5EF4-FFF2-40B4-BE49-F238E27FC236}">
                <a16:creationId xmlns:a16="http://schemas.microsoft.com/office/drawing/2014/main" id="{1507283D-BEF1-4534-A8DD-ABD131B4AE08}"/>
              </a:ext>
            </a:extLst>
          </p:cNvPr>
          <p:cNvSpPr txBox="1"/>
          <p:nvPr/>
        </p:nvSpPr>
        <p:spPr>
          <a:xfrm>
            <a:off x="445421" y="5112117"/>
            <a:ext cx="473206" cy="369332"/>
          </a:xfrm>
          <a:prstGeom prst="rect">
            <a:avLst/>
          </a:prstGeom>
          <a:noFill/>
        </p:spPr>
        <p:txBody>
          <a:bodyPr wrap="none" rtlCol="0">
            <a:spAutoFit/>
          </a:bodyPr>
          <a:lstStyle/>
          <a:p>
            <a:r>
              <a:rPr lang="pt-BR" dirty="0"/>
              <a:t>HH</a:t>
            </a:r>
          </a:p>
        </p:txBody>
      </p:sp>
      <p:sp>
        <p:nvSpPr>
          <p:cNvPr id="18" name="CaixaDeTexto 17">
            <a:extLst>
              <a:ext uri="{FF2B5EF4-FFF2-40B4-BE49-F238E27FC236}">
                <a16:creationId xmlns:a16="http://schemas.microsoft.com/office/drawing/2014/main" id="{98335AB7-C423-4D1A-A101-CD7EA8361925}"/>
              </a:ext>
            </a:extLst>
          </p:cNvPr>
          <p:cNvSpPr txBox="1"/>
          <p:nvPr/>
        </p:nvSpPr>
        <p:spPr>
          <a:xfrm>
            <a:off x="491908" y="5445975"/>
            <a:ext cx="380232" cy="369332"/>
          </a:xfrm>
          <a:prstGeom prst="rect">
            <a:avLst/>
          </a:prstGeom>
          <a:noFill/>
        </p:spPr>
        <p:txBody>
          <a:bodyPr wrap="none" rtlCol="0">
            <a:spAutoFit/>
          </a:bodyPr>
          <a:lstStyle/>
          <a:p>
            <a:r>
              <a:rPr lang="pt-BR" dirty="0"/>
              <a:t>LL</a:t>
            </a:r>
          </a:p>
        </p:txBody>
      </p:sp>
      <p:sp>
        <p:nvSpPr>
          <p:cNvPr id="19" name="CaixaDeTexto 18">
            <a:extLst>
              <a:ext uri="{FF2B5EF4-FFF2-40B4-BE49-F238E27FC236}">
                <a16:creationId xmlns:a16="http://schemas.microsoft.com/office/drawing/2014/main" id="{5C3B8CD2-B697-452E-98D1-839D0421B0BB}"/>
              </a:ext>
            </a:extLst>
          </p:cNvPr>
          <p:cNvSpPr txBox="1"/>
          <p:nvPr/>
        </p:nvSpPr>
        <p:spPr>
          <a:xfrm>
            <a:off x="491907" y="5810657"/>
            <a:ext cx="426720" cy="369332"/>
          </a:xfrm>
          <a:prstGeom prst="rect">
            <a:avLst/>
          </a:prstGeom>
          <a:noFill/>
        </p:spPr>
        <p:txBody>
          <a:bodyPr wrap="none" rtlCol="0">
            <a:spAutoFit/>
          </a:bodyPr>
          <a:lstStyle/>
          <a:p>
            <a:r>
              <a:rPr lang="pt-BR" dirty="0"/>
              <a:t>LH</a:t>
            </a:r>
          </a:p>
        </p:txBody>
      </p:sp>
      <p:sp>
        <p:nvSpPr>
          <p:cNvPr id="20" name="CaixaDeTexto 19">
            <a:extLst>
              <a:ext uri="{FF2B5EF4-FFF2-40B4-BE49-F238E27FC236}">
                <a16:creationId xmlns:a16="http://schemas.microsoft.com/office/drawing/2014/main" id="{243F64A1-CD57-4511-9AB3-28967802E91F}"/>
              </a:ext>
            </a:extLst>
          </p:cNvPr>
          <p:cNvSpPr txBox="1"/>
          <p:nvPr/>
        </p:nvSpPr>
        <p:spPr>
          <a:xfrm>
            <a:off x="491907" y="6144515"/>
            <a:ext cx="426720" cy="369332"/>
          </a:xfrm>
          <a:prstGeom prst="rect">
            <a:avLst/>
          </a:prstGeom>
          <a:noFill/>
        </p:spPr>
        <p:txBody>
          <a:bodyPr wrap="none" rtlCol="0">
            <a:spAutoFit/>
          </a:bodyPr>
          <a:lstStyle/>
          <a:p>
            <a:r>
              <a:rPr lang="pt-BR" dirty="0"/>
              <a:t>HL</a:t>
            </a:r>
          </a:p>
        </p:txBody>
      </p:sp>
      <p:sp>
        <p:nvSpPr>
          <p:cNvPr id="21" name="CaixaDeTexto 20">
            <a:extLst>
              <a:ext uri="{FF2B5EF4-FFF2-40B4-BE49-F238E27FC236}">
                <a16:creationId xmlns:a16="http://schemas.microsoft.com/office/drawing/2014/main" id="{A6ABDD9E-E03D-4A55-B52B-02A61B9CF63E}"/>
              </a:ext>
            </a:extLst>
          </p:cNvPr>
          <p:cNvSpPr txBox="1"/>
          <p:nvPr/>
        </p:nvSpPr>
        <p:spPr>
          <a:xfrm>
            <a:off x="445421" y="6424972"/>
            <a:ext cx="1733423" cy="369332"/>
          </a:xfrm>
          <a:prstGeom prst="rect">
            <a:avLst/>
          </a:prstGeom>
          <a:noFill/>
        </p:spPr>
        <p:txBody>
          <a:bodyPr wrap="none" rtlCol="0">
            <a:spAutoFit/>
          </a:bodyPr>
          <a:lstStyle/>
          <a:p>
            <a:r>
              <a:rPr lang="pt-BR" dirty="0"/>
              <a:t>Não significativo</a:t>
            </a:r>
          </a:p>
        </p:txBody>
      </p:sp>
      <p:sp>
        <p:nvSpPr>
          <p:cNvPr id="24" name="CaixaDeTexto 23">
            <a:extLst>
              <a:ext uri="{FF2B5EF4-FFF2-40B4-BE49-F238E27FC236}">
                <a16:creationId xmlns:a16="http://schemas.microsoft.com/office/drawing/2014/main" id="{35760A50-4BBE-40CF-95F0-E6AFF1A2C8BC}"/>
              </a:ext>
            </a:extLst>
          </p:cNvPr>
          <p:cNvSpPr txBox="1"/>
          <p:nvPr/>
        </p:nvSpPr>
        <p:spPr>
          <a:xfrm>
            <a:off x="8891451" y="5251963"/>
            <a:ext cx="4545875" cy="2154436"/>
          </a:xfrm>
          <a:prstGeom prst="rect">
            <a:avLst/>
          </a:prstGeom>
          <a:noFill/>
        </p:spPr>
        <p:txBody>
          <a:bodyPr wrap="square" rtlCol="0">
            <a:spAutoFit/>
          </a:bodyPr>
          <a:lstStyle/>
          <a:p>
            <a:pPr marL="342900" indent="-342900">
              <a:buAutoNum type="alphaLcPeriod"/>
            </a:pPr>
            <a:r>
              <a:rPr lang="pt-BR" sz="1400" dirty="0"/>
              <a:t>Área urbanizada de cidade ou vila</a:t>
            </a:r>
          </a:p>
          <a:p>
            <a:pPr marL="342900" indent="-342900">
              <a:buAutoNum type="alphaLcPeriod"/>
            </a:pPr>
            <a:r>
              <a:rPr lang="pt-BR" sz="1400" dirty="0"/>
              <a:t>Aglomerado rural isolado</a:t>
            </a:r>
          </a:p>
          <a:p>
            <a:pPr marL="342900" indent="-342900">
              <a:buAutoNum type="alphaLcPeriod"/>
            </a:pPr>
            <a:r>
              <a:rPr lang="pt-BR" sz="1400" dirty="0"/>
              <a:t>Aglomerado rural de extensão urbana</a:t>
            </a:r>
          </a:p>
          <a:p>
            <a:pPr marL="342900" indent="-342900">
              <a:buAutoNum type="alphaLcPeriod"/>
            </a:pPr>
            <a:r>
              <a:rPr lang="pt-BR" sz="1400" dirty="0"/>
              <a:t>Aglomerado rural isolado - povoado</a:t>
            </a:r>
          </a:p>
          <a:p>
            <a:pPr marL="342900" indent="-342900">
              <a:buAutoNum type="alphaLcPeriod"/>
            </a:pPr>
            <a:r>
              <a:rPr lang="pt-BR" sz="1400" dirty="0"/>
              <a:t>Aglomerado rural isolado – núcleo</a:t>
            </a:r>
          </a:p>
          <a:p>
            <a:pPr marL="342900" indent="-342900">
              <a:buAutoNum type="alphaLcPeriod"/>
            </a:pPr>
            <a:r>
              <a:rPr lang="pt-BR" sz="1400" dirty="0"/>
              <a:t>Área não urbanizada de cidade ou vila</a:t>
            </a:r>
          </a:p>
          <a:p>
            <a:pPr marL="342900" indent="-342900">
              <a:buAutoNum type="alphaLcPeriod"/>
            </a:pPr>
            <a:r>
              <a:rPr lang="pt-BR" sz="1400" dirty="0"/>
              <a:t>Área urbanizada isolada</a:t>
            </a:r>
          </a:p>
          <a:p>
            <a:pPr marL="342900" indent="-342900">
              <a:buAutoNum type="alphaLcPeriod"/>
            </a:pPr>
            <a:endParaRPr lang="pt-BR" dirty="0"/>
          </a:p>
          <a:p>
            <a:pPr marL="342900" indent="-342900">
              <a:buAutoNum type="alphaLcPeriod"/>
            </a:pPr>
            <a:endParaRPr lang="pt-BR" dirty="0"/>
          </a:p>
        </p:txBody>
      </p:sp>
      <p:sp>
        <p:nvSpPr>
          <p:cNvPr id="26" name="CaixaDeTexto 25">
            <a:extLst>
              <a:ext uri="{FF2B5EF4-FFF2-40B4-BE49-F238E27FC236}">
                <a16:creationId xmlns:a16="http://schemas.microsoft.com/office/drawing/2014/main" id="{4473CA67-553B-456D-A463-B3A9317FE510}"/>
              </a:ext>
            </a:extLst>
          </p:cNvPr>
          <p:cNvSpPr txBox="1"/>
          <p:nvPr/>
        </p:nvSpPr>
        <p:spPr>
          <a:xfrm>
            <a:off x="8157115" y="759412"/>
            <a:ext cx="1468672" cy="477054"/>
          </a:xfrm>
          <a:prstGeom prst="rect">
            <a:avLst/>
          </a:prstGeom>
          <a:noFill/>
        </p:spPr>
        <p:txBody>
          <a:bodyPr wrap="none" rtlCol="0">
            <a:spAutoFit/>
          </a:bodyPr>
          <a:lstStyle/>
          <a:p>
            <a:r>
              <a:rPr lang="pt-BR" sz="2500" dirty="0"/>
              <a:t>High-High</a:t>
            </a:r>
          </a:p>
        </p:txBody>
      </p:sp>
      <p:sp>
        <p:nvSpPr>
          <p:cNvPr id="27" name="CaixaDeTexto 26">
            <a:extLst>
              <a:ext uri="{FF2B5EF4-FFF2-40B4-BE49-F238E27FC236}">
                <a16:creationId xmlns:a16="http://schemas.microsoft.com/office/drawing/2014/main" id="{B8718591-0164-4223-A692-2F64FC048F88}"/>
              </a:ext>
            </a:extLst>
          </p:cNvPr>
          <p:cNvSpPr txBox="1"/>
          <p:nvPr/>
        </p:nvSpPr>
        <p:spPr>
          <a:xfrm>
            <a:off x="1312132" y="1001102"/>
            <a:ext cx="3210623" cy="369332"/>
          </a:xfrm>
          <a:prstGeom prst="rect">
            <a:avLst/>
          </a:prstGeom>
          <a:noFill/>
        </p:spPr>
        <p:txBody>
          <a:bodyPr wrap="none" rtlCol="0">
            <a:spAutoFit/>
          </a:bodyPr>
          <a:lstStyle/>
          <a:p>
            <a:r>
              <a:rPr lang="pt-BR" dirty="0"/>
              <a:t>LISA </a:t>
            </a:r>
            <a:r>
              <a:rPr lang="pt-BR" dirty="0" err="1"/>
              <a:t>univariado</a:t>
            </a:r>
            <a:r>
              <a:rPr lang="pt-BR" dirty="0"/>
              <a:t> (</a:t>
            </a:r>
            <a:r>
              <a:rPr lang="pt-BR" dirty="0" err="1"/>
              <a:t>Radiância</a:t>
            </a:r>
            <a:r>
              <a:rPr lang="pt-BR" dirty="0"/>
              <a:t> total)</a:t>
            </a:r>
          </a:p>
        </p:txBody>
      </p:sp>
      <p:sp>
        <p:nvSpPr>
          <p:cNvPr id="28" name="CaixaDeTexto 27">
            <a:extLst>
              <a:ext uri="{FF2B5EF4-FFF2-40B4-BE49-F238E27FC236}">
                <a16:creationId xmlns:a16="http://schemas.microsoft.com/office/drawing/2014/main" id="{816BE747-6F8E-42C3-8F35-B8BA483256BC}"/>
              </a:ext>
            </a:extLst>
          </p:cNvPr>
          <p:cNvSpPr txBox="1"/>
          <p:nvPr/>
        </p:nvSpPr>
        <p:spPr>
          <a:xfrm>
            <a:off x="1890403" y="1351283"/>
            <a:ext cx="2334998" cy="307777"/>
          </a:xfrm>
          <a:prstGeom prst="rect">
            <a:avLst/>
          </a:prstGeom>
          <a:noFill/>
        </p:spPr>
        <p:txBody>
          <a:bodyPr wrap="none" rtlCol="0">
            <a:spAutoFit/>
          </a:bodyPr>
          <a:lstStyle/>
          <a:p>
            <a:r>
              <a:rPr lang="pt-BR" sz="1400" dirty="0"/>
              <a:t>24 x 24km (</a:t>
            </a:r>
            <a:r>
              <a:rPr lang="pt-BR" sz="1400" dirty="0" err="1"/>
              <a:t>pseudo</a:t>
            </a:r>
            <a:r>
              <a:rPr lang="pt-BR" sz="1400" dirty="0"/>
              <a:t> p &lt; 0.001)</a:t>
            </a:r>
          </a:p>
        </p:txBody>
      </p:sp>
      <p:pic>
        <p:nvPicPr>
          <p:cNvPr id="3" name="Imagem 2">
            <a:extLst>
              <a:ext uri="{FF2B5EF4-FFF2-40B4-BE49-F238E27FC236}">
                <a16:creationId xmlns:a16="http://schemas.microsoft.com/office/drawing/2014/main" id="{DEEA2647-5D75-4AF0-B812-D46CAB8D83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236466"/>
            <a:ext cx="5304311" cy="3865051"/>
          </a:xfrm>
          <a:prstGeom prst="rect">
            <a:avLst/>
          </a:prstGeom>
        </p:spPr>
      </p:pic>
      <p:sp>
        <p:nvSpPr>
          <p:cNvPr id="25" name="CaixaDeTexto 24">
            <a:extLst>
              <a:ext uri="{FF2B5EF4-FFF2-40B4-BE49-F238E27FC236}">
                <a16:creationId xmlns:a16="http://schemas.microsoft.com/office/drawing/2014/main" id="{AF154F04-5CEC-44BF-AB58-833EC74535FF}"/>
              </a:ext>
            </a:extLst>
          </p:cNvPr>
          <p:cNvSpPr txBox="1"/>
          <p:nvPr/>
        </p:nvSpPr>
        <p:spPr>
          <a:xfrm>
            <a:off x="1312132" y="1001102"/>
            <a:ext cx="4339329" cy="369332"/>
          </a:xfrm>
          <a:prstGeom prst="rect">
            <a:avLst/>
          </a:prstGeom>
          <a:noFill/>
        </p:spPr>
        <p:txBody>
          <a:bodyPr wrap="none" rtlCol="0">
            <a:spAutoFit/>
          </a:bodyPr>
          <a:lstStyle/>
          <a:p>
            <a:r>
              <a:rPr lang="pt-BR" dirty="0"/>
              <a:t>LISA bivariado (</a:t>
            </a:r>
            <a:r>
              <a:rPr lang="pt-BR" dirty="0" err="1"/>
              <a:t>Radiância</a:t>
            </a:r>
            <a:r>
              <a:rPr lang="pt-BR" dirty="0"/>
              <a:t> total x </a:t>
            </a:r>
            <a:r>
              <a:rPr lang="pt-BR" dirty="0" err="1"/>
              <a:t>residencias</a:t>
            </a:r>
            <a:r>
              <a:rPr lang="pt-BR" dirty="0"/>
              <a:t>)</a:t>
            </a:r>
          </a:p>
        </p:txBody>
      </p:sp>
    </p:spTree>
    <p:extLst>
      <p:ext uri="{BB962C8B-B14F-4D97-AF65-F5344CB8AC3E}">
        <p14:creationId xmlns:p14="http://schemas.microsoft.com/office/powerpoint/2010/main" val="15652581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m 22">
            <a:extLst>
              <a:ext uri="{FF2B5EF4-FFF2-40B4-BE49-F238E27FC236}">
                <a16:creationId xmlns:a16="http://schemas.microsoft.com/office/drawing/2014/main" id="{2A4BE712-190B-4F76-950C-D001535EA0B2}"/>
              </a:ext>
            </a:extLst>
          </p:cNvPr>
          <p:cNvPicPr>
            <a:picLocks noChangeAspect="1"/>
          </p:cNvPicPr>
          <p:nvPr/>
        </p:nvPicPr>
        <p:blipFill>
          <a:blip r:embed="rId3"/>
          <a:stretch>
            <a:fillRect/>
          </a:stretch>
        </p:blipFill>
        <p:spPr>
          <a:xfrm>
            <a:off x="709122" y="1426245"/>
            <a:ext cx="4836216" cy="4679271"/>
          </a:xfrm>
          <a:prstGeom prst="rect">
            <a:avLst/>
          </a:prstGeom>
        </p:spPr>
      </p:pic>
      <p:sp>
        <p:nvSpPr>
          <p:cNvPr id="4" name="Título 1">
            <a:extLst>
              <a:ext uri="{FF2B5EF4-FFF2-40B4-BE49-F238E27FC236}">
                <a16:creationId xmlns:a16="http://schemas.microsoft.com/office/drawing/2014/main" id="{4A8F041F-DE1C-4028-BE8A-3E31C985F994}"/>
              </a:ext>
            </a:extLst>
          </p:cNvPr>
          <p:cNvSpPr txBox="1">
            <a:spLocks/>
          </p:cNvSpPr>
          <p:nvPr/>
        </p:nvSpPr>
        <p:spPr>
          <a:xfrm>
            <a:off x="84503" y="63696"/>
            <a:ext cx="4957760" cy="967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500" dirty="0"/>
              <a:t>Resultados e discussão</a:t>
            </a:r>
          </a:p>
        </p:txBody>
      </p:sp>
      <p:sp>
        <p:nvSpPr>
          <p:cNvPr id="9" name="Retângulo 8">
            <a:extLst>
              <a:ext uri="{FF2B5EF4-FFF2-40B4-BE49-F238E27FC236}">
                <a16:creationId xmlns:a16="http://schemas.microsoft.com/office/drawing/2014/main" id="{D75CE193-F741-47FF-8CE0-8D9AF70E2467}"/>
              </a:ext>
            </a:extLst>
          </p:cNvPr>
          <p:cNvSpPr/>
          <p:nvPr/>
        </p:nvSpPr>
        <p:spPr>
          <a:xfrm>
            <a:off x="84503" y="5147591"/>
            <a:ext cx="253230" cy="253230"/>
          </a:xfrm>
          <a:prstGeom prst="rect">
            <a:avLst/>
          </a:prstGeom>
          <a:solidFill>
            <a:srgbClr val="FF142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Retângulo 11">
            <a:extLst>
              <a:ext uri="{FF2B5EF4-FFF2-40B4-BE49-F238E27FC236}">
                <a16:creationId xmlns:a16="http://schemas.microsoft.com/office/drawing/2014/main" id="{AADE3ADB-3238-481A-B75B-257DC8FA5221}"/>
              </a:ext>
            </a:extLst>
          </p:cNvPr>
          <p:cNvSpPr/>
          <p:nvPr/>
        </p:nvSpPr>
        <p:spPr>
          <a:xfrm>
            <a:off x="84503" y="5481449"/>
            <a:ext cx="253230" cy="253230"/>
          </a:xfrm>
          <a:prstGeom prst="rect">
            <a:avLst/>
          </a:prstGeom>
          <a:solidFill>
            <a:srgbClr val="2F2A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a:extLst>
              <a:ext uri="{FF2B5EF4-FFF2-40B4-BE49-F238E27FC236}">
                <a16:creationId xmlns:a16="http://schemas.microsoft.com/office/drawing/2014/main" id="{D7E9E6CB-6EF1-4934-A155-D959B210F822}"/>
              </a:ext>
            </a:extLst>
          </p:cNvPr>
          <p:cNvSpPr/>
          <p:nvPr/>
        </p:nvSpPr>
        <p:spPr>
          <a:xfrm>
            <a:off x="84503" y="5815307"/>
            <a:ext cx="253230" cy="253230"/>
          </a:xfrm>
          <a:prstGeom prst="rect">
            <a:avLst/>
          </a:prstGeom>
          <a:solidFill>
            <a:srgbClr val="FFAF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a:extLst>
              <a:ext uri="{FF2B5EF4-FFF2-40B4-BE49-F238E27FC236}">
                <a16:creationId xmlns:a16="http://schemas.microsoft.com/office/drawing/2014/main" id="{9827360A-1FB9-4B82-9E43-1BB55E6AA309}"/>
              </a:ext>
            </a:extLst>
          </p:cNvPr>
          <p:cNvSpPr/>
          <p:nvPr/>
        </p:nvSpPr>
        <p:spPr>
          <a:xfrm>
            <a:off x="84503" y="6149165"/>
            <a:ext cx="253230" cy="253230"/>
          </a:xfrm>
          <a:prstGeom prst="rect">
            <a:avLst/>
          </a:prstGeom>
          <a:solidFill>
            <a:srgbClr val="B9B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a:extLst>
              <a:ext uri="{FF2B5EF4-FFF2-40B4-BE49-F238E27FC236}">
                <a16:creationId xmlns:a16="http://schemas.microsoft.com/office/drawing/2014/main" id="{4EF9FAD4-D2E0-431E-B9F5-3ECE94996B62}"/>
              </a:ext>
            </a:extLst>
          </p:cNvPr>
          <p:cNvSpPr/>
          <p:nvPr/>
        </p:nvSpPr>
        <p:spPr>
          <a:xfrm>
            <a:off x="84503" y="6483023"/>
            <a:ext cx="253230" cy="25323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a:extLst>
              <a:ext uri="{FF2B5EF4-FFF2-40B4-BE49-F238E27FC236}">
                <a16:creationId xmlns:a16="http://schemas.microsoft.com/office/drawing/2014/main" id="{1507283D-BEF1-4534-A8DD-ABD131B4AE08}"/>
              </a:ext>
            </a:extLst>
          </p:cNvPr>
          <p:cNvSpPr txBox="1"/>
          <p:nvPr/>
        </p:nvSpPr>
        <p:spPr>
          <a:xfrm>
            <a:off x="445421" y="5112117"/>
            <a:ext cx="473206" cy="369332"/>
          </a:xfrm>
          <a:prstGeom prst="rect">
            <a:avLst/>
          </a:prstGeom>
          <a:noFill/>
        </p:spPr>
        <p:txBody>
          <a:bodyPr wrap="none" rtlCol="0">
            <a:spAutoFit/>
          </a:bodyPr>
          <a:lstStyle/>
          <a:p>
            <a:r>
              <a:rPr lang="pt-BR" dirty="0"/>
              <a:t>HH</a:t>
            </a:r>
          </a:p>
        </p:txBody>
      </p:sp>
      <p:sp>
        <p:nvSpPr>
          <p:cNvPr id="18" name="CaixaDeTexto 17">
            <a:extLst>
              <a:ext uri="{FF2B5EF4-FFF2-40B4-BE49-F238E27FC236}">
                <a16:creationId xmlns:a16="http://schemas.microsoft.com/office/drawing/2014/main" id="{98335AB7-C423-4D1A-A101-CD7EA8361925}"/>
              </a:ext>
            </a:extLst>
          </p:cNvPr>
          <p:cNvSpPr txBox="1"/>
          <p:nvPr/>
        </p:nvSpPr>
        <p:spPr>
          <a:xfrm>
            <a:off x="491908" y="5445975"/>
            <a:ext cx="380232" cy="369332"/>
          </a:xfrm>
          <a:prstGeom prst="rect">
            <a:avLst/>
          </a:prstGeom>
          <a:noFill/>
        </p:spPr>
        <p:txBody>
          <a:bodyPr wrap="none" rtlCol="0">
            <a:spAutoFit/>
          </a:bodyPr>
          <a:lstStyle/>
          <a:p>
            <a:r>
              <a:rPr lang="pt-BR" dirty="0"/>
              <a:t>LL</a:t>
            </a:r>
          </a:p>
        </p:txBody>
      </p:sp>
      <p:sp>
        <p:nvSpPr>
          <p:cNvPr id="19" name="CaixaDeTexto 18">
            <a:extLst>
              <a:ext uri="{FF2B5EF4-FFF2-40B4-BE49-F238E27FC236}">
                <a16:creationId xmlns:a16="http://schemas.microsoft.com/office/drawing/2014/main" id="{5C3B8CD2-B697-452E-98D1-839D0421B0BB}"/>
              </a:ext>
            </a:extLst>
          </p:cNvPr>
          <p:cNvSpPr txBox="1"/>
          <p:nvPr/>
        </p:nvSpPr>
        <p:spPr>
          <a:xfrm>
            <a:off x="491907" y="5810657"/>
            <a:ext cx="426720" cy="369332"/>
          </a:xfrm>
          <a:prstGeom prst="rect">
            <a:avLst/>
          </a:prstGeom>
          <a:noFill/>
        </p:spPr>
        <p:txBody>
          <a:bodyPr wrap="none" rtlCol="0">
            <a:spAutoFit/>
          </a:bodyPr>
          <a:lstStyle/>
          <a:p>
            <a:r>
              <a:rPr lang="pt-BR" dirty="0"/>
              <a:t>LH</a:t>
            </a:r>
          </a:p>
        </p:txBody>
      </p:sp>
      <p:sp>
        <p:nvSpPr>
          <p:cNvPr id="20" name="CaixaDeTexto 19">
            <a:extLst>
              <a:ext uri="{FF2B5EF4-FFF2-40B4-BE49-F238E27FC236}">
                <a16:creationId xmlns:a16="http://schemas.microsoft.com/office/drawing/2014/main" id="{243F64A1-CD57-4511-9AB3-28967802E91F}"/>
              </a:ext>
            </a:extLst>
          </p:cNvPr>
          <p:cNvSpPr txBox="1"/>
          <p:nvPr/>
        </p:nvSpPr>
        <p:spPr>
          <a:xfrm>
            <a:off x="491907" y="6144515"/>
            <a:ext cx="426720" cy="369332"/>
          </a:xfrm>
          <a:prstGeom prst="rect">
            <a:avLst/>
          </a:prstGeom>
          <a:noFill/>
        </p:spPr>
        <p:txBody>
          <a:bodyPr wrap="none" rtlCol="0">
            <a:spAutoFit/>
          </a:bodyPr>
          <a:lstStyle/>
          <a:p>
            <a:r>
              <a:rPr lang="pt-BR" dirty="0"/>
              <a:t>HL</a:t>
            </a:r>
          </a:p>
        </p:txBody>
      </p:sp>
      <p:sp>
        <p:nvSpPr>
          <p:cNvPr id="21" name="CaixaDeTexto 20">
            <a:extLst>
              <a:ext uri="{FF2B5EF4-FFF2-40B4-BE49-F238E27FC236}">
                <a16:creationId xmlns:a16="http://schemas.microsoft.com/office/drawing/2014/main" id="{A6ABDD9E-E03D-4A55-B52B-02A61B9CF63E}"/>
              </a:ext>
            </a:extLst>
          </p:cNvPr>
          <p:cNvSpPr txBox="1"/>
          <p:nvPr/>
        </p:nvSpPr>
        <p:spPr>
          <a:xfrm>
            <a:off x="445421" y="6424972"/>
            <a:ext cx="1733423" cy="369332"/>
          </a:xfrm>
          <a:prstGeom prst="rect">
            <a:avLst/>
          </a:prstGeom>
          <a:noFill/>
        </p:spPr>
        <p:txBody>
          <a:bodyPr wrap="none" rtlCol="0">
            <a:spAutoFit/>
          </a:bodyPr>
          <a:lstStyle/>
          <a:p>
            <a:r>
              <a:rPr lang="pt-BR" dirty="0"/>
              <a:t>Não significativo</a:t>
            </a:r>
          </a:p>
        </p:txBody>
      </p:sp>
      <p:sp>
        <p:nvSpPr>
          <p:cNvPr id="24" name="CaixaDeTexto 23">
            <a:extLst>
              <a:ext uri="{FF2B5EF4-FFF2-40B4-BE49-F238E27FC236}">
                <a16:creationId xmlns:a16="http://schemas.microsoft.com/office/drawing/2014/main" id="{35760A50-4BBE-40CF-95F0-E6AFF1A2C8BC}"/>
              </a:ext>
            </a:extLst>
          </p:cNvPr>
          <p:cNvSpPr txBox="1"/>
          <p:nvPr/>
        </p:nvSpPr>
        <p:spPr>
          <a:xfrm>
            <a:off x="8891451" y="5251963"/>
            <a:ext cx="4545875" cy="2154436"/>
          </a:xfrm>
          <a:prstGeom prst="rect">
            <a:avLst/>
          </a:prstGeom>
          <a:noFill/>
        </p:spPr>
        <p:txBody>
          <a:bodyPr wrap="square" rtlCol="0">
            <a:spAutoFit/>
          </a:bodyPr>
          <a:lstStyle/>
          <a:p>
            <a:pPr marL="342900" indent="-342900">
              <a:buAutoNum type="alphaLcPeriod"/>
            </a:pPr>
            <a:r>
              <a:rPr lang="pt-BR" sz="1400" dirty="0"/>
              <a:t>Área urbanizada de cidade ou vila</a:t>
            </a:r>
          </a:p>
          <a:p>
            <a:pPr marL="342900" indent="-342900">
              <a:buAutoNum type="alphaLcPeriod"/>
            </a:pPr>
            <a:r>
              <a:rPr lang="pt-BR" sz="1400" dirty="0"/>
              <a:t>Aglomerado rural isolado</a:t>
            </a:r>
          </a:p>
          <a:p>
            <a:pPr marL="342900" indent="-342900">
              <a:buAutoNum type="alphaLcPeriod"/>
            </a:pPr>
            <a:r>
              <a:rPr lang="pt-BR" sz="1400" dirty="0"/>
              <a:t>Aglomerado rural de extensão urbana</a:t>
            </a:r>
          </a:p>
          <a:p>
            <a:pPr marL="342900" indent="-342900">
              <a:buAutoNum type="alphaLcPeriod"/>
            </a:pPr>
            <a:r>
              <a:rPr lang="pt-BR" sz="1400" dirty="0"/>
              <a:t>Aglomerado rural isolado - povoado</a:t>
            </a:r>
          </a:p>
          <a:p>
            <a:pPr marL="342900" indent="-342900">
              <a:buAutoNum type="alphaLcPeriod"/>
            </a:pPr>
            <a:r>
              <a:rPr lang="pt-BR" sz="1400" dirty="0"/>
              <a:t>Aglomerado rural isolado – núcleo</a:t>
            </a:r>
          </a:p>
          <a:p>
            <a:pPr marL="342900" indent="-342900">
              <a:buAutoNum type="alphaLcPeriod"/>
            </a:pPr>
            <a:r>
              <a:rPr lang="pt-BR" sz="1400" dirty="0"/>
              <a:t>Área não urbanizada de cidade ou vila</a:t>
            </a:r>
          </a:p>
          <a:p>
            <a:pPr marL="342900" indent="-342900">
              <a:buAutoNum type="alphaLcPeriod"/>
            </a:pPr>
            <a:r>
              <a:rPr lang="pt-BR" sz="1400" dirty="0"/>
              <a:t>Área urbanizada isolada</a:t>
            </a:r>
          </a:p>
          <a:p>
            <a:pPr marL="342900" indent="-342900">
              <a:buAutoNum type="alphaLcPeriod"/>
            </a:pPr>
            <a:endParaRPr lang="pt-BR" dirty="0"/>
          </a:p>
          <a:p>
            <a:pPr marL="342900" indent="-342900">
              <a:buAutoNum type="alphaLcPeriod"/>
            </a:pPr>
            <a:endParaRPr lang="pt-BR" dirty="0"/>
          </a:p>
        </p:txBody>
      </p:sp>
      <p:sp>
        <p:nvSpPr>
          <p:cNvPr id="26" name="CaixaDeTexto 25">
            <a:extLst>
              <a:ext uri="{FF2B5EF4-FFF2-40B4-BE49-F238E27FC236}">
                <a16:creationId xmlns:a16="http://schemas.microsoft.com/office/drawing/2014/main" id="{4473CA67-553B-456D-A463-B3A9317FE510}"/>
              </a:ext>
            </a:extLst>
          </p:cNvPr>
          <p:cNvSpPr txBox="1"/>
          <p:nvPr/>
        </p:nvSpPr>
        <p:spPr>
          <a:xfrm>
            <a:off x="8157115" y="759412"/>
            <a:ext cx="1406475" cy="477054"/>
          </a:xfrm>
          <a:prstGeom prst="rect">
            <a:avLst/>
          </a:prstGeom>
          <a:noFill/>
        </p:spPr>
        <p:txBody>
          <a:bodyPr wrap="none" rtlCol="0">
            <a:spAutoFit/>
          </a:bodyPr>
          <a:lstStyle/>
          <a:p>
            <a:r>
              <a:rPr lang="pt-BR" sz="2500" dirty="0" err="1"/>
              <a:t>Low</a:t>
            </a:r>
            <a:r>
              <a:rPr lang="pt-BR" sz="2500" dirty="0"/>
              <a:t>-High</a:t>
            </a:r>
          </a:p>
        </p:txBody>
      </p:sp>
      <p:sp>
        <p:nvSpPr>
          <p:cNvPr id="27" name="CaixaDeTexto 26">
            <a:extLst>
              <a:ext uri="{FF2B5EF4-FFF2-40B4-BE49-F238E27FC236}">
                <a16:creationId xmlns:a16="http://schemas.microsoft.com/office/drawing/2014/main" id="{B8718591-0164-4223-A692-2F64FC048F88}"/>
              </a:ext>
            </a:extLst>
          </p:cNvPr>
          <p:cNvSpPr txBox="1"/>
          <p:nvPr/>
        </p:nvSpPr>
        <p:spPr>
          <a:xfrm>
            <a:off x="1312132" y="1001102"/>
            <a:ext cx="3210623" cy="369332"/>
          </a:xfrm>
          <a:prstGeom prst="rect">
            <a:avLst/>
          </a:prstGeom>
          <a:noFill/>
        </p:spPr>
        <p:txBody>
          <a:bodyPr wrap="none" rtlCol="0">
            <a:spAutoFit/>
          </a:bodyPr>
          <a:lstStyle/>
          <a:p>
            <a:r>
              <a:rPr lang="pt-BR" dirty="0"/>
              <a:t>LISA </a:t>
            </a:r>
            <a:r>
              <a:rPr lang="pt-BR" dirty="0" err="1"/>
              <a:t>univariado</a:t>
            </a:r>
            <a:r>
              <a:rPr lang="pt-BR" dirty="0"/>
              <a:t> (</a:t>
            </a:r>
            <a:r>
              <a:rPr lang="pt-BR" dirty="0" err="1"/>
              <a:t>Radiância</a:t>
            </a:r>
            <a:r>
              <a:rPr lang="pt-BR" dirty="0"/>
              <a:t> total)</a:t>
            </a:r>
          </a:p>
        </p:txBody>
      </p:sp>
      <p:sp>
        <p:nvSpPr>
          <p:cNvPr id="28" name="CaixaDeTexto 27">
            <a:extLst>
              <a:ext uri="{FF2B5EF4-FFF2-40B4-BE49-F238E27FC236}">
                <a16:creationId xmlns:a16="http://schemas.microsoft.com/office/drawing/2014/main" id="{816BE747-6F8E-42C3-8F35-B8BA483256BC}"/>
              </a:ext>
            </a:extLst>
          </p:cNvPr>
          <p:cNvSpPr txBox="1"/>
          <p:nvPr/>
        </p:nvSpPr>
        <p:spPr>
          <a:xfrm>
            <a:off x="1890403" y="1351283"/>
            <a:ext cx="2334998" cy="307777"/>
          </a:xfrm>
          <a:prstGeom prst="rect">
            <a:avLst/>
          </a:prstGeom>
          <a:noFill/>
        </p:spPr>
        <p:txBody>
          <a:bodyPr wrap="none" rtlCol="0">
            <a:spAutoFit/>
          </a:bodyPr>
          <a:lstStyle/>
          <a:p>
            <a:r>
              <a:rPr lang="pt-BR" sz="1400" dirty="0"/>
              <a:t>24 x 24km (</a:t>
            </a:r>
            <a:r>
              <a:rPr lang="pt-BR" sz="1400" dirty="0" err="1"/>
              <a:t>pseudo</a:t>
            </a:r>
            <a:r>
              <a:rPr lang="pt-BR" sz="1400" dirty="0"/>
              <a:t> p &lt; 0.001)</a:t>
            </a:r>
          </a:p>
        </p:txBody>
      </p:sp>
      <p:pic>
        <p:nvPicPr>
          <p:cNvPr id="3" name="Imagem 2">
            <a:extLst>
              <a:ext uri="{FF2B5EF4-FFF2-40B4-BE49-F238E27FC236}">
                <a16:creationId xmlns:a16="http://schemas.microsoft.com/office/drawing/2014/main" id="{AA028F77-7839-4882-A67E-BD3C97B13F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9040" y="1236466"/>
            <a:ext cx="6050390" cy="4000258"/>
          </a:xfrm>
          <a:prstGeom prst="rect">
            <a:avLst/>
          </a:prstGeom>
        </p:spPr>
      </p:pic>
      <p:sp>
        <p:nvSpPr>
          <p:cNvPr id="22" name="CaixaDeTexto 21">
            <a:extLst>
              <a:ext uri="{FF2B5EF4-FFF2-40B4-BE49-F238E27FC236}">
                <a16:creationId xmlns:a16="http://schemas.microsoft.com/office/drawing/2014/main" id="{943D7F4D-6D1D-4BB8-8FDA-83BF72551F2A}"/>
              </a:ext>
            </a:extLst>
          </p:cNvPr>
          <p:cNvSpPr txBox="1"/>
          <p:nvPr/>
        </p:nvSpPr>
        <p:spPr>
          <a:xfrm>
            <a:off x="1312132" y="1001102"/>
            <a:ext cx="4339329" cy="369332"/>
          </a:xfrm>
          <a:prstGeom prst="rect">
            <a:avLst/>
          </a:prstGeom>
          <a:noFill/>
        </p:spPr>
        <p:txBody>
          <a:bodyPr wrap="none" rtlCol="0">
            <a:spAutoFit/>
          </a:bodyPr>
          <a:lstStyle/>
          <a:p>
            <a:r>
              <a:rPr lang="pt-BR" dirty="0"/>
              <a:t>LISA bivariado (</a:t>
            </a:r>
            <a:r>
              <a:rPr lang="pt-BR" dirty="0" err="1"/>
              <a:t>Radiância</a:t>
            </a:r>
            <a:r>
              <a:rPr lang="pt-BR" dirty="0"/>
              <a:t> total x </a:t>
            </a:r>
            <a:r>
              <a:rPr lang="pt-BR" dirty="0" err="1"/>
              <a:t>residencias</a:t>
            </a:r>
            <a:r>
              <a:rPr lang="pt-BR" dirty="0"/>
              <a:t>)</a:t>
            </a:r>
          </a:p>
        </p:txBody>
      </p:sp>
    </p:spTree>
    <p:extLst>
      <p:ext uri="{BB962C8B-B14F-4D97-AF65-F5344CB8AC3E}">
        <p14:creationId xmlns:p14="http://schemas.microsoft.com/office/powerpoint/2010/main" val="4950473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m 22">
            <a:extLst>
              <a:ext uri="{FF2B5EF4-FFF2-40B4-BE49-F238E27FC236}">
                <a16:creationId xmlns:a16="http://schemas.microsoft.com/office/drawing/2014/main" id="{2A4BE712-190B-4F76-950C-D001535EA0B2}"/>
              </a:ext>
            </a:extLst>
          </p:cNvPr>
          <p:cNvPicPr>
            <a:picLocks noChangeAspect="1"/>
          </p:cNvPicPr>
          <p:nvPr/>
        </p:nvPicPr>
        <p:blipFill>
          <a:blip r:embed="rId3"/>
          <a:stretch>
            <a:fillRect/>
          </a:stretch>
        </p:blipFill>
        <p:spPr>
          <a:xfrm>
            <a:off x="709122" y="1426245"/>
            <a:ext cx="4836216" cy="4679271"/>
          </a:xfrm>
          <a:prstGeom prst="rect">
            <a:avLst/>
          </a:prstGeom>
        </p:spPr>
      </p:pic>
      <p:sp>
        <p:nvSpPr>
          <p:cNvPr id="4" name="Título 1">
            <a:extLst>
              <a:ext uri="{FF2B5EF4-FFF2-40B4-BE49-F238E27FC236}">
                <a16:creationId xmlns:a16="http://schemas.microsoft.com/office/drawing/2014/main" id="{4A8F041F-DE1C-4028-BE8A-3E31C985F994}"/>
              </a:ext>
            </a:extLst>
          </p:cNvPr>
          <p:cNvSpPr txBox="1">
            <a:spLocks/>
          </p:cNvSpPr>
          <p:nvPr/>
        </p:nvSpPr>
        <p:spPr>
          <a:xfrm>
            <a:off x="84503" y="63696"/>
            <a:ext cx="4957760" cy="967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500" dirty="0"/>
              <a:t>Resultados e discussão</a:t>
            </a:r>
          </a:p>
        </p:txBody>
      </p:sp>
      <p:sp>
        <p:nvSpPr>
          <p:cNvPr id="9" name="Retângulo 8">
            <a:extLst>
              <a:ext uri="{FF2B5EF4-FFF2-40B4-BE49-F238E27FC236}">
                <a16:creationId xmlns:a16="http://schemas.microsoft.com/office/drawing/2014/main" id="{D75CE193-F741-47FF-8CE0-8D9AF70E2467}"/>
              </a:ext>
            </a:extLst>
          </p:cNvPr>
          <p:cNvSpPr/>
          <p:nvPr/>
        </p:nvSpPr>
        <p:spPr>
          <a:xfrm>
            <a:off x="84503" y="5147591"/>
            <a:ext cx="253230" cy="253230"/>
          </a:xfrm>
          <a:prstGeom prst="rect">
            <a:avLst/>
          </a:prstGeom>
          <a:solidFill>
            <a:srgbClr val="FF142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Retângulo 11">
            <a:extLst>
              <a:ext uri="{FF2B5EF4-FFF2-40B4-BE49-F238E27FC236}">
                <a16:creationId xmlns:a16="http://schemas.microsoft.com/office/drawing/2014/main" id="{AADE3ADB-3238-481A-B75B-257DC8FA5221}"/>
              </a:ext>
            </a:extLst>
          </p:cNvPr>
          <p:cNvSpPr/>
          <p:nvPr/>
        </p:nvSpPr>
        <p:spPr>
          <a:xfrm>
            <a:off x="84503" y="5481449"/>
            <a:ext cx="253230" cy="253230"/>
          </a:xfrm>
          <a:prstGeom prst="rect">
            <a:avLst/>
          </a:prstGeom>
          <a:solidFill>
            <a:srgbClr val="2F2A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a:extLst>
              <a:ext uri="{FF2B5EF4-FFF2-40B4-BE49-F238E27FC236}">
                <a16:creationId xmlns:a16="http://schemas.microsoft.com/office/drawing/2014/main" id="{D7E9E6CB-6EF1-4934-A155-D959B210F822}"/>
              </a:ext>
            </a:extLst>
          </p:cNvPr>
          <p:cNvSpPr/>
          <p:nvPr/>
        </p:nvSpPr>
        <p:spPr>
          <a:xfrm>
            <a:off x="84503" y="5815307"/>
            <a:ext cx="253230" cy="253230"/>
          </a:xfrm>
          <a:prstGeom prst="rect">
            <a:avLst/>
          </a:prstGeom>
          <a:solidFill>
            <a:srgbClr val="FFAF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a:extLst>
              <a:ext uri="{FF2B5EF4-FFF2-40B4-BE49-F238E27FC236}">
                <a16:creationId xmlns:a16="http://schemas.microsoft.com/office/drawing/2014/main" id="{9827360A-1FB9-4B82-9E43-1BB55E6AA309}"/>
              </a:ext>
            </a:extLst>
          </p:cNvPr>
          <p:cNvSpPr/>
          <p:nvPr/>
        </p:nvSpPr>
        <p:spPr>
          <a:xfrm>
            <a:off x="84503" y="6149165"/>
            <a:ext cx="253230" cy="253230"/>
          </a:xfrm>
          <a:prstGeom prst="rect">
            <a:avLst/>
          </a:prstGeom>
          <a:solidFill>
            <a:srgbClr val="B9B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a:extLst>
              <a:ext uri="{FF2B5EF4-FFF2-40B4-BE49-F238E27FC236}">
                <a16:creationId xmlns:a16="http://schemas.microsoft.com/office/drawing/2014/main" id="{4EF9FAD4-D2E0-431E-B9F5-3ECE94996B62}"/>
              </a:ext>
            </a:extLst>
          </p:cNvPr>
          <p:cNvSpPr/>
          <p:nvPr/>
        </p:nvSpPr>
        <p:spPr>
          <a:xfrm>
            <a:off x="84503" y="6483023"/>
            <a:ext cx="253230" cy="25323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a:extLst>
              <a:ext uri="{FF2B5EF4-FFF2-40B4-BE49-F238E27FC236}">
                <a16:creationId xmlns:a16="http://schemas.microsoft.com/office/drawing/2014/main" id="{1507283D-BEF1-4534-A8DD-ABD131B4AE08}"/>
              </a:ext>
            </a:extLst>
          </p:cNvPr>
          <p:cNvSpPr txBox="1"/>
          <p:nvPr/>
        </p:nvSpPr>
        <p:spPr>
          <a:xfrm>
            <a:off x="445421" y="5112117"/>
            <a:ext cx="473206" cy="369332"/>
          </a:xfrm>
          <a:prstGeom prst="rect">
            <a:avLst/>
          </a:prstGeom>
          <a:noFill/>
        </p:spPr>
        <p:txBody>
          <a:bodyPr wrap="none" rtlCol="0">
            <a:spAutoFit/>
          </a:bodyPr>
          <a:lstStyle/>
          <a:p>
            <a:r>
              <a:rPr lang="pt-BR" dirty="0"/>
              <a:t>HH</a:t>
            </a:r>
          </a:p>
        </p:txBody>
      </p:sp>
      <p:sp>
        <p:nvSpPr>
          <p:cNvPr id="18" name="CaixaDeTexto 17">
            <a:extLst>
              <a:ext uri="{FF2B5EF4-FFF2-40B4-BE49-F238E27FC236}">
                <a16:creationId xmlns:a16="http://schemas.microsoft.com/office/drawing/2014/main" id="{98335AB7-C423-4D1A-A101-CD7EA8361925}"/>
              </a:ext>
            </a:extLst>
          </p:cNvPr>
          <p:cNvSpPr txBox="1"/>
          <p:nvPr/>
        </p:nvSpPr>
        <p:spPr>
          <a:xfrm>
            <a:off x="491908" y="5445975"/>
            <a:ext cx="380232" cy="369332"/>
          </a:xfrm>
          <a:prstGeom prst="rect">
            <a:avLst/>
          </a:prstGeom>
          <a:noFill/>
        </p:spPr>
        <p:txBody>
          <a:bodyPr wrap="none" rtlCol="0">
            <a:spAutoFit/>
          </a:bodyPr>
          <a:lstStyle/>
          <a:p>
            <a:r>
              <a:rPr lang="pt-BR" dirty="0"/>
              <a:t>LL</a:t>
            </a:r>
          </a:p>
        </p:txBody>
      </p:sp>
      <p:sp>
        <p:nvSpPr>
          <p:cNvPr id="19" name="CaixaDeTexto 18">
            <a:extLst>
              <a:ext uri="{FF2B5EF4-FFF2-40B4-BE49-F238E27FC236}">
                <a16:creationId xmlns:a16="http://schemas.microsoft.com/office/drawing/2014/main" id="{5C3B8CD2-B697-452E-98D1-839D0421B0BB}"/>
              </a:ext>
            </a:extLst>
          </p:cNvPr>
          <p:cNvSpPr txBox="1"/>
          <p:nvPr/>
        </p:nvSpPr>
        <p:spPr>
          <a:xfrm>
            <a:off x="491907" y="5810657"/>
            <a:ext cx="426720" cy="369332"/>
          </a:xfrm>
          <a:prstGeom prst="rect">
            <a:avLst/>
          </a:prstGeom>
          <a:noFill/>
        </p:spPr>
        <p:txBody>
          <a:bodyPr wrap="none" rtlCol="0">
            <a:spAutoFit/>
          </a:bodyPr>
          <a:lstStyle/>
          <a:p>
            <a:r>
              <a:rPr lang="pt-BR" dirty="0"/>
              <a:t>LH</a:t>
            </a:r>
          </a:p>
        </p:txBody>
      </p:sp>
      <p:sp>
        <p:nvSpPr>
          <p:cNvPr id="20" name="CaixaDeTexto 19">
            <a:extLst>
              <a:ext uri="{FF2B5EF4-FFF2-40B4-BE49-F238E27FC236}">
                <a16:creationId xmlns:a16="http://schemas.microsoft.com/office/drawing/2014/main" id="{243F64A1-CD57-4511-9AB3-28967802E91F}"/>
              </a:ext>
            </a:extLst>
          </p:cNvPr>
          <p:cNvSpPr txBox="1"/>
          <p:nvPr/>
        </p:nvSpPr>
        <p:spPr>
          <a:xfrm>
            <a:off x="491907" y="6144515"/>
            <a:ext cx="426720" cy="369332"/>
          </a:xfrm>
          <a:prstGeom prst="rect">
            <a:avLst/>
          </a:prstGeom>
          <a:noFill/>
        </p:spPr>
        <p:txBody>
          <a:bodyPr wrap="none" rtlCol="0">
            <a:spAutoFit/>
          </a:bodyPr>
          <a:lstStyle/>
          <a:p>
            <a:r>
              <a:rPr lang="pt-BR" dirty="0"/>
              <a:t>HL</a:t>
            </a:r>
          </a:p>
        </p:txBody>
      </p:sp>
      <p:sp>
        <p:nvSpPr>
          <p:cNvPr id="21" name="CaixaDeTexto 20">
            <a:extLst>
              <a:ext uri="{FF2B5EF4-FFF2-40B4-BE49-F238E27FC236}">
                <a16:creationId xmlns:a16="http://schemas.microsoft.com/office/drawing/2014/main" id="{A6ABDD9E-E03D-4A55-B52B-02A61B9CF63E}"/>
              </a:ext>
            </a:extLst>
          </p:cNvPr>
          <p:cNvSpPr txBox="1"/>
          <p:nvPr/>
        </p:nvSpPr>
        <p:spPr>
          <a:xfrm>
            <a:off x="445421" y="6424972"/>
            <a:ext cx="1727011" cy="369332"/>
          </a:xfrm>
          <a:prstGeom prst="rect">
            <a:avLst/>
          </a:prstGeom>
          <a:noFill/>
        </p:spPr>
        <p:txBody>
          <a:bodyPr wrap="none" rtlCol="0">
            <a:spAutoFit/>
          </a:bodyPr>
          <a:lstStyle/>
          <a:p>
            <a:r>
              <a:rPr lang="pt-BR" dirty="0"/>
              <a:t>Não significativo</a:t>
            </a:r>
          </a:p>
        </p:txBody>
      </p:sp>
      <p:sp>
        <p:nvSpPr>
          <p:cNvPr id="24" name="CaixaDeTexto 23">
            <a:extLst>
              <a:ext uri="{FF2B5EF4-FFF2-40B4-BE49-F238E27FC236}">
                <a16:creationId xmlns:a16="http://schemas.microsoft.com/office/drawing/2014/main" id="{35760A50-4BBE-40CF-95F0-E6AFF1A2C8BC}"/>
              </a:ext>
            </a:extLst>
          </p:cNvPr>
          <p:cNvSpPr txBox="1"/>
          <p:nvPr/>
        </p:nvSpPr>
        <p:spPr>
          <a:xfrm>
            <a:off x="8891451" y="5251963"/>
            <a:ext cx="4545875" cy="2154436"/>
          </a:xfrm>
          <a:prstGeom prst="rect">
            <a:avLst/>
          </a:prstGeom>
          <a:noFill/>
        </p:spPr>
        <p:txBody>
          <a:bodyPr wrap="square" rtlCol="0">
            <a:spAutoFit/>
          </a:bodyPr>
          <a:lstStyle/>
          <a:p>
            <a:pPr marL="342900" indent="-342900">
              <a:buAutoNum type="alphaLcPeriod"/>
            </a:pPr>
            <a:r>
              <a:rPr lang="pt-BR" sz="1400" dirty="0"/>
              <a:t>Área urbanizada de cidade ou vila</a:t>
            </a:r>
          </a:p>
          <a:p>
            <a:pPr marL="342900" indent="-342900">
              <a:buAutoNum type="alphaLcPeriod"/>
            </a:pPr>
            <a:r>
              <a:rPr lang="pt-BR" sz="1400" dirty="0"/>
              <a:t>Aglomerado rural isolado</a:t>
            </a:r>
          </a:p>
          <a:p>
            <a:pPr marL="342900" indent="-342900">
              <a:buAutoNum type="alphaLcPeriod"/>
            </a:pPr>
            <a:r>
              <a:rPr lang="pt-BR" sz="1400" dirty="0"/>
              <a:t>Aglomerado rural de extensão urbana</a:t>
            </a:r>
          </a:p>
          <a:p>
            <a:pPr marL="342900" indent="-342900">
              <a:buAutoNum type="alphaLcPeriod"/>
            </a:pPr>
            <a:r>
              <a:rPr lang="pt-BR" sz="1400" dirty="0"/>
              <a:t>Aglomerado rural isolado - povoado</a:t>
            </a:r>
          </a:p>
          <a:p>
            <a:pPr marL="342900" indent="-342900">
              <a:buAutoNum type="alphaLcPeriod"/>
            </a:pPr>
            <a:r>
              <a:rPr lang="pt-BR" sz="1400" dirty="0"/>
              <a:t>Aglomerado rural isolado – núcleo</a:t>
            </a:r>
          </a:p>
          <a:p>
            <a:pPr marL="342900" indent="-342900">
              <a:buAutoNum type="alphaLcPeriod"/>
            </a:pPr>
            <a:r>
              <a:rPr lang="pt-BR" sz="1400" dirty="0"/>
              <a:t>Área não urbanizada de cidade ou vila</a:t>
            </a:r>
          </a:p>
          <a:p>
            <a:pPr marL="342900" indent="-342900">
              <a:buAutoNum type="alphaLcPeriod"/>
            </a:pPr>
            <a:r>
              <a:rPr lang="pt-BR" sz="1400" dirty="0"/>
              <a:t>Área urbanizada isolada</a:t>
            </a:r>
          </a:p>
          <a:p>
            <a:pPr marL="342900" indent="-342900">
              <a:buAutoNum type="alphaLcPeriod"/>
            </a:pPr>
            <a:endParaRPr lang="pt-BR" dirty="0"/>
          </a:p>
          <a:p>
            <a:pPr marL="342900" indent="-342900">
              <a:buAutoNum type="alphaLcPeriod"/>
            </a:pPr>
            <a:endParaRPr lang="pt-BR" dirty="0"/>
          </a:p>
        </p:txBody>
      </p:sp>
      <p:sp>
        <p:nvSpPr>
          <p:cNvPr id="26" name="CaixaDeTexto 25">
            <a:extLst>
              <a:ext uri="{FF2B5EF4-FFF2-40B4-BE49-F238E27FC236}">
                <a16:creationId xmlns:a16="http://schemas.microsoft.com/office/drawing/2014/main" id="{4473CA67-553B-456D-A463-B3A9317FE510}"/>
              </a:ext>
            </a:extLst>
          </p:cNvPr>
          <p:cNvSpPr txBox="1"/>
          <p:nvPr/>
        </p:nvSpPr>
        <p:spPr>
          <a:xfrm>
            <a:off x="8157115" y="759412"/>
            <a:ext cx="1406475" cy="477054"/>
          </a:xfrm>
          <a:prstGeom prst="rect">
            <a:avLst/>
          </a:prstGeom>
          <a:noFill/>
        </p:spPr>
        <p:txBody>
          <a:bodyPr wrap="none" rtlCol="0">
            <a:spAutoFit/>
          </a:bodyPr>
          <a:lstStyle/>
          <a:p>
            <a:r>
              <a:rPr lang="pt-BR" sz="2500" dirty="0"/>
              <a:t>High-</a:t>
            </a:r>
            <a:r>
              <a:rPr lang="pt-BR" sz="2500" dirty="0" err="1"/>
              <a:t>Low</a:t>
            </a:r>
            <a:endParaRPr lang="pt-BR" sz="2500" dirty="0"/>
          </a:p>
        </p:txBody>
      </p:sp>
      <p:sp>
        <p:nvSpPr>
          <p:cNvPr id="27" name="CaixaDeTexto 26">
            <a:extLst>
              <a:ext uri="{FF2B5EF4-FFF2-40B4-BE49-F238E27FC236}">
                <a16:creationId xmlns:a16="http://schemas.microsoft.com/office/drawing/2014/main" id="{B8718591-0164-4223-A692-2F64FC048F88}"/>
              </a:ext>
            </a:extLst>
          </p:cNvPr>
          <p:cNvSpPr txBox="1"/>
          <p:nvPr/>
        </p:nvSpPr>
        <p:spPr>
          <a:xfrm>
            <a:off x="1312132" y="1001102"/>
            <a:ext cx="4339329" cy="369332"/>
          </a:xfrm>
          <a:prstGeom prst="rect">
            <a:avLst/>
          </a:prstGeom>
          <a:noFill/>
        </p:spPr>
        <p:txBody>
          <a:bodyPr wrap="none" rtlCol="0">
            <a:spAutoFit/>
          </a:bodyPr>
          <a:lstStyle/>
          <a:p>
            <a:r>
              <a:rPr lang="pt-BR" dirty="0"/>
              <a:t>LISA bivariado (</a:t>
            </a:r>
            <a:r>
              <a:rPr lang="pt-BR" dirty="0" err="1"/>
              <a:t>Radiância</a:t>
            </a:r>
            <a:r>
              <a:rPr lang="pt-BR" dirty="0"/>
              <a:t> total x </a:t>
            </a:r>
            <a:r>
              <a:rPr lang="pt-BR" dirty="0" err="1"/>
              <a:t>residencias</a:t>
            </a:r>
            <a:r>
              <a:rPr lang="pt-BR" dirty="0"/>
              <a:t>)</a:t>
            </a:r>
          </a:p>
        </p:txBody>
      </p:sp>
      <p:sp>
        <p:nvSpPr>
          <p:cNvPr id="28" name="CaixaDeTexto 27">
            <a:extLst>
              <a:ext uri="{FF2B5EF4-FFF2-40B4-BE49-F238E27FC236}">
                <a16:creationId xmlns:a16="http://schemas.microsoft.com/office/drawing/2014/main" id="{816BE747-6F8E-42C3-8F35-B8BA483256BC}"/>
              </a:ext>
            </a:extLst>
          </p:cNvPr>
          <p:cNvSpPr txBox="1"/>
          <p:nvPr/>
        </p:nvSpPr>
        <p:spPr>
          <a:xfrm>
            <a:off x="1890403" y="1351283"/>
            <a:ext cx="2334998" cy="307777"/>
          </a:xfrm>
          <a:prstGeom prst="rect">
            <a:avLst/>
          </a:prstGeom>
          <a:noFill/>
        </p:spPr>
        <p:txBody>
          <a:bodyPr wrap="none" rtlCol="0">
            <a:spAutoFit/>
          </a:bodyPr>
          <a:lstStyle/>
          <a:p>
            <a:r>
              <a:rPr lang="pt-BR" sz="1400" dirty="0"/>
              <a:t>24 x 24km (</a:t>
            </a:r>
            <a:r>
              <a:rPr lang="pt-BR" sz="1400" dirty="0" err="1"/>
              <a:t>pseudo</a:t>
            </a:r>
            <a:r>
              <a:rPr lang="pt-BR" sz="1400" dirty="0"/>
              <a:t> p &lt; 0.001)</a:t>
            </a:r>
          </a:p>
        </p:txBody>
      </p:sp>
      <p:pic>
        <p:nvPicPr>
          <p:cNvPr id="22" name="Imagem 21">
            <a:extLst>
              <a:ext uri="{FF2B5EF4-FFF2-40B4-BE49-F238E27FC236}">
                <a16:creationId xmlns:a16="http://schemas.microsoft.com/office/drawing/2014/main" id="{1494FC86-E102-49C8-B970-23FB9CCC90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6441" y="1194901"/>
            <a:ext cx="5567822" cy="4057062"/>
          </a:xfrm>
          <a:prstGeom prst="rect">
            <a:avLst/>
          </a:prstGeom>
        </p:spPr>
      </p:pic>
      <p:sp>
        <p:nvSpPr>
          <p:cNvPr id="2" name="CaixaDeTexto 1">
            <a:extLst>
              <a:ext uri="{FF2B5EF4-FFF2-40B4-BE49-F238E27FC236}">
                <a16:creationId xmlns:a16="http://schemas.microsoft.com/office/drawing/2014/main" id="{34B75C37-1942-45C5-97F8-57BCECBEAA02}"/>
              </a:ext>
            </a:extLst>
          </p:cNvPr>
          <p:cNvSpPr txBox="1"/>
          <p:nvPr/>
        </p:nvSpPr>
        <p:spPr>
          <a:xfrm>
            <a:off x="4914900" y="6068537"/>
            <a:ext cx="3232167" cy="646331"/>
          </a:xfrm>
          <a:prstGeom prst="rect">
            <a:avLst/>
          </a:prstGeom>
          <a:noFill/>
        </p:spPr>
        <p:txBody>
          <a:bodyPr wrap="none" rtlCol="0">
            <a:spAutoFit/>
          </a:bodyPr>
          <a:lstStyle/>
          <a:p>
            <a:r>
              <a:rPr lang="pt-BR" dirty="0"/>
              <a:t>Pequenos núcleos populacionais</a:t>
            </a:r>
          </a:p>
          <a:p>
            <a:r>
              <a:rPr lang="pt-BR" dirty="0"/>
              <a:t>(sedes administrativas)</a:t>
            </a:r>
          </a:p>
        </p:txBody>
      </p:sp>
    </p:spTree>
    <p:extLst>
      <p:ext uri="{BB962C8B-B14F-4D97-AF65-F5344CB8AC3E}">
        <p14:creationId xmlns:p14="http://schemas.microsoft.com/office/powerpoint/2010/main" val="1379717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de Seta Reta 5">
            <a:extLst>
              <a:ext uri="{FF2B5EF4-FFF2-40B4-BE49-F238E27FC236}">
                <a16:creationId xmlns:a16="http://schemas.microsoft.com/office/drawing/2014/main" id="{DD514FA1-AF8C-4BC0-9314-E9BC890714A8}"/>
              </a:ext>
            </a:extLst>
          </p:cNvPr>
          <p:cNvCxnSpPr>
            <a:cxnSpLocks/>
          </p:cNvCxnSpPr>
          <p:nvPr/>
        </p:nvCxnSpPr>
        <p:spPr>
          <a:xfrm>
            <a:off x="955675" y="4537075"/>
            <a:ext cx="10125075"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9" name="Conector reto 8">
            <a:extLst>
              <a:ext uri="{FF2B5EF4-FFF2-40B4-BE49-F238E27FC236}">
                <a16:creationId xmlns:a16="http://schemas.microsoft.com/office/drawing/2014/main" id="{1C976EF2-55A4-4328-82B6-085F81F68557}"/>
              </a:ext>
            </a:extLst>
          </p:cNvPr>
          <p:cNvCxnSpPr/>
          <p:nvPr/>
        </p:nvCxnSpPr>
        <p:spPr>
          <a:xfrm>
            <a:off x="8432800" y="4322762"/>
            <a:ext cx="0" cy="4286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ector reto 9">
            <a:extLst>
              <a:ext uri="{FF2B5EF4-FFF2-40B4-BE49-F238E27FC236}">
                <a16:creationId xmlns:a16="http://schemas.microsoft.com/office/drawing/2014/main" id="{CB39F2E4-5695-4D64-8AE7-9C6F57028009}"/>
              </a:ext>
            </a:extLst>
          </p:cNvPr>
          <p:cNvCxnSpPr/>
          <p:nvPr/>
        </p:nvCxnSpPr>
        <p:spPr>
          <a:xfrm>
            <a:off x="1308100" y="4308475"/>
            <a:ext cx="0" cy="4286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ector reto 11">
            <a:extLst>
              <a:ext uri="{FF2B5EF4-FFF2-40B4-BE49-F238E27FC236}">
                <a16:creationId xmlns:a16="http://schemas.microsoft.com/office/drawing/2014/main" id="{519A0F6E-0492-4F4F-A4AF-AF5A31035D7C}"/>
              </a:ext>
            </a:extLst>
          </p:cNvPr>
          <p:cNvCxnSpPr/>
          <p:nvPr/>
        </p:nvCxnSpPr>
        <p:spPr>
          <a:xfrm>
            <a:off x="9804400" y="4322762"/>
            <a:ext cx="0" cy="4286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CaixaDeTexto 12">
            <a:extLst>
              <a:ext uri="{FF2B5EF4-FFF2-40B4-BE49-F238E27FC236}">
                <a16:creationId xmlns:a16="http://schemas.microsoft.com/office/drawing/2014/main" id="{EA7CEA54-585E-4D87-AC2C-28F66FB3CB2C}"/>
              </a:ext>
            </a:extLst>
          </p:cNvPr>
          <p:cNvSpPr txBox="1"/>
          <p:nvPr/>
        </p:nvSpPr>
        <p:spPr>
          <a:xfrm>
            <a:off x="9423400" y="4737099"/>
            <a:ext cx="1219200" cy="430887"/>
          </a:xfrm>
          <a:prstGeom prst="rect">
            <a:avLst/>
          </a:prstGeom>
          <a:noFill/>
        </p:spPr>
        <p:txBody>
          <a:bodyPr wrap="square" rtlCol="0">
            <a:spAutoFit/>
          </a:bodyPr>
          <a:lstStyle/>
          <a:p>
            <a:r>
              <a:rPr lang="pt-BR" sz="2200" dirty="0"/>
              <a:t>2015</a:t>
            </a:r>
          </a:p>
        </p:txBody>
      </p:sp>
      <p:sp>
        <p:nvSpPr>
          <p:cNvPr id="15" name="CaixaDeTexto 14">
            <a:extLst>
              <a:ext uri="{FF2B5EF4-FFF2-40B4-BE49-F238E27FC236}">
                <a16:creationId xmlns:a16="http://schemas.microsoft.com/office/drawing/2014/main" id="{155A04A7-FA35-4FAC-8532-C43ACE73641C}"/>
              </a:ext>
            </a:extLst>
          </p:cNvPr>
          <p:cNvSpPr txBox="1"/>
          <p:nvPr/>
        </p:nvSpPr>
        <p:spPr>
          <a:xfrm>
            <a:off x="8061325" y="4744128"/>
            <a:ext cx="904876" cy="430887"/>
          </a:xfrm>
          <a:prstGeom prst="rect">
            <a:avLst/>
          </a:prstGeom>
          <a:noFill/>
        </p:spPr>
        <p:txBody>
          <a:bodyPr wrap="square" rtlCol="0">
            <a:spAutoFit/>
          </a:bodyPr>
          <a:lstStyle/>
          <a:p>
            <a:r>
              <a:rPr lang="pt-BR" sz="2200" dirty="0"/>
              <a:t>2012</a:t>
            </a:r>
          </a:p>
        </p:txBody>
      </p:sp>
      <p:sp>
        <p:nvSpPr>
          <p:cNvPr id="47" name="Retângulo 46">
            <a:extLst>
              <a:ext uri="{FF2B5EF4-FFF2-40B4-BE49-F238E27FC236}">
                <a16:creationId xmlns:a16="http://schemas.microsoft.com/office/drawing/2014/main" id="{136E0610-38B7-4250-A758-368F518163E8}"/>
              </a:ext>
            </a:extLst>
          </p:cNvPr>
          <p:cNvSpPr/>
          <p:nvPr/>
        </p:nvSpPr>
        <p:spPr>
          <a:xfrm>
            <a:off x="8061325" y="3506481"/>
            <a:ext cx="489082" cy="48908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1" name="Retângulo 50">
            <a:extLst>
              <a:ext uri="{FF2B5EF4-FFF2-40B4-BE49-F238E27FC236}">
                <a16:creationId xmlns:a16="http://schemas.microsoft.com/office/drawing/2014/main" id="{9C344CD6-3BB1-46A7-B055-118936F2201D}"/>
              </a:ext>
            </a:extLst>
          </p:cNvPr>
          <p:cNvSpPr/>
          <p:nvPr/>
        </p:nvSpPr>
        <p:spPr>
          <a:xfrm>
            <a:off x="8093982" y="3548663"/>
            <a:ext cx="489082" cy="48908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2" name="Retângulo 51">
            <a:extLst>
              <a:ext uri="{FF2B5EF4-FFF2-40B4-BE49-F238E27FC236}">
                <a16:creationId xmlns:a16="http://schemas.microsoft.com/office/drawing/2014/main" id="{E7086BA1-C0E0-49F8-9769-7CFA661B9F4A}"/>
              </a:ext>
            </a:extLst>
          </p:cNvPr>
          <p:cNvSpPr/>
          <p:nvPr/>
        </p:nvSpPr>
        <p:spPr>
          <a:xfrm>
            <a:off x="8114393" y="3585402"/>
            <a:ext cx="489082" cy="48908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3" name="Retângulo 52">
            <a:extLst>
              <a:ext uri="{FF2B5EF4-FFF2-40B4-BE49-F238E27FC236}">
                <a16:creationId xmlns:a16="http://schemas.microsoft.com/office/drawing/2014/main" id="{53F33F29-BE54-44CA-92A2-24807DD57654}"/>
              </a:ext>
            </a:extLst>
          </p:cNvPr>
          <p:cNvSpPr/>
          <p:nvPr/>
        </p:nvSpPr>
        <p:spPr>
          <a:xfrm>
            <a:off x="8147050" y="3627584"/>
            <a:ext cx="489082" cy="48908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4" name="Retângulo 53">
            <a:extLst>
              <a:ext uri="{FF2B5EF4-FFF2-40B4-BE49-F238E27FC236}">
                <a16:creationId xmlns:a16="http://schemas.microsoft.com/office/drawing/2014/main" id="{0B8FA442-D4B4-4AD2-8BED-A55C4608FE90}"/>
              </a:ext>
            </a:extLst>
          </p:cNvPr>
          <p:cNvSpPr/>
          <p:nvPr/>
        </p:nvSpPr>
        <p:spPr>
          <a:xfrm>
            <a:off x="8179707" y="3664323"/>
            <a:ext cx="489082" cy="48908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5" name="Retângulo 54">
            <a:extLst>
              <a:ext uri="{FF2B5EF4-FFF2-40B4-BE49-F238E27FC236}">
                <a16:creationId xmlns:a16="http://schemas.microsoft.com/office/drawing/2014/main" id="{A455604F-C4FE-4841-9C7C-2AEC37179B2E}"/>
              </a:ext>
            </a:extLst>
          </p:cNvPr>
          <p:cNvSpPr/>
          <p:nvPr/>
        </p:nvSpPr>
        <p:spPr>
          <a:xfrm>
            <a:off x="8212364" y="3706505"/>
            <a:ext cx="489082" cy="48908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6" name="Retângulo 55">
            <a:extLst>
              <a:ext uri="{FF2B5EF4-FFF2-40B4-BE49-F238E27FC236}">
                <a16:creationId xmlns:a16="http://schemas.microsoft.com/office/drawing/2014/main" id="{8F90E25B-E0C1-4930-9A23-8A269683318E}"/>
              </a:ext>
            </a:extLst>
          </p:cNvPr>
          <p:cNvSpPr/>
          <p:nvPr/>
        </p:nvSpPr>
        <p:spPr>
          <a:xfrm>
            <a:off x="9559859" y="3697535"/>
            <a:ext cx="489082" cy="48908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57" name="Conector reto 56">
            <a:extLst>
              <a:ext uri="{FF2B5EF4-FFF2-40B4-BE49-F238E27FC236}">
                <a16:creationId xmlns:a16="http://schemas.microsoft.com/office/drawing/2014/main" id="{85153A17-F8A1-428E-9C2C-FDC5E176A688}"/>
              </a:ext>
            </a:extLst>
          </p:cNvPr>
          <p:cNvCxnSpPr/>
          <p:nvPr/>
        </p:nvCxnSpPr>
        <p:spPr>
          <a:xfrm>
            <a:off x="6872838" y="4332092"/>
            <a:ext cx="0" cy="4286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CaixaDeTexto 57">
            <a:extLst>
              <a:ext uri="{FF2B5EF4-FFF2-40B4-BE49-F238E27FC236}">
                <a16:creationId xmlns:a16="http://schemas.microsoft.com/office/drawing/2014/main" id="{AD26C429-B07A-4829-BD63-2DE93D08B106}"/>
              </a:ext>
            </a:extLst>
          </p:cNvPr>
          <p:cNvSpPr txBox="1"/>
          <p:nvPr/>
        </p:nvSpPr>
        <p:spPr>
          <a:xfrm>
            <a:off x="8156355" y="3791282"/>
            <a:ext cx="644620" cy="338554"/>
          </a:xfrm>
          <a:prstGeom prst="rect">
            <a:avLst/>
          </a:prstGeom>
          <a:noFill/>
        </p:spPr>
        <p:txBody>
          <a:bodyPr wrap="square" rtlCol="0">
            <a:spAutoFit/>
          </a:bodyPr>
          <a:lstStyle/>
          <a:p>
            <a:r>
              <a:rPr lang="pt-BR" sz="1600" dirty="0"/>
              <a:t>VIIRS</a:t>
            </a:r>
          </a:p>
        </p:txBody>
      </p:sp>
      <p:sp>
        <p:nvSpPr>
          <p:cNvPr id="59" name="CaixaDeTexto 58">
            <a:extLst>
              <a:ext uri="{FF2B5EF4-FFF2-40B4-BE49-F238E27FC236}">
                <a16:creationId xmlns:a16="http://schemas.microsoft.com/office/drawing/2014/main" id="{B33D602C-0B13-4078-982E-925DE9285B42}"/>
              </a:ext>
            </a:extLst>
          </p:cNvPr>
          <p:cNvSpPr txBox="1"/>
          <p:nvPr/>
        </p:nvSpPr>
        <p:spPr>
          <a:xfrm>
            <a:off x="9509935" y="3779642"/>
            <a:ext cx="620713" cy="338554"/>
          </a:xfrm>
          <a:prstGeom prst="rect">
            <a:avLst/>
          </a:prstGeom>
          <a:noFill/>
        </p:spPr>
        <p:txBody>
          <a:bodyPr wrap="square" rtlCol="0">
            <a:spAutoFit/>
          </a:bodyPr>
          <a:lstStyle/>
          <a:p>
            <a:r>
              <a:rPr lang="pt-BR" sz="1600" dirty="0"/>
              <a:t>VIIRS</a:t>
            </a:r>
          </a:p>
        </p:txBody>
      </p:sp>
      <p:sp>
        <p:nvSpPr>
          <p:cNvPr id="60" name="Retângulo 59">
            <a:extLst>
              <a:ext uri="{FF2B5EF4-FFF2-40B4-BE49-F238E27FC236}">
                <a16:creationId xmlns:a16="http://schemas.microsoft.com/office/drawing/2014/main" id="{09D3C6C0-BD7C-401C-AA40-CCBE68837382}"/>
              </a:ext>
            </a:extLst>
          </p:cNvPr>
          <p:cNvSpPr/>
          <p:nvPr/>
        </p:nvSpPr>
        <p:spPr>
          <a:xfrm>
            <a:off x="6601859" y="3706505"/>
            <a:ext cx="541958" cy="48908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solidFill>
              </a:rPr>
              <a:t>OLS</a:t>
            </a:r>
          </a:p>
        </p:txBody>
      </p:sp>
      <p:sp>
        <p:nvSpPr>
          <p:cNvPr id="61" name="Estrela: 5 Pontas 60">
            <a:extLst>
              <a:ext uri="{FF2B5EF4-FFF2-40B4-BE49-F238E27FC236}">
                <a16:creationId xmlns:a16="http://schemas.microsoft.com/office/drawing/2014/main" id="{09521DB0-2390-4E7E-8B6F-27C2BF958060}"/>
              </a:ext>
            </a:extLst>
          </p:cNvPr>
          <p:cNvSpPr/>
          <p:nvPr/>
        </p:nvSpPr>
        <p:spPr>
          <a:xfrm>
            <a:off x="7012451" y="3722235"/>
            <a:ext cx="114813" cy="114813"/>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62" name="Estrela: 5 Pontas 61">
            <a:extLst>
              <a:ext uri="{FF2B5EF4-FFF2-40B4-BE49-F238E27FC236}">
                <a16:creationId xmlns:a16="http://schemas.microsoft.com/office/drawing/2014/main" id="{C5184C5D-2BB1-4373-A456-B12B8983B55D}"/>
              </a:ext>
            </a:extLst>
          </p:cNvPr>
          <p:cNvSpPr/>
          <p:nvPr/>
        </p:nvSpPr>
        <p:spPr>
          <a:xfrm>
            <a:off x="9917575" y="3722235"/>
            <a:ext cx="114813" cy="114813"/>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63" name="CaixaDeTexto 62">
            <a:extLst>
              <a:ext uri="{FF2B5EF4-FFF2-40B4-BE49-F238E27FC236}">
                <a16:creationId xmlns:a16="http://schemas.microsoft.com/office/drawing/2014/main" id="{ABD4109F-4206-41E7-8555-75587D0A9571}"/>
              </a:ext>
            </a:extLst>
          </p:cNvPr>
          <p:cNvSpPr txBox="1"/>
          <p:nvPr/>
        </p:nvSpPr>
        <p:spPr>
          <a:xfrm>
            <a:off x="6560013" y="4744128"/>
            <a:ext cx="904876" cy="430887"/>
          </a:xfrm>
          <a:prstGeom prst="rect">
            <a:avLst/>
          </a:prstGeom>
          <a:noFill/>
        </p:spPr>
        <p:txBody>
          <a:bodyPr wrap="square" rtlCol="0">
            <a:spAutoFit/>
          </a:bodyPr>
          <a:lstStyle/>
          <a:p>
            <a:r>
              <a:rPr lang="pt-BR" sz="2200" b="1" dirty="0"/>
              <a:t>2010</a:t>
            </a:r>
          </a:p>
        </p:txBody>
      </p:sp>
      <p:sp>
        <p:nvSpPr>
          <p:cNvPr id="65" name="Chave Esquerda 64">
            <a:extLst>
              <a:ext uri="{FF2B5EF4-FFF2-40B4-BE49-F238E27FC236}">
                <a16:creationId xmlns:a16="http://schemas.microsoft.com/office/drawing/2014/main" id="{87D36E4A-31A2-4C35-A76F-D5D2B1A4C97C}"/>
              </a:ext>
            </a:extLst>
          </p:cNvPr>
          <p:cNvSpPr/>
          <p:nvPr/>
        </p:nvSpPr>
        <p:spPr>
          <a:xfrm rot="5400000" flipH="1">
            <a:off x="3923781" y="2598296"/>
            <a:ext cx="333375" cy="5564738"/>
          </a:xfrm>
          <a:prstGeom prst="leftBrace">
            <a:avLst>
              <a:gd name="adj1" fmla="val 0"/>
              <a:gd name="adj2" fmla="val 49661"/>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t-BR"/>
          </a:p>
        </p:txBody>
      </p:sp>
      <p:sp>
        <p:nvSpPr>
          <p:cNvPr id="66" name="CaixaDeTexto 65">
            <a:extLst>
              <a:ext uri="{FF2B5EF4-FFF2-40B4-BE49-F238E27FC236}">
                <a16:creationId xmlns:a16="http://schemas.microsoft.com/office/drawing/2014/main" id="{432ADCD4-4F77-47BB-A0F7-B47A863189BF}"/>
              </a:ext>
            </a:extLst>
          </p:cNvPr>
          <p:cNvSpPr txBox="1"/>
          <p:nvPr/>
        </p:nvSpPr>
        <p:spPr>
          <a:xfrm>
            <a:off x="2308224" y="5586315"/>
            <a:ext cx="3564488" cy="477054"/>
          </a:xfrm>
          <a:prstGeom prst="rect">
            <a:avLst/>
          </a:prstGeom>
          <a:noFill/>
        </p:spPr>
        <p:txBody>
          <a:bodyPr wrap="square" rtlCol="0">
            <a:spAutoFit/>
          </a:bodyPr>
          <a:lstStyle/>
          <a:p>
            <a:r>
              <a:rPr lang="pt-BR" sz="2500" dirty="0"/>
              <a:t>Composições anuais OLS</a:t>
            </a:r>
          </a:p>
        </p:txBody>
      </p:sp>
      <p:sp>
        <p:nvSpPr>
          <p:cNvPr id="67" name="Chave Esquerda 66">
            <a:extLst>
              <a:ext uri="{FF2B5EF4-FFF2-40B4-BE49-F238E27FC236}">
                <a16:creationId xmlns:a16="http://schemas.microsoft.com/office/drawing/2014/main" id="{29CFCDE6-43AB-4588-ABB3-31E223CB6C09}"/>
              </a:ext>
            </a:extLst>
          </p:cNvPr>
          <p:cNvSpPr/>
          <p:nvPr/>
        </p:nvSpPr>
        <p:spPr>
          <a:xfrm rot="16200000" flipH="1">
            <a:off x="9438565" y="1684654"/>
            <a:ext cx="374412" cy="2677886"/>
          </a:xfrm>
          <a:prstGeom prst="leftBrace">
            <a:avLst>
              <a:gd name="adj1" fmla="val 0"/>
              <a:gd name="adj2" fmla="val 49661"/>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t-BR"/>
          </a:p>
        </p:txBody>
      </p:sp>
      <p:sp>
        <p:nvSpPr>
          <p:cNvPr id="68" name="CaixaDeTexto 67">
            <a:extLst>
              <a:ext uri="{FF2B5EF4-FFF2-40B4-BE49-F238E27FC236}">
                <a16:creationId xmlns:a16="http://schemas.microsoft.com/office/drawing/2014/main" id="{240E55C4-AC2C-4D5D-9134-C87D44E3C32A}"/>
              </a:ext>
            </a:extLst>
          </p:cNvPr>
          <p:cNvSpPr txBox="1"/>
          <p:nvPr/>
        </p:nvSpPr>
        <p:spPr>
          <a:xfrm>
            <a:off x="8397727" y="2214194"/>
            <a:ext cx="2266950" cy="477054"/>
          </a:xfrm>
          <a:prstGeom prst="rect">
            <a:avLst/>
          </a:prstGeom>
          <a:noFill/>
        </p:spPr>
        <p:txBody>
          <a:bodyPr wrap="square" rtlCol="0">
            <a:spAutoFit/>
          </a:bodyPr>
          <a:lstStyle/>
          <a:p>
            <a:r>
              <a:rPr lang="pt-BR" sz="2500" dirty="0"/>
              <a:t>Operação VIIRS</a:t>
            </a:r>
          </a:p>
        </p:txBody>
      </p:sp>
      <p:sp>
        <p:nvSpPr>
          <p:cNvPr id="69" name="Retângulo 68">
            <a:extLst>
              <a:ext uri="{FF2B5EF4-FFF2-40B4-BE49-F238E27FC236}">
                <a16:creationId xmlns:a16="http://schemas.microsoft.com/office/drawing/2014/main" id="{936F7D66-2D95-4C51-AAD9-67925BE8C515}"/>
              </a:ext>
            </a:extLst>
          </p:cNvPr>
          <p:cNvSpPr/>
          <p:nvPr/>
        </p:nvSpPr>
        <p:spPr>
          <a:xfrm>
            <a:off x="7061201" y="4400240"/>
            <a:ext cx="1225627" cy="254845"/>
          </a:xfrm>
          <a:prstGeom prst="rect">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0" name="Retângulo 69">
            <a:extLst>
              <a:ext uri="{FF2B5EF4-FFF2-40B4-BE49-F238E27FC236}">
                <a16:creationId xmlns:a16="http://schemas.microsoft.com/office/drawing/2014/main" id="{DA07DE2E-2C63-4472-AB15-499A1963C45C}"/>
              </a:ext>
            </a:extLst>
          </p:cNvPr>
          <p:cNvSpPr/>
          <p:nvPr/>
        </p:nvSpPr>
        <p:spPr>
          <a:xfrm>
            <a:off x="6441587" y="2525293"/>
            <a:ext cx="896812" cy="10447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dirty="0">
                <a:solidFill>
                  <a:schemeClr val="tx1"/>
                </a:solidFill>
              </a:rPr>
              <a:t>CENSO 2010 (IBGE)</a:t>
            </a:r>
          </a:p>
        </p:txBody>
      </p:sp>
      <p:sp>
        <p:nvSpPr>
          <p:cNvPr id="71" name="Retângulo 70">
            <a:extLst>
              <a:ext uri="{FF2B5EF4-FFF2-40B4-BE49-F238E27FC236}">
                <a16:creationId xmlns:a16="http://schemas.microsoft.com/office/drawing/2014/main" id="{DDC7DF15-CF15-48DC-8138-2AB3B906EFEF}"/>
              </a:ext>
            </a:extLst>
          </p:cNvPr>
          <p:cNvSpPr/>
          <p:nvPr/>
        </p:nvSpPr>
        <p:spPr>
          <a:xfrm>
            <a:off x="10809774" y="2949483"/>
            <a:ext cx="752475" cy="4756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73" name="Conector de Seta Reta 72">
            <a:extLst>
              <a:ext uri="{FF2B5EF4-FFF2-40B4-BE49-F238E27FC236}">
                <a16:creationId xmlns:a16="http://schemas.microsoft.com/office/drawing/2014/main" id="{9DABEED3-5F23-4DBB-BE71-60FA1E2DCD0E}"/>
              </a:ext>
            </a:extLst>
          </p:cNvPr>
          <p:cNvCxnSpPr>
            <a:cxnSpLocks/>
          </p:cNvCxnSpPr>
          <p:nvPr/>
        </p:nvCxnSpPr>
        <p:spPr>
          <a:xfrm>
            <a:off x="8286828" y="3020614"/>
            <a:ext cx="2677886"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1" name="CaixaDeTexto 80">
            <a:extLst>
              <a:ext uri="{FF2B5EF4-FFF2-40B4-BE49-F238E27FC236}">
                <a16:creationId xmlns:a16="http://schemas.microsoft.com/office/drawing/2014/main" id="{839CD067-3498-406C-8C10-0B60253C7F60}"/>
              </a:ext>
            </a:extLst>
          </p:cNvPr>
          <p:cNvSpPr txBox="1"/>
          <p:nvPr/>
        </p:nvSpPr>
        <p:spPr>
          <a:xfrm>
            <a:off x="955675" y="4725092"/>
            <a:ext cx="904876" cy="430887"/>
          </a:xfrm>
          <a:prstGeom prst="rect">
            <a:avLst/>
          </a:prstGeom>
          <a:noFill/>
        </p:spPr>
        <p:txBody>
          <a:bodyPr wrap="square" rtlCol="0">
            <a:spAutoFit/>
          </a:bodyPr>
          <a:lstStyle/>
          <a:p>
            <a:r>
              <a:rPr lang="pt-BR" sz="2200" dirty="0"/>
              <a:t>1992</a:t>
            </a:r>
          </a:p>
        </p:txBody>
      </p:sp>
      <p:sp>
        <p:nvSpPr>
          <p:cNvPr id="82" name="Retângulo 81">
            <a:extLst>
              <a:ext uri="{FF2B5EF4-FFF2-40B4-BE49-F238E27FC236}">
                <a16:creationId xmlns:a16="http://schemas.microsoft.com/office/drawing/2014/main" id="{B7CD9756-B395-4710-B99F-1A4B08912DBD}"/>
              </a:ext>
            </a:extLst>
          </p:cNvPr>
          <p:cNvSpPr/>
          <p:nvPr/>
        </p:nvSpPr>
        <p:spPr>
          <a:xfrm>
            <a:off x="934071" y="1162434"/>
            <a:ext cx="1659903" cy="14709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solidFill>
              </a:rPr>
              <a:t>Disponibilidade dos dados</a:t>
            </a:r>
          </a:p>
        </p:txBody>
      </p:sp>
      <p:sp>
        <p:nvSpPr>
          <p:cNvPr id="33" name="Título 1">
            <a:extLst>
              <a:ext uri="{FF2B5EF4-FFF2-40B4-BE49-F238E27FC236}">
                <a16:creationId xmlns:a16="http://schemas.microsoft.com/office/drawing/2014/main" id="{554ED1A9-C5C6-4BED-96EC-D89FAB2130B9}"/>
              </a:ext>
            </a:extLst>
          </p:cNvPr>
          <p:cNvSpPr txBox="1">
            <a:spLocks/>
          </p:cNvSpPr>
          <p:nvPr/>
        </p:nvSpPr>
        <p:spPr>
          <a:xfrm>
            <a:off x="84503" y="63696"/>
            <a:ext cx="2019719" cy="553249"/>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3500" dirty="0"/>
              <a:t>Métodos</a:t>
            </a:r>
          </a:p>
        </p:txBody>
      </p:sp>
    </p:spTree>
    <p:extLst>
      <p:ext uri="{BB962C8B-B14F-4D97-AF65-F5344CB8AC3E}">
        <p14:creationId xmlns:p14="http://schemas.microsoft.com/office/powerpoint/2010/main" val="20987828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879431-5FB8-41E2-8CDA-A6D0CB225B64}"/>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621FDE2A-DE54-4C26-81C7-088B27146E99}"/>
              </a:ext>
            </a:extLst>
          </p:cNvPr>
          <p:cNvSpPr>
            <a:spLocks noGrp="1"/>
          </p:cNvSpPr>
          <p:nvPr>
            <p:ph idx="1"/>
          </p:nvPr>
        </p:nvSpPr>
        <p:spPr/>
        <p:txBody>
          <a:bodyPr/>
          <a:lstStyle/>
          <a:p>
            <a:endParaRPr lang="pt-BR"/>
          </a:p>
        </p:txBody>
      </p:sp>
      <p:grpSp>
        <p:nvGrpSpPr>
          <p:cNvPr id="4" name="Agrupar 3">
            <a:extLst>
              <a:ext uri="{FF2B5EF4-FFF2-40B4-BE49-F238E27FC236}">
                <a16:creationId xmlns:a16="http://schemas.microsoft.com/office/drawing/2014/main" id="{0888A3FE-172F-4A1B-B253-88554CB5976D}"/>
              </a:ext>
            </a:extLst>
          </p:cNvPr>
          <p:cNvGrpSpPr/>
          <p:nvPr/>
        </p:nvGrpSpPr>
        <p:grpSpPr>
          <a:xfrm rot="16200000">
            <a:off x="3798083" y="966909"/>
            <a:ext cx="4595833" cy="4595840"/>
            <a:chOff x="6992983" y="732187"/>
            <a:chExt cx="4595833" cy="4595840"/>
          </a:xfrm>
        </p:grpSpPr>
        <p:sp>
          <p:nvSpPr>
            <p:cNvPr id="5" name="Retângulo 4">
              <a:extLst>
                <a:ext uri="{FF2B5EF4-FFF2-40B4-BE49-F238E27FC236}">
                  <a16:creationId xmlns:a16="http://schemas.microsoft.com/office/drawing/2014/main" id="{E8B3FC73-6A80-48C5-99ED-91B193065B7F}"/>
                </a:ext>
              </a:extLst>
            </p:cNvPr>
            <p:cNvSpPr/>
            <p:nvPr/>
          </p:nvSpPr>
          <p:spPr>
            <a:xfrm>
              <a:off x="6992983" y="732194"/>
              <a:ext cx="4595833" cy="4595833"/>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EBAEFA70-F52B-4752-999D-D1B22F984212}"/>
                </a:ext>
              </a:extLst>
            </p:cNvPr>
            <p:cNvSpPr/>
            <p:nvPr/>
          </p:nvSpPr>
          <p:spPr>
            <a:xfrm>
              <a:off x="6992983" y="732193"/>
              <a:ext cx="2304921" cy="2304921"/>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FFD43520-026F-462F-B376-72A55B62A6C5}"/>
                </a:ext>
              </a:extLst>
            </p:cNvPr>
            <p:cNvSpPr/>
            <p:nvPr/>
          </p:nvSpPr>
          <p:spPr>
            <a:xfrm>
              <a:off x="6994859" y="732189"/>
              <a:ext cx="1150584" cy="1150584"/>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763C7FDB-6D2A-4C85-A392-1BB62CEB5BBB}"/>
                </a:ext>
              </a:extLst>
            </p:cNvPr>
            <p:cNvSpPr/>
            <p:nvPr/>
          </p:nvSpPr>
          <p:spPr>
            <a:xfrm>
              <a:off x="6997019" y="732188"/>
              <a:ext cx="568290" cy="56829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a:extLst>
                <a:ext uri="{FF2B5EF4-FFF2-40B4-BE49-F238E27FC236}">
                  <a16:creationId xmlns:a16="http://schemas.microsoft.com/office/drawing/2014/main" id="{BD6A9E34-9AC3-446B-8A52-59BD3BB2F2B7}"/>
                </a:ext>
              </a:extLst>
            </p:cNvPr>
            <p:cNvSpPr/>
            <p:nvPr/>
          </p:nvSpPr>
          <p:spPr>
            <a:xfrm>
              <a:off x="7002144" y="737313"/>
              <a:ext cx="279020" cy="279020"/>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a:extLst>
                <a:ext uri="{FF2B5EF4-FFF2-40B4-BE49-F238E27FC236}">
                  <a16:creationId xmlns:a16="http://schemas.microsoft.com/office/drawing/2014/main" id="{BBA68040-5482-406F-96DF-7917BD5CEBC8}"/>
                </a:ext>
              </a:extLst>
            </p:cNvPr>
            <p:cNvSpPr/>
            <p:nvPr/>
          </p:nvSpPr>
          <p:spPr>
            <a:xfrm>
              <a:off x="7002144" y="732187"/>
              <a:ext cx="146864" cy="146864"/>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11" name="Seta: para a Direita 10">
            <a:extLst>
              <a:ext uri="{FF2B5EF4-FFF2-40B4-BE49-F238E27FC236}">
                <a16:creationId xmlns:a16="http://schemas.microsoft.com/office/drawing/2014/main" id="{B6E5CC1F-B4A6-46A1-9718-7C07FBA520F1}"/>
              </a:ext>
            </a:extLst>
          </p:cNvPr>
          <p:cNvSpPr/>
          <p:nvPr/>
        </p:nvSpPr>
        <p:spPr>
          <a:xfrm>
            <a:off x="3094604" y="3603726"/>
            <a:ext cx="568290" cy="281489"/>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2" name="CaixaDeTexto 11">
            <a:extLst>
              <a:ext uri="{FF2B5EF4-FFF2-40B4-BE49-F238E27FC236}">
                <a16:creationId xmlns:a16="http://schemas.microsoft.com/office/drawing/2014/main" id="{C855DC9C-66D0-4FDB-B3A7-D00C956E2A96}"/>
              </a:ext>
            </a:extLst>
          </p:cNvPr>
          <p:cNvSpPr txBox="1"/>
          <p:nvPr/>
        </p:nvSpPr>
        <p:spPr>
          <a:xfrm>
            <a:off x="1762699" y="3429000"/>
            <a:ext cx="1486129" cy="630942"/>
          </a:xfrm>
          <a:prstGeom prst="rect">
            <a:avLst/>
          </a:prstGeom>
          <a:noFill/>
        </p:spPr>
        <p:txBody>
          <a:bodyPr wrap="square" rtlCol="0">
            <a:spAutoFit/>
          </a:bodyPr>
          <a:lstStyle/>
          <a:p>
            <a:r>
              <a:rPr lang="pt-BR" sz="3500" dirty="0"/>
              <a:t>48 km</a:t>
            </a:r>
          </a:p>
        </p:txBody>
      </p:sp>
      <p:sp>
        <p:nvSpPr>
          <p:cNvPr id="13" name="CaixaDeTexto 12">
            <a:extLst>
              <a:ext uri="{FF2B5EF4-FFF2-40B4-BE49-F238E27FC236}">
                <a16:creationId xmlns:a16="http://schemas.microsoft.com/office/drawing/2014/main" id="{793C2C83-9546-40EF-B405-EC336FFBAD43}"/>
              </a:ext>
            </a:extLst>
          </p:cNvPr>
          <p:cNvSpPr txBox="1"/>
          <p:nvPr/>
        </p:nvSpPr>
        <p:spPr>
          <a:xfrm>
            <a:off x="1762699" y="2118256"/>
            <a:ext cx="1486129" cy="630942"/>
          </a:xfrm>
          <a:prstGeom prst="rect">
            <a:avLst/>
          </a:prstGeom>
          <a:noFill/>
        </p:spPr>
        <p:txBody>
          <a:bodyPr wrap="square" rtlCol="0">
            <a:spAutoFit/>
          </a:bodyPr>
          <a:lstStyle/>
          <a:p>
            <a:r>
              <a:rPr lang="pt-BR" sz="3500" dirty="0"/>
              <a:t>96 km</a:t>
            </a:r>
          </a:p>
        </p:txBody>
      </p:sp>
      <p:sp>
        <p:nvSpPr>
          <p:cNvPr id="14" name="Seta: para a Direita 13">
            <a:extLst>
              <a:ext uri="{FF2B5EF4-FFF2-40B4-BE49-F238E27FC236}">
                <a16:creationId xmlns:a16="http://schemas.microsoft.com/office/drawing/2014/main" id="{5BCC7076-E9F8-4AF6-9DF8-E7679A7288BC}"/>
              </a:ext>
            </a:extLst>
          </p:cNvPr>
          <p:cNvSpPr/>
          <p:nvPr/>
        </p:nvSpPr>
        <p:spPr>
          <a:xfrm>
            <a:off x="3094604" y="2326965"/>
            <a:ext cx="568290" cy="281489"/>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Tree>
    <p:extLst>
      <p:ext uri="{BB962C8B-B14F-4D97-AF65-F5344CB8AC3E}">
        <p14:creationId xmlns:p14="http://schemas.microsoft.com/office/powerpoint/2010/main" val="30500027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ço Reservado para Conteúdo 6">
            <a:extLst>
              <a:ext uri="{FF2B5EF4-FFF2-40B4-BE49-F238E27FC236}">
                <a16:creationId xmlns:a16="http://schemas.microsoft.com/office/drawing/2014/main" id="{4DE99ED6-F5F2-4F98-8FEA-CCC81CC14453}"/>
              </a:ext>
            </a:extLst>
          </p:cNvPr>
          <p:cNvPicPr>
            <a:picLocks noGrp="1" noChangeAspect="1"/>
          </p:cNvPicPr>
          <p:nvPr>
            <p:ph idx="1"/>
          </p:nvPr>
        </p:nvPicPr>
        <p:blipFill>
          <a:blip r:embed="rId2"/>
          <a:stretch>
            <a:fillRect/>
          </a:stretch>
        </p:blipFill>
        <p:spPr>
          <a:xfrm>
            <a:off x="5728578" y="4129701"/>
            <a:ext cx="2374766" cy="2288054"/>
          </a:xfrm>
          <a:prstGeom prst="rect">
            <a:avLst/>
          </a:prstGeom>
        </p:spPr>
      </p:pic>
      <p:pic>
        <p:nvPicPr>
          <p:cNvPr id="5" name="Imagem 4">
            <a:extLst>
              <a:ext uri="{FF2B5EF4-FFF2-40B4-BE49-F238E27FC236}">
                <a16:creationId xmlns:a16="http://schemas.microsoft.com/office/drawing/2014/main" id="{D2CA1140-06F3-4536-990F-9C7B5C2A48EB}"/>
              </a:ext>
            </a:extLst>
          </p:cNvPr>
          <p:cNvPicPr>
            <a:picLocks noChangeAspect="1"/>
          </p:cNvPicPr>
          <p:nvPr/>
        </p:nvPicPr>
        <p:blipFill>
          <a:blip r:embed="rId3"/>
          <a:stretch>
            <a:fillRect/>
          </a:stretch>
        </p:blipFill>
        <p:spPr>
          <a:xfrm>
            <a:off x="8594383" y="1758600"/>
            <a:ext cx="2279573" cy="2221689"/>
          </a:xfrm>
          <a:prstGeom prst="rect">
            <a:avLst/>
          </a:prstGeom>
        </p:spPr>
      </p:pic>
      <p:pic>
        <p:nvPicPr>
          <p:cNvPr id="6" name="Imagem 5">
            <a:extLst>
              <a:ext uri="{FF2B5EF4-FFF2-40B4-BE49-F238E27FC236}">
                <a16:creationId xmlns:a16="http://schemas.microsoft.com/office/drawing/2014/main" id="{FECDA9BE-FD40-426C-82C1-C34F57AFA8F5}"/>
              </a:ext>
            </a:extLst>
          </p:cNvPr>
          <p:cNvPicPr>
            <a:picLocks noChangeAspect="1"/>
          </p:cNvPicPr>
          <p:nvPr/>
        </p:nvPicPr>
        <p:blipFill>
          <a:blip r:embed="rId4"/>
          <a:stretch>
            <a:fillRect/>
          </a:stretch>
        </p:blipFill>
        <p:spPr>
          <a:xfrm>
            <a:off x="5642755" y="1790081"/>
            <a:ext cx="2279573" cy="2158729"/>
          </a:xfrm>
          <a:prstGeom prst="rect">
            <a:avLst/>
          </a:prstGeom>
        </p:spPr>
      </p:pic>
      <p:pic>
        <p:nvPicPr>
          <p:cNvPr id="8" name="Imagem 7">
            <a:extLst>
              <a:ext uri="{FF2B5EF4-FFF2-40B4-BE49-F238E27FC236}">
                <a16:creationId xmlns:a16="http://schemas.microsoft.com/office/drawing/2014/main" id="{2FEE2890-BDF8-43C9-9F69-38644B2D734B}"/>
              </a:ext>
            </a:extLst>
          </p:cNvPr>
          <p:cNvPicPr>
            <a:picLocks noChangeAspect="1"/>
          </p:cNvPicPr>
          <p:nvPr/>
        </p:nvPicPr>
        <p:blipFill>
          <a:blip r:embed="rId5"/>
          <a:stretch>
            <a:fillRect/>
          </a:stretch>
        </p:blipFill>
        <p:spPr>
          <a:xfrm>
            <a:off x="8671540" y="4328682"/>
            <a:ext cx="2203813" cy="2158729"/>
          </a:xfrm>
          <a:prstGeom prst="rect">
            <a:avLst/>
          </a:prstGeom>
        </p:spPr>
      </p:pic>
      <p:sp>
        <p:nvSpPr>
          <p:cNvPr id="9" name="Título 1">
            <a:extLst>
              <a:ext uri="{FF2B5EF4-FFF2-40B4-BE49-F238E27FC236}">
                <a16:creationId xmlns:a16="http://schemas.microsoft.com/office/drawing/2014/main" id="{3E905D36-38A6-4BF8-ABF1-C23DF57E5734}"/>
              </a:ext>
            </a:extLst>
          </p:cNvPr>
          <p:cNvSpPr txBox="1">
            <a:spLocks/>
          </p:cNvSpPr>
          <p:nvPr/>
        </p:nvSpPr>
        <p:spPr>
          <a:xfrm>
            <a:off x="84503" y="63696"/>
            <a:ext cx="4957760" cy="967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500" dirty="0"/>
              <a:t>Resultados e discussão</a:t>
            </a:r>
          </a:p>
        </p:txBody>
      </p:sp>
      <p:sp>
        <p:nvSpPr>
          <p:cNvPr id="10" name="CaixaDeTexto 9">
            <a:extLst>
              <a:ext uri="{FF2B5EF4-FFF2-40B4-BE49-F238E27FC236}">
                <a16:creationId xmlns:a16="http://schemas.microsoft.com/office/drawing/2014/main" id="{DF172C00-C755-494D-80EE-A8385029ACB3}"/>
              </a:ext>
            </a:extLst>
          </p:cNvPr>
          <p:cNvSpPr txBox="1"/>
          <p:nvPr/>
        </p:nvSpPr>
        <p:spPr>
          <a:xfrm>
            <a:off x="4397466" y="2617220"/>
            <a:ext cx="1146468" cy="369332"/>
          </a:xfrm>
          <a:prstGeom prst="rect">
            <a:avLst/>
          </a:prstGeom>
          <a:noFill/>
        </p:spPr>
        <p:txBody>
          <a:bodyPr wrap="none" rtlCol="0">
            <a:spAutoFit/>
          </a:bodyPr>
          <a:lstStyle/>
          <a:p>
            <a:r>
              <a:rPr lang="pt-BR" dirty="0"/>
              <a:t>48 x 48km</a:t>
            </a:r>
          </a:p>
        </p:txBody>
      </p:sp>
      <p:sp>
        <p:nvSpPr>
          <p:cNvPr id="11" name="CaixaDeTexto 10">
            <a:extLst>
              <a:ext uri="{FF2B5EF4-FFF2-40B4-BE49-F238E27FC236}">
                <a16:creationId xmlns:a16="http://schemas.microsoft.com/office/drawing/2014/main" id="{6733F3ED-D1B4-4482-A679-1F92559047FF}"/>
              </a:ext>
            </a:extLst>
          </p:cNvPr>
          <p:cNvSpPr txBox="1"/>
          <p:nvPr/>
        </p:nvSpPr>
        <p:spPr>
          <a:xfrm>
            <a:off x="4397466" y="5038714"/>
            <a:ext cx="1146468" cy="369332"/>
          </a:xfrm>
          <a:prstGeom prst="rect">
            <a:avLst/>
          </a:prstGeom>
          <a:noFill/>
        </p:spPr>
        <p:txBody>
          <a:bodyPr wrap="none" rtlCol="0">
            <a:spAutoFit/>
          </a:bodyPr>
          <a:lstStyle/>
          <a:p>
            <a:r>
              <a:rPr lang="pt-BR" dirty="0"/>
              <a:t>96 x 96km</a:t>
            </a:r>
          </a:p>
        </p:txBody>
      </p:sp>
      <p:sp>
        <p:nvSpPr>
          <p:cNvPr id="12" name="CaixaDeTexto 11">
            <a:extLst>
              <a:ext uri="{FF2B5EF4-FFF2-40B4-BE49-F238E27FC236}">
                <a16:creationId xmlns:a16="http://schemas.microsoft.com/office/drawing/2014/main" id="{7E8B0F3C-2021-40B8-BB26-032C89FBD977}"/>
              </a:ext>
            </a:extLst>
          </p:cNvPr>
          <p:cNvSpPr txBox="1"/>
          <p:nvPr/>
        </p:nvSpPr>
        <p:spPr>
          <a:xfrm>
            <a:off x="5728578" y="763875"/>
            <a:ext cx="1667251" cy="646331"/>
          </a:xfrm>
          <a:prstGeom prst="rect">
            <a:avLst/>
          </a:prstGeom>
          <a:noFill/>
        </p:spPr>
        <p:txBody>
          <a:bodyPr wrap="none" rtlCol="0">
            <a:spAutoFit/>
          </a:bodyPr>
          <a:lstStyle/>
          <a:p>
            <a:r>
              <a:rPr lang="pt-BR" dirty="0"/>
              <a:t>     </a:t>
            </a:r>
            <a:r>
              <a:rPr lang="pt-BR" dirty="0" err="1"/>
              <a:t>Univariado</a:t>
            </a:r>
            <a:r>
              <a:rPr lang="pt-BR" dirty="0"/>
              <a:t> </a:t>
            </a:r>
          </a:p>
          <a:p>
            <a:r>
              <a:rPr lang="pt-BR" dirty="0"/>
              <a:t>(</a:t>
            </a:r>
            <a:r>
              <a:rPr lang="pt-BR" dirty="0" err="1"/>
              <a:t>radiância</a:t>
            </a:r>
            <a:r>
              <a:rPr lang="pt-BR" dirty="0"/>
              <a:t> total)</a:t>
            </a:r>
          </a:p>
        </p:txBody>
      </p:sp>
      <p:sp>
        <p:nvSpPr>
          <p:cNvPr id="13" name="CaixaDeTexto 12">
            <a:extLst>
              <a:ext uri="{FF2B5EF4-FFF2-40B4-BE49-F238E27FC236}">
                <a16:creationId xmlns:a16="http://schemas.microsoft.com/office/drawing/2014/main" id="{DF5F7529-28BC-420D-A625-4D801C295D0F}"/>
              </a:ext>
            </a:extLst>
          </p:cNvPr>
          <p:cNvSpPr txBox="1"/>
          <p:nvPr/>
        </p:nvSpPr>
        <p:spPr>
          <a:xfrm>
            <a:off x="8226899" y="763876"/>
            <a:ext cx="3014543" cy="646331"/>
          </a:xfrm>
          <a:prstGeom prst="rect">
            <a:avLst/>
          </a:prstGeom>
          <a:noFill/>
        </p:spPr>
        <p:txBody>
          <a:bodyPr wrap="none" rtlCol="0">
            <a:spAutoFit/>
          </a:bodyPr>
          <a:lstStyle/>
          <a:p>
            <a:r>
              <a:rPr lang="pt-BR" dirty="0"/>
              <a:t>                  Bivariado</a:t>
            </a:r>
          </a:p>
          <a:p>
            <a:r>
              <a:rPr lang="pt-BR" dirty="0"/>
              <a:t>(</a:t>
            </a:r>
            <a:r>
              <a:rPr lang="pt-BR" dirty="0" err="1"/>
              <a:t>radiância</a:t>
            </a:r>
            <a:r>
              <a:rPr lang="pt-BR" dirty="0"/>
              <a:t> total x Residências)</a:t>
            </a:r>
          </a:p>
        </p:txBody>
      </p:sp>
      <p:sp>
        <p:nvSpPr>
          <p:cNvPr id="14" name="CaixaDeTexto 13">
            <a:extLst>
              <a:ext uri="{FF2B5EF4-FFF2-40B4-BE49-F238E27FC236}">
                <a16:creationId xmlns:a16="http://schemas.microsoft.com/office/drawing/2014/main" id="{0B97F199-AC3F-42F5-BCAD-2690A7B48C35}"/>
              </a:ext>
            </a:extLst>
          </p:cNvPr>
          <p:cNvSpPr txBox="1"/>
          <p:nvPr/>
        </p:nvSpPr>
        <p:spPr>
          <a:xfrm>
            <a:off x="445421" y="3156861"/>
            <a:ext cx="3745735" cy="861774"/>
          </a:xfrm>
          <a:prstGeom prst="rect">
            <a:avLst/>
          </a:prstGeom>
          <a:noFill/>
        </p:spPr>
        <p:txBody>
          <a:bodyPr wrap="square" rtlCol="0">
            <a:spAutoFit/>
          </a:bodyPr>
          <a:lstStyle/>
          <a:p>
            <a:r>
              <a:rPr lang="pt-BR" sz="2500" dirty="0"/>
              <a:t>Evidenciam a RMB (HH) e</a:t>
            </a:r>
          </a:p>
          <a:p>
            <a:r>
              <a:rPr lang="pt-BR" sz="2500" dirty="0"/>
              <a:t>Arredores (LH)</a:t>
            </a:r>
          </a:p>
        </p:txBody>
      </p:sp>
      <p:sp>
        <p:nvSpPr>
          <p:cNvPr id="15" name="Retângulo 14">
            <a:extLst>
              <a:ext uri="{FF2B5EF4-FFF2-40B4-BE49-F238E27FC236}">
                <a16:creationId xmlns:a16="http://schemas.microsoft.com/office/drawing/2014/main" id="{BD0C8EFE-A420-40CC-8C90-4B52DBDCACFE}"/>
              </a:ext>
            </a:extLst>
          </p:cNvPr>
          <p:cNvSpPr/>
          <p:nvPr/>
        </p:nvSpPr>
        <p:spPr>
          <a:xfrm>
            <a:off x="84503" y="5147591"/>
            <a:ext cx="253230" cy="253230"/>
          </a:xfrm>
          <a:prstGeom prst="rect">
            <a:avLst/>
          </a:prstGeom>
          <a:solidFill>
            <a:srgbClr val="FF142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Retângulo 15">
            <a:extLst>
              <a:ext uri="{FF2B5EF4-FFF2-40B4-BE49-F238E27FC236}">
                <a16:creationId xmlns:a16="http://schemas.microsoft.com/office/drawing/2014/main" id="{87BE5863-6855-43A7-AEDA-95761052BC06}"/>
              </a:ext>
            </a:extLst>
          </p:cNvPr>
          <p:cNvSpPr/>
          <p:nvPr/>
        </p:nvSpPr>
        <p:spPr>
          <a:xfrm>
            <a:off x="84503" y="5481449"/>
            <a:ext cx="253230" cy="253230"/>
          </a:xfrm>
          <a:prstGeom prst="rect">
            <a:avLst/>
          </a:prstGeom>
          <a:solidFill>
            <a:srgbClr val="2F2A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etângulo 16">
            <a:extLst>
              <a:ext uri="{FF2B5EF4-FFF2-40B4-BE49-F238E27FC236}">
                <a16:creationId xmlns:a16="http://schemas.microsoft.com/office/drawing/2014/main" id="{9FA6FDD1-0BC4-4C13-A3C2-FA62E46F6CC8}"/>
              </a:ext>
            </a:extLst>
          </p:cNvPr>
          <p:cNvSpPr/>
          <p:nvPr/>
        </p:nvSpPr>
        <p:spPr>
          <a:xfrm>
            <a:off x="84503" y="5815307"/>
            <a:ext cx="253230" cy="253230"/>
          </a:xfrm>
          <a:prstGeom prst="rect">
            <a:avLst/>
          </a:prstGeom>
          <a:solidFill>
            <a:srgbClr val="FFAF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Retângulo 17">
            <a:extLst>
              <a:ext uri="{FF2B5EF4-FFF2-40B4-BE49-F238E27FC236}">
                <a16:creationId xmlns:a16="http://schemas.microsoft.com/office/drawing/2014/main" id="{4576DFC3-55A5-44AE-8D32-421CF77AB813}"/>
              </a:ext>
            </a:extLst>
          </p:cNvPr>
          <p:cNvSpPr/>
          <p:nvPr/>
        </p:nvSpPr>
        <p:spPr>
          <a:xfrm>
            <a:off x="84503" y="6149165"/>
            <a:ext cx="253230" cy="253230"/>
          </a:xfrm>
          <a:prstGeom prst="rect">
            <a:avLst/>
          </a:prstGeom>
          <a:solidFill>
            <a:srgbClr val="B9B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a:extLst>
              <a:ext uri="{FF2B5EF4-FFF2-40B4-BE49-F238E27FC236}">
                <a16:creationId xmlns:a16="http://schemas.microsoft.com/office/drawing/2014/main" id="{2A83CB3A-EEEF-4A2F-9E4B-501F7BAAD229}"/>
              </a:ext>
            </a:extLst>
          </p:cNvPr>
          <p:cNvSpPr/>
          <p:nvPr/>
        </p:nvSpPr>
        <p:spPr>
          <a:xfrm>
            <a:off x="84503" y="6483023"/>
            <a:ext cx="253230" cy="25323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CaixaDeTexto 19">
            <a:extLst>
              <a:ext uri="{FF2B5EF4-FFF2-40B4-BE49-F238E27FC236}">
                <a16:creationId xmlns:a16="http://schemas.microsoft.com/office/drawing/2014/main" id="{07358BDA-4F6F-4DFB-9074-D121149DD8F8}"/>
              </a:ext>
            </a:extLst>
          </p:cNvPr>
          <p:cNvSpPr txBox="1"/>
          <p:nvPr/>
        </p:nvSpPr>
        <p:spPr>
          <a:xfrm>
            <a:off x="445421" y="5112117"/>
            <a:ext cx="473206" cy="369332"/>
          </a:xfrm>
          <a:prstGeom prst="rect">
            <a:avLst/>
          </a:prstGeom>
          <a:noFill/>
        </p:spPr>
        <p:txBody>
          <a:bodyPr wrap="none" rtlCol="0">
            <a:spAutoFit/>
          </a:bodyPr>
          <a:lstStyle/>
          <a:p>
            <a:r>
              <a:rPr lang="pt-BR" dirty="0"/>
              <a:t>HH</a:t>
            </a:r>
          </a:p>
        </p:txBody>
      </p:sp>
      <p:sp>
        <p:nvSpPr>
          <p:cNvPr id="21" name="CaixaDeTexto 20">
            <a:extLst>
              <a:ext uri="{FF2B5EF4-FFF2-40B4-BE49-F238E27FC236}">
                <a16:creationId xmlns:a16="http://schemas.microsoft.com/office/drawing/2014/main" id="{C4203F14-F45F-45FB-ABF9-B1F239091C49}"/>
              </a:ext>
            </a:extLst>
          </p:cNvPr>
          <p:cNvSpPr txBox="1"/>
          <p:nvPr/>
        </p:nvSpPr>
        <p:spPr>
          <a:xfrm>
            <a:off x="491908" y="5445975"/>
            <a:ext cx="380232" cy="369332"/>
          </a:xfrm>
          <a:prstGeom prst="rect">
            <a:avLst/>
          </a:prstGeom>
          <a:noFill/>
        </p:spPr>
        <p:txBody>
          <a:bodyPr wrap="none" rtlCol="0">
            <a:spAutoFit/>
          </a:bodyPr>
          <a:lstStyle/>
          <a:p>
            <a:r>
              <a:rPr lang="pt-BR" dirty="0"/>
              <a:t>LL</a:t>
            </a:r>
          </a:p>
        </p:txBody>
      </p:sp>
      <p:sp>
        <p:nvSpPr>
          <p:cNvPr id="22" name="CaixaDeTexto 21">
            <a:extLst>
              <a:ext uri="{FF2B5EF4-FFF2-40B4-BE49-F238E27FC236}">
                <a16:creationId xmlns:a16="http://schemas.microsoft.com/office/drawing/2014/main" id="{F513CDC4-5A69-4E48-88CF-D687743D194B}"/>
              </a:ext>
            </a:extLst>
          </p:cNvPr>
          <p:cNvSpPr txBox="1"/>
          <p:nvPr/>
        </p:nvSpPr>
        <p:spPr>
          <a:xfrm>
            <a:off x="491907" y="5810657"/>
            <a:ext cx="426720" cy="369332"/>
          </a:xfrm>
          <a:prstGeom prst="rect">
            <a:avLst/>
          </a:prstGeom>
          <a:noFill/>
        </p:spPr>
        <p:txBody>
          <a:bodyPr wrap="none" rtlCol="0">
            <a:spAutoFit/>
          </a:bodyPr>
          <a:lstStyle/>
          <a:p>
            <a:r>
              <a:rPr lang="pt-BR" dirty="0"/>
              <a:t>LH</a:t>
            </a:r>
          </a:p>
        </p:txBody>
      </p:sp>
      <p:sp>
        <p:nvSpPr>
          <p:cNvPr id="23" name="CaixaDeTexto 22">
            <a:extLst>
              <a:ext uri="{FF2B5EF4-FFF2-40B4-BE49-F238E27FC236}">
                <a16:creationId xmlns:a16="http://schemas.microsoft.com/office/drawing/2014/main" id="{A4EE8BF6-20D9-4F32-A020-FB35591CA873}"/>
              </a:ext>
            </a:extLst>
          </p:cNvPr>
          <p:cNvSpPr txBox="1"/>
          <p:nvPr/>
        </p:nvSpPr>
        <p:spPr>
          <a:xfrm>
            <a:off x="491907" y="6144515"/>
            <a:ext cx="426720" cy="369332"/>
          </a:xfrm>
          <a:prstGeom prst="rect">
            <a:avLst/>
          </a:prstGeom>
          <a:noFill/>
        </p:spPr>
        <p:txBody>
          <a:bodyPr wrap="none" rtlCol="0">
            <a:spAutoFit/>
          </a:bodyPr>
          <a:lstStyle/>
          <a:p>
            <a:r>
              <a:rPr lang="pt-BR" dirty="0"/>
              <a:t>HL</a:t>
            </a:r>
          </a:p>
        </p:txBody>
      </p:sp>
      <p:sp>
        <p:nvSpPr>
          <p:cNvPr id="24" name="CaixaDeTexto 23">
            <a:extLst>
              <a:ext uri="{FF2B5EF4-FFF2-40B4-BE49-F238E27FC236}">
                <a16:creationId xmlns:a16="http://schemas.microsoft.com/office/drawing/2014/main" id="{CA0F4337-235B-480F-B0D4-FC120418D81E}"/>
              </a:ext>
            </a:extLst>
          </p:cNvPr>
          <p:cNvSpPr txBox="1"/>
          <p:nvPr/>
        </p:nvSpPr>
        <p:spPr>
          <a:xfrm>
            <a:off x="445421" y="6424972"/>
            <a:ext cx="1733423" cy="369332"/>
          </a:xfrm>
          <a:prstGeom prst="rect">
            <a:avLst/>
          </a:prstGeom>
          <a:noFill/>
        </p:spPr>
        <p:txBody>
          <a:bodyPr wrap="none" rtlCol="0">
            <a:spAutoFit/>
          </a:bodyPr>
          <a:lstStyle/>
          <a:p>
            <a:r>
              <a:rPr lang="pt-BR" dirty="0"/>
              <a:t>Não significativo</a:t>
            </a:r>
          </a:p>
        </p:txBody>
      </p:sp>
    </p:spTree>
    <p:extLst>
      <p:ext uri="{BB962C8B-B14F-4D97-AF65-F5344CB8AC3E}">
        <p14:creationId xmlns:p14="http://schemas.microsoft.com/office/powerpoint/2010/main" val="36961875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ço Reservado para Conteúdo 6">
            <a:extLst>
              <a:ext uri="{FF2B5EF4-FFF2-40B4-BE49-F238E27FC236}">
                <a16:creationId xmlns:a16="http://schemas.microsoft.com/office/drawing/2014/main" id="{4DE99ED6-F5F2-4F98-8FEA-CCC81CC14453}"/>
              </a:ext>
            </a:extLst>
          </p:cNvPr>
          <p:cNvPicPr>
            <a:picLocks noGrp="1" noChangeAspect="1"/>
          </p:cNvPicPr>
          <p:nvPr>
            <p:ph idx="1"/>
          </p:nvPr>
        </p:nvPicPr>
        <p:blipFill>
          <a:blip r:embed="rId2"/>
          <a:stretch>
            <a:fillRect/>
          </a:stretch>
        </p:blipFill>
        <p:spPr>
          <a:xfrm>
            <a:off x="5728578" y="4129701"/>
            <a:ext cx="2374766" cy="2288054"/>
          </a:xfrm>
          <a:prstGeom prst="rect">
            <a:avLst/>
          </a:prstGeom>
        </p:spPr>
      </p:pic>
      <p:pic>
        <p:nvPicPr>
          <p:cNvPr id="5" name="Imagem 4">
            <a:extLst>
              <a:ext uri="{FF2B5EF4-FFF2-40B4-BE49-F238E27FC236}">
                <a16:creationId xmlns:a16="http://schemas.microsoft.com/office/drawing/2014/main" id="{D2CA1140-06F3-4536-990F-9C7B5C2A48EB}"/>
              </a:ext>
            </a:extLst>
          </p:cNvPr>
          <p:cNvPicPr>
            <a:picLocks noChangeAspect="1"/>
          </p:cNvPicPr>
          <p:nvPr/>
        </p:nvPicPr>
        <p:blipFill>
          <a:blip r:embed="rId3"/>
          <a:stretch>
            <a:fillRect/>
          </a:stretch>
        </p:blipFill>
        <p:spPr>
          <a:xfrm>
            <a:off x="8594383" y="1758600"/>
            <a:ext cx="2279573" cy="2221689"/>
          </a:xfrm>
          <a:prstGeom prst="rect">
            <a:avLst/>
          </a:prstGeom>
        </p:spPr>
      </p:pic>
      <p:pic>
        <p:nvPicPr>
          <p:cNvPr id="6" name="Imagem 5">
            <a:extLst>
              <a:ext uri="{FF2B5EF4-FFF2-40B4-BE49-F238E27FC236}">
                <a16:creationId xmlns:a16="http://schemas.microsoft.com/office/drawing/2014/main" id="{FECDA9BE-FD40-426C-82C1-C34F57AFA8F5}"/>
              </a:ext>
            </a:extLst>
          </p:cNvPr>
          <p:cNvPicPr>
            <a:picLocks noChangeAspect="1"/>
          </p:cNvPicPr>
          <p:nvPr/>
        </p:nvPicPr>
        <p:blipFill>
          <a:blip r:embed="rId4"/>
          <a:stretch>
            <a:fillRect/>
          </a:stretch>
        </p:blipFill>
        <p:spPr>
          <a:xfrm>
            <a:off x="5642755" y="1790081"/>
            <a:ext cx="2279573" cy="2158729"/>
          </a:xfrm>
          <a:prstGeom prst="rect">
            <a:avLst/>
          </a:prstGeom>
        </p:spPr>
      </p:pic>
      <p:pic>
        <p:nvPicPr>
          <p:cNvPr id="8" name="Imagem 7">
            <a:extLst>
              <a:ext uri="{FF2B5EF4-FFF2-40B4-BE49-F238E27FC236}">
                <a16:creationId xmlns:a16="http://schemas.microsoft.com/office/drawing/2014/main" id="{2FEE2890-BDF8-43C9-9F69-38644B2D734B}"/>
              </a:ext>
            </a:extLst>
          </p:cNvPr>
          <p:cNvPicPr>
            <a:picLocks noChangeAspect="1"/>
          </p:cNvPicPr>
          <p:nvPr/>
        </p:nvPicPr>
        <p:blipFill>
          <a:blip r:embed="rId5"/>
          <a:stretch>
            <a:fillRect/>
          </a:stretch>
        </p:blipFill>
        <p:spPr>
          <a:xfrm>
            <a:off x="8671540" y="4328682"/>
            <a:ext cx="2203813" cy="2158729"/>
          </a:xfrm>
          <a:prstGeom prst="rect">
            <a:avLst/>
          </a:prstGeom>
        </p:spPr>
      </p:pic>
      <p:sp>
        <p:nvSpPr>
          <p:cNvPr id="9" name="Título 1">
            <a:extLst>
              <a:ext uri="{FF2B5EF4-FFF2-40B4-BE49-F238E27FC236}">
                <a16:creationId xmlns:a16="http://schemas.microsoft.com/office/drawing/2014/main" id="{3E905D36-38A6-4BF8-ABF1-C23DF57E5734}"/>
              </a:ext>
            </a:extLst>
          </p:cNvPr>
          <p:cNvSpPr txBox="1">
            <a:spLocks/>
          </p:cNvSpPr>
          <p:nvPr/>
        </p:nvSpPr>
        <p:spPr>
          <a:xfrm>
            <a:off x="84503" y="63696"/>
            <a:ext cx="4957760" cy="967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500" dirty="0"/>
              <a:t>Resultados e discussão</a:t>
            </a:r>
          </a:p>
        </p:txBody>
      </p:sp>
      <p:sp>
        <p:nvSpPr>
          <p:cNvPr id="10" name="CaixaDeTexto 9">
            <a:extLst>
              <a:ext uri="{FF2B5EF4-FFF2-40B4-BE49-F238E27FC236}">
                <a16:creationId xmlns:a16="http://schemas.microsoft.com/office/drawing/2014/main" id="{DF172C00-C755-494D-80EE-A8385029ACB3}"/>
              </a:ext>
            </a:extLst>
          </p:cNvPr>
          <p:cNvSpPr txBox="1"/>
          <p:nvPr/>
        </p:nvSpPr>
        <p:spPr>
          <a:xfrm>
            <a:off x="4397466" y="2617220"/>
            <a:ext cx="1146468" cy="369332"/>
          </a:xfrm>
          <a:prstGeom prst="rect">
            <a:avLst/>
          </a:prstGeom>
          <a:noFill/>
        </p:spPr>
        <p:txBody>
          <a:bodyPr wrap="none" rtlCol="0">
            <a:spAutoFit/>
          </a:bodyPr>
          <a:lstStyle/>
          <a:p>
            <a:r>
              <a:rPr lang="pt-BR" dirty="0"/>
              <a:t>48 x 48km</a:t>
            </a:r>
          </a:p>
        </p:txBody>
      </p:sp>
      <p:sp>
        <p:nvSpPr>
          <p:cNvPr id="11" name="CaixaDeTexto 10">
            <a:extLst>
              <a:ext uri="{FF2B5EF4-FFF2-40B4-BE49-F238E27FC236}">
                <a16:creationId xmlns:a16="http://schemas.microsoft.com/office/drawing/2014/main" id="{6733F3ED-D1B4-4482-A679-1F92559047FF}"/>
              </a:ext>
            </a:extLst>
          </p:cNvPr>
          <p:cNvSpPr txBox="1"/>
          <p:nvPr/>
        </p:nvSpPr>
        <p:spPr>
          <a:xfrm>
            <a:off x="4397466" y="5038714"/>
            <a:ext cx="1146468" cy="369332"/>
          </a:xfrm>
          <a:prstGeom prst="rect">
            <a:avLst/>
          </a:prstGeom>
          <a:noFill/>
        </p:spPr>
        <p:txBody>
          <a:bodyPr wrap="none" rtlCol="0">
            <a:spAutoFit/>
          </a:bodyPr>
          <a:lstStyle/>
          <a:p>
            <a:r>
              <a:rPr lang="pt-BR" dirty="0"/>
              <a:t>96 x 96km</a:t>
            </a:r>
          </a:p>
        </p:txBody>
      </p:sp>
      <p:sp>
        <p:nvSpPr>
          <p:cNvPr id="12" name="CaixaDeTexto 11">
            <a:extLst>
              <a:ext uri="{FF2B5EF4-FFF2-40B4-BE49-F238E27FC236}">
                <a16:creationId xmlns:a16="http://schemas.microsoft.com/office/drawing/2014/main" id="{7E8B0F3C-2021-40B8-BB26-032C89FBD977}"/>
              </a:ext>
            </a:extLst>
          </p:cNvPr>
          <p:cNvSpPr txBox="1"/>
          <p:nvPr/>
        </p:nvSpPr>
        <p:spPr>
          <a:xfrm>
            <a:off x="5728578" y="763875"/>
            <a:ext cx="1667251" cy="646331"/>
          </a:xfrm>
          <a:prstGeom prst="rect">
            <a:avLst/>
          </a:prstGeom>
          <a:noFill/>
        </p:spPr>
        <p:txBody>
          <a:bodyPr wrap="none" rtlCol="0">
            <a:spAutoFit/>
          </a:bodyPr>
          <a:lstStyle/>
          <a:p>
            <a:r>
              <a:rPr lang="pt-BR" dirty="0"/>
              <a:t>     </a:t>
            </a:r>
            <a:r>
              <a:rPr lang="pt-BR" dirty="0" err="1"/>
              <a:t>Univariado</a:t>
            </a:r>
            <a:r>
              <a:rPr lang="pt-BR" dirty="0"/>
              <a:t> </a:t>
            </a:r>
          </a:p>
          <a:p>
            <a:r>
              <a:rPr lang="pt-BR" dirty="0"/>
              <a:t>(</a:t>
            </a:r>
            <a:r>
              <a:rPr lang="pt-BR" dirty="0" err="1"/>
              <a:t>radiância</a:t>
            </a:r>
            <a:r>
              <a:rPr lang="pt-BR" dirty="0"/>
              <a:t> total)</a:t>
            </a:r>
          </a:p>
        </p:txBody>
      </p:sp>
      <p:sp>
        <p:nvSpPr>
          <p:cNvPr id="13" name="CaixaDeTexto 12">
            <a:extLst>
              <a:ext uri="{FF2B5EF4-FFF2-40B4-BE49-F238E27FC236}">
                <a16:creationId xmlns:a16="http://schemas.microsoft.com/office/drawing/2014/main" id="{DF5F7529-28BC-420D-A625-4D801C295D0F}"/>
              </a:ext>
            </a:extLst>
          </p:cNvPr>
          <p:cNvSpPr txBox="1"/>
          <p:nvPr/>
        </p:nvSpPr>
        <p:spPr>
          <a:xfrm>
            <a:off x="8226899" y="763876"/>
            <a:ext cx="3014543" cy="646331"/>
          </a:xfrm>
          <a:prstGeom prst="rect">
            <a:avLst/>
          </a:prstGeom>
          <a:noFill/>
        </p:spPr>
        <p:txBody>
          <a:bodyPr wrap="none" rtlCol="0">
            <a:spAutoFit/>
          </a:bodyPr>
          <a:lstStyle/>
          <a:p>
            <a:r>
              <a:rPr lang="pt-BR" dirty="0"/>
              <a:t>                  Bivariado</a:t>
            </a:r>
          </a:p>
          <a:p>
            <a:r>
              <a:rPr lang="pt-BR" dirty="0"/>
              <a:t>(</a:t>
            </a:r>
            <a:r>
              <a:rPr lang="pt-BR" dirty="0" err="1"/>
              <a:t>radiância</a:t>
            </a:r>
            <a:r>
              <a:rPr lang="pt-BR" dirty="0"/>
              <a:t> total x Residências)</a:t>
            </a:r>
          </a:p>
        </p:txBody>
      </p:sp>
      <p:sp>
        <p:nvSpPr>
          <p:cNvPr id="14" name="CaixaDeTexto 13">
            <a:extLst>
              <a:ext uri="{FF2B5EF4-FFF2-40B4-BE49-F238E27FC236}">
                <a16:creationId xmlns:a16="http://schemas.microsoft.com/office/drawing/2014/main" id="{0B97F199-AC3F-42F5-BCAD-2690A7B48C35}"/>
              </a:ext>
            </a:extLst>
          </p:cNvPr>
          <p:cNvSpPr txBox="1"/>
          <p:nvPr/>
        </p:nvSpPr>
        <p:spPr>
          <a:xfrm>
            <a:off x="445421" y="3156861"/>
            <a:ext cx="3745735" cy="861774"/>
          </a:xfrm>
          <a:prstGeom prst="rect">
            <a:avLst/>
          </a:prstGeom>
          <a:noFill/>
        </p:spPr>
        <p:txBody>
          <a:bodyPr wrap="square" rtlCol="0">
            <a:spAutoFit/>
          </a:bodyPr>
          <a:lstStyle/>
          <a:p>
            <a:r>
              <a:rPr lang="pt-BR" sz="2500" dirty="0"/>
              <a:t>Evidenciam a RMB (HH) e</a:t>
            </a:r>
          </a:p>
          <a:p>
            <a:r>
              <a:rPr lang="pt-BR" sz="2500" dirty="0"/>
              <a:t>Arredores (LH)</a:t>
            </a:r>
          </a:p>
        </p:txBody>
      </p:sp>
      <p:sp>
        <p:nvSpPr>
          <p:cNvPr id="15" name="Retângulo 14">
            <a:extLst>
              <a:ext uri="{FF2B5EF4-FFF2-40B4-BE49-F238E27FC236}">
                <a16:creationId xmlns:a16="http://schemas.microsoft.com/office/drawing/2014/main" id="{BD0C8EFE-A420-40CC-8C90-4B52DBDCACFE}"/>
              </a:ext>
            </a:extLst>
          </p:cNvPr>
          <p:cNvSpPr/>
          <p:nvPr/>
        </p:nvSpPr>
        <p:spPr>
          <a:xfrm>
            <a:off x="84503" y="5147591"/>
            <a:ext cx="253230" cy="253230"/>
          </a:xfrm>
          <a:prstGeom prst="rect">
            <a:avLst/>
          </a:prstGeom>
          <a:solidFill>
            <a:srgbClr val="FF142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Retângulo 15">
            <a:extLst>
              <a:ext uri="{FF2B5EF4-FFF2-40B4-BE49-F238E27FC236}">
                <a16:creationId xmlns:a16="http://schemas.microsoft.com/office/drawing/2014/main" id="{87BE5863-6855-43A7-AEDA-95761052BC06}"/>
              </a:ext>
            </a:extLst>
          </p:cNvPr>
          <p:cNvSpPr/>
          <p:nvPr/>
        </p:nvSpPr>
        <p:spPr>
          <a:xfrm>
            <a:off x="84503" y="5481449"/>
            <a:ext cx="253230" cy="253230"/>
          </a:xfrm>
          <a:prstGeom prst="rect">
            <a:avLst/>
          </a:prstGeom>
          <a:solidFill>
            <a:srgbClr val="2F2A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etângulo 16">
            <a:extLst>
              <a:ext uri="{FF2B5EF4-FFF2-40B4-BE49-F238E27FC236}">
                <a16:creationId xmlns:a16="http://schemas.microsoft.com/office/drawing/2014/main" id="{9FA6FDD1-0BC4-4C13-A3C2-FA62E46F6CC8}"/>
              </a:ext>
            </a:extLst>
          </p:cNvPr>
          <p:cNvSpPr/>
          <p:nvPr/>
        </p:nvSpPr>
        <p:spPr>
          <a:xfrm>
            <a:off x="84503" y="5815307"/>
            <a:ext cx="253230" cy="253230"/>
          </a:xfrm>
          <a:prstGeom prst="rect">
            <a:avLst/>
          </a:prstGeom>
          <a:solidFill>
            <a:srgbClr val="FFAF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Retângulo 17">
            <a:extLst>
              <a:ext uri="{FF2B5EF4-FFF2-40B4-BE49-F238E27FC236}">
                <a16:creationId xmlns:a16="http://schemas.microsoft.com/office/drawing/2014/main" id="{4576DFC3-55A5-44AE-8D32-421CF77AB813}"/>
              </a:ext>
            </a:extLst>
          </p:cNvPr>
          <p:cNvSpPr/>
          <p:nvPr/>
        </p:nvSpPr>
        <p:spPr>
          <a:xfrm>
            <a:off x="84503" y="6149165"/>
            <a:ext cx="253230" cy="253230"/>
          </a:xfrm>
          <a:prstGeom prst="rect">
            <a:avLst/>
          </a:prstGeom>
          <a:solidFill>
            <a:srgbClr val="B9B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a:extLst>
              <a:ext uri="{FF2B5EF4-FFF2-40B4-BE49-F238E27FC236}">
                <a16:creationId xmlns:a16="http://schemas.microsoft.com/office/drawing/2014/main" id="{2A83CB3A-EEEF-4A2F-9E4B-501F7BAAD229}"/>
              </a:ext>
            </a:extLst>
          </p:cNvPr>
          <p:cNvSpPr/>
          <p:nvPr/>
        </p:nvSpPr>
        <p:spPr>
          <a:xfrm>
            <a:off x="84503" y="6483023"/>
            <a:ext cx="253230" cy="25323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CaixaDeTexto 19">
            <a:extLst>
              <a:ext uri="{FF2B5EF4-FFF2-40B4-BE49-F238E27FC236}">
                <a16:creationId xmlns:a16="http://schemas.microsoft.com/office/drawing/2014/main" id="{07358BDA-4F6F-4DFB-9074-D121149DD8F8}"/>
              </a:ext>
            </a:extLst>
          </p:cNvPr>
          <p:cNvSpPr txBox="1"/>
          <p:nvPr/>
        </p:nvSpPr>
        <p:spPr>
          <a:xfrm>
            <a:off x="445421" y="5112117"/>
            <a:ext cx="473206" cy="369332"/>
          </a:xfrm>
          <a:prstGeom prst="rect">
            <a:avLst/>
          </a:prstGeom>
          <a:noFill/>
        </p:spPr>
        <p:txBody>
          <a:bodyPr wrap="none" rtlCol="0">
            <a:spAutoFit/>
          </a:bodyPr>
          <a:lstStyle/>
          <a:p>
            <a:r>
              <a:rPr lang="pt-BR" dirty="0"/>
              <a:t>HH</a:t>
            </a:r>
          </a:p>
        </p:txBody>
      </p:sp>
      <p:sp>
        <p:nvSpPr>
          <p:cNvPr id="21" name="CaixaDeTexto 20">
            <a:extLst>
              <a:ext uri="{FF2B5EF4-FFF2-40B4-BE49-F238E27FC236}">
                <a16:creationId xmlns:a16="http://schemas.microsoft.com/office/drawing/2014/main" id="{C4203F14-F45F-45FB-ABF9-B1F239091C49}"/>
              </a:ext>
            </a:extLst>
          </p:cNvPr>
          <p:cNvSpPr txBox="1"/>
          <p:nvPr/>
        </p:nvSpPr>
        <p:spPr>
          <a:xfrm>
            <a:off x="491908" y="5445975"/>
            <a:ext cx="380232" cy="369332"/>
          </a:xfrm>
          <a:prstGeom prst="rect">
            <a:avLst/>
          </a:prstGeom>
          <a:noFill/>
        </p:spPr>
        <p:txBody>
          <a:bodyPr wrap="none" rtlCol="0">
            <a:spAutoFit/>
          </a:bodyPr>
          <a:lstStyle/>
          <a:p>
            <a:r>
              <a:rPr lang="pt-BR" dirty="0"/>
              <a:t>LL</a:t>
            </a:r>
          </a:p>
        </p:txBody>
      </p:sp>
      <p:sp>
        <p:nvSpPr>
          <p:cNvPr id="22" name="CaixaDeTexto 21">
            <a:extLst>
              <a:ext uri="{FF2B5EF4-FFF2-40B4-BE49-F238E27FC236}">
                <a16:creationId xmlns:a16="http://schemas.microsoft.com/office/drawing/2014/main" id="{F513CDC4-5A69-4E48-88CF-D687743D194B}"/>
              </a:ext>
            </a:extLst>
          </p:cNvPr>
          <p:cNvSpPr txBox="1"/>
          <p:nvPr/>
        </p:nvSpPr>
        <p:spPr>
          <a:xfrm>
            <a:off x="491907" y="5810657"/>
            <a:ext cx="426720" cy="369332"/>
          </a:xfrm>
          <a:prstGeom prst="rect">
            <a:avLst/>
          </a:prstGeom>
          <a:noFill/>
        </p:spPr>
        <p:txBody>
          <a:bodyPr wrap="none" rtlCol="0">
            <a:spAutoFit/>
          </a:bodyPr>
          <a:lstStyle/>
          <a:p>
            <a:r>
              <a:rPr lang="pt-BR" dirty="0"/>
              <a:t>LH</a:t>
            </a:r>
          </a:p>
        </p:txBody>
      </p:sp>
      <p:sp>
        <p:nvSpPr>
          <p:cNvPr id="23" name="CaixaDeTexto 22">
            <a:extLst>
              <a:ext uri="{FF2B5EF4-FFF2-40B4-BE49-F238E27FC236}">
                <a16:creationId xmlns:a16="http://schemas.microsoft.com/office/drawing/2014/main" id="{A4EE8BF6-20D9-4F32-A020-FB35591CA873}"/>
              </a:ext>
            </a:extLst>
          </p:cNvPr>
          <p:cNvSpPr txBox="1"/>
          <p:nvPr/>
        </p:nvSpPr>
        <p:spPr>
          <a:xfrm>
            <a:off x="491907" y="6144515"/>
            <a:ext cx="426720" cy="369332"/>
          </a:xfrm>
          <a:prstGeom prst="rect">
            <a:avLst/>
          </a:prstGeom>
          <a:noFill/>
        </p:spPr>
        <p:txBody>
          <a:bodyPr wrap="none" rtlCol="0">
            <a:spAutoFit/>
          </a:bodyPr>
          <a:lstStyle/>
          <a:p>
            <a:r>
              <a:rPr lang="pt-BR" dirty="0"/>
              <a:t>HL</a:t>
            </a:r>
          </a:p>
        </p:txBody>
      </p:sp>
      <p:sp>
        <p:nvSpPr>
          <p:cNvPr id="24" name="CaixaDeTexto 23">
            <a:extLst>
              <a:ext uri="{FF2B5EF4-FFF2-40B4-BE49-F238E27FC236}">
                <a16:creationId xmlns:a16="http://schemas.microsoft.com/office/drawing/2014/main" id="{CA0F4337-235B-480F-B0D4-FC120418D81E}"/>
              </a:ext>
            </a:extLst>
          </p:cNvPr>
          <p:cNvSpPr txBox="1"/>
          <p:nvPr/>
        </p:nvSpPr>
        <p:spPr>
          <a:xfrm>
            <a:off x="445421" y="6424972"/>
            <a:ext cx="1733423" cy="369332"/>
          </a:xfrm>
          <a:prstGeom prst="rect">
            <a:avLst/>
          </a:prstGeom>
          <a:noFill/>
        </p:spPr>
        <p:txBody>
          <a:bodyPr wrap="none" rtlCol="0">
            <a:spAutoFit/>
          </a:bodyPr>
          <a:lstStyle/>
          <a:p>
            <a:r>
              <a:rPr lang="pt-BR" dirty="0"/>
              <a:t>Não significativo</a:t>
            </a:r>
          </a:p>
        </p:txBody>
      </p:sp>
      <p:sp>
        <p:nvSpPr>
          <p:cNvPr id="2" name="Elipse 1">
            <a:extLst>
              <a:ext uri="{FF2B5EF4-FFF2-40B4-BE49-F238E27FC236}">
                <a16:creationId xmlns:a16="http://schemas.microsoft.com/office/drawing/2014/main" id="{9D47712A-14AA-4006-85DE-BFE3BCE6F593}"/>
              </a:ext>
            </a:extLst>
          </p:cNvPr>
          <p:cNvSpPr/>
          <p:nvPr/>
        </p:nvSpPr>
        <p:spPr>
          <a:xfrm rot="1162013">
            <a:off x="5527460" y="5654838"/>
            <a:ext cx="1911183" cy="878572"/>
          </a:xfrm>
          <a:prstGeom prst="ellipse">
            <a:avLst/>
          </a:prstGeom>
          <a:noFill/>
          <a:ln w="19050">
            <a:solidFill>
              <a:srgbClr val="2F2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7660555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6">
            <a:extLst>
              <a:ext uri="{FF2B5EF4-FFF2-40B4-BE49-F238E27FC236}">
                <a16:creationId xmlns:a16="http://schemas.microsoft.com/office/drawing/2014/main" id="{360D3CC7-79C5-4BAA-A4B0-DBD468FD8641}"/>
              </a:ext>
            </a:extLst>
          </p:cNvPr>
          <p:cNvPicPr>
            <a:picLocks noGrp="1" noChangeAspect="1"/>
          </p:cNvPicPr>
          <p:nvPr>
            <p:ph idx="1"/>
          </p:nvPr>
        </p:nvPicPr>
        <p:blipFill>
          <a:blip r:embed="rId3"/>
          <a:stretch>
            <a:fillRect/>
          </a:stretch>
        </p:blipFill>
        <p:spPr>
          <a:xfrm>
            <a:off x="1167595" y="1160362"/>
            <a:ext cx="4616260" cy="4447702"/>
          </a:xfrm>
          <a:prstGeom prst="rect">
            <a:avLst/>
          </a:prstGeom>
        </p:spPr>
      </p:pic>
      <p:sp>
        <p:nvSpPr>
          <p:cNvPr id="6" name="Retângulo 5">
            <a:extLst>
              <a:ext uri="{FF2B5EF4-FFF2-40B4-BE49-F238E27FC236}">
                <a16:creationId xmlns:a16="http://schemas.microsoft.com/office/drawing/2014/main" id="{3CC4D88D-4684-4337-A4E7-ACF706F80BC1}"/>
              </a:ext>
            </a:extLst>
          </p:cNvPr>
          <p:cNvSpPr/>
          <p:nvPr/>
        </p:nvSpPr>
        <p:spPr>
          <a:xfrm>
            <a:off x="84503" y="5147591"/>
            <a:ext cx="253230" cy="253230"/>
          </a:xfrm>
          <a:prstGeom prst="rect">
            <a:avLst/>
          </a:prstGeom>
          <a:solidFill>
            <a:srgbClr val="FF142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Retângulo 6">
            <a:extLst>
              <a:ext uri="{FF2B5EF4-FFF2-40B4-BE49-F238E27FC236}">
                <a16:creationId xmlns:a16="http://schemas.microsoft.com/office/drawing/2014/main" id="{5C371468-62B6-47DF-AF96-BFED806D4309}"/>
              </a:ext>
            </a:extLst>
          </p:cNvPr>
          <p:cNvSpPr/>
          <p:nvPr/>
        </p:nvSpPr>
        <p:spPr>
          <a:xfrm>
            <a:off x="84503" y="5481449"/>
            <a:ext cx="253230" cy="253230"/>
          </a:xfrm>
          <a:prstGeom prst="rect">
            <a:avLst/>
          </a:prstGeom>
          <a:solidFill>
            <a:srgbClr val="2F2A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9F44EA9F-B622-44DE-9A59-677DB1A5017F}"/>
              </a:ext>
            </a:extLst>
          </p:cNvPr>
          <p:cNvSpPr/>
          <p:nvPr/>
        </p:nvSpPr>
        <p:spPr>
          <a:xfrm>
            <a:off x="84503" y="5815307"/>
            <a:ext cx="253230" cy="253230"/>
          </a:xfrm>
          <a:prstGeom prst="rect">
            <a:avLst/>
          </a:prstGeom>
          <a:solidFill>
            <a:srgbClr val="FFAF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a:extLst>
              <a:ext uri="{FF2B5EF4-FFF2-40B4-BE49-F238E27FC236}">
                <a16:creationId xmlns:a16="http://schemas.microsoft.com/office/drawing/2014/main" id="{5EC1DD7F-E33A-4CC8-B341-06D01B094DBF}"/>
              </a:ext>
            </a:extLst>
          </p:cNvPr>
          <p:cNvSpPr/>
          <p:nvPr/>
        </p:nvSpPr>
        <p:spPr>
          <a:xfrm>
            <a:off x="84503" y="6149165"/>
            <a:ext cx="253230" cy="253230"/>
          </a:xfrm>
          <a:prstGeom prst="rect">
            <a:avLst/>
          </a:prstGeom>
          <a:solidFill>
            <a:srgbClr val="B9B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a:extLst>
              <a:ext uri="{FF2B5EF4-FFF2-40B4-BE49-F238E27FC236}">
                <a16:creationId xmlns:a16="http://schemas.microsoft.com/office/drawing/2014/main" id="{BF0BF6E8-137D-4005-9BA3-2D7904989F99}"/>
              </a:ext>
            </a:extLst>
          </p:cNvPr>
          <p:cNvSpPr/>
          <p:nvPr/>
        </p:nvSpPr>
        <p:spPr>
          <a:xfrm>
            <a:off x="84503" y="6483023"/>
            <a:ext cx="253230" cy="25323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CaixaDeTexto 10">
            <a:extLst>
              <a:ext uri="{FF2B5EF4-FFF2-40B4-BE49-F238E27FC236}">
                <a16:creationId xmlns:a16="http://schemas.microsoft.com/office/drawing/2014/main" id="{8F36BD81-A9BE-48E2-856E-1560E362A00B}"/>
              </a:ext>
            </a:extLst>
          </p:cNvPr>
          <p:cNvSpPr txBox="1"/>
          <p:nvPr/>
        </p:nvSpPr>
        <p:spPr>
          <a:xfrm>
            <a:off x="445421" y="5112117"/>
            <a:ext cx="473206" cy="369332"/>
          </a:xfrm>
          <a:prstGeom prst="rect">
            <a:avLst/>
          </a:prstGeom>
          <a:noFill/>
        </p:spPr>
        <p:txBody>
          <a:bodyPr wrap="none" rtlCol="0">
            <a:spAutoFit/>
          </a:bodyPr>
          <a:lstStyle/>
          <a:p>
            <a:r>
              <a:rPr lang="pt-BR" dirty="0"/>
              <a:t>HH</a:t>
            </a:r>
          </a:p>
        </p:txBody>
      </p:sp>
      <p:sp>
        <p:nvSpPr>
          <p:cNvPr id="12" name="CaixaDeTexto 11">
            <a:extLst>
              <a:ext uri="{FF2B5EF4-FFF2-40B4-BE49-F238E27FC236}">
                <a16:creationId xmlns:a16="http://schemas.microsoft.com/office/drawing/2014/main" id="{50ECC6FA-BEDD-4333-95E1-4329D5000511}"/>
              </a:ext>
            </a:extLst>
          </p:cNvPr>
          <p:cNvSpPr txBox="1"/>
          <p:nvPr/>
        </p:nvSpPr>
        <p:spPr>
          <a:xfrm>
            <a:off x="491908" y="5445975"/>
            <a:ext cx="380232" cy="369332"/>
          </a:xfrm>
          <a:prstGeom prst="rect">
            <a:avLst/>
          </a:prstGeom>
          <a:noFill/>
        </p:spPr>
        <p:txBody>
          <a:bodyPr wrap="none" rtlCol="0">
            <a:spAutoFit/>
          </a:bodyPr>
          <a:lstStyle/>
          <a:p>
            <a:r>
              <a:rPr lang="pt-BR" dirty="0"/>
              <a:t>LL</a:t>
            </a:r>
          </a:p>
        </p:txBody>
      </p:sp>
      <p:sp>
        <p:nvSpPr>
          <p:cNvPr id="13" name="CaixaDeTexto 12">
            <a:extLst>
              <a:ext uri="{FF2B5EF4-FFF2-40B4-BE49-F238E27FC236}">
                <a16:creationId xmlns:a16="http://schemas.microsoft.com/office/drawing/2014/main" id="{C183E510-5123-4632-90FD-C165BAFC78A0}"/>
              </a:ext>
            </a:extLst>
          </p:cNvPr>
          <p:cNvSpPr txBox="1"/>
          <p:nvPr/>
        </p:nvSpPr>
        <p:spPr>
          <a:xfrm>
            <a:off x="491907" y="5810657"/>
            <a:ext cx="426720" cy="369332"/>
          </a:xfrm>
          <a:prstGeom prst="rect">
            <a:avLst/>
          </a:prstGeom>
          <a:noFill/>
        </p:spPr>
        <p:txBody>
          <a:bodyPr wrap="none" rtlCol="0">
            <a:spAutoFit/>
          </a:bodyPr>
          <a:lstStyle/>
          <a:p>
            <a:r>
              <a:rPr lang="pt-BR" dirty="0"/>
              <a:t>LH</a:t>
            </a:r>
          </a:p>
        </p:txBody>
      </p:sp>
      <p:sp>
        <p:nvSpPr>
          <p:cNvPr id="14" name="CaixaDeTexto 13">
            <a:extLst>
              <a:ext uri="{FF2B5EF4-FFF2-40B4-BE49-F238E27FC236}">
                <a16:creationId xmlns:a16="http://schemas.microsoft.com/office/drawing/2014/main" id="{F4A792E1-746F-4DC9-BB99-CD3688113343}"/>
              </a:ext>
            </a:extLst>
          </p:cNvPr>
          <p:cNvSpPr txBox="1"/>
          <p:nvPr/>
        </p:nvSpPr>
        <p:spPr>
          <a:xfrm>
            <a:off x="491907" y="6144515"/>
            <a:ext cx="426720" cy="369332"/>
          </a:xfrm>
          <a:prstGeom prst="rect">
            <a:avLst/>
          </a:prstGeom>
          <a:noFill/>
        </p:spPr>
        <p:txBody>
          <a:bodyPr wrap="none" rtlCol="0">
            <a:spAutoFit/>
          </a:bodyPr>
          <a:lstStyle/>
          <a:p>
            <a:r>
              <a:rPr lang="pt-BR" dirty="0"/>
              <a:t>HL</a:t>
            </a:r>
          </a:p>
        </p:txBody>
      </p:sp>
      <p:sp>
        <p:nvSpPr>
          <p:cNvPr id="15" name="CaixaDeTexto 14">
            <a:extLst>
              <a:ext uri="{FF2B5EF4-FFF2-40B4-BE49-F238E27FC236}">
                <a16:creationId xmlns:a16="http://schemas.microsoft.com/office/drawing/2014/main" id="{C30E990F-D2BE-43AA-BD76-2FC242BCA20B}"/>
              </a:ext>
            </a:extLst>
          </p:cNvPr>
          <p:cNvSpPr txBox="1"/>
          <p:nvPr/>
        </p:nvSpPr>
        <p:spPr>
          <a:xfrm>
            <a:off x="445421" y="6424972"/>
            <a:ext cx="1733423" cy="369332"/>
          </a:xfrm>
          <a:prstGeom prst="rect">
            <a:avLst/>
          </a:prstGeom>
          <a:noFill/>
        </p:spPr>
        <p:txBody>
          <a:bodyPr wrap="none" rtlCol="0">
            <a:spAutoFit/>
          </a:bodyPr>
          <a:lstStyle/>
          <a:p>
            <a:r>
              <a:rPr lang="pt-BR" dirty="0"/>
              <a:t>Não significativo</a:t>
            </a:r>
          </a:p>
        </p:txBody>
      </p:sp>
      <p:sp>
        <p:nvSpPr>
          <p:cNvPr id="16" name="Título 1">
            <a:extLst>
              <a:ext uri="{FF2B5EF4-FFF2-40B4-BE49-F238E27FC236}">
                <a16:creationId xmlns:a16="http://schemas.microsoft.com/office/drawing/2014/main" id="{A4B3E492-968B-4803-A5DA-37282B3E357C}"/>
              </a:ext>
            </a:extLst>
          </p:cNvPr>
          <p:cNvSpPr txBox="1">
            <a:spLocks/>
          </p:cNvSpPr>
          <p:nvPr/>
        </p:nvSpPr>
        <p:spPr>
          <a:xfrm>
            <a:off x="84503" y="63696"/>
            <a:ext cx="4957760" cy="967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500" dirty="0"/>
              <a:t>Resultados e discussão</a:t>
            </a:r>
          </a:p>
        </p:txBody>
      </p:sp>
      <p:sp>
        <p:nvSpPr>
          <p:cNvPr id="17" name="CaixaDeTexto 16">
            <a:extLst>
              <a:ext uri="{FF2B5EF4-FFF2-40B4-BE49-F238E27FC236}">
                <a16:creationId xmlns:a16="http://schemas.microsoft.com/office/drawing/2014/main" id="{BF219295-25F3-480D-AD7B-4EDE86B1A550}"/>
              </a:ext>
            </a:extLst>
          </p:cNvPr>
          <p:cNvSpPr txBox="1"/>
          <p:nvPr/>
        </p:nvSpPr>
        <p:spPr>
          <a:xfrm>
            <a:off x="3623980" y="1030982"/>
            <a:ext cx="1667251" cy="646331"/>
          </a:xfrm>
          <a:prstGeom prst="rect">
            <a:avLst/>
          </a:prstGeom>
          <a:noFill/>
        </p:spPr>
        <p:txBody>
          <a:bodyPr wrap="none" rtlCol="0">
            <a:spAutoFit/>
          </a:bodyPr>
          <a:lstStyle/>
          <a:p>
            <a:r>
              <a:rPr lang="pt-BR" dirty="0"/>
              <a:t>     </a:t>
            </a:r>
            <a:r>
              <a:rPr lang="pt-BR" dirty="0" err="1"/>
              <a:t>Univariado</a:t>
            </a:r>
            <a:r>
              <a:rPr lang="pt-BR" dirty="0"/>
              <a:t> </a:t>
            </a:r>
          </a:p>
          <a:p>
            <a:r>
              <a:rPr lang="pt-BR" dirty="0"/>
              <a:t>(</a:t>
            </a:r>
            <a:r>
              <a:rPr lang="pt-BR" dirty="0" err="1"/>
              <a:t>radiância</a:t>
            </a:r>
            <a:r>
              <a:rPr lang="pt-BR" dirty="0"/>
              <a:t> total)</a:t>
            </a:r>
          </a:p>
        </p:txBody>
      </p:sp>
      <p:sp>
        <p:nvSpPr>
          <p:cNvPr id="18" name="CaixaDeTexto 17">
            <a:extLst>
              <a:ext uri="{FF2B5EF4-FFF2-40B4-BE49-F238E27FC236}">
                <a16:creationId xmlns:a16="http://schemas.microsoft.com/office/drawing/2014/main" id="{A1DB3C9D-C512-44EF-AB0B-BC6AD42C2D83}"/>
              </a:ext>
            </a:extLst>
          </p:cNvPr>
          <p:cNvSpPr txBox="1"/>
          <p:nvPr/>
        </p:nvSpPr>
        <p:spPr>
          <a:xfrm>
            <a:off x="8891451" y="5251963"/>
            <a:ext cx="4545875" cy="2154436"/>
          </a:xfrm>
          <a:prstGeom prst="rect">
            <a:avLst/>
          </a:prstGeom>
          <a:noFill/>
        </p:spPr>
        <p:txBody>
          <a:bodyPr wrap="square" rtlCol="0">
            <a:spAutoFit/>
          </a:bodyPr>
          <a:lstStyle/>
          <a:p>
            <a:pPr marL="342900" indent="-342900">
              <a:buAutoNum type="alphaLcPeriod"/>
            </a:pPr>
            <a:r>
              <a:rPr lang="pt-BR" sz="1400" dirty="0"/>
              <a:t>Área urbanizada de cidade ou vila</a:t>
            </a:r>
          </a:p>
          <a:p>
            <a:pPr marL="342900" indent="-342900">
              <a:buAutoNum type="alphaLcPeriod"/>
            </a:pPr>
            <a:r>
              <a:rPr lang="pt-BR" sz="1400" dirty="0"/>
              <a:t>Aglomerado rural isolado</a:t>
            </a:r>
          </a:p>
          <a:p>
            <a:pPr marL="342900" indent="-342900">
              <a:buAutoNum type="alphaLcPeriod"/>
            </a:pPr>
            <a:r>
              <a:rPr lang="pt-BR" sz="1400" dirty="0"/>
              <a:t>Aglomerado rural de extensão urbana</a:t>
            </a:r>
          </a:p>
          <a:p>
            <a:pPr marL="342900" indent="-342900">
              <a:buAutoNum type="alphaLcPeriod"/>
            </a:pPr>
            <a:r>
              <a:rPr lang="pt-BR" sz="1400" dirty="0"/>
              <a:t>Aglomerado rural isolado - povoado</a:t>
            </a:r>
          </a:p>
          <a:p>
            <a:pPr marL="342900" indent="-342900">
              <a:buAutoNum type="alphaLcPeriod"/>
            </a:pPr>
            <a:r>
              <a:rPr lang="pt-BR" sz="1400" dirty="0"/>
              <a:t>Aglomerado rural isolado – núcleo</a:t>
            </a:r>
          </a:p>
          <a:p>
            <a:pPr marL="342900" indent="-342900">
              <a:buAutoNum type="alphaLcPeriod"/>
            </a:pPr>
            <a:r>
              <a:rPr lang="pt-BR" sz="1400" dirty="0"/>
              <a:t>Área não urbanizada de cidade ou vila</a:t>
            </a:r>
          </a:p>
          <a:p>
            <a:pPr marL="342900" indent="-342900">
              <a:buAutoNum type="alphaLcPeriod"/>
            </a:pPr>
            <a:r>
              <a:rPr lang="pt-BR" sz="1400" dirty="0"/>
              <a:t>Área urbanizada isolada</a:t>
            </a:r>
          </a:p>
          <a:p>
            <a:pPr marL="342900" indent="-342900">
              <a:buAutoNum type="alphaLcPeriod"/>
            </a:pPr>
            <a:endParaRPr lang="pt-BR" dirty="0"/>
          </a:p>
          <a:p>
            <a:pPr marL="342900" indent="-342900">
              <a:buAutoNum type="alphaLcPeriod"/>
            </a:pPr>
            <a:endParaRPr lang="pt-BR" dirty="0"/>
          </a:p>
        </p:txBody>
      </p:sp>
      <p:cxnSp>
        <p:nvCxnSpPr>
          <p:cNvPr id="20" name="Conector: Angulado 19">
            <a:extLst>
              <a:ext uri="{FF2B5EF4-FFF2-40B4-BE49-F238E27FC236}">
                <a16:creationId xmlns:a16="http://schemas.microsoft.com/office/drawing/2014/main" id="{8DED9E79-2AE6-41DE-A89A-A216F0ADFB87}"/>
              </a:ext>
            </a:extLst>
          </p:cNvPr>
          <p:cNvCxnSpPr>
            <a:cxnSpLocks/>
          </p:cNvCxnSpPr>
          <p:nvPr/>
        </p:nvCxnSpPr>
        <p:spPr>
          <a:xfrm flipV="1">
            <a:off x="3128790" y="4671152"/>
            <a:ext cx="3547432" cy="476439"/>
          </a:xfrm>
          <a:prstGeom prst="bentConnector3">
            <a:avLst>
              <a:gd name="adj1" fmla="val 7888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ector: Angulado 21">
            <a:extLst>
              <a:ext uri="{FF2B5EF4-FFF2-40B4-BE49-F238E27FC236}">
                <a16:creationId xmlns:a16="http://schemas.microsoft.com/office/drawing/2014/main" id="{85D35587-3115-4457-AA6D-3D10D5E00F09}"/>
              </a:ext>
            </a:extLst>
          </p:cNvPr>
          <p:cNvCxnSpPr>
            <a:cxnSpLocks/>
          </p:cNvCxnSpPr>
          <p:nvPr/>
        </p:nvCxnSpPr>
        <p:spPr>
          <a:xfrm flipV="1">
            <a:off x="1900828" y="1938969"/>
            <a:ext cx="4775394" cy="2884378"/>
          </a:xfrm>
          <a:prstGeom prst="bentConnector3">
            <a:avLst>
              <a:gd name="adj1" fmla="val 78376"/>
            </a:avLst>
          </a:prstGeom>
          <a:ln>
            <a:tailEnd type="triangle"/>
          </a:ln>
        </p:spPr>
        <p:style>
          <a:lnRef idx="1">
            <a:schemeClr val="accent1"/>
          </a:lnRef>
          <a:fillRef idx="0">
            <a:schemeClr val="accent1"/>
          </a:fillRef>
          <a:effectRef idx="0">
            <a:schemeClr val="accent1"/>
          </a:effectRef>
          <a:fontRef idx="minor">
            <a:schemeClr val="tx1"/>
          </a:fontRef>
        </p:style>
      </p:cxnSp>
      <p:pic>
        <p:nvPicPr>
          <p:cNvPr id="28" name="Imagem 27">
            <a:extLst>
              <a:ext uri="{FF2B5EF4-FFF2-40B4-BE49-F238E27FC236}">
                <a16:creationId xmlns:a16="http://schemas.microsoft.com/office/drawing/2014/main" id="{9AAB860A-4F59-441B-A9FC-A0308E97ABFA}"/>
              </a:ext>
            </a:extLst>
          </p:cNvPr>
          <p:cNvPicPr>
            <a:picLocks noChangeAspect="1"/>
          </p:cNvPicPr>
          <p:nvPr/>
        </p:nvPicPr>
        <p:blipFill>
          <a:blip r:embed="rId4"/>
          <a:stretch>
            <a:fillRect/>
          </a:stretch>
        </p:blipFill>
        <p:spPr>
          <a:xfrm>
            <a:off x="6900771" y="139026"/>
            <a:ext cx="2347727" cy="2185534"/>
          </a:xfrm>
          <a:prstGeom prst="rect">
            <a:avLst/>
          </a:prstGeom>
        </p:spPr>
      </p:pic>
      <p:pic>
        <p:nvPicPr>
          <p:cNvPr id="35" name="Imagem 34">
            <a:extLst>
              <a:ext uri="{FF2B5EF4-FFF2-40B4-BE49-F238E27FC236}">
                <a16:creationId xmlns:a16="http://schemas.microsoft.com/office/drawing/2014/main" id="{8CE194DA-DEC1-4691-8956-79361334FEA0}"/>
              </a:ext>
            </a:extLst>
          </p:cNvPr>
          <p:cNvPicPr>
            <a:picLocks noChangeAspect="1"/>
          </p:cNvPicPr>
          <p:nvPr/>
        </p:nvPicPr>
        <p:blipFill rotWithShape="1">
          <a:blip r:embed="rId5"/>
          <a:srcRect l="5620" t="4747" r="6002" b="4397"/>
          <a:stretch/>
        </p:blipFill>
        <p:spPr>
          <a:xfrm>
            <a:off x="6900771" y="2518299"/>
            <a:ext cx="2347727" cy="2323896"/>
          </a:xfrm>
          <a:prstGeom prst="rect">
            <a:avLst/>
          </a:prstGeom>
        </p:spPr>
      </p:pic>
      <p:sp>
        <p:nvSpPr>
          <p:cNvPr id="36" name="CaixaDeTexto 35">
            <a:extLst>
              <a:ext uri="{FF2B5EF4-FFF2-40B4-BE49-F238E27FC236}">
                <a16:creationId xmlns:a16="http://schemas.microsoft.com/office/drawing/2014/main" id="{C2E6478D-0AF8-4D7B-B27B-C4DF85E744C0}"/>
              </a:ext>
            </a:extLst>
          </p:cNvPr>
          <p:cNvSpPr txBox="1"/>
          <p:nvPr/>
        </p:nvSpPr>
        <p:spPr>
          <a:xfrm>
            <a:off x="9248498" y="139026"/>
            <a:ext cx="1319592" cy="477054"/>
          </a:xfrm>
          <a:prstGeom prst="rect">
            <a:avLst/>
          </a:prstGeom>
          <a:noFill/>
        </p:spPr>
        <p:txBody>
          <a:bodyPr wrap="none" rtlCol="0">
            <a:spAutoFit/>
          </a:bodyPr>
          <a:lstStyle/>
          <a:p>
            <a:r>
              <a:rPr lang="pt-BR" sz="2500" dirty="0"/>
              <a:t>Garimpo</a:t>
            </a:r>
          </a:p>
        </p:txBody>
      </p:sp>
      <p:sp>
        <p:nvSpPr>
          <p:cNvPr id="37" name="CaixaDeTexto 36">
            <a:extLst>
              <a:ext uri="{FF2B5EF4-FFF2-40B4-BE49-F238E27FC236}">
                <a16:creationId xmlns:a16="http://schemas.microsoft.com/office/drawing/2014/main" id="{EF370648-BB62-4410-A8AB-14704CA68C20}"/>
              </a:ext>
            </a:extLst>
          </p:cNvPr>
          <p:cNvSpPr txBox="1"/>
          <p:nvPr/>
        </p:nvSpPr>
        <p:spPr>
          <a:xfrm>
            <a:off x="9269073" y="2518299"/>
            <a:ext cx="2073516" cy="477054"/>
          </a:xfrm>
          <a:prstGeom prst="rect">
            <a:avLst/>
          </a:prstGeom>
          <a:noFill/>
        </p:spPr>
        <p:txBody>
          <a:bodyPr wrap="none" rtlCol="0">
            <a:spAutoFit/>
          </a:bodyPr>
          <a:lstStyle/>
          <a:p>
            <a:r>
              <a:rPr lang="pt-BR" sz="2500" dirty="0"/>
              <a:t>Pista de pouso</a:t>
            </a:r>
          </a:p>
        </p:txBody>
      </p:sp>
      <p:sp>
        <p:nvSpPr>
          <p:cNvPr id="38" name="CaixaDeTexto 37">
            <a:extLst>
              <a:ext uri="{FF2B5EF4-FFF2-40B4-BE49-F238E27FC236}">
                <a16:creationId xmlns:a16="http://schemas.microsoft.com/office/drawing/2014/main" id="{D106EC1C-BF5D-4FA7-9870-1CDB0D6DC9F6}"/>
              </a:ext>
            </a:extLst>
          </p:cNvPr>
          <p:cNvSpPr txBox="1"/>
          <p:nvPr/>
        </p:nvSpPr>
        <p:spPr>
          <a:xfrm>
            <a:off x="4015838" y="5941922"/>
            <a:ext cx="3536033" cy="630942"/>
          </a:xfrm>
          <a:prstGeom prst="rect">
            <a:avLst/>
          </a:prstGeom>
          <a:noFill/>
        </p:spPr>
        <p:txBody>
          <a:bodyPr wrap="none" rtlCol="0">
            <a:spAutoFit/>
          </a:bodyPr>
          <a:lstStyle/>
          <a:p>
            <a:r>
              <a:rPr lang="pt-BR" sz="3500" dirty="0"/>
              <a:t>Vazio demográfico</a:t>
            </a:r>
          </a:p>
        </p:txBody>
      </p:sp>
    </p:spTree>
    <p:extLst>
      <p:ext uri="{BB962C8B-B14F-4D97-AF65-F5344CB8AC3E}">
        <p14:creationId xmlns:p14="http://schemas.microsoft.com/office/powerpoint/2010/main" val="16804636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920A9C-B573-49DC-BA21-08310DC77E20}"/>
              </a:ext>
            </a:extLst>
          </p:cNvPr>
          <p:cNvSpPr>
            <a:spLocks noGrp="1"/>
          </p:cNvSpPr>
          <p:nvPr>
            <p:ph type="title"/>
          </p:nvPr>
        </p:nvSpPr>
        <p:spPr/>
        <p:txBody>
          <a:bodyPr/>
          <a:lstStyle/>
          <a:p>
            <a:r>
              <a:rPr lang="pt-BR" dirty="0"/>
              <a:t>Conclusões</a:t>
            </a:r>
          </a:p>
        </p:txBody>
      </p:sp>
      <p:sp>
        <p:nvSpPr>
          <p:cNvPr id="3" name="Espaço Reservado para Conteúdo 2">
            <a:extLst>
              <a:ext uri="{FF2B5EF4-FFF2-40B4-BE49-F238E27FC236}">
                <a16:creationId xmlns:a16="http://schemas.microsoft.com/office/drawing/2014/main" id="{7E4A20D5-351F-4456-A7CA-4D027D3376E2}"/>
              </a:ext>
            </a:extLst>
          </p:cNvPr>
          <p:cNvSpPr>
            <a:spLocks noGrp="1"/>
          </p:cNvSpPr>
          <p:nvPr>
            <p:ph idx="1"/>
          </p:nvPr>
        </p:nvSpPr>
        <p:spPr/>
        <p:txBody>
          <a:bodyPr/>
          <a:lstStyle/>
          <a:p>
            <a:pPr>
              <a:buFontTx/>
              <a:buChar char="-"/>
            </a:pPr>
            <a:r>
              <a:rPr lang="pt-BR" dirty="0"/>
              <a:t>Luzes noturnas são </a:t>
            </a:r>
            <a:r>
              <a:rPr lang="pt-BR" dirty="0" err="1"/>
              <a:t>autocorrelacionados</a:t>
            </a:r>
            <a:r>
              <a:rPr lang="pt-BR" dirty="0"/>
              <a:t> espacialmente não apenas devido à aspectos ópticos;</a:t>
            </a:r>
          </a:p>
          <a:p>
            <a:pPr>
              <a:buFontTx/>
              <a:buChar char="-"/>
            </a:pPr>
            <a:r>
              <a:rPr lang="pt-BR" dirty="0"/>
              <a:t>A </a:t>
            </a:r>
            <a:r>
              <a:rPr lang="pt-BR" dirty="0" err="1"/>
              <a:t>autocorrelação</a:t>
            </a:r>
            <a:r>
              <a:rPr lang="pt-BR" dirty="0"/>
              <a:t> das luzes noturnas e densidade de vias é diretamente associa à escala de análise;</a:t>
            </a:r>
          </a:p>
          <a:p>
            <a:pPr>
              <a:buFontTx/>
              <a:buChar char="-"/>
            </a:pPr>
            <a:r>
              <a:rPr lang="pt-BR" dirty="0"/>
              <a:t>Regimes </a:t>
            </a:r>
            <a:r>
              <a:rPr lang="pt-BR" dirty="0" err="1"/>
              <a:t>espacias</a:t>
            </a:r>
            <a:r>
              <a:rPr lang="pt-BR" dirty="0"/>
              <a:t> (HH, LH, HL, LL) são representados por diferentes </a:t>
            </a:r>
            <a:r>
              <a:rPr lang="pt-BR" i="1" dirty="0"/>
              <a:t>drivers </a:t>
            </a:r>
            <a:r>
              <a:rPr lang="pt-BR" dirty="0"/>
              <a:t>de acordo com a escala de análise;</a:t>
            </a:r>
          </a:p>
          <a:p>
            <a:pPr>
              <a:buFontTx/>
              <a:buChar char="-"/>
            </a:pPr>
            <a:r>
              <a:rPr lang="pt-BR" dirty="0"/>
              <a:t>A utilização de dados de luzes noturnas associada à densidade de residências permite identificar aspectos diferentes da associação sobre os artefatos na Amazônia brasileira.</a:t>
            </a:r>
          </a:p>
        </p:txBody>
      </p:sp>
    </p:spTree>
    <p:extLst>
      <p:ext uri="{BB962C8B-B14F-4D97-AF65-F5344CB8AC3E}">
        <p14:creationId xmlns:p14="http://schemas.microsoft.com/office/powerpoint/2010/main" val="2764503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770DAB-27DB-455E-924E-FB303EEF53F5}"/>
              </a:ext>
            </a:extLst>
          </p:cNvPr>
          <p:cNvSpPr>
            <a:spLocks noGrp="1"/>
          </p:cNvSpPr>
          <p:nvPr>
            <p:ph type="title"/>
          </p:nvPr>
        </p:nvSpPr>
        <p:spPr/>
        <p:txBody>
          <a:bodyPr/>
          <a:lstStyle/>
          <a:p>
            <a:r>
              <a:rPr lang="pt-BR" dirty="0"/>
              <a:t>Obrigado!</a:t>
            </a:r>
          </a:p>
        </p:txBody>
      </p:sp>
      <p:sp>
        <p:nvSpPr>
          <p:cNvPr id="3" name="Espaço Reservado para Conteúdo 2">
            <a:extLst>
              <a:ext uri="{FF2B5EF4-FFF2-40B4-BE49-F238E27FC236}">
                <a16:creationId xmlns:a16="http://schemas.microsoft.com/office/drawing/2014/main" id="{690D0E00-B7C3-4D0F-8780-7258F81F9269}"/>
              </a:ext>
            </a:extLst>
          </p:cNvPr>
          <p:cNvSpPr>
            <a:spLocks noGrp="1"/>
          </p:cNvSpPr>
          <p:nvPr>
            <p:ph idx="1"/>
          </p:nvPr>
        </p:nvSpPr>
        <p:spPr/>
        <p:txBody>
          <a:bodyPr/>
          <a:lstStyle/>
          <a:p>
            <a:endParaRPr lang="pt-BR"/>
          </a:p>
        </p:txBody>
      </p:sp>
    </p:spTree>
    <p:extLst>
      <p:ext uri="{BB962C8B-B14F-4D97-AF65-F5344CB8AC3E}">
        <p14:creationId xmlns:p14="http://schemas.microsoft.com/office/powerpoint/2010/main" val="2358726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aixaDeTexto 22">
            <a:extLst>
              <a:ext uri="{FF2B5EF4-FFF2-40B4-BE49-F238E27FC236}">
                <a16:creationId xmlns:a16="http://schemas.microsoft.com/office/drawing/2014/main" id="{8A2C6DD8-5C74-4C0B-890E-8651E2C926D2}"/>
              </a:ext>
            </a:extLst>
          </p:cNvPr>
          <p:cNvSpPr txBox="1"/>
          <p:nvPr/>
        </p:nvSpPr>
        <p:spPr>
          <a:xfrm>
            <a:off x="4339599" y="4756585"/>
            <a:ext cx="539315" cy="369332"/>
          </a:xfrm>
          <a:prstGeom prst="rect">
            <a:avLst/>
          </a:prstGeom>
          <a:noFill/>
          <a:ln>
            <a:noFill/>
          </a:ln>
        </p:spPr>
        <p:txBody>
          <a:bodyPr wrap="square" rtlCol="0">
            <a:spAutoFit/>
          </a:bodyPr>
          <a:lstStyle/>
          <a:p>
            <a:r>
              <a:rPr lang="pt-BR" dirty="0">
                <a:solidFill>
                  <a:schemeClr val="bg1"/>
                </a:solidFill>
              </a:rPr>
              <a:t>Set.</a:t>
            </a:r>
          </a:p>
        </p:txBody>
      </p:sp>
      <p:grpSp>
        <p:nvGrpSpPr>
          <p:cNvPr id="24" name="Agrupar 23">
            <a:extLst>
              <a:ext uri="{FF2B5EF4-FFF2-40B4-BE49-F238E27FC236}">
                <a16:creationId xmlns:a16="http://schemas.microsoft.com/office/drawing/2014/main" id="{D251ED3B-18F4-456D-8254-7AD6F5DB5657}"/>
              </a:ext>
            </a:extLst>
          </p:cNvPr>
          <p:cNvGrpSpPr/>
          <p:nvPr/>
        </p:nvGrpSpPr>
        <p:grpSpPr>
          <a:xfrm>
            <a:off x="847611" y="1985370"/>
            <a:ext cx="4410571" cy="4132884"/>
            <a:chOff x="7269693" y="915367"/>
            <a:chExt cx="2940362" cy="2755239"/>
          </a:xfrm>
        </p:grpSpPr>
        <p:pic>
          <p:nvPicPr>
            <p:cNvPr id="25" name="Imagem 24">
              <a:extLst>
                <a:ext uri="{FF2B5EF4-FFF2-40B4-BE49-F238E27FC236}">
                  <a16:creationId xmlns:a16="http://schemas.microsoft.com/office/drawing/2014/main" id="{C1019374-9722-49F1-8278-16736556A107}"/>
                </a:ext>
              </a:extLst>
            </p:cNvPr>
            <p:cNvPicPr>
              <a:picLocks noChangeAspect="1"/>
            </p:cNvPicPr>
            <p:nvPr/>
          </p:nvPicPr>
          <p:blipFill>
            <a:blip r:embed="rId2"/>
            <a:stretch>
              <a:fillRect/>
            </a:stretch>
          </p:blipFill>
          <p:spPr>
            <a:xfrm>
              <a:off x="7269694" y="915367"/>
              <a:ext cx="2940361" cy="2755239"/>
            </a:xfrm>
            <a:prstGeom prst="rect">
              <a:avLst/>
            </a:prstGeom>
            <a:ln>
              <a:solidFill>
                <a:schemeClr val="bg1"/>
              </a:solidFill>
            </a:ln>
          </p:spPr>
        </p:pic>
        <p:sp>
          <p:nvSpPr>
            <p:cNvPr id="26" name="CaixaDeTexto 25">
              <a:extLst>
                <a:ext uri="{FF2B5EF4-FFF2-40B4-BE49-F238E27FC236}">
                  <a16:creationId xmlns:a16="http://schemas.microsoft.com/office/drawing/2014/main" id="{F16A23E8-82CD-4A2F-A226-09B02428F5B0}"/>
                </a:ext>
              </a:extLst>
            </p:cNvPr>
            <p:cNvSpPr txBox="1"/>
            <p:nvPr/>
          </p:nvSpPr>
          <p:spPr>
            <a:xfrm>
              <a:off x="7269693" y="942442"/>
              <a:ext cx="781121" cy="287256"/>
            </a:xfrm>
            <a:prstGeom prst="rect">
              <a:avLst/>
            </a:prstGeom>
            <a:noFill/>
            <a:ln>
              <a:noFill/>
            </a:ln>
          </p:spPr>
          <p:txBody>
            <a:bodyPr wrap="square" rtlCol="0">
              <a:spAutoFit/>
            </a:bodyPr>
            <a:lstStyle/>
            <a:p>
              <a:r>
                <a:rPr lang="pt-BR" sz="2200" dirty="0">
                  <a:solidFill>
                    <a:schemeClr val="bg1"/>
                  </a:solidFill>
                </a:rPr>
                <a:t>Outubro</a:t>
              </a:r>
            </a:p>
          </p:txBody>
        </p:sp>
      </p:grpSp>
      <p:grpSp>
        <p:nvGrpSpPr>
          <p:cNvPr id="30" name="Agrupar 29">
            <a:extLst>
              <a:ext uri="{FF2B5EF4-FFF2-40B4-BE49-F238E27FC236}">
                <a16:creationId xmlns:a16="http://schemas.microsoft.com/office/drawing/2014/main" id="{1132A8BA-91CB-40F7-B8CD-19562D303372}"/>
              </a:ext>
            </a:extLst>
          </p:cNvPr>
          <p:cNvGrpSpPr/>
          <p:nvPr/>
        </p:nvGrpSpPr>
        <p:grpSpPr>
          <a:xfrm>
            <a:off x="6600383" y="1943698"/>
            <a:ext cx="4448618" cy="4218977"/>
            <a:chOff x="8480483" y="1117559"/>
            <a:chExt cx="2993466" cy="2838941"/>
          </a:xfrm>
        </p:grpSpPr>
        <p:pic>
          <p:nvPicPr>
            <p:cNvPr id="31" name="Imagem 30">
              <a:extLst>
                <a:ext uri="{FF2B5EF4-FFF2-40B4-BE49-F238E27FC236}">
                  <a16:creationId xmlns:a16="http://schemas.microsoft.com/office/drawing/2014/main" id="{7B619587-70B4-47C2-9ADF-9E17C8779DC0}"/>
                </a:ext>
              </a:extLst>
            </p:cNvPr>
            <p:cNvPicPr>
              <a:picLocks noChangeAspect="1"/>
            </p:cNvPicPr>
            <p:nvPr/>
          </p:nvPicPr>
          <p:blipFill>
            <a:blip r:embed="rId3"/>
            <a:stretch>
              <a:fillRect/>
            </a:stretch>
          </p:blipFill>
          <p:spPr>
            <a:xfrm>
              <a:off x="8480483" y="1145600"/>
              <a:ext cx="2993466" cy="2810900"/>
            </a:xfrm>
            <a:prstGeom prst="rect">
              <a:avLst/>
            </a:prstGeom>
            <a:ln>
              <a:solidFill>
                <a:schemeClr val="bg1"/>
              </a:solidFill>
            </a:ln>
          </p:spPr>
        </p:pic>
        <p:sp>
          <p:nvSpPr>
            <p:cNvPr id="32" name="CaixaDeTexto 31">
              <a:extLst>
                <a:ext uri="{FF2B5EF4-FFF2-40B4-BE49-F238E27FC236}">
                  <a16:creationId xmlns:a16="http://schemas.microsoft.com/office/drawing/2014/main" id="{871CE3CF-615F-407E-86AB-38E939A730DC}"/>
                </a:ext>
              </a:extLst>
            </p:cNvPr>
            <p:cNvSpPr txBox="1"/>
            <p:nvPr/>
          </p:nvSpPr>
          <p:spPr>
            <a:xfrm>
              <a:off x="8497267" y="1117559"/>
              <a:ext cx="1015419" cy="289943"/>
            </a:xfrm>
            <a:prstGeom prst="rect">
              <a:avLst/>
            </a:prstGeom>
            <a:noFill/>
            <a:ln>
              <a:noFill/>
            </a:ln>
          </p:spPr>
          <p:txBody>
            <a:bodyPr wrap="square" rtlCol="0">
              <a:spAutoFit/>
            </a:bodyPr>
            <a:lstStyle/>
            <a:p>
              <a:r>
                <a:rPr lang="pt-BR" sz="2200" dirty="0">
                  <a:solidFill>
                    <a:schemeClr val="bg1"/>
                  </a:solidFill>
                </a:rPr>
                <a:t>Dezembro</a:t>
              </a:r>
            </a:p>
          </p:txBody>
        </p:sp>
      </p:grpSp>
      <p:sp>
        <p:nvSpPr>
          <p:cNvPr id="33" name="CaixaDeTexto 32">
            <a:extLst>
              <a:ext uri="{FF2B5EF4-FFF2-40B4-BE49-F238E27FC236}">
                <a16:creationId xmlns:a16="http://schemas.microsoft.com/office/drawing/2014/main" id="{F53156C3-C5E7-4215-9AC8-E20970E9C7D3}"/>
              </a:ext>
            </a:extLst>
          </p:cNvPr>
          <p:cNvSpPr txBox="1"/>
          <p:nvPr/>
        </p:nvSpPr>
        <p:spPr>
          <a:xfrm>
            <a:off x="2726060" y="637897"/>
            <a:ext cx="7748646" cy="630942"/>
          </a:xfrm>
          <a:prstGeom prst="rect">
            <a:avLst/>
          </a:prstGeom>
          <a:noFill/>
        </p:spPr>
        <p:txBody>
          <a:bodyPr wrap="square" rtlCol="0">
            <a:spAutoFit/>
          </a:bodyPr>
          <a:lstStyle/>
          <a:p>
            <a:r>
              <a:rPr lang="pt-BR" sz="3500" dirty="0"/>
              <a:t>Variação interanual de dados de LN</a:t>
            </a:r>
          </a:p>
        </p:txBody>
      </p:sp>
      <p:sp>
        <p:nvSpPr>
          <p:cNvPr id="12" name="Título 1">
            <a:extLst>
              <a:ext uri="{FF2B5EF4-FFF2-40B4-BE49-F238E27FC236}">
                <a16:creationId xmlns:a16="http://schemas.microsoft.com/office/drawing/2014/main" id="{3435652E-A071-4EEB-BBAA-25031BCABD0A}"/>
              </a:ext>
            </a:extLst>
          </p:cNvPr>
          <p:cNvSpPr txBox="1">
            <a:spLocks/>
          </p:cNvSpPr>
          <p:nvPr/>
        </p:nvSpPr>
        <p:spPr>
          <a:xfrm>
            <a:off x="84503" y="63696"/>
            <a:ext cx="2019719" cy="553249"/>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3500" dirty="0"/>
              <a:t>Métodos</a:t>
            </a:r>
          </a:p>
        </p:txBody>
      </p:sp>
    </p:spTree>
    <p:extLst>
      <p:ext uri="{BB962C8B-B14F-4D97-AF65-F5344CB8AC3E}">
        <p14:creationId xmlns:p14="http://schemas.microsoft.com/office/powerpoint/2010/main" val="1662868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aixaDeTexto 22">
            <a:extLst>
              <a:ext uri="{FF2B5EF4-FFF2-40B4-BE49-F238E27FC236}">
                <a16:creationId xmlns:a16="http://schemas.microsoft.com/office/drawing/2014/main" id="{8A2C6DD8-5C74-4C0B-890E-8651E2C926D2}"/>
              </a:ext>
            </a:extLst>
          </p:cNvPr>
          <p:cNvSpPr txBox="1"/>
          <p:nvPr/>
        </p:nvSpPr>
        <p:spPr>
          <a:xfrm>
            <a:off x="4339599" y="4756585"/>
            <a:ext cx="539315" cy="369332"/>
          </a:xfrm>
          <a:prstGeom prst="rect">
            <a:avLst/>
          </a:prstGeom>
          <a:noFill/>
          <a:ln>
            <a:noFill/>
          </a:ln>
        </p:spPr>
        <p:txBody>
          <a:bodyPr wrap="square" rtlCol="0">
            <a:spAutoFit/>
          </a:bodyPr>
          <a:lstStyle/>
          <a:p>
            <a:r>
              <a:rPr lang="pt-BR" dirty="0">
                <a:solidFill>
                  <a:schemeClr val="bg1"/>
                </a:solidFill>
              </a:rPr>
              <a:t>Set.</a:t>
            </a:r>
          </a:p>
        </p:txBody>
      </p:sp>
      <p:grpSp>
        <p:nvGrpSpPr>
          <p:cNvPr id="24" name="Agrupar 23">
            <a:extLst>
              <a:ext uri="{FF2B5EF4-FFF2-40B4-BE49-F238E27FC236}">
                <a16:creationId xmlns:a16="http://schemas.microsoft.com/office/drawing/2014/main" id="{D251ED3B-18F4-456D-8254-7AD6F5DB5657}"/>
              </a:ext>
            </a:extLst>
          </p:cNvPr>
          <p:cNvGrpSpPr/>
          <p:nvPr/>
        </p:nvGrpSpPr>
        <p:grpSpPr>
          <a:xfrm>
            <a:off x="847611" y="1985370"/>
            <a:ext cx="4410571" cy="4132884"/>
            <a:chOff x="7269693" y="915367"/>
            <a:chExt cx="2940362" cy="2755239"/>
          </a:xfrm>
        </p:grpSpPr>
        <p:pic>
          <p:nvPicPr>
            <p:cNvPr id="25" name="Imagem 24">
              <a:extLst>
                <a:ext uri="{FF2B5EF4-FFF2-40B4-BE49-F238E27FC236}">
                  <a16:creationId xmlns:a16="http://schemas.microsoft.com/office/drawing/2014/main" id="{C1019374-9722-49F1-8278-16736556A107}"/>
                </a:ext>
              </a:extLst>
            </p:cNvPr>
            <p:cNvPicPr>
              <a:picLocks noChangeAspect="1"/>
            </p:cNvPicPr>
            <p:nvPr/>
          </p:nvPicPr>
          <p:blipFill>
            <a:blip r:embed="rId2"/>
            <a:stretch>
              <a:fillRect/>
            </a:stretch>
          </p:blipFill>
          <p:spPr>
            <a:xfrm>
              <a:off x="7269694" y="915367"/>
              <a:ext cx="2940361" cy="2755239"/>
            </a:xfrm>
            <a:prstGeom prst="rect">
              <a:avLst/>
            </a:prstGeom>
            <a:ln>
              <a:solidFill>
                <a:schemeClr val="bg1"/>
              </a:solidFill>
            </a:ln>
          </p:spPr>
        </p:pic>
        <p:sp>
          <p:nvSpPr>
            <p:cNvPr id="26" name="CaixaDeTexto 25">
              <a:extLst>
                <a:ext uri="{FF2B5EF4-FFF2-40B4-BE49-F238E27FC236}">
                  <a16:creationId xmlns:a16="http://schemas.microsoft.com/office/drawing/2014/main" id="{F16A23E8-82CD-4A2F-A226-09B02428F5B0}"/>
                </a:ext>
              </a:extLst>
            </p:cNvPr>
            <p:cNvSpPr txBox="1"/>
            <p:nvPr/>
          </p:nvSpPr>
          <p:spPr>
            <a:xfrm>
              <a:off x="7269693" y="942442"/>
              <a:ext cx="781121" cy="287256"/>
            </a:xfrm>
            <a:prstGeom prst="rect">
              <a:avLst/>
            </a:prstGeom>
            <a:noFill/>
            <a:ln>
              <a:noFill/>
            </a:ln>
          </p:spPr>
          <p:txBody>
            <a:bodyPr wrap="square" rtlCol="0">
              <a:spAutoFit/>
            </a:bodyPr>
            <a:lstStyle/>
            <a:p>
              <a:r>
                <a:rPr lang="pt-BR" sz="2200" dirty="0">
                  <a:solidFill>
                    <a:schemeClr val="bg1"/>
                  </a:solidFill>
                </a:rPr>
                <a:t>Outubro</a:t>
              </a:r>
            </a:p>
          </p:txBody>
        </p:sp>
      </p:grpSp>
      <p:grpSp>
        <p:nvGrpSpPr>
          <p:cNvPr id="30" name="Agrupar 29">
            <a:extLst>
              <a:ext uri="{FF2B5EF4-FFF2-40B4-BE49-F238E27FC236}">
                <a16:creationId xmlns:a16="http://schemas.microsoft.com/office/drawing/2014/main" id="{1132A8BA-91CB-40F7-B8CD-19562D303372}"/>
              </a:ext>
            </a:extLst>
          </p:cNvPr>
          <p:cNvGrpSpPr/>
          <p:nvPr/>
        </p:nvGrpSpPr>
        <p:grpSpPr>
          <a:xfrm>
            <a:off x="6600383" y="1943698"/>
            <a:ext cx="4448618" cy="4218977"/>
            <a:chOff x="8480483" y="1117559"/>
            <a:chExt cx="2993466" cy="2838941"/>
          </a:xfrm>
        </p:grpSpPr>
        <p:pic>
          <p:nvPicPr>
            <p:cNvPr id="31" name="Imagem 30">
              <a:extLst>
                <a:ext uri="{FF2B5EF4-FFF2-40B4-BE49-F238E27FC236}">
                  <a16:creationId xmlns:a16="http://schemas.microsoft.com/office/drawing/2014/main" id="{7B619587-70B4-47C2-9ADF-9E17C8779DC0}"/>
                </a:ext>
              </a:extLst>
            </p:cNvPr>
            <p:cNvPicPr>
              <a:picLocks noChangeAspect="1"/>
            </p:cNvPicPr>
            <p:nvPr/>
          </p:nvPicPr>
          <p:blipFill>
            <a:blip r:embed="rId3"/>
            <a:stretch>
              <a:fillRect/>
            </a:stretch>
          </p:blipFill>
          <p:spPr>
            <a:xfrm>
              <a:off x="8480483" y="1145600"/>
              <a:ext cx="2993466" cy="2810900"/>
            </a:xfrm>
            <a:prstGeom prst="rect">
              <a:avLst/>
            </a:prstGeom>
            <a:ln>
              <a:solidFill>
                <a:schemeClr val="bg1"/>
              </a:solidFill>
            </a:ln>
          </p:spPr>
        </p:pic>
        <p:sp>
          <p:nvSpPr>
            <p:cNvPr id="32" name="CaixaDeTexto 31">
              <a:extLst>
                <a:ext uri="{FF2B5EF4-FFF2-40B4-BE49-F238E27FC236}">
                  <a16:creationId xmlns:a16="http://schemas.microsoft.com/office/drawing/2014/main" id="{871CE3CF-615F-407E-86AB-38E939A730DC}"/>
                </a:ext>
              </a:extLst>
            </p:cNvPr>
            <p:cNvSpPr txBox="1"/>
            <p:nvPr/>
          </p:nvSpPr>
          <p:spPr>
            <a:xfrm>
              <a:off x="8497267" y="1117559"/>
              <a:ext cx="1015419" cy="289943"/>
            </a:xfrm>
            <a:prstGeom prst="rect">
              <a:avLst/>
            </a:prstGeom>
            <a:noFill/>
            <a:ln>
              <a:noFill/>
            </a:ln>
          </p:spPr>
          <p:txBody>
            <a:bodyPr wrap="square" rtlCol="0">
              <a:spAutoFit/>
            </a:bodyPr>
            <a:lstStyle/>
            <a:p>
              <a:r>
                <a:rPr lang="pt-BR" sz="2200" dirty="0">
                  <a:solidFill>
                    <a:schemeClr val="bg1"/>
                  </a:solidFill>
                </a:rPr>
                <a:t>Dezembro</a:t>
              </a:r>
            </a:p>
          </p:txBody>
        </p:sp>
      </p:grpSp>
      <p:sp>
        <p:nvSpPr>
          <p:cNvPr id="33" name="CaixaDeTexto 32">
            <a:extLst>
              <a:ext uri="{FF2B5EF4-FFF2-40B4-BE49-F238E27FC236}">
                <a16:creationId xmlns:a16="http://schemas.microsoft.com/office/drawing/2014/main" id="{F53156C3-C5E7-4215-9AC8-E20970E9C7D3}"/>
              </a:ext>
            </a:extLst>
          </p:cNvPr>
          <p:cNvSpPr txBox="1"/>
          <p:nvPr/>
        </p:nvSpPr>
        <p:spPr>
          <a:xfrm>
            <a:off x="2726060" y="637897"/>
            <a:ext cx="7748646" cy="630942"/>
          </a:xfrm>
          <a:prstGeom prst="rect">
            <a:avLst/>
          </a:prstGeom>
          <a:noFill/>
        </p:spPr>
        <p:txBody>
          <a:bodyPr wrap="square" rtlCol="0">
            <a:spAutoFit/>
          </a:bodyPr>
          <a:lstStyle/>
          <a:p>
            <a:r>
              <a:rPr lang="pt-BR" sz="3500" dirty="0"/>
              <a:t>Variação interanual de dados de LN</a:t>
            </a:r>
          </a:p>
        </p:txBody>
      </p:sp>
      <p:sp>
        <p:nvSpPr>
          <p:cNvPr id="12" name="Título 1">
            <a:extLst>
              <a:ext uri="{FF2B5EF4-FFF2-40B4-BE49-F238E27FC236}">
                <a16:creationId xmlns:a16="http://schemas.microsoft.com/office/drawing/2014/main" id="{89700294-1EA0-49E6-9CF5-19F03749DB7B}"/>
              </a:ext>
            </a:extLst>
          </p:cNvPr>
          <p:cNvSpPr txBox="1">
            <a:spLocks/>
          </p:cNvSpPr>
          <p:nvPr/>
        </p:nvSpPr>
        <p:spPr>
          <a:xfrm>
            <a:off x="84503" y="63696"/>
            <a:ext cx="2019719" cy="553249"/>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3500" dirty="0"/>
              <a:t>Métodos</a:t>
            </a:r>
          </a:p>
        </p:txBody>
      </p:sp>
    </p:spTree>
    <p:extLst>
      <p:ext uri="{BB962C8B-B14F-4D97-AF65-F5344CB8AC3E}">
        <p14:creationId xmlns:p14="http://schemas.microsoft.com/office/powerpoint/2010/main" val="3862398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462090EC-EB18-4F5F-9B18-0543BFE24C5D}"/>
              </a:ext>
            </a:extLst>
          </p:cNvPr>
          <p:cNvPicPr>
            <a:picLocks noChangeAspect="1"/>
          </p:cNvPicPr>
          <p:nvPr/>
        </p:nvPicPr>
        <p:blipFill>
          <a:blip r:embed="rId2"/>
          <a:stretch>
            <a:fillRect/>
          </a:stretch>
        </p:blipFill>
        <p:spPr>
          <a:xfrm>
            <a:off x="1872209" y="1707159"/>
            <a:ext cx="3690391" cy="3674466"/>
          </a:xfrm>
          <a:prstGeom prst="rect">
            <a:avLst/>
          </a:prstGeom>
          <a:ln>
            <a:solidFill>
              <a:schemeClr val="tx1"/>
            </a:solidFill>
          </a:ln>
        </p:spPr>
      </p:pic>
      <p:sp>
        <p:nvSpPr>
          <p:cNvPr id="13" name="Retângulo 12">
            <a:extLst>
              <a:ext uri="{FF2B5EF4-FFF2-40B4-BE49-F238E27FC236}">
                <a16:creationId xmlns:a16="http://schemas.microsoft.com/office/drawing/2014/main" id="{79BCEC94-AA4A-4678-BADC-5B464C4618C7}"/>
              </a:ext>
            </a:extLst>
          </p:cNvPr>
          <p:cNvSpPr/>
          <p:nvPr/>
        </p:nvSpPr>
        <p:spPr>
          <a:xfrm>
            <a:off x="992309" y="1707159"/>
            <a:ext cx="342900" cy="3674466"/>
          </a:xfrm>
          <a:prstGeom prst="rect">
            <a:avLst/>
          </a:prstGeom>
          <a:gradFill flip="none" rotWithShape="1">
            <a:gsLst>
              <a:gs pos="0">
                <a:schemeClr val="tx1"/>
              </a:gs>
              <a:gs pos="50000">
                <a:schemeClr val="tx1">
                  <a:tint val="44500"/>
                  <a:satMod val="160000"/>
                </a:schemeClr>
              </a:gs>
              <a:gs pos="100000">
                <a:schemeClr val="bg1"/>
              </a:gs>
            </a:gsLst>
            <a:lin ang="162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CaixaDeTexto 13">
            <a:extLst>
              <a:ext uri="{FF2B5EF4-FFF2-40B4-BE49-F238E27FC236}">
                <a16:creationId xmlns:a16="http://schemas.microsoft.com/office/drawing/2014/main" id="{8046BF2D-1690-4056-803F-A4EBBD796456}"/>
              </a:ext>
            </a:extLst>
          </p:cNvPr>
          <p:cNvSpPr txBox="1"/>
          <p:nvPr/>
        </p:nvSpPr>
        <p:spPr>
          <a:xfrm>
            <a:off x="690623" y="5196959"/>
            <a:ext cx="301686" cy="369332"/>
          </a:xfrm>
          <a:prstGeom prst="rect">
            <a:avLst/>
          </a:prstGeom>
          <a:noFill/>
        </p:spPr>
        <p:txBody>
          <a:bodyPr wrap="none" rtlCol="0">
            <a:spAutoFit/>
          </a:bodyPr>
          <a:lstStyle/>
          <a:p>
            <a:r>
              <a:rPr lang="pt-BR" dirty="0"/>
              <a:t>0</a:t>
            </a:r>
          </a:p>
        </p:txBody>
      </p:sp>
      <p:sp>
        <p:nvSpPr>
          <p:cNvPr id="15" name="CaixaDeTexto 14">
            <a:extLst>
              <a:ext uri="{FF2B5EF4-FFF2-40B4-BE49-F238E27FC236}">
                <a16:creationId xmlns:a16="http://schemas.microsoft.com/office/drawing/2014/main" id="{7017E07C-E010-4B98-A3B6-B1787C5DC8F6}"/>
              </a:ext>
            </a:extLst>
          </p:cNvPr>
          <p:cNvSpPr txBox="1"/>
          <p:nvPr/>
        </p:nvSpPr>
        <p:spPr>
          <a:xfrm>
            <a:off x="632114" y="1522493"/>
            <a:ext cx="418704" cy="369332"/>
          </a:xfrm>
          <a:prstGeom prst="rect">
            <a:avLst/>
          </a:prstGeom>
          <a:noFill/>
        </p:spPr>
        <p:txBody>
          <a:bodyPr wrap="none" rtlCol="0">
            <a:spAutoFit/>
          </a:bodyPr>
          <a:lstStyle/>
          <a:p>
            <a:r>
              <a:rPr lang="pt-BR" dirty="0"/>
              <a:t>30</a:t>
            </a:r>
          </a:p>
        </p:txBody>
      </p:sp>
      <p:sp>
        <p:nvSpPr>
          <p:cNvPr id="16" name="Retângulo 15">
            <a:extLst>
              <a:ext uri="{FF2B5EF4-FFF2-40B4-BE49-F238E27FC236}">
                <a16:creationId xmlns:a16="http://schemas.microsoft.com/office/drawing/2014/main" id="{79F967F5-4147-4F6C-B287-0836BE5F7751}"/>
              </a:ext>
            </a:extLst>
          </p:cNvPr>
          <p:cNvSpPr/>
          <p:nvPr/>
        </p:nvSpPr>
        <p:spPr>
          <a:xfrm rot="16200000">
            <a:off x="-296856" y="3201089"/>
            <a:ext cx="1844223" cy="477054"/>
          </a:xfrm>
          <a:prstGeom prst="rect">
            <a:avLst/>
          </a:prstGeom>
        </p:spPr>
        <p:txBody>
          <a:bodyPr wrap="none">
            <a:spAutoFit/>
          </a:bodyPr>
          <a:lstStyle/>
          <a:p>
            <a:r>
              <a:rPr lang="pt-BR" sz="2500" dirty="0"/>
              <a:t>Observações</a:t>
            </a:r>
          </a:p>
        </p:txBody>
      </p:sp>
      <p:pic>
        <p:nvPicPr>
          <p:cNvPr id="18" name="Imagem 17">
            <a:extLst>
              <a:ext uri="{FF2B5EF4-FFF2-40B4-BE49-F238E27FC236}">
                <a16:creationId xmlns:a16="http://schemas.microsoft.com/office/drawing/2014/main" id="{A462C802-ED26-4BCC-B3FB-C6EAADD77297}"/>
              </a:ext>
            </a:extLst>
          </p:cNvPr>
          <p:cNvPicPr>
            <a:picLocks noChangeAspect="1"/>
          </p:cNvPicPr>
          <p:nvPr/>
        </p:nvPicPr>
        <p:blipFill>
          <a:blip r:embed="rId3"/>
          <a:stretch>
            <a:fillRect/>
          </a:stretch>
        </p:blipFill>
        <p:spPr>
          <a:xfrm>
            <a:off x="6839238" y="1707158"/>
            <a:ext cx="3924012" cy="3684693"/>
          </a:xfrm>
          <a:prstGeom prst="rect">
            <a:avLst/>
          </a:prstGeom>
          <a:ln>
            <a:solidFill>
              <a:schemeClr val="bg1"/>
            </a:solidFill>
          </a:ln>
        </p:spPr>
      </p:pic>
      <p:sp>
        <p:nvSpPr>
          <p:cNvPr id="20" name="CaixaDeTexto 19">
            <a:extLst>
              <a:ext uri="{FF2B5EF4-FFF2-40B4-BE49-F238E27FC236}">
                <a16:creationId xmlns:a16="http://schemas.microsoft.com/office/drawing/2014/main" id="{47BEC613-6957-4FE1-90B4-682374D129E1}"/>
              </a:ext>
            </a:extLst>
          </p:cNvPr>
          <p:cNvSpPr txBox="1"/>
          <p:nvPr/>
        </p:nvSpPr>
        <p:spPr>
          <a:xfrm>
            <a:off x="1335209" y="712847"/>
            <a:ext cx="4764509" cy="553998"/>
          </a:xfrm>
          <a:prstGeom prst="rect">
            <a:avLst/>
          </a:prstGeom>
          <a:noFill/>
        </p:spPr>
        <p:txBody>
          <a:bodyPr wrap="none" rtlCol="0">
            <a:spAutoFit/>
          </a:bodyPr>
          <a:lstStyle/>
          <a:p>
            <a:r>
              <a:rPr lang="pt-BR" sz="3000" dirty="0"/>
              <a:t>Observações livres de nuvens</a:t>
            </a:r>
          </a:p>
        </p:txBody>
      </p:sp>
      <p:sp>
        <p:nvSpPr>
          <p:cNvPr id="21" name="CaixaDeTexto 20">
            <a:extLst>
              <a:ext uri="{FF2B5EF4-FFF2-40B4-BE49-F238E27FC236}">
                <a16:creationId xmlns:a16="http://schemas.microsoft.com/office/drawing/2014/main" id="{C0668A92-3BFA-4EE6-B894-13311AB87838}"/>
              </a:ext>
            </a:extLst>
          </p:cNvPr>
          <p:cNvSpPr txBox="1"/>
          <p:nvPr/>
        </p:nvSpPr>
        <p:spPr>
          <a:xfrm>
            <a:off x="6661876" y="712847"/>
            <a:ext cx="4429418" cy="553998"/>
          </a:xfrm>
          <a:prstGeom prst="rect">
            <a:avLst/>
          </a:prstGeom>
          <a:noFill/>
        </p:spPr>
        <p:txBody>
          <a:bodyPr wrap="none" rtlCol="0">
            <a:spAutoFit/>
          </a:bodyPr>
          <a:lstStyle/>
          <a:p>
            <a:r>
              <a:rPr lang="pt-BR" sz="3000" dirty="0"/>
              <a:t>Composição mensal de </a:t>
            </a:r>
            <a:r>
              <a:rPr lang="pt-BR" sz="3000" dirty="0" err="1"/>
              <a:t>LNs</a:t>
            </a:r>
            <a:endParaRPr lang="pt-BR" sz="3000" dirty="0"/>
          </a:p>
        </p:txBody>
      </p:sp>
      <p:sp>
        <p:nvSpPr>
          <p:cNvPr id="12" name="Título 1">
            <a:extLst>
              <a:ext uri="{FF2B5EF4-FFF2-40B4-BE49-F238E27FC236}">
                <a16:creationId xmlns:a16="http://schemas.microsoft.com/office/drawing/2014/main" id="{0C36019E-48B8-41EE-8F10-4B41F9CAB0C3}"/>
              </a:ext>
            </a:extLst>
          </p:cNvPr>
          <p:cNvSpPr txBox="1">
            <a:spLocks/>
          </p:cNvSpPr>
          <p:nvPr/>
        </p:nvSpPr>
        <p:spPr>
          <a:xfrm>
            <a:off x="84503" y="63696"/>
            <a:ext cx="2019719" cy="553249"/>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3500" dirty="0"/>
              <a:t>Métodos</a:t>
            </a:r>
          </a:p>
        </p:txBody>
      </p:sp>
    </p:spTree>
    <p:extLst>
      <p:ext uri="{BB962C8B-B14F-4D97-AF65-F5344CB8AC3E}">
        <p14:creationId xmlns:p14="http://schemas.microsoft.com/office/powerpoint/2010/main" val="2089641867"/>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1043</TotalTime>
  <Words>3592</Words>
  <Application>Microsoft Office PowerPoint</Application>
  <PresentationFormat>Widescreen</PresentationFormat>
  <Paragraphs>790</Paragraphs>
  <Slides>65</Slides>
  <Notes>28</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65</vt:i4>
      </vt:variant>
    </vt:vector>
  </HeadingPairs>
  <TitlesOfParts>
    <vt:vector size="72" baseType="lpstr">
      <vt:lpstr>Arial</vt:lpstr>
      <vt:lpstr>Calibri</vt:lpstr>
      <vt:lpstr>Calibri Light</vt:lpstr>
      <vt:lpstr>Cambria Math</vt:lpstr>
      <vt:lpstr>Times New Roman</vt:lpstr>
      <vt:lpstr>Wingdings</vt:lpstr>
      <vt:lpstr>Tema do Office</vt:lpstr>
      <vt:lpstr>Apresentação do PowerPoint</vt:lpstr>
      <vt:lpstr>Apresentação do PowerPoint</vt:lpstr>
      <vt:lpstr>Objetivo</vt:lpstr>
      <vt:lpstr>Área de estudos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Local Indicator of Spatial Association  (LISA)</vt:lpstr>
      <vt:lpstr>Apresentação do PowerPoint</vt:lpstr>
      <vt:lpstr>Resultados e discussão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6k</vt:lpstr>
      <vt:lpstr>Apresentação do PowerPoint</vt:lpstr>
      <vt:lpstr>Apresentação do PowerPoint</vt:lpstr>
      <vt:lpstr>Apresentação do PowerPoint</vt:lpstr>
      <vt:lpstr>Apresentação do PowerPoint</vt:lpstr>
      <vt:lpstr>Apresentação do PowerPoint</vt:lpstr>
      <vt:lpstr>Apresentação do PowerPoint</vt:lpstr>
      <vt:lpstr>12k</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Conclusões</vt:lpstr>
      <vt:lpstr>Obrigado!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Gabriel da Rocha Bragion</dc:creator>
  <cp:lastModifiedBy>Gabriel da Rocha Bragion</cp:lastModifiedBy>
  <cp:revision>114</cp:revision>
  <dcterms:created xsi:type="dcterms:W3CDTF">2018-12-17T22:01:44Z</dcterms:created>
  <dcterms:modified xsi:type="dcterms:W3CDTF">2018-12-18T15:24:50Z</dcterms:modified>
</cp:coreProperties>
</file>