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48" r:id="rId2"/>
    <p:sldMasterId id="2147483650" r:id="rId3"/>
  </p:sldMasterIdLst>
  <p:notesMasterIdLst>
    <p:notesMasterId r:id="rId21"/>
  </p:notesMasterIdLst>
  <p:sldIdLst>
    <p:sldId id="333" r:id="rId4"/>
    <p:sldId id="413" r:id="rId5"/>
    <p:sldId id="414" r:id="rId6"/>
    <p:sldId id="415" r:id="rId7"/>
    <p:sldId id="416" r:id="rId8"/>
    <p:sldId id="417" r:id="rId9"/>
    <p:sldId id="418" r:id="rId10"/>
    <p:sldId id="411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26" r:id="rId19"/>
    <p:sldId id="427" r:id="rId20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A50021"/>
    <a:srgbClr val="FFFF00"/>
    <a:srgbClr val="6699FF"/>
    <a:srgbClr val="6666FF"/>
    <a:srgbClr val="800000"/>
    <a:srgbClr val="99FF33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 autoAdjust="0"/>
    <p:restoredTop sz="94695" autoAdjust="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556"/>
    </p:cViewPr>
  </p:sorterViewPr>
  <p:notesViewPr>
    <p:cSldViewPr>
      <p:cViewPr varScale="1">
        <p:scale>
          <a:sx n="52" d="100"/>
          <a:sy n="52" d="100"/>
        </p:scale>
        <p:origin x="-2700" y="-6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10.xml"/><Relationship Id="rId5" Type="http://schemas.openxmlformats.org/officeDocument/2006/relationships/slide" Target="slides/slide9.xml"/><Relationship Id="rId4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Clique para editar os estilos do texto mestre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A6D0B2B-3811-4F62-9761-73F3A7D857D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4AD83D-1A96-4877-9D59-6891518951DE}" type="slidenum">
              <a:rPr lang="pt-PT"/>
              <a:pPr/>
              <a:t>1</a:t>
            </a:fld>
            <a:endParaRPr lang="pt-PT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63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9747B5-31E7-4961-BD7E-BBD28420D752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6387"/>
          </a:xfrm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A7E0DD-B701-4E5E-B19B-F2B96059F21B}" type="slidenum">
              <a:rPr lang="pt-PT"/>
              <a:pPr/>
              <a:t>8</a:t>
            </a:fld>
            <a:endParaRPr lang="pt-PT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63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Visita AEB - 16/07/2008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1A635-B5D5-4A8D-8DFE-22343C8B58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4" descr="wally"/>
          <p:cNvPicPr>
            <a:picLocks noChangeAspect="1" noChangeArrowheads="1"/>
          </p:cNvPicPr>
          <p:nvPr userDrawn="1"/>
        </p:nvPicPr>
        <p:blipFill>
          <a:blip r:embed="rId13">
            <a:lum bright="60000" contrast="-70000"/>
          </a:blip>
          <a:stretch>
            <a:fillRect/>
          </a:stretch>
        </p:blipFill>
        <p:spPr bwMode="auto">
          <a:xfrm>
            <a:off x="304800" y="304800"/>
            <a:ext cx="85344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995" name="Rectangle 35"/>
          <p:cNvSpPr>
            <a:spLocks noChangeArrowheads="1"/>
          </p:cNvSpPr>
          <p:nvPr userDrawn="1"/>
        </p:nvSpPr>
        <p:spPr bwMode="auto">
          <a:xfrm>
            <a:off x="304800" y="346075"/>
            <a:ext cx="8534400" cy="632460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pic>
        <p:nvPicPr>
          <p:cNvPr id="2052" name="Picture 22" descr="INPElogocomplet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81000" y="6096000"/>
            <a:ext cx="3003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000" name="Rectangle 40"/>
          <p:cNvSpPr>
            <a:spLocks noChangeArrowheads="1"/>
          </p:cNvSpPr>
          <p:nvPr userDrawn="1"/>
        </p:nvSpPr>
        <p:spPr bwMode="auto">
          <a:xfrm>
            <a:off x="1219200" y="762000"/>
            <a:ext cx="73961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r">
              <a:defRPr/>
            </a:pPr>
            <a:r>
              <a: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lassGarmnd BT" pitchFamily="18" charset="0"/>
              </a:rPr>
              <a:t>CST 310 e SER 417: População, Espaço e Ambiente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lassGarmnd BT" pitchFamily="18" charset="0"/>
            </a:endParaRPr>
          </a:p>
        </p:txBody>
      </p:sp>
      <p:sp>
        <p:nvSpPr>
          <p:cNvPr id="169001" name="Rectangle 41"/>
          <p:cNvSpPr>
            <a:spLocks noChangeArrowheads="1"/>
          </p:cNvSpPr>
          <p:nvPr userDrawn="1"/>
        </p:nvSpPr>
        <p:spPr bwMode="auto">
          <a:xfrm>
            <a:off x="1676400" y="1219200"/>
            <a:ext cx="6858000" cy="76200"/>
          </a:xfrm>
          <a:prstGeom prst="rect">
            <a:avLst/>
          </a:prstGeom>
          <a:solidFill>
            <a:srgbClr val="0033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>
              <a:latin typeface="Verdana" pitchFamily="34" charset="0"/>
            </a:endParaRPr>
          </a:p>
        </p:txBody>
      </p:sp>
      <p:sp>
        <p:nvSpPr>
          <p:cNvPr id="169003" name="Text Box 43"/>
          <p:cNvSpPr txBox="1">
            <a:spLocks noChangeArrowheads="1"/>
          </p:cNvSpPr>
          <p:nvPr userDrawn="1"/>
        </p:nvSpPr>
        <p:spPr bwMode="auto">
          <a:xfrm>
            <a:off x="381000" y="1295400"/>
            <a:ext cx="8305800" cy="884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r">
              <a:defRPr/>
            </a:pPr>
            <a:r>
              <a:rPr lang="pt-BR" sz="28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lassGarmnd BT" pitchFamily="18" charset="0"/>
              </a:rPr>
              <a:t>Abordagens Espaciais em Estudos de População: </a:t>
            </a:r>
            <a:r>
              <a:rPr lang="pt-BR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lassGarmnd BT" pitchFamily="18" charset="0"/>
              </a:rPr>
              <a:t>Métodos Analíticos e Técnicas de Representação</a:t>
            </a:r>
            <a:r>
              <a:rPr lang="pt-BR"/>
              <a:t> </a:t>
            </a:r>
            <a:endParaRPr lang="en-US" sz="32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lassGarmnd BT" pitchFamily="18" charset="0"/>
            </a:endParaRPr>
          </a:p>
        </p:txBody>
      </p:sp>
      <p:sp>
        <p:nvSpPr>
          <p:cNvPr id="169037" name="Text Box 77"/>
          <p:cNvSpPr txBox="1">
            <a:spLocks noChangeArrowheads="1"/>
          </p:cNvSpPr>
          <p:nvPr userDrawn="1"/>
        </p:nvSpPr>
        <p:spPr bwMode="auto">
          <a:xfrm>
            <a:off x="1295400" y="381000"/>
            <a:ext cx="75533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40000"/>
              </a:lnSpc>
              <a:spcBef>
                <a:spcPct val="40000"/>
              </a:spcBef>
              <a:defRPr/>
            </a:pPr>
            <a:r>
              <a:rPr lang="pt-BR" sz="12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PG-CST - CIÊNCIA  DO SISTEMA TERRESTRE E PG-SER – SENSORIAMENTO REMOTO </a:t>
            </a:r>
          </a:p>
        </p:txBody>
      </p:sp>
      <p:sp>
        <p:nvSpPr>
          <p:cNvPr id="169038" name="Rectangle 78"/>
          <p:cNvSpPr>
            <a:spLocks noChangeArrowheads="1"/>
          </p:cNvSpPr>
          <p:nvPr userDrawn="1"/>
        </p:nvSpPr>
        <p:spPr bwMode="auto">
          <a:xfrm>
            <a:off x="1143000" y="4114800"/>
            <a:ext cx="693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Silvana Amaral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Antonio Miguel V. Monteiro </a:t>
            </a:r>
          </a:p>
        </p:txBody>
      </p:sp>
      <p:sp>
        <p:nvSpPr>
          <p:cNvPr id="169039" name="Text Box 79"/>
          <p:cNvSpPr txBox="1">
            <a:spLocks noChangeArrowheads="1"/>
          </p:cNvSpPr>
          <p:nvPr userDrawn="1"/>
        </p:nvSpPr>
        <p:spPr bwMode="auto">
          <a:xfrm>
            <a:off x="2286000" y="2819400"/>
            <a:ext cx="6400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r">
              <a:defRPr/>
            </a:pPr>
            <a:r>
              <a:rPr lang="pt-BR" sz="36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lassGarmnd BT" pitchFamily="18" charset="0"/>
              </a:rPr>
              <a:t>Apresentação Geral do Curso</a:t>
            </a:r>
            <a:endParaRPr lang="en-US" sz="36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lassGarmnd BT" pitchFamily="18" charset="0"/>
            </a:endParaRPr>
          </a:p>
        </p:txBody>
      </p:sp>
      <p:sp>
        <p:nvSpPr>
          <p:cNvPr id="169042" name="Text Box 82"/>
          <p:cNvSpPr txBox="1">
            <a:spLocks noChangeArrowheads="1"/>
          </p:cNvSpPr>
          <p:nvPr userDrawn="1"/>
        </p:nvSpPr>
        <p:spPr bwMode="auto">
          <a:xfrm>
            <a:off x="2667000" y="4876800"/>
            <a:ext cx="376396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pt-BR" sz="16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{silvana@dpi.inpe.br, miguel@dpi.inpe.br}</a:t>
            </a:r>
          </a:p>
          <a:p>
            <a:pPr>
              <a:defRPr/>
            </a:pPr>
            <a:endParaRPr lang="en-US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lassGarmnd BT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lassGarmnd BT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lassGarmnd BT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lassGarmnd BT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lassGarmnd BT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lassGarmnd BT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lassGarmnd BT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lassGarmnd B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pic>
        <p:nvPicPr>
          <p:cNvPr id="3075" name="Picture 5" descr="npo000001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229600" y="228600"/>
            <a:ext cx="60960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51" name="Text Box 27"/>
          <p:cNvSpPr txBox="1">
            <a:spLocks noChangeArrowheads="1"/>
          </p:cNvSpPr>
          <p:nvPr userDrawn="1"/>
        </p:nvSpPr>
        <p:spPr bwMode="auto">
          <a:xfrm>
            <a:off x="533400" y="685800"/>
            <a:ext cx="807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pt-BR" sz="4000" b="1">
              <a:solidFill>
                <a:srgbClr val="003399"/>
              </a:solidFill>
              <a:latin typeface="ClassGarmnd BT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5" r:id="rId12"/>
    <p:sldLayoutId id="21474836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2"/>
          <p:cNvSpPr txBox="1">
            <a:spLocks noChangeArrowheads="1"/>
          </p:cNvSpPr>
          <p:nvPr/>
        </p:nvSpPr>
        <p:spPr bwMode="auto">
          <a:xfrm>
            <a:off x="228600" y="228600"/>
            <a:ext cx="2514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40000"/>
              </a:spcBef>
            </a:pPr>
            <a:r>
              <a:rPr lang="pt-BR" sz="800">
                <a:latin typeface="Calibri" pitchFamily="34" charset="0"/>
              </a:rPr>
              <a:t>Martin Handford, </a:t>
            </a:r>
            <a:r>
              <a:rPr lang="pt-BR" sz="800" i="1">
                <a:latin typeface="Calibri" pitchFamily="34" charset="0"/>
              </a:rPr>
              <a:t>Where´s Wally?</a:t>
            </a:r>
            <a:br>
              <a:rPr lang="pt-BR" sz="800" i="1">
                <a:latin typeface="Calibri" pitchFamily="34" charset="0"/>
              </a:rPr>
            </a:br>
            <a:endParaRPr lang="pt-BR" sz="800" i="1"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doomsters in demograp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19200"/>
            <a:ext cx="5257800" cy="52578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76400" y="381000"/>
            <a:ext cx="624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4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Boomesters X Doomesters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upload.wikimedia.org/wikipedia/commons/thumb/b/bf/Peter_Paul_Rubens_-_Abundance_%28Abundantia%29_-_Google_Art_Project.jpg/260px-Peter_Paul_Rubens_-_Abundance_%28Abundantia%29_-_Google_Art_Proje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38100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0" y="6211888"/>
            <a:ext cx="46482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/>
              <a:t> </a:t>
            </a:r>
            <a:r>
              <a:rPr lang="en-US" sz="1800" dirty="0" smtClean="0"/>
              <a:t> </a:t>
            </a:r>
            <a:r>
              <a:rPr lang="en-US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Abundantia</a:t>
            </a:r>
            <a:r>
              <a:rPr lang="en-US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/>
              <a:t>com a </a:t>
            </a:r>
            <a:r>
              <a:rPr lang="en-US" sz="1800" dirty="0" err="1"/>
              <a:t>Cornucópia</a:t>
            </a:r>
            <a:r>
              <a:rPr lang="en-US" sz="1800" dirty="0"/>
              <a:t> - (</a:t>
            </a:r>
            <a:r>
              <a:rPr lang="en-US" sz="1800" i="1" dirty="0"/>
              <a:t>ca.</a:t>
            </a:r>
            <a:r>
              <a:rPr lang="en-US" sz="1800" dirty="0"/>
              <a:t>1630)  </a:t>
            </a:r>
          </a:p>
          <a:p>
            <a:pPr algn="ctr"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Rubens</a:t>
            </a:r>
            <a:r>
              <a:rPr lang="en-US" sz="1800" dirty="0"/>
              <a:t> </a:t>
            </a:r>
            <a:endParaRPr lang="pt-BR" sz="1800" dirty="0"/>
          </a:p>
        </p:txBody>
      </p:sp>
      <p:pic>
        <p:nvPicPr>
          <p:cNvPr id="474116" name="Picture 4" descr="https://upload.wikimedia.org/wikipedia/commons/thumb/b/b1/Salvator_Rosa_%28Italian_-_Allegory_of_Fortune_-_Google_Art_Project.jpg/170px-Salvator_Rosa_%28Italian_-_Allegory_of_Fortune_-_Google_Art_Proje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57200"/>
            <a:ext cx="3770313" cy="57435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Retângulo 9"/>
          <p:cNvSpPr/>
          <p:nvPr/>
        </p:nvSpPr>
        <p:spPr>
          <a:xfrm>
            <a:off x="4572000" y="6172200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 smtClean="0"/>
              <a:t> </a:t>
            </a:r>
            <a:r>
              <a:rPr lang="en-US" sz="1800" dirty="0" err="1"/>
              <a:t>Alegoria</a:t>
            </a:r>
            <a:r>
              <a:rPr lang="en-US" sz="1800" dirty="0"/>
              <a:t> de </a:t>
            </a:r>
            <a: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Fortuna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/>
              <a:t> - (1658) </a:t>
            </a:r>
          </a:p>
          <a:p>
            <a:pPr algn="ctr">
              <a:defRPr/>
            </a:pPr>
            <a:r>
              <a:rPr lang="en-US" sz="1800" dirty="0"/>
              <a:t> 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Salvator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Rosa</a:t>
            </a:r>
            <a:r>
              <a:rPr lang="en-US" sz="1800" dirty="0"/>
              <a:t> </a:t>
            </a:r>
            <a:endParaRPr lang="pt-BR" sz="1800" dirty="0"/>
          </a:p>
        </p:txBody>
      </p:sp>
      <p:sp>
        <p:nvSpPr>
          <p:cNvPr id="34822" name="Text Box 2"/>
          <p:cNvSpPr txBox="1">
            <a:spLocks noChangeArrowheads="1"/>
          </p:cNvSpPr>
          <p:nvPr/>
        </p:nvSpPr>
        <p:spPr bwMode="auto">
          <a:xfrm>
            <a:off x="3124200" y="-762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200" dirty="0">
                <a:solidFill>
                  <a:srgbClr val="0033CC"/>
                </a:solidFill>
                <a:latin typeface="Candara" pitchFamily="34" charset="0"/>
              </a:rPr>
              <a:t>Cornucopianos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3773488" cy="5072063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6334125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>
                <a:solidFill>
                  <a:srgbClr val="0033CC"/>
                </a:solidFill>
                <a:latin typeface="Candara" pitchFamily="34" charset="0"/>
              </a:rPr>
              <a:t>Demográfo, Cientista Político, Senador da República (itália)</a:t>
            </a:r>
          </a:p>
          <a:p>
            <a:pPr algn="just"/>
            <a:r>
              <a:rPr lang="pt-BR" sz="1400">
                <a:solidFill>
                  <a:srgbClr val="0033CC"/>
                </a:solidFill>
                <a:latin typeface="Candara" pitchFamily="34" charset="0"/>
              </a:rPr>
              <a:t> </a:t>
            </a:r>
            <a:r>
              <a:rPr lang="it-IT" sz="1100">
                <a:solidFill>
                  <a:srgbClr val="0033CC"/>
                </a:solidFill>
                <a:latin typeface="Candara" pitchFamily="34" charset="0"/>
              </a:rPr>
              <a:t>Scuola di Scienze Politiche “Cesare Alfieri” Dipartimento di Statistica, Informatica, Applicazioni  “Giuseppe Parenti”, Universidade de Florença</a:t>
            </a:r>
            <a:endParaRPr lang="pt-BR" sz="1400">
              <a:solidFill>
                <a:srgbClr val="0033CC"/>
              </a:solidFill>
              <a:latin typeface="Candara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3810000" cy="1057275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lIns="0" tIns="0" rIns="0" bIns="63480" anchor="ctr">
            <a:spAutoFit/>
          </a:bodyPr>
          <a:lstStyle/>
          <a:p>
            <a:pPr algn="just">
              <a:defRPr/>
            </a:pPr>
            <a:r>
              <a:rPr lang="en-US" sz="1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Ten propositions (not a </a:t>
            </a:r>
            <a:r>
              <a:rPr lang="en-US" sz="11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decalogue</a:t>
            </a:r>
            <a:r>
              <a:rPr lang="en-US" sz="1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!) dictated by experience and  personal inclinations:  for the benefit of young demographers  (100 years old, or less). </a:t>
            </a:r>
            <a:r>
              <a:rPr lang="en-US" sz="10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In.: </a:t>
            </a:r>
            <a:r>
              <a:rPr lang="pt-BR" sz="10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Cássio M. Turra e José Marcos P. da Cunha (</a:t>
            </a:r>
            <a:r>
              <a:rPr lang="pt-BR" sz="1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Orgs</a:t>
            </a:r>
            <a:r>
              <a:rPr lang="pt-BR" sz="10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)</a:t>
            </a:r>
            <a:r>
              <a:rPr lang="en-US" sz="10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pt-BR" sz="10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População e desenvolvimento em debate:contribuições da Associação Brasileira de Estudos Populacionais. Demografia em Debate</a:t>
            </a:r>
            <a:r>
              <a:rPr lang="pt-BR" sz="10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, Vol. 4, Belo Horizonte, 2012</a:t>
            </a:r>
            <a:endParaRPr lang="pt-BR" sz="1100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114800" y="152400"/>
            <a:ext cx="5029200" cy="23082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dirty="0"/>
              <a:t>1. 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Conhecimentos  de  métodos,  modelos,  estatística  e matemática  são essenciais.  Mas,  antes,  adquira  um  bom  conhecimento  em  uma  área disciplinar substantiva em ciências humanas ou sociais ou biologia.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114800" y="2514600"/>
            <a:ext cx="5029200" cy="37861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pt-B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Faça do cruzamento de fronteiras disciplinares um hábito, e não uma  exceção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Não  seja  intimidado  pela  altura  das  cercas disciplinares  ou pela  precisão  dos  perímetros  disciplinares.  Pegue emprestado  e  use  (não cegamente)  conceitos,  métodos, resultados  -  mas  compreenda corretamente os seus limites, importância, a área de aplicação.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"/>
          <p:cNvSpPr txBox="1">
            <a:spLocks noChangeArrowheads="1"/>
          </p:cNvSpPr>
          <p:nvPr/>
        </p:nvSpPr>
        <p:spPr bwMode="auto">
          <a:xfrm>
            <a:off x="1828800" y="228600"/>
            <a:ext cx="58737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lang="en-US" sz="4400">
                <a:solidFill>
                  <a:schemeClr val="accent2"/>
                </a:solidFill>
                <a:latin typeface="Cambria" pitchFamily="18" charset="0"/>
              </a:rPr>
              <a:t>Programa da Disciplina </a:t>
            </a:r>
            <a:endParaRPr lang="en-US" sz="3600">
              <a:solidFill>
                <a:schemeClr val="accent2"/>
              </a:solidFill>
              <a:latin typeface="Cambria" pitchFamily="18" charset="0"/>
            </a:endParaRPr>
          </a:p>
        </p:txBody>
      </p: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304800" y="1905000"/>
            <a:ext cx="8686800" cy="3927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defRPr/>
            </a:pPr>
            <a:r>
              <a:rPr lang="en-US" sz="3200">
                <a:latin typeface="Cambria" pitchFamily="18" charset="0"/>
              </a:rPr>
              <a:t>1. Existe um Problema Populacional? </a:t>
            </a:r>
          </a:p>
          <a:p>
            <a:pPr lvl="1">
              <a:buFontTx/>
              <a:buChar char="•"/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 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População e Desenvolvimento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: 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História e Contexto</a:t>
            </a:r>
          </a:p>
          <a:p>
            <a:pPr lvl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   Um Debate no Campo 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População, Espaço e Ambiente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– PEA</a:t>
            </a:r>
          </a:p>
          <a:p>
            <a:pPr lvl="1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lvl="1"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</a:p>
          <a:p>
            <a:pPr>
              <a:defRPr/>
            </a:pPr>
            <a:r>
              <a:rPr lang="en-US" sz="3200">
                <a:latin typeface="Cambria" pitchFamily="18" charset="0"/>
              </a:rPr>
              <a:t>2. Conceitos Básicos e Medidas em Demografia </a:t>
            </a:r>
          </a:p>
          <a:p>
            <a:pPr lvl="1">
              <a:buFontTx/>
              <a:buChar char="•"/>
              <a:defRPr/>
            </a:pP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Conceitos e Variáveis Básicas</a:t>
            </a:r>
          </a:p>
          <a:p>
            <a:pPr lvl="2">
              <a:buFontTx/>
              <a:buChar char="•"/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Fertilidade, Mortalidade, Migração, Tamanho,</a:t>
            </a:r>
          </a:p>
          <a:p>
            <a:pPr lvl="2">
              <a:defRPr/>
            </a:pP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  Crescimento, Estrutura, Composição e </a:t>
            </a:r>
          </a:p>
          <a:p>
            <a:pPr lvl="2">
              <a:defRPr/>
            </a:pP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  Distribuição da População</a:t>
            </a:r>
            <a:endParaRPr lang="en-US"/>
          </a:p>
        </p:txBody>
      </p:sp>
      <p:sp>
        <p:nvSpPr>
          <p:cNvPr id="175116" name="Text Box 12"/>
          <p:cNvSpPr txBox="1">
            <a:spLocks noChangeArrowheads="1"/>
          </p:cNvSpPr>
          <p:nvPr/>
        </p:nvSpPr>
        <p:spPr bwMode="auto">
          <a:xfrm>
            <a:off x="381000" y="1143000"/>
            <a:ext cx="430688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accent2"/>
                </a:solidFill>
                <a:latin typeface="Cambria" pitchFamily="18" charset="0"/>
              </a:rPr>
              <a:t>Parte I –  Fundamentos</a:t>
            </a:r>
            <a:r>
              <a:rPr lang="en-US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</a:p>
        </p:txBody>
      </p:sp>
      <p:sp>
        <p:nvSpPr>
          <p:cNvPr id="16389" name="Text Box 14"/>
          <p:cNvSpPr txBox="1">
            <a:spLocks noChangeArrowheads="1"/>
          </p:cNvSpPr>
          <p:nvPr/>
        </p:nvSpPr>
        <p:spPr bwMode="auto">
          <a:xfrm>
            <a:off x="304800" y="5943600"/>
            <a:ext cx="8839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US" sz="3200">
                <a:latin typeface="Cambria" pitchFamily="18" charset="0"/>
              </a:rPr>
              <a:t>3. O Campo PEA – População, Espaço e Ambiente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1" name="Text Box 3"/>
          <p:cNvSpPr txBox="1">
            <a:spLocks noChangeArrowheads="1"/>
          </p:cNvSpPr>
          <p:nvPr/>
        </p:nvSpPr>
        <p:spPr bwMode="auto">
          <a:xfrm>
            <a:off x="381000" y="914400"/>
            <a:ext cx="94488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defRPr/>
            </a:pPr>
            <a:r>
              <a:rPr lang="en-US" sz="2800">
                <a:latin typeface="Cambria" pitchFamily="18" charset="0"/>
              </a:rPr>
              <a:t>4.</a:t>
            </a:r>
            <a:r>
              <a:rPr lang="en-US" sz="3200">
                <a:latin typeface="Cambria" pitchFamily="18" charset="0"/>
              </a:rPr>
              <a:t> </a:t>
            </a:r>
            <a:r>
              <a:rPr lang="en-US" sz="2800">
                <a:latin typeface="Cambria" pitchFamily="18" charset="0"/>
              </a:rPr>
              <a:t>Fontes de Dados Demográficos e SocioEconomicos:</a:t>
            </a:r>
          </a:p>
          <a:p>
            <a:pPr>
              <a:defRPr/>
            </a:pPr>
            <a:r>
              <a:rPr lang="en-US" sz="3200">
                <a:latin typeface="Cambria" pitchFamily="18" charset="0"/>
              </a:rPr>
              <a:t>   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Origem, Indicadores e Indexação Espacial.</a:t>
            </a:r>
            <a:r>
              <a:rPr lang="en-US">
                <a:latin typeface="Cambria" pitchFamily="18" charset="0"/>
              </a:rPr>
              <a:t> 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endParaRPr lang="en-US" i="1"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4216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Cambria" pitchFamily="18" charset="0"/>
              </a:rPr>
              <a:t>Parte II–  Fontes de Dados 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228600" y="3429000"/>
            <a:ext cx="65039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Cambria" pitchFamily="18" charset="0"/>
              </a:rPr>
              <a:t>Parte III–  Integração de Dados: Conceitos</a:t>
            </a:r>
          </a:p>
        </p:txBody>
      </p:sp>
      <p:sp>
        <p:nvSpPr>
          <p:cNvPr id="416775" name="Text Box 7"/>
          <p:cNvSpPr txBox="1">
            <a:spLocks noChangeArrowheads="1"/>
          </p:cNvSpPr>
          <p:nvPr/>
        </p:nvSpPr>
        <p:spPr bwMode="auto">
          <a:xfrm>
            <a:off x="304800" y="1981200"/>
            <a:ext cx="8458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defRPr/>
            </a:pPr>
            <a:r>
              <a:rPr lang="en-US" sz="2800">
                <a:latin typeface="Cambria" pitchFamily="18" charset="0"/>
              </a:rPr>
              <a:t>5.</a:t>
            </a:r>
            <a:r>
              <a:rPr lang="en-US" sz="3200">
                <a:latin typeface="Cambria" pitchFamily="18" charset="0"/>
              </a:rPr>
              <a:t> </a:t>
            </a:r>
            <a:r>
              <a:rPr lang="en-US" sz="2800">
                <a:latin typeface="Cambria" pitchFamily="18" charset="0"/>
              </a:rPr>
              <a:t>Fontes de Dados Ambientais: uso de SR</a:t>
            </a:r>
            <a:endParaRPr lang="en-US" i="1"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sp>
        <p:nvSpPr>
          <p:cNvPr id="416776" name="Text Box 8"/>
          <p:cNvSpPr txBox="1">
            <a:spLocks noChangeArrowheads="1"/>
          </p:cNvSpPr>
          <p:nvPr/>
        </p:nvSpPr>
        <p:spPr bwMode="auto">
          <a:xfrm>
            <a:off x="304800" y="2590800"/>
            <a:ext cx="8458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defRPr/>
            </a:pPr>
            <a:r>
              <a:rPr lang="en-US" sz="2800">
                <a:latin typeface="Cambria" pitchFamily="18" charset="0"/>
              </a:rPr>
              <a:t>6.</a:t>
            </a:r>
            <a:r>
              <a:rPr lang="en-US" sz="3200">
                <a:latin typeface="Cambria" pitchFamily="18" charset="0"/>
              </a:rPr>
              <a:t> </a:t>
            </a:r>
            <a:r>
              <a:rPr lang="en-US" sz="2800">
                <a:latin typeface="Cambria" pitchFamily="18" charset="0"/>
              </a:rPr>
              <a:t>Fontes de Dados Meteorológicos e Climáticos</a:t>
            </a:r>
            <a:endParaRPr lang="en-US" i="1"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990600" y="4572000"/>
            <a:ext cx="8305800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US">
                <a:latin typeface="Cambria" pitchFamily="18" charset="0"/>
              </a:rPr>
              <a:t>Questões de Escala </a:t>
            </a:r>
          </a:p>
          <a:p>
            <a:r>
              <a:rPr lang="en-US">
                <a:latin typeface="Cambria" pitchFamily="18" charset="0"/>
              </a:rPr>
              <a:t>Escala de inventário e Escala de Integração</a:t>
            </a:r>
          </a:p>
          <a:p>
            <a:r>
              <a:rPr lang="en-US">
                <a:latin typeface="Cambria" pitchFamily="18" charset="0"/>
              </a:rPr>
              <a:t>Agregação/Desagregação de Dados</a:t>
            </a:r>
          </a:p>
          <a:p>
            <a:r>
              <a:rPr lang="en-US">
                <a:latin typeface="Cambria" pitchFamily="18" charset="0"/>
              </a:rPr>
              <a:t>Uso de BD Geográfico e Sistemas de Informação Geográfica</a:t>
            </a:r>
            <a:endParaRPr lang="en-US"/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381000" y="3962400"/>
            <a:ext cx="8458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US" sz="2800">
                <a:latin typeface="Cambria" pitchFamily="18" charset="0"/>
              </a:rPr>
              <a:t>7.</a:t>
            </a:r>
            <a:r>
              <a:rPr lang="en-US" sz="3200">
                <a:latin typeface="Cambria" pitchFamily="18" charset="0"/>
              </a:rPr>
              <a:t> </a:t>
            </a:r>
            <a:r>
              <a:rPr lang="en-US" sz="2800">
                <a:latin typeface="Cambria" pitchFamily="18" charset="0"/>
              </a:rPr>
              <a:t>Revisão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6407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Cambria" pitchFamily="18" charset="0"/>
              </a:rPr>
              <a:t>Parte IV–  Integração de Dados: Técnicas </a:t>
            </a:r>
          </a:p>
        </p:txBody>
      </p:sp>
      <p:sp>
        <p:nvSpPr>
          <p:cNvPr id="18435" name="Text Box 10"/>
          <p:cNvSpPr txBox="1">
            <a:spLocks noChangeArrowheads="1"/>
          </p:cNvSpPr>
          <p:nvPr/>
        </p:nvSpPr>
        <p:spPr bwMode="auto">
          <a:xfrm>
            <a:off x="381000" y="1203325"/>
            <a:ext cx="8458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US" sz="2800">
                <a:latin typeface="Cambria" pitchFamily="18" charset="0"/>
              </a:rPr>
              <a:t>8. Métodos de Integração</a:t>
            </a:r>
          </a:p>
        </p:txBody>
      </p:sp>
      <p:sp>
        <p:nvSpPr>
          <p:cNvPr id="18436" name="Rectangle 11"/>
          <p:cNvSpPr>
            <a:spLocks noChangeArrowheads="1"/>
          </p:cNvSpPr>
          <p:nvPr/>
        </p:nvSpPr>
        <p:spPr bwMode="auto">
          <a:xfrm>
            <a:off x="914400" y="1905000"/>
            <a:ext cx="8458200" cy="410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US">
                <a:latin typeface="Cambria" pitchFamily="18" charset="0"/>
              </a:rPr>
              <a:t>Métodos Univariados </a:t>
            </a:r>
          </a:p>
          <a:p>
            <a:r>
              <a:rPr lang="en-US">
                <a:latin typeface="Cambria" pitchFamily="18" charset="0"/>
              </a:rPr>
              <a:t>Superfícies de Tendência</a:t>
            </a:r>
          </a:p>
          <a:p>
            <a:r>
              <a:rPr lang="en-US">
                <a:latin typeface="Cambria" pitchFamily="18" charset="0"/>
              </a:rPr>
              <a:t>Geoestatística: Krigeagem</a:t>
            </a:r>
          </a:p>
          <a:p>
            <a:r>
              <a:rPr lang="en-US">
                <a:latin typeface="Cambria" pitchFamily="18" charset="0"/>
              </a:rPr>
              <a:t>Centróides Ponderados de Martin</a:t>
            </a:r>
          </a:p>
          <a:p>
            <a:r>
              <a:rPr lang="en-US">
                <a:latin typeface="Cambria" pitchFamily="18" charset="0"/>
              </a:rPr>
              <a:t>Método Picnofilático de Tobler </a:t>
            </a:r>
          </a:p>
          <a:p>
            <a:r>
              <a:rPr lang="en-US">
                <a:latin typeface="Cambria" pitchFamily="18" charset="0"/>
              </a:rPr>
              <a:t>Métodos Multivariados</a:t>
            </a:r>
          </a:p>
          <a:p>
            <a:r>
              <a:rPr lang="en-US">
                <a:latin typeface="Cambria" pitchFamily="18" charset="0"/>
              </a:rPr>
              <a:t>Métodos Dasimétricos </a:t>
            </a:r>
          </a:p>
          <a:p>
            <a:r>
              <a:rPr lang="en-US">
                <a:latin typeface="Cambria" pitchFamily="18" charset="0"/>
              </a:rPr>
              <a:t>Interpoladores Inteligentes</a:t>
            </a:r>
          </a:p>
          <a:p>
            <a:r>
              <a:rPr lang="en-US">
                <a:latin typeface="Cambria" pitchFamily="18" charset="0"/>
              </a:rPr>
              <a:t>Compatibilização entre os Métodos e a Escala/Resolução de Dados Orbitais </a:t>
            </a:r>
          </a:p>
          <a:p>
            <a:r>
              <a:rPr lang="en-US">
                <a:latin typeface="Cambria" pitchFamily="18" charset="0"/>
              </a:rPr>
              <a:t>Métodos de Agregação e Desagregação Espacial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71167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Cambria" pitchFamily="18" charset="0"/>
              </a:rPr>
              <a:t>Parte V–  Estimativa de População: Contagem 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81000" y="1203325"/>
            <a:ext cx="8458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US" sz="2800">
                <a:latin typeface="Cambria" pitchFamily="18" charset="0"/>
              </a:rPr>
              <a:t>9. Métodos para Estimativa em Pequenas Áreas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04800" y="2209800"/>
            <a:ext cx="79343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Cambria" pitchFamily="18" charset="0"/>
              </a:rPr>
              <a:t>Parte VI –  (Re)Distribuição Espacial da População</a:t>
            </a:r>
            <a:r>
              <a:rPr lang="en-US"/>
              <a:t> </a:t>
            </a:r>
            <a:r>
              <a:rPr lang="en-US" sz="2800">
                <a:solidFill>
                  <a:schemeClr val="accent2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381000" y="2895600"/>
            <a:ext cx="8458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US" sz="2800">
                <a:latin typeface="Cambria" pitchFamily="18" charset="0"/>
              </a:rPr>
              <a:t>10. Estudo de Casos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1371600" y="3581400"/>
            <a:ext cx="746760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US">
                <a:latin typeface="Cambria" pitchFamily="18" charset="0"/>
              </a:rPr>
              <a:t>Escala Global</a:t>
            </a:r>
          </a:p>
          <a:p>
            <a:r>
              <a:rPr lang="en-US">
                <a:latin typeface="Cambria" pitchFamily="18" charset="0"/>
              </a:rPr>
              <a:t>Escala Regional</a:t>
            </a:r>
          </a:p>
          <a:p>
            <a:r>
              <a:rPr lang="en-US">
                <a:latin typeface="Cambria" pitchFamily="18" charset="0"/>
              </a:rPr>
              <a:t>Escala Local</a:t>
            </a: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381000" y="4953000"/>
            <a:ext cx="69977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Cambria" pitchFamily="18" charset="0"/>
              </a:rPr>
              <a:t>Parte VII –Avaliando alguns Estudos em PEA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8" name="Rectangle 4"/>
          <p:cNvSpPr>
            <a:spLocks noChangeArrowheads="1"/>
          </p:cNvSpPr>
          <p:nvPr/>
        </p:nvSpPr>
        <p:spPr bwMode="auto">
          <a:xfrm>
            <a:off x="152400" y="2454275"/>
            <a:ext cx="89916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>
              <a:defRPr/>
            </a:pP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ctr">
              <a:defRPr/>
            </a:pP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http://wiki.dpi.inpe.br/doku.php?id=cst_310_ser_457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8534400" cy="701675"/>
          </a:xfr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4000" smtClean="0">
                <a:latin typeface="Cambria" pitchFamily="18" charset="0"/>
              </a:rPr>
              <a:t>Endereço da WIKI do Curso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57200" y="2743200"/>
            <a:ext cx="8382000" cy="1311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Arial" charset="0"/>
              </a:rPr>
              <a:t>“Nenhum homem é uma ilha isolada.”</a:t>
            </a:r>
          </a:p>
          <a:p>
            <a:pPr algn="r">
              <a:defRPr/>
            </a:pPr>
            <a:r>
              <a:rPr lang="pt-BR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Arial" charset="0"/>
              </a:rPr>
              <a:t> </a:t>
            </a:r>
          </a:p>
        </p:txBody>
      </p:sp>
      <p:sp>
        <p:nvSpPr>
          <p:cNvPr id="489475" name="Rectangle 3"/>
          <p:cNvSpPr>
            <a:spLocks noChangeArrowheads="1"/>
          </p:cNvSpPr>
          <p:nvPr/>
        </p:nvSpPr>
        <p:spPr bwMode="auto">
          <a:xfrm>
            <a:off x="1600200" y="5867400"/>
            <a:ext cx="75438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60000"/>
              </a:lnSpc>
              <a:defRPr/>
            </a:pPr>
            <a:r>
              <a:rPr lang="pt-PT" sz="1600">
                <a:latin typeface="Cambria" pitchFamily="18" charset="0"/>
              </a:rPr>
              <a:t>Frase extraída de </a:t>
            </a:r>
            <a:r>
              <a:rPr lang="pt-PT" sz="1600" b="1">
                <a:latin typeface="Cambria" pitchFamily="18" charset="0"/>
              </a:rPr>
              <a:t>Meditação XVII</a:t>
            </a:r>
            <a:r>
              <a:rPr lang="pt-PT"/>
              <a:t> </a:t>
            </a:r>
            <a:r>
              <a:rPr lang="pt-PT" sz="1600">
                <a:latin typeface="Cambria" pitchFamily="18" charset="0"/>
              </a:rPr>
              <a:t>que é parte do  Poema </a:t>
            </a:r>
            <a:r>
              <a:rPr lang="en-US" sz="1600" b="1">
                <a:latin typeface="Cambria" pitchFamily="18" charset="0"/>
              </a:rPr>
              <a:t>Devoção XVII</a:t>
            </a:r>
            <a:r>
              <a:rPr lang="en-US"/>
              <a:t> </a:t>
            </a:r>
            <a:r>
              <a:rPr lang="pt-PT" sz="1600">
                <a:latin typeface="Cambria" pitchFamily="18" charset="0"/>
              </a:rPr>
              <a:t>do poeta inglês </a:t>
            </a:r>
            <a:r>
              <a:rPr lang="pt-PT" sz="1600" i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John Donne</a:t>
            </a:r>
            <a:r>
              <a:rPr lang="pt-PT" sz="1600">
                <a:latin typeface="Cambria" pitchFamily="18" charset="0"/>
              </a:rPr>
              <a:t>  em seu </a:t>
            </a:r>
            <a:r>
              <a:rPr lang="en-US" sz="1600">
                <a:latin typeface="Cambria" pitchFamily="18" charset="0"/>
              </a:rPr>
              <a:t> livro</a:t>
            </a:r>
            <a:r>
              <a:rPr lang="en-US"/>
              <a:t> </a:t>
            </a:r>
            <a:r>
              <a:rPr lang="pt-PT" sz="1600" i="1" u="sng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Devotions upon Emergent Occasions</a:t>
            </a:r>
            <a:r>
              <a:rPr lang="pt-PT" sz="1600">
                <a:latin typeface="Cambria" pitchFamily="18" charset="0"/>
              </a:rPr>
              <a:t> de 1624.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447800"/>
            <a:ext cx="8162925" cy="976313"/>
          </a:xfrm>
          <a:noFill/>
        </p:spPr>
        <p:txBody>
          <a:bodyPr anchor="t">
            <a:spAutoFit/>
          </a:bodyPr>
          <a:lstStyle/>
          <a:p>
            <a:pPr eaLnBrk="1" hangingPunct="1"/>
            <a:r>
              <a:rPr lang="en-US" sz="5800" smtClean="0">
                <a:solidFill>
                  <a:srgbClr val="0033CC"/>
                </a:solidFill>
                <a:latin typeface="Candara" pitchFamily="34" charset="0"/>
              </a:rPr>
              <a:t>Nosso Laboratório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7200" y="2743200"/>
            <a:ext cx="8458200" cy="1446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rgbClr val="0033CC"/>
                </a:solidFill>
                <a:latin typeface="Candara" pitchFamily="34" charset="0"/>
              </a:rPr>
              <a:t>Quem Somos e Onde Estamos na Estrutura Organizacional do INPE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"/>
          <p:cNvGrpSpPr>
            <a:grpSpLocks/>
          </p:cNvGrpSpPr>
          <p:nvPr/>
        </p:nvGrpSpPr>
        <p:grpSpPr bwMode="auto">
          <a:xfrm>
            <a:off x="684213" y="228600"/>
            <a:ext cx="7469187" cy="6367463"/>
            <a:chOff x="684420" y="228600"/>
            <a:chExt cx="7468980" cy="6367074"/>
          </a:xfrm>
        </p:grpSpPr>
        <p:pic>
          <p:nvPicPr>
            <p:cNvPr id="6147" name="Picture 2" descr="E:\LiSS\Site-Web\Logos-Finais\Liss_tipo1_transparente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4420" y="228600"/>
              <a:ext cx="7468980" cy="636707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4" name="CaixaDeTexto 3"/>
            <p:cNvSpPr txBox="1"/>
            <p:nvPr/>
          </p:nvSpPr>
          <p:spPr>
            <a:xfrm>
              <a:off x="5029287" y="5714665"/>
              <a:ext cx="2963781" cy="5857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</a:t>
              </a:r>
              <a:r>
                <a:rPr lang="pt-BR" sz="1600" dirty="0"/>
                <a:t>aboratório de </a:t>
              </a:r>
              <a:r>
                <a:rPr lang="pt-BR" sz="1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r>
                <a:rPr lang="pt-BR" sz="1600" dirty="0"/>
                <a:t>nvestigação </a:t>
              </a:r>
            </a:p>
            <a:p>
              <a:pPr algn="ctr">
                <a:defRPr/>
              </a:pPr>
              <a:r>
                <a:rPr lang="pt-BR" sz="1600" dirty="0"/>
                <a:t>de </a:t>
              </a:r>
              <a:r>
                <a:rPr lang="pt-BR" sz="1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r>
                <a:rPr lang="pt-BR" sz="1600" dirty="0"/>
                <a:t>istemas </a:t>
              </a:r>
              <a:r>
                <a:rPr lang="pt-BR" sz="1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r>
                <a:rPr lang="pt-BR" sz="1600" dirty="0"/>
                <a:t>ócio-Ambientais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1" descr="LogoCST1"/>
          <p:cNvPicPr>
            <a:picLocks noChangeAspect="1" noChangeArrowheads="1"/>
          </p:cNvPicPr>
          <p:nvPr/>
        </p:nvPicPr>
        <p:blipFill>
          <a:blip r:embed="rId2"/>
          <a:srcRect l="1456" t="21138" b="51221"/>
          <a:stretch>
            <a:fillRect/>
          </a:stretch>
        </p:blipFill>
        <p:spPr bwMode="auto">
          <a:xfrm>
            <a:off x="1981200" y="4616450"/>
            <a:ext cx="24384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57200" y="5281613"/>
            <a:ext cx="1744663" cy="609600"/>
            <a:chOff x="288" y="1728"/>
            <a:chExt cx="1099" cy="384"/>
          </a:xfrm>
        </p:grpSpPr>
        <p:sp>
          <p:nvSpPr>
            <p:cNvPr id="7197" name="Rectangle 17"/>
            <p:cNvSpPr>
              <a:spLocks noChangeArrowheads="1"/>
            </p:cNvSpPr>
            <p:nvPr/>
          </p:nvSpPr>
          <p:spPr bwMode="auto">
            <a:xfrm>
              <a:off x="336" y="1728"/>
              <a:ext cx="1008" cy="384"/>
            </a:xfrm>
            <a:prstGeom prst="rect">
              <a:avLst/>
            </a:prstGeom>
            <a:gradFill rotWithShape="1">
              <a:gsLst>
                <a:gs pos="0">
                  <a:srgbClr val="CCFF66">
                    <a:alpha val="57999"/>
                  </a:srgbClr>
                </a:gs>
                <a:gs pos="100000">
                  <a:srgbClr val="EEFFCB">
                    <a:alpha val="53998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98" name="Text Box 18"/>
            <p:cNvSpPr txBox="1">
              <a:spLocks noChangeArrowheads="1"/>
            </p:cNvSpPr>
            <p:nvPr/>
          </p:nvSpPr>
          <p:spPr bwMode="auto">
            <a:xfrm>
              <a:off x="288" y="1761"/>
              <a:ext cx="1099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900" b="1">
                  <a:latin typeface="Trebuchet MS" pitchFamily="34" charset="0"/>
                </a:rPr>
                <a:t>Programa PG</a:t>
              </a:r>
            </a:p>
            <a:p>
              <a:pPr algn="ctr"/>
              <a:r>
                <a:rPr lang="en-US" sz="900" b="1">
                  <a:latin typeface="Trebuchet MS" pitchFamily="34" charset="0"/>
                </a:rPr>
                <a:t>Ciência do Sistema Terrestre</a:t>
              </a:r>
            </a:p>
            <a:p>
              <a:pPr algn="ctr"/>
              <a:r>
                <a:rPr lang="en-US" sz="900" b="1">
                  <a:latin typeface="Trebuchet MS" pitchFamily="34" charset="0"/>
                </a:rPr>
                <a:t>CST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34000" y="4616450"/>
            <a:ext cx="1981200" cy="752475"/>
            <a:chOff x="4176" y="1008"/>
            <a:chExt cx="1200" cy="576"/>
          </a:xfrm>
        </p:grpSpPr>
        <p:pic>
          <p:nvPicPr>
            <p:cNvPr id="7194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76" y="1296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5" name="Picture 8" descr="DSR_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48" y="1296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6" name="Picture 9" descr="OBT_Log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76" y="1008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3" name="Line 11"/>
          <p:cNvSpPr>
            <a:spLocks noChangeShapeType="1"/>
          </p:cNvSpPr>
          <p:nvPr/>
        </p:nvSpPr>
        <p:spPr bwMode="auto">
          <a:xfrm>
            <a:off x="3200400" y="4343400"/>
            <a:ext cx="0" cy="27305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174" name="Line 12"/>
          <p:cNvSpPr>
            <a:spLocks noChangeShapeType="1"/>
          </p:cNvSpPr>
          <p:nvPr/>
        </p:nvSpPr>
        <p:spPr bwMode="auto">
          <a:xfrm>
            <a:off x="6172200" y="4343400"/>
            <a:ext cx="0" cy="27305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175" name="Line 14"/>
          <p:cNvSpPr>
            <a:spLocks noChangeShapeType="1"/>
          </p:cNvSpPr>
          <p:nvPr/>
        </p:nvSpPr>
        <p:spPr bwMode="auto">
          <a:xfrm>
            <a:off x="3200400" y="4343400"/>
            <a:ext cx="2971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76" name="Line 15"/>
          <p:cNvSpPr>
            <a:spLocks noChangeShapeType="1"/>
          </p:cNvSpPr>
          <p:nvPr/>
        </p:nvSpPr>
        <p:spPr bwMode="auto">
          <a:xfrm flipH="1">
            <a:off x="4605338" y="3605213"/>
            <a:ext cx="0" cy="73818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7312025" y="5053013"/>
            <a:ext cx="1603375" cy="1295400"/>
            <a:chOff x="4558" y="1440"/>
            <a:chExt cx="1010" cy="816"/>
          </a:xfrm>
        </p:grpSpPr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4560" y="1440"/>
              <a:ext cx="1008" cy="384"/>
              <a:chOff x="336" y="1728"/>
              <a:chExt cx="1008" cy="384"/>
            </a:xfrm>
          </p:grpSpPr>
          <p:sp>
            <p:nvSpPr>
              <p:cNvPr id="7192" name="Rectangle 21"/>
              <p:cNvSpPr>
                <a:spLocks noChangeArrowheads="1"/>
              </p:cNvSpPr>
              <p:nvPr/>
            </p:nvSpPr>
            <p:spPr bwMode="auto">
              <a:xfrm>
                <a:off x="336" y="1728"/>
                <a:ext cx="1008" cy="384"/>
              </a:xfrm>
              <a:prstGeom prst="rect">
                <a:avLst/>
              </a:prstGeom>
              <a:gradFill rotWithShape="1">
                <a:gsLst>
                  <a:gs pos="0">
                    <a:srgbClr val="CCFF66">
                      <a:alpha val="57999"/>
                    </a:srgbClr>
                  </a:gs>
                  <a:gs pos="100000">
                    <a:srgbClr val="EEFFCB">
                      <a:alpha val="53998"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193" name="Text Box 22"/>
              <p:cNvSpPr txBox="1">
                <a:spLocks noChangeArrowheads="1"/>
              </p:cNvSpPr>
              <p:nvPr/>
            </p:nvSpPr>
            <p:spPr bwMode="auto">
              <a:xfrm>
                <a:off x="336" y="1761"/>
                <a:ext cx="988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00" b="1">
                    <a:latin typeface="Trebuchet MS" pitchFamily="34" charset="0"/>
                  </a:rPr>
                  <a:t>Programa PG</a:t>
                </a:r>
              </a:p>
              <a:p>
                <a:pPr algn="ctr"/>
                <a:r>
                  <a:rPr lang="en-US" sz="1000" b="1">
                    <a:latin typeface="Trebuchet MS" pitchFamily="34" charset="0"/>
                  </a:rPr>
                  <a:t>Sensoriamento Remoto</a:t>
                </a:r>
              </a:p>
              <a:p>
                <a:pPr algn="ctr"/>
                <a:r>
                  <a:rPr lang="en-US" sz="1000" b="1">
                    <a:latin typeface="Trebuchet MS" pitchFamily="34" charset="0"/>
                  </a:rPr>
                  <a:t>SER</a:t>
                </a:r>
              </a:p>
            </p:txBody>
          </p:sp>
        </p:grp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4558" y="1872"/>
              <a:ext cx="1008" cy="384"/>
              <a:chOff x="336" y="1728"/>
              <a:chExt cx="1008" cy="384"/>
            </a:xfrm>
          </p:grpSpPr>
          <p:sp>
            <p:nvSpPr>
              <p:cNvPr id="7190" name="Rectangle 24"/>
              <p:cNvSpPr>
                <a:spLocks noChangeArrowheads="1"/>
              </p:cNvSpPr>
              <p:nvPr/>
            </p:nvSpPr>
            <p:spPr bwMode="auto">
              <a:xfrm>
                <a:off x="336" y="1728"/>
                <a:ext cx="1008" cy="384"/>
              </a:xfrm>
              <a:prstGeom prst="rect">
                <a:avLst/>
              </a:prstGeom>
              <a:gradFill rotWithShape="1">
                <a:gsLst>
                  <a:gs pos="0">
                    <a:srgbClr val="CCFF66">
                      <a:alpha val="57999"/>
                    </a:srgbClr>
                  </a:gs>
                  <a:gs pos="100000">
                    <a:srgbClr val="EEFFCB">
                      <a:alpha val="53998"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191" name="Text Box 25"/>
              <p:cNvSpPr txBox="1">
                <a:spLocks noChangeArrowheads="1"/>
              </p:cNvSpPr>
              <p:nvPr/>
            </p:nvSpPr>
            <p:spPr bwMode="auto">
              <a:xfrm>
                <a:off x="338" y="1761"/>
                <a:ext cx="928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00" b="1">
                    <a:latin typeface="Trebuchet MS" pitchFamily="34" charset="0"/>
                  </a:rPr>
                  <a:t>Programa PG</a:t>
                </a:r>
              </a:p>
              <a:p>
                <a:pPr algn="ctr"/>
                <a:r>
                  <a:rPr lang="en-US" sz="1000" b="1">
                    <a:latin typeface="Trebuchet MS" pitchFamily="34" charset="0"/>
                  </a:rPr>
                  <a:t>Computação Aplicada</a:t>
                </a:r>
              </a:p>
              <a:p>
                <a:pPr algn="ctr"/>
                <a:r>
                  <a:rPr lang="en-US" sz="1000" b="1">
                    <a:latin typeface="Trebuchet MS" pitchFamily="34" charset="0"/>
                  </a:rPr>
                  <a:t>CAP</a:t>
                </a:r>
              </a:p>
            </p:txBody>
          </p:sp>
        </p:grpSp>
      </p:grpSp>
      <p:cxnSp>
        <p:nvCxnSpPr>
          <p:cNvPr id="7178" name="AutoShape 33"/>
          <p:cNvCxnSpPr>
            <a:cxnSpLocks noChangeShapeType="1"/>
          </p:cNvCxnSpPr>
          <p:nvPr/>
        </p:nvCxnSpPr>
        <p:spPr bwMode="auto">
          <a:xfrm rot="10800000" flipV="1">
            <a:off x="1333500" y="5043488"/>
            <a:ext cx="647700" cy="2381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179" name="AutoShape 34"/>
          <p:cNvCxnSpPr>
            <a:cxnSpLocks noChangeShapeType="1"/>
          </p:cNvCxnSpPr>
          <p:nvPr/>
        </p:nvCxnSpPr>
        <p:spPr bwMode="auto">
          <a:xfrm>
            <a:off x="7235825" y="4837113"/>
            <a:ext cx="879475" cy="215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pic>
        <p:nvPicPr>
          <p:cNvPr id="7180" name="Picture 36" descr="logos_esp_soc_NOVO_60x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5434013"/>
            <a:ext cx="12192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1" name="Line 37"/>
          <p:cNvSpPr>
            <a:spLocks noChangeShapeType="1"/>
          </p:cNvSpPr>
          <p:nvPr/>
        </p:nvSpPr>
        <p:spPr bwMode="auto">
          <a:xfrm>
            <a:off x="3581400" y="528161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82" name="Line 38"/>
          <p:cNvSpPr>
            <a:spLocks noChangeShapeType="1"/>
          </p:cNvSpPr>
          <p:nvPr/>
        </p:nvSpPr>
        <p:spPr bwMode="auto">
          <a:xfrm>
            <a:off x="3581400" y="58150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83" name="Line 39"/>
          <p:cNvSpPr>
            <a:spLocks noChangeShapeType="1"/>
          </p:cNvSpPr>
          <p:nvPr/>
        </p:nvSpPr>
        <p:spPr bwMode="auto">
          <a:xfrm>
            <a:off x="5943600" y="54340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84" name="Line 40"/>
          <p:cNvSpPr>
            <a:spLocks noChangeShapeType="1"/>
          </p:cNvSpPr>
          <p:nvPr/>
        </p:nvSpPr>
        <p:spPr bwMode="auto">
          <a:xfrm>
            <a:off x="5638800" y="58150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7" name="Grupo 31"/>
          <p:cNvGrpSpPr>
            <a:grpSpLocks/>
          </p:cNvGrpSpPr>
          <p:nvPr/>
        </p:nvGrpSpPr>
        <p:grpSpPr bwMode="auto">
          <a:xfrm>
            <a:off x="2362200" y="228600"/>
            <a:ext cx="4267200" cy="3352800"/>
            <a:chOff x="2362200" y="228600"/>
            <a:chExt cx="4267200" cy="3352800"/>
          </a:xfrm>
        </p:grpSpPr>
        <p:pic>
          <p:nvPicPr>
            <p:cNvPr id="7186" name="Picture 2" descr="E:\LiSS\Site-Web\Logos-Finais\Liss_tipo1_transparente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62200" y="228600"/>
              <a:ext cx="4267200" cy="33528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31" name="CaixaDeTexto 30"/>
            <p:cNvSpPr txBox="1"/>
            <p:nvPr/>
          </p:nvSpPr>
          <p:spPr>
            <a:xfrm>
              <a:off x="4267200" y="3048000"/>
              <a:ext cx="2338388" cy="4302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1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</a:t>
              </a:r>
              <a:r>
                <a:rPr lang="pt-BR" sz="1100" dirty="0"/>
                <a:t>aboratório de </a:t>
              </a:r>
              <a:r>
                <a:rPr lang="pt-BR" sz="11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r>
                <a:rPr lang="pt-BR" sz="1100" dirty="0"/>
                <a:t>nvestigação </a:t>
              </a:r>
            </a:p>
            <a:p>
              <a:pPr algn="ctr">
                <a:defRPr/>
              </a:pPr>
              <a:r>
                <a:rPr lang="pt-BR" sz="1100" dirty="0"/>
                <a:t>de </a:t>
              </a:r>
              <a:r>
                <a:rPr lang="pt-BR" sz="11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r>
                <a:rPr lang="pt-BR" sz="1100" dirty="0"/>
                <a:t>istemas </a:t>
              </a:r>
              <a:r>
                <a:rPr lang="pt-BR" sz="11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r>
                <a:rPr lang="pt-BR" sz="1100" dirty="0"/>
                <a:t>ócio-Ambientais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52400" y="3200400"/>
            <a:ext cx="8839200" cy="3505200"/>
          </a:xfrm>
          <a:prstGeom prst="rect">
            <a:avLst/>
          </a:prstGeom>
          <a:gradFill rotWithShape="1">
            <a:gsLst>
              <a:gs pos="0">
                <a:schemeClr val="accent1">
                  <a:alpha val="53999"/>
                </a:schemeClr>
              </a:gs>
              <a:gs pos="100000">
                <a:schemeClr val="accent1">
                  <a:gamma/>
                  <a:tint val="43922"/>
                  <a:invGamma/>
                  <a:alpha val="38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pt-BR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Arial" charset="0"/>
              </a:rPr>
              <a:t>Estudos Urbanos &amp; Metropolitanos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t-BR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Arial" charset="0"/>
              </a:rPr>
              <a:t>Padrões, </a:t>
            </a:r>
            <a:r>
              <a:rPr lang="pt-BR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Arial" charset="0"/>
              </a:rPr>
              <a:t>Processos, Atores e Trajetórias: </a:t>
            </a:r>
            <a:r>
              <a:rPr lang="pt-BR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Arial" charset="0"/>
              </a:rPr>
              <a:t>Dinâmicas de </a:t>
            </a:r>
            <a:r>
              <a:rPr lang="pt-BR" sz="1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Arial" charset="0"/>
              </a:rPr>
              <a:t>Uso&amp;Cobertura</a:t>
            </a:r>
            <a:endParaRPr lang="pt-BR" sz="2800" dirty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  <a:cs typeface="Arial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pt-BR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Arial" charset="0"/>
              </a:rPr>
              <a:t>Paisagem, Saúde &amp; Desenvolvimento</a:t>
            </a:r>
            <a:endParaRPr lang="pt-BR" dirty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  <a:cs typeface="Arial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pt-BR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Arial" charset="0"/>
              </a:rPr>
              <a:t>Economia &amp; Natureza: Paisagem e Sistemas Produtivos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pt-BR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Arial" charset="0"/>
              </a:rPr>
              <a:t>Modelagem de Distribuição de Espécies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pt-BR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Arial" charset="0"/>
              </a:rPr>
              <a:t>Dinâmica Espacial da População e Assentamentos Humanos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  <a:cs typeface="Arial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Arial" charset="0"/>
              </a:rPr>
              <a:t>Medidas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Arial" charset="0"/>
              </a:rPr>
              <a:t> de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Arial" charset="0"/>
              </a:rPr>
              <a:t>Desigualdades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Arial" charset="0"/>
              </a:rPr>
              <a:t>Socioterritoriais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  <a:cs typeface="Arial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Arial" charset="0"/>
              </a:rPr>
              <a:t>Abordagens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Arial" charset="0"/>
              </a:rPr>
              <a:t>Computacionais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Arial" charset="0"/>
              </a:rPr>
              <a:t>: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Arial" charset="0"/>
              </a:rPr>
              <a:t>Modelagem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Arial" charset="0"/>
              </a:rPr>
              <a:t>&amp;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Arial" charset="0"/>
              </a:rPr>
              <a:t>Simulação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Arial" charset="0"/>
              </a:rPr>
              <a:t> de SSE</a:t>
            </a:r>
            <a:endParaRPr lang="pt-BR" dirty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8195" name="Line 9"/>
          <p:cNvSpPr>
            <a:spLocks noChangeShapeType="1"/>
          </p:cNvSpPr>
          <p:nvPr/>
        </p:nvSpPr>
        <p:spPr bwMode="auto">
          <a:xfrm flipH="1">
            <a:off x="4953000" y="1828800"/>
            <a:ext cx="0" cy="1295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029200" y="1905000"/>
            <a:ext cx="4114800" cy="1169988"/>
          </a:xfrm>
          <a:prstGeom prst="rect">
            <a:avLst/>
          </a:prstGeom>
          <a:noFill/>
          <a:ln w="9525" algn="ctr">
            <a:solidFill>
              <a:schemeClr val="bg2"/>
            </a:solidFill>
            <a:prstDash val="dash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Orientado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-à-</a:t>
            </a:r>
            <a:r>
              <a:rPr lang="en-US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Problemas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, Base </a:t>
            </a:r>
            <a:r>
              <a:rPr lang="en-US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Empiríca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, </a:t>
            </a:r>
            <a:r>
              <a:rPr lang="en-US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Evidências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em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Trabalhos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 de Campo, </a:t>
            </a:r>
            <a:r>
              <a:rPr lang="en-US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Territórios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Reais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como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sítios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experimentais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 ( </a:t>
            </a:r>
            <a:r>
              <a:rPr lang="en-US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vizinhanças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, </a:t>
            </a:r>
            <a:r>
              <a:rPr lang="en-US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bairros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, </a:t>
            </a:r>
            <a:r>
              <a:rPr lang="en-US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cidades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 , </a:t>
            </a:r>
            <a:r>
              <a:rPr lang="en-US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regiões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), Interface com </a:t>
            </a:r>
            <a:r>
              <a:rPr lang="en-US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Políticas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Públicas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 e </a:t>
            </a:r>
            <a:r>
              <a:rPr lang="en-US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Planejamento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 Territorial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2400" y="1905000"/>
            <a:ext cx="4953000" cy="612775"/>
            <a:chOff x="96" y="1536"/>
            <a:chExt cx="2880" cy="386"/>
          </a:xfrm>
        </p:grpSpPr>
        <p:sp>
          <p:nvSpPr>
            <p:cNvPr id="19468" name="Text Box 12"/>
            <p:cNvSpPr txBox="1">
              <a:spLocks noChangeArrowheads="1"/>
            </p:cNvSpPr>
            <p:nvPr/>
          </p:nvSpPr>
          <p:spPr bwMode="auto">
            <a:xfrm>
              <a:off x="96" y="1728"/>
              <a:ext cx="25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cs typeface="Arial" charset="0"/>
                </a:rPr>
                <a:t>Modelagem&amp;Simulação</a:t>
              </a:r>
              <a:r>
                <a:rPr 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cs typeface="Arial" charset="0"/>
                </a:rPr>
                <a:t> </a:t>
              </a:r>
              <a:r>
                <a:rPr lang="en-US" sz="14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cs typeface="Arial" charset="0"/>
                </a:rPr>
                <a:t>como</a:t>
              </a:r>
              <a:r>
                <a:rPr 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cs typeface="Arial" charset="0"/>
                </a:rPr>
                <a:t>  </a:t>
              </a:r>
              <a:r>
                <a:rPr lang="en-US" sz="1400" b="1" i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cs typeface="Arial" charset="0"/>
                </a:rPr>
                <a:t>Objetos</a:t>
              </a:r>
              <a:r>
                <a:rPr lang="en-US" sz="14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cs typeface="Arial" charset="0"/>
                </a:rPr>
                <a:t> </a:t>
              </a:r>
              <a:r>
                <a:rPr lang="en-US" sz="1400" b="1" i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cs typeface="Arial" charset="0"/>
                </a:rPr>
                <a:t>Mediadores</a:t>
              </a:r>
              <a:endParaRPr lang="en-US" sz="1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endParaRPr>
            </a:p>
          </p:txBody>
        </p:sp>
        <p:sp>
          <p:nvSpPr>
            <p:cNvPr id="19469" name="Text Box 13"/>
            <p:cNvSpPr txBox="1">
              <a:spLocks noChangeArrowheads="1"/>
            </p:cNvSpPr>
            <p:nvPr/>
          </p:nvSpPr>
          <p:spPr bwMode="auto">
            <a:xfrm>
              <a:off x="96" y="1536"/>
              <a:ext cx="28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cs typeface="Arial" charset="0"/>
                </a:rPr>
                <a:t>Sistemas</a:t>
              </a:r>
              <a:r>
                <a:rPr 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cs typeface="Arial" charset="0"/>
                </a:rPr>
                <a:t> </a:t>
              </a:r>
              <a:r>
                <a:rPr lang="en-US" sz="14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cs typeface="Arial" charset="0"/>
                </a:rPr>
                <a:t>Sócio</a:t>
              </a:r>
              <a:r>
                <a:rPr 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cs typeface="Arial" charset="0"/>
                </a:rPr>
                <a:t>-</a:t>
              </a:r>
              <a:r>
                <a:rPr lang="en-US" sz="14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cs typeface="Arial" charset="0"/>
                </a:rPr>
                <a:t>Ecológicos</a:t>
              </a:r>
              <a:r>
                <a:rPr 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cs typeface="Arial" charset="0"/>
                </a:rPr>
                <a:t>-SSE </a:t>
              </a:r>
              <a:r>
                <a:rPr lang="en-US" sz="14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cs typeface="Arial" charset="0"/>
                </a:rPr>
                <a:t>como</a:t>
              </a:r>
              <a:r>
                <a:rPr 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cs typeface="Arial" charset="0"/>
                </a:rPr>
                <a:t> </a:t>
              </a:r>
              <a:r>
                <a:rPr lang="en-US" sz="1400" b="1" i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cs typeface="Arial" charset="0"/>
                </a:rPr>
                <a:t>Conceito</a:t>
              </a:r>
              <a:r>
                <a:rPr lang="en-US" sz="14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cs typeface="Arial" charset="0"/>
                </a:rPr>
                <a:t> </a:t>
              </a:r>
              <a:r>
                <a:rPr lang="en-US" sz="1400" b="1" i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cs typeface="Arial" charset="0"/>
                </a:rPr>
                <a:t>Mediador</a:t>
              </a:r>
              <a:endParaRPr lang="en-US" sz="1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endParaRPr>
            </a:p>
          </p:txBody>
        </p:sp>
      </p:grpSp>
      <p:sp>
        <p:nvSpPr>
          <p:cNvPr id="8198" name="AutoShape 14"/>
          <p:cNvSpPr>
            <a:spLocks/>
          </p:cNvSpPr>
          <p:nvPr/>
        </p:nvSpPr>
        <p:spPr bwMode="auto">
          <a:xfrm>
            <a:off x="4495800" y="2209800"/>
            <a:ext cx="152400" cy="304800"/>
          </a:xfrm>
          <a:prstGeom prst="righ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9" name="Line 15"/>
          <p:cNvSpPr>
            <a:spLocks noChangeShapeType="1"/>
          </p:cNvSpPr>
          <p:nvPr/>
        </p:nvSpPr>
        <p:spPr bwMode="auto">
          <a:xfrm flipV="1">
            <a:off x="4648200" y="2286000"/>
            <a:ext cx="381000" cy="46038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3" name="Grupo 12"/>
          <p:cNvGrpSpPr>
            <a:grpSpLocks/>
          </p:cNvGrpSpPr>
          <p:nvPr/>
        </p:nvGrpSpPr>
        <p:grpSpPr bwMode="auto">
          <a:xfrm>
            <a:off x="3886200" y="152400"/>
            <a:ext cx="2133600" cy="1524000"/>
            <a:chOff x="3276600" y="152400"/>
            <a:chExt cx="3048000" cy="2395538"/>
          </a:xfrm>
        </p:grpSpPr>
        <p:pic>
          <p:nvPicPr>
            <p:cNvPr id="8201" name="Picture 2" descr="E:\LiSS\Site-Web\Logos-Finais\Liss_tipo1_transparent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76600" y="152400"/>
              <a:ext cx="3048000" cy="239553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2" name="CaixaDeTexto 11"/>
            <p:cNvSpPr txBox="1"/>
            <p:nvPr/>
          </p:nvSpPr>
          <p:spPr>
            <a:xfrm>
              <a:off x="4724027" y="2133894"/>
              <a:ext cx="1583765" cy="3382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8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</a:t>
              </a:r>
              <a:r>
                <a:rPr lang="pt-BR" sz="800" dirty="0"/>
                <a:t>aboratório de </a:t>
              </a:r>
              <a:r>
                <a:rPr lang="pt-BR" sz="8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r>
                <a:rPr lang="pt-BR" sz="800" dirty="0"/>
                <a:t>nvestigação </a:t>
              </a:r>
            </a:p>
            <a:p>
              <a:pPr algn="ctr">
                <a:defRPr/>
              </a:pPr>
              <a:r>
                <a:rPr lang="pt-BR" sz="800" dirty="0"/>
                <a:t>de </a:t>
              </a:r>
              <a:r>
                <a:rPr lang="pt-BR" sz="8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r>
                <a:rPr lang="pt-BR" sz="800" dirty="0"/>
                <a:t>istemas </a:t>
              </a:r>
              <a:r>
                <a:rPr lang="pt-BR" sz="8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r>
                <a:rPr lang="pt-BR" sz="800" dirty="0"/>
                <a:t>ócio-Ambientais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8839200" y="457200"/>
            <a:ext cx="76200" cy="274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" name="Grupo 27"/>
          <p:cNvGrpSpPr>
            <a:grpSpLocks/>
          </p:cNvGrpSpPr>
          <p:nvPr/>
        </p:nvGrpSpPr>
        <p:grpSpPr bwMode="auto">
          <a:xfrm>
            <a:off x="228600" y="2133600"/>
            <a:ext cx="1425575" cy="1600200"/>
            <a:chOff x="3048000" y="1981200"/>
            <a:chExt cx="1425105" cy="1600200"/>
          </a:xfrm>
        </p:grpSpPr>
        <p:pic>
          <p:nvPicPr>
            <p:cNvPr id="1049" name="Picture 4" descr="DSC0028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0" y="2043113"/>
              <a:ext cx="1371148" cy="1538287"/>
            </a:xfrm>
            <a:prstGeom prst="rect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sp>
          <p:nvSpPr>
            <p:cNvPr id="1763333" name="Text Box 5"/>
            <p:cNvSpPr txBox="1">
              <a:spLocks noChangeArrowheads="1"/>
            </p:cNvSpPr>
            <p:nvPr/>
          </p:nvSpPr>
          <p:spPr bwMode="auto">
            <a:xfrm>
              <a:off x="3733574" y="1981200"/>
              <a:ext cx="73953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icrosoft Sans Serif" pitchFamily="34" charset="0"/>
                </a:rPr>
                <a:t>Ecóloga</a:t>
              </a:r>
              <a:endParaRPr lang="pt-BR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endParaRPr>
            </a:p>
          </p:txBody>
        </p:sp>
      </p:grpSp>
      <p:grpSp>
        <p:nvGrpSpPr>
          <p:cNvPr id="4" name="Grupo 26"/>
          <p:cNvGrpSpPr>
            <a:grpSpLocks/>
          </p:cNvGrpSpPr>
          <p:nvPr/>
        </p:nvGrpSpPr>
        <p:grpSpPr bwMode="auto">
          <a:xfrm>
            <a:off x="3865563" y="457200"/>
            <a:ext cx="1446212" cy="1571625"/>
            <a:chOff x="71848" y="228600"/>
            <a:chExt cx="1528352" cy="1695242"/>
          </a:xfrm>
        </p:grpSpPr>
        <p:pic>
          <p:nvPicPr>
            <p:cNvPr id="1047" name="Picture 7" descr="DSC0027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2376" y="228600"/>
              <a:ext cx="1447824" cy="1643871"/>
            </a:xfrm>
            <a:prstGeom prst="rect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sp>
          <p:nvSpPr>
            <p:cNvPr id="1763336" name="Text Box 8"/>
            <p:cNvSpPr txBox="1">
              <a:spLocks noChangeArrowheads="1"/>
            </p:cNvSpPr>
            <p:nvPr/>
          </p:nvSpPr>
          <p:spPr bwMode="auto">
            <a:xfrm>
              <a:off x="71848" y="1625890"/>
              <a:ext cx="781792" cy="297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icrosoft Sans Serif" pitchFamily="34" charset="0"/>
                </a:rPr>
                <a:t>Ecóloga</a:t>
              </a:r>
              <a:endParaRPr lang="pt-BR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endParaRPr>
            </a:p>
          </p:txBody>
        </p:sp>
      </p:grpSp>
      <p:sp>
        <p:nvSpPr>
          <p:cNvPr id="1030" name="Rectangle 10"/>
          <p:cNvSpPr>
            <a:spLocks noChangeArrowheads="1"/>
          </p:cNvSpPr>
          <p:nvPr/>
        </p:nvSpPr>
        <p:spPr bwMode="auto">
          <a:xfrm>
            <a:off x="609600" y="6477000"/>
            <a:ext cx="1752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3733800" y="6553200"/>
            <a:ext cx="33528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2990850" y="5241925"/>
          <a:ext cx="41275" cy="28575"/>
        </p:xfrm>
        <a:graphic>
          <a:graphicData uri="http://schemas.openxmlformats.org/presentationml/2006/ole">
            <p:oleObj spid="_x0000_s54274" name="Pacote" r:id="rId5" imgW="790560" imgH="485640" progId="Package">
              <p:embed/>
            </p:oleObj>
          </a:graphicData>
        </a:graphic>
      </p:graphicFrame>
      <p:sp>
        <p:nvSpPr>
          <p:cNvPr id="1032" name="Text Box 17"/>
          <p:cNvSpPr txBox="1">
            <a:spLocks noChangeArrowheads="1"/>
          </p:cNvSpPr>
          <p:nvPr/>
        </p:nvSpPr>
        <p:spPr bwMode="auto">
          <a:xfrm>
            <a:off x="2133600" y="2971800"/>
            <a:ext cx="455613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lang="pt-BR" sz="1200">
                <a:solidFill>
                  <a:schemeClr val="bg1"/>
                </a:solidFill>
                <a:latin typeface="Trebuchet MS" pitchFamily="34" charset="0"/>
              </a:rPr>
              <a:t>FGV</a:t>
            </a:r>
          </a:p>
        </p:txBody>
      </p:sp>
      <p:sp>
        <p:nvSpPr>
          <p:cNvPr id="1763346" name="Text Box 18"/>
          <p:cNvSpPr txBox="1">
            <a:spLocks noChangeArrowheads="1"/>
          </p:cNvSpPr>
          <p:nvPr/>
        </p:nvSpPr>
        <p:spPr bwMode="auto">
          <a:xfrm>
            <a:off x="5476875" y="457200"/>
            <a:ext cx="2995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 dirty="0">
                <a:latin typeface="Trebuchet MS" pitchFamily="34" charset="0"/>
              </a:rPr>
              <a:t>Maria </a:t>
            </a:r>
            <a:r>
              <a:rPr lang="en-US" sz="16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Isabel</a:t>
            </a:r>
            <a:r>
              <a:rPr lang="en-US" sz="1600" dirty="0">
                <a:latin typeface="Trebuchet MS" pitchFamily="34" charset="0"/>
              </a:rPr>
              <a:t> </a:t>
            </a:r>
            <a:r>
              <a:rPr lang="en-US" sz="1600" dirty="0" err="1">
                <a:latin typeface="Trebuchet MS" pitchFamily="34" charset="0"/>
              </a:rPr>
              <a:t>Sobral</a:t>
            </a:r>
            <a:r>
              <a:rPr lang="en-US" sz="1600" dirty="0">
                <a:latin typeface="Trebuchet MS" pitchFamily="34" charset="0"/>
              </a:rPr>
              <a:t> </a:t>
            </a:r>
            <a:r>
              <a:rPr lang="en-US" sz="1600" dirty="0" err="1">
                <a:latin typeface="Trebuchet MS" pitchFamily="34" charset="0"/>
              </a:rPr>
              <a:t>Escada</a:t>
            </a:r>
            <a:r>
              <a:rPr lang="en-US" sz="1600" dirty="0">
                <a:latin typeface="Trebuchet MS" pitchFamily="34" charset="0"/>
              </a:rPr>
              <a:t>, Dr.</a:t>
            </a:r>
          </a:p>
          <a:p>
            <a:pPr algn="r">
              <a:defRPr/>
            </a:pPr>
            <a:r>
              <a:rPr lang="en-US" sz="1600" dirty="0">
                <a:latin typeface="Trebuchet MS" pitchFamily="34" charset="0"/>
              </a:rPr>
              <a:t>INPE Staff, OBT</a:t>
            </a:r>
          </a:p>
        </p:txBody>
      </p:sp>
      <p:sp>
        <p:nvSpPr>
          <p:cNvPr id="1034" name="Text Box 19"/>
          <p:cNvSpPr txBox="1">
            <a:spLocks noChangeArrowheads="1"/>
          </p:cNvSpPr>
          <p:nvPr/>
        </p:nvSpPr>
        <p:spPr bwMode="auto">
          <a:xfrm>
            <a:off x="5465763" y="1066800"/>
            <a:ext cx="36782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sz="1400">
                <a:latin typeface="Trebuchet MS" pitchFamily="34" charset="0"/>
              </a:rPr>
              <a:t>Land Use and Cover Change Dynamics</a:t>
            </a:r>
          </a:p>
          <a:p>
            <a:pPr lvl="1"/>
            <a:r>
              <a:rPr lang="en-US" sz="1400">
                <a:latin typeface="Trebuchet MS" pitchFamily="34" charset="0"/>
              </a:rPr>
              <a:t>Patterns and Processes</a:t>
            </a:r>
          </a:p>
          <a:p>
            <a:pPr lvl="1"/>
            <a:r>
              <a:rPr lang="en-US" sz="1400">
                <a:latin typeface="Trebuchet MS" pitchFamily="34" charset="0"/>
              </a:rPr>
              <a:t>Amazonian Deforestion Processes</a:t>
            </a:r>
          </a:p>
          <a:p>
            <a:pPr lvl="1"/>
            <a:r>
              <a:rPr lang="en-US" sz="1400">
                <a:latin typeface="Trebuchet MS" pitchFamily="34" charset="0"/>
              </a:rPr>
              <a:t>Landscape Analysis</a:t>
            </a:r>
          </a:p>
        </p:txBody>
      </p:sp>
      <p:sp>
        <p:nvSpPr>
          <p:cNvPr id="1763348" name="Text Box 20"/>
          <p:cNvSpPr txBox="1">
            <a:spLocks noChangeArrowheads="1"/>
          </p:cNvSpPr>
          <p:nvPr/>
        </p:nvSpPr>
        <p:spPr bwMode="auto">
          <a:xfrm>
            <a:off x="1763713" y="2133600"/>
            <a:ext cx="1924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Silvana</a:t>
            </a:r>
            <a:r>
              <a:rPr lang="en-US" sz="1600" dirty="0">
                <a:latin typeface="Trebuchet MS" pitchFamily="34" charset="0"/>
              </a:rPr>
              <a:t> </a:t>
            </a:r>
            <a:r>
              <a:rPr lang="en-US" sz="1600" dirty="0" err="1">
                <a:latin typeface="Trebuchet MS" pitchFamily="34" charset="0"/>
              </a:rPr>
              <a:t>Amaral</a:t>
            </a:r>
            <a:r>
              <a:rPr lang="en-US" sz="1600" dirty="0">
                <a:latin typeface="Trebuchet MS" pitchFamily="34" charset="0"/>
              </a:rPr>
              <a:t>, Dr.</a:t>
            </a:r>
          </a:p>
          <a:p>
            <a:pPr algn="r">
              <a:defRPr/>
            </a:pPr>
            <a:r>
              <a:rPr lang="en-US" sz="1600" dirty="0">
                <a:latin typeface="Trebuchet MS" pitchFamily="34" charset="0"/>
              </a:rPr>
              <a:t>INPE Staff, OBT</a:t>
            </a:r>
          </a:p>
        </p:txBody>
      </p:sp>
      <p:sp>
        <p:nvSpPr>
          <p:cNvPr id="1036" name="Text Box 21"/>
          <p:cNvSpPr txBox="1">
            <a:spLocks noChangeArrowheads="1"/>
          </p:cNvSpPr>
          <p:nvPr/>
        </p:nvSpPr>
        <p:spPr bwMode="auto">
          <a:xfrm>
            <a:off x="1600200" y="2590800"/>
            <a:ext cx="4257675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sz="1400">
                <a:latin typeface="Trebuchet MS" pitchFamily="34" charset="0"/>
              </a:rPr>
              <a:t>Species Distribution Modeling </a:t>
            </a:r>
          </a:p>
          <a:p>
            <a:pPr lvl="1"/>
            <a:r>
              <a:rPr lang="en-US" sz="1400">
                <a:latin typeface="Trebuchet MS" pitchFamily="34" charset="0"/>
              </a:rPr>
              <a:t>Population Dynamics and Human Setllements</a:t>
            </a:r>
          </a:p>
          <a:p>
            <a:pPr lvl="1"/>
            <a:r>
              <a:rPr lang="en-US" sz="1400">
                <a:latin typeface="Trebuchet MS" pitchFamily="34" charset="0"/>
              </a:rPr>
              <a:t>Amazonian Urban Processes</a:t>
            </a:r>
          </a:p>
          <a:p>
            <a:pPr lvl="1"/>
            <a:r>
              <a:rPr lang="en-US" sz="1400">
                <a:latin typeface="Trebuchet MS" pitchFamily="34" charset="0"/>
              </a:rPr>
              <a:t>Night Light Sattelites Applications</a:t>
            </a:r>
          </a:p>
        </p:txBody>
      </p:sp>
      <p:grpSp>
        <p:nvGrpSpPr>
          <p:cNvPr id="5" name="Grupo 29"/>
          <p:cNvGrpSpPr>
            <a:grpSpLocks/>
          </p:cNvGrpSpPr>
          <p:nvPr/>
        </p:nvGrpSpPr>
        <p:grpSpPr bwMode="auto">
          <a:xfrm>
            <a:off x="228600" y="5257800"/>
            <a:ext cx="1295400" cy="1414463"/>
            <a:chOff x="0" y="5181600"/>
            <a:chExt cx="1371600" cy="1490663"/>
          </a:xfrm>
        </p:grpSpPr>
        <p:pic>
          <p:nvPicPr>
            <p:cNvPr id="2" name="Picture 23" descr="DSC0027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0597" y="5181600"/>
              <a:ext cx="1301003" cy="1490663"/>
            </a:xfrm>
            <a:prstGeom prst="rect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sp>
          <p:nvSpPr>
            <p:cNvPr id="1763352" name="Text Box 24"/>
            <p:cNvSpPr txBox="1">
              <a:spLocks noChangeArrowheads="1"/>
            </p:cNvSpPr>
            <p:nvPr/>
          </p:nvSpPr>
          <p:spPr bwMode="auto">
            <a:xfrm>
              <a:off x="0" y="5181600"/>
              <a:ext cx="1035424" cy="29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icrosoft Sans Serif" pitchFamily="34" charset="0"/>
                </a:rPr>
                <a:t>Computeiro</a:t>
              </a:r>
              <a:endParaRPr lang="pt-BR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endParaRPr>
            </a:p>
          </p:txBody>
        </p:sp>
      </p:grpSp>
      <p:sp>
        <p:nvSpPr>
          <p:cNvPr id="1763353" name="Text Box 25"/>
          <p:cNvSpPr txBox="1">
            <a:spLocks noChangeArrowheads="1"/>
          </p:cNvSpPr>
          <p:nvPr/>
        </p:nvSpPr>
        <p:spPr bwMode="auto">
          <a:xfrm>
            <a:off x="1611313" y="5257800"/>
            <a:ext cx="2917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Pedro</a:t>
            </a:r>
            <a:r>
              <a:rPr lang="en-US" sz="1600" dirty="0">
                <a:latin typeface="Trebuchet MS" pitchFamily="34" charset="0"/>
              </a:rPr>
              <a:t> </a:t>
            </a:r>
            <a:r>
              <a:rPr lang="en-US" sz="1600" dirty="0" err="1">
                <a:latin typeface="Trebuchet MS" pitchFamily="34" charset="0"/>
              </a:rPr>
              <a:t>Ribeiro</a:t>
            </a:r>
            <a:r>
              <a:rPr lang="en-US" sz="1600" dirty="0">
                <a:latin typeface="Trebuchet MS" pitchFamily="34" charset="0"/>
              </a:rPr>
              <a:t> de Andrade, Dr.</a:t>
            </a:r>
          </a:p>
          <a:p>
            <a:pPr algn="r">
              <a:defRPr/>
            </a:pPr>
            <a:r>
              <a:rPr lang="en-US" sz="1600" dirty="0">
                <a:latin typeface="Trebuchet MS" pitchFamily="34" charset="0"/>
              </a:rPr>
              <a:t>INPE Staff, CST</a:t>
            </a:r>
          </a:p>
        </p:txBody>
      </p:sp>
      <p:sp>
        <p:nvSpPr>
          <p:cNvPr id="1039" name="Text Box 26"/>
          <p:cNvSpPr txBox="1">
            <a:spLocks noChangeArrowheads="1"/>
          </p:cNvSpPr>
          <p:nvPr/>
        </p:nvSpPr>
        <p:spPr bwMode="auto">
          <a:xfrm>
            <a:off x="1219200" y="5791200"/>
            <a:ext cx="4926013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sz="1400">
                <a:latin typeface="Trebuchet MS" pitchFamily="34" charset="0"/>
              </a:rPr>
              <a:t>Computer Environments for SSE Modeling&amp;Simulation</a:t>
            </a:r>
          </a:p>
          <a:p>
            <a:pPr lvl="1"/>
            <a:r>
              <a:rPr lang="en-US" sz="1400">
                <a:latin typeface="Trebuchet MS" pitchFamily="34" charset="0"/>
              </a:rPr>
              <a:t>Games in Celular Spaces</a:t>
            </a:r>
          </a:p>
          <a:p>
            <a:pPr lvl="1"/>
            <a:r>
              <a:rPr lang="en-US" sz="1400">
                <a:latin typeface="Trebuchet MS" pitchFamily="34" charset="0"/>
              </a:rPr>
              <a:t>Geographically-aware Agent-based Modeling</a:t>
            </a:r>
          </a:p>
          <a:p>
            <a:pPr lvl="1"/>
            <a:r>
              <a:rPr lang="en-US" sz="1400">
                <a:latin typeface="Trebuchet MS" pitchFamily="34" charset="0"/>
              </a:rPr>
              <a:t>ABM &amp; GIS</a:t>
            </a:r>
          </a:p>
        </p:txBody>
      </p:sp>
      <p:grpSp>
        <p:nvGrpSpPr>
          <p:cNvPr id="6" name="Grupo 33"/>
          <p:cNvGrpSpPr>
            <a:grpSpLocks/>
          </p:cNvGrpSpPr>
          <p:nvPr/>
        </p:nvGrpSpPr>
        <p:grpSpPr bwMode="auto">
          <a:xfrm>
            <a:off x="3962400" y="3581400"/>
            <a:ext cx="1371600" cy="1573213"/>
            <a:chOff x="6781800" y="3759515"/>
            <a:chExt cx="1219200" cy="1584322"/>
          </a:xfrm>
        </p:grpSpPr>
        <p:pic>
          <p:nvPicPr>
            <p:cNvPr id="32" name="Picture 30" descr="miguel_foto_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858000" y="3759515"/>
              <a:ext cx="1143000" cy="1528367"/>
            </a:xfrm>
            <a:prstGeom prst="rect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6781800" y="4864224"/>
              <a:ext cx="1143000" cy="479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icrosoft Sans Serif" pitchFamily="34" charset="0"/>
                </a:rPr>
                <a:t>Engenheiro</a:t>
              </a:r>
              <a:r>
                <a:rPr lang="en-US" sz="11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icrosoft Sans Serif" pitchFamily="34" charset="0"/>
                </a:rPr>
                <a:t>/</a:t>
              </a:r>
            </a:p>
            <a:p>
              <a:pPr>
                <a:defRPr/>
              </a:pPr>
              <a:r>
                <a:rPr lang="en-US" sz="11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icrosoft Sans Serif" pitchFamily="34" charset="0"/>
                </a:rPr>
                <a:t>Computeiro</a:t>
              </a:r>
              <a:endParaRPr lang="pt-BR" sz="11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endParaRPr>
            </a:p>
          </p:txBody>
        </p:sp>
      </p:grp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5334000" y="3657600"/>
            <a:ext cx="3622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 dirty="0">
                <a:latin typeface="Trebuchet MS" pitchFamily="34" charset="0"/>
              </a:rPr>
              <a:t>Antonio </a:t>
            </a:r>
            <a:r>
              <a:rPr lang="en-US" sz="16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Miguel </a:t>
            </a:r>
            <a:r>
              <a:rPr lang="en-US" sz="1600" dirty="0">
                <a:latin typeface="Trebuchet MS" pitchFamily="34" charset="0"/>
              </a:rPr>
              <a:t>Vieira </a:t>
            </a:r>
            <a:r>
              <a:rPr lang="en-US" sz="1600" dirty="0" err="1">
                <a:latin typeface="Trebuchet MS" pitchFamily="34" charset="0"/>
              </a:rPr>
              <a:t>Monteiro</a:t>
            </a:r>
            <a:r>
              <a:rPr lang="en-US" sz="1600" dirty="0">
                <a:latin typeface="Trebuchet MS" pitchFamily="34" charset="0"/>
              </a:rPr>
              <a:t>, </a:t>
            </a:r>
            <a:r>
              <a:rPr lang="en-US" sz="1600" dirty="0" err="1">
                <a:latin typeface="Trebuchet MS" pitchFamily="34" charset="0"/>
              </a:rPr>
              <a:t>DPhil</a:t>
            </a:r>
            <a:endParaRPr lang="en-US" sz="1600" dirty="0">
              <a:latin typeface="Trebuchet MS" pitchFamily="34" charset="0"/>
            </a:endParaRPr>
          </a:p>
          <a:p>
            <a:pPr algn="r">
              <a:defRPr/>
            </a:pPr>
            <a:r>
              <a:rPr lang="en-US" sz="1600" dirty="0">
                <a:latin typeface="Trebuchet MS" pitchFamily="34" charset="0"/>
              </a:rPr>
              <a:t>INPE Staff, OBT&amp;PESS</a:t>
            </a:r>
          </a:p>
        </p:txBody>
      </p:sp>
      <p:sp>
        <p:nvSpPr>
          <p:cNvPr id="1042" name="Text Box 26"/>
          <p:cNvSpPr txBox="1">
            <a:spLocks noChangeArrowheads="1"/>
          </p:cNvSpPr>
          <p:nvPr/>
        </p:nvSpPr>
        <p:spPr bwMode="auto">
          <a:xfrm>
            <a:off x="6019800" y="4191000"/>
            <a:ext cx="2898775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algn="r"/>
            <a:r>
              <a:rPr lang="en-US" sz="1400">
                <a:latin typeface="Trebuchet MS" pitchFamily="34" charset="0"/>
              </a:rPr>
              <a:t>Urban Studies</a:t>
            </a:r>
          </a:p>
          <a:p>
            <a:pPr lvl="1" algn="r"/>
            <a:r>
              <a:rPr lang="en-US" sz="1400">
                <a:latin typeface="Trebuchet MS" pitchFamily="34" charset="0"/>
              </a:rPr>
              <a:t>Health Surveillance Systems</a:t>
            </a:r>
          </a:p>
          <a:p>
            <a:pPr lvl="1" algn="r"/>
            <a:r>
              <a:rPr lang="en-US" sz="1400">
                <a:latin typeface="Trebuchet MS" pitchFamily="34" charset="0"/>
              </a:rPr>
              <a:t>SSE Modeling&amp;Simulation</a:t>
            </a:r>
          </a:p>
          <a:p>
            <a:pPr lvl="1" algn="r"/>
            <a:r>
              <a:rPr lang="en-US" sz="1400">
                <a:latin typeface="Trebuchet MS" pitchFamily="34" charset="0"/>
              </a:rPr>
              <a:t>Socioterritorial Inequalities</a:t>
            </a:r>
          </a:p>
        </p:txBody>
      </p:sp>
      <p:grpSp>
        <p:nvGrpSpPr>
          <p:cNvPr id="7" name="Grupo 29"/>
          <p:cNvGrpSpPr>
            <a:grpSpLocks/>
          </p:cNvGrpSpPr>
          <p:nvPr/>
        </p:nvGrpSpPr>
        <p:grpSpPr bwMode="auto">
          <a:xfrm>
            <a:off x="0" y="152400"/>
            <a:ext cx="2301875" cy="1528763"/>
            <a:chOff x="38" y="152399"/>
            <a:chExt cx="2301853" cy="1528678"/>
          </a:xfrm>
        </p:grpSpPr>
        <p:sp>
          <p:nvSpPr>
            <p:cNvPr id="31" name="CaixaDeTexto 30"/>
            <p:cNvSpPr txBox="1"/>
            <p:nvPr/>
          </p:nvSpPr>
          <p:spPr>
            <a:xfrm>
              <a:off x="38" y="1219140"/>
              <a:ext cx="2301853" cy="461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2400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</a:rPr>
                <a:t>Coordenação </a:t>
              </a:r>
            </a:p>
          </p:txBody>
        </p:sp>
        <p:pic>
          <p:nvPicPr>
            <p:cNvPr id="1045" name="Picture 27" descr="E:\LiSS\Site-Web\Logos-Finais\Liss_tipo1_transparente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2413" y="152399"/>
              <a:ext cx="1219201" cy="103933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381000" y="381000"/>
            <a:ext cx="8382000" cy="5943600"/>
            <a:chOff x="1008" y="912"/>
            <a:chExt cx="3856" cy="3039"/>
          </a:xfrm>
        </p:grpSpPr>
        <p:sp>
          <p:nvSpPr>
            <p:cNvPr id="447491" name="AutoShape 3"/>
            <p:cNvSpPr>
              <a:spLocks noChangeArrowheads="1"/>
            </p:cNvSpPr>
            <p:nvPr/>
          </p:nvSpPr>
          <p:spPr bwMode="auto">
            <a:xfrm>
              <a:off x="1008" y="912"/>
              <a:ext cx="3856" cy="3039"/>
            </a:xfrm>
            <a:prstGeom prst="triangle">
              <a:avLst>
                <a:gd name="adj" fmla="val 50000"/>
              </a:avLst>
            </a:prstGeom>
            <a:solidFill>
              <a:srgbClr val="EAEAEA"/>
            </a:solidFill>
            <a:ln w="63500">
              <a:solidFill>
                <a:schemeClr val="bg1"/>
              </a:solidFill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365" name="AutoShape 4"/>
            <p:cNvSpPr>
              <a:spLocks noChangeArrowheads="1"/>
            </p:cNvSpPr>
            <p:nvPr/>
          </p:nvSpPr>
          <p:spPr bwMode="auto">
            <a:xfrm>
              <a:off x="1223" y="2499"/>
              <a:ext cx="1653" cy="1352"/>
            </a:xfrm>
            <a:prstGeom prst="triangle">
              <a:avLst>
                <a:gd name="adj" fmla="val 50000"/>
              </a:avLst>
            </a:prstGeom>
            <a:solidFill>
              <a:srgbClr val="CC99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5C00"/>
              </a:prstShdw>
            </a:effec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66" name="AutoShape 5"/>
            <p:cNvSpPr>
              <a:spLocks noChangeArrowheads="1"/>
            </p:cNvSpPr>
            <p:nvPr/>
          </p:nvSpPr>
          <p:spPr bwMode="auto">
            <a:xfrm>
              <a:off x="3025" y="2499"/>
              <a:ext cx="1653" cy="1352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7A00"/>
              </a:prstShdw>
            </a:effec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67" name="AutoShape 6"/>
            <p:cNvSpPr>
              <a:spLocks noChangeArrowheads="1"/>
            </p:cNvSpPr>
            <p:nvPr/>
          </p:nvSpPr>
          <p:spPr bwMode="auto">
            <a:xfrm flipV="1">
              <a:off x="2125" y="2499"/>
              <a:ext cx="1652" cy="1352"/>
            </a:xfrm>
            <a:prstGeom prst="triangle">
              <a:avLst>
                <a:gd name="adj" fmla="val 50000"/>
              </a:avLst>
            </a:prstGeom>
            <a:solidFill>
              <a:srgbClr val="9966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5C3D00"/>
              </a:prstShdw>
            </a:effec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68" name="AutoShape 7"/>
            <p:cNvSpPr>
              <a:spLocks noChangeArrowheads="1"/>
            </p:cNvSpPr>
            <p:nvPr/>
          </p:nvSpPr>
          <p:spPr bwMode="auto">
            <a:xfrm>
              <a:off x="2114" y="1079"/>
              <a:ext cx="1652" cy="1352"/>
            </a:xfrm>
            <a:prstGeom prst="triangle">
              <a:avLst>
                <a:gd name="adj" fmla="val 50000"/>
              </a:avLst>
            </a:prstGeom>
            <a:solidFill>
              <a:srgbClr val="6633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3D1F00"/>
              </a:prstShdw>
            </a:effec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7496" name="Text Box 8"/>
            <p:cNvSpPr txBox="1">
              <a:spLocks noChangeArrowheads="1"/>
            </p:cNvSpPr>
            <p:nvPr/>
          </p:nvSpPr>
          <p:spPr bwMode="auto">
            <a:xfrm>
              <a:off x="1382" y="3513"/>
              <a:ext cx="1348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pt-BR" sz="2000" b="1">
                  <a:solidFill>
                    <a:schemeClr val="bg1"/>
                  </a:solidFill>
                  <a:latin typeface="Trebuchet MS" pitchFamily="34" charset="0"/>
                </a:rPr>
                <a:t>INOVAÇÃO</a:t>
              </a:r>
            </a:p>
          </p:txBody>
        </p:sp>
        <p:sp>
          <p:nvSpPr>
            <p:cNvPr id="447497" name="Text Box 9"/>
            <p:cNvSpPr txBox="1">
              <a:spLocks noChangeArrowheads="1"/>
            </p:cNvSpPr>
            <p:nvPr/>
          </p:nvSpPr>
          <p:spPr bwMode="auto">
            <a:xfrm>
              <a:off x="3219" y="3438"/>
              <a:ext cx="1271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pt-BR" sz="2000" b="1">
                  <a:solidFill>
                    <a:schemeClr val="bg1"/>
                  </a:solidFill>
                  <a:latin typeface="Trebuchet MS" pitchFamily="34" charset="0"/>
                </a:rPr>
                <a:t>CAPACITAÇÃO</a:t>
              </a:r>
            </a:p>
          </p:txBody>
        </p:sp>
        <p:sp>
          <p:nvSpPr>
            <p:cNvPr id="447498" name="Text Box 10"/>
            <p:cNvSpPr txBox="1">
              <a:spLocks noChangeArrowheads="1"/>
            </p:cNvSpPr>
            <p:nvPr/>
          </p:nvSpPr>
          <p:spPr bwMode="auto">
            <a:xfrm>
              <a:off x="2496" y="1536"/>
              <a:ext cx="960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pt-BR" sz="2000" b="1">
                  <a:solidFill>
                    <a:schemeClr val="bg1"/>
                  </a:solidFill>
                  <a:latin typeface="Trebuchet MS" pitchFamily="34" charset="0"/>
                </a:rPr>
                <a:t/>
              </a:r>
              <a:br>
                <a:rPr lang="pt-BR" sz="2000" b="1">
                  <a:solidFill>
                    <a:schemeClr val="bg1"/>
                  </a:solidFill>
                  <a:latin typeface="Trebuchet MS" pitchFamily="34" charset="0"/>
                </a:rPr>
              </a:br>
              <a:r>
                <a:rPr lang="pt-BR" sz="2000" b="1">
                  <a:solidFill>
                    <a:schemeClr val="bg1"/>
                  </a:solidFill>
                  <a:latin typeface="Trebuchet MS" pitchFamily="34" charset="0"/>
                </a:rPr>
                <a:t>POLÍTICA PÚBLICA</a:t>
              </a:r>
              <a:endParaRPr lang="pt-BR" sz="20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447499" name="Text Box 11"/>
            <p:cNvSpPr txBox="1">
              <a:spLocks noChangeArrowheads="1"/>
            </p:cNvSpPr>
            <p:nvPr/>
          </p:nvSpPr>
          <p:spPr bwMode="auto">
            <a:xfrm>
              <a:off x="2256" y="2784"/>
              <a:ext cx="134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pt-BR" sz="3200" b="1">
                  <a:solidFill>
                    <a:schemeClr val="bg1"/>
                  </a:solidFill>
                  <a:latin typeface="Trebuchet MS" pitchFamily="34" charset="0"/>
                </a:rPr>
                <a:t>TERRITÓRIO</a:t>
              </a:r>
            </a:p>
          </p:txBody>
        </p:sp>
      </p:grpSp>
      <p:sp>
        <p:nvSpPr>
          <p:cNvPr id="447500" name="Text Box 12"/>
          <p:cNvSpPr txBox="1">
            <a:spLocks noChangeArrowheads="1"/>
          </p:cNvSpPr>
          <p:nvPr/>
        </p:nvSpPr>
        <p:spPr bwMode="auto">
          <a:xfrm>
            <a:off x="6858000" y="6324600"/>
            <a:ext cx="19145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Fonte: Dirce Koga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ChangeArrowheads="1"/>
          </p:cNvSpPr>
          <p:nvPr/>
        </p:nvSpPr>
        <p:spPr bwMode="auto">
          <a:xfrm>
            <a:off x="838200" y="2971800"/>
            <a:ext cx="76676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>
              <a:defRPr/>
            </a:pPr>
            <a:r>
              <a:rPr 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Existe um Problema Populacional?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ClassGarmnd BT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ersonalizar design">
  <a:themeElements>
    <a:clrScheme name="1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ersonalizar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ar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6276</TotalTime>
  <Words>758</Words>
  <Application>Microsoft PowerPoint</Application>
  <PresentationFormat>Apresentação na tela (4:3)</PresentationFormat>
  <Paragraphs>130</Paragraphs>
  <Slides>17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Personalizar design</vt:lpstr>
      <vt:lpstr>Estrutura padrão</vt:lpstr>
      <vt:lpstr>1_Personalizar design</vt:lpstr>
      <vt:lpstr>Pacote</vt:lpstr>
      <vt:lpstr>Slide 1</vt:lpstr>
      <vt:lpstr>Slide 2</vt:lpstr>
      <vt:lpstr>Nosso Laboratório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Endereço da WIKI do Curso</vt:lpstr>
    </vt:vector>
  </TitlesOfParts>
  <Company>INPE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Julio Dalge</dc:creator>
  <cp:lastModifiedBy>usuario</cp:lastModifiedBy>
  <cp:revision>410</cp:revision>
  <dcterms:created xsi:type="dcterms:W3CDTF">2007-09-27T15:02:02Z</dcterms:created>
  <dcterms:modified xsi:type="dcterms:W3CDTF">2019-06-17T01:54:48Z</dcterms:modified>
</cp:coreProperties>
</file>