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83" r:id="rId3"/>
    <p:sldId id="257" r:id="rId4"/>
    <p:sldId id="258" r:id="rId5"/>
    <p:sldId id="273" r:id="rId6"/>
    <p:sldId id="259" r:id="rId7"/>
    <p:sldId id="272" r:id="rId8"/>
    <p:sldId id="276" r:id="rId9"/>
    <p:sldId id="268" r:id="rId10"/>
    <p:sldId id="269" r:id="rId11"/>
    <p:sldId id="270" r:id="rId12"/>
    <p:sldId id="274" r:id="rId13"/>
    <p:sldId id="271" r:id="rId14"/>
    <p:sldId id="275" r:id="rId15"/>
    <p:sldId id="266" r:id="rId16"/>
    <p:sldId id="267" r:id="rId17"/>
    <p:sldId id="260" r:id="rId18"/>
    <p:sldId id="262" r:id="rId19"/>
    <p:sldId id="263" r:id="rId20"/>
    <p:sldId id="264" r:id="rId21"/>
    <p:sldId id="278" r:id="rId22"/>
    <p:sldId id="282" r:id="rId23"/>
    <p:sldId id="281" r:id="rId24"/>
    <p:sldId id="279" r:id="rId25"/>
    <p:sldId id="285" r:id="rId26"/>
    <p:sldId id="261" r:id="rId27"/>
    <p:sldId id="277" r:id="rId28"/>
    <p:sldId id="280" r:id="rId29"/>
    <p:sldId id="284" r:id="rId30"/>
    <p:sldId id="286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C5FB-8D31-4D8F-B417-5BD1B22D919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D8F6D-CB9A-4B23-B3BF-86D200996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8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12634-E8A5-591F-358E-BB6BBC01E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53C933-D8B9-82E8-93C2-9C5F57C22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E9DEAF-10C6-FC8A-75E4-9209A300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ADC6-FC57-42BE-BBF7-F40E6D17B8AB}" type="datetime1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2266A0-E534-081E-D323-BF6EAE1D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70436C-0E77-92F7-3FCF-EA66D7C2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11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D4AC5-0794-F4DE-A236-48E016BB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506CA7-0595-73FE-88E7-01DE5FEBE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AF59A2-FCF2-C418-8337-5C83AD13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520-73B5-45CA-8D5E-844BCE195010}" type="datetime1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F157E-7B79-A298-83E4-2DF85E9A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38DACB-DE46-48E8-4BB8-E6B44A5C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74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E2B577-278B-CE5F-3161-EAE3E1333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4EE9D1-82F0-FFBB-075F-1664BC7B9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DB0D98-6EB1-39F1-21C6-3B89A8BA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9C193-5673-4786-8E8B-CA8EC898037C}" type="datetime1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801709-E947-21E7-1213-D6552869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9A544D-58B9-8BC4-7C4E-20F5351A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20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D70AF-B81A-F92A-3406-2CF18854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5622C-AEF9-6342-0967-5E180A5F1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F58EE4-7568-0EBA-AA58-E0288BC8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5584D-B059-4C03-938A-E3DFCDAD0303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03/09/2025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A0E6CF-73B6-164C-6CC1-3BD0A054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AAEFD9-5ABA-0139-56EB-95F3D594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A686B-5EFC-4E2D-9392-58EC3FC8562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81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6A816-4E12-8E2F-8161-20A62C01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B591CA-70B6-96D8-4BAA-9BD2C5625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6590FD-9E11-B802-C494-7CCD69C4A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2ED9-5DAF-4174-A5BA-A82831088D76}" type="datetime1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2A8E25-ADE2-83FD-F8E2-24282EC2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BBCED2-F030-FE90-0800-C59722EF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80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A043F-AF0D-5D22-77F9-DF103E8C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805C08-BFA5-1A51-2FDB-57C64D6DB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0DB130-E49B-D108-B06F-3C6B97DE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A781-19C0-49B6-944F-04F726BEBCB0}" type="datetime1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138D5E-768A-7716-3E20-229170A5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3C73ED-2A0F-A13D-6208-D85FF199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04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A051C-DAB8-B21A-C4C2-9C9EFB8A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13AE47-460B-FBAA-636E-16398897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02ABD4-F6B0-1BA1-9832-A5BA3D3D2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0207B5-3166-911D-3173-A0F4DE30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F158-2B8E-4F81-B31D-6FFA6C2A3E56}" type="datetime1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357A18-D450-6481-684D-D20C2DFFF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61E5C4-AC76-733E-4570-5D992F88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27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CD8A8-AC7E-0576-C23F-2217DE94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3B242B-1861-0DB7-E2C6-37739C735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E8F0CD-E553-B71D-FC48-632DD1794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9CFE43-3987-660B-70B3-CBA5622A2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9C90016-9D74-FF0C-4F6E-79DF46137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3AB090-54CF-25B2-4DF0-3F8092DA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C98C-7279-4D5A-9811-03B01AD06DA7}" type="datetime1">
              <a:rPr lang="pt-BR" smtClean="0"/>
              <a:t>03/09/2025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6AFFD4-7512-4C30-0BD6-1BCD129A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09FA28-B016-A89F-4AD2-50547645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12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8EFBB-ABB5-D067-00C7-DF00AD6E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CADDCD-B23F-146E-33F2-809BC8B8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B78C-F581-4C1F-9ED1-81AAF37A867F}" type="datetime1">
              <a:rPr lang="pt-BR" smtClean="0"/>
              <a:t>03/09/2025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E6EB60-235A-FA6F-454F-2623CF66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C28D8C-70D6-CDDC-39E8-E0B654BF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35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2914925-6F3A-ED4C-B1F6-02660E84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4BD7-87BC-4C9A-8AE9-C4C422D0C0A9}" type="datetime1">
              <a:rPr lang="pt-BR" smtClean="0"/>
              <a:t>03/09/2025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9384250-7C13-A81C-D4E3-16095D6D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DB65E8-5FDC-8D38-0477-00BF7A7B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87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929CB-B2F1-9D99-65BD-6903908A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AD1BA7-26E9-854C-F0E8-98799FEF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EB39F2-29D5-8042-5766-C651FBA35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C534B9-1586-836E-CB50-3460FF04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352-91E8-4EEB-8576-FCC7F2A53653}" type="datetime1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6705ED-FA56-1A61-4385-6D0AFF98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A82B14-4A9A-8206-2EBC-5FE7A708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42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3F504-A679-C72D-588F-69E788BE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57B1C17-4E56-71FD-425D-8BA8DB042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C1115A-3741-E658-C380-160082B87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9EB452-1485-1939-5D0B-B52ABE42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67C0-3535-498D-96B9-8E48449BCC81}" type="datetime1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A44B5B-09BA-445A-3A7E-72672B5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B5894C-09A5-7403-74E7-483D3C0A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ikifavelas.com.br/index.php?title=Arquivo:Favela_do_Vidigal.jp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27DA233-931D-2978-C56F-03F73E5FE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2B1A6E-285C-D0C3-A6E2-A0DAF3C5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898E24-4A4D-399D-2511-A6EAF3372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F4BD90-7756-4058-86BB-6D748182CFC9}" type="datetime1">
              <a:rPr lang="pt-BR" smtClean="0"/>
              <a:t>03/09/2025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397817-BF92-CE10-C14C-116C0826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F5C9E4-08BE-DBB9-4547-D6B3F1F57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1AFBFB-DF3D-4B1A-9A85-F89636B57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76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1337B65-7938-9C22-8ACD-B4489724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04D438-EEAD-8290-25BE-C9C5F6FDB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FAC093-9D10-ABF1-BE6A-7BC4216D9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55B87-1AAF-4411-A83F-512640C0B6F7}" type="datetime1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E486E3-7529-9B84-A4C9-41B6BB09A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AF7FB5-80A1-E63E-3A5A-7827B7A70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686B-5EFC-4E2D-9392-58EC3FC856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36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search?wallpaper=favela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AEA11-325E-30E2-8C47-ADA3D0D71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97417-EBDA-E895-8A5C-6831CE1B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70" y="637268"/>
            <a:ext cx="10395857" cy="24760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FFFFFF"/>
                </a:solidFill>
              </a:rPr>
              <a:t>Apresentação População, Espaço e Ambiente: SER-458</a:t>
            </a:r>
            <a:br>
              <a:rPr lang="pt-BR" dirty="0">
                <a:solidFill>
                  <a:srgbClr val="FFFFFF"/>
                </a:solidFill>
              </a:rPr>
            </a:br>
            <a:br>
              <a:rPr lang="pt-BR" dirty="0">
                <a:solidFill>
                  <a:srgbClr val="FFFFFF"/>
                </a:solidFill>
              </a:rPr>
            </a:br>
            <a:r>
              <a:rPr lang="pt-BR" dirty="0">
                <a:solidFill>
                  <a:srgbClr val="FFFFFF"/>
                </a:solidFill>
              </a:rPr>
              <a:t>Caracterizando favelas em Mauá-SP</a:t>
            </a: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8EADE30-4F03-B7BA-A7EA-113866A90D04}"/>
              </a:ext>
            </a:extLst>
          </p:cNvPr>
          <p:cNvSpPr txBox="1">
            <a:spLocks/>
          </p:cNvSpPr>
          <p:nvPr/>
        </p:nvSpPr>
        <p:spPr>
          <a:xfrm>
            <a:off x="3086097" y="4664074"/>
            <a:ext cx="6019801" cy="108857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dirty="0">
                <a:solidFill>
                  <a:srgbClr val="FFFFFF"/>
                </a:solidFill>
              </a:rPr>
              <a:t>Discente: Heitor Martins Guimarães</a:t>
            </a:r>
          </a:p>
          <a:p>
            <a:endParaRPr lang="pt-BR" sz="28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1A54731-4508-1608-8749-D22B8744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A5AAFA9-18AC-3E2C-B2A2-2884E6DE14F6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2718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61875-494D-18B8-1EB1-B0C16CFC51E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/>
              <a:t>Variáveis escolhidas: banheiros por domicílio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5102EB-C1BD-EB01-5CDE-56C077E65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768190"/>
            <a:ext cx="10940143" cy="18145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dirty="0"/>
              <a:t>Justificativa: menor pressão sobre instalações (indicador contrário ao critério para favelas ONU-Habitat); barreira financeira</a:t>
            </a:r>
          </a:p>
          <a:p>
            <a:r>
              <a:rPr lang="pt-BR" dirty="0"/>
              <a:t>Quantidade de banheiros existentes no domicílio para o próprio domicílio apenas.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E21BC0-9BD8-A216-7EB2-5FABA8C8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6" y="5850823"/>
            <a:ext cx="6906589" cy="9812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346464-9FB5-DA19-D1B8-4F8376C8C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6" y="3640162"/>
            <a:ext cx="9688277" cy="2095792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DBE010-80D1-1EC8-38B7-3D8D1A74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10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6A354E-1EAC-8D16-027E-566B3AF75E72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8164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3ED9A-C96F-51E6-6792-309858B46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72981-FDBA-4F41-8D4A-2CAA3D8D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141"/>
            <a:ext cx="10515600" cy="13255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/>
              <a:t>Variáveis escolhidas: banheiros por domicílio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1604E-65BF-AF0D-A1C2-8786586C0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600200"/>
            <a:ext cx="11669485" cy="50400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/>
              <a:t>Operação realizada: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“</a:t>
            </a:r>
            <a:r>
              <a:rPr lang="pt-BR" dirty="0" err="1"/>
              <a:t>pessoas_por_domicilio</a:t>
            </a:r>
            <a:r>
              <a:rPr lang="pt-BR" dirty="0"/>
              <a:t>” diz respeito à quantidade de pessoas nos domicílios particulares no setor censitário.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C98241E-7AAD-0DCB-BB23-BB0ED97E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27" y="1855191"/>
            <a:ext cx="7141873" cy="3402609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7CB17F-2549-ABEF-D88F-ADCE3DEA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11</a:t>
            </a:fld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E4EB637-F517-28F5-71E9-CF0824BD4E93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9157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7C7A2-5900-5AB1-DB2B-568AA164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83" y="267608"/>
            <a:ext cx="10515600" cy="13255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Variáveis escolhidas: arborização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7517FC-36BF-0660-CACC-1A860186F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583" y="1690688"/>
            <a:ext cx="10515600" cy="42211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Justificativa: regiões mais desenvolvidas socioeconomicamente tendem a ter mais presença de árvores (FARINHA, 2022) – que têm efeitos positivos, como mitigação de ilhas de calor.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E546057-F7F0-6C72-0E4B-880861935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83" y="4517012"/>
            <a:ext cx="10643973" cy="11437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E2AFC5F-BD83-05DF-2D50-03770857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28" y="3211286"/>
            <a:ext cx="9111509" cy="11571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5AB8B8-F66C-A0B3-C67D-51C848D6DB77}"/>
              </a:ext>
            </a:extLst>
          </p:cNvPr>
          <p:cNvSpPr txBox="1"/>
          <p:nvPr/>
        </p:nvSpPr>
        <p:spPr>
          <a:xfrm>
            <a:off x="832583" y="6061278"/>
            <a:ext cx="102652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400" dirty="0"/>
              <a:t>Referência: FARINHA, Bárbara </a:t>
            </a:r>
            <a:r>
              <a:rPr lang="pt-BR" sz="1400" dirty="0" err="1"/>
              <a:t>Saeta</a:t>
            </a:r>
            <a:r>
              <a:rPr lang="pt-BR" sz="1400" dirty="0"/>
              <a:t>. </a:t>
            </a:r>
            <a:r>
              <a:rPr lang="pt-BR" sz="1400" i="1" dirty="0"/>
              <a:t>Árvores para quem? </a:t>
            </a:r>
            <a:r>
              <a:rPr lang="pt-BR" sz="1400" dirty="0"/>
              <a:t>Um estudo sobre percepção ambiental e distribuição socioeconômica da floresta urbana na cidade de São Paulo. 2022. Tese de Doutorado. Universidade de São Paulo.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89E63C3-C025-1D91-F0CD-E57E9BE1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2801CE0-E2D2-D17D-A207-0C4F07EB8A3B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73185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CD5EF-FB59-E122-BB35-5872AE07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1C547-B06D-B501-421C-C5B088CE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45286" cy="121330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Variáveis escolhidas: arborização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05F4C3-E3FE-BE59-AA23-1F94C3568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4408714" cy="6563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Procedimento realizado: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C32853-96A1-28AE-C870-01FC2817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71800"/>
            <a:ext cx="10596120" cy="3331029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B97B93-6870-9733-2574-3B593CC1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13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59EF45-EF6B-67AA-6E34-9C621698F935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8686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9EEFD-0AC4-D215-593D-FEF2B63294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Normalização (0-1) das variáveis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80407778-F230-495F-EFC7-2345E3544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304565"/>
              </p:ext>
            </p:extLst>
          </p:nvPr>
        </p:nvGraphicFramePr>
        <p:xfrm>
          <a:off x="838201" y="1825624"/>
          <a:ext cx="10199913" cy="3268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9971">
                  <a:extLst>
                    <a:ext uri="{9D8B030D-6E8A-4147-A177-3AD203B41FA5}">
                      <a16:colId xmlns:a16="http://schemas.microsoft.com/office/drawing/2014/main" val="1556846501"/>
                    </a:ext>
                  </a:extLst>
                </a:gridCol>
                <a:gridCol w="3399971">
                  <a:extLst>
                    <a:ext uri="{9D8B030D-6E8A-4147-A177-3AD203B41FA5}">
                      <a16:colId xmlns:a16="http://schemas.microsoft.com/office/drawing/2014/main" val="3726578160"/>
                    </a:ext>
                  </a:extLst>
                </a:gridCol>
                <a:gridCol w="3399971">
                  <a:extLst>
                    <a:ext uri="{9D8B030D-6E8A-4147-A177-3AD203B41FA5}">
                      <a16:colId xmlns:a16="http://schemas.microsoft.com/office/drawing/2014/main" val="1589913624"/>
                    </a:ext>
                  </a:extLst>
                </a:gridCol>
              </a:tblGrid>
              <a:tr h="544815">
                <a:tc>
                  <a:txBody>
                    <a:bodyPr/>
                    <a:lstStyle/>
                    <a:p>
                      <a:r>
                        <a:rPr lang="pt-BR" dirty="0"/>
                        <a:t> VARIÁVEL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Mínimo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Máximo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566973"/>
                  </a:ext>
                </a:extLst>
              </a:tr>
              <a:tr h="544815">
                <a:tc>
                  <a:txBody>
                    <a:bodyPr/>
                    <a:lstStyle/>
                    <a:p>
                      <a:r>
                        <a:rPr lang="pt-BR" dirty="0"/>
                        <a:t>Taxa de alfabetização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0.812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105294"/>
                  </a:ext>
                </a:extLst>
              </a:tr>
              <a:tr h="544815">
                <a:tc>
                  <a:txBody>
                    <a:bodyPr/>
                    <a:lstStyle/>
                    <a:p>
                      <a:r>
                        <a:rPr lang="pt-BR" dirty="0"/>
                        <a:t>Banheiros por pessoa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0.839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574959"/>
                  </a:ext>
                </a:extLst>
              </a:tr>
              <a:tr h="544815">
                <a:tc>
                  <a:txBody>
                    <a:bodyPr/>
                    <a:lstStyle/>
                    <a:p>
                      <a:r>
                        <a:rPr lang="pt-BR" dirty="0"/>
                        <a:t>Taxa de coleta de lixo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9657"/>
                  </a:ext>
                </a:extLst>
              </a:tr>
              <a:tr h="544815">
                <a:tc>
                  <a:txBody>
                    <a:bodyPr/>
                    <a:lstStyle/>
                    <a:p>
                      <a:r>
                        <a:rPr lang="pt-BR" dirty="0"/>
                        <a:t>Indicador arborização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058007"/>
                  </a:ext>
                </a:extLst>
              </a:tr>
              <a:tr h="544815">
                <a:tc>
                  <a:txBody>
                    <a:bodyPr/>
                    <a:lstStyle/>
                    <a:p>
                      <a:r>
                        <a:rPr lang="pt-BR" dirty="0"/>
                        <a:t>Renda média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129905"/>
                  </a:ext>
                </a:extLst>
              </a:tr>
            </a:tbl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5F80B31-59EA-4768-B274-86A26145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8A42ED-F86B-4354-62EA-22C7D2E6915D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2745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34E64-6855-4888-6CB4-E015B9B8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93229" cy="13112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Tratamento de outlier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6D4FD03-73E4-06D3-C188-FFF63970A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246128"/>
            <a:ext cx="10031249" cy="13112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95E2DF-32C1-A91A-F401-EFFB0B65A883}"/>
              </a:ext>
            </a:extLst>
          </p:cNvPr>
          <p:cNvSpPr txBox="1"/>
          <p:nvPr/>
        </p:nvSpPr>
        <p:spPr>
          <a:xfrm>
            <a:off x="838200" y="2407444"/>
            <a:ext cx="7957457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Outliers podem “puxar” a normalização para uma região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Primeiro termo: 0.5; segundo: 0.812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2C41FDA-4417-550B-79E8-E09CE248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15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E159E8-A332-468B-78F2-6FCC58724AD4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8628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4C40-ECC9-12F2-2FF1-DF750758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2463120"/>
            <a:ext cx="4528457" cy="19317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dirty="0"/>
              <a:t>Gráfico de radar</a:t>
            </a:r>
            <a:br>
              <a:rPr lang="pt-BR" dirty="0"/>
            </a:br>
            <a:r>
              <a:rPr lang="pt-BR" sz="3200" dirty="0"/>
              <a:t> (</a:t>
            </a:r>
            <a:r>
              <a:rPr lang="pt-BR" sz="3200" i="1" dirty="0"/>
              <a:t>Radar </a:t>
            </a:r>
            <a:r>
              <a:rPr lang="pt-BR" sz="3200" i="1" dirty="0" err="1"/>
              <a:t>chart</a:t>
            </a:r>
            <a:r>
              <a:rPr lang="pt-BR" sz="3200" dirty="0"/>
              <a:t>)</a:t>
            </a:r>
          </a:p>
        </p:txBody>
      </p:sp>
      <p:pic>
        <p:nvPicPr>
          <p:cNvPr id="5" name="Espaço Reservado para Conteúdo 4" descr="Gráfico, Gráfico de radar&#10;&#10;O conteúdo gerado por IA pode estar incorreto.">
            <a:extLst>
              <a:ext uri="{FF2B5EF4-FFF2-40B4-BE49-F238E27FC236}">
                <a16:creationId xmlns:a16="http://schemas.microsoft.com/office/drawing/2014/main" id="{3229BE1B-DC79-65F0-92D3-D5875A5D2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71" y="-1"/>
            <a:ext cx="7369629" cy="7369629"/>
          </a:xfr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1D3540C-D8FB-A514-8635-7BB2EBDB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16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DAA0571-68B4-4362-A72D-A74CFBEDDAD3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73172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54278-3C54-76E0-F046-862C5AAA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48743" cy="12350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Regressão 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DABA3E-1FFB-856C-5472-42E40116E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50286" cy="5910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Analisando efeito das variáveis de gênero e raça sobre o índice.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6BE817-F330-FCC1-7B00-61386238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72" y="4441372"/>
            <a:ext cx="7983455" cy="22921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81724F1-0ED3-0E15-8DA2-E18433B16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64" y="2688679"/>
            <a:ext cx="8559871" cy="1561373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020C27-F9D4-F585-1803-DC4AA8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17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936E79-0267-9517-1F0D-3804F91ED7A5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59509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34F5B-E00D-C8AB-2DBB-EF7F3203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90"/>
            <a:ext cx="3537857" cy="11262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Regressão 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D58AFB-BE76-AD2F-B622-7D2512052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074"/>
            <a:ext cx="10363200" cy="732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Analisando o efeito da densidade populacional sobre o índice.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893A95-2011-9669-9157-8D762895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68" y="2148631"/>
            <a:ext cx="3505689" cy="4382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E5A9968-1D42-C3F4-F51E-0F5EA2D6D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68" y="2639881"/>
            <a:ext cx="5780314" cy="408299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5C691C4-EB29-3D08-DB0D-6A0E1FEA1818}"/>
              </a:ext>
            </a:extLst>
          </p:cNvPr>
          <p:cNvSpPr txBox="1"/>
          <p:nvPr/>
        </p:nvSpPr>
        <p:spPr>
          <a:xfrm>
            <a:off x="7174175" y="4001422"/>
            <a:ext cx="4147457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Cálculo da densidade populacional: número de pessoas/ área do setor censitário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16C4F0-801E-0CF8-26A3-9F7390E9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18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CB36400-1BB2-AC64-9244-EA7AAB5DC989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77060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72ACF-2732-6CE9-4C4E-D5C53BCB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44143" cy="116976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Pirâmides etárias</a:t>
            </a:r>
          </a:p>
        </p:txBody>
      </p:sp>
      <p:pic>
        <p:nvPicPr>
          <p:cNvPr id="5" name="Espaço Reservado para Conteúdo 4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F9DFB7BA-6B14-8AAA-13F7-C2AD6B4E2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" y="2062390"/>
            <a:ext cx="12183834" cy="4430485"/>
          </a:xfr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6506C71-4719-776C-EAC8-72C31F6E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19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F644E2-5F86-CA1A-A346-019BF304C003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97029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C1E78-FDAF-796C-5731-C96FABD8A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75314" cy="91938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t-BR" dirty="0"/>
              <a:t>Área de estudo</a:t>
            </a:r>
          </a:p>
        </p:txBody>
      </p:sp>
      <p:pic>
        <p:nvPicPr>
          <p:cNvPr id="5" name="Espaço Reservado para Conteúdo 4" descr="Mapa&#10;&#10;O conteúdo gerado por IA pode estar incorreto.">
            <a:extLst>
              <a:ext uri="{FF2B5EF4-FFF2-40B4-BE49-F238E27FC236}">
                <a16:creationId xmlns:a16="http://schemas.microsoft.com/office/drawing/2014/main" id="{8AB4D256-7F98-2C41-CD0B-10021B70B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73" y="1487391"/>
            <a:ext cx="7332956" cy="5185552"/>
          </a:xfrm>
          <a:ln w="28575">
            <a:solidFill>
              <a:schemeClr val="bg1"/>
            </a:solidFill>
          </a:ln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72663B2-3342-3DE5-4464-3F4B58F5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D2C7B2-4BE9-00B5-FA6E-016F3AF94588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6466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A5B44-F71E-3616-2AEC-2B838B0E063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Visualização da população com células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D3E79D-28E8-F961-762D-8FECEB51E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528" y="3131910"/>
            <a:ext cx="8196943" cy="8413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Tabelas -&gt; Setores -&gt; Pontos CNEF -&gt; Células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9AB8BB-5A76-1B0F-7F81-B3DDA6A2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20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20AB405-595F-8372-9288-89FFA2D9CF1F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07214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Conteúdo 12" descr="Mapa de cidade&#10;&#10;O conteúdo gerado por IA pode estar incorreto.">
            <a:extLst>
              <a:ext uri="{FF2B5EF4-FFF2-40B4-BE49-F238E27FC236}">
                <a16:creationId xmlns:a16="http://schemas.microsoft.com/office/drawing/2014/main" id="{B6FDF95A-06B3-E524-6F25-B94186280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" y="0"/>
            <a:ext cx="12195613" cy="6858000"/>
          </a:xfr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A40B875-0224-3A54-FC5A-B7A4DE9D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21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941D8E-2600-3453-997A-3202932F76DC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870067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 descr="Tela de jogo de vídeo game&#10;&#10;O conteúdo gerado por IA pode estar incorreto.">
            <a:extLst>
              <a:ext uri="{FF2B5EF4-FFF2-40B4-BE49-F238E27FC236}">
                <a16:creationId xmlns:a16="http://schemas.microsoft.com/office/drawing/2014/main" id="{CC6B2275-2808-A09C-CD6B-BB73EEA56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1" y="0"/>
            <a:ext cx="12195612" cy="6858000"/>
          </a:xfr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B4037B4-4EB0-C96B-8FB9-32D0F503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22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A7E781C-A472-5B8E-E537-D8C6FD7EB44C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75199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Mapa&#10;&#10;O conteúdo gerado por IA pode estar incorreto.">
            <a:extLst>
              <a:ext uri="{FF2B5EF4-FFF2-40B4-BE49-F238E27FC236}">
                <a16:creationId xmlns:a16="http://schemas.microsoft.com/office/drawing/2014/main" id="{83EDDF3A-B3AD-716E-20D5-FE13CDD8A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1" y="0"/>
            <a:ext cx="12195612" cy="6858000"/>
          </a:xfr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411CAA6-B815-EC20-CE0B-9D3C4316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C9E9C4-A835-0218-0EC7-D7142BFFD83A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991675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B882A-786D-960E-785C-5FE0E7F2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298371" cy="12568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Explicação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3B4909-4093-163D-2044-0C3F3034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443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Para realizar as médias dos índices por área, foi realizada uma </a:t>
            </a:r>
            <a:r>
              <a:rPr lang="pt-BR" b="1" dirty="0"/>
              <a:t>média ponderada</a:t>
            </a:r>
            <a:r>
              <a:rPr lang="pt-BR" dirty="0"/>
              <a:t> pelos habitantes de cada setor censitário.</a:t>
            </a:r>
          </a:p>
          <a:p>
            <a:endParaRPr lang="pt-BR" dirty="0"/>
          </a:p>
          <a:p>
            <a:r>
              <a:rPr lang="pt-BR" dirty="0"/>
              <a:t>Justificativa: evitar que setores com pouca população relativa contribuíssem igualmente para o índice da FCU como um todo.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A3922F-DCC4-94AA-BAC9-A2719623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24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91B19F3-E3C8-2EDA-C805-B7CE2BCD8121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144583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328DB-FFC7-9864-83E2-155608C6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781" y="2335439"/>
            <a:ext cx="2710542" cy="17140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t-BR" sz="3200" dirty="0" err="1"/>
              <a:t>Boxplots</a:t>
            </a:r>
            <a:r>
              <a:rPr lang="pt-BR" sz="3200" dirty="0"/>
              <a:t> (parte 1)</a:t>
            </a:r>
          </a:p>
        </p:txBody>
      </p:sp>
      <p:pic>
        <p:nvPicPr>
          <p:cNvPr id="5" name="Espaço Reservado para Conteúdo 4" descr="Diagrama&#10;&#10;O conteúdo gerado por IA pode estar incorreto.">
            <a:extLst>
              <a:ext uri="{FF2B5EF4-FFF2-40B4-BE49-F238E27FC236}">
                <a16:creationId xmlns:a16="http://schemas.microsoft.com/office/drawing/2014/main" id="{3AF10F5E-1CE4-06F0-CF2F-8DB3D8B97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61" y="0"/>
            <a:ext cx="6824477" cy="6858000"/>
          </a:xfr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1CDD5A3-2576-A508-EB6E-50CFCE9F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25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6621F2-9AAB-9304-1C7F-83BE99D74308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209857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CC81B-8360-0A34-8F6F-3D3F628F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4" y="2721428"/>
            <a:ext cx="2699657" cy="14151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t-BR" sz="3200" dirty="0" err="1"/>
              <a:t>Boxplots</a:t>
            </a:r>
            <a:r>
              <a:rPr lang="pt-BR" sz="3200" dirty="0"/>
              <a:t> (parte 2)</a:t>
            </a:r>
          </a:p>
        </p:txBody>
      </p:sp>
      <p:pic>
        <p:nvPicPr>
          <p:cNvPr id="5" name="Espaço Reservado para Conteúdo 4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377DA2CC-FCF4-1D2F-4D83-A71278FA9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61" y="0"/>
            <a:ext cx="6088877" cy="6858000"/>
          </a:xfr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9A4D022-C60A-3F1E-B63D-2078DAA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26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9713A9-204B-2EB5-CCA9-AF903B4E239E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424307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Mapa de cidade&#10;&#10;O conteúdo gerado por IA pode estar incorreto.">
            <a:extLst>
              <a:ext uri="{FF2B5EF4-FFF2-40B4-BE49-F238E27FC236}">
                <a16:creationId xmlns:a16="http://schemas.microsoft.com/office/drawing/2014/main" id="{8CC8F8CF-2052-9F09-F6E0-7C902D629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9"/>
          </a:xfr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51ACC9C-A8AB-120B-0EEA-42F521C8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27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DAFC9C7-513F-52EE-5E74-74A256F4AA4B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111056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A72FA-A4AE-E0F8-2F18-831A86DB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53743" cy="13255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Considerações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D77CD2-368E-091C-3FB8-F2AB27AA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12286" cy="4667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pt-BR" dirty="0"/>
              <a:t>Áreas de favela em Mauá são, de fato, mais vulneráveis que áreas de não-favela, em geral.</a:t>
            </a:r>
          </a:p>
          <a:p>
            <a:endParaRPr lang="pt-BR" dirty="0"/>
          </a:p>
          <a:p>
            <a:r>
              <a:rPr lang="pt-BR" dirty="0"/>
              <a:t>A variável de raça apresentou uma correlação com o índice: quanto maior a proporção de pessoas brancas, maior tende a ser o índice.</a:t>
            </a:r>
          </a:p>
          <a:p>
            <a:endParaRPr lang="pt-BR" dirty="0"/>
          </a:p>
          <a:p>
            <a:r>
              <a:rPr lang="pt-BR" dirty="0"/>
              <a:t>As variáveis de densidade populacional e gênero não foram significativas para o índice.</a:t>
            </a:r>
          </a:p>
          <a:p>
            <a:endParaRPr lang="pt-BR" dirty="0"/>
          </a:p>
          <a:p>
            <a:r>
              <a:rPr lang="pt-BR" dirty="0"/>
              <a:t>As pirâmides etárias de áreas de favela e não-favela apresentam diferenças.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7175EB-06D8-F1D6-142A-69F4D347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28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B05294-D9C8-0611-168B-87A3C6C3C369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009935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F1427-63FD-D00F-15D7-39306825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211" y="2766218"/>
            <a:ext cx="2927578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Obrigado!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23B2B3C-6C3F-089E-0E7B-12490F8A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A686B-5EFC-4E2D-9392-58EC3FC8562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7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FD466-81C9-4540-B10C-3CE81F3F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64971" cy="13255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4470E7-BBB6-14BD-1E99-03FA3609C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17629" cy="3453946"/>
          </a:xfrm>
          <a:prstGeom prst="roundRect">
            <a:avLst/>
          </a:prstGeom>
          <a:solidFill>
            <a:schemeClr val="lt1">
              <a:alpha val="95000"/>
            </a:schemeClr>
          </a:solidFill>
          <a:effectLst>
            <a:softEdge rad="254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Criar um índice de vulnerabilidade socioeconômica</a:t>
            </a:r>
          </a:p>
          <a:p>
            <a:endParaRPr lang="pt-BR" dirty="0"/>
          </a:p>
          <a:p>
            <a:r>
              <a:rPr lang="pt-BR" dirty="0"/>
              <a:t>Analisar interação do índice com outras variáveis</a:t>
            </a:r>
          </a:p>
          <a:p>
            <a:endParaRPr lang="pt-BR" dirty="0"/>
          </a:p>
          <a:p>
            <a:r>
              <a:rPr lang="pt-BR" dirty="0"/>
              <a:t>Analisar comportamento populacional na cidade de Mauá pensando áreas de favela e áreas de não-favela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50718A-B7BD-B467-8249-13FF855A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3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CF1A7E-8F68-70A7-3C48-EFAC3CCA673F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183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70709-80A0-F247-C304-A694C21B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817914" cy="13255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Índice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8F0851-5228-0B0F-226D-04038549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089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Conceituação de vulnerabilidade socioeconômica: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Incapacidade de enfrentar, resistir e se recuperar de estressores urbanos.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C01C63-D4BE-2E96-7600-7F6D0AA9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4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E21EE4-E289-81C0-BA3B-94A0F6711F91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7361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18AC3-F3AC-08BC-BAAC-94037B5D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77543" cy="132216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Variáveis escolhidas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FA12E6-8695-7B4F-68FA-EE770A91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342" y="1944007"/>
            <a:ext cx="6161314" cy="19517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5 variáveis</a:t>
            </a:r>
          </a:p>
          <a:p>
            <a:r>
              <a:rPr lang="pt-BR" dirty="0"/>
              <a:t>Nível de setor censitário</a:t>
            </a:r>
          </a:p>
          <a:p>
            <a:r>
              <a:rPr lang="pt-BR" dirty="0"/>
              <a:t>Censo 2022.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03DCFD-6E69-1AC6-C92A-C764CA5F2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27" y="4152447"/>
            <a:ext cx="7883545" cy="234042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43818E-9C10-2595-55E1-416C984B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5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5B7938-CBAD-E780-FC63-A1C490740CE5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751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5C788A-98AC-F5A2-09CC-0B9A4DB0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r>
              <a:rPr lang="pt-BR" sz="4000" dirty="0"/>
              <a:t>Variáveis escolhidas: alfabetização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A5116B-0A1C-B5BD-36B0-3CEB01AD3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pt-BR" sz="2000" dirty="0"/>
              <a:t>Pessoas alfabetizadas, idade</a:t>
            </a:r>
          </a:p>
          <a:p>
            <a:pPr marL="0" indent="0">
              <a:buNone/>
            </a:pPr>
            <a:r>
              <a:rPr lang="pt-BR" sz="2000" dirty="0"/>
              <a:t>alfabetizacao_V00748:alfabetizacao_V00760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/>
              <a:t>Justificativa: crucial para acesso a informações, tanto de saúde, alertas, questões políticas, favorece a tomada de decisão mais embasada etc. </a:t>
            </a:r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591EBB-0684-032D-70E1-2BDE15CB2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290404"/>
            <a:ext cx="4170530" cy="4309085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1F2CC5-3C30-156D-B36A-B78A2378C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6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701A5E-B18E-7D61-796A-C2AAA8C30590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762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827C8-4848-BD4D-DFA2-64CD56FE1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D7530-12E3-2AE4-C96E-FA3053A4B50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Variáveis escolhidas: alfabetização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D80F33-A391-D2E0-3E00-A0EDEEF1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86257" cy="972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A partir da variável, foi construída uma taxa.</a:t>
            </a:r>
          </a:p>
          <a:p>
            <a:pPr marL="0" indent="0">
              <a:buNone/>
            </a:pPr>
            <a:r>
              <a:rPr lang="pt-BR" dirty="0"/>
              <a:t>Porcentagem de pessoas alfabetizadas: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FF6C02E-2F97-EEE3-CF55-DCB6651D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53" y="3695192"/>
            <a:ext cx="8534290" cy="29228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8090135-97DA-BE09-A83A-BCFE0E9D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52" y="3047112"/>
            <a:ext cx="9702759" cy="30568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D8DAB9-1C26-6CA9-8ABD-055D7A18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7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BE598F-1FDF-3CEC-7816-E955BA08839F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6311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7AFA3-3BF5-D971-EDE1-C5144936F9E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Variáveis escolhidas: renda média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FC7422-2A94-ACA6-7624-542BB900B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782" y="5454410"/>
            <a:ext cx="5635656" cy="5653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5976DB-ABF7-B3FA-1F4F-7689DFA7A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39" y="4007316"/>
            <a:ext cx="11549435" cy="3436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E250AAC-5A0F-E981-11D8-5FD2FF3F0EB8}"/>
              </a:ext>
            </a:extLst>
          </p:cNvPr>
          <p:cNvSpPr txBox="1"/>
          <p:nvPr/>
        </p:nvSpPr>
        <p:spPr>
          <a:xfrm>
            <a:off x="1132782" y="1981200"/>
            <a:ext cx="9361047" cy="919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/>
              <a:t>Justificativa: possibilidade de acesso a serviços privados e a uma maior gama de ferramentas para lidar com situações adversas.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2EF86BB-E6C7-7987-677C-514B15BF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CAC3F4-7D6A-7D63-F310-F18319305224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119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1284E-E3BF-8F00-048A-B4F9542A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3114" cy="13255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Variáveis escolhidas: coleta de lixo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7BDB57-48F1-3BB3-37C0-92F3A65A1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6067" cy="7525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Justificativa: destinação incorreta aumenta o risco de doenças.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E247BE-26E8-DBDE-1490-260DB06F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33" y="2699303"/>
            <a:ext cx="9450119" cy="7525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8F8639-0CD0-5304-DE4C-1FB48E63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33" y="3723953"/>
            <a:ext cx="10336067" cy="44773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7189DF7-BDD8-4F7B-0954-D4B9CF46DD16}"/>
              </a:ext>
            </a:extLst>
          </p:cNvPr>
          <p:cNvSpPr txBox="1"/>
          <p:nvPr/>
        </p:nvSpPr>
        <p:spPr>
          <a:xfrm>
            <a:off x="914400" y="4746171"/>
            <a:ext cx="3091543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Operação realizada: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510A22B-BEFF-94C5-61A1-A958EC210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328831"/>
            <a:ext cx="7064815" cy="1291919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0518A5-E326-20C2-AFA4-36D0FD88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FBFB-DF3D-4B1A-9A85-F89636B57052}" type="slidenum">
              <a:rPr lang="pt-BR" smtClean="0"/>
              <a:t>9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AFA054-C06D-434D-A5E0-01E6E3D470C2}"/>
              </a:ext>
            </a:extLst>
          </p:cNvPr>
          <p:cNvSpPr txBox="1"/>
          <p:nvPr/>
        </p:nvSpPr>
        <p:spPr>
          <a:xfrm>
            <a:off x="11582399" y="63521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937497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634</Words>
  <Application>Microsoft Office PowerPoint</Application>
  <PresentationFormat>Widescreen</PresentationFormat>
  <Paragraphs>153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Tema do Office</vt:lpstr>
      <vt:lpstr>1_Tema do Office</vt:lpstr>
      <vt:lpstr>Apresentação População, Espaço e Ambiente: SER-458  Caracterizando favelas em Mauá-SP</vt:lpstr>
      <vt:lpstr>Área de estudo</vt:lpstr>
      <vt:lpstr>Objetivos</vt:lpstr>
      <vt:lpstr>Índice</vt:lpstr>
      <vt:lpstr>Variáveis escolhidas</vt:lpstr>
      <vt:lpstr>Variáveis escolhidas: alfabetização</vt:lpstr>
      <vt:lpstr>Variáveis escolhidas: alfabetização</vt:lpstr>
      <vt:lpstr>Variáveis escolhidas: renda média</vt:lpstr>
      <vt:lpstr>Variáveis escolhidas: coleta de lixo</vt:lpstr>
      <vt:lpstr>Variáveis escolhidas: banheiros por domicílio</vt:lpstr>
      <vt:lpstr>Variáveis escolhidas: banheiros por domicílio</vt:lpstr>
      <vt:lpstr>Variáveis escolhidas: arborização</vt:lpstr>
      <vt:lpstr>Variáveis escolhidas: arborização</vt:lpstr>
      <vt:lpstr>Normalização (0-1) das variáveis</vt:lpstr>
      <vt:lpstr>Tratamento de outlier</vt:lpstr>
      <vt:lpstr>Gráfico de radar  (Radar chart)</vt:lpstr>
      <vt:lpstr>Regressão 1</vt:lpstr>
      <vt:lpstr>Regressão 2</vt:lpstr>
      <vt:lpstr>Pirâmides etárias</vt:lpstr>
      <vt:lpstr>Visualização da população com células</vt:lpstr>
      <vt:lpstr>Apresentação do PowerPoint</vt:lpstr>
      <vt:lpstr>Apresentação do PowerPoint</vt:lpstr>
      <vt:lpstr>Apresentação do PowerPoint</vt:lpstr>
      <vt:lpstr>Explicação</vt:lpstr>
      <vt:lpstr>Boxplots (parte 1)</vt:lpstr>
      <vt:lpstr>Boxplots (parte 2)</vt:lpstr>
      <vt:lpstr>Apresentação do PowerPoint</vt:lpstr>
      <vt:lpstr>Considerações finais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Heitor Martins</dc:creator>
  <cp:lastModifiedBy>Heitor Martins</cp:lastModifiedBy>
  <cp:revision>26</cp:revision>
  <dcterms:created xsi:type="dcterms:W3CDTF">2025-09-02T13:33:00Z</dcterms:created>
  <dcterms:modified xsi:type="dcterms:W3CDTF">2025-09-03T14:34:37Z</dcterms:modified>
</cp:coreProperties>
</file>