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94" r:id="rId3"/>
    <p:sldId id="257" r:id="rId4"/>
    <p:sldId id="283" r:id="rId5"/>
    <p:sldId id="282" r:id="rId6"/>
    <p:sldId id="287" r:id="rId7"/>
    <p:sldId id="281" r:id="rId8"/>
    <p:sldId id="291" r:id="rId9"/>
    <p:sldId id="289" r:id="rId10"/>
    <p:sldId id="290" r:id="rId11"/>
    <p:sldId id="295" r:id="rId12"/>
    <p:sldId id="266" r:id="rId13"/>
    <p:sldId id="284" r:id="rId14"/>
    <p:sldId id="293" r:id="rId15"/>
    <p:sldId id="286" r:id="rId16"/>
    <p:sldId id="269" r:id="rId17"/>
    <p:sldId id="296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F4F4F"/>
    <a:srgbClr val="EC8214"/>
    <a:srgbClr val="E6933A"/>
    <a:srgbClr val="F98512"/>
    <a:srgbClr val="9FD4FF"/>
    <a:srgbClr val="DDDBDB"/>
    <a:srgbClr val="FFFF66"/>
    <a:srgbClr val="ED7E30"/>
    <a:srgbClr val="FF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433" autoAdjust="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7C0CB-E4BC-471C-8E3A-502E5788F80B}" type="datetimeFigureOut">
              <a:rPr lang="pt-BR" smtClean="0"/>
              <a:t>20/12/2014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05884-B75D-474F-84CF-4F59277656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63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05884-B75D-474F-84CF-4F592776566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9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05884-B75D-474F-84CF-4F592776566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44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05884-B75D-474F-84CF-4F592776566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61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05884-B75D-474F-84CF-4F592776566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05884-B75D-474F-84CF-4F592776566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019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05884-B75D-474F-84CF-4F592776566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195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05884-B75D-474F-84CF-4F592776566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85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05884-B75D-474F-84CF-4F592776566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2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20/12/2014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9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20/12/2014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8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20/12/2014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93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20/12/2014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62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20/12/2014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20/12/2014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28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20/12/2014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7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20/12/2014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3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20/12/2014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1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20/12/2014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4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3F13-069D-49D5-8FDF-864DFD7B10E4}" type="datetimeFigureOut">
              <a:rPr lang="pt-BR" smtClean="0"/>
              <a:t>20/12/2014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55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3F13-069D-49D5-8FDF-864DFD7B10E4}" type="datetimeFigureOut">
              <a:rPr lang="pt-BR" smtClean="0"/>
              <a:t>20/12/2014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1A56D-B3F0-4E32-B25D-B5582F720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05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092" y="86497"/>
            <a:ext cx="8929816" cy="668500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2534860"/>
            <a:ext cx="9144000" cy="1788281"/>
          </a:xfrm>
          <a:prstGeom prst="rect">
            <a:avLst/>
          </a:prstGeom>
          <a:gradFill>
            <a:gsLst>
              <a:gs pos="2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Retângulo 11"/>
          <p:cNvSpPr/>
          <p:nvPr/>
        </p:nvSpPr>
        <p:spPr>
          <a:xfrm>
            <a:off x="454100" y="2988476"/>
            <a:ext cx="7259607" cy="64633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ANÁLISE ESPACIAL DO VOTO ECONÔMICO PARA AS ELEIÇÕES PRESIDENCIAIS DE 2010 NO ESTADO DE SÃO PAULO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-169943" y="3740433"/>
            <a:ext cx="5467350" cy="461665"/>
            <a:chOff x="1798305" y="4352925"/>
            <a:chExt cx="5467350" cy="461665"/>
          </a:xfrm>
        </p:grpSpPr>
        <p:cxnSp>
          <p:nvCxnSpPr>
            <p:cNvPr id="14" name="Conector reto 13"/>
            <p:cNvCxnSpPr/>
            <p:nvPr/>
          </p:nvCxnSpPr>
          <p:spPr>
            <a:xfrm>
              <a:off x="4571999" y="4400550"/>
              <a:ext cx="0" cy="369331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ângulo 14"/>
            <p:cNvSpPr/>
            <p:nvPr/>
          </p:nvSpPr>
          <p:spPr>
            <a:xfrm>
              <a:off x="4571999" y="4445257"/>
              <a:ext cx="26936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DAVID GUIMARÃES</a:t>
              </a:r>
              <a:endPara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798305" y="4352925"/>
              <a:ext cx="277369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pt-BR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DR. MIGUEL </a:t>
              </a:r>
            </a:p>
            <a:p>
              <a:pPr algn="r"/>
              <a:r>
                <a:rPr lang="pt-BR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DR. EDUARDO</a:t>
              </a:r>
            </a:p>
          </p:txBody>
        </p:sp>
      </p:grpSp>
      <p:sp>
        <p:nvSpPr>
          <p:cNvPr id="17" name="Retângulo 16"/>
          <p:cNvSpPr/>
          <p:nvPr/>
        </p:nvSpPr>
        <p:spPr>
          <a:xfrm>
            <a:off x="322315" y="2635812"/>
            <a:ext cx="695194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SER 301 – ANÁLISE ESPACIAL DE DADOSGEOGRÁFICOS</a:t>
            </a:r>
            <a:endParaRPr lang="pt-BR" sz="1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-965675" y="-1085316"/>
            <a:ext cx="2170632" cy="21706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726392" y="341831"/>
            <a:ext cx="1888621" cy="3056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1032" descr="INPElogocompl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3" y="282641"/>
            <a:ext cx="2252663" cy="390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8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3483351" y="0"/>
            <a:ext cx="5660649" cy="738664"/>
            <a:chOff x="2212990" y="1049643"/>
            <a:chExt cx="5119558" cy="738664"/>
          </a:xfrm>
        </p:grpSpPr>
        <p:sp>
          <p:nvSpPr>
            <p:cNvPr id="15" name="CaixaDeTexto 14"/>
            <p:cNvSpPr txBox="1"/>
            <p:nvPr/>
          </p:nvSpPr>
          <p:spPr>
            <a:xfrm>
              <a:off x="4331339" y="1049643"/>
              <a:ext cx="30012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MÉTODOS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REGRESSÃO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SIMPLES</a:t>
              </a: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237524" y="1514405"/>
                <a:ext cx="1934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524" y="1514405"/>
                <a:ext cx="193431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524" t="-2174" r="-946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3" y="1791404"/>
            <a:ext cx="3615788" cy="267945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546125" y="1514405"/>
            <a:ext cx="4177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PREMISSAS: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DISTRIBUIÇÃO NORMAL;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LINEARIDADE;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</a:rPr>
              <a:t>INDEPENDÊNCIA;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HOMOCEDASTICIDADE;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612029" y="3688516"/>
            <a:ext cx="4210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err="1"/>
              <a:t>Residuals</a:t>
            </a:r>
            <a:r>
              <a:rPr lang="pt-BR" sz="1000" dirty="0"/>
              <a:t>:</a:t>
            </a:r>
          </a:p>
          <a:p>
            <a:r>
              <a:rPr lang="pt-BR" sz="1000" dirty="0"/>
              <a:t>    Min      1Q  </a:t>
            </a:r>
            <a:r>
              <a:rPr lang="pt-BR" sz="1000" dirty="0" err="1"/>
              <a:t>Median</a:t>
            </a:r>
            <a:r>
              <a:rPr lang="pt-BR" sz="1000" dirty="0"/>
              <a:t>      3Q     Max </a:t>
            </a:r>
          </a:p>
          <a:p>
            <a:r>
              <a:rPr lang="pt-BR" sz="1000" dirty="0"/>
              <a:t>-399.95  -80.38  -15.59   60.63  928.70 </a:t>
            </a:r>
          </a:p>
          <a:p>
            <a:endParaRPr lang="pt-BR" sz="1000" dirty="0"/>
          </a:p>
          <a:p>
            <a:r>
              <a:rPr lang="pt-BR" sz="1000" dirty="0" err="1"/>
              <a:t>Coefficients</a:t>
            </a:r>
            <a:r>
              <a:rPr lang="pt-BR" sz="1000" dirty="0"/>
              <a:t>:</a:t>
            </a:r>
          </a:p>
          <a:p>
            <a:r>
              <a:rPr lang="pt-BR" sz="1000" dirty="0"/>
              <a:t>            </a:t>
            </a:r>
            <a:r>
              <a:rPr lang="pt-BR" sz="1000" dirty="0" err="1"/>
              <a:t>Estimate</a:t>
            </a:r>
            <a:r>
              <a:rPr lang="pt-BR" sz="1000" dirty="0"/>
              <a:t> </a:t>
            </a:r>
            <a:r>
              <a:rPr lang="pt-BR" sz="1000" dirty="0" err="1"/>
              <a:t>Std</a:t>
            </a:r>
            <a:r>
              <a:rPr lang="pt-BR" sz="1000" dirty="0"/>
              <a:t>. </a:t>
            </a:r>
            <a:r>
              <a:rPr lang="pt-BR" sz="1000" dirty="0" err="1"/>
              <a:t>Error</a:t>
            </a:r>
            <a:r>
              <a:rPr lang="pt-BR" sz="1000" dirty="0"/>
              <a:t> t </a:t>
            </a:r>
            <a:r>
              <a:rPr lang="pt-BR" sz="1000" dirty="0" err="1"/>
              <a:t>value</a:t>
            </a:r>
            <a:r>
              <a:rPr lang="pt-BR" sz="1000" dirty="0"/>
              <a:t> </a:t>
            </a:r>
            <a:r>
              <a:rPr lang="pt-BR" sz="1000" dirty="0" err="1"/>
              <a:t>Pr</a:t>
            </a:r>
            <a:r>
              <a:rPr lang="pt-BR" sz="1000" dirty="0"/>
              <a:t>(&gt;|t|)    </a:t>
            </a:r>
          </a:p>
          <a:p>
            <a:r>
              <a:rPr lang="pt-BR" sz="1000" dirty="0"/>
              <a:t>(</a:t>
            </a:r>
            <a:r>
              <a:rPr lang="pt-BR" sz="1000" dirty="0" err="1"/>
              <a:t>Intercept</a:t>
            </a:r>
            <a:r>
              <a:rPr lang="pt-BR" sz="1000" dirty="0"/>
              <a:t>) 307.1944    32.9856   9.313   &lt;2e-16 ***</a:t>
            </a:r>
          </a:p>
          <a:p>
            <a:r>
              <a:rPr lang="pt-BR" sz="1000" dirty="0"/>
              <a:t>x2            5.3455     0.5899   9.062   &lt;2e-16 ***</a:t>
            </a:r>
          </a:p>
          <a:p>
            <a:r>
              <a:rPr lang="pt-BR" sz="1000" dirty="0"/>
              <a:t>---</a:t>
            </a:r>
          </a:p>
          <a:p>
            <a:r>
              <a:rPr lang="pt-BR" sz="1000" dirty="0"/>
              <a:t>Signif. </a:t>
            </a:r>
            <a:r>
              <a:rPr lang="pt-BR" sz="1000" dirty="0" err="1"/>
              <a:t>codes</a:t>
            </a:r>
            <a:r>
              <a:rPr lang="pt-BR" sz="1000" dirty="0"/>
              <a:t>:  0 ‘***’ 0.001 ‘**’ 0.01 ‘*’ 0.05 ‘.’ 0.1 ‘ ’ 1</a:t>
            </a:r>
          </a:p>
          <a:p>
            <a:endParaRPr lang="pt-BR" sz="1000" dirty="0"/>
          </a:p>
          <a:p>
            <a:r>
              <a:rPr lang="pt-BR" sz="1000" dirty="0"/>
              <a:t>Residual standard </a:t>
            </a:r>
            <a:r>
              <a:rPr lang="pt-BR" sz="1000" dirty="0" err="1"/>
              <a:t>error</a:t>
            </a:r>
            <a:r>
              <a:rPr lang="pt-BR" sz="1000" dirty="0"/>
              <a:t>: 144.6 </a:t>
            </a:r>
            <a:r>
              <a:rPr lang="pt-BR" sz="1000" dirty="0" err="1"/>
              <a:t>on</a:t>
            </a:r>
            <a:r>
              <a:rPr lang="pt-BR" sz="1000" dirty="0"/>
              <a:t> 643 </a:t>
            </a:r>
            <a:r>
              <a:rPr lang="pt-BR" sz="1000" dirty="0" err="1"/>
              <a:t>degrees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freedom</a:t>
            </a:r>
            <a:endParaRPr lang="pt-BR" sz="1000" dirty="0"/>
          </a:p>
          <a:p>
            <a:r>
              <a:rPr lang="pt-BR" sz="1000" dirty="0" err="1"/>
              <a:t>Multiple</a:t>
            </a:r>
            <a:r>
              <a:rPr lang="pt-BR" sz="1000" dirty="0"/>
              <a:t> R-</a:t>
            </a:r>
            <a:r>
              <a:rPr lang="pt-BR" sz="1000" dirty="0" err="1"/>
              <a:t>squared</a:t>
            </a:r>
            <a:r>
              <a:rPr lang="pt-BR" sz="1000" dirty="0"/>
              <a:t>:  0.1132,	</a:t>
            </a:r>
            <a:r>
              <a:rPr lang="pt-BR" sz="1000" dirty="0" err="1"/>
              <a:t>Adjusted</a:t>
            </a:r>
            <a:r>
              <a:rPr lang="pt-BR" sz="1000" dirty="0"/>
              <a:t> R-</a:t>
            </a:r>
            <a:r>
              <a:rPr lang="pt-BR" sz="1000" dirty="0" err="1"/>
              <a:t>squared</a:t>
            </a:r>
            <a:r>
              <a:rPr lang="pt-BR" sz="1000" dirty="0"/>
              <a:t>:  0.1119 </a:t>
            </a:r>
          </a:p>
          <a:p>
            <a:r>
              <a:rPr lang="pt-BR" sz="1000" dirty="0"/>
              <a:t>F-</a:t>
            </a:r>
            <a:r>
              <a:rPr lang="pt-BR" sz="1000" dirty="0" err="1"/>
              <a:t>statistic</a:t>
            </a:r>
            <a:r>
              <a:rPr lang="pt-BR" sz="1000" dirty="0"/>
              <a:t>: 82.11 </a:t>
            </a:r>
            <a:r>
              <a:rPr lang="pt-BR" sz="1000" dirty="0" err="1"/>
              <a:t>on</a:t>
            </a:r>
            <a:r>
              <a:rPr lang="pt-BR" sz="1000" dirty="0"/>
              <a:t> 1 </a:t>
            </a:r>
            <a:r>
              <a:rPr lang="pt-BR" sz="1000" dirty="0" err="1"/>
              <a:t>and</a:t>
            </a:r>
            <a:r>
              <a:rPr lang="pt-BR" sz="1000" dirty="0"/>
              <a:t> 643 DF,  p-</a:t>
            </a:r>
            <a:r>
              <a:rPr lang="pt-BR" sz="1000" dirty="0" err="1"/>
              <a:t>value</a:t>
            </a:r>
            <a:r>
              <a:rPr lang="pt-BR" sz="1000" dirty="0"/>
              <a:t>: &lt; 2.2e-16</a:t>
            </a:r>
          </a:p>
        </p:txBody>
      </p:sp>
    </p:spTree>
    <p:extLst>
      <p:ext uri="{BB962C8B-B14F-4D97-AF65-F5344CB8AC3E}">
        <p14:creationId xmlns:p14="http://schemas.microsoft.com/office/powerpoint/2010/main" val="14477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3483351" y="0"/>
            <a:ext cx="5660649" cy="738664"/>
            <a:chOff x="2212990" y="1049643"/>
            <a:chExt cx="5119558" cy="738664"/>
          </a:xfrm>
        </p:grpSpPr>
        <p:sp>
          <p:nvSpPr>
            <p:cNvPr id="15" name="CaixaDeTexto 14"/>
            <p:cNvSpPr txBox="1"/>
            <p:nvPr/>
          </p:nvSpPr>
          <p:spPr>
            <a:xfrm>
              <a:off x="4331339" y="1049643"/>
              <a:ext cx="30012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MÉTODOS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GWR - GEOGRAPHICALLY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WEIGHTED REGRESSION</a:t>
              </a: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93" y="2254593"/>
            <a:ext cx="7143750" cy="2019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3390643" y="4273893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/>
              <a:t>https://geodacenter.asu.edu/drupal_files/gwr/GWR4manual.pdf</a:t>
            </a:r>
          </a:p>
        </p:txBody>
      </p:sp>
    </p:spTree>
    <p:extLst>
      <p:ext uri="{BB962C8B-B14F-4D97-AF65-F5344CB8AC3E}">
        <p14:creationId xmlns:p14="http://schemas.microsoft.com/office/powerpoint/2010/main" val="29043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437680" y="-3399"/>
            <a:ext cx="6706320" cy="738664"/>
            <a:chOff x="2212990" y="1049643"/>
            <a:chExt cx="6065275" cy="738664"/>
          </a:xfrm>
        </p:grpSpPr>
        <p:sp>
          <p:nvSpPr>
            <p:cNvPr id="4" name="CaixaDeTexto 3"/>
            <p:cNvSpPr txBox="1"/>
            <p:nvPr/>
          </p:nvSpPr>
          <p:spPr>
            <a:xfrm>
              <a:off x="4331339" y="1049643"/>
              <a:ext cx="39469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GWR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OUTPUT</a:t>
              </a: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67" y="1286251"/>
            <a:ext cx="6664466" cy="428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8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437680" y="-3399"/>
            <a:ext cx="6706320" cy="738664"/>
            <a:chOff x="2212990" y="1049643"/>
            <a:chExt cx="6065275" cy="738664"/>
          </a:xfrm>
        </p:grpSpPr>
        <p:sp>
          <p:nvSpPr>
            <p:cNvPr id="4" name="CaixaDeTexto 3"/>
            <p:cNvSpPr txBox="1"/>
            <p:nvPr/>
          </p:nvSpPr>
          <p:spPr>
            <a:xfrm>
              <a:off x="4331339" y="1049643"/>
              <a:ext cx="39469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GWR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OUTPUT</a:t>
              </a: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67" y="1286251"/>
            <a:ext cx="6664466" cy="428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437680" y="-3399"/>
            <a:ext cx="6706320" cy="738664"/>
            <a:chOff x="2212990" y="1049643"/>
            <a:chExt cx="6065275" cy="738664"/>
          </a:xfrm>
        </p:grpSpPr>
        <p:sp>
          <p:nvSpPr>
            <p:cNvPr id="4" name="CaixaDeTexto 3"/>
            <p:cNvSpPr txBox="1"/>
            <p:nvPr/>
          </p:nvSpPr>
          <p:spPr>
            <a:xfrm>
              <a:off x="4331339" y="1049643"/>
              <a:ext cx="39469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GWR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OUTPUT</a:t>
              </a: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448" y="393757"/>
            <a:ext cx="9144000" cy="646424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72" y="2154838"/>
            <a:ext cx="2941324" cy="26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437680" y="-3399"/>
            <a:ext cx="6706320" cy="738664"/>
            <a:chOff x="2212990" y="1049643"/>
            <a:chExt cx="6065275" cy="738664"/>
          </a:xfrm>
        </p:grpSpPr>
        <p:sp>
          <p:nvSpPr>
            <p:cNvPr id="6" name="CaixaDeTexto 5"/>
            <p:cNvSpPr txBox="1"/>
            <p:nvPr/>
          </p:nvSpPr>
          <p:spPr>
            <a:xfrm>
              <a:off x="4331339" y="1049643"/>
              <a:ext cx="39469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GWR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OUTPUT</a:t>
              </a:r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46" y="1171962"/>
            <a:ext cx="7525909" cy="349291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812" y="3221838"/>
            <a:ext cx="6381750" cy="288607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9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630426" y="0"/>
            <a:ext cx="6513574" cy="738664"/>
            <a:chOff x="2212990" y="1049643"/>
            <a:chExt cx="5890954" cy="738664"/>
          </a:xfrm>
        </p:grpSpPr>
        <p:sp>
          <p:nvSpPr>
            <p:cNvPr id="5" name="CaixaDeTexto 4"/>
            <p:cNvSpPr txBox="1"/>
            <p:nvPr/>
          </p:nvSpPr>
          <p:spPr>
            <a:xfrm>
              <a:off x="4331339" y="1049643"/>
              <a:ext cx="377260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CONCLUSÃO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212990" y="1152002"/>
              <a:ext cx="204157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pt-B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8" name="CaixaDeTexto 7"/>
          <p:cNvSpPr txBox="1"/>
          <p:nvPr/>
        </p:nvSpPr>
        <p:spPr>
          <a:xfrm>
            <a:off x="699479" y="2359856"/>
            <a:ext cx="7745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METODOLOGIA É SATISFATÓRIA PARA IDENTIFICAÇÃO DE PADRÕES DE CORRELAÇÃO ESPACIAL;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FALHA NA IDENTIFICAÇÃO DE VOTOS IDEOLÓGICOS;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EXPLORAR RESULTADOS ANÁLISE COM O CONTEXTO;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89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99479" y="0"/>
            <a:ext cx="8594143" cy="738664"/>
            <a:chOff x="2212990" y="1049643"/>
            <a:chExt cx="7772646" cy="738664"/>
          </a:xfrm>
        </p:grpSpPr>
        <p:sp>
          <p:nvSpPr>
            <p:cNvPr id="5" name="CaixaDeTexto 4"/>
            <p:cNvSpPr txBox="1"/>
            <p:nvPr/>
          </p:nvSpPr>
          <p:spPr>
            <a:xfrm>
              <a:off x="4331339" y="1049643"/>
              <a:ext cx="565429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AGRADECIMENTOS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212990" y="1152002"/>
              <a:ext cx="204157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pt-B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8" name="CaixaDeTexto 7"/>
          <p:cNvSpPr txBox="1"/>
          <p:nvPr/>
        </p:nvSpPr>
        <p:spPr>
          <a:xfrm>
            <a:off x="699479" y="2359856"/>
            <a:ext cx="7745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ANTÔNIO </a:t>
            </a:r>
            <a:r>
              <a:rPr lang="pt-BR" b="1" dirty="0" smtClean="0"/>
              <a:t>MIGUEL</a:t>
            </a:r>
            <a:r>
              <a:rPr lang="pt-BR" dirty="0" smtClean="0"/>
              <a:t> - (Artigos de apoio)</a:t>
            </a:r>
          </a:p>
          <a:p>
            <a:pPr marL="342900" indent="-342900" algn="ctr">
              <a:buAutoNum type="alphaUcPeriod"/>
            </a:pPr>
            <a:endParaRPr lang="pt-BR" dirty="0" smtClean="0"/>
          </a:p>
          <a:p>
            <a:pPr algn="ctr"/>
            <a:r>
              <a:rPr lang="pt-BR" b="1" dirty="0" smtClean="0"/>
              <a:t>EDUARDO G. CAMARGO</a:t>
            </a:r>
            <a:r>
              <a:rPr lang="pt-BR" dirty="0" smtClean="0"/>
              <a:t> - (</a:t>
            </a:r>
            <a:r>
              <a:rPr lang="pt-BR" dirty="0" smtClean="0"/>
              <a:t>Metodologia e u</a:t>
            </a:r>
            <a:r>
              <a:rPr lang="pt-BR" dirty="0" smtClean="0"/>
              <a:t>nidade de análise)</a:t>
            </a:r>
          </a:p>
          <a:p>
            <a:pPr algn="ctr"/>
            <a:endParaRPr lang="pt-BR" dirty="0" smtClean="0"/>
          </a:p>
          <a:p>
            <a:pPr algn="ctr"/>
            <a:r>
              <a:rPr lang="pt-BR" b="1" dirty="0"/>
              <a:t>CLÁUDIA </a:t>
            </a:r>
            <a:r>
              <a:rPr lang="pt-BR" b="1" dirty="0" smtClean="0"/>
              <a:t>ALMEIDA</a:t>
            </a:r>
            <a:r>
              <a:rPr lang="pt-BR" dirty="0" smtClean="0"/>
              <a:t> - (Direcionamento metodológico)</a:t>
            </a:r>
          </a:p>
          <a:p>
            <a:pPr algn="ctr"/>
            <a:endParaRPr lang="pt-BR" dirty="0"/>
          </a:p>
          <a:p>
            <a:pPr algn="ctr"/>
            <a:r>
              <a:rPr lang="pt-BR" b="1" dirty="0" smtClean="0"/>
              <a:t>CAROLINA </a:t>
            </a:r>
            <a:r>
              <a:rPr lang="pt-BR" b="1" dirty="0" smtClean="0"/>
              <a:t>PINHO</a:t>
            </a:r>
            <a:r>
              <a:rPr lang="pt-BR" dirty="0" smtClean="0"/>
              <a:t> - </a:t>
            </a:r>
            <a:r>
              <a:rPr lang="pt-BR" dirty="0"/>
              <a:t>(Direcionamento metodológico)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b="1" dirty="0" smtClean="0"/>
              <a:t>FLÁVIA F. FEITOSA</a:t>
            </a:r>
            <a:r>
              <a:rPr lang="pt-BR" dirty="0" smtClean="0"/>
              <a:t> - (Regressão simples e GWR)</a:t>
            </a:r>
          </a:p>
        </p:txBody>
      </p:sp>
    </p:spTree>
    <p:extLst>
      <p:ext uri="{BB962C8B-B14F-4D97-AF65-F5344CB8AC3E}">
        <p14:creationId xmlns:p14="http://schemas.microsoft.com/office/powerpoint/2010/main" val="2646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44843" y="1623305"/>
            <a:ext cx="82543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“DISCLAIMER”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I – NÃO SE PRETENDE EXPLICAR O MOTIVO DA POLARIZAÇÃO, MAS SUA CONFIGURAÇÃO SOCIAL NO ESPAÇO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 smtClean="0"/>
              <a:t>II – MÉTODO E HIPÓTESES DE NICOLAU(UFRJ) E TERRON(IBGE) RJ-2012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III – A EXISTENCIA DE UMA </a:t>
            </a:r>
            <a:r>
              <a:rPr lang="pt-BR" sz="2400" dirty="0">
                <a:solidFill>
                  <a:srgbClr val="FF0000"/>
                </a:solidFill>
              </a:rPr>
              <a:t>RELAÇÃO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FF0000"/>
                </a:solidFill>
              </a:rPr>
              <a:t>ESTATÍSTICA</a:t>
            </a:r>
            <a:r>
              <a:rPr lang="pt-BR" sz="2400" dirty="0"/>
              <a:t> ENTRE A VARIÁVEL RESPOSTA </a:t>
            </a:r>
            <a:r>
              <a:rPr lang="pt-BR" sz="2400" dirty="0" smtClean="0"/>
              <a:t>E </a:t>
            </a:r>
            <a:r>
              <a:rPr lang="pt-BR" sz="2400" dirty="0"/>
              <a:t>A VARIÁVEL </a:t>
            </a:r>
            <a:r>
              <a:rPr lang="pt-BR" sz="2400" dirty="0" smtClean="0"/>
              <a:t>EXPLICATIVA </a:t>
            </a:r>
            <a:r>
              <a:rPr lang="pt-BR" sz="2400" dirty="0">
                <a:solidFill>
                  <a:srgbClr val="FF0000"/>
                </a:solidFill>
              </a:rPr>
              <a:t>NÃO IMPLICA</a:t>
            </a:r>
            <a:r>
              <a:rPr lang="pt-BR" sz="2400" dirty="0"/>
              <a:t> NA EXISTÊNCIA DE UMA </a:t>
            </a:r>
            <a:r>
              <a:rPr lang="pt-BR" sz="2400" dirty="0">
                <a:solidFill>
                  <a:srgbClr val="FF0000"/>
                </a:solidFill>
              </a:rPr>
              <a:t>RELAÇÃO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FF0000"/>
                </a:solidFill>
              </a:rPr>
              <a:t>CAUSAL</a:t>
            </a:r>
            <a:r>
              <a:rPr lang="pt-BR" sz="2400" dirty="0"/>
              <a:t> ENTRE ELAS</a:t>
            </a:r>
          </a:p>
          <a:p>
            <a:pPr algn="ctr"/>
            <a:endParaRPr lang="pt-BR" sz="2400" dirty="0"/>
          </a:p>
        </p:txBody>
      </p:sp>
      <p:sp>
        <p:nvSpPr>
          <p:cNvPr id="2" name="Triângulo isósceles 1"/>
          <p:cNvSpPr/>
          <p:nvPr/>
        </p:nvSpPr>
        <p:spPr>
          <a:xfrm>
            <a:off x="3896497" y="665872"/>
            <a:ext cx="1326292" cy="957433"/>
          </a:xfrm>
          <a:prstGeom prst="triangl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>
                <a:solidFill>
                  <a:schemeClr val="tx1"/>
                </a:solidFill>
              </a:rPr>
              <a:t>!!!</a:t>
            </a:r>
            <a:endParaRPr lang="pt-BR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3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535363" y="0"/>
            <a:ext cx="6608637" cy="738664"/>
            <a:chOff x="2240285" y="1049643"/>
            <a:chExt cx="6608637" cy="738664"/>
          </a:xfrm>
        </p:grpSpPr>
        <p:sp>
          <p:nvSpPr>
            <p:cNvPr id="10" name="CaixaDeTexto 9"/>
            <p:cNvSpPr txBox="1"/>
            <p:nvPr/>
          </p:nvSpPr>
          <p:spPr>
            <a:xfrm>
              <a:off x="4331339" y="1049643"/>
              <a:ext cx="451758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INTRODUÇÃO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240285" y="1158827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CONTEXTUALIZAÇÃO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DAS ESCOLAS DO VOTO</a:t>
              </a: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3" name="CaixaDeTexto 2"/>
          <p:cNvSpPr txBox="1"/>
          <p:nvPr/>
        </p:nvSpPr>
        <p:spPr>
          <a:xfrm>
            <a:off x="2706298" y="2736806"/>
            <a:ext cx="373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CIÊNCIA POLÍTICA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6284619" y="4365431"/>
            <a:ext cx="1842448" cy="7642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ESCOLA </a:t>
            </a:r>
            <a:r>
              <a:rPr lang="pt-BR" b="1" dirty="0" smtClean="0">
                <a:solidFill>
                  <a:schemeClr val="tx1"/>
                </a:solidFill>
              </a:rPr>
              <a:t>ECONÔMICA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125766" y="4365432"/>
            <a:ext cx="1842448" cy="7642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ESCOLA </a:t>
            </a:r>
            <a:r>
              <a:rPr lang="pt-BR" b="1" dirty="0" smtClean="0">
                <a:solidFill>
                  <a:schemeClr val="tx1"/>
                </a:solidFill>
              </a:rPr>
              <a:t>SOCIOLÓGICA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91468" y="4350435"/>
            <a:ext cx="2361063" cy="7642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ESCOLA </a:t>
            </a:r>
            <a:r>
              <a:rPr lang="pt-BR" b="1" dirty="0" smtClean="0">
                <a:solidFill>
                  <a:schemeClr val="tx1"/>
                </a:solidFill>
              </a:rPr>
              <a:t>PSICOSSOCIOLÓGICA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8" name="Conector angulado 7"/>
          <p:cNvCxnSpPr>
            <a:stCxn id="3" idx="2"/>
            <a:endCxn id="20" idx="0"/>
          </p:cNvCxnSpPr>
          <p:nvPr/>
        </p:nvCxnSpPr>
        <p:spPr>
          <a:xfrm rot="5400000">
            <a:off x="2681467" y="2471662"/>
            <a:ext cx="1259294" cy="252824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3" idx="2"/>
            <a:endCxn id="4" idx="0"/>
          </p:cNvCxnSpPr>
          <p:nvPr/>
        </p:nvCxnSpPr>
        <p:spPr>
          <a:xfrm rot="16200000" flipH="1">
            <a:off x="5260894" y="2420481"/>
            <a:ext cx="1259293" cy="263060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3" idx="2"/>
            <a:endCxn id="21" idx="0"/>
          </p:cNvCxnSpPr>
          <p:nvPr/>
        </p:nvCxnSpPr>
        <p:spPr>
          <a:xfrm flipH="1">
            <a:off x="4572000" y="3106138"/>
            <a:ext cx="3237" cy="12442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09261" y="5147396"/>
            <a:ext cx="207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(LAZARSFELD, BARELSON E GAUDER,1944)</a:t>
            </a:r>
            <a:endParaRPr lang="pt-BR" sz="1000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889612" y="5147396"/>
            <a:ext cx="1862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(CAMPBELL, CONVERSE E MILLER, 1960)</a:t>
            </a:r>
            <a:endParaRPr lang="pt-BR" sz="10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6298115" y="5147396"/>
            <a:ext cx="182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(DOWNS, 1957)</a:t>
            </a:r>
          </a:p>
          <a:p>
            <a:pPr algn="r"/>
            <a:r>
              <a:rPr lang="pt-BR" sz="1000" dirty="0" smtClean="0"/>
              <a:t>(FIORINA, 1981)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4339811" y="3018965"/>
            <a:ext cx="2361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(GUSTAVO E IVAN, 2012)</a:t>
            </a:r>
            <a:endParaRPr lang="pt-BR" sz="1000" dirty="0"/>
          </a:p>
        </p:txBody>
      </p:sp>
      <p:pic>
        <p:nvPicPr>
          <p:cNvPr id="2052" name="Picture 4" descr="http://img1.wikia.nocookie.net/__cb20110114174144/zombiefarm/images/f/f1/Pyram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2" y="4325649"/>
            <a:ext cx="841088" cy="73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8/87/Christian_cross.svg/220px-Christian_cros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498">
            <a:off x="1072577" y="4062604"/>
            <a:ext cx="372572" cy="51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atic.squarespace.com/static/526829cbe4b03f4ad7d636d5/t/5344550be4b0116fb11dbb0e/1396987187106/eeg_bra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14" y="3917585"/>
            <a:ext cx="873361" cy="92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dn2.iconfinder.com/data/icons/windows-8-metro-style/512/theatre_masks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62" y="4027802"/>
            <a:ext cx="667061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apple-4best.ru/img/money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178" y="4137908"/>
            <a:ext cx="792808" cy="5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lipse 45"/>
          <p:cNvSpPr/>
          <p:nvPr/>
        </p:nvSpPr>
        <p:spPr>
          <a:xfrm>
            <a:off x="5961877" y="3805873"/>
            <a:ext cx="2934268" cy="188339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2285999" y="15235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/>
              <a:t>TENTANDO ENTENDER AS MOTIVAÇÕES E RAÍZES DO </a:t>
            </a:r>
            <a:r>
              <a:rPr lang="pt-BR" b="1" dirty="0">
                <a:solidFill>
                  <a:srgbClr val="FF0000"/>
                </a:solidFill>
              </a:rPr>
              <a:t>VOTO</a:t>
            </a:r>
          </a:p>
        </p:txBody>
      </p:sp>
    </p:spTree>
    <p:extLst>
      <p:ext uri="{BB962C8B-B14F-4D97-AF65-F5344CB8AC3E}">
        <p14:creationId xmlns:p14="http://schemas.microsoft.com/office/powerpoint/2010/main" val="19951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651009" y="0"/>
            <a:ext cx="5492991" cy="738664"/>
            <a:chOff x="2212990" y="1049643"/>
            <a:chExt cx="5492991" cy="738664"/>
          </a:xfrm>
        </p:grpSpPr>
        <p:sp>
          <p:nvSpPr>
            <p:cNvPr id="5" name="CaixaDeTexto 4"/>
            <p:cNvSpPr txBox="1"/>
            <p:nvPr/>
          </p:nvSpPr>
          <p:spPr>
            <a:xfrm>
              <a:off x="4331339" y="1049643"/>
              <a:ext cx="33746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OBJETIVO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FOCO DO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TRABALHO</a:t>
              </a:r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7" name="CaixaDeTexto 6"/>
          <p:cNvSpPr txBox="1"/>
          <p:nvPr/>
        </p:nvSpPr>
        <p:spPr>
          <a:xfrm>
            <a:off x="634314" y="2267249"/>
            <a:ext cx="7875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PERGUNTA: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I</a:t>
            </a:r>
            <a:r>
              <a:rPr lang="pt-BR" sz="2400" dirty="0"/>
              <a:t> </a:t>
            </a:r>
            <a:r>
              <a:rPr lang="pt-BR" sz="2400" dirty="0" smtClean="0"/>
              <a:t>- EXISTE RELAÇÃO ENTRE A RENDA DOS MUNICÍPIOS E A OPÇÃO DE VOTO NOS CANDIDATOS?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 smtClean="0"/>
              <a:t>II - COMO ELA SE COMPORTA NO ESPAÇO?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471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352575" y="0"/>
            <a:ext cx="5869312" cy="738664"/>
            <a:chOff x="2212990" y="1049643"/>
            <a:chExt cx="5869312" cy="738664"/>
          </a:xfrm>
        </p:grpSpPr>
        <p:sp>
          <p:nvSpPr>
            <p:cNvPr id="5" name="CaixaDeTexto 4"/>
            <p:cNvSpPr txBox="1"/>
            <p:nvPr/>
          </p:nvSpPr>
          <p:spPr>
            <a:xfrm>
              <a:off x="4331339" y="1049643"/>
              <a:ext cx="375096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MATERIAIS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DADOS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SÓCIOECONÔMICOS</a:t>
              </a:r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10" name="CaixaDeTexto 9"/>
          <p:cNvSpPr txBox="1"/>
          <p:nvPr/>
        </p:nvSpPr>
        <p:spPr>
          <a:xfrm>
            <a:off x="1804438" y="4364993"/>
            <a:ext cx="64661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Análise exploratória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Moran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GWR</a:t>
            </a:r>
          </a:p>
        </p:txBody>
      </p:sp>
      <p:pic>
        <p:nvPicPr>
          <p:cNvPr id="11" name="Picture 2" descr="GW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0" y="5976390"/>
            <a:ext cx="647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-G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5" y="4187621"/>
            <a:ext cx="619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geo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96" y="5380656"/>
            <a:ext cx="6191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if.berkeley.edu/images/http/qgis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7" y="4802131"/>
            <a:ext cx="494641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studio.com/wp-content/uploads/2014/06/RStudio-Ba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47" y="4237049"/>
            <a:ext cx="431420" cy="4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microsoft.com/global/enterprise/PublishingImages/partners/esri/esri-10GlobeLogo_sRGB_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80" r="58768" b="6493"/>
          <a:stretch/>
        </p:blipFill>
        <p:spPr bwMode="auto">
          <a:xfrm>
            <a:off x="1176467" y="4798514"/>
            <a:ext cx="548854" cy="53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microsoft.com/global/enterprise/PublishingImages/partners/esri/esri-10GlobeLogo_sRGB_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80" r="58768" b="6493"/>
          <a:stretch/>
        </p:blipFill>
        <p:spPr bwMode="auto">
          <a:xfrm>
            <a:off x="1176467" y="6023182"/>
            <a:ext cx="548854" cy="53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72530" y="9942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(X)PREDITORA</a:t>
            </a:r>
          </a:p>
          <a:p>
            <a:r>
              <a:rPr lang="pt-BR" dirty="0"/>
              <a:t>% votos válidos presidente 2°t 2010 (TER-SP</a:t>
            </a:r>
            <a:r>
              <a:rPr lang="pt-BR" dirty="0" smtClean="0"/>
              <a:t>)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03" y="4252286"/>
            <a:ext cx="2973212" cy="216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49" y="1415475"/>
            <a:ext cx="3237120" cy="2160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72530" y="21007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(</a:t>
            </a:r>
            <a:r>
              <a:rPr lang="pt-BR" b="1" dirty="0" smtClean="0"/>
              <a:t>Y)DEPENDENTE</a:t>
            </a:r>
            <a:endParaRPr lang="pt-BR" dirty="0" smtClean="0"/>
          </a:p>
          <a:p>
            <a:r>
              <a:rPr lang="pt-BR" dirty="0" smtClean="0"/>
              <a:t>Renda </a:t>
            </a:r>
            <a:r>
              <a:rPr lang="pt-BR" dirty="0"/>
              <a:t>per capita por município (IBGE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097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4" y="1711492"/>
            <a:ext cx="7171428" cy="4447619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3483351" y="0"/>
            <a:ext cx="5660649" cy="738664"/>
            <a:chOff x="2212990" y="1049643"/>
            <a:chExt cx="5119558" cy="738664"/>
          </a:xfrm>
        </p:grpSpPr>
        <p:sp>
          <p:nvSpPr>
            <p:cNvPr id="12" name="CaixaDeTexto 11"/>
            <p:cNvSpPr txBox="1"/>
            <p:nvPr/>
          </p:nvSpPr>
          <p:spPr>
            <a:xfrm>
              <a:off x="4331339" y="1049643"/>
              <a:ext cx="30012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MÉTODOS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UNIDADE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ANÁLISE</a:t>
              </a: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95" y="1322606"/>
            <a:ext cx="16764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86" y="5248626"/>
            <a:ext cx="3128487" cy="47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387386" y="1137940"/>
            <a:ext cx="475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GEOLOCALIZAÇÃO DAS ZONAS ELEITORAIS;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 rot="6965171">
            <a:off x="4452551" y="780434"/>
            <a:ext cx="238898" cy="5725508"/>
          </a:xfrm>
          <a:prstGeom prst="rect">
            <a:avLst/>
          </a:prstGeom>
          <a:solidFill>
            <a:srgbClr val="FF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49634" y="6133858"/>
            <a:ext cx="3269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(ANÁLISE ESPACIAL DE PADRÃO DE PONTOS, 13/10)</a:t>
            </a:r>
            <a:endParaRPr lang="pt-BR" sz="1000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563571" y="5492693"/>
            <a:ext cx="1842448" cy="7642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MUNICÍPIO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3483351" y="0"/>
            <a:ext cx="5660649" cy="738664"/>
            <a:chOff x="2212990" y="1049643"/>
            <a:chExt cx="5119558" cy="738664"/>
          </a:xfrm>
        </p:grpSpPr>
        <p:sp>
          <p:nvSpPr>
            <p:cNvPr id="22" name="CaixaDeTexto 21"/>
            <p:cNvSpPr txBox="1"/>
            <p:nvPr/>
          </p:nvSpPr>
          <p:spPr>
            <a:xfrm>
              <a:off x="4331339" y="1049643"/>
              <a:ext cx="30012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MÉTODOS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UNIDADE 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ANÁLISE</a:t>
              </a: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2" name="CaixaDeTexto 1"/>
          <p:cNvSpPr txBox="1"/>
          <p:nvPr/>
        </p:nvSpPr>
        <p:spPr>
          <a:xfrm>
            <a:off x="676954" y="2182004"/>
            <a:ext cx="7745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“A </a:t>
            </a:r>
            <a:r>
              <a:rPr lang="pt-BR" dirty="0"/>
              <a:t>escolha do município como unidade privilegiada para análise eleitoral </a:t>
            </a:r>
            <a:r>
              <a:rPr lang="pt-BR" dirty="0">
                <a:solidFill>
                  <a:srgbClr val="FF0000"/>
                </a:solidFill>
              </a:rPr>
              <a:t>não está isenta de problemas metodológicos. </a:t>
            </a:r>
            <a:r>
              <a:rPr lang="pt-BR" dirty="0"/>
              <a:t>O principal deles é a desigualdade entre as cidades (população, renda, indicadores sociais, grau de dependência de recursos da União). </a:t>
            </a:r>
            <a:r>
              <a:rPr lang="pt-BR" dirty="0">
                <a:solidFill>
                  <a:srgbClr val="FF0000"/>
                </a:solidFill>
              </a:rPr>
              <a:t>Mas uma série de fatores dão lastro</a:t>
            </a:r>
            <a:r>
              <a:rPr lang="pt-BR" dirty="0"/>
              <a:t> a utilização do município como unidade analítica: o status como um ente constitucionalmente definido da estrutura administrativa do país; o fato de ser um distrito eleitoral nas eleições para prefeito e vereador; a vinculação formal de todo político a uma determinada cidade (domicílio eleitoral</a:t>
            </a:r>
            <a:r>
              <a:rPr lang="pt-BR" dirty="0" smtClean="0"/>
              <a:t>).”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740706" y="4490328"/>
            <a:ext cx="2681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(NICOLAU E TERRON, 2008)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50213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15"/>
            <a:ext cx="9144000" cy="524774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37751" y="1359243"/>
            <a:ext cx="8468498" cy="74964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405816" y="1359243"/>
            <a:ext cx="1400434" cy="458023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Grupo 13"/>
          <p:cNvGrpSpPr/>
          <p:nvPr/>
        </p:nvGrpSpPr>
        <p:grpSpPr>
          <a:xfrm>
            <a:off x="3483351" y="0"/>
            <a:ext cx="5660649" cy="738664"/>
            <a:chOff x="2212990" y="1049643"/>
            <a:chExt cx="5119558" cy="738664"/>
          </a:xfrm>
        </p:grpSpPr>
        <p:sp>
          <p:nvSpPr>
            <p:cNvPr id="15" name="CaixaDeTexto 14"/>
            <p:cNvSpPr txBox="1"/>
            <p:nvPr/>
          </p:nvSpPr>
          <p:spPr>
            <a:xfrm>
              <a:off x="4331339" y="1049643"/>
              <a:ext cx="30012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MÉTODOS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ESCOLHA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DAS VARIÁVEIS</a:t>
              </a: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9" name="Retângulo 8"/>
          <p:cNvSpPr/>
          <p:nvPr/>
        </p:nvSpPr>
        <p:spPr>
          <a:xfrm rot="6965171">
            <a:off x="4452551" y="780434"/>
            <a:ext cx="238898" cy="5725508"/>
          </a:xfrm>
          <a:prstGeom prst="rect">
            <a:avLst/>
          </a:prstGeom>
          <a:solidFill>
            <a:srgbClr val="FF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83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3483351" y="0"/>
            <a:ext cx="5660649" cy="738664"/>
            <a:chOff x="2212990" y="1049643"/>
            <a:chExt cx="5119558" cy="738664"/>
          </a:xfrm>
        </p:grpSpPr>
        <p:sp>
          <p:nvSpPr>
            <p:cNvPr id="15" name="CaixaDeTexto 14"/>
            <p:cNvSpPr txBox="1"/>
            <p:nvPr/>
          </p:nvSpPr>
          <p:spPr>
            <a:xfrm>
              <a:off x="4331339" y="1049643"/>
              <a:ext cx="30012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200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MÉTODOS</a:t>
              </a:r>
              <a:endParaRPr lang="pt-BR" sz="4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212990" y="1152002"/>
              <a:ext cx="2041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HISTOGRAMA</a:t>
              </a:r>
            </a:p>
            <a:p>
              <a:pPr algn="r"/>
              <a:r>
                <a:rPr lang="pt-B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DISTRIBUIÇÃO</a:t>
              </a: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4280159" y="1152002"/>
              <a:ext cx="0" cy="52411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00" y="3924810"/>
            <a:ext cx="2222351" cy="2160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58" y="3925970"/>
            <a:ext cx="2222351" cy="2160000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079790" y="1997867"/>
            <a:ext cx="30644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effectLst/>
                <a:latin typeface="Lucida Console" panose="020B0609040504020204" pitchFamily="49" charset="0"/>
              </a:rPr>
              <a:t>Shapiro-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effectLst/>
                <a:latin typeface="Lucida Console" panose="020B0609040504020204" pitchFamily="49" charset="0"/>
              </a:rPr>
              <a:t>Wilk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effectLst/>
                <a:latin typeface="Lucida Console" panose="020B0609040504020204" pitchFamily="49" charset="0"/>
              </a:rPr>
              <a:t>normality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effectLst/>
                <a:latin typeface="Lucida Console" panose="020B0609040504020204" pitchFamily="49" charset="0"/>
              </a:rPr>
              <a:t>test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effectLst/>
                <a:latin typeface="Lucida Console" panose="020B06090405040202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effectLst/>
                <a:latin typeface="Lucida Console" panose="020B0609040504020204" pitchFamily="49" charset="0"/>
              </a:rPr>
              <a:t>data: x2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effectLst/>
                <a:latin typeface="Lucida Console" panose="020B0609040504020204" pitchFamily="49" charset="0"/>
              </a:rPr>
              <a:t>W = 0.9881, p-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effectLst/>
                <a:latin typeface="Lucida Console" panose="020B0609040504020204" pitchFamily="49" charset="0"/>
              </a:rPr>
              <a:t>value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effectLst/>
                <a:latin typeface="Lucida Console" panose="020B0609040504020204" pitchFamily="49" charset="0"/>
              </a:rPr>
              <a:t> = 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4.22e-05 &lt; 0.001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68277" y="34015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b="1" dirty="0" smtClean="0"/>
              <a:t>(X)PREDITORA</a:t>
            </a:r>
          </a:p>
          <a:p>
            <a:r>
              <a:rPr lang="pt-BR" sz="1400" dirty="0"/>
              <a:t>% votos válidos presidente 2°t 2010 (TER-SP</a:t>
            </a:r>
            <a:r>
              <a:rPr lang="pt-BR" sz="1400" dirty="0" smtClean="0"/>
              <a:t>)</a:t>
            </a:r>
            <a:endParaRPr lang="pt-BR" sz="1400" b="1" dirty="0"/>
          </a:p>
        </p:txBody>
      </p:sp>
      <p:sp>
        <p:nvSpPr>
          <p:cNvPr id="10" name="Retângulo 9"/>
          <p:cNvSpPr/>
          <p:nvPr/>
        </p:nvSpPr>
        <p:spPr>
          <a:xfrm>
            <a:off x="5200458" y="34027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b="1" dirty="0"/>
              <a:t>(</a:t>
            </a:r>
            <a:r>
              <a:rPr lang="pt-BR" sz="1400" b="1" dirty="0" smtClean="0"/>
              <a:t>Y)DEPENDENTE</a:t>
            </a:r>
            <a:endParaRPr lang="pt-BR" sz="1400" dirty="0" smtClean="0"/>
          </a:p>
          <a:p>
            <a:r>
              <a:rPr lang="pt-BR" sz="1400" dirty="0" smtClean="0"/>
              <a:t>Renda </a:t>
            </a:r>
            <a:r>
              <a:rPr lang="pt-BR" sz="1400" dirty="0"/>
              <a:t>per capita por município (IBGE</a:t>
            </a:r>
            <a:r>
              <a:rPr lang="pt-BR" sz="1400" dirty="0" smtClean="0"/>
              <a:t>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8338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9770</TotalTime>
  <Words>573</Words>
  <Application>Microsoft Office PowerPoint</Application>
  <PresentationFormat>Apresentação na tela (4:3)</PresentationFormat>
  <Paragraphs>135</Paragraphs>
  <Slides>17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Lucida Console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David França</dc:creator>
  <cp:lastModifiedBy>David França</cp:lastModifiedBy>
  <cp:revision>359</cp:revision>
  <dcterms:created xsi:type="dcterms:W3CDTF">2014-06-19T14:40:47Z</dcterms:created>
  <dcterms:modified xsi:type="dcterms:W3CDTF">2014-12-20T21:55:59Z</dcterms:modified>
</cp:coreProperties>
</file>