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2" r:id="rId2"/>
  </p:sldMasterIdLst>
  <p:notesMasterIdLst>
    <p:notesMasterId r:id="rId45"/>
  </p:notesMasterIdLst>
  <p:sldIdLst>
    <p:sldId id="275" r:id="rId3"/>
    <p:sldId id="338" r:id="rId4"/>
    <p:sldId id="276" r:id="rId5"/>
    <p:sldId id="385" r:id="rId6"/>
    <p:sldId id="353" r:id="rId7"/>
    <p:sldId id="354" r:id="rId8"/>
    <p:sldId id="355" r:id="rId9"/>
    <p:sldId id="360" r:id="rId10"/>
    <p:sldId id="361" r:id="rId11"/>
    <p:sldId id="362" r:id="rId12"/>
    <p:sldId id="363" r:id="rId13"/>
    <p:sldId id="391" r:id="rId14"/>
    <p:sldId id="389" r:id="rId15"/>
    <p:sldId id="356" r:id="rId16"/>
    <p:sldId id="357" r:id="rId17"/>
    <p:sldId id="358" r:id="rId18"/>
    <p:sldId id="359" r:id="rId19"/>
    <p:sldId id="390" r:id="rId20"/>
    <p:sldId id="364" r:id="rId21"/>
    <p:sldId id="365" r:id="rId22"/>
    <p:sldId id="366" r:id="rId23"/>
    <p:sldId id="367" r:id="rId24"/>
    <p:sldId id="368" r:id="rId25"/>
    <p:sldId id="369" r:id="rId26"/>
    <p:sldId id="370" r:id="rId27"/>
    <p:sldId id="371" r:id="rId28"/>
    <p:sldId id="372" r:id="rId29"/>
    <p:sldId id="373" r:id="rId30"/>
    <p:sldId id="374" r:id="rId31"/>
    <p:sldId id="375" r:id="rId32"/>
    <p:sldId id="377" r:id="rId33"/>
    <p:sldId id="378" r:id="rId34"/>
    <p:sldId id="379" r:id="rId35"/>
    <p:sldId id="380" r:id="rId36"/>
    <p:sldId id="381" r:id="rId37"/>
    <p:sldId id="382" r:id="rId38"/>
    <p:sldId id="383" r:id="rId39"/>
    <p:sldId id="384" r:id="rId40"/>
    <p:sldId id="342" r:id="rId41"/>
    <p:sldId id="339" r:id="rId42"/>
    <p:sldId id="341" r:id="rId43"/>
    <p:sldId id="340" r:id="rId4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  <a:srgbClr val="CAE2FE"/>
    <a:srgbClr val="B4D5FE"/>
    <a:srgbClr val="D9D9FF"/>
    <a:srgbClr val="000066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95" autoAdjust="0"/>
    <p:restoredTop sz="85354" autoAdjust="0"/>
  </p:normalViewPr>
  <p:slideViewPr>
    <p:cSldViewPr>
      <p:cViewPr>
        <p:scale>
          <a:sx n="60" d="100"/>
          <a:sy n="60" d="100"/>
        </p:scale>
        <p:origin x="-160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54A69976-CF3C-BD4D-B196-D8272D8899A1}" type="datetimeFigureOut">
              <a:rPr lang="pt-BR"/>
              <a:pPr/>
              <a:t>30/04/2019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9D997571-D45C-AC44-A7DC-EDCFFF49350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0281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1D52FE4-7338-5D48-8B67-958DCECB6A80}" type="slidenum">
              <a:rPr lang="pt-BR">
                <a:solidFill>
                  <a:srgbClr val="000000"/>
                </a:solidFill>
              </a:rPr>
              <a:pPr eaLnBrk="1" hangingPunct="1"/>
              <a:t>1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1948794B-F229-4046-AD27-8E27A9823F99}" type="slidenum">
              <a:rPr lang="en-US" sz="1200">
                <a:latin typeface="Times New Roman" charset="0"/>
              </a:rPr>
              <a:pPr/>
              <a:t>22</a:t>
            </a:fld>
            <a:endParaRPr lang="en-US" sz="1200">
              <a:latin typeface="Times New Roman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F64D53D4-AE77-CA47-A476-2B8D600CCA9C}" type="slidenum">
              <a:rPr lang="en-US" sz="1200">
                <a:latin typeface="Times New Roman" charset="0"/>
              </a:rPr>
              <a:pPr/>
              <a:t>23</a:t>
            </a:fld>
            <a:endParaRPr lang="en-US" sz="1200">
              <a:latin typeface="Times New Roman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BF927D0E-519A-E547-8644-D90BBD3EB5EA}" type="slidenum">
              <a:rPr lang="en-US" sz="1200">
                <a:latin typeface="Times New Roman" charset="0"/>
              </a:rPr>
              <a:pPr/>
              <a:t>24</a:t>
            </a:fld>
            <a:endParaRPr lang="en-US" sz="1200">
              <a:latin typeface="Times New Roman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DE85DA4D-8AD4-8041-A95D-5CE09FF8E28F}" type="slidenum">
              <a:rPr lang="en-US" sz="1200">
                <a:latin typeface="Times New Roman" charset="0"/>
              </a:rPr>
              <a:pPr/>
              <a:t>25</a:t>
            </a:fld>
            <a:endParaRPr lang="en-US" sz="1200">
              <a:latin typeface="Times New Roman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BB11CEB4-E92A-CF44-A1A1-2ADF71C230F5}" type="slidenum">
              <a:rPr lang="en-US" sz="1200">
                <a:latin typeface="Times New Roman" charset="0"/>
              </a:rPr>
              <a:pPr/>
              <a:t>26</a:t>
            </a:fld>
            <a:endParaRPr lang="en-US" sz="1200">
              <a:latin typeface="Times New Roman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67AE8D75-AFA0-6F4E-B971-343810E1940C}" type="slidenum">
              <a:rPr lang="en-US" sz="1200">
                <a:latin typeface="Times New Roman" charset="0"/>
              </a:rPr>
              <a:pPr/>
              <a:t>27</a:t>
            </a:fld>
            <a:endParaRPr lang="en-US" sz="1200">
              <a:latin typeface="Times New Roman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ECE00E6F-5608-7B48-B0D4-E784C1E41108}" type="slidenum">
              <a:rPr lang="en-US" sz="1200">
                <a:latin typeface="Times New Roman" charset="0"/>
              </a:rPr>
              <a:pPr/>
              <a:t>28</a:t>
            </a:fld>
            <a:endParaRPr lang="en-US" sz="1200">
              <a:latin typeface="Times New Roman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ECE00E6F-5608-7B48-B0D4-E784C1E41108}" type="slidenum">
              <a:rPr lang="en-US" sz="1200">
                <a:latin typeface="Times New Roman" charset="0"/>
              </a:rPr>
              <a:pPr/>
              <a:t>29</a:t>
            </a:fld>
            <a:endParaRPr lang="en-US" sz="1200">
              <a:latin typeface="Times New Roman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1551E804-6D3C-614C-8C26-4D0D123CD880}" type="slidenum">
              <a:rPr lang="en-US" sz="1200">
                <a:latin typeface="Times New Roman" charset="0"/>
              </a:rPr>
              <a:pPr/>
              <a:t>30</a:t>
            </a:fld>
            <a:endParaRPr lang="en-US" sz="1200">
              <a:latin typeface="Times New Roman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B661789D-05E0-3D45-954E-6699EA85184D}" type="slidenum">
              <a:rPr lang="en-US" sz="1200">
                <a:latin typeface="Times New Roman" charset="0"/>
              </a:rPr>
              <a:pPr/>
              <a:t>31</a:t>
            </a:fld>
            <a:endParaRPr lang="en-US" sz="1200">
              <a:latin typeface="Times New Roman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3B7662AF-2F87-3945-A422-5F60E8402004}" type="slidenum">
              <a:rPr lang="en-US" sz="1200">
                <a:latin typeface="Times New Roman" charset="0"/>
              </a:rPr>
              <a:pPr/>
              <a:t>6</a:t>
            </a:fld>
            <a:endParaRPr lang="en-US" sz="1200">
              <a:latin typeface="Times New Roman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44954029-6266-364B-A4CA-97E504D5E195}" type="slidenum">
              <a:rPr lang="pt-BR" sz="1200"/>
              <a:pPr/>
              <a:t>32</a:t>
            </a:fld>
            <a:endParaRPr lang="pt-BR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1813"/>
            <a:ext cx="5026025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1EC0A432-48C5-364A-850C-80FAEF94B1FD}" type="slidenum">
              <a:rPr lang="en-US" sz="1200">
                <a:latin typeface="Times New Roman" charset="0"/>
              </a:rPr>
              <a:pPr/>
              <a:t>33</a:t>
            </a:fld>
            <a:endParaRPr lang="en-US" sz="1200">
              <a:latin typeface="Times New Roman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674BD8DE-4130-5748-B307-D09CCFA07BCF}" type="slidenum">
              <a:rPr lang="pt-BR" sz="1200">
                <a:solidFill>
                  <a:srgbClr val="000000"/>
                </a:solidFill>
                <a:latin typeface="Humnst777 BT" charset="0"/>
              </a:rPr>
              <a:pPr/>
              <a:t>34</a:t>
            </a:fld>
            <a:endParaRPr lang="pt-BR" sz="1200">
              <a:solidFill>
                <a:srgbClr val="000000"/>
              </a:solidFill>
              <a:latin typeface="Humnst777 BT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1813"/>
            <a:ext cx="5026025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44213CBC-2BDB-2E47-91D3-A5D49BE3C8EF}" type="slidenum">
              <a:rPr lang="pt-BR" sz="1200"/>
              <a:pPr/>
              <a:t>35</a:t>
            </a:fld>
            <a:endParaRPr lang="pt-BR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5CF73290-4F42-A444-805D-D6537C7D16CF}" type="slidenum">
              <a:rPr lang="pt-BR" sz="1200"/>
              <a:pPr/>
              <a:t>36</a:t>
            </a:fld>
            <a:endParaRPr lang="pt-BR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11200"/>
            <a:ext cx="4540250" cy="3405188"/>
          </a:xfrm>
          <a:ln w="12700" cap="flat"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333875"/>
            <a:ext cx="4972050" cy="411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7241" tIns="43621" rIns="87241" bIns="43621"/>
          <a:lstStyle/>
          <a:p>
            <a:endParaRPr lang="pt-B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3A35B44E-DDD9-B541-A56C-964F37C06D37}" type="slidenum">
              <a:rPr lang="pt-BR" sz="1200"/>
              <a:pPr/>
              <a:t>37</a:t>
            </a:fld>
            <a:endParaRPr lang="pt-BR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919A4C19-2754-4845-B722-60958111E94E}" type="slidenum">
              <a:rPr lang="en-US" sz="1200">
                <a:latin typeface="Times New Roman" charset="0"/>
              </a:rPr>
              <a:pPr/>
              <a:t>38</a:t>
            </a:fld>
            <a:endParaRPr lang="en-US" sz="120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D12AAE66-C0A5-874F-9567-32D6325B60D2}" type="slidenum">
              <a:rPr lang="en-US" sz="1200">
                <a:latin typeface="Times New Roman" charset="0"/>
              </a:rPr>
              <a:pPr/>
              <a:t>7</a:t>
            </a:fld>
            <a:endParaRPr lang="en-US" sz="1200">
              <a:latin typeface="Times New Roman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922379B4-98DD-D640-A917-D13EF6F8CEF1}" type="slidenum">
              <a:rPr lang="en-US" sz="1200">
                <a:latin typeface="Times New Roman" charset="0"/>
              </a:rPr>
              <a:pPr/>
              <a:t>8</a:t>
            </a:fld>
            <a:endParaRPr lang="en-US" sz="1200">
              <a:latin typeface="Times New Roman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A0055134-E574-D84C-BEE7-6CFA9C76365A}" type="slidenum">
              <a:rPr lang="en-US" sz="1200">
                <a:solidFill>
                  <a:srgbClr val="000000"/>
                </a:solidFill>
              </a:rPr>
              <a:pPr/>
              <a:t>15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>
              <a:latin typeface="Times New Roman" charset="0"/>
            </a:endParaRPr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6D4B4975-29D0-C146-AF04-2BF17375129C}" type="slidenum">
              <a:rPr lang="pt-BR" sz="1200">
                <a:solidFill>
                  <a:srgbClr val="000000"/>
                </a:solidFill>
                <a:cs typeface="Arial" charset="0"/>
              </a:rPr>
              <a:pPr/>
              <a:t>16</a:t>
            </a:fld>
            <a:endParaRPr lang="pt-BR" sz="12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F9F7D037-6EF3-7E45-B892-C29187F4BB28}" type="slidenum">
              <a:rPr lang="en-US" sz="1200">
                <a:latin typeface="Times New Roman" charset="0"/>
              </a:rPr>
              <a:pPr/>
              <a:t>19</a:t>
            </a:fld>
            <a:endParaRPr lang="en-US" sz="1200">
              <a:latin typeface="Times New Roman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0F1C6985-B7DA-5849-BA8E-E243E8CE4A7A}" type="slidenum">
              <a:rPr lang="en-US" sz="1200">
                <a:latin typeface="Times New Roman" charset="0"/>
              </a:rPr>
              <a:pPr/>
              <a:t>20</a:t>
            </a:fld>
            <a:endParaRPr lang="en-US" sz="1200">
              <a:latin typeface="Times New Roman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5E599121-7CD0-6C44-8010-391B36E1198F}" type="slidenum">
              <a:rPr lang="pt-BR" sz="1200"/>
              <a:pPr/>
              <a:t>21</a:t>
            </a:fld>
            <a:endParaRPr lang="pt-BR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>
                <a:latin typeface="Arial" charset="0"/>
              </a:rPr>
              <a:t>Temos que avaliar a potencialidade de uso das area em relacao aos seus usos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sz="24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 sz="24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819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>
                <a:latin typeface="Calibri" pitchFamily="34" charset="0"/>
              </a:defRPr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charset="0"/>
              </a:defRPr>
            </a:lvl1pPr>
          </a:lstStyle>
          <a:p>
            <a:fld id="{5921ABDC-321B-1643-8FDD-F90C94A69282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90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5778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057400" cy="5867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7815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sz="24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 sz="24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m 20" descr="logo_brasil.gi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6262688"/>
            <a:ext cx="185737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819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charset="0"/>
              </a:defRPr>
            </a:lvl1pPr>
          </a:lstStyle>
          <a:p>
            <a:fld id="{D81E15C4-FB1A-9647-8070-440E0C257D54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9949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1371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120434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6742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0524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9313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4831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21286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80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761884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4101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057400" cy="5867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01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8981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132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609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60199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524000"/>
            <a:ext cx="8229600" cy="4724400"/>
          </a:xfrm>
        </p:spPr>
        <p:txBody>
          <a:bodyPr/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val="2314372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2506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>
                <a:solidFill>
                  <a:srgbClr val="000066"/>
                </a:solidFill>
                <a:latin typeface="Calibri" pitchFamily="34" charset="0"/>
              </a:defRPr>
            </a:lvl1pPr>
            <a:lvl2pPr>
              <a:defRPr sz="2400">
                <a:solidFill>
                  <a:srgbClr val="000066"/>
                </a:solidFill>
                <a:latin typeface="Calibri" pitchFamily="34" charset="0"/>
              </a:defRPr>
            </a:lvl2pPr>
            <a:lvl3pPr>
              <a:defRPr sz="2000">
                <a:solidFill>
                  <a:srgbClr val="000066"/>
                </a:solidFill>
                <a:latin typeface="Calibri" pitchFamily="34" charset="0"/>
              </a:defRPr>
            </a:lvl3pPr>
            <a:lvl4pPr>
              <a:defRPr sz="1800">
                <a:solidFill>
                  <a:srgbClr val="000066"/>
                </a:solidFill>
                <a:latin typeface="Calibri" pitchFamily="34" charset="0"/>
              </a:defRPr>
            </a:lvl4pPr>
            <a:lvl5pPr>
              <a:defRPr sz="1800">
                <a:solidFill>
                  <a:srgbClr val="000066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>
                <a:solidFill>
                  <a:srgbClr val="000066"/>
                </a:solidFill>
                <a:latin typeface="Calibri" pitchFamily="34" charset="0"/>
              </a:defRPr>
            </a:lvl1pPr>
            <a:lvl2pPr>
              <a:defRPr sz="2400">
                <a:solidFill>
                  <a:srgbClr val="000066"/>
                </a:solidFill>
                <a:latin typeface="Calibri" pitchFamily="34" charset="0"/>
              </a:defRPr>
            </a:lvl2pPr>
            <a:lvl3pPr>
              <a:defRPr sz="2000">
                <a:solidFill>
                  <a:srgbClr val="000066"/>
                </a:solidFill>
                <a:latin typeface="Calibri" pitchFamily="34" charset="0"/>
              </a:defRPr>
            </a:lvl3pPr>
            <a:lvl4pPr>
              <a:defRPr sz="1800">
                <a:solidFill>
                  <a:srgbClr val="000066"/>
                </a:solidFill>
                <a:latin typeface="Calibri" pitchFamily="34" charset="0"/>
              </a:defRPr>
            </a:lvl4pPr>
            <a:lvl5pPr>
              <a:defRPr sz="1800">
                <a:solidFill>
                  <a:srgbClr val="000066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8035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1011222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9631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8613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005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244044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8814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 rot="-5400000">
            <a:off x="-3009900" y="3390900"/>
            <a:ext cx="6477000" cy="457200"/>
          </a:xfrm>
          <a:prstGeom prst="rect">
            <a:avLst/>
          </a:prstGeom>
          <a:gradFill rotWithShape="1">
            <a:gsLst>
              <a:gs pos="0">
                <a:srgbClr val="08479C"/>
              </a:gs>
              <a:gs pos="100000">
                <a:srgbClr val="08479C">
                  <a:gamma/>
                  <a:shade val="46275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pPr>
              <a:defRPr/>
            </a:pPr>
            <a:endParaRPr lang="pt-BR" sz="24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2053" name="Picture 5" descr="inpe_logo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 sz="140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  <p:sldLayoutId id="2147484348" r:id="rId2"/>
    <p:sldLayoutId id="2147484349" r:id="rId3"/>
    <p:sldLayoutId id="2147484350" r:id="rId4"/>
    <p:sldLayoutId id="2147484351" r:id="rId5"/>
    <p:sldLayoutId id="2147484352" r:id="rId6"/>
    <p:sldLayoutId id="2147484353" r:id="rId7"/>
    <p:sldLayoutId id="2147484354" r:id="rId8"/>
    <p:sldLayoutId id="2147484355" r:id="rId9"/>
    <p:sldLayoutId id="2147484356" r:id="rId10"/>
    <p:sldLayoutId id="214748435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+mj-lt"/>
          <a:ea typeface="ヒラギノ角ゴ Pro W3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  <a:ea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  <a:ea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  <a:ea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  <a:ea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ヒラギノ角ゴ Pro W3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000">
          <a:solidFill>
            <a:schemeClr val="tx1"/>
          </a:solidFill>
          <a:latin typeface="+mn-lt"/>
          <a:ea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+mn-lt"/>
          <a:ea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 rot="-5400000">
            <a:off x="-3009900" y="3390900"/>
            <a:ext cx="6477000" cy="457200"/>
          </a:xfrm>
          <a:prstGeom prst="rect">
            <a:avLst/>
          </a:prstGeom>
          <a:gradFill rotWithShape="1">
            <a:gsLst>
              <a:gs pos="0">
                <a:srgbClr val="08479C"/>
              </a:gs>
              <a:gs pos="100000">
                <a:srgbClr val="08479C">
                  <a:gamma/>
                  <a:shade val="46275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pPr>
              <a:defRPr/>
            </a:pPr>
            <a:endParaRPr lang="pt-BR" sz="24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3077" name="Picture 5" descr="inpe_logo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 sz="140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2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  <p:sldLayoutId id="2147484368" r:id="rId12"/>
    <p:sldLayoutId id="2147484369" r:id="rId13"/>
    <p:sldLayoutId id="2147484377" r:id="rId14"/>
    <p:sldLayoutId id="2147484379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ヒラギノ角ゴ Pro W3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2400">
          <a:solidFill>
            <a:srgbClr val="000066"/>
          </a:solidFill>
          <a:latin typeface="Calibri" pitchFamily="34" charset="0"/>
          <a:ea typeface="ヒラギノ角ゴ Pro W3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000">
          <a:solidFill>
            <a:srgbClr val="000066"/>
          </a:solidFill>
          <a:latin typeface="Calibri" pitchFamily="34" charset="0"/>
          <a:ea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400">
          <a:solidFill>
            <a:srgbClr val="000066"/>
          </a:solidFill>
          <a:latin typeface="Calibri" pitchFamily="34" charset="0"/>
          <a:ea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rgbClr val="000066"/>
          </a:solidFill>
          <a:latin typeface="Calibri" pitchFamily="34" charset="0"/>
          <a:ea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rgbClr val="000066"/>
          </a:solidFill>
          <a:latin typeface="Calibri" pitchFamily="34" charset="0"/>
          <a:ea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9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4.jpeg"/><Relationship Id="rId5" Type="http://schemas.openxmlformats.org/officeDocument/2006/relationships/image" Target="../media/image63.emf"/><Relationship Id="rId4" Type="http://schemas.openxmlformats.org/officeDocument/2006/relationships/image" Target="../media/image6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 charset="0"/>
              </a:rPr>
              <a:t>Fazer perguntas, encontrar respostas</a:t>
            </a:r>
            <a:endParaRPr lang="en-US">
              <a:latin typeface="Calibri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CAP 242</a:t>
            </a:r>
          </a:p>
          <a:p>
            <a:pPr eaLnBrk="1" hangingPunct="1"/>
            <a:r>
              <a:rPr lang="pt-BR">
                <a:latin typeface="Calibri" charset="0"/>
              </a:rPr>
              <a:t>Pedro R. Andrade</a:t>
            </a:r>
          </a:p>
          <a:p>
            <a:pPr eaLnBrk="1" hangingPunct="1"/>
            <a:r>
              <a:rPr lang="pt-BR">
                <a:latin typeface="Calibri" charset="0"/>
              </a:rPr>
              <a:t>Slides: Gilberto Câmara</a:t>
            </a:r>
          </a:p>
          <a:p>
            <a:pPr eaLnBrk="1" hangingPunct="1">
              <a:buFont typeface="Wingdings" charset="0"/>
              <a:buNone/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Como conhecer o estado da arte?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214438" y="1285875"/>
            <a:ext cx="6643687" cy="461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400">
                <a:solidFill>
                  <a:srgbClr val="00003F"/>
                </a:solidFill>
                <a:latin typeface="Humnst777 BT" charset="0"/>
              </a:rPr>
              <a:t>Estado-da-arte=  Clássicos + avanços recentes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000250"/>
            <a:ext cx="5929313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23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458200" cy="762000"/>
          </a:xfrm>
        </p:spPr>
        <p:txBody>
          <a:bodyPr/>
          <a:lstStyle/>
          <a:p>
            <a:r>
              <a:rPr lang="pt-BR">
                <a:latin typeface="Calibri" charset="0"/>
              </a:rPr>
              <a:t>Estado da arte= clássicos + avanços recentes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71500" y="1500188"/>
            <a:ext cx="7929563" cy="1016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000">
                <a:solidFill>
                  <a:srgbClr val="00003F"/>
                </a:solidFill>
                <a:latin typeface="Humnst777 BT" charset="0"/>
              </a:rPr>
              <a:t>Clássicos  = artigos de revisão, muito citados, abrem novos campos</a:t>
            </a:r>
          </a:p>
          <a:p>
            <a:pPr eaLnBrk="1" hangingPunct="1"/>
            <a:r>
              <a:rPr lang="pt-BR" sz="2000">
                <a:solidFill>
                  <a:srgbClr val="00003F"/>
                </a:solidFill>
                <a:latin typeface="Humnst777 BT" charset="0"/>
              </a:rPr>
              <a:t> </a:t>
            </a:r>
          </a:p>
          <a:p>
            <a:pPr eaLnBrk="1" hangingPunct="1"/>
            <a:r>
              <a:rPr lang="pt-BR" sz="2000">
                <a:solidFill>
                  <a:srgbClr val="00003F"/>
                </a:solidFill>
                <a:latin typeface="Humnst777 BT" charset="0"/>
              </a:rPr>
              <a:t>Avanços recentes = escolha criteriosa nos últimos cinco anos 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786063"/>
            <a:ext cx="77914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29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458200" cy="762000"/>
          </a:xfrm>
        </p:spPr>
        <p:txBody>
          <a:bodyPr/>
          <a:lstStyle/>
          <a:p>
            <a:r>
              <a:rPr lang="pt-BR" smtClean="0">
                <a:latin typeface="Calibri" charset="0"/>
              </a:rPr>
              <a:t>Organize as Referências</a:t>
            </a:r>
            <a:endParaRPr lang="pt-BR">
              <a:latin typeface="Calibri" charset="0"/>
            </a:endParaRPr>
          </a:p>
        </p:txBody>
      </p:sp>
      <p:pic>
        <p:nvPicPr>
          <p:cNvPr id="4101" name="Picture 5" descr="Image result for mendele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196752"/>
            <a:ext cx="784920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44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71600" y="1844824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smtClean="0"/>
              <a:t>Para cada paper lido, escreva separadamente: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smtClean="0"/>
              <a:t>Trechos importantes do artigo como estão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smtClean="0"/>
              <a:t>Trechos importantes do artigo com suas próprias palavras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smtClean="0"/>
              <a:t>As suas opiniões sobre o artigo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smtClean="0">
              <a:solidFill>
                <a:srgbClr val="FF0000"/>
              </a:solidFill>
            </a:endParaRPr>
          </a:p>
          <a:p>
            <a:r>
              <a:rPr lang="pt-BR" sz="2800" smtClean="0">
                <a:solidFill>
                  <a:srgbClr val="FF0000"/>
                </a:solidFill>
              </a:rPr>
              <a:t>Exercício: Revisão Bibliográfica de um tema (aproximadamente 10 artigos)</a:t>
            </a:r>
            <a:endParaRPr lang="pt-BR" sz="2800">
              <a:solidFill>
                <a:srgbClr val="FF0000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458200" cy="762000"/>
          </a:xfrm>
        </p:spPr>
        <p:txBody>
          <a:bodyPr/>
          <a:lstStyle/>
          <a:p>
            <a:r>
              <a:rPr lang="pt-BR" smtClean="0">
                <a:latin typeface="Calibri" charset="0"/>
              </a:rPr>
              <a:t>Referências Bibliográficas</a:t>
            </a:r>
            <a:endParaRPr lang="pt-BR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84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O que é uma agenda de pesquisa?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14375" y="5786438"/>
            <a:ext cx="8027988" cy="8302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400">
                <a:solidFill>
                  <a:srgbClr val="00003F"/>
                </a:solidFill>
                <a:latin typeface="Humnst777 BT" charset="0"/>
              </a:rPr>
              <a:t>Conjunto de perguntas feitas pela comunidade científica</a:t>
            </a:r>
          </a:p>
          <a:p>
            <a:pPr eaLnBrk="1" hangingPunct="1"/>
            <a:r>
              <a:rPr lang="pt-BR" sz="2400">
                <a:solidFill>
                  <a:srgbClr val="00003F"/>
                </a:solidFill>
                <a:latin typeface="Humnst777 BT" charset="0"/>
              </a:rPr>
              <a:t>sobre um tema do estado-da-arte do conhecimento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43000"/>
            <a:ext cx="406558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072063" y="2286000"/>
            <a:ext cx="3640137" cy="8302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400">
                <a:solidFill>
                  <a:srgbClr val="00003F"/>
                </a:solidFill>
                <a:latin typeface="Humnst777 BT" charset="0"/>
              </a:rPr>
              <a:t>Organização da pesquisa</a:t>
            </a:r>
          </a:p>
          <a:p>
            <a:pPr eaLnBrk="1" hangingPunct="1"/>
            <a:r>
              <a:rPr lang="pt-BR" sz="2400">
                <a:solidFill>
                  <a:srgbClr val="00003F"/>
                </a:solidFill>
                <a:latin typeface="Humnst777 BT" charset="0"/>
              </a:rPr>
              <a:t>do LBA</a:t>
            </a:r>
          </a:p>
        </p:txBody>
      </p:sp>
    </p:spTree>
    <p:extLst>
      <p:ext uri="{BB962C8B-B14F-4D97-AF65-F5344CB8AC3E}">
        <p14:creationId xmlns:p14="http://schemas.microsoft.com/office/powerpoint/2010/main" val="420142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419100"/>
            <a:ext cx="7696200" cy="838200"/>
          </a:xfrm>
        </p:spPr>
        <p:txBody>
          <a:bodyPr/>
          <a:lstStyle/>
          <a:p>
            <a:pPr eaLnBrk="1" hangingPunct="1"/>
            <a:r>
              <a:rPr lang="en-GB">
                <a:latin typeface="Humnst777 BT" charset="0"/>
              </a:rPr>
              <a:t>Global Land Project</a:t>
            </a:r>
            <a:endParaRPr lang="sv-SE" sz="2000" i="1">
              <a:latin typeface="Humnst777 BT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39552" y="1484784"/>
            <a:ext cx="403244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0500" indent="-1905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GB" sz="2000">
                <a:solidFill>
                  <a:srgbClr val="000000"/>
                </a:solidFill>
                <a:latin typeface="Humnst777 BT" charset="0"/>
                <a:cs typeface="Times New Roman" charset="0"/>
              </a:rPr>
              <a:t>What are the drivers and dynamics of variability and change in terrestrial human-environment systems?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>
                <a:solidFill>
                  <a:srgbClr val="000000"/>
                </a:solidFill>
                <a:latin typeface="Humnst777 BT" charset="0"/>
                <a:cs typeface="Times New Roman" charset="0"/>
              </a:rPr>
              <a:t>How is the provision of environmental goods and services affected by changes in terrestrial human-environment systems?</a:t>
            </a:r>
            <a:endParaRPr lang="en-GB" sz="2000">
              <a:solidFill>
                <a:srgbClr val="000000"/>
              </a:solidFill>
              <a:latin typeface="Humnst777 BT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>
                <a:solidFill>
                  <a:srgbClr val="000000"/>
                </a:solidFill>
                <a:latin typeface="Humnst777 BT" charset="0"/>
              </a:rPr>
              <a:t>What are the characteristics and dynamics of vulnerability in </a:t>
            </a:r>
            <a:r>
              <a:rPr lang="en-GB" sz="2000">
                <a:solidFill>
                  <a:srgbClr val="000000"/>
                </a:solidFill>
                <a:latin typeface="Humnst777 BT" charset="0"/>
                <a:cs typeface="Times New Roman" charset="0"/>
              </a:rPr>
              <a:t>terrestrial human-environment systems</a:t>
            </a:r>
            <a:r>
              <a:rPr lang="en-GB" sz="2000">
                <a:solidFill>
                  <a:srgbClr val="000000"/>
                </a:solidFill>
                <a:latin typeface="Humnst777 BT" charset="0"/>
              </a:rPr>
              <a:t>?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957888"/>
            <a:ext cx="157480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019800"/>
            <a:ext cx="14478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73175"/>
            <a:ext cx="29083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838200"/>
            <a:ext cx="2282825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0"/>
            <a:ext cx="3138488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05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038600"/>
            <a:ext cx="18954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08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827584" y="500063"/>
            <a:ext cx="7948116" cy="1569660"/>
          </a:xfrm>
          <a:prstGeom prst="rect">
            <a:avLst/>
          </a:prstGeom>
          <a:solidFill>
            <a:srgbClr val="D9D9D9"/>
          </a:solidFill>
          <a:ln w="22225">
            <a:solidFill>
              <a:schemeClr val="tx1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2060"/>
                </a:solidFill>
                <a:latin typeface="Humnst777 BT" pitchFamily="34" charset="0"/>
                <a:ea typeface="+mn-ea"/>
                <a:cs typeface="Arial" pitchFamily="34" charset="0"/>
              </a:rPr>
              <a:t>Is sugar cane ethanol competing with food in Brazil?</a:t>
            </a:r>
          </a:p>
          <a:p>
            <a:pPr algn="ctr">
              <a:buFont typeface="Arial" pitchFamily="34" charset="0"/>
              <a:buChar char="•"/>
              <a:defRPr/>
            </a:pPr>
            <a:endParaRPr lang="en-US" sz="2400" dirty="0">
              <a:solidFill>
                <a:srgbClr val="002060"/>
              </a:solidFill>
              <a:latin typeface="Humnst777 BT" pitchFamily="34" charset="0"/>
              <a:ea typeface="+mn-ea"/>
              <a:cs typeface="Arial" pitchFamily="34" charset="0"/>
            </a:endParaRPr>
          </a:p>
          <a:p>
            <a:pPr algn="ctr">
              <a:defRPr/>
            </a:pPr>
            <a:r>
              <a:rPr lang="en-US" sz="2400" dirty="0">
                <a:solidFill>
                  <a:srgbClr val="002060"/>
                </a:solidFill>
                <a:latin typeface="Humnst777 BT" pitchFamily="34" charset="0"/>
                <a:ea typeface="+mn-ea"/>
                <a:cs typeface="Arial" pitchFamily="34" charset="0"/>
              </a:rPr>
              <a:t>Is sugar cane ethanol a future driver of deforestation in </a:t>
            </a:r>
            <a:r>
              <a:rPr lang="en-US" sz="2400">
                <a:solidFill>
                  <a:srgbClr val="002060"/>
                </a:solidFill>
                <a:latin typeface="Humnst777 BT" pitchFamily="34" charset="0"/>
                <a:ea typeface="+mn-ea"/>
                <a:cs typeface="Arial" pitchFamily="34" charset="0"/>
              </a:rPr>
              <a:t>the </a:t>
            </a:r>
            <a:r>
              <a:rPr lang="en-US" sz="2400" smtClean="0">
                <a:solidFill>
                  <a:srgbClr val="002060"/>
                </a:solidFill>
                <a:latin typeface="Humnst777 BT" pitchFamily="34" charset="0"/>
                <a:ea typeface="+mn-ea"/>
                <a:cs typeface="Arial" pitchFamily="34" charset="0"/>
              </a:rPr>
              <a:t>Amazon </a:t>
            </a:r>
            <a:r>
              <a:rPr lang="en-US" sz="2400" dirty="0">
                <a:solidFill>
                  <a:srgbClr val="002060"/>
                </a:solidFill>
                <a:latin typeface="Humnst777 BT" pitchFamily="34" charset="0"/>
                <a:ea typeface="+mn-ea"/>
                <a:cs typeface="Arial" pitchFamily="34" charset="0"/>
              </a:rPr>
              <a:t>Basin?</a:t>
            </a:r>
            <a:endParaRPr lang="pt-BR" sz="2400" dirty="0">
              <a:solidFill>
                <a:srgbClr val="002060"/>
              </a:solidFill>
              <a:latin typeface="Humnst777 B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Imagem 2" descr="milh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143375"/>
            <a:ext cx="1785937" cy="2370138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 descr="Feijã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357688"/>
            <a:ext cx="2724150" cy="231457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Queimada - floresta - zé mauro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000375"/>
            <a:ext cx="3762375" cy="2497138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07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Redes informais de pesquisa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71500" y="1285875"/>
            <a:ext cx="8358188" cy="461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400">
                <a:latin typeface="Humnst777 BT" charset="0"/>
              </a:rPr>
              <a:t>Congressos, workshops, escolas de curta duração, estágios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000250"/>
            <a:ext cx="4125913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7563"/>
            <a:ext cx="4429125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5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Redes </a:t>
            </a:r>
            <a:r>
              <a:rPr lang="pt-BR" smtClean="0">
                <a:latin typeface="Calibri" charset="0"/>
              </a:rPr>
              <a:t>virtuais de </a:t>
            </a:r>
            <a:r>
              <a:rPr lang="pt-BR">
                <a:latin typeface="Calibri" charset="0"/>
              </a:rPr>
              <a:t>pesquisa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8604448" cy="414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71500" y="1285875"/>
            <a:ext cx="8358188" cy="461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400">
                <a:latin typeface="Humnst777 BT" charset="0"/>
              </a:rPr>
              <a:t>r</a:t>
            </a:r>
            <a:r>
              <a:rPr lang="pt-BR" sz="2400" smtClean="0">
                <a:latin typeface="Humnst777 BT" charset="0"/>
              </a:rPr>
              <a:t>esearchgate.net, academia.edu</a:t>
            </a:r>
            <a:endParaRPr lang="pt-BR" sz="2400">
              <a:latin typeface="Humnst777 B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8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Início da pesquisa: formule questões gerais</a:t>
            </a:r>
          </a:p>
        </p:txBody>
      </p:sp>
      <p:pic>
        <p:nvPicPr>
          <p:cNvPr id="16387" name="Picture 3" descr="uop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9" b="5"/>
          <a:stretch>
            <a:fillRect/>
          </a:stretch>
        </p:blipFill>
        <p:spPr bwMode="auto">
          <a:xfrm>
            <a:off x="642938" y="1143000"/>
            <a:ext cx="3786187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143000" y="4929188"/>
            <a:ext cx="2552700" cy="830262"/>
          </a:xfrm>
          <a:prstGeom prst="rect">
            <a:avLst/>
          </a:prstGeom>
          <a:solidFill>
            <a:srgbClr val="D9D9D9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400" dirty="0" err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Land</a:t>
            </a: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 Use </a:t>
            </a:r>
            <a:r>
              <a:rPr lang="pt-BR" sz="2400" dirty="0" err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Science</a:t>
            </a:r>
            <a:endParaRPr lang="pt-BR" sz="24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algn="ctr">
              <a:defRPr/>
            </a:pP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na Amazônia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286250" y="1285875"/>
            <a:ext cx="4429125" cy="4708525"/>
          </a:xfrm>
          <a:prstGeom prst="rect">
            <a:avLst/>
          </a:prstGeom>
          <a:solidFill>
            <a:srgbClr val="D9D9D9"/>
          </a:solidFill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000" i="1">
                <a:solidFill>
                  <a:srgbClr val="00003F"/>
                </a:solidFill>
                <a:latin typeface="Humnst777 BT" charset="0"/>
              </a:rPr>
              <a:t>Quanto foi desmatado? </a:t>
            </a:r>
          </a:p>
          <a:p>
            <a:pPr eaLnBrk="1" hangingPunct="1"/>
            <a:r>
              <a:rPr lang="pt-BR" sz="2000" i="1">
                <a:solidFill>
                  <a:srgbClr val="00003F"/>
                </a:solidFill>
                <a:latin typeface="Humnst777 BT" charset="0"/>
              </a:rPr>
              <a:t/>
            </a:r>
            <a:br>
              <a:rPr lang="pt-BR" sz="2000" i="1">
                <a:solidFill>
                  <a:srgbClr val="00003F"/>
                </a:solidFill>
                <a:latin typeface="Humnst777 BT" charset="0"/>
              </a:rPr>
            </a:br>
            <a:r>
              <a:rPr lang="pt-BR" sz="2000" i="1">
                <a:solidFill>
                  <a:srgbClr val="00003F"/>
                </a:solidFill>
                <a:latin typeface="Humnst777 BT" charset="0"/>
              </a:rPr>
              <a:t>Onde aconteceu o desmatamento?</a:t>
            </a:r>
          </a:p>
          <a:p>
            <a:pPr eaLnBrk="1" hangingPunct="1"/>
            <a:r>
              <a:rPr lang="pt-BR" sz="2000" i="1">
                <a:solidFill>
                  <a:srgbClr val="00003F"/>
                </a:solidFill>
                <a:latin typeface="Humnst777 BT" charset="0"/>
              </a:rPr>
              <a:t> </a:t>
            </a:r>
            <a:br>
              <a:rPr lang="pt-BR" sz="2000" i="1">
                <a:solidFill>
                  <a:srgbClr val="00003F"/>
                </a:solidFill>
                <a:latin typeface="Humnst777 BT" charset="0"/>
              </a:rPr>
            </a:br>
            <a:r>
              <a:rPr lang="pt-BR" sz="2000" i="1">
                <a:solidFill>
                  <a:srgbClr val="00003F"/>
                </a:solidFill>
                <a:latin typeface="Humnst777 BT" charset="0"/>
              </a:rPr>
              <a:t>Quem está desmatando a floresta? </a:t>
            </a:r>
          </a:p>
          <a:p>
            <a:pPr eaLnBrk="1" hangingPunct="1"/>
            <a:r>
              <a:rPr lang="pt-BR" sz="2000" i="1">
                <a:solidFill>
                  <a:srgbClr val="00003F"/>
                </a:solidFill>
                <a:latin typeface="Humnst777 BT" charset="0"/>
              </a:rPr>
              <a:t/>
            </a:r>
            <a:br>
              <a:rPr lang="pt-BR" sz="2000" i="1">
                <a:solidFill>
                  <a:srgbClr val="00003F"/>
                </a:solidFill>
                <a:latin typeface="Humnst777 BT" charset="0"/>
              </a:rPr>
            </a:br>
            <a:r>
              <a:rPr lang="pt-BR" sz="2000" i="1">
                <a:solidFill>
                  <a:srgbClr val="00003F"/>
                </a:solidFill>
                <a:latin typeface="Humnst777 BT" charset="0"/>
              </a:rPr>
              <a:t>O que aconteceu com as áreas desmatadas nos anos anteriores? </a:t>
            </a:r>
          </a:p>
          <a:p>
            <a:pPr eaLnBrk="1" hangingPunct="1"/>
            <a:r>
              <a:rPr lang="pt-BR" sz="2000" i="1">
                <a:solidFill>
                  <a:srgbClr val="00003F"/>
                </a:solidFill>
                <a:latin typeface="Humnst777 BT" charset="0"/>
              </a:rPr>
              <a:t/>
            </a:r>
            <a:br>
              <a:rPr lang="pt-BR" sz="2000" i="1">
                <a:solidFill>
                  <a:srgbClr val="00003F"/>
                </a:solidFill>
                <a:latin typeface="Humnst777 BT" charset="0"/>
              </a:rPr>
            </a:br>
            <a:r>
              <a:rPr lang="pt-BR" sz="2000" i="1">
                <a:solidFill>
                  <a:srgbClr val="00003F"/>
                </a:solidFill>
                <a:latin typeface="Humnst777 BT" charset="0"/>
              </a:rPr>
              <a:t>Qual é o estado da floresta em áreas ainda não indicadas como desmatamento? </a:t>
            </a:r>
          </a:p>
          <a:p>
            <a:pPr eaLnBrk="1" hangingPunct="1"/>
            <a:r>
              <a:rPr lang="pt-BR" sz="2000" i="1">
                <a:solidFill>
                  <a:srgbClr val="00003F"/>
                </a:solidFill>
                <a:latin typeface="Humnst777 BT" charset="0"/>
              </a:rPr>
              <a:t/>
            </a:r>
            <a:br>
              <a:rPr lang="pt-BR" sz="2000" i="1">
                <a:solidFill>
                  <a:srgbClr val="00003F"/>
                </a:solidFill>
                <a:latin typeface="Humnst777 BT" charset="0"/>
              </a:rPr>
            </a:br>
            <a:r>
              <a:rPr lang="pt-BR" sz="2000" i="1">
                <a:solidFill>
                  <a:srgbClr val="00003F"/>
                </a:solidFill>
                <a:latin typeface="Humnst777 BT" charset="0"/>
              </a:rPr>
              <a:t>Quais os cenários futuros do desmatamento? </a:t>
            </a:r>
          </a:p>
        </p:txBody>
      </p:sp>
    </p:spTree>
    <p:extLst>
      <p:ext uri="{BB962C8B-B14F-4D97-AF65-F5344CB8AC3E}">
        <p14:creationId xmlns:p14="http://schemas.microsoft.com/office/powerpoint/2010/main" val="280704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4165"/>
            <a:ext cx="8153400" cy="762000"/>
          </a:xfrm>
        </p:spPr>
        <p:txBody>
          <a:bodyPr/>
          <a:lstStyle/>
          <a:p>
            <a:r>
              <a:rPr lang="en-US" dirty="0" err="1" smtClean="0"/>
              <a:t>Fazer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tese</a:t>
            </a:r>
            <a:r>
              <a:rPr lang="en-US" dirty="0" smtClean="0"/>
              <a:t>: </a:t>
            </a:r>
            <a:r>
              <a:rPr lang="en-US" dirty="0" err="1" smtClean="0"/>
              <a:t>demonstrar</a:t>
            </a:r>
            <a:r>
              <a:rPr lang="en-US" dirty="0" smtClean="0"/>
              <a:t> </a:t>
            </a:r>
            <a:r>
              <a:rPr lang="en-US" dirty="0" err="1" smtClean="0"/>
              <a:t>publicamente</a:t>
            </a:r>
            <a:r>
              <a:rPr lang="en-US" dirty="0" smtClean="0"/>
              <a:t> </a:t>
            </a:r>
            <a:r>
              <a:rPr lang="en-US" dirty="0" err="1" smtClean="0"/>
              <a:t>suas</a:t>
            </a:r>
            <a:r>
              <a:rPr lang="en-US" dirty="0" smtClean="0"/>
              <a:t> </a:t>
            </a:r>
            <a:r>
              <a:rPr lang="en-US" dirty="0" err="1" smtClean="0"/>
              <a:t>qualidades</a:t>
            </a:r>
            <a:r>
              <a:rPr lang="en-US" dirty="0" smtClean="0"/>
              <a:t> (e </a:t>
            </a:r>
            <a:r>
              <a:rPr lang="en-US" dirty="0" err="1" smtClean="0"/>
              <a:t>defeitos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326135"/>
            <a:ext cx="6402288" cy="52712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48264" y="6536653"/>
            <a:ext cx="1752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www.jamesyang.com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487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458200" cy="762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De questões gerais para perguntas científicas</a:t>
            </a:r>
          </a:p>
        </p:txBody>
      </p:sp>
      <p:pic>
        <p:nvPicPr>
          <p:cNvPr id="17411" name="Picture 3" descr="uop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9" b="5"/>
          <a:stretch>
            <a:fillRect/>
          </a:stretch>
        </p:blipFill>
        <p:spPr bwMode="auto">
          <a:xfrm>
            <a:off x="642938" y="1143000"/>
            <a:ext cx="3786187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143000" y="4929188"/>
            <a:ext cx="2552700" cy="4619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dirty="0" err="1">
                <a:solidFill>
                  <a:srgbClr val="002060"/>
                </a:solidFill>
                <a:latin typeface="+mn-lt"/>
                <a:ea typeface="+mn-ea"/>
              </a:rPr>
              <a:t>Land</a:t>
            </a:r>
            <a:r>
              <a:rPr lang="pt-BR" sz="2400" dirty="0">
                <a:solidFill>
                  <a:srgbClr val="002060"/>
                </a:solidFill>
                <a:latin typeface="+mn-lt"/>
                <a:ea typeface="+mn-ea"/>
              </a:rPr>
              <a:t> Use </a:t>
            </a:r>
            <a:r>
              <a:rPr lang="pt-BR" sz="2400" dirty="0" err="1">
                <a:solidFill>
                  <a:srgbClr val="002060"/>
                </a:solidFill>
                <a:latin typeface="+mn-lt"/>
                <a:ea typeface="+mn-ea"/>
              </a:rPr>
              <a:t>Science</a:t>
            </a:r>
            <a:endParaRPr lang="pt-BR" sz="2400" dirty="0">
              <a:solidFill>
                <a:srgbClr val="002060"/>
              </a:solidFill>
              <a:latin typeface="+mn-lt"/>
              <a:ea typeface="+mn-ea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286250" y="1214438"/>
            <a:ext cx="4429125" cy="1016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000" i="1">
                <a:solidFill>
                  <a:srgbClr val="00003F"/>
                </a:solidFill>
                <a:latin typeface="Humnst777 BT" charset="0"/>
              </a:rPr>
              <a:t>Quanto foi desmatado? </a:t>
            </a:r>
          </a:p>
          <a:p>
            <a:pPr eaLnBrk="1" hangingPunct="1"/>
            <a:r>
              <a:rPr lang="pt-BR" sz="2000" i="1">
                <a:solidFill>
                  <a:srgbClr val="00003F"/>
                </a:solidFill>
                <a:latin typeface="Humnst777 BT" charset="0"/>
              </a:rPr>
              <a:t/>
            </a:r>
            <a:br>
              <a:rPr lang="pt-BR" sz="2000" i="1">
                <a:solidFill>
                  <a:srgbClr val="00003F"/>
                </a:solidFill>
                <a:latin typeface="Humnst777 BT" charset="0"/>
              </a:rPr>
            </a:br>
            <a:r>
              <a:rPr lang="pt-BR" sz="2000" i="1">
                <a:solidFill>
                  <a:srgbClr val="00003F"/>
                </a:solidFill>
                <a:latin typeface="Humnst777 BT" charset="0"/>
              </a:rPr>
              <a:t>Onde aconteceu o desmatamento?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71500" y="6004379"/>
            <a:ext cx="8291513" cy="8302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400">
                <a:solidFill>
                  <a:srgbClr val="002060"/>
                </a:solidFill>
                <a:latin typeface="Humnst777 BT" charset="0"/>
              </a:rPr>
              <a:t>Será que estas perguntas científicas já foram respondidas?</a:t>
            </a:r>
          </a:p>
          <a:p>
            <a:pPr eaLnBrk="1" hangingPunct="1"/>
            <a:r>
              <a:rPr lang="pt-BR" sz="2400">
                <a:solidFill>
                  <a:srgbClr val="002060"/>
                </a:solidFill>
                <a:latin typeface="Humnst777 BT" charset="0"/>
              </a:rPr>
              <a:t>(resposta envolve revisão da literatura)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286250" y="2838415"/>
            <a:ext cx="4429125" cy="2246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000">
                <a:solidFill>
                  <a:srgbClr val="C00000"/>
                </a:solidFill>
                <a:latin typeface="Humnst777 BT" charset="0"/>
              </a:rPr>
              <a:t>Como utilizar de forma eficiente dados de SR para medir o desmatamento?</a:t>
            </a:r>
          </a:p>
          <a:p>
            <a:pPr eaLnBrk="1" hangingPunct="1"/>
            <a:endParaRPr lang="pt-BR" sz="2000">
              <a:solidFill>
                <a:srgbClr val="C00000"/>
              </a:solidFill>
              <a:latin typeface="Humnst777 BT" charset="0"/>
            </a:endParaRPr>
          </a:p>
          <a:p>
            <a:pPr eaLnBrk="1" hangingPunct="1"/>
            <a:r>
              <a:rPr lang="pt-BR" sz="2000">
                <a:solidFill>
                  <a:srgbClr val="C00000"/>
                </a:solidFill>
                <a:latin typeface="Humnst777 BT" charset="0"/>
              </a:rPr>
              <a:t>Como </a:t>
            </a:r>
            <a:r>
              <a:rPr lang="pt-BR" sz="2000" smtClean="0">
                <a:solidFill>
                  <a:srgbClr val="C00000"/>
                </a:solidFill>
                <a:latin typeface="Humnst777 BT" charset="0"/>
              </a:rPr>
              <a:t>se comportam as respostas espaciais e espectrais de áreas de floresta tropical?</a:t>
            </a:r>
          </a:p>
        </p:txBody>
      </p:sp>
      <p:sp>
        <p:nvSpPr>
          <p:cNvPr id="17416" name="Seta para baixo 9"/>
          <p:cNvSpPr>
            <a:spLocks noChangeArrowheads="1"/>
          </p:cNvSpPr>
          <p:nvPr/>
        </p:nvSpPr>
        <p:spPr bwMode="auto">
          <a:xfrm>
            <a:off x="6215063" y="2357438"/>
            <a:ext cx="357187" cy="4286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84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po000200"/>
          <p:cNvPicPr>
            <a:picLocks noChangeAspect="1" noChangeArrowheads="1"/>
          </p:cNvPicPr>
          <p:nvPr/>
        </p:nvPicPr>
        <p:blipFill>
          <a:blip r:embed="rId3">
            <a:lum bright="42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0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npo0002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285875"/>
            <a:ext cx="3567113" cy="22129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9144000" cy="928688"/>
          </a:xfrm>
          <a:solidFill>
            <a:srgbClr val="BFCEFD">
              <a:alpha val="69803"/>
            </a:srgbClr>
          </a:solidFill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Questão geral: quem desmata a Amazônia?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715000" y="3071813"/>
            <a:ext cx="1128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000" dirty="0">
                <a:latin typeface="+mn-lt"/>
                <a:ea typeface="+mn-ea"/>
              </a:rPr>
              <a:t>Madeira</a:t>
            </a:r>
            <a:endParaRPr lang="en-US" sz="2000" dirty="0">
              <a:latin typeface="+mn-lt"/>
              <a:ea typeface="+mn-ea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419475" y="3933825"/>
            <a:ext cx="2938463" cy="830263"/>
          </a:xfrm>
          <a:prstGeom prst="rect">
            <a:avLst/>
          </a:prstGeom>
          <a:solidFill>
            <a:srgbClr val="D9D9D9">
              <a:alpha val="4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400">
                <a:solidFill>
                  <a:srgbClr val="002060"/>
                </a:solidFill>
                <a:latin typeface="Humnst777 BT" charset="0"/>
              </a:rPr>
              <a:t>Competição pelo espaço </a:t>
            </a:r>
            <a:endParaRPr lang="en-US" sz="2400">
              <a:solidFill>
                <a:srgbClr val="002060"/>
              </a:solidFill>
              <a:latin typeface="Humnst777 BT" charset="0"/>
            </a:endParaRPr>
          </a:p>
        </p:txBody>
      </p:sp>
      <p:grpSp>
        <p:nvGrpSpPr>
          <p:cNvPr id="18439" name="Group 7"/>
          <p:cNvGrpSpPr>
            <a:grpSpLocks/>
          </p:cNvGrpSpPr>
          <p:nvPr/>
        </p:nvGrpSpPr>
        <p:grpSpPr bwMode="auto">
          <a:xfrm>
            <a:off x="142875" y="1214438"/>
            <a:ext cx="3357563" cy="2786062"/>
            <a:chOff x="884" y="1344"/>
            <a:chExt cx="1490" cy="1355"/>
          </a:xfrm>
        </p:grpSpPr>
        <p:pic>
          <p:nvPicPr>
            <p:cNvPr id="18450" name="Picture 8" descr="npo0002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344"/>
              <a:ext cx="1406" cy="897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1" name="Text Box 9"/>
            <p:cNvSpPr txBox="1">
              <a:spLocks noChangeArrowheads="1"/>
            </p:cNvSpPr>
            <p:nvPr/>
          </p:nvSpPr>
          <p:spPr bwMode="auto">
            <a:xfrm>
              <a:off x="975" y="1934"/>
              <a:ext cx="297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2000" dirty="0">
                  <a:solidFill>
                    <a:schemeClr val="bg1"/>
                  </a:solidFill>
                  <a:latin typeface="+mn-lt"/>
                  <a:ea typeface="+mn-ea"/>
                </a:rPr>
                <a:t>Soja</a:t>
              </a:r>
              <a:endParaRPr lang="en-US" sz="2000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8452" name="Line 10"/>
            <p:cNvSpPr>
              <a:spLocks noChangeShapeType="1"/>
            </p:cNvSpPr>
            <p:nvPr/>
          </p:nvSpPr>
          <p:spPr bwMode="auto">
            <a:xfrm>
              <a:off x="1746" y="2251"/>
              <a:ext cx="628" cy="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40" name="Group 11"/>
          <p:cNvGrpSpPr>
            <a:grpSpLocks/>
          </p:cNvGrpSpPr>
          <p:nvPr/>
        </p:nvGrpSpPr>
        <p:grpSpPr bwMode="auto">
          <a:xfrm>
            <a:off x="142875" y="4429125"/>
            <a:ext cx="3429000" cy="2006600"/>
            <a:chOff x="340" y="2071"/>
            <a:chExt cx="1702" cy="936"/>
          </a:xfrm>
        </p:grpSpPr>
        <p:pic>
          <p:nvPicPr>
            <p:cNvPr id="18447" name="Picture 12" descr="maniho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2071"/>
              <a:ext cx="1351" cy="905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48" name="Text Box 13"/>
            <p:cNvSpPr txBox="1">
              <a:spLocks noChangeArrowheads="1"/>
            </p:cNvSpPr>
            <p:nvPr/>
          </p:nvSpPr>
          <p:spPr bwMode="auto">
            <a:xfrm>
              <a:off x="852" y="2835"/>
              <a:ext cx="877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1800" dirty="0">
                  <a:solidFill>
                    <a:srgbClr val="D9D9D9"/>
                  </a:solidFill>
                  <a:latin typeface="+mn-lt"/>
                  <a:ea typeface="+mn-ea"/>
                </a:rPr>
                <a:t>Assentamentos</a:t>
              </a:r>
              <a:endParaRPr lang="en-US" sz="1800" dirty="0">
                <a:solidFill>
                  <a:srgbClr val="D9D9D9"/>
                </a:solidFill>
                <a:latin typeface="+mn-lt"/>
                <a:ea typeface="+mn-ea"/>
              </a:endParaRPr>
            </a:p>
          </p:txBody>
        </p:sp>
        <p:sp>
          <p:nvSpPr>
            <p:cNvPr id="18449" name="Line 14"/>
            <p:cNvSpPr>
              <a:spLocks noChangeShapeType="1"/>
            </p:cNvSpPr>
            <p:nvPr/>
          </p:nvSpPr>
          <p:spPr bwMode="auto">
            <a:xfrm flipV="1">
              <a:off x="1723" y="2204"/>
              <a:ext cx="319" cy="2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41" name="Line 15"/>
          <p:cNvSpPr>
            <a:spLocks noChangeShapeType="1"/>
          </p:cNvSpPr>
          <p:nvPr/>
        </p:nvSpPr>
        <p:spPr bwMode="auto">
          <a:xfrm flipH="1">
            <a:off x="5000625" y="3573463"/>
            <a:ext cx="723900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42" name="Group 16"/>
          <p:cNvGrpSpPr>
            <a:grpSpLocks/>
          </p:cNvGrpSpPr>
          <p:nvPr/>
        </p:nvGrpSpPr>
        <p:grpSpPr bwMode="auto">
          <a:xfrm>
            <a:off x="5357813" y="4929188"/>
            <a:ext cx="3643312" cy="1785937"/>
            <a:chOff x="3491" y="2007"/>
            <a:chExt cx="1930" cy="935"/>
          </a:xfrm>
        </p:grpSpPr>
        <p:pic>
          <p:nvPicPr>
            <p:cNvPr id="18444" name="Picture 17" descr="Goias-MatoGrosso 03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2024"/>
              <a:ext cx="1452" cy="918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45" name="Text Box 18"/>
            <p:cNvSpPr txBox="1">
              <a:spLocks noChangeArrowheads="1"/>
            </p:cNvSpPr>
            <p:nvPr/>
          </p:nvSpPr>
          <p:spPr bwMode="auto">
            <a:xfrm>
              <a:off x="4014" y="2655"/>
              <a:ext cx="395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2000" dirty="0">
                  <a:solidFill>
                    <a:schemeClr val="bg1"/>
                  </a:solidFill>
                  <a:latin typeface="+mn-lt"/>
                  <a:ea typeface="+mn-ea"/>
                </a:rPr>
                <a:t>Gado</a:t>
              </a:r>
              <a:endParaRPr lang="en-US" sz="2000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8446" name="Line 19"/>
            <p:cNvSpPr>
              <a:spLocks noChangeShapeType="1"/>
            </p:cNvSpPr>
            <p:nvPr/>
          </p:nvSpPr>
          <p:spPr bwMode="auto">
            <a:xfrm flipH="1" flipV="1">
              <a:off x="3491" y="2007"/>
              <a:ext cx="432" cy="4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43" name="Text Box 20"/>
          <p:cNvSpPr txBox="1">
            <a:spLocks noChangeArrowheads="1"/>
          </p:cNvSpPr>
          <p:nvPr/>
        </p:nvSpPr>
        <p:spPr bwMode="auto">
          <a:xfrm>
            <a:off x="0" y="6488113"/>
            <a:ext cx="3778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800" dirty="0">
                <a:latin typeface="+mn-lt"/>
                <a:ea typeface="+mn-ea"/>
              </a:rPr>
              <a:t>Fonte:  Dan </a:t>
            </a:r>
            <a:r>
              <a:rPr lang="pt-BR" sz="1800" dirty="0" err="1">
                <a:latin typeface="+mn-lt"/>
                <a:ea typeface="+mn-ea"/>
              </a:rPr>
              <a:t>Nepstad</a:t>
            </a:r>
            <a:r>
              <a:rPr lang="pt-BR" sz="1800" dirty="0">
                <a:latin typeface="+mn-lt"/>
                <a:ea typeface="+mn-ea"/>
              </a:rPr>
              <a:t> (Woods </a:t>
            </a:r>
            <a:r>
              <a:rPr lang="pt-BR" sz="1800" dirty="0" err="1">
                <a:latin typeface="+mn-lt"/>
                <a:ea typeface="+mn-ea"/>
              </a:rPr>
              <a:t>Hole</a:t>
            </a:r>
            <a:r>
              <a:rPr lang="pt-BR" sz="1800" dirty="0">
                <a:latin typeface="+mn-lt"/>
                <a:ea typeface="+mn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9036536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458200" cy="762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De questões gerais para perguntas científicas</a:t>
            </a:r>
          </a:p>
        </p:txBody>
      </p:sp>
      <p:pic>
        <p:nvPicPr>
          <p:cNvPr id="19459" name="Picture 3" descr="uop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9" b="5"/>
          <a:stretch>
            <a:fillRect/>
          </a:stretch>
        </p:blipFill>
        <p:spPr bwMode="auto">
          <a:xfrm>
            <a:off x="642938" y="1143000"/>
            <a:ext cx="3786187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286250" y="1285875"/>
            <a:ext cx="4857750" cy="1938338"/>
          </a:xfrm>
          <a:prstGeom prst="rect">
            <a:avLst/>
          </a:prstGeom>
          <a:solidFill>
            <a:srgbClr val="D9D9D9"/>
          </a:solidFill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000" i="1">
                <a:solidFill>
                  <a:srgbClr val="002060"/>
                </a:solidFill>
                <a:latin typeface="Humnst777 BT" charset="0"/>
              </a:rPr>
              <a:t>Quem está a desmatar a floresta? </a:t>
            </a:r>
          </a:p>
          <a:p>
            <a:pPr eaLnBrk="1" hangingPunct="1"/>
            <a:endParaRPr lang="pt-BR" sz="2000" i="1">
              <a:latin typeface="Humnst777 BT" charset="0"/>
            </a:endParaRPr>
          </a:p>
          <a:p>
            <a:pPr eaLnBrk="1" hangingPunct="1"/>
            <a:endParaRPr lang="pt-BR" sz="2000" i="1">
              <a:latin typeface="Humnst777 BT" charset="0"/>
            </a:endParaRPr>
          </a:p>
          <a:p>
            <a:pPr eaLnBrk="1" hangingPunct="1"/>
            <a:r>
              <a:rPr lang="pt-BR" sz="2000">
                <a:solidFill>
                  <a:srgbClr val="C00000"/>
                </a:solidFill>
                <a:latin typeface="Humnst777 BT" charset="0"/>
              </a:rPr>
              <a:t>Como usar os padrões espaciais medidos por imagens para inferir quem está desmatando?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98500" y="5143500"/>
            <a:ext cx="8445500" cy="830263"/>
          </a:xfrm>
          <a:prstGeom prst="rect">
            <a:avLst/>
          </a:prstGeom>
          <a:solidFill>
            <a:srgbClr val="D9D9D9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dirty="0">
                <a:solidFill>
                  <a:srgbClr val="002060"/>
                </a:solidFill>
                <a:latin typeface="+mn-lt"/>
                <a:ea typeface="+mn-ea"/>
              </a:rPr>
              <a:t>Escolha uma pergunta com potencial de impacto que ainda</a:t>
            </a:r>
          </a:p>
          <a:p>
            <a:pPr>
              <a:defRPr/>
            </a:pPr>
            <a:r>
              <a:rPr lang="pt-BR" sz="2400" dirty="0">
                <a:solidFill>
                  <a:srgbClr val="002060"/>
                </a:solidFill>
                <a:latin typeface="+mn-lt"/>
                <a:ea typeface="+mn-ea"/>
              </a:rPr>
              <a:t>não tenha sido bem respondida</a:t>
            </a:r>
          </a:p>
        </p:txBody>
      </p:sp>
    </p:spTree>
    <p:extLst>
      <p:ext uri="{BB962C8B-B14F-4D97-AF65-F5344CB8AC3E}">
        <p14:creationId xmlns:p14="http://schemas.microsoft.com/office/powerpoint/2010/main" val="25012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458200" cy="762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Qual o resultado esperado?</a:t>
            </a:r>
          </a:p>
        </p:txBody>
      </p:sp>
      <p:pic>
        <p:nvPicPr>
          <p:cNvPr id="20483" name="Picture 3" descr="uop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9" b="5"/>
          <a:stretch>
            <a:fillRect/>
          </a:stretch>
        </p:blipFill>
        <p:spPr bwMode="auto">
          <a:xfrm>
            <a:off x="642938" y="1143000"/>
            <a:ext cx="3786187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286250" y="1285875"/>
            <a:ext cx="4857750" cy="1938338"/>
          </a:xfrm>
          <a:prstGeom prst="rect">
            <a:avLst/>
          </a:prstGeom>
          <a:solidFill>
            <a:srgbClr val="D9D9D9"/>
          </a:solidFill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000" i="1">
                <a:solidFill>
                  <a:srgbClr val="002060"/>
                </a:solidFill>
                <a:latin typeface="Humnst777 BT" charset="0"/>
              </a:rPr>
              <a:t>Quem está a desmatar a floresta? </a:t>
            </a:r>
          </a:p>
          <a:p>
            <a:pPr eaLnBrk="1" hangingPunct="1"/>
            <a:endParaRPr lang="pt-BR" sz="2000" i="1">
              <a:latin typeface="Humnst777 BT" charset="0"/>
            </a:endParaRPr>
          </a:p>
          <a:p>
            <a:pPr eaLnBrk="1" hangingPunct="1"/>
            <a:endParaRPr lang="pt-BR" sz="2000" i="1">
              <a:latin typeface="Humnst777 BT" charset="0"/>
            </a:endParaRPr>
          </a:p>
          <a:p>
            <a:pPr eaLnBrk="1" hangingPunct="1"/>
            <a:r>
              <a:rPr lang="pt-BR" sz="2000">
                <a:solidFill>
                  <a:srgbClr val="C00000"/>
                </a:solidFill>
                <a:latin typeface="Humnst777 BT" charset="0"/>
              </a:rPr>
              <a:t>Como usar os padrões espaciais medidos por imagens para inferir quem está desmatando?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98500" y="5715000"/>
            <a:ext cx="8094663" cy="461963"/>
          </a:xfrm>
          <a:prstGeom prst="rect">
            <a:avLst/>
          </a:prstGeom>
          <a:solidFill>
            <a:srgbClr val="D9D9D9"/>
          </a:solidFill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400">
                <a:solidFill>
                  <a:srgbClr val="002060"/>
                </a:solidFill>
                <a:latin typeface="Humnst777 BT" charset="0"/>
              </a:rPr>
              <a:t>Resultado: Qual a proporção de cada tipo de ocupação?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286250" y="3571875"/>
            <a:ext cx="4857750" cy="1323975"/>
          </a:xfrm>
          <a:prstGeom prst="rect">
            <a:avLst/>
          </a:prstGeom>
          <a:solidFill>
            <a:srgbClr val="D9D9D9"/>
          </a:solidFill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000" i="1">
                <a:solidFill>
                  <a:srgbClr val="002060"/>
                </a:solidFill>
                <a:latin typeface="Humnst777 BT" charset="0"/>
              </a:rPr>
              <a:t>Cada ocupação tem uma forma típica, detectável na imagem. Se associarmos forma a agentes, saberemos quem desmatou.</a:t>
            </a:r>
          </a:p>
        </p:txBody>
      </p:sp>
    </p:spTree>
    <p:extLst>
      <p:ext uri="{BB962C8B-B14F-4D97-AF65-F5344CB8AC3E}">
        <p14:creationId xmlns:p14="http://schemas.microsoft.com/office/powerpoint/2010/main" val="347288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458200" cy="762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Qual o impacto de suas questões?</a:t>
            </a:r>
          </a:p>
        </p:txBody>
      </p:sp>
      <p:pic>
        <p:nvPicPr>
          <p:cNvPr id="21507" name="Picture 2" descr="prodes_acum_97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" r="-414"/>
          <a:stretch>
            <a:fillRect/>
          </a:stretch>
        </p:blipFill>
        <p:spPr bwMode="auto">
          <a:xfrm>
            <a:off x="2286000" y="1000125"/>
            <a:ext cx="422910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85813" y="4179888"/>
            <a:ext cx="8215312" cy="2678112"/>
          </a:xfrm>
          <a:prstGeom prst="rect">
            <a:avLst/>
          </a:prstGeom>
          <a:solidFill>
            <a:srgbClr val="D9D9D9"/>
          </a:solidFill>
        </p:spPr>
        <p:txBody>
          <a:bodyPr>
            <a:spAutoFit/>
          </a:bodyPr>
          <a:lstStyle/>
          <a:p>
            <a:r>
              <a:rPr lang="ja-JP" altLang="en-US" sz="2400">
                <a:solidFill>
                  <a:srgbClr val="002060"/>
                </a:solidFill>
                <a:latin typeface="Humnst777 BT" charset="0"/>
              </a:rPr>
              <a:t>“</a:t>
            </a:r>
            <a:r>
              <a:rPr lang="en-US" sz="2400">
                <a:solidFill>
                  <a:srgbClr val="002060"/>
                </a:solidFill>
                <a:latin typeface="Humnst777 BT" charset="0"/>
              </a:rPr>
              <a:t>Porque vale a pena saber quem está desmatando a Amazônia?</a:t>
            </a:r>
            <a:r>
              <a:rPr lang="ja-JP" altLang="en-US" sz="2400">
                <a:solidFill>
                  <a:srgbClr val="002060"/>
                </a:solidFill>
                <a:latin typeface="Humnst777 BT" charset="0"/>
              </a:rPr>
              <a:t>”</a:t>
            </a:r>
            <a:endParaRPr lang="en-US" sz="2400">
              <a:solidFill>
                <a:srgbClr val="002060"/>
              </a:solidFill>
              <a:latin typeface="Humnst777 BT" charset="0"/>
            </a:endParaRPr>
          </a:p>
          <a:p>
            <a:endParaRPr lang="en-US" sz="2400">
              <a:solidFill>
                <a:srgbClr val="002060"/>
              </a:solidFill>
              <a:latin typeface="Humnst777 BT" charset="0"/>
            </a:endParaRPr>
          </a:p>
          <a:p>
            <a:r>
              <a:rPr lang="ja-JP" altLang="en-US" sz="2400">
                <a:solidFill>
                  <a:srgbClr val="002060"/>
                </a:solidFill>
                <a:latin typeface="Humnst777 BT" charset="0"/>
              </a:rPr>
              <a:t>“</a:t>
            </a:r>
            <a:r>
              <a:rPr lang="en-US" sz="2400">
                <a:solidFill>
                  <a:srgbClr val="002060"/>
                </a:solidFill>
                <a:latin typeface="Humnst777 BT" charset="0"/>
              </a:rPr>
              <a:t>Quem já tentou resolver este problema antes?</a:t>
            </a:r>
            <a:r>
              <a:rPr lang="ja-JP" altLang="en-US" sz="2400">
                <a:solidFill>
                  <a:srgbClr val="002060"/>
                </a:solidFill>
                <a:latin typeface="Humnst777 BT" charset="0"/>
              </a:rPr>
              <a:t>”</a:t>
            </a:r>
            <a:endParaRPr lang="en-US" sz="2400">
              <a:solidFill>
                <a:srgbClr val="002060"/>
              </a:solidFill>
              <a:latin typeface="Humnst777 BT" charset="0"/>
            </a:endParaRPr>
          </a:p>
          <a:p>
            <a:endParaRPr lang="en-US" sz="2400">
              <a:solidFill>
                <a:srgbClr val="002060"/>
              </a:solidFill>
              <a:latin typeface="Humnst777 BT" charset="0"/>
            </a:endParaRPr>
          </a:p>
          <a:p>
            <a:r>
              <a:rPr lang="ja-JP" altLang="en-US" sz="2400">
                <a:solidFill>
                  <a:srgbClr val="002060"/>
                </a:solidFill>
                <a:latin typeface="Humnst777 BT" charset="0"/>
              </a:rPr>
              <a:t>“</a:t>
            </a:r>
            <a:r>
              <a:rPr lang="en-US" sz="2400">
                <a:solidFill>
                  <a:srgbClr val="002060"/>
                </a:solidFill>
                <a:latin typeface="Humnst777 BT" charset="0"/>
              </a:rPr>
              <a:t>Será que meu trabalho terá impacto na geração de conhecimento?</a:t>
            </a:r>
          </a:p>
        </p:txBody>
      </p:sp>
    </p:spTree>
    <p:extLst>
      <p:ext uri="{BB962C8B-B14F-4D97-AF65-F5344CB8AC3E}">
        <p14:creationId xmlns:p14="http://schemas.microsoft.com/office/powerpoint/2010/main" val="305781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458200" cy="762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De questões gerais para perguntas científicas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143000"/>
            <a:ext cx="49530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214438" y="4786313"/>
            <a:ext cx="7358062" cy="1816100"/>
          </a:xfrm>
          <a:prstGeom prst="rect">
            <a:avLst/>
          </a:prstGeom>
          <a:solidFill>
            <a:srgbClr val="D9D9D9"/>
          </a:solidFill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ja-JP" altLang="en-US" sz="2400">
                <a:solidFill>
                  <a:srgbClr val="002060"/>
                </a:solidFill>
                <a:latin typeface="Humnst777 BT" charset="0"/>
              </a:rPr>
              <a:t>“</a:t>
            </a:r>
            <a:r>
              <a:rPr lang="en-US" sz="2400">
                <a:solidFill>
                  <a:srgbClr val="002060"/>
                </a:solidFill>
                <a:latin typeface="Humnst777 BT" charset="0"/>
              </a:rPr>
              <a:t>Estou vou estudar  ___________</a:t>
            </a:r>
            <a:r>
              <a:rPr lang="ja-JP" altLang="en-US" sz="2400">
                <a:solidFill>
                  <a:srgbClr val="002060"/>
                </a:solidFill>
                <a:latin typeface="Humnst777 BT" charset="0"/>
              </a:rPr>
              <a:t>”</a:t>
            </a:r>
            <a:endParaRPr lang="en-US" sz="2400">
              <a:solidFill>
                <a:srgbClr val="002060"/>
              </a:solidFill>
              <a:latin typeface="Humnst777 BT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ja-JP" altLang="en-US" sz="2400">
                <a:solidFill>
                  <a:srgbClr val="002060"/>
                </a:solidFill>
                <a:latin typeface="Humnst777 BT" charset="0"/>
              </a:rPr>
              <a:t>“</a:t>
            </a:r>
            <a:r>
              <a:rPr lang="en-US" sz="2400">
                <a:solidFill>
                  <a:srgbClr val="002060"/>
                </a:solidFill>
                <a:latin typeface="Humnst777 BT" charset="0"/>
              </a:rPr>
              <a:t>porque eu quero descobrir/inventar _______</a:t>
            </a:r>
            <a:r>
              <a:rPr lang="ja-JP" altLang="en-US" sz="2400">
                <a:solidFill>
                  <a:srgbClr val="002060"/>
                </a:solidFill>
                <a:latin typeface="Humnst777 BT" charset="0"/>
              </a:rPr>
              <a:t>”</a:t>
            </a:r>
            <a:endParaRPr lang="en-US" sz="2400">
              <a:solidFill>
                <a:srgbClr val="002060"/>
              </a:solidFill>
              <a:latin typeface="Humnst777 BT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ja-JP" altLang="en-US" sz="2400">
                <a:solidFill>
                  <a:srgbClr val="002060"/>
                </a:solidFill>
                <a:latin typeface="Humnst777 BT" charset="0"/>
              </a:rPr>
              <a:t>“</a:t>
            </a:r>
            <a:r>
              <a:rPr lang="en-US" sz="2400">
                <a:solidFill>
                  <a:srgbClr val="002060"/>
                </a:solidFill>
                <a:latin typeface="Humnst777 BT" charset="0"/>
              </a:rPr>
              <a:t>para entender/mostrar como__________</a:t>
            </a:r>
            <a:r>
              <a:rPr lang="ja-JP" altLang="en-US" sz="2400">
                <a:solidFill>
                  <a:srgbClr val="002060"/>
                </a:solidFill>
                <a:latin typeface="Humnst777 BT" charset="0"/>
              </a:rPr>
              <a:t>”</a:t>
            </a:r>
            <a:endParaRPr lang="en-US" sz="2400">
              <a:solidFill>
                <a:srgbClr val="002060"/>
              </a:solidFill>
              <a:latin typeface="Humnst777 B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45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>
                <a:latin typeface="Calibri" charset="0"/>
              </a:rPr>
              <a:t>Como usar os padrões espaciais medidos por imagens para inferir quem está desmatando?</a:t>
            </a:r>
          </a:p>
        </p:txBody>
      </p:sp>
      <p:sp>
        <p:nvSpPr>
          <p:cNvPr id="6" name="Retângulo 5"/>
          <p:cNvSpPr/>
          <p:nvPr/>
        </p:nvSpPr>
        <p:spPr>
          <a:xfrm>
            <a:off x="500063" y="4500563"/>
            <a:ext cx="8429625" cy="2062162"/>
          </a:xfrm>
          <a:prstGeom prst="rect">
            <a:avLst/>
          </a:prstGeom>
          <a:solidFill>
            <a:srgbClr val="D9D9D9"/>
          </a:solidFill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b="1">
                <a:solidFill>
                  <a:srgbClr val="002060"/>
                </a:solidFill>
                <a:latin typeface="Humnst777 BT" charset="0"/>
              </a:rPr>
              <a:t>Eu vou estudar </a:t>
            </a:r>
            <a:r>
              <a:rPr lang="pt-BR" sz="2400">
                <a:solidFill>
                  <a:srgbClr val="002060"/>
                </a:solidFill>
                <a:latin typeface="Humnst777 BT" charset="0"/>
              </a:rPr>
              <a:t>métodos para classificar padrões espaciais do desmatamento...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b="1">
                <a:solidFill>
                  <a:srgbClr val="002060"/>
                </a:solidFill>
                <a:latin typeface="Humnst777 BT" charset="0"/>
              </a:rPr>
              <a:t>porque quero </a:t>
            </a:r>
            <a:r>
              <a:rPr lang="pt-BR" sz="2400">
                <a:solidFill>
                  <a:srgbClr val="002060"/>
                </a:solidFill>
                <a:latin typeface="Humnst777 BT" charset="0"/>
              </a:rPr>
              <a:t>descobrir como associar padrões espaciais do desmatamento a agentes de mudança de uso da terra...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b="1">
                <a:solidFill>
                  <a:srgbClr val="002060"/>
                </a:solidFill>
                <a:latin typeface="Humnst777 BT" charset="0"/>
              </a:rPr>
              <a:t>para entender </a:t>
            </a:r>
            <a:r>
              <a:rPr lang="pt-BR" sz="2400">
                <a:solidFill>
                  <a:srgbClr val="002060"/>
                </a:solidFill>
                <a:latin typeface="Humnst777 BT" charset="0"/>
              </a:rPr>
              <a:t>quem está desmatando a Amazônia.</a:t>
            </a:r>
          </a:p>
        </p:txBody>
      </p:sp>
      <p:pic>
        <p:nvPicPr>
          <p:cNvPr id="23556" name="Picture 2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214438"/>
            <a:ext cx="5214937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76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Peixe-boi amazônico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0"/>
            <a:ext cx="37211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Imagem 4" descr="peixeboi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214438"/>
            <a:ext cx="3438525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642938" y="3995738"/>
            <a:ext cx="8501062" cy="2862262"/>
          </a:xfrm>
          <a:prstGeom prst="rect">
            <a:avLst/>
          </a:prstGeom>
          <a:solidFill>
            <a:srgbClr val="D9D9D9"/>
          </a:solidFill>
        </p:spPr>
        <p:txBody>
          <a:bodyPr>
            <a:spAutoFit/>
          </a:bodyPr>
          <a:lstStyle/>
          <a:p>
            <a:r>
              <a:rPr lang="pt-BR" sz="2000" b="1">
                <a:solidFill>
                  <a:srgbClr val="002060"/>
                </a:solidFill>
                <a:latin typeface="Humnst777 BT" charset="0"/>
              </a:rPr>
              <a:t>Eu vou estudar</a:t>
            </a:r>
            <a:r>
              <a:rPr lang="pt-BR" sz="2000">
                <a:solidFill>
                  <a:srgbClr val="002060"/>
                </a:solidFill>
                <a:latin typeface="Humnst777 BT" charset="0"/>
              </a:rPr>
              <a:t> a distribuição espacial de macrófitas aquáticas consumidas pelo peixe-boi amazônico na região do Médio Solimões</a:t>
            </a:r>
          </a:p>
          <a:p>
            <a:endParaRPr lang="pt-BR" sz="2000" b="1">
              <a:solidFill>
                <a:srgbClr val="002060"/>
              </a:solidFill>
              <a:latin typeface="Humnst777 BT" charset="0"/>
            </a:endParaRPr>
          </a:p>
          <a:p>
            <a:r>
              <a:rPr lang="pt-BR" sz="2000" b="1">
                <a:solidFill>
                  <a:srgbClr val="002060"/>
                </a:solidFill>
                <a:latin typeface="Humnst777 BT" charset="0"/>
              </a:rPr>
              <a:t>porque quero descobrir como</a:t>
            </a:r>
            <a:r>
              <a:rPr lang="pt-BR" sz="2000">
                <a:solidFill>
                  <a:srgbClr val="002060"/>
                </a:solidFill>
                <a:latin typeface="Humnst777 BT" charset="0"/>
              </a:rPr>
              <a:t> a distribuição dos principais gêneros de macrófitas consumidas pelo peixe-boi varia ao longo do ciclo anual de inundação na região.</a:t>
            </a:r>
          </a:p>
          <a:p>
            <a:endParaRPr lang="pt-BR" sz="2000">
              <a:solidFill>
                <a:srgbClr val="002060"/>
              </a:solidFill>
              <a:latin typeface="Humnst777 BT" charset="0"/>
            </a:endParaRPr>
          </a:p>
          <a:p>
            <a:r>
              <a:rPr lang="pt-BR" sz="2000" b="1">
                <a:solidFill>
                  <a:srgbClr val="002060"/>
                </a:solidFill>
                <a:latin typeface="Humnst777 BT" charset="0"/>
              </a:rPr>
              <a:t>para entender como</a:t>
            </a:r>
            <a:r>
              <a:rPr lang="pt-BR" sz="2000">
                <a:solidFill>
                  <a:srgbClr val="002060"/>
                </a:solidFill>
                <a:latin typeface="Humnst777 BT" charset="0"/>
              </a:rPr>
              <a:t> variam a estrutura do habitat e a disponibilidade de recursos alimentares para o peixe-boi ao longo do ano.</a:t>
            </a:r>
            <a:endParaRPr lang="pt-BR" sz="2000" b="1">
              <a:solidFill>
                <a:srgbClr val="002060"/>
              </a:solidFill>
              <a:latin typeface="Humnst777 B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53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Dispersão de lavras de lagostas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214438"/>
            <a:ext cx="43910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642938" y="4429125"/>
            <a:ext cx="8001000" cy="2062163"/>
          </a:xfrm>
          <a:prstGeom prst="rect">
            <a:avLst/>
          </a:prstGeom>
          <a:solidFill>
            <a:srgbClr val="BFCEFD"/>
          </a:solidFill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>
                <a:solidFill>
                  <a:srgbClr val="002060"/>
                </a:solidFill>
                <a:latin typeface="Humnst777 BT" charset="0"/>
              </a:rPr>
              <a:t>Eu vou estudar </a:t>
            </a:r>
            <a:r>
              <a:rPr lang="pt-BR" sz="2000">
                <a:solidFill>
                  <a:srgbClr val="002060"/>
                </a:solidFill>
                <a:latin typeface="Humnst777 BT" charset="0"/>
              </a:rPr>
              <a:t>a dispersão de larvas de lagostas no Atlântico tropical.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>
                <a:solidFill>
                  <a:srgbClr val="002060"/>
                </a:solidFill>
                <a:latin typeface="Humnst777 BT" charset="0"/>
              </a:rPr>
              <a:t>Porque eu quero </a:t>
            </a:r>
            <a:r>
              <a:rPr lang="pt-BR" sz="2000">
                <a:solidFill>
                  <a:srgbClr val="002060"/>
                </a:solidFill>
                <a:latin typeface="Humnst777 BT" charset="0"/>
              </a:rPr>
              <a:t>descobrir se há uma interdependência entre os estoques pesqueiros.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>
                <a:solidFill>
                  <a:srgbClr val="002060"/>
                </a:solidFill>
                <a:latin typeface="Humnst777 BT" charset="0"/>
              </a:rPr>
              <a:t>Para entender como </a:t>
            </a:r>
            <a:r>
              <a:rPr lang="pt-BR" sz="2000">
                <a:solidFill>
                  <a:srgbClr val="002060"/>
                </a:solidFill>
                <a:latin typeface="Humnst777 BT" charset="0"/>
              </a:rPr>
              <a:t>seria possível estabelecer uma legislação para recursos pesqueiros que são explorados por mais de um país</a:t>
            </a:r>
          </a:p>
        </p:txBody>
      </p:sp>
    </p:spTree>
    <p:extLst>
      <p:ext uri="{BB962C8B-B14F-4D97-AF65-F5344CB8AC3E}">
        <p14:creationId xmlns:p14="http://schemas.microsoft.com/office/powerpoint/2010/main" val="413093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752"/>
            <a:ext cx="8153400" cy="762000"/>
          </a:xfrm>
        </p:spPr>
        <p:txBody>
          <a:bodyPr/>
          <a:lstStyle/>
          <a:p>
            <a:pPr eaLnBrk="1" hangingPunct="1"/>
            <a:r>
              <a:rPr lang="pt-BR" smtClean="0">
                <a:latin typeface="Calibri" charset="0"/>
              </a:rPr>
              <a:t>Extração </a:t>
            </a:r>
            <a:r>
              <a:rPr lang="pt-BR" dirty="0" smtClean="0">
                <a:latin typeface="Calibri" charset="0"/>
              </a:rPr>
              <a:t>de uso da terra com séries temporais de dados de </a:t>
            </a:r>
            <a:r>
              <a:rPr lang="pt-BR" dirty="0" err="1" smtClean="0">
                <a:latin typeface="Calibri" charset="0"/>
              </a:rPr>
              <a:t>sensorimento</a:t>
            </a:r>
            <a:r>
              <a:rPr lang="pt-BR" dirty="0" smtClean="0">
                <a:latin typeface="Calibri" charset="0"/>
              </a:rPr>
              <a:t> remoto</a:t>
            </a:r>
            <a:endParaRPr lang="pt-BR" dirty="0">
              <a:latin typeface="Calibri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11560" y="5023142"/>
            <a:ext cx="8001000" cy="1790234"/>
          </a:xfrm>
          <a:prstGeom prst="rect">
            <a:avLst/>
          </a:prstGeom>
          <a:solidFill>
            <a:srgbClr val="BFCEFD"/>
          </a:solidFill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rgbClr val="002060"/>
                </a:solidFill>
                <a:latin typeface="Calibri"/>
                <a:cs typeface="Calibri"/>
              </a:rPr>
              <a:t>Eu vou estudar </a:t>
            </a:r>
            <a:r>
              <a:rPr lang="pt-BR" sz="2000" dirty="0" smtClean="0">
                <a:solidFill>
                  <a:srgbClr val="002060"/>
                </a:solidFill>
                <a:latin typeface="Calibri"/>
                <a:cs typeface="Calibri"/>
              </a:rPr>
              <a:t>como extrair informação sobre transições de uso da terra com séries temporais MODIS</a:t>
            </a:r>
            <a:endParaRPr lang="pt-BR" sz="2000" dirty="0">
              <a:solidFill>
                <a:srgbClr val="002060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rgbClr val="002060"/>
                </a:solidFill>
                <a:latin typeface="Calibri"/>
                <a:cs typeface="Calibri"/>
              </a:rPr>
              <a:t>Porque eu quero </a:t>
            </a:r>
            <a:r>
              <a:rPr lang="pt-BR" sz="2000" dirty="0" smtClean="0">
                <a:solidFill>
                  <a:srgbClr val="002060"/>
                </a:solidFill>
                <a:latin typeface="Calibri"/>
                <a:cs typeface="Calibri"/>
              </a:rPr>
              <a:t>produzir mapas de transição de uso da terra para o Brasil </a:t>
            </a:r>
            <a:endParaRPr lang="pt-BR" sz="2000" dirty="0">
              <a:solidFill>
                <a:srgbClr val="002060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dirty="0" smtClean="0">
                <a:solidFill>
                  <a:srgbClr val="002060"/>
                </a:solidFill>
                <a:latin typeface="Calibri"/>
                <a:cs typeface="Calibri"/>
              </a:rPr>
              <a:t>Para </a:t>
            </a:r>
            <a:r>
              <a:rPr lang="pt-BR" sz="2000" b="1" dirty="0">
                <a:solidFill>
                  <a:srgbClr val="002060"/>
                </a:solidFill>
                <a:latin typeface="Calibri"/>
                <a:cs typeface="Calibri"/>
              </a:rPr>
              <a:t>entender </a:t>
            </a:r>
            <a:r>
              <a:rPr lang="pt-BR" sz="2000" b="1" dirty="0" smtClean="0">
                <a:solidFill>
                  <a:srgbClr val="002060"/>
                </a:solidFill>
                <a:latin typeface="Calibri"/>
                <a:cs typeface="Calibri"/>
              </a:rPr>
              <a:t>quais </a:t>
            </a:r>
            <a:r>
              <a:rPr lang="pt-BR" sz="2000" dirty="0" smtClean="0">
                <a:solidFill>
                  <a:srgbClr val="002060"/>
                </a:solidFill>
                <a:latin typeface="Calibri"/>
                <a:cs typeface="Calibri"/>
              </a:rPr>
              <a:t>são as transformações que aconteceram no campo brasileiro desde o início do século 21.</a:t>
            </a:r>
            <a:endParaRPr lang="pt-BR" sz="20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80854"/>
            <a:ext cx="5688632" cy="366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57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990600"/>
          </a:xfrm>
        </p:spPr>
        <p:txBody>
          <a:bodyPr/>
          <a:lstStyle/>
          <a:p>
            <a:r>
              <a:rPr lang="pt-BR">
                <a:latin typeface="Calibri" charset="0"/>
              </a:rPr>
              <a:t>Com um bom problema e uma boa metodologia, quase tudo se publica...</a:t>
            </a:r>
          </a:p>
        </p:txBody>
      </p:sp>
      <p:pic>
        <p:nvPicPr>
          <p:cNvPr id="819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1752600"/>
            <a:ext cx="415448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tângulo 4"/>
          <p:cNvSpPr>
            <a:spLocks noChangeArrowheads="1"/>
          </p:cNvSpPr>
          <p:nvPr/>
        </p:nvSpPr>
        <p:spPr bwMode="auto">
          <a:xfrm>
            <a:off x="2133600" y="5943600"/>
            <a:ext cx="4572000" cy="5238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>
                <a:latin typeface="Humnst777 BT" charset="0"/>
              </a:rPr>
              <a:t>Qual é o seu problema?</a:t>
            </a:r>
            <a:endParaRPr lang="pt-BR" sz="2800">
              <a:latin typeface="Humnst777 B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Preparação da Proposta de Tese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285875"/>
            <a:ext cx="51435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57250" y="5000625"/>
            <a:ext cx="8001000" cy="1570038"/>
          </a:xfrm>
          <a:prstGeom prst="rect">
            <a:avLst/>
          </a:prstGeom>
          <a:solidFill>
            <a:srgbClr val="ACBAFE"/>
          </a:solidFill>
        </p:spPr>
        <p:txBody>
          <a:bodyPr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Humnst777 BT" charset="0"/>
              </a:rPr>
              <a:t>Entre num grupo de suporte (</a:t>
            </a:r>
            <a:r>
              <a:rPr lang="ja-JP" altLang="en-US" sz="2400">
                <a:solidFill>
                  <a:srgbClr val="002060"/>
                </a:solidFill>
                <a:latin typeface="Humnst777 BT" charset="0"/>
              </a:rPr>
              <a:t>“</a:t>
            </a:r>
            <a:r>
              <a:rPr lang="en-US" sz="2400">
                <a:solidFill>
                  <a:srgbClr val="002060"/>
                </a:solidFill>
                <a:latin typeface="Humnst777 BT" charset="0"/>
              </a:rPr>
              <a:t>Tese Solidária</a:t>
            </a:r>
            <a:r>
              <a:rPr lang="ja-JP" altLang="en-US" sz="2400">
                <a:solidFill>
                  <a:srgbClr val="002060"/>
                </a:solidFill>
                <a:latin typeface="Humnst777 BT" charset="0"/>
              </a:rPr>
              <a:t>”</a:t>
            </a:r>
            <a:r>
              <a:rPr lang="en-US" sz="2400">
                <a:solidFill>
                  <a:srgbClr val="002060"/>
                </a:solidFill>
                <a:latin typeface="Humnst777 BT" charset="0"/>
              </a:rPr>
              <a:t>)</a:t>
            </a:r>
          </a:p>
          <a:p>
            <a:endParaRPr lang="en-US" sz="2400">
              <a:solidFill>
                <a:srgbClr val="002060"/>
              </a:solidFill>
              <a:latin typeface="Humnst777 BT" charset="0"/>
            </a:endParaRPr>
          </a:p>
          <a:p>
            <a:r>
              <a:rPr lang="en-US" sz="2400">
                <a:solidFill>
                  <a:srgbClr val="002060"/>
                </a:solidFill>
                <a:latin typeface="Humnst777 BT" charset="0"/>
              </a:rPr>
              <a:t>Apresente suas idéias para seus colegas, seu orientador e (se puder) num congresso científico</a:t>
            </a:r>
          </a:p>
        </p:txBody>
      </p:sp>
    </p:spTree>
    <p:extLst>
      <p:ext uri="{BB962C8B-B14F-4D97-AF65-F5344CB8AC3E}">
        <p14:creationId xmlns:p14="http://schemas.microsoft.com/office/powerpoint/2010/main" val="289226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Desenvolvimento da Tese </a:t>
            </a:r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14438"/>
            <a:ext cx="31908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Imagem 6" descr="natur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928688"/>
            <a:ext cx="2601913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Seta para a direita 7"/>
          <p:cNvSpPr>
            <a:spLocks noChangeArrowheads="1"/>
          </p:cNvSpPr>
          <p:nvPr/>
        </p:nvSpPr>
        <p:spPr bwMode="auto">
          <a:xfrm>
            <a:off x="4214813" y="2357438"/>
            <a:ext cx="1857375" cy="500062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BFCE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27654" name="Retângulo 3"/>
          <p:cNvSpPr>
            <a:spLocks noChangeArrowheads="1"/>
          </p:cNvSpPr>
          <p:nvPr/>
        </p:nvSpPr>
        <p:spPr bwMode="auto">
          <a:xfrm>
            <a:off x="4000500" y="2857500"/>
            <a:ext cx="2428875" cy="1323975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>
                <a:solidFill>
                  <a:srgbClr val="00005E"/>
                </a:solidFill>
                <a:latin typeface="Humnst777 BT" charset="0"/>
              </a:rPr>
              <a:t>Submeta artigos científicos com resultados o mais rápido possível</a:t>
            </a:r>
          </a:p>
        </p:txBody>
      </p:sp>
      <p:pic>
        <p:nvPicPr>
          <p:cNvPr id="28679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4643438"/>
            <a:ext cx="32861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eta dobrada 15"/>
          <p:cNvSpPr/>
          <p:nvPr/>
        </p:nvSpPr>
        <p:spPr bwMode="auto">
          <a:xfrm rot="10800000">
            <a:off x="5786438" y="4572000"/>
            <a:ext cx="785812" cy="1714500"/>
          </a:xfrm>
          <a:prstGeom prst="bentArrow">
            <a:avLst/>
          </a:prstGeom>
          <a:solidFill>
            <a:srgbClr val="BFCEFD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>
              <a:latin typeface="Arial" pitchFamily="34" charset="0"/>
              <a:ea typeface="+mn-ea"/>
            </a:endParaRPr>
          </a:p>
        </p:txBody>
      </p:sp>
      <p:sp>
        <p:nvSpPr>
          <p:cNvPr id="27657" name="Retângulo 3"/>
          <p:cNvSpPr>
            <a:spLocks noChangeArrowheads="1"/>
          </p:cNvSpPr>
          <p:nvPr/>
        </p:nvSpPr>
        <p:spPr bwMode="auto">
          <a:xfrm>
            <a:off x="6715125" y="4929188"/>
            <a:ext cx="2428875" cy="708025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000">
                <a:solidFill>
                  <a:schemeClr val="bg2">
                    <a:lumMod val="75000"/>
                  </a:schemeClr>
                </a:solidFill>
                <a:latin typeface="Humnst777 BT" pitchFamily="34" charset="0"/>
                <a:ea typeface="+mn-ea"/>
              </a:rPr>
              <a:t>Componha a tese a</a:t>
            </a:r>
          </a:p>
          <a:p>
            <a:pPr>
              <a:defRPr/>
            </a:pPr>
            <a:r>
              <a:rPr lang="pt-BR" sz="2000">
                <a:solidFill>
                  <a:schemeClr val="bg2">
                    <a:lumMod val="75000"/>
                  </a:schemeClr>
                </a:solidFill>
                <a:latin typeface="Humnst777 BT" pitchFamily="34" charset="0"/>
                <a:ea typeface="+mn-ea"/>
              </a:rPr>
              <a:t>partir dos artigos</a:t>
            </a:r>
          </a:p>
        </p:txBody>
      </p:sp>
    </p:spTree>
    <p:extLst>
      <p:ext uri="{BB962C8B-B14F-4D97-AF65-F5344CB8AC3E}">
        <p14:creationId xmlns:p14="http://schemas.microsoft.com/office/powerpoint/2010/main" val="236015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43063"/>
            <a:ext cx="821372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5868988" y="6548438"/>
            <a:ext cx="2301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en-US" i="1">
                <a:latin typeface="Tahoma" charset="0"/>
              </a:rPr>
              <a:t>TM/Landsat, 5, 4, 3 (2000)</a:t>
            </a:r>
            <a:endParaRPr lang="pt-BR" i="1">
              <a:latin typeface="Tahoma" charset="0"/>
            </a:endParaRP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1371600" y="6553200"/>
            <a:ext cx="2171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en-US" i="1">
                <a:latin typeface="Tahoma" charset="0"/>
              </a:rPr>
              <a:t>Prodes (INPE, 2000)</a:t>
            </a:r>
            <a:endParaRPr lang="pt-BR" i="1">
              <a:latin typeface="Tahoma" charset="0"/>
            </a:endParaRPr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5181600" y="838200"/>
            <a:ext cx="3962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sz="1200" b="1">
                <a:latin typeface="Tahoma" charset="0"/>
              </a:rPr>
              <a:t> </a:t>
            </a:r>
            <a:endParaRPr lang="en-US" sz="1200" b="1">
              <a:solidFill>
                <a:srgbClr val="000066"/>
              </a:solidFill>
              <a:latin typeface="Tahoma" charset="0"/>
            </a:endParaRPr>
          </a:p>
        </p:txBody>
      </p:sp>
      <p:pic>
        <p:nvPicPr>
          <p:cNvPr id="29702" name="Picture 9" descr="aest_r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1857375"/>
            <a:ext cx="2873375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8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1384300"/>
          </a:xfrm>
          <a:prstGeom prst="rect">
            <a:avLst/>
          </a:prstGeom>
          <a:solidFill>
            <a:srgbClr val="D9D9D9"/>
          </a:solidFill>
          <a:ln w="31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66"/>
                </a:solidFill>
                <a:latin typeface="Humnst777 BT" charset="0"/>
              </a:rPr>
              <a:t>Um bom exemplo: </a:t>
            </a:r>
            <a:r>
              <a:rPr lang="ja-JP" altLang="en-US" sz="2800">
                <a:solidFill>
                  <a:srgbClr val="000066"/>
                </a:solidFill>
                <a:latin typeface="Humnst777 BT" charset="0"/>
              </a:rPr>
              <a:t>“</a:t>
            </a:r>
            <a:r>
              <a:rPr lang="pt-BR" sz="2800">
                <a:solidFill>
                  <a:srgbClr val="000066"/>
                </a:solidFill>
                <a:latin typeface="Humnst777 BT" charset="0"/>
              </a:rPr>
              <a:t>Mineração de Padrões de Mudança em Imagens de Sensoriamento Remoto” (tese de Doutorado de Marcelino Silva). </a:t>
            </a:r>
            <a:endParaRPr lang="en-US" sz="2800">
              <a:solidFill>
                <a:srgbClr val="000066"/>
              </a:solidFill>
              <a:latin typeface="Humnst777 BT" charset="0"/>
            </a:endParaRPr>
          </a:p>
        </p:txBody>
      </p:sp>
      <p:sp>
        <p:nvSpPr>
          <p:cNvPr id="29704" name="Text Box 11"/>
          <p:cNvSpPr txBox="1">
            <a:spLocks noChangeArrowheads="1"/>
          </p:cNvSpPr>
          <p:nvPr/>
        </p:nvSpPr>
        <p:spPr bwMode="auto">
          <a:xfrm>
            <a:off x="0" y="6600825"/>
            <a:ext cx="137318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charset="0"/>
              <a:buNone/>
            </a:pPr>
            <a:r>
              <a:rPr lang="pt-BR" sz="1200" b="1">
                <a:latin typeface="Verdana" charset="0"/>
              </a:rPr>
              <a:t>Escada, 2003.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6027738"/>
            <a:ext cx="9144000" cy="830262"/>
          </a:xfrm>
          <a:prstGeom prst="rect">
            <a:avLst/>
          </a:prstGeom>
          <a:solidFill>
            <a:srgbClr val="D9D9D9"/>
          </a:solidFill>
          <a:ln w="31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66"/>
                </a:solidFill>
                <a:latin typeface="Humnst777 BT" charset="0"/>
              </a:rPr>
              <a:t>Objetivo: extrair padrões de imagens para contar a história do que aconteceu numa região</a:t>
            </a:r>
          </a:p>
        </p:txBody>
      </p:sp>
    </p:spTree>
    <p:extLst>
      <p:ext uri="{BB962C8B-B14F-4D97-AF65-F5344CB8AC3E}">
        <p14:creationId xmlns:p14="http://schemas.microsoft.com/office/powerpoint/2010/main" val="345524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>
                <a:latin typeface="Calibri" charset="0"/>
              </a:rPr>
              <a:t>Como usar os padrões espaciais medidos por imagens para inferir quem está desmatando?</a:t>
            </a:r>
          </a:p>
        </p:txBody>
      </p:sp>
      <p:sp>
        <p:nvSpPr>
          <p:cNvPr id="6" name="Retângulo 5"/>
          <p:cNvSpPr/>
          <p:nvPr/>
        </p:nvSpPr>
        <p:spPr>
          <a:xfrm>
            <a:off x="785813" y="4929188"/>
            <a:ext cx="8001000" cy="1784350"/>
          </a:xfrm>
          <a:prstGeom prst="rect">
            <a:avLst/>
          </a:prstGeom>
          <a:solidFill>
            <a:srgbClr val="BFCEFD"/>
          </a:solidFill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>
                <a:solidFill>
                  <a:srgbClr val="002060"/>
                </a:solidFill>
                <a:latin typeface="Humnst777 BT" charset="0"/>
              </a:rPr>
              <a:t>Eu estou estudando </a:t>
            </a:r>
            <a:r>
              <a:rPr lang="pt-BR" sz="2000">
                <a:solidFill>
                  <a:srgbClr val="002060"/>
                </a:solidFill>
                <a:latin typeface="Humnst777 BT" charset="0"/>
              </a:rPr>
              <a:t>métodos para classificar padrões espaciais do desmatamento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>
                <a:solidFill>
                  <a:srgbClr val="002060"/>
                </a:solidFill>
                <a:latin typeface="Humnst777 BT" charset="0"/>
              </a:rPr>
              <a:t>Porque eu quero </a:t>
            </a:r>
            <a:r>
              <a:rPr lang="pt-BR" sz="2000">
                <a:solidFill>
                  <a:srgbClr val="002060"/>
                </a:solidFill>
                <a:latin typeface="Humnst777 BT" charset="0"/>
              </a:rPr>
              <a:t>descobrir como associar padrões espaciais do desmatamento a agentes de mudança de uso da terra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>
                <a:solidFill>
                  <a:srgbClr val="002060"/>
                </a:solidFill>
                <a:latin typeface="Humnst777 BT" charset="0"/>
              </a:rPr>
              <a:t>Para entender </a:t>
            </a:r>
            <a:r>
              <a:rPr lang="pt-BR" sz="2000">
                <a:solidFill>
                  <a:srgbClr val="002060"/>
                </a:solidFill>
                <a:latin typeface="Humnst777 BT" charset="0"/>
              </a:rPr>
              <a:t>quem está desmatando a Amazônia</a:t>
            </a:r>
          </a:p>
        </p:txBody>
      </p:sp>
      <p:pic>
        <p:nvPicPr>
          <p:cNvPr id="30724" name="Picture 2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357313"/>
            <a:ext cx="55721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37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uo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9" b="5"/>
          <a:stretch>
            <a:fillRect/>
          </a:stretch>
        </p:blipFill>
        <p:spPr bwMode="auto">
          <a:xfrm>
            <a:off x="0" y="1752600"/>
            <a:ext cx="4419600" cy="425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4" descr="arroz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281488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5" descr="casa2-9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33525"/>
            <a:ext cx="1916113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 descr="fazenda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59100"/>
            <a:ext cx="18923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7" descr="trator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5586413"/>
            <a:ext cx="1843088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8" descr="casa-OP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0"/>
            <a:ext cx="18065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9" descr="derrub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990850"/>
            <a:ext cx="18288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Line 10"/>
          <p:cNvSpPr>
            <a:spLocks noChangeShapeType="1"/>
          </p:cNvSpPr>
          <p:nvPr/>
        </p:nvSpPr>
        <p:spPr bwMode="auto">
          <a:xfrm>
            <a:off x="4038600" y="3810000"/>
            <a:ext cx="533400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Line 11"/>
          <p:cNvSpPr>
            <a:spLocks noChangeShapeType="1"/>
          </p:cNvSpPr>
          <p:nvPr/>
        </p:nvSpPr>
        <p:spPr bwMode="auto">
          <a:xfrm>
            <a:off x="4038600" y="5562600"/>
            <a:ext cx="533400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Line 12"/>
          <p:cNvSpPr>
            <a:spLocks noChangeShapeType="1"/>
          </p:cNvSpPr>
          <p:nvPr/>
        </p:nvSpPr>
        <p:spPr bwMode="auto">
          <a:xfrm>
            <a:off x="4038600" y="2362200"/>
            <a:ext cx="533400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756" name="Picture 13" descr="urucum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343400"/>
            <a:ext cx="165100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7" name="Oval 14"/>
          <p:cNvSpPr>
            <a:spLocks noChangeArrowheads="1"/>
          </p:cNvSpPr>
          <p:nvPr/>
        </p:nvSpPr>
        <p:spPr bwMode="auto">
          <a:xfrm>
            <a:off x="1981200" y="3124200"/>
            <a:ext cx="2057400" cy="1905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z="2000">
              <a:solidFill>
                <a:srgbClr val="000000"/>
              </a:solidFill>
              <a:latin typeface="Humnst777 BT" charset="0"/>
            </a:endParaRPr>
          </a:p>
        </p:txBody>
      </p:sp>
      <p:sp>
        <p:nvSpPr>
          <p:cNvPr id="30734" name="Text Box 15"/>
          <p:cNvSpPr txBox="1">
            <a:spLocks noChangeArrowheads="1"/>
          </p:cNvSpPr>
          <p:nvPr/>
        </p:nvSpPr>
        <p:spPr bwMode="auto">
          <a:xfrm>
            <a:off x="0" y="1295400"/>
            <a:ext cx="4032250" cy="369888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 err="1">
                <a:solidFill>
                  <a:srgbClr val="002060"/>
                </a:solidFill>
                <a:latin typeface="+mn-lt"/>
                <a:ea typeface="+mn-ea"/>
              </a:rPr>
              <a:t>Padrões</a:t>
            </a:r>
            <a:r>
              <a:rPr lang="en-US" sz="2000" b="1" dirty="0">
                <a:solidFill>
                  <a:srgbClr val="002060"/>
                </a:solidFill>
                <a:latin typeface="+mn-lt"/>
                <a:ea typeface="+mn-ea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n-lt"/>
                <a:ea typeface="+mn-ea"/>
              </a:rPr>
              <a:t>Espaciais</a:t>
            </a:r>
            <a:r>
              <a:rPr lang="en-US" sz="2000" b="1" dirty="0">
                <a:solidFill>
                  <a:srgbClr val="002060"/>
                </a:solidFill>
                <a:latin typeface="+mn-lt"/>
                <a:ea typeface="+mn-ea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n-lt"/>
                <a:ea typeface="+mn-ea"/>
              </a:rPr>
              <a:t>em</a:t>
            </a:r>
            <a:r>
              <a:rPr lang="en-US" sz="2000" b="1" dirty="0">
                <a:solidFill>
                  <a:srgbClr val="002060"/>
                </a:solidFill>
                <a:latin typeface="+mn-lt"/>
                <a:ea typeface="+mn-ea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n-lt"/>
                <a:ea typeface="+mn-ea"/>
              </a:rPr>
              <a:t>Rondônia</a:t>
            </a:r>
            <a:endParaRPr lang="pt-BR" sz="2000" b="1" dirty="0">
              <a:solidFill>
                <a:srgbClr val="002060"/>
              </a:solidFill>
              <a:latin typeface="+mn-lt"/>
              <a:ea typeface="+mn-ea"/>
            </a:endParaRPr>
          </a:p>
        </p:txBody>
      </p:sp>
      <p:sp>
        <p:nvSpPr>
          <p:cNvPr id="31759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8991600" cy="485775"/>
          </a:xfrm>
          <a:solidFill>
            <a:srgbClr val="D9D9D9"/>
          </a:solidFill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Qual o padrão espacial de cada agente?</a:t>
            </a:r>
            <a:endParaRPr lang="pt-BR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7589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0706" name="Group 2"/>
          <p:cNvGraphicFramePr>
            <a:graphicFrameLocks noGrp="1"/>
          </p:cNvGraphicFramePr>
          <p:nvPr>
            <p:ph idx="1"/>
          </p:nvPr>
        </p:nvGraphicFramePr>
        <p:xfrm>
          <a:off x="0" y="357188"/>
          <a:ext cx="9143999" cy="3906837"/>
        </p:xfrm>
        <a:graphic>
          <a:graphicData uri="http://schemas.openxmlformats.org/drawingml/2006/table">
            <a:tbl>
              <a:tblPr/>
              <a:tblGrid>
                <a:gridCol w="1556051"/>
                <a:gridCol w="1185588"/>
                <a:gridCol w="1556084"/>
                <a:gridCol w="1447615"/>
                <a:gridCol w="3398661"/>
              </a:tblGrid>
              <a:tr h="88171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Land use patterns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Clearing size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Actors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Main land use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Description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4409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Linear  (LIN)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Variable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Small households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Subsistence agriculture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Settlement parcels less than 50 ha 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92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Irregular (IRR)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Small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(&lt;50 ha)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Small farmers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Cattle ranches subsistence agriculture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Settlement parcels less than 50 ha. Irregular clearings near roads following settlement parcels.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4097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Regular (REG)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Medium-  large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(&gt;50 ha)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Midsized and large farms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Cattle ranching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Patterns produced by land concentration. 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2802" name="Picture 3" descr="fig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00600"/>
            <a:ext cx="701833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03" name="Text Box 4"/>
          <p:cNvSpPr txBox="1">
            <a:spLocks noChangeArrowheads="1"/>
          </p:cNvSpPr>
          <p:nvPr/>
        </p:nvSpPr>
        <p:spPr bwMode="auto">
          <a:xfrm>
            <a:off x="2057400" y="6338888"/>
            <a:ext cx="406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en-GB" sz="2800"/>
              <a:t>irregular, linear, regular</a:t>
            </a:r>
            <a:r>
              <a:rPr lang="en-US" sz="2800"/>
              <a:t> </a:t>
            </a:r>
            <a:endParaRPr lang="pt-BR" sz="2800"/>
          </a:p>
        </p:txBody>
      </p:sp>
    </p:spTree>
    <p:extLst>
      <p:ext uri="{BB962C8B-B14F-4D97-AF65-F5344CB8AC3E}">
        <p14:creationId xmlns:p14="http://schemas.microsoft.com/office/powerpoint/2010/main" val="180876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1076325"/>
            <a:ext cx="7280275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Vale do Anari – 1985 - 2000</a:t>
            </a:r>
          </a:p>
        </p:txBody>
      </p:sp>
      <p:pic>
        <p:nvPicPr>
          <p:cNvPr id="33796" name="Picture 4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2286000"/>
            <a:ext cx="10445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4800" y="1676400"/>
            <a:ext cx="6400800" cy="4953000"/>
            <a:chOff x="192" y="1056"/>
            <a:chExt cx="4032" cy="3120"/>
          </a:xfrm>
        </p:grpSpPr>
        <p:sp>
          <p:nvSpPr>
            <p:cNvPr id="33801" name="Line 6"/>
            <p:cNvSpPr>
              <a:spLocks noChangeShapeType="1"/>
            </p:cNvSpPr>
            <p:nvPr/>
          </p:nvSpPr>
          <p:spPr bwMode="auto">
            <a:xfrm flipV="1">
              <a:off x="1776" y="1056"/>
              <a:ext cx="480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2" name="Line 7"/>
            <p:cNvSpPr>
              <a:spLocks noChangeShapeType="1"/>
            </p:cNvSpPr>
            <p:nvPr/>
          </p:nvSpPr>
          <p:spPr bwMode="auto">
            <a:xfrm flipV="1">
              <a:off x="2304" y="1248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3" name="Line 8"/>
            <p:cNvSpPr>
              <a:spLocks noChangeShapeType="1"/>
            </p:cNvSpPr>
            <p:nvPr/>
          </p:nvSpPr>
          <p:spPr bwMode="auto">
            <a:xfrm>
              <a:off x="1920" y="2256"/>
              <a:ext cx="288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4" name="Line 9"/>
            <p:cNvSpPr>
              <a:spLocks noChangeShapeType="1"/>
            </p:cNvSpPr>
            <p:nvPr/>
          </p:nvSpPr>
          <p:spPr bwMode="auto">
            <a:xfrm>
              <a:off x="1872" y="2256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5" name="Line 10"/>
            <p:cNvSpPr>
              <a:spLocks noChangeShapeType="1"/>
            </p:cNvSpPr>
            <p:nvPr/>
          </p:nvSpPr>
          <p:spPr bwMode="auto">
            <a:xfrm flipH="1" flipV="1">
              <a:off x="3936" y="2112"/>
              <a:ext cx="28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6" name="Line 11"/>
            <p:cNvSpPr>
              <a:spLocks noChangeShapeType="1"/>
            </p:cNvSpPr>
            <p:nvPr/>
          </p:nvSpPr>
          <p:spPr bwMode="auto">
            <a:xfrm flipH="1">
              <a:off x="3984" y="2208"/>
              <a:ext cx="24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7" name="Line 12"/>
            <p:cNvSpPr>
              <a:spLocks noChangeShapeType="1"/>
            </p:cNvSpPr>
            <p:nvPr/>
          </p:nvSpPr>
          <p:spPr bwMode="auto">
            <a:xfrm flipV="1">
              <a:off x="3648" y="2592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8" name="Line 13"/>
            <p:cNvSpPr>
              <a:spLocks noChangeShapeType="1"/>
            </p:cNvSpPr>
            <p:nvPr/>
          </p:nvSpPr>
          <p:spPr bwMode="auto">
            <a:xfrm flipH="1">
              <a:off x="3360" y="2736"/>
              <a:ext cx="24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9" name="Line 14"/>
            <p:cNvSpPr>
              <a:spLocks noChangeShapeType="1"/>
            </p:cNvSpPr>
            <p:nvPr/>
          </p:nvSpPr>
          <p:spPr bwMode="auto">
            <a:xfrm>
              <a:off x="3888" y="3072"/>
              <a:ext cx="288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0" name="Line 15"/>
            <p:cNvSpPr>
              <a:spLocks noChangeShapeType="1"/>
            </p:cNvSpPr>
            <p:nvPr/>
          </p:nvSpPr>
          <p:spPr bwMode="auto">
            <a:xfrm flipV="1">
              <a:off x="3888" y="2976"/>
              <a:ext cx="33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1" name="Line 16"/>
            <p:cNvSpPr>
              <a:spLocks noChangeShapeType="1"/>
            </p:cNvSpPr>
            <p:nvPr/>
          </p:nvSpPr>
          <p:spPr bwMode="auto">
            <a:xfrm flipH="1">
              <a:off x="3312" y="3024"/>
              <a:ext cx="24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2" name="Line 17"/>
            <p:cNvSpPr>
              <a:spLocks noChangeShapeType="1"/>
            </p:cNvSpPr>
            <p:nvPr/>
          </p:nvSpPr>
          <p:spPr bwMode="auto">
            <a:xfrm>
              <a:off x="2304" y="3840"/>
              <a:ext cx="288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3" name="Line 18"/>
            <p:cNvSpPr>
              <a:spLocks noChangeShapeType="1"/>
            </p:cNvSpPr>
            <p:nvPr/>
          </p:nvSpPr>
          <p:spPr bwMode="auto">
            <a:xfrm>
              <a:off x="2304" y="374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4" name="Line 19"/>
            <p:cNvSpPr>
              <a:spLocks noChangeShapeType="1"/>
            </p:cNvSpPr>
            <p:nvPr/>
          </p:nvSpPr>
          <p:spPr bwMode="auto">
            <a:xfrm>
              <a:off x="3936" y="3792"/>
              <a:ext cx="288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5" name="Line 20"/>
            <p:cNvSpPr>
              <a:spLocks noChangeShapeType="1"/>
            </p:cNvSpPr>
            <p:nvPr/>
          </p:nvSpPr>
          <p:spPr bwMode="auto">
            <a:xfrm flipV="1">
              <a:off x="3504" y="417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6" name="Line 21"/>
            <p:cNvSpPr>
              <a:spLocks noChangeShapeType="1"/>
            </p:cNvSpPr>
            <p:nvPr/>
          </p:nvSpPr>
          <p:spPr bwMode="auto">
            <a:xfrm flipH="1">
              <a:off x="3504" y="3744"/>
              <a:ext cx="24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7" name="Line 22"/>
            <p:cNvSpPr>
              <a:spLocks noChangeShapeType="1"/>
            </p:cNvSpPr>
            <p:nvPr/>
          </p:nvSpPr>
          <p:spPr bwMode="auto">
            <a:xfrm flipH="1">
              <a:off x="3648" y="3840"/>
              <a:ext cx="24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8" name="Line 23"/>
            <p:cNvSpPr>
              <a:spLocks noChangeShapeType="1"/>
            </p:cNvSpPr>
            <p:nvPr/>
          </p:nvSpPr>
          <p:spPr bwMode="auto">
            <a:xfrm>
              <a:off x="2352" y="2928"/>
              <a:ext cx="288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9" name="Line 24"/>
            <p:cNvSpPr>
              <a:spLocks noChangeShapeType="1"/>
            </p:cNvSpPr>
            <p:nvPr/>
          </p:nvSpPr>
          <p:spPr bwMode="auto">
            <a:xfrm>
              <a:off x="2400" y="3072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0" name="Line 25"/>
            <p:cNvSpPr>
              <a:spLocks noChangeShapeType="1"/>
            </p:cNvSpPr>
            <p:nvPr/>
          </p:nvSpPr>
          <p:spPr bwMode="auto">
            <a:xfrm flipH="1">
              <a:off x="1632" y="3552"/>
              <a:ext cx="24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1" name="Line 26"/>
            <p:cNvSpPr>
              <a:spLocks noChangeShapeType="1"/>
            </p:cNvSpPr>
            <p:nvPr/>
          </p:nvSpPr>
          <p:spPr bwMode="auto">
            <a:xfrm flipH="1">
              <a:off x="1008" y="3264"/>
              <a:ext cx="192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2" name="Line 27"/>
            <p:cNvSpPr>
              <a:spLocks noChangeShapeType="1"/>
            </p:cNvSpPr>
            <p:nvPr/>
          </p:nvSpPr>
          <p:spPr bwMode="auto">
            <a:xfrm>
              <a:off x="816" y="3120"/>
              <a:ext cx="96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3" name="Line 28"/>
            <p:cNvSpPr>
              <a:spLocks noChangeShapeType="1"/>
            </p:cNvSpPr>
            <p:nvPr/>
          </p:nvSpPr>
          <p:spPr bwMode="auto">
            <a:xfrm flipH="1" flipV="1">
              <a:off x="1008" y="3552"/>
              <a:ext cx="28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4" name="Line 29"/>
            <p:cNvSpPr>
              <a:spLocks noChangeShapeType="1"/>
            </p:cNvSpPr>
            <p:nvPr/>
          </p:nvSpPr>
          <p:spPr bwMode="auto">
            <a:xfrm flipV="1">
              <a:off x="2880" y="1248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5" name="Line 30"/>
            <p:cNvSpPr>
              <a:spLocks noChangeShapeType="1"/>
            </p:cNvSpPr>
            <p:nvPr/>
          </p:nvSpPr>
          <p:spPr bwMode="auto">
            <a:xfrm flipH="1">
              <a:off x="1680" y="3312"/>
              <a:ext cx="24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826" name="Group 31"/>
            <p:cNvGrpSpPr>
              <a:grpSpLocks/>
            </p:cNvGrpSpPr>
            <p:nvPr/>
          </p:nvGrpSpPr>
          <p:grpSpPr bwMode="auto">
            <a:xfrm>
              <a:off x="192" y="2160"/>
              <a:ext cx="1384" cy="432"/>
              <a:chOff x="192" y="2160"/>
              <a:chExt cx="1384" cy="432"/>
            </a:xfrm>
          </p:grpSpPr>
          <p:sp>
            <p:nvSpPr>
              <p:cNvPr id="33827" name="Rectangle 32"/>
              <p:cNvSpPr>
                <a:spLocks noChangeArrowheads="1"/>
              </p:cNvSpPr>
              <p:nvPr/>
            </p:nvSpPr>
            <p:spPr bwMode="auto">
              <a:xfrm>
                <a:off x="192" y="2160"/>
                <a:ext cx="1344" cy="432"/>
              </a:xfrm>
              <a:prstGeom prst="rect">
                <a:avLst/>
              </a:prstGeom>
              <a:solidFill>
                <a:srgbClr val="CC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3828" name="Line 33"/>
              <p:cNvSpPr>
                <a:spLocks noChangeShapeType="1"/>
              </p:cNvSpPr>
              <p:nvPr/>
            </p:nvSpPr>
            <p:spPr bwMode="auto">
              <a:xfrm>
                <a:off x="240" y="2288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9" name="Text Box 34"/>
              <p:cNvSpPr txBox="1">
                <a:spLocks noChangeArrowheads="1"/>
              </p:cNvSpPr>
              <p:nvPr/>
            </p:nvSpPr>
            <p:spPr bwMode="auto">
              <a:xfrm>
                <a:off x="664" y="2208"/>
                <a:ext cx="912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ヒラギノ角ゴ Pro W3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ヒラギノ角ゴ Pro W3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ヒラギノ角ゴ Pro W3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ヒラギノ角ゴ Pro W3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ヒラギノ角ゴ Pro W3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ヒラギノ角ゴ Pro W3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ヒラギノ角ゴ Pro W3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ヒラギノ角ゴ Pro W3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ヒラギノ角ゴ Pro W3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200" b="1">
                    <a:latin typeface="Verdana" charset="0"/>
                  </a:rPr>
                  <a:t>Confirmed by 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1200" b="1">
                    <a:latin typeface="Verdana" charset="0"/>
                  </a:rPr>
                  <a:t>field work</a:t>
                </a:r>
              </a:p>
            </p:txBody>
          </p:sp>
        </p:grpSp>
      </p:grpSp>
      <p:sp>
        <p:nvSpPr>
          <p:cNvPr id="33798" name="Text Box 35"/>
          <p:cNvSpPr txBox="1">
            <a:spLocks noChangeArrowheads="1"/>
          </p:cNvSpPr>
          <p:nvPr/>
        </p:nvSpPr>
        <p:spPr bwMode="auto">
          <a:xfrm>
            <a:off x="7369175" y="6400800"/>
            <a:ext cx="1774825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pt-BR" sz="1200" b="1">
                <a:latin typeface="Verdana" charset="0"/>
              </a:rPr>
              <a:t>Pereira et al, 2005</a:t>
            </a:r>
          </a:p>
          <a:p>
            <a:pPr algn="ctr" eaLnBrk="1" hangingPunct="1"/>
            <a:r>
              <a:rPr lang="pt-BR" sz="1200" b="1">
                <a:latin typeface="Verdana" charset="0"/>
              </a:rPr>
              <a:t>Escada, 2003</a:t>
            </a:r>
          </a:p>
        </p:txBody>
      </p:sp>
      <p:sp>
        <p:nvSpPr>
          <p:cNvPr id="33799" name="Text Box 36"/>
          <p:cNvSpPr txBox="1">
            <a:spLocks noChangeArrowheads="1"/>
          </p:cNvSpPr>
          <p:nvPr/>
        </p:nvSpPr>
        <p:spPr bwMode="auto">
          <a:xfrm>
            <a:off x="1447800" y="1524000"/>
            <a:ext cx="569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b="1"/>
              <a:t>REG</a:t>
            </a:r>
          </a:p>
        </p:txBody>
      </p:sp>
      <p:sp>
        <p:nvSpPr>
          <p:cNvPr id="33800" name="Rectangle 37"/>
          <p:cNvSpPr>
            <a:spLocks noChangeArrowheads="1"/>
          </p:cNvSpPr>
          <p:nvPr/>
        </p:nvSpPr>
        <p:spPr bwMode="auto">
          <a:xfrm>
            <a:off x="914400" y="2286000"/>
            <a:ext cx="4572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pt-BR" b="1"/>
              <a:t>REG</a:t>
            </a:r>
          </a:p>
        </p:txBody>
      </p:sp>
    </p:spTree>
    <p:extLst>
      <p:ext uri="{BB962C8B-B14F-4D97-AF65-F5344CB8AC3E}">
        <p14:creationId xmlns:p14="http://schemas.microsoft.com/office/powerpoint/2010/main" val="27586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ig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65113" y="5286375"/>
            <a:ext cx="8878887" cy="1354138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+mn-lt"/>
                <a:ea typeface="+mn-ea"/>
              </a:rPr>
              <a:t>Substantial land concentration</a:t>
            </a:r>
          </a:p>
          <a:p>
            <a:pPr>
              <a:spcAft>
                <a:spcPts val="60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+mn-lt"/>
                <a:ea typeface="+mn-ea"/>
              </a:rPr>
              <a:t>Government plan for settling many colonists in the area failed</a:t>
            </a:r>
          </a:p>
          <a:p>
            <a:pPr>
              <a:spcAft>
                <a:spcPts val="60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+mn-lt"/>
                <a:ea typeface="+mn-ea"/>
              </a:rPr>
              <a:t>Large farmers have bought the parcels in an illicit way</a:t>
            </a:r>
            <a:endParaRPr lang="pt-BR" sz="2400" dirty="0">
              <a:solidFill>
                <a:srgbClr val="00206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3894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800">
                <a:solidFill>
                  <a:srgbClr val="000066"/>
                </a:solidFill>
                <a:latin typeface="Calibri" charset="0"/>
              </a:rPr>
              <a:t>“</a:t>
            </a:r>
            <a:r>
              <a:rPr lang="pt-BR" sz="2800">
                <a:solidFill>
                  <a:srgbClr val="000066"/>
                </a:solidFill>
                <a:latin typeface="Calibri" charset="0"/>
              </a:rPr>
              <a:t>Mineração de Padrões de Mudança em Imagens de Sensoriamento Remoto”</a:t>
            </a:r>
            <a:endParaRPr lang="en-US" sz="2800">
              <a:latin typeface="Calibri" charset="0"/>
            </a:endParaRPr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357438"/>
            <a:ext cx="25717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tângulo 3"/>
          <p:cNvSpPr>
            <a:spLocks noChangeArrowheads="1"/>
          </p:cNvSpPr>
          <p:nvPr/>
        </p:nvSpPr>
        <p:spPr bwMode="auto">
          <a:xfrm>
            <a:off x="3500438" y="1214438"/>
            <a:ext cx="3071812" cy="92392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1800">
                <a:solidFill>
                  <a:srgbClr val="C00000"/>
                </a:solidFill>
                <a:latin typeface="Humnst777 BT" charset="0"/>
              </a:rPr>
              <a:t>GeoInfo 2004</a:t>
            </a:r>
          </a:p>
          <a:p>
            <a:pPr algn="ctr"/>
            <a:r>
              <a:rPr lang="pt-BR" sz="1800">
                <a:solidFill>
                  <a:srgbClr val="C00000"/>
                </a:solidFill>
                <a:latin typeface="Humnst777 BT" charset="0"/>
              </a:rPr>
              <a:t>taxa de aceitação – 40% </a:t>
            </a:r>
          </a:p>
          <a:p>
            <a:pPr algn="ctr"/>
            <a:r>
              <a:rPr lang="pt-BR" sz="1800">
                <a:solidFill>
                  <a:srgbClr val="C00000"/>
                </a:solidFill>
                <a:latin typeface="Humnst777 BT" charset="0"/>
              </a:rPr>
              <a:t>(rejeitado) </a:t>
            </a:r>
          </a:p>
        </p:txBody>
      </p:sp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573713"/>
            <a:ext cx="2020888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ângulo 3"/>
          <p:cNvSpPr>
            <a:spLocks noChangeArrowheads="1"/>
          </p:cNvSpPr>
          <p:nvPr/>
        </p:nvSpPr>
        <p:spPr bwMode="auto">
          <a:xfrm>
            <a:off x="3429000" y="6000750"/>
            <a:ext cx="3143250" cy="708025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>
                <a:solidFill>
                  <a:srgbClr val="00005E"/>
                </a:solidFill>
                <a:latin typeface="Humnst777 BT" charset="0"/>
              </a:rPr>
              <a:t>Tese – versão ampliada do paper do IJRS</a:t>
            </a:r>
          </a:p>
        </p:txBody>
      </p:sp>
      <p:pic>
        <p:nvPicPr>
          <p:cNvPr id="3584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214438"/>
            <a:ext cx="1071563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Retângulo 3"/>
          <p:cNvSpPr>
            <a:spLocks noChangeArrowheads="1"/>
          </p:cNvSpPr>
          <p:nvPr/>
        </p:nvSpPr>
        <p:spPr bwMode="auto">
          <a:xfrm>
            <a:off x="3500438" y="2500313"/>
            <a:ext cx="3071812" cy="92392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1800">
                <a:solidFill>
                  <a:srgbClr val="C00000"/>
                </a:solidFill>
                <a:latin typeface="Humnst777 BT" charset="0"/>
              </a:rPr>
              <a:t>SSTD 2005</a:t>
            </a:r>
          </a:p>
          <a:p>
            <a:pPr algn="ctr"/>
            <a:r>
              <a:rPr lang="pt-BR" sz="1800">
                <a:solidFill>
                  <a:srgbClr val="C00000"/>
                </a:solidFill>
                <a:latin typeface="Humnst777 BT" charset="0"/>
              </a:rPr>
              <a:t>taxa de aceitação – 25%</a:t>
            </a:r>
          </a:p>
          <a:p>
            <a:pPr algn="ctr"/>
            <a:r>
              <a:rPr lang="pt-BR" sz="1800">
                <a:solidFill>
                  <a:srgbClr val="C00000"/>
                </a:solidFill>
                <a:latin typeface="Humnst777 BT" charset="0"/>
              </a:rPr>
              <a:t> (rejeitado)</a:t>
            </a:r>
          </a:p>
        </p:txBody>
      </p:sp>
      <p:sp>
        <p:nvSpPr>
          <p:cNvPr id="15" name="Retângulo 3"/>
          <p:cNvSpPr>
            <a:spLocks noChangeArrowheads="1"/>
          </p:cNvSpPr>
          <p:nvPr/>
        </p:nvSpPr>
        <p:spPr bwMode="auto">
          <a:xfrm>
            <a:off x="3500438" y="3786188"/>
            <a:ext cx="3071812" cy="923925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800">
                <a:solidFill>
                  <a:srgbClr val="00005E"/>
                </a:solidFill>
                <a:latin typeface="Humnst777 BT" charset="0"/>
              </a:rPr>
              <a:t>IEEE Data Mining 2005</a:t>
            </a:r>
          </a:p>
          <a:p>
            <a:pPr algn="ctr"/>
            <a:r>
              <a:rPr lang="pt-BR" sz="1800">
                <a:solidFill>
                  <a:srgbClr val="00005E"/>
                </a:solidFill>
                <a:latin typeface="Humnst777 BT" charset="0"/>
              </a:rPr>
              <a:t>taxa de aceitação – 10%</a:t>
            </a:r>
          </a:p>
          <a:p>
            <a:pPr algn="ctr"/>
            <a:r>
              <a:rPr lang="pt-BR" sz="1800">
                <a:solidFill>
                  <a:srgbClr val="00005E"/>
                </a:solidFill>
                <a:latin typeface="Humnst777 BT" charset="0"/>
              </a:rPr>
              <a:t> (aceito)</a:t>
            </a:r>
          </a:p>
        </p:txBody>
      </p:sp>
      <p:pic>
        <p:nvPicPr>
          <p:cNvPr id="35850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643313"/>
            <a:ext cx="19431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2357438"/>
            <a:ext cx="1143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tângulo 3"/>
          <p:cNvSpPr>
            <a:spLocks noChangeArrowheads="1"/>
          </p:cNvSpPr>
          <p:nvPr/>
        </p:nvSpPr>
        <p:spPr bwMode="auto">
          <a:xfrm>
            <a:off x="3462338" y="5000625"/>
            <a:ext cx="3109912" cy="646113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800" dirty="0" err="1">
                <a:solidFill>
                  <a:schemeClr val="bg2">
                    <a:lumMod val="75000"/>
                  </a:schemeClr>
                </a:solidFill>
                <a:latin typeface="Humnst777 BT" pitchFamily="34" charset="0"/>
                <a:ea typeface="+mn-ea"/>
              </a:rPr>
              <a:t>Int</a:t>
            </a:r>
            <a:r>
              <a:rPr lang="pt-BR" sz="1800" dirty="0">
                <a:solidFill>
                  <a:schemeClr val="bg2">
                    <a:lumMod val="75000"/>
                  </a:schemeClr>
                </a:solidFill>
                <a:latin typeface="Humnst777 BT" pitchFamily="34" charset="0"/>
                <a:ea typeface="+mn-ea"/>
              </a:rPr>
              <a:t> </a:t>
            </a:r>
            <a:r>
              <a:rPr lang="pt-BR" sz="1800" dirty="0" err="1">
                <a:solidFill>
                  <a:schemeClr val="bg2">
                    <a:lumMod val="75000"/>
                  </a:schemeClr>
                </a:solidFill>
                <a:latin typeface="Humnst777 BT" pitchFamily="34" charset="0"/>
                <a:ea typeface="+mn-ea"/>
              </a:rPr>
              <a:t>Journal</a:t>
            </a:r>
            <a:r>
              <a:rPr lang="pt-BR" sz="1800" dirty="0">
                <a:solidFill>
                  <a:schemeClr val="bg2">
                    <a:lumMod val="75000"/>
                  </a:schemeClr>
                </a:solidFill>
                <a:latin typeface="Humnst777 BT" pitchFamily="34" charset="0"/>
                <a:ea typeface="+mn-ea"/>
              </a:rPr>
              <a:t> </a:t>
            </a:r>
            <a:r>
              <a:rPr lang="pt-BR" sz="1800" dirty="0" err="1">
                <a:solidFill>
                  <a:schemeClr val="bg2">
                    <a:lumMod val="75000"/>
                  </a:schemeClr>
                </a:solidFill>
                <a:latin typeface="Humnst777 BT" pitchFamily="34" charset="0"/>
                <a:ea typeface="+mn-ea"/>
              </a:rPr>
              <a:t>Remote</a:t>
            </a:r>
            <a:r>
              <a:rPr lang="pt-BR" sz="1800" dirty="0">
                <a:solidFill>
                  <a:schemeClr val="bg2">
                    <a:lumMod val="75000"/>
                  </a:schemeClr>
                </a:solidFill>
                <a:latin typeface="Humnst777 BT" pitchFamily="34" charset="0"/>
                <a:ea typeface="+mn-ea"/>
              </a:rPr>
              <a:t> </a:t>
            </a:r>
            <a:r>
              <a:rPr lang="pt-BR" sz="1800" dirty="0" err="1">
                <a:solidFill>
                  <a:schemeClr val="bg2">
                    <a:lumMod val="75000"/>
                  </a:schemeClr>
                </a:solidFill>
                <a:latin typeface="Humnst777 BT" pitchFamily="34" charset="0"/>
                <a:ea typeface="+mn-ea"/>
              </a:rPr>
              <a:t>Sensing</a:t>
            </a:r>
            <a:endParaRPr lang="pt-BR" sz="1800" dirty="0">
              <a:solidFill>
                <a:schemeClr val="bg2">
                  <a:lumMod val="75000"/>
                </a:schemeClr>
              </a:solidFill>
              <a:latin typeface="Humnst777 BT" pitchFamily="34" charset="0"/>
              <a:ea typeface="+mn-ea"/>
            </a:endParaRPr>
          </a:p>
          <a:p>
            <a:pPr algn="ctr">
              <a:defRPr/>
            </a:pPr>
            <a:r>
              <a:rPr lang="pt-BR" sz="1800" dirty="0">
                <a:solidFill>
                  <a:schemeClr val="bg2">
                    <a:lumMod val="75000"/>
                  </a:schemeClr>
                </a:solidFill>
                <a:latin typeface="Humnst777 BT" pitchFamily="34" charset="0"/>
                <a:ea typeface="+mn-ea"/>
              </a:rPr>
              <a:t> (aceito)</a:t>
            </a:r>
          </a:p>
        </p:txBody>
      </p:sp>
      <p:sp>
        <p:nvSpPr>
          <p:cNvPr id="35853" name="Seta para baixo 23"/>
          <p:cNvSpPr>
            <a:spLocks noChangeArrowheads="1"/>
          </p:cNvSpPr>
          <p:nvPr/>
        </p:nvSpPr>
        <p:spPr bwMode="auto">
          <a:xfrm>
            <a:off x="4786313" y="2214563"/>
            <a:ext cx="214312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FCE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35854" name="Seta para baixo 24"/>
          <p:cNvSpPr>
            <a:spLocks noChangeArrowheads="1"/>
          </p:cNvSpPr>
          <p:nvPr/>
        </p:nvSpPr>
        <p:spPr bwMode="auto">
          <a:xfrm>
            <a:off x="4786313" y="3429000"/>
            <a:ext cx="214312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FCE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35855" name="Seta para baixo 25"/>
          <p:cNvSpPr>
            <a:spLocks noChangeArrowheads="1"/>
          </p:cNvSpPr>
          <p:nvPr/>
        </p:nvSpPr>
        <p:spPr bwMode="auto">
          <a:xfrm>
            <a:off x="4786313" y="4714875"/>
            <a:ext cx="214312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FCE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35856" name="Seta para baixo 26"/>
          <p:cNvSpPr>
            <a:spLocks noChangeArrowheads="1"/>
          </p:cNvSpPr>
          <p:nvPr/>
        </p:nvSpPr>
        <p:spPr bwMode="auto">
          <a:xfrm>
            <a:off x="4786313" y="5643563"/>
            <a:ext cx="214312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FCE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767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princípio</a:t>
            </a:r>
            <a:r>
              <a:rPr lang="en-US" dirty="0" smtClean="0"/>
              <a:t> </a:t>
            </a:r>
            <a:r>
              <a:rPr lang="en-US" dirty="0" err="1" smtClean="0"/>
              <a:t>básico</a:t>
            </a:r>
            <a:r>
              <a:rPr lang="en-US" dirty="0" smtClean="0"/>
              <a:t> da </a:t>
            </a:r>
            <a:r>
              <a:rPr lang="en-US" dirty="0" err="1" smtClean="0"/>
              <a:t>pós-graduação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484784"/>
            <a:ext cx="3672408" cy="3672408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9750" y="5517232"/>
            <a:ext cx="7992690" cy="1079500"/>
          </a:xfrm>
          <a:prstGeom prst="rect">
            <a:avLst/>
          </a:prstGeom>
          <a:solidFill>
            <a:srgbClr val="CAE2F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pt-BR" sz="2800" kern="0" dirty="0" smtClean="0">
                <a:solidFill>
                  <a:srgbClr val="860000"/>
                </a:solidFill>
                <a:latin typeface="Calibri" pitchFamily="34" charset="0"/>
                <a:ea typeface="+mn-ea"/>
                <a:cs typeface="+mn-cs"/>
              </a:rPr>
              <a:t>A tese é sua, o orientador apenas te mostra caminhos (e às vezes nem isso...)</a:t>
            </a:r>
            <a:endParaRPr lang="pt-BR" sz="2800" kern="0" dirty="0">
              <a:solidFill>
                <a:srgbClr val="86000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1484784"/>
            <a:ext cx="1752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www.jamesyang.com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70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fazer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terminar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tese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340768"/>
            <a:ext cx="4061251" cy="5184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6550223"/>
            <a:ext cx="1752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www.jamesyang.com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CaixaDeTexto 5"/>
          <p:cNvSpPr txBox="1"/>
          <p:nvPr/>
        </p:nvSpPr>
        <p:spPr>
          <a:xfrm>
            <a:off x="5364088" y="1412776"/>
            <a:ext cx="36004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400" dirty="0" smtClean="0">
                <a:solidFill>
                  <a:srgbClr val="00003F"/>
                </a:solidFill>
                <a:latin typeface="Calibri"/>
                <a:cs typeface="Calibri"/>
              </a:rPr>
              <a:t>Você precisará de quatro qualidades...</a:t>
            </a:r>
            <a:endParaRPr lang="pt-BR" sz="2400" i="1" dirty="0">
              <a:solidFill>
                <a:srgbClr val="00003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751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Como </a:t>
            </a:r>
            <a:r>
              <a:rPr lang="en-US" dirty="0" err="1" smtClean="0"/>
              <a:t>gerenciar</a:t>
            </a:r>
            <a:r>
              <a:rPr lang="en-US" dirty="0" smtClean="0"/>
              <a:t>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orientador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84784"/>
            <a:ext cx="8296652" cy="3595216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9750" y="5517232"/>
            <a:ext cx="7488634" cy="1079500"/>
          </a:xfrm>
          <a:prstGeom prst="rect">
            <a:avLst/>
          </a:prstGeom>
          <a:solidFill>
            <a:srgbClr val="CAE2F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pt-BR" sz="2800" kern="0" dirty="0" smtClean="0">
                <a:solidFill>
                  <a:srgbClr val="860000"/>
                </a:solidFill>
                <a:latin typeface="Calibri" pitchFamily="34" charset="0"/>
                <a:ea typeface="+mn-ea"/>
                <a:cs typeface="+mn-cs"/>
              </a:rPr>
              <a:t>Mantenha reuniões regulares com seu orientador (pelo menos uma vez por mês)</a:t>
            </a:r>
            <a:endParaRPr lang="pt-BR" sz="2800" kern="0" dirty="0">
              <a:solidFill>
                <a:srgbClr val="860000"/>
              </a:solidFill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71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 </a:t>
            </a:r>
            <a:r>
              <a:rPr lang="en-US" dirty="0" err="1" smtClean="0"/>
              <a:t>documentos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orientador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9750" y="5517232"/>
            <a:ext cx="8352730" cy="1079500"/>
          </a:xfrm>
          <a:prstGeom prst="rect">
            <a:avLst/>
          </a:prstGeom>
          <a:solidFill>
            <a:srgbClr val="CAE2F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pt-BR" sz="2800" kern="0" dirty="0" smtClean="0">
                <a:solidFill>
                  <a:srgbClr val="860000"/>
                </a:solidFill>
                <a:latin typeface="Calibri" pitchFamily="34" charset="0"/>
                <a:ea typeface="+mn-ea"/>
                <a:cs typeface="+mn-cs"/>
              </a:rPr>
              <a:t>Os documentos são para você confirmar seu progresso, e não para receber elogios do orientador</a:t>
            </a:r>
            <a:endParaRPr lang="pt-BR" sz="2800" kern="0" dirty="0">
              <a:solidFill>
                <a:srgbClr val="860000"/>
              </a:solidFill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84784"/>
            <a:ext cx="8296652" cy="359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1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Como </a:t>
            </a:r>
            <a:r>
              <a:rPr lang="en-US" dirty="0" err="1" smtClean="0"/>
              <a:t>gerenciar</a:t>
            </a:r>
            <a:r>
              <a:rPr lang="en-US" dirty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ansiedade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84784"/>
            <a:ext cx="8296652" cy="359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7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fazer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terminar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tese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340768"/>
            <a:ext cx="4061251" cy="5184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6550223"/>
            <a:ext cx="1752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www.jamesyang.com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CaixaDeTexto 5"/>
          <p:cNvSpPr txBox="1"/>
          <p:nvPr/>
        </p:nvSpPr>
        <p:spPr>
          <a:xfrm>
            <a:off x="5364088" y="1412776"/>
            <a:ext cx="3600400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400" dirty="0" smtClean="0">
                <a:solidFill>
                  <a:srgbClr val="00003F"/>
                </a:solidFill>
                <a:latin typeface="Calibri"/>
                <a:cs typeface="Calibri"/>
              </a:rPr>
              <a:t>Você precisará de quatro qualidades...</a:t>
            </a:r>
          </a:p>
          <a:p>
            <a:pPr eaLnBrk="1" hangingPunct="1"/>
            <a:endParaRPr lang="pt-BR" sz="2400" i="1" dirty="0">
              <a:solidFill>
                <a:srgbClr val="00003F"/>
              </a:solidFill>
              <a:latin typeface="Calibri"/>
              <a:cs typeface="Calibri"/>
            </a:endParaRPr>
          </a:p>
          <a:p>
            <a:pPr eaLnBrk="1" hangingPunct="1"/>
            <a:r>
              <a:rPr lang="pt-BR" sz="2400" dirty="0" smtClean="0">
                <a:solidFill>
                  <a:srgbClr val="00003F"/>
                </a:solidFill>
                <a:latin typeface="Calibri"/>
                <a:cs typeface="Calibri"/>
              </a:rPr>
              <a:t>Disciplina...</a:t>
            </a:r>
          </a:p>
          <a:p>
            <a:pPr eaLnBrk="1" hangingPunct="1"/>
            <a:endParaRPr lang="pt-BR" sz="2400" dirty="0">
              <a:solidFill>
                <a:srgbClr val="00003F"/>
              </a:solidFill>
              <a:latin typeface="Calibri"/>
              <a:cs typeface="Calibri"/>
            </a:endParaRPr>
          </a:p>
          <a:p>
            <a:pPr eaLnBrk="1" hangingPunct="1"/>
            <a:r>
              <a:rPr lang="pt-BR" sz="2400" dirty="0" smtClean="0">
                <a:solidFill>
                  <a:srgbClr val="00003F"/>
                </a:solidFill>
                <a:latin typeface="Calibri"/>
                <a:cs typeface="Calibri"/>
              </a:rPr>
              <a:t>...disciplina</a:t>
            </a:r>
          </a:p>
          <a:p>
            <a:pPr eaLnBrk="1" hangingPunct="1"/>
            <a:endParaRPr lang="pt-BR" sz="2400" dirty="0">
              <a:solidFill>
                <a:srgbClr val="00003F"/>
              </a:solidFill>
              <a:latin typeface="Calibri"/>
              <a:cs typeface="Calibri"/>
            </a:endParaRPr>
          </a:p>
          <a:p>
            <a:pPr eaLnBrk="1" hangingPunct="1"/>
            <a:r>
              <a:rPr lang="pt-BR" sz="2400" dirty="0" smtClean="0">
                <a:solidFill>
                  <a:srgbClr val="00003F"/>
                </a:solidFill>
                <a:latin typeface="Calibri"/>
                <a:cs typeface="Calibri"/>
              </a:rPr>
              <a:t>...mais disciplina</a:t>
            </a:r>
          </a:p>
          <a:p>
            <a:pPr eaLnBrk="1" hangingPunct="1"/>
            <a:endParaRPr lang="pt-BR" sz="2400" dirty="0">
              <a:solidFill>
                <a:srgbClr val="00003F"/>
              </a:solidFill>
              <a:latin typeface="Calibri"/>
              <a:cs typeface="Calibri"/>
            </a:endParaRPr>
          </a:p>
          <a:p>
            <a:pPr eaLnBrk="1" hangingPunct="1"/>
            <a:r>
              <a:rPr lang="pt-BR" sz="2400" dirty="0" smtClean="0">
                <a:solidFill>
                  <a:srgbClr val="00003F"/>
                </a:solidFill>
                <a:latin typeface="Calibri"/>
                <a:cs typeface="Calibri"/>
              </a:rPr>
              <a:t>... e saúde física e mental</a:t>
            </a:r>
          </a:p>
        </p:txBody>
      </p:sp>
    </p:spTree>
    <p:extLst>
      <p:ext uri="{BB962C8B-B14F-4D97-AF65-F5344CB8AC3E}">
        <p14:creationId xmlns:p14="http://schemas.microsoft.com/office/powerpoint/2010/main" val="181418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Fases da Pesquisa</a:t>
            </a:r>
          </a:p>
        </p:txBody>
      </p:sp>
      <p:pic>
        <p:nvPicPr>
          <p:cNvPr id="6147" name="Picture 7" descr="http://www.junkscience.com/JSJ_Course/jsjudocourse/thinking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000500"/>
            <a:ext cx="28352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143000"/>
            <a:ext cx="2357438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642938" y="3429000"/>
            <a:ext cx="2751137" cy="4000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</a:rPr>
              <a:t>Escolha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</a:rPr>
              <a:t> do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</a:rPr>
              <a:t>Orientador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6150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857250"/>
            <a:ext cx="2668588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5000625" y="3429000"/>
            <a:ext cx="2803525" cy="4000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90"/>
                </a:solidFill>
                <a:latin typeface="Humnst777 BT" charset="0"/>
              </a:rPr>
              <a:t>Definição do Problema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42938" y="6457950"/>
            <a:ext cx="2797175" cy="4000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90"/>
                </a:solidFill>
                <a:latin typeface="Humnst777 BT" charset="0"/>
              </a:rPr>
              <a:t>Realização da Pesquisa</a:t>
            </a:r>
          </a:p>
        </p:txBody>
      </p:sp>
      <p:pic>
        <p:nvPicPr>
          <p:cNvPr id="6153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3929063"/>
            <a:ext cx="2428875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5286375" y="6457950"/>
            <a:ext cx="2508250" cy="400050"/>
          </a:xfrm>
          <a:prstGeom prst="rect">
            <a:avLst/>
          </a:prstGeom>
          <a:solidFill>
            <a:srgbClr val="D6D6EB"/>
          </a:solidFill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90"/>
                </a:solidFill>
                <a:latin typeface="Humnst777 BT" charset="0"/>
              </a:rPr>
              <a:t>Publicação e defesa </a:t>
            </a:r>
          </a:p>
        </p:txBody>
      </p:sp>
    </p:spTree>
    <p:extLst>
      <p:ext uri="{BB962C8B-B14F-4D97-AF65-F5344CB8AC3E}">
        <p14:creationId xmlns:p14="http://schemas.microsoft.com/office/powerpoint/2010/main" val="394027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Como definir um problema?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71500" y="4714875"/>
            <a:ext cx="8429625" cy="19383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400">
                <a:solidFill>
                  <a:srgbClr val="00003F"/>
                </a:solidFill>
                <a:latin typeface="Humnst777 BT" charset="0"/>
              </a:rPr>
              <a:t>Escolher perguntas de uma </a:t>
            </a:r>
            <a:r>
              <a:rPr lang="pt-BR" sz="2400" i="1">
                <a:solidFill>
                  <a:srgbClr val="00003F"/>
                </a:solidFill>
                <a:latin typeface="Humnst777 BT" charset="0"/>
              </a:rPr>
              <a:t>agenda de pesquisa</a:t>
            </a:r>
          </a:p>
          <a:p>
            <a:pPr eaLnBrk="1" hangingPunct="1"/>
            <a:endParaRPr lang="pt-BR" sz="2400" i="1">
              <a:solidFill>
                <a:srgbClr val="00003F"/>
              </a:solidFill>
              <a:latin typeface="Humnst777 BT" charset="0"/>
            </a:endParaRPr>
          </a:p>
          <a:p>
            <a:pPr eaLnBrk="1" hangingPunct="1"/>
            <a:r>
              <a:rPr lang="pt-BR" sz="2400">
                <a:solidFill>
                  <a:srgbClr val="00003F"/>
                </a:solidFill>
                <a:latin typeface="Humnst777 BT" charset="0"/>
              </a:rPr>
              <a:t>Conhecer o estado-da-arte (literatura)</a:t>
            </a:r>
          </a:p>
          <a:p>
            <a:pPr eaLnBrk="1" hangingPunct="1"/>
            <a:endParaRPr lang="pt-BR" sz="2400">
              <a:solidFill>
                <a:srgbClr val="00003F"/>
              </a:solidFill>
              <a:latin typeface="Humnst777 BT" charset="0"/>
            </a:endParaRPr>
          </a:p>
          <a:p>
            <a:pPr eaLnBrk="1" hangingPunct="1"/>
            <a:r>
              <a:rPr lang="pt-BR" sz="2400">
                <a:solidFill>
                  <a:srgbClr val="00003F"/>
                </a:solidFill>
                <a:latin typeface="Humnst777 BT" charset="0"/>
              </a:rPr>
              <a:t>Fazer parte de redes </a:t>
            </a:r>
            <a:r>
              <a:rPr lang="pt-BR" sz="2400" smtClean="0">
                <a:solidFill>
                  <a:srgbClr val="00003F"/>
                </a:solidFill>
                <a:latin typeface="Humnst777 BT" charset="0"/>
              </a:rPr>
              <a:t>de </a:t>
            </a:r>
            <a:r>
              <a:rPr lang="pt-BR" sz="2400">
                <a:solidFill>
                  <a:srgbClr val="00003F"/>
                </a:solidFill>
                <a:latin typeface="Humnst777 BT" charset="0"/>
              </a:rPr>
              <a:t>colaboração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214438"/>
            <a:ext cx="50673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20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Início da Pesquisa</a:t>
            </a:r>
          </a:p>
        </p:txBody>
      </p:sp>
      <p:sp>
        <p:nvSpPr>
          <p:cNvPr id="5" name="Retângulo 4"/>
          <p:cNvSpPr/>
          <p:nvPr/>
        </p:nvSpPr>
        <p:spPr>
          <a:xfrm>
            <a:off x="1143000" y="5786438"/>
            <a:ext cx="7786688" cy="830262"/>
          </a:xfrm>
          <a:prstGeom prst="rect">
            <a:avLst/>
          </a:prstGeom>
          <a:solidFill>
            <a:srgbClr val="D9D9D9"/>
          </a:solidFill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3F"/>
                </a:solidFill>
                <a:latin typeface="Humnst777 BT" charset="0"/>
              </a:rPr>
              <a:t>Escreva um trabalho de revisão (5-10 pgs) sobre o </a:t>
            </a:r>
            <a:r>
              <a:rPr lang="ja-JP" altLang="en-US" sz="2400">
                <a:solidFill>
                  <a:srgbClr val="00003F"/>
                </a:solidFill>
                <a:latin typeface="Humnst777 BT" charset="0"/>
              </a:rPr>
              <a:t>“</a:t>
            </a:r>
            <a:r>
              <a:rPr lang="en-US" sz="2400">
                <a:solidFill>
                  <a:srgbClr val="00003F"/>
                </a:solidFill>
                <a:latin typeface="Humnst777 BT" charset="0"/>
              </a:rPr>
              <a:t>estado-da-arte</a:t>
            </a:r>
            <a:r>
              <a:rPr lang="ja-JP" altLang="en-US" sz="2400">
                <a:solidFill>
                  <a:srgbClr val="00003F"/>
                </a:solidFill>
                <a:latin typeface="Humnst777 BT" charset="0"/>
              </a:rPr>
              <a:t>”</a:t>
            </a:r>
            <a:r>
              <a:rPr lang="en-US" sz="2400">
                <a:solidFill>
                  <a:srgbClr val="00003F"/>
                </a:solidFill>
                <a:latin typeface="Humnst777 BT" charset="0"/>
              </a:rPr>
              <a:t> em sua área de pesquisa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143000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20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Como conhecer o estado da arte?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57250" y="6143625"/>
            <a:ext cx="7786688" cy="461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400">
                <a:solidFill>
                  <a:srgbClr val="00003F"/>
                </a:solidFill>
                <a:latin typeface="Humnst777 BT" charset="0"/>
              </a:rPr>
              <a:t>Trabalhos desenvolvidos pela comunidade da área 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3929063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30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Pixel">
  <a:themeElements>
    <a:clrScheme name="1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1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etodo_cientifico">
  <a:themeElements>
    <a:clrScheme name="1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1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12388</TotalTime>
  <Words>1335</Words>
  <Application>Microsoft Office PowerPoint</Application>
  <PresentationFormat>Apresentação na tela (4:3)</PresentationFormat>
  <Paragraphs>236</Paragraphs>
  <Slides>42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42</vt:i4>
      </vt:variant>
    </vt:vector>
  </HeadingPairs>
  <TitlesOfParts>
    <vt:vector size="44" baseType="lpstr">
      <vt:lpstr>2_Pixel</vt:lpstr>
      <vt:lpstr>metodo_cientifico</vt:lpstr>
      <vt:lpstr>Fazer perguntas, encontrar respostas</vt:lpstr>
      <vt:lpstr>Fazer uma tese: demonstrar publicamente suas qualidades (e defeitos) </vt:lpstr>
      <vt:lpstr>Com um bom problema e uma boa metodologia, quase tudo se publica...</vt:lpstr>
      <vt:lpstr>O que fazer para terminar uma tese?</vt:lpstr>
      <vt:lpstr>O que fazer para terminar uma tese?</vt:lpstr>
      <vt:lpstr>Fases da Pesquisa</vt:lpstr>
      <vt:lpstr>Como definir um problema?</vt:lpstr>
      <vt:lpstr>Início da Pesquisa</vt:lpstr>
      <vt:lpstr>Como conhecer o estado da arte?</vt:lpstr>
      <vt:lpstr>Como conhecer o estado da arte?</vt:lpstr>
      <vt:lpstr>Estado da arte= clássicos + avanços recentes</vt:lpstr>
      <vt:lpstr>Organize as Referências</vt:lpstr>
      <vt:lpstr>Referências Bibliográficas</vt:lpstr>
      <vt:lpstr>O que é uma agenda de pesquisa?</vt:lpstr>
      <vt:lpstr>Global Land Project</vt:lpstr>
      <vt:lpstr>Apresentação do PowerPoint</vt:lpstr>
      <vt:lpstr>Redes informais de pesquisa</vt:lpstr>
      <vt:lpstr>Redes virtuais de pesquisa</vt:lpstr>
      <vt:lpstr>Início da pesquisa: formule questões gerais</vt:lpstr>
      <vt:lpstr>De questões gerais para perguntas científicas</vt:lpstr>
      <vt:lpstr>Questão geral: quem desmata a Amazônia?</vt:lpstr>
      <vt:lpstr>De questões gerais para perguntas científicas</vt:lpstr>
      <vt:lpstr>Qual o resultado esperado?</vt:lpstr>
      <vt:lpstr>Qual o impacto de suas questões?</vt:lpstr>
      <vt:lpstr>De questões gerais para perguntas científicas</vt:lpstr>
      <vt:lpstr>Como usar os padrões espaciais medidos por imagens para inferir quem está desmatando?</vt:lpstr>
      <vt:lpstr>Peixe-boi amazônico</vt:lpstr>
      <vt:lpstr>Dispersão de lavras de lagostas</vt:lpstr>
      <vt:lpstr>Extração de uso da terra com séries temporais de dados de sensorimento remoto</vt:lpstr>
      <vt:lpstr>Preparação da Proposta de Tese</vt:lpstr>
      <vt:lpstr>Desenvolvimento da Tese </vt:lpstr>
      <vt:lpstr>Apresentação do PowerPoint</vt:lpstr>
      <vt:lpstr>Como usar os padrões espaciais medidos por imagens para inferir quem está desmatando?</vt:lpstr>
      <vt:lpstr>Qual o padrão espacial de cada agente?</vt:lpstr>
      <vt:lpstr>Apresentação do PowerPoint</vt:lpstr>
      <vt:lpstr>Vale do Anari – 1985 - 2000</vt:lpstr>
      <vt:lpstr>Apresentação do PowerPoint</vt:lpstr>
      <vt:lpstr>“Mineração de Padrões de Mudança em Imagens de Sensoriamento Remoto”</vt:lpstr>
      <vt:lpstr>O princípio básico da pós-graduação</vt:lpstr>
      <vt:lpstr>Como gerenciar seu orientador</vt:lpstr>
      <vt:lpstr>Prepare documentos para seu orientador</vt:lpstr>
      <vt:lpstr>Como gerenciar sua ansiedade?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fazer uma tese no INPE?</dc:title>
  <dc:creator>Gilberto Camara</dc:creator>
  <cp:lastModifiedBy>pedrorib81 pedrorib81</cp:lastModifiedBy>
  <cp:revision>84</cp:revision>
  <dcterms:created xsi:type="dcterms:W3CDTF">2008-07-13T01:45:44Z</dcterms:created>
  <dcterms:modified xsi:type="dcterms:W3CDTF">2019-04-30T11:38:21Z</dcterms:modified>
</cp:coreProperties>
</file>