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72" r:id="rId12"/>
    <p:sldId id="266" r:id="rId13"/>
    <p:sldId id="277" r:id="rId14"/>
    <p:sldId id="268" r:id="rId15"/>
    <p:sldId id="273" r:id="rId16"/>
    <p:sldId id="269" r:id="rId17"/>
    <p:sldId id="274" r:id="rId18"/>
    <p:sldId id="270" r:id="rId19"/>
    <p:sldId id="275" r:id="rId20"/>
    <p:sldId id="278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00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Densidade Demográfica (hab/km²)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'[densidade demográfica_rennan.xlsx]Plan1'!$A$2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'[densidade demográfica_rennan.xlsx]Plan1'!$B$1:$I$1</c:f>
              <c:strCache>
                <c:ptCount val="8"/>
                <c:pt idx="0">
                  <c:v>Aveiro</c:v>
                </c:pt>
                <c:pt idx="1">
                  <c:v>Belterra</c:v>
                </c:pt>
                <c:pt idx="2">
                  <c:v>Medicilândia</c:v>
                </c:pt>
                <c:pt idx="3">
                  <c:v>Placas</c:v>
                </c:pt>
                <c:pt idx="4">
                  <c:v>Rurópolis</c:v>
                </c:pt>
                <c:pt idx="5">
                  <c:v>Santarém</c:v>
                </c:pt>
                <c:pt idx="6">
                  <c:v>Trairão</c:v>
                </c:pt>
                <c:pt idx="7">
                  <c:v>Uruará</c:v>
                </c:pt>
              </c:strCache>
            </c:strRef>
          </c:cat>
          <c:val>
            <c:numRef>
              <c:f>'[densidade demográfica_rennan.xlsx]Plan1'!$B$2:$I$2</c:f>
              <c:numCache>
                <c:formatCode>0.00</c:formatCode>
                <c:ptCount val="8"/>
                <c:pt idx="0">
                  <c:v>1335.5</c:v>
                </c:pt>
                <c:pt idx="1">
                  <c:v>766</c:v>
                </c:pt>
                <c:pt idx="2">
                  <c:v>5871.7</c:v>
                </c:pt>
                <c:pt idx="3">
                  <c:v>4210.6000000000004</c:v>
                </c:pt>
                <c:pt idx="4">
                  <c:v>10611</c:v>
                </c:pt>
                <c:pt idx="5">
                  <c:v>3278.1</c:v>
                </c:pt>
                <c:pt idx="6">
                  <c:v>1351.6</c:v>
                </c:pt>
                <c:pt idx="7">
                  <c:v>2918</c:v>
                </c:pt>
              </c:numCache>
            </c:numRef>
          </c:val>
        </c:ser>
        <c:ser>
          <c:idx val="1"/>
          <c:order val="1"/>
          <c:tx>
            <c:strRef>
              <c:f>'[densidade demográfica_rennan.xlsx]Plan1'!$A$3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'[densidade demográfica_rennan.xlsx]Plan1'!$B$1:$I$1</c:f>
              <c:strCache>
                <c:ptCount val="8"/>
                <c:pt idx="0">
                  <c:v>Aveiro</c:v>
                </c:pt>
                <c:pt idx="1">
                  <c:v>Belterra</c:v>
                </c:pt>
                <c:pt idx="2">
                  <c:v>Medicilândia</c:v>
                </c:pt>
                <c:pt idx="3">
                  <c:v>Placas</c:v>
                </c:pt>
                <c:pt idx="4">
                  <c:v>Rurópolis</c:v>
                </c:pt>
                <c:pt idx="5">
                  <c:v>Santarém</c:v>
                </c:pt>
                <c:pt idx="6">
                  <c:v>Trairão</c:v>
                </c:pt>
                <c:pt idx="7">
                  <c:v>Uruará</c:v>
                </c:pt>
              </c:strCache>
            </c:strRef>
          </c:cat>
          <c:val>
            <c:numRef>
              <c:f>'[densidade demográfica_rennan.xlsx]Plan1'!$B$3:$I$3</c:f>
              <c:numCache>
                <c:formatCode>0.00</c:formatCode>
                <c:ptCount val="8"/>
                <c:pt idx="0">
                  <c:v>1103.8</c:v>
                </c:pt>
                <c:pt idx="1">
                  <c:v>829.5</c:v>
                </c:pt>
                <c:pt idx="2">
                  <c:v>1753.9</c:v>
                </c:pt>
                <c:pt idx="3">
                  <c:v>5710.6</c:v>
                </c:pt>
                <c:pt idx="4">
                  <c:v>7103.7</c:v>
                </c:pt>
                <c:pt idx="5">
                  <c:v>2959.3</c:v>
                </c:pt>
                <c:pt idx="6">
                  <c:v>1124.5</c:v>
                </c:pt>
                <c:pt idx="7">
                  <c:v>2964.8</c:v>
                </c:pt>
              </c:numCache>
            </c:numRef>
          </c:val>
        </c:ser>
        <c:ser>
          <c:idx val="2"/>
          <c:order val="2"/>
          <c:tx>
            <c:strRef>
              <c:f>'[densidade demográfica_rennan.xlsx]Plan1'!$A$4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'[densidade demográfica_rennan.xlsx]Plan1'!$B$1:$I$1</c:f>
              <c:strCache>
                <c:ptCount val="8"/>
                <c:pt idx="0">
                  <c:v>Aveiro</c:v>
                </c:pt>
                <c:pt idx="1">
                  <c:v>Belterra</c:v>
                </c:pt>
                <c:pt idx="2">
                  <c:v>Medicilândia</c:v>
                </c:pt>
                <c:pt idx="3">
                  <c:v>Placas</c:v>
                </c:pt>
                <c:pt idx="4">
                  <c:v>Rurópolis</c:v>
                </c:pt>
                <c:pt idx="5">
                  <c:v>Santarém</c:v>
                </c:pt>
                <c:pt idx="6">
                  <c:v>Trairão</c:v>
                </c:pt>
                <c:pt idx="7">
                  <c:v>Uruará</c:v>
                </c:pt>
              </c:strCache>
            </c:strRef>
          </c:cat>
          <c:val>
            <c:numRef>
              <c:f>'[densidade demográfica_rennan.xlsx]Plan1'!$B$4:$I$4</c:f>
              <c:numCache>
                <c:formatCode>0.00</c:formatCode>
                <c:ptCount val="8"/>
                <c:pt idx="0">
                  <c:v>784</c:v>
                </c:pt>
                <c:pt idx="1">
                  <c:v>480.5</c:v>
                </c:pt>
                <c:pt idx="2">
                  <c:v>1831.7</c:v>
                </c:pt>
                <c:pt idx="3">
                  <c:v>1137.3</c:v>
                </c:pt>
                <c:pt idx="4">
                  <c:v>1518.2</c:v>
                </c:pt>
                <c:pt idx="5">
                  <c:v>2666.2</c:v>
                </c:pt>
                <c:pt idx="6">
                  <c:v>1058.2</c:v>
                </c:pt>
                <c:pt idx="7">
                  <c:v>2899.6</c:v>
                </c:pt>
              </c:numCache>
            </c:numRef>
          </c:val>
        </c:ser>
        <c:ser>
          <c:idx val="3"/>
          <c:order val="3"/>
          <c:tx>
            <c:strRef>
              <c:f>'[densidade demográfica_rennan.xlsx]Plan1'!$A$5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'[densidade demográfica_rennan.xlsx]Plan1'!$B$1:$I$1</c:f>
              <c:strCache>
                <c:ptCount val="8"/>
                <c:pt idx="0">
                  <c:v>Aveiro</c:v>
                </c:pt>
                <c:pt idx="1">
                  <c:v>Belterra</c:v>
                </c:pt>
                <c:pt idx="2">
                  <c:v>Medicilândia</c:v>
                </c:pt>
                <c:pt idx="3">
                  <c:v>Placas</c:v>
                </c:pt>
                <c:pt idx="4">
                  <c:v>Rurópolis</c:v>
                </c:pt>
                <c:pt idx="5">
                  <c:v>Santarém</c:v>
                </c:pt>
                <c:pt idx="6">
                  <c:v>Trairão</c:v>
                </c:pt>
                <c:pt idx="7">
                  <c:v>Uruará</c:v>
                </c:pt>
              </c:strCache>
            </c:strRef>
          </c:cat>
          <c:val>
            <c:numRef>
              <c:f>'[densidade demográfica_rennan.xlsx]Plan1'!$B$5:$I$5</c:f>
              <c:numCache>
                <c:formatCode>0.00</c:formatCode>
                <c:ptCount val="8"/>
                <c:pt idx="0">
                  <c:v>740.4</c:v>
                </c:pt>
                <c:pt idx="1">
                  <c:v>453.5</c:v>
                </c:pt>
                <c:pt idx="2">
                  <c:v>1413.8</c:v>
                </c:pt>
                <c:pt idx="3">
                  <c:v>1090.5</c:v>
                </c:pt>
                <c:pt idx="4">
                  <c:v>1443.8</c:v>
                </c:pt>
                <c:pt idx="5">
                  <c:v>2321.4</c:v>
                </c:pt>
                <c:pt idx="6">
                  <c:v>639.20000000000005</c:v>
                </c:pt>
                <c:pt idx="7">
                  <c:v>2118.5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52971152"/>
        <c:axId val="-1237570896"/>
        <c:axId val="0"/>
      </c:bar3DChart>
      <c:catAx>
        <c:axId val="-155297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37570896"/>
        <c:crosses val="autoZero"/>
        <c:auto val="1"/>
        <c:lblAlgn val="ctr"/>
        <c:lblOffset val="100"/>
        <c:noMultiLvlLbl val="0"/>
      </c:catAx>
      <c:valAx>
        <c:axId val="-12375708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1552971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39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14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7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9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72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6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91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2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90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45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51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23CF-DD87-4739-A9DF-F6C20BE1C6F2}" type="datetimeFigureOut">
              <a:rPr lang="pt-BR" smtClean="0"/>
              <a:t>16/06/2016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5D8C-DEF4-4AB4-8FE2-A304DBAAE9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62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5516" y="24415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 </a:t>
            </a:r>
            <a:br>
              <a:rPr lang="pt-BR" sz="4000" dirty="0"/>
            </a:br>
            <a:r>
              <a:rPr lang="pt-BR" sz="4000" b="1" dirty="0"/>
              <a:t>ANÁLISE DE EXPANSÃO URBANA E ADENSAMENTO POPULACIONAL DAS CIDADES PARAENSES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7183" y="4645227"/>
            <a:ext cx="9144000" cy="1655762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>
                <a:latin typeface="+mj-lt"/>
              </a:rPr>
              <a:t>Renata Maciel Ribeiro</a:t>
            </a:r>
            <a:endParaRPr lang="pt-BR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7" y="398306"/>
            <a:ext cx="45053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340958" y="1393261"/>
            <a:ext cx="3825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Álgebra de mapas (</a:t>
            </a:r>
            <a:r>
              <a:rPr lang="pt-BR" b="1" dirty="0" smtClean="0">
                <a:latin typeface="+mj-lt"/>
              </a:rPr>
              <a:t>soma</a:t>
            </a:r>
            <a:r>
              <a:rPr lang="pt-BR" dirty="0" smtClean="0">
                <a:latin typeface="+mj-lt"/>
              </a:rPr>
              <a:t>)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S</a:t>
            </a:r>
            <a:r>
              <a:rPr lang="pt-BR" b="1" dirty="0" smtClean="0">
                <a:latin typeface="+mj-lt"/>
              </a:rPr>
              <a:t>obreposição</a:t>
            </a:r>
            <a:r>
              <a:rPr lang="pt-BR" dirty="0" smtClean="0">
                <a:latin typeface="+mj-lt"/>
              </a:rPr>
              <a:t> ao mapa de limites municipais do estado do Pará – </a:t>
            </a:r>
            <a:r>
              <a:rPr lang="pt-BR" i="1" dirty="0" smtClean="0">
                <a:latin typeface="+mj-lt"/>
              </a:rPr>
              <a:t>atribuir dados por localização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Agregação</a:t>
            </a:r>
            <a:r>
              <a:rPr lang="pt-BR" dirty="0" smtClean="0">
                <a:latin typeface="+mj-lt"/>
              </a:rPr>
              <a:t> por atributos (nome do município)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Cálculo de área </a:t>
            </a:r>
            <a:r>
              <a:rPr lang="pt-BR" dirty="0" smtClean="0">
                <a:latin typeface="+mj-lt"/>
              </a:rPr>
              <a:t>urbana total por município</a:t>
            </a:r>
          </a:p>
          <a:p>
            <a:pPr algn="just"/>
            <a:endParaRPr lang="pt-BR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Associação </a:t>
            </a:r>
            <a:r>
              <a:rPr lang="pt-BR" dirty="0" smtClean="0">
                <a:latin typeface="+mj-lt"/>
              </a:rPr>
              <a:t>dos dados de </a:t>
            </a:r>
            <a:r>
              <a:rPr lang="pt-BR" b="1" dirty="0" smtClean="0">
                <a:latin typeface="+mj-lt"/>
              </a:rPr>
              <a:t>população</a:t>
            </a: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à tabela de atributos do mapa de áreas urbanas por município</a:t>
            </a:r>
            <a:endParaRPr lang="pt-BR" b="1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5219" y="5640946"/>
            <a:ext cx="6143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+mj-lt"/>
              </a:rPr>
              <a:t>Mapa de áreas urbanas agregadas por município dos anos de 2008, 2010, 2012 e 2014.</a:t>
            </a:r>
            <a:endParaRPr lang="pt-BR" sz="1200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393261"/>
            <a:ext cx="5638800" cy="41338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4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81429" y="5517403"/>
            <a:ext cx="4064836" cy="134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52450" y="309093"/>
            <a:ext cx="245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+mj-lt"/>
              </a:rPr>
              <a:t>Segunda Etapa</a:t>
            </a:r>
            <a:endParaRPr lang="pt-BR" sz="2800" b="1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68" y="0"/>
            <a:ext cx="6545570" cy="69930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0268" y="5960530"/>
            <a:ext cx="258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Expansão da área urbana nas cidades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009661" y="6058316"/>
            <a:ext cx="605307" cy="450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88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1" y="821431"/>
            <a:ext cx="3855192" cy="194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0" y="3733465"/>
            <a:ext cx="3715482" cy="196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991672" y="2826309"/>
            <a:ext cx="364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j-lt"/>
              </a:rPr>
              <a:t>Mancha urbana referente ao ano de 2014</a:t>
            </a:r>
            <a:r>
              <a:rPr lang="pt-BR" sz="1400" dirty="0">
                <a:latin typeface="+mj-lt"/>
              </a:rPr>
              <a:t> </a:t>
            </a:r>
            <a:r>
              <a:rPr lang="pt-BR" sz="1400" dirty="0" smtClean="0">
                <a:latin typeface="+mj-lt"/>
              </a:rPr>
              <a:t>do município de Santarém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1879" y="5808371"/>
            <a:ext cx="350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j-lt"/>
              </a:rPr>
              <a:t>Mancha urbana referente ao ano de 2008 do município de Santarém</a:t>
            </a:r>
            <a:endParaRPr lang="pt-BR" sz="1400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55" y="1159201"/>
            <a:ext cx="6439799" cy="333421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158932" y="4361822"/>
            <a:ext cx="5053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Álgebra de Mapas (</a:t>
            </a:r>
            <a:r>
              <a:rPr lang="pt-BR" b="1" dirty="0" smtClean="0">
                <a:latin typeface="+mj-lt"/>
              </a:rPr>
              <a:t>diferença</a:t>
            </a:r>
            <a:r>
              <a:rPr lang="pt-BR" dirty="0" smtClean="0">
                <a:latin typeface="+mj-lt"/>
              </a:rPr>
              <a:t> entre planos de informação)</a:t>
            </a:r>
          </a:p>
          <a:p>
            <a:endParaRPr lang="pt-B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Agregação</a:t>
            </a:r>
            <a:r>
              <a:rPr lang="pt-BR" dirty="0" smtClean="0">
                <a:latin typeface="+mj-lt"/>
              </a:rPr>
              <a:t> por atributos (nome do município) e </a:t>
            </a:r>
            <a:r>
              <a:rPr lang="pt-BR" b="1" dirty="0" smtClean="0">
                <a:latin typeface="+mj-lt"/>
              </a:rPr>
              <a:t>cálculo de áreas</a:t>
            </a:r>
            <a:r>
              <a:rPr lang="pt-BR" dirty="0" smtClean="0">
                <a:latin typeface="+mj-lt"/>
              </a:rPr>
              <a:t> urbanas por cidade da área de estudo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54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60" y="560615"/>
            <a:ext cx="7472729" cy="5905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573314" y="560615"/>
            <a:ext cx="306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Resultados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7369" y="3823750"/>
            <a:ext cx="551543" cy="449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77369" y="4479386"/>
            <a:ext cx="551543" cy="449035"/>
          </a:xfrm>
          <a:prstGeom prst="rect">
            <a:avLst/>
          </a:prstGeom>
          <a:solidFill>
            <a:srgbClr val="300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77370" y="5135023"/>
            <a:ext cx="551543" cy="44903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59543" y="3902563"/>
            <a:ext cx="2090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2010 - 2008</a:t>
            </a:r>
            <a:endParaRPr lang="pt-BR" sz="1600" b="1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9543" y="4519238"/>
            <a:ext cx="1567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2012 - 2010</a:t>
            </a:r>
            <a:endParaRPr lang="pt-BR" sz="1600" b="1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59543" y="5214726"/>
            <a:ext cx="195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2014 - 2012</a:t>
            </a:r>
            <a:endParaRPr lang="pt-BR" sz="1600" b="1" dirty="0">
              <a:latin typeface="+mj-lt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9" y="154215"/>
            <a:ext cx="7864614" cy="65145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24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808797"/>
            <a:ext cx="6126155" cy="530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761507"/>
              </p:ext>
            </p:extLst>
          </p:nvPr>
        </p:nvGraphicFramePr>
        <p:xfrm>
          <a:off x="7213601" y="1193526"/>
          <a:ext cx="4130260" cy="4769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989"/>
                <a:gridCol w="2323271"/>
              </a:tblGrid>
              <a:tr h="496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Município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+mj-lt"/>
                        </a:rPr>
                        <a:t>Expansão da </a:t>
                      </a:r>
                      <a:r>
                        <a:rPr lang="pt-BR" sz="1600" b="1" u="none" strike="noStrike" dirty="0" smtClean="0">
                          <a:effectLst/>
                          <a:latin typeface="+mj-lt"/>
                        </a:rPr>
                        <a:t>Área </a:t>
                      </a:r>
                      <a:r>
                        <a:rPr lang="pt-BR" sz="1600" b="0" u="none" strike="noStrike" dirty="0" smtClean="0">
                          <a:effectLst/>
                          <a:latin typeface="+mj-lt"/>
                        </a:rPr>
                        <a:t>(m²)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Aveiro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1.690.400,8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Belterra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8.050.996,5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Medicilândia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5.766.827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Placas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4.230.793,2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Rurópolis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10.916.554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Santarém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25.752.880,7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+mj-lt"/>
                        </a:rPr>
                        <a:t>Trairão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5.294.401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41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Uruará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+mj-lt"/>
                        </a:rPr>
                        <a:t>4.217.901,6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72885" y="6281530"/>
            <a:ext cx="5963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+mj-lt"/>
              </a:rPr>
              <a:t>Diferença entre áreas urbanas de 2014 e 2008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7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00791"/>
              </p:ext>
            </p:extLst>
          </p:nvPr>
        </p:nvGraphicFramePr>
        <p:xfrm>
          <a:off x="348343" y="4267203"/>
          <a:ext cx="3532414" cy="23161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4398"/>
                <a:gridCol w="1074058"/>
                <a:gridCol w="1543958"/>
              </a:tblGrid>
              <a:tr h="210055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2007 (contagem)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>
                          <a:effectLst/>
                        </a:rPr>
                        <a:t>Município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Total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Urbana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Aveiro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18830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3766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Belterra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12707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5209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Medicilândia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22624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7692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Placas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17898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Rurópolis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32950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12521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Santarém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274285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200228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Trairão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16097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5312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Uruará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35076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18941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40909"/>
              </p:ext>
            </p:extLst>
          </p:nvPr>
        </p:nvGraphicFramePr>
        <p:xfrm>
          <a:off x="7126513" y="972457"/>
          <a:ext cx="4528457" cy="29120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41842"/>
                <a:gridCol w="1554430"/>
                <a:gridCol w="1350867"/>
                <a:gridCol w="781318"/>
              </a:tblGrid>
              <a:tr h="357414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2010 (censo)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56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Município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População 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Urbana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Percentual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Aveiro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15849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20.06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Belterra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16318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6852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41.99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791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Medicilândia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27328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9559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34.98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Placas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23934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4854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20.28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Rurópolis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40087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15273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38.10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Santarém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294580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215790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73.25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Trairão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16875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5679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33.65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29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Uruará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44789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24430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54.54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36081"/>
              </p:ext>
            </p:extLst>
          </p:nvPr>
        </p:nvGraphicFramePr>
        <p:xfrm>
          <a:off x="4078513" y="4267199"/>
          <a:ext cx="3634016" cy="23161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9846"/>
                <a:gridCol w="1088571"/>
                <a:gridCol w="1625599"/>
              </a:tblGrid>
              <a:tr h="210796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2013(estimativa)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Município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População 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Urbana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Aveiro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15959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3191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Belterra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16808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6891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Medicilândia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28987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9855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Placas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26842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5368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Rurópolis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44349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16852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Santarém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288462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210577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Trairão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17670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5831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Uruará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44731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24154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38582"/>
              </p:ext>
            </p:extLst>
          </p:nvPr>
        </p:nvGraphicFramePr>
        <p:xfrm>
          <a:off x="7910286" y="4285645"/>
          <a:ext cx="3744685" cy="2297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8768"/>
                <a:gridCol w="1198298"/>
                <a:gridCol w="1677619"/>
              </a:tblGrid>
              <a:tr h="229772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2014 (estimativa)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Município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>
                          <a:effectLst/>
                        </a:rPr>
                        <a:t>População Total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População Urbana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Aveiro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15956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Belterra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16924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6938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Medicilândia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29444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10010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Placas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27700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5540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Rurópolis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45595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17326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Santarém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290521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212080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Trairão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17880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5900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7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Uruará</a:t>
                      </a:r>
                      <a:endParaRPr lang="pt-BR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44607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24087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178" y="972450"/>
            <a:ext cx="454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Adensamento Populacional</a:t>
            </a:r>
            <a:endParaRPr lang="pt-BR" sz="2400" b="1" dirty="0"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178" y="2019662"/>
            <a:ext cx="542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A análise de adensamento populacional foi realizada através do cálculo estimado de população urbana para os anos de análise com base no percentual fornecido pelo censo de 2010.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2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4149"/>
              </p:ext>
            </p:extLst>
          </p:nvPr>
        </p:nvGraphicFramePr>
        <p:xfrm>
          <a:off x="1407885" y="1146629"/>
          <a:ext cx="8998858" cy="499291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92298"/>
                <a:gridCol w="1047631"/>
                <a:gridCol w="1047631"/>
                <a:gridCol w="1047631"/>
                <a:gridCol w="1047631"/>
                <a:gridCol w="1047631"/>
                <a:gridCol w="859644"/>
                <a:gridCol w="859644"/>
                <a:gridCol w="749117"/>
              </a:tblGrid>
              <a:tr h="3519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Município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885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Área urbana (km²)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Pop </a:t>
                      </a:r>
                      <a:r>
                        <a:rPr lang="pt-BR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Urb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Área urbana (km²)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Pop Urb</a:t>
                      </a:r>
                      <a:endParaRPr lang="pt-BR" sz="16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Área urbana (km²)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Pop Urb</a:t>
                      </a:r>
                      <a:endParaRPr lang="pt-BR" sz="16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Área urbana (km²)</a:t>
                      </a:r>
                      <a:endParaRPr lang="pt-BR" sz="16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Pop </a:t>
                      </a:r>
                      <a:r>
                        <a:rPr lang="pt-BR" sz="16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Urb</a:t>
                      </a:r>
                      <a:endParaRPr lang="pt-BR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Aveiro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2,82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3766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2,88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3179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4,07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3191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4,31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3191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Belterra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5209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8,26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6852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14,34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6891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15,3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6938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Medicilândia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1,31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7692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5,45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9559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5,38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9855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7,08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10010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Placas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0,85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3579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0,85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4854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4,72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5368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5,08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5540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Rurópolis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1,18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12521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2,15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15273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11,10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16852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12,0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17326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Santarém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61,08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200228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72,92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215790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78,98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210577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91,36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212080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Trairão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3,93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5312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5,05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5679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5,51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5831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9,23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5900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Uruará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6,49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18941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8,24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24430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8,33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24154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11,37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24087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989943" y="609601"/>
            <a:ext cx="8098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Tabela anual de população e área urbana dos municípios da área de estudo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8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92473" y="4596358"/>
            <a:ext cx="5021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+mj-lt"/>
              </a:rPr>
              <a:t>Processos de adensamento:</a:t>
            </a:r>
          </a:p>
          <a:p>
            <a:pPr algn="just"/>
            <a:endParaRPr lang="pt-BR" dirty="0" smtClean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2008 a 2010 - </a:t>
            </a:r>
            <a:r>
              <a:rPr lang="pt-BR" dirty="0" err="1" smtClean="0">
                <a:latin typeface="+mj-lt"/>
              </a:rPr>
              <a:t>Belterra</a:t>
            </a:r>
            <a:r>
              <a:rPr lang="pt-BR" dirty="0">
                <a:latin typeface="+mj-lt"/>
              </a:rPr>
              <a:t>, Placas e Uruará </a:t>
            </a:r>
            <a:endParaRPr lang="pt-BR" dirty="0" smtClean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2010 </a:t>
            </a:r>
            <a:r>
              <a:rPr lang="pt-BR" dirty="0">
                <a:latin typeface="+mj-lt"/>
              </a:rPr>
              <a:t>a </a:t>
            </a:r>
            <a:r>
              <a:rPr lang="pt-BR" dirty="0" smtClean="0">
                <a:latin typeface="+mj-lt"/>
              </a:rPr>
              <a:t>2012 - Medicilândia </a:t>
            </a:r>
            <a:r>
              <a:rPr lang="pt-BR" dirty="0">
                <a:latin typeface="+mj-lt"/>
              </a:rPr>
              <a:t>e Uruará.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404656"/>
              </p:ext>
            </p:extLst>
          </p:nvPr>
        </p:nvGraphicFramePr>
        <p:xfrm>
          <a:off x="493480" y="507577"/>
          <a:ext cx="6898993" cy="496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0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Considerações Finais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30129" y="1925352"/>
            <a:ext cx="9105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Os resultados obtidos apresentaram discrepância em relação aos resultados esperados </a:t>
            </a:r>
            <a:r>
              <a:rPr lang="pt-BR" dirty="0" smtClean="0">
                <a:latin typeface="+mj-lt"/>
              </a:rPr>
              <a:t>quanto aos valores de densidade demográfica e adensamento e </a:t>
            </a:r>
            <a:r>
              <a:rPr lang="pt-BR" dirty="0" smtClean="0">
                <a:latin typeface="+mj-lt"/>
              </a:rPr>
              <a:t>podem ser justificados por:</a:t>
            </a:r>
          </a:p>
          <a:p>
            <a:pPr algn="just"/>
            <a:endParaRPr lang="pt-BR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Pequenas áreas </a:t>
            </a:r>
            <a:r>
              <a:rPr lang="pt-BR" dirty="0" smtClean="0">
                <a:latin typeface="+mj-lt"/>
              </a:rPr>
              <a:t>dos polígonos de áreas urbanas detectados pelo mapeamento </a:t>
            </a:r>
            <a:r>
              <a:rPr lang="pt-BR" dirty="0" err="1" smtClean="0">
                <a:latin typeface="+mj-lt"/>
              </a:rPr>
              <a:t>Terraclass</a:t>
            </a:r>
            <a:r>
              <a:rPr lang="pt-BR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Fenômenos abruptos de expansão urbana </a:t>
            </a:r>
            <a:r>
              <a:rPr lang="pt-BR" dirty="0" smtClean="0">
                <a:latin typeface="+mj-lt"/>
              </a:rPr>
              <a:t>que dependem de um estudo prévio da área para que sejam feitas as respectivas correções.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Critérios de </a:t>
            </a:r>
            <a:r>
              <a:rPr lang="pt-BR" b="1" dirty="0" smtClean="0">
                <a:latin typeface="+mj-lt"/>
              </a:rPr>
              <a:t>classificação de “área urbana” </a:t>
            </a:r>
            <a:r>
              <a:rPr lang="pt-BR" dirty="0" smtClean="0">
                <a:latin typeface="+mj-lt"/>
              </a:rPr>
              <a:t>distintos entre o </a:t>
            </a:r>
            <a:r>
              <a:rPr lang="pt-BR" b="1" dirty="0" smtClean="0">
                <a:latin typeface="+mj-lt"/>
              </a:rPr>
              <a:t>IBGE e o </a:t>
            </a:r>
            <a:r>
              <a:rPr lang="pt-BR" b="1" dirty="0" err="1" smtClean="0">
                <a:latin typeface="+mj-lt"/>
              </a:rPr>
              <a:t>Terraclass</a:t>
            </a:r>
            <a:r>
              <a:rPr lang="pt-BR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Valores estimados </a:t>
            </a:r>
            <a:r>
              <a:rPr lang="pt-BR" dirty="0" smtClean="0">
                <a:latin typeface="+mj-lt"/>
              </a:rPr>
              <a:t>de população urbana para 3 dos 4 anos de análise, que não retrata de forma fiel a realidade.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13328" y="5065485"/>
            <a:ext cx="936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Em geral, os resultados demonstraram que o método exploratório aplicado pode ser significativo quando os </a:t>
            </a:r>
            <a:r>
              <a:rPr lang="pt-BR" b="1" dirty="0" smtClean="0">
                <a:latin typeface="+mj-lt"/>
              </a:rPr>
              <a:t>dados de entrada correspondam a valores reais </a:t>
            </a:r>
            <a:r>
              <a:rPr lang="pt-BR" dirty="0" smtClean="0">
                <a:latin typeface="+mj-lt"/>
              </a:rPr>
              <a:t>e seja feito </a:t>
            </a:r>
            <a:r>
              <a:rPr lang="pt-BR" b="1" dirty="0" smtClean="0">
                <a:latin typeface="+mj-lt"/>
              </a:rPr>
              <a:t>estudos prévios</a:t>
            </a:r>
            <a:r>
              <a:rPr lang="pt-BR" dirty="0" smtClean="0">
                <a:latin typeface="+mj-lt"/>
              </a:rPr>
              <a:t> da área de interesse.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7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Propostas para Trabalhos Futuros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60715" y="2583544"/>
            <a:ext cx="901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+mj-lt"/>
              </a:rPr>
              <a:t>Análise prévia da área de estudo </a:t>
            </a:r>
            <a:r>
              <a:rPr lang="pt-BR" dirty="0" smtClean="0">
                <a:latin typeface="+mj-lt"/>
              </a:rPr>
              <a:t>para que sejam identificados possíveis erros na inferência com maior propriedade técnica e fundamentação teórica.</a:t>
            </a:r>
          </a:p>
          <a:p>
            <a:pPr algn="just"/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Realizar a análise tendo como base de entrada os </a:t>
            </a:r>
            <a:r>
              <a:rPr lang="pt-BR" b="1" dirty="0" smtClean="0">
                <a:latin typeface="+mj-lt"/>
              </a:rPr>
              <a:t>mapeamentos de população por setores censitários</a:t>
            </a:r>
            <a:r>
              <a:rPr lang="pt-BR" dirty="0" smtClean="0">
                <a:latin typeface="+mj-lt"/>
              </a:rPr>
              <a:t> do IBGE para estudo mais detalhado do comportamento </a:t>
            </a:r>
            <a:r>
              <a:rPr lang="pt-BR" dirty="0" smtClean="0">
                <a:latin typeface="+mj-lt"/>
              </a:rPr>
              <a:t>e </a:t>
            </a:r>
            <a:r>
              <a:rPr lang="pt-BR" b="1" dirty="0" smtClean="0">
                <a:latin typeface="+mj-lt"/>
              </a:rPr>
              <a:t>distribuição da população </a:t>
            </a:r>
            <a:r>
              <a:rPr lang="pt-BR" dirty="0" smtClean="0">
                <a:latin typeface="+mj-lt"/>
              </a:rPr>
              <a:t>na área de estudo, e </a:t>
            </a:r>
            <a:r>
              <a:rPr lang="pt-BR" dirty="0" smtClean="0">
                <a:latin typeface="+mj-lt"/>
              </a:rPr>
              <a:t>quanto a caracterização de </a:t>
            </a:r>
            <a:r>
              <a:rPr lang="pt-BR" b="1" dirty="0" smtClean="0">
                <a:latin typeface="+mj-lt"/>
              </a:rPr>
              <a:t>“rural” ou “urbana” </a:t>
            </a:r>
            <a:r>
              <a:rPr lang="pt-BR" dirty="0" smtClean="0">
                <a:latin typeface="+mj-lt"/>
              </a:rPr>
              <a:t>a fim de </a:t>
            </a:r>
            <a:r>
              <a:rPr lang="pt-BR" dirty="0" smtClean="0">
                <a:latin typeface="+mj-lt"/>
              </a:rPr>
              <a:t>possibilitar </a:t>
            </a:r>
            <a:r>
              <a:rPr lang="pt-BR" dirty="0" smtClean="0">
                <a:latin typeface="+mj-lt"/>
              </a:rPr>
              <a:t>análises mais aprofundadas dos </a:t>
            </a:r>
            <a:r>
              <a:rPr lang="pt-BR" b="1" dirty="0" smtClean="0">
                <a:latin typeface="+mj-lt"/>
              </a:rPr>
              <a:t>processos econômicos </a:t>
            </a:r>
            <a:r>
              <a:rPr lang="pt-BR" dirty="0" smtClean="0">
                <a:latin typeface="+mj-lt"/>
              </a:rPr>
              <a:t>associados.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731" y="478121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Contextualização do Problema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83038" y="1666789"/>
            <a:ext cx="8706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O estado do Pará é um dos estados mais populosos da região norte e o segundo maior estado brasileiro. Tem sua economia voltada para o </a:t>
            </a:r>
            <a:r>
              <a:rPr lang="pt-BR" b="1" dirty="0">
                <a:latin typeface="+mj-lt"/>
              </a:rPr>
              <a:t>extrativismo mineral e vegetal, agricultura, pecuária e indústria</a:t>
            </a:r>
            <a:r>
              <a:rPr lang="pt-BR" dirty="0">
                <a:latin typeface="+mj-lt"/>
              </a:rPr>
              <a:t>, atividades que caracterizam o padrão de distribuição da população na superfície, principalmente na região amazônica</a:t>
            </a:r>
            <a:r>
              <a:rPr lang="pt-BR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E</a:t>
            </a:r>
            <a:r>
              <a:rPr lang="pt-BR" dirty="0" smtClean="0">
                <a:latin typeface="+mj-lt"/>
              </a:rPr>
              <a:t>ste </a:t>
            </a:r>
            <a:r>
              <a:rPr lang="pt-BR" dirty="0">
                <a:latin typeface="+mj-lt"/>
              </a:rPr>
              <a:t>fato aponta para um possível </a:t>
            </a:r>
            <a:r>
              <a:rPr lang="pt-BR" b="1" dirty="0">
                <a:latin typeface="+mj-lt"/>
              </a:rPr>
              <a:t>perfil de urbanização </a:t>
            </a:r>
            <a:r>
              <a:rPr lang="pt-BR" dirty="0">
                <a:latin typeface="+mj-lt"/>
              </a:rPr>
              <a:t>condizente com o atual cenário econômico destas cidades diante o crescente </a:t>
            </a:r>
            <a:r>
              <a:rPr lang="pt-BR" b="1" dirty="0">
                <a:latin typeface="+mj-lt"/>
              </a:rPr>
              <a:t>interesse internacional no mercado de </a:t>
            </a:r>
            <a:r>
              <a:rPr lang="pt-BR" b="1" dirty="0" smtClean="0">
                <a:latin typeface="+mj-lt"/>
              </a:rPr>
              <a:t>commodities</a:t>
            </a: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(Richards, 2015).</a:t>
            </a:r>
            <a:endParaRPr lang="pt-BR" dirty="0">
              <a:latin typeface="+mj-lt"/>
            </a:endParaRPr>
          </a:p>
          <a:p>
            <a:pPr algn="just"/>
            <a:endParaRPr lang="pt-BR" dirty="0" smtClean="0">
              <a:latin typeface="+mj-lt"/>
            </a:endParaRP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6" y="4328816"/>
            <a:ext cx="2858305" cy="214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96" y="4331298"/>
            <a:ext cx="3000872" cy="214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23" y="4328816"/>
            <a:ext cx="2857500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54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629" y="3035753"/>
            <a:ext cx="10515600" cy="1325563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Referências Bibliográficas</a:t>
            </a:r>
            <a:br>
              <a:rPr lang="pt-BR" sz="4000" b="1" dirty="0" smtClean="0">
                <a:latin typeface="Book Antiqua" panose="02040602050305030304" pitchFamily="18" charset="0"/>
              </a:rPr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BECKER</a:t>
            </a:r>
            <a:r>
              <a:rPr lang="pt-BR" sz="1400" dirty="0"/>
              <a:t>, B. K. </a:t>
            </a:r>
            <a:r>
              <a:rPr lang="pt-BR" sz="1400" b="1" dirty="0"/>
              <a:t>A Urbe </a:t>
            </a:r>
            <a:r>
              <a:rPr lang="pt-BR" sz="1400" b="1" dirty="0" err="1"/>
              <a:t>Amazônida</a:t>
            </a:r>
            <a:r>
              <a:rPr lang="pt-BR" sz="1400" b="1" dirty="0"/>
              <a:t>. </a:t>
            </a:r>
            <a:r>
              <a:rPr lang="pt-BR" sz="1400" dirty="0"/>
              <a:t>1ª ed. Rio de Janeiro: </a:t>
            </a:r>
            <a:r>
              <a:rPr lang="pt-BR" sz="1400" dirty="0" err="1"/>
              <a:t>Garamond</a:t>
            </a:r>
            <a:r>
              <a:rPr lang="pt-BR" sz="1400" dirty="0"/>
              <a:t>, 2013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GOVERNO DO ESTADO DO PARÁ. </a:t>
            </a:r>
            <a:r>
              <a:rPr lang="pt-BR" sz="1400" b="1" dirty="0"/>
              <a:t>Pará. </a:t>
            </a:r>
            <a:r>
              <a:rPr lang="pt-BR" sz="1400" dirty="0"/>
              <a:t>Disponível em &lt;http://www.pa.gov.br/&gt;. Acesso em 10 de junho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Censo 2010. </a:t>
            </a:r>
            <a:r>
              <a:rPr lang="pt-BR" sz="1400" dirty="0"/>
              <a:t>2010. Disponível em &lt; http://censo2010.ibge.gov.br/&gt;. Acesso em 01 de abril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Contagem 2007. </a:t>
            </a:r>
            <a:r>
              <a:rPr lang="pt-BR" sz="1400" dirty="0"/>
              <a:t>Disponível em &lt; http://www.ibge.gov.br/home/estatistica/populacao/contagem2007/&gt;. Acesso em 01 de abril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Estimativa 2013. </a:t>
            </a:r>
            <a:r>
              <a:rPr lang="pt-BR" sz="1400" dirty="0"/>
              <a:t>Disponível em &lt;http://www.ibge.gov.br/home/estatistica/populacao/estimativa2013/estimativa_dou.shtm&gt;Acesso em 20 de maio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Estimativa 2014. </a:t>
            </a:r>
            <a:r>
              <a:rPr lang="pt-BR" sz="1400" dirty="0"/>
              <a:t>Disponível em &lt;http://www.ibge.gov.br/home/estatistica/populacao/estimativa2014/default.shtm&gt;. Acesso em 20 de maio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BRASILEIRO DE GEOGRAFIA E ESTATÍSTICA (IBGE). </a:t>
            </a:r>
            <a:r>
              <a:rPr lang="pt-BR" sz="1400" b="1" dirty="0"/>
              <a:t>Limites Municipais. </a:t>
            </a:r>
            <a:r>
              <a:rPr lang="pt-BR" sz="1400" dirty="0"/>
              <a:t>Disponível em &lt;http://downloads.ibge.gov.br/downloads_geociencias.htm&gt;. Acesso em 15 de maio de 2016</a:t>
            </a:r>
            <a:r>
              <a:rPr lang="pt-BR" sz="1400" dirty="0" smtClean="0"/>
              <a:t>.</a:t>
            </a:r>
            <a:br>
              <a:rPr lang="pt-BR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/>
              <a:t>INSTITUTO NACIONAL DE PESQUISAS ESPACIAIS (INPE). </a:t>
            </a:r>
            <a:r>
              <a:rPr lang="pt-BR" sz="1400" b="1" dirty="0" err="1"/>
              <a:t>TerraClass</a:t>
            </a:r>
            <a:r>
              <a:rPr lang="pt-BR" sz="1400" b="1" dirty="0"/>
              <a:t>. </a:t>
            </a:r>
            <a:r>
              <a:rPr lang="pt-BR" sz="1400" dirty="0"/>
              <a:t>Disponível em &lt;http://www.inpe.br/cra/projetos_pesquisas/dados_terraclass.php&gt;. </a:t>
            </a:r>
            <a:r>
              <a:rPr lang="en-US" sz="1400" dirty="0" err="1"/>
              <a:t>Acesso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15 de </a:t>
            </a:r>
            <a:r>
              <a:rPr lang="en-US" sz="1400" dirty="0" err="1"/>
              <a:t>maio</a:t>
            </a:r>
            <a:r>
              <a:rPr lang="en-US" sz="1400" dirty="0"/>
              <a:t> de 2016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en-US" sz="1400" dirty="0"/>
              <a:t>RICHARDS, P.; VANWEY, L. </a:t>
            </a:r>
            <a:r>
              <a:rPr lang="en-US" sz="1400" b="1" dirty="0"/>
              <a:t>Where Deforestation Leads to Urbanization: How Resource Extraction Is Leading to Urban Growth in the Brazilian Amazon. </a:t>
            </a:r>
            <a:r>
              <a:rPr lang="en-US" sz="1400" dirty="0"/>
              <a:t>Annals of the Association of American Geographers. University of California. San Diego, 2015.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531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6341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31085" y="3265491"/>
            <a:ext cx="307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+mj-lt"/>
              </a:rPr>
              <a:t>Obrigada!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11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04" y="1233402"/>
            <a:ext cx="7128840" cy="4464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4" y="3567265"/>
            <a:ext cx="10058400" cy="99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842124" y="3907758"/>
            <a:ext cx="10058400" cy="313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900524" y="6333277"/>
            <a:ext cx="207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(Censo, 2010)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3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7137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Objetivos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78328" y="2254283"/>
            <a:ext cx="80353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latin typeface="+mj-lt"/>
              </a:rPr>
              <a:t>Estudar </a:t>
            </a:r>
            <a:r>
              <a:rPr lang="pt-BR" b="1" dirty="0">
                <a:latin typeface="+mj-lt"/>
              </a:rPr>
              <a:t>a evolução da mancha urbana em cidades no estado do Pará com relação à evolução de suas populações </a:t>
            </a:r>
            <a:r>
              <a:rPr lang="pt-BR" b="1" dirty="0" smtClean="0">
                <a:latin typeface="+mj-lt"/>
              </a:rPr>
              <a:t>urbanas </a:t>
            </a:r>
            <a:r>
              <a:rPr lang="pt-BR" b="1" dirty="0">
                <a:latin typeface="+mj-lt"/>
              </a:rPr>
              <a:t>de modo a identificar processos de adensamento </a:t>
            </a:r>
            <a:r>
              <a:rPr lang="pt-BR" b="1" dirty="0" smtClean="0">
                <a:latin typeface="+mj-lt"/>
              </a:rPr>
              <a:t>populacional.</a:t>
            </a:r>
          </a:p>
          <a:p>
            <a:pPr algn="just">
              <a:lnSpc>
                <a:spcPct val="150000"/>
              </a:lnSpc>
            </a:pPr>
            <a:endParaRPr lang="pt-BR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pt-BR" b="1" dirty="0" smtClean="0">
              <a:latin typeface="+mj-lt"/>
            </a:endParaRPr>
          </a:p>
          <a:p>
            <a:pPr algn="just"/>
            <a:endParaRPr lang="pt-BR" dirty="0" smtClean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78328" y="4108360"/>
            <a:ext cx="8040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Espera-se a partir da metodologia adotada, identificar uma tipologia de municípios em relação aos padrões de adensamento populacional em áreas urbanas, para que, em etapas posteriores, seja possível identificar e discutir os processos econômicos subjacentes.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7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Área de Estudo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3794" y="1511766"/>
            <a:ext cx="9304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+mj-lt"/>
              </a:rPr>
              <a:t>A área de estudo localiza-se no estado do Pará que por se tratar de uma extensão territorial muito grande, concentrou-se em </a:t>
            </a:r>
            <a:r>
              <a:rPr lang="pt-BR" dirty="0">
                <a:latin typeface="+mj-lt"/>
              </a:rPr>
              <a:t>alguns dos </a:t>
            </a:r>
            <a:r>
              <a:rPr lang="pt-BR" b="1" dirty="0">
                <a:latin typeface="+mj-lt"/>
              </a:rPr>
              <a:t>municípios localizados ente os afluentes do rio </a:t>
            </a:r>
            <a:r>
              <a:rPr lang="pt-BR" b="1" dirty="0" smtClean="0">
                <a:latin typeface="+mj-lt"/>
              </a:rPr>
              <a:t>Xingu </a:t>
            </a:r>
            <a:r>
              <a:rPr lang="pt-BR" b="1" dirty="0">
                <a:latin typeface="+mj-lt"/>
              </a:rPr>
              <a:t>e rio </a:t>
            </a:r>
            <a:r>
              <a:rPr lang="pt-BR" b="1" dirty="0" smtClean="0">
                <a:latin typeface="+mj-lt"/>
              </a:rPr>
              <a:t>Tapajós</a:t>
            </a:r>
            <a:r>
              <a:rPr lang="pt-BR" dirty="0" smtClean="0">
                <a:latin typeface="+mj-lt"/>
              </a:rPr>
              <a:t>, </a:t>
            </a:r>
            <a:r>
              <a:rPr lang="pt-BR" dirty="0">
                <a:latin typeface="+mj-lt"/>
              </a:rPr>
              <a:t>são estes: Santarém, Medicilândia, Uruará, Placas, Rurópolis, Aveiro, </a:t>
            </a:r>
            <a:r>
              <a:rPr lang="pt-BR" dirty="0" err="1">
                <a:latin typeface="+mj-lt"/>
              </a:rPr>
              <a:t>Belterra</a:t>
            </a:r>
            <a:r>
              <a:rPr lang="pt-BR" dirty="0">
                <a:latin typeface="+mj-lt"/>
              </a:rPr>
              <a:t> e </a:t>
            </a:r>
            <a:r>
              <a:rPr lang="pt-BR" dirty="0" smtClean="0">
                <a:latin typeface="+mj-lt"/>
              </a:rPr>
              <a:t>Trairão</a:t>
            </a:r>
            <a:r>
              <a:rPr lang="pt-BR" dirty="0">
                <a:latin typeface="+mj-lt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6" y="2862550"/>
            <a:ext cx="4429125" cy="37814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70" y="2731310"/>
            <a:ext cx="4873760" cy="404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5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134390" y="1626198"/>
            <a:ext cx="1461100" cy="356476"/>
          </a:xfrm>
          <a:prstGeom prst="roundRect">
            <a:avLst>
              <a:gd name="adj" fmla="val 1666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Bases de Dados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34391" y="1626198"/>
            <a:ext cx="79232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TERRACLASS</a:t>
            </a:r>
          </a:p>
          <a:p>
            <a:endParaRPr lang="pt-BR" dirty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Os </a:t>
            </a:r>
            <a:r>
              <a:rPr lang="pt-BR" dirty="0">
                <a:latin typeface="+mj-lt"/>
              </a:rPr>
              <a:t>dados de área urbana utilizados na inferência realizada foram obtidos do </a:t>
            </a:r>
            <a:r>
              <a:rPr lang="pt-BR" dirty="0" smtClean="0">
                <a:latin typeface="+mj-lt"/>
              </a:rPr>
              <a:t>programa </a:t>
            </a:r>
            <a:r>
              <a:rPr lang="pt-BR" dirty="0" err="1" smtClean="0">
                <a:latin typeface="+mj-lt"/>
              </a:rPr>
              <a:t>Terraclass</a:t>
            </a:r>
            <a:r>
              <a:rPr lang="pt-BR" dirty="0" smtClean="0">
                <a:latin typeface="+mj-lt"/>
              </a:rPr>
              <a:t> dos anos de </a:t>
            </a:r>
            <a:r>
              <a:rPr lang="pt-BR" b="1" dirty="0" smtClean="0">
                <a:latin typeface="+mj-lt"/>
              </a:rPr>
              <a:t>2008, 2010, 2012 e 2014</a:t>
            </a:r>
            <a:r>
              <a:rPr lang="pt-BR" dirty="0" smtClean="0">
                <a:latin typeface="+mj-lt"/>
              </a:rPr>
              <a:t>, </a:t>
            </a:r>
            <a:r>
              <a:rPr lang="pt-BR" dirty="0">
                <a:latin typeface="+mj-lt"/>
              </a:rPr>
              <a:t>que obtém </a:t>
            </a:r>
            <a:r>
              <a:rPr lang="pt-BR" b="1" dirty="0">
                <a:latin typeface="+mj-lt"/>
              </a:rPr>
              <a:t>informações sobre as dinâmicas de uso e cobertura do solo</a:t>
            </a:r>
            <a:r>
              <a:rPr lang="pt-BR" dirty="0">
                <a:latin typeface="+mj-lt"/>
              </a:rPr>
              <a:t> como resultado do mapeamento na região da Amazônia </a:t>
            </a:r>
            <a:r>
              <a:rPr lang="pt-BR" dirty="0" smtClean="0">
                <a:latin typeface="+mj-lt"/>
              </a:rPr>
              <a:t>Legal. </a:t>
            </a:r>
          </a:p>
          <a:p>
            <a:pPr algn="just"/>
            <a:endParaRPr lang="pt-BR" dirty="0">
              <a:latin typeface="+mj-lt"/>
            </a:endParaRPr>
          </a:p>
          <a:p>
            <a:pPr algn="ctr"/>
            <a:r>
              <a:rPr lang="pt-BR" sz="1600" dirty="0" smtClean="0">
                <a:latin typeface="+mj-lt"/>
              </a:rPr>
              <a:t>(Sistema de Projeção: </a:t>
            </a:r>
            <a:r>
              <a:rPr lang="pt-BR" sz="1600" dirty="0" err="1" smtClean="0">
                <a:latin typeface="+mj-lt"/>
              </a:rPr>
              <a:t>Lat</a:t>
            </a:r>
            <a:r>
              <a:rPr lang="pt-BR" sz="1600" dirty="0" smtClean="0">
                <a:latin typeface="+mj-lt"/>
              </a:rPr>
              <a:t>/</a:t>
            </a:r>
            <a:r>
              <a:rPr lang="pt-BR" sz="1600" dirty="0" err="1" smtClean="0">
                <a:latin typeface="+mj-lt"/>
              </a:rPr>
              <a:t>Long</a:t>
            </a:r>
            <a:r>
              <a:rPr lang="pt-BR" sz="1600" dirty="0" smtClean="0">
                <a:latin typeface="+mj-lt"/>
              </a:rPr>
              <a:t>    Sistema Geodésico: SAD 69)</a:t>
            </a:r>
            <a:endParaRPr 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  <a:p>
            <a:endParaRPr lang="pt-BR" dirty="0">
              <a:latin typeface="+mj-lt"/>
            </a:endParaRPr>
          </a:p>
          <a:p>
            <a:r>
              <a:rPr lang="pt-BR" b="1" dirty="0">
                <a:latin typeface="+mj-lt"/>
              </a:rPr>
              <a:t> </a:t>
            </a:r>
            <a:r>
              <a:rPr lang="pt-B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IBGE</a:t>
            </a:r>
          </a:p>
          <a:p>
            <a:endParaRPr lang="pt-BR" b="1" dirty="0" smtClean="0">
              <a:latin typeface="+mj-lt"/>
            </a:endParaRPr>
          </a:p>
          <a:p>
            <a:pPr algn="just"/>
            <a:r>
              <a:rPr lang="pt-BR" dirty="0" smtClean="0">
                <a:latin typeface="+mj-lt"/>
              </a:rPr>
              <a:t>Os dados de </a:t>
            </a:r>
            <a:r>
              <a:rPr lang="pt-BR" b="1" dirty="0" smtClean="0">
                <a:latin typeface="+mj-lt"/>
              </a:rPr>
              <a:t>limites municipais </a:t>
            </a:r>
            <a:r>
              <a:rPr lang="pt-BR" dirty="0" smtClean="0">
                <a:latin typeface="+mj-lt"/>
              </a:rPr>
              <a:t>referente ao estado do Pará e de </a:t>
            </a:r>
            <a:r>
              <a:rPr lang="pt-BR" b="1" dirty="0" smtClean="0">
                <a:latin typeface="+mj-lt"/>
              </a:rPr>
              <a:t>população</a:t>
            </a:r>
            <a:r>
              <a:rPr lang="pt-BR" dirty="0" smtClean="0">
                <a:latin typeface="+mj-lt"/>
              </a:rPr>
              <a:t> (censo, estimativa e contagem) foram obtidos através do portal do IBGE para os anos de </a:t>
            </a:r>
            <a:r>
              <a:rPr lang="pt-BR" b="1" dirty="0" smtClean="0">
                <a:latin typeface="+mj-lt"/>
              </a:rPr>
              <a:t>2007, 2010, 2013 e 2014.</a:t>
            </a:r>
          </a:p>
          <a:p>
            <a:pPr algn="just"/>
            <a:endParaRPr lang="pt-BR" b="1" dirty="0" smtClean="0">
              <a:latin typeface="+mj-lt"/>
            </a:endParaRPr>
          </a:p>
          <a:p>
            <a:pPr algn="ctr"/>
            <a:r>
              <a:rPr lang="pt-BR" sz="1600" dirty="0" smtClean="0">
                <a:latin typeface="+mj-lt"/>
              </a:rPr>
              <a:t>(Sistema de Projeção: </a:t>
            </a:r>
            <a:r>
              <a:rPr lang="pt-BR" sz="1600" dirty="0" err="1" smtClean="0">
                <a:latin typeface="+mj-lt"/>
              </a:rPr>
              <a:t>Lat</a:t>
            </a:r>
            <a:r>
              <a:rPr lang="pt-BR" sz="1600" dirty="0" smtClean="0">
                <a:latin typeface="+mj-lt"/>
              </a:rPr>
              <a:t>/</a:t>
            </a:r>
            <a:r>
              <a:rPr lang="pt-BR" sz="1600" dirty="0" err="1" smtClean="0">
                <a:latin typeface="+mj-lt"/>
              </a:rPr>
              <a:t>Long</a:t>
            </a:r>
            <a:r>
              <a:rPr lang="pt-BR" sz="1600" dirty="0" smtClean="0">
                <a:latin typeface="+mj-lt"/>
              </a:rPr>
              <a:t>   Sistema Geodésico: SIRGAS 2000)</a:t>
            </a:r>
            <a:endParaRPr lang="pt-BR" sz="1600" dirty="0">
              <a:latin typeface="+mj-lt"/>
            </a:endParaRPr>
          </a:p>
          <a:p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134390" y="4355884"/>
            <a:ext cx="734096" cy="356476"/>
          </a:xfrm>
          <a:prstGeom prst="roundRect">
            <a:avLst>
              <a:gd name="adj" fmla="val 1666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3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08" y="-1"/>
            <a:ext cx="643830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510" y="276621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ook Antiqua" panose="02040602050305030304" pitchFamily="18" charset="0"/>
              </a:rPr>
              <a:t>Metodologia</a:t>
            </a:r>
            <a:endParaRPr lang="pt-BR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42713" y="6295529"/>
            <a:ext cx="3498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(Diagrama OMT-G)</a:t>
            </a:r>
            <a:endParaRPr lang="pt-B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59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21239" y="0"/>
            <a:ext cx="6769399" cy="5615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46975" y="334851"/>
            <a:ext cx="245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+mj-lt"/>
              </a:rPr>
              <a:t>Primeira Etapa</a:t>
            </a:r>
            <a:endParaRPr lang="pt-BR" sz="2800" b="1" dirty="0"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68" y="0"/>
            <a:ext cx="6545570" cy="699309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214" y="4968858"/>
            <a:ext cx="305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Análise de adensamento urbano nas cidades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206839" y="5066642"/>
            <a:ext cx="605307" cy="450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5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13" y="3632993"/>
            <a:ext cx="4761905" cy="30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3" y="247536"/>
            <a:ext cx="4354971" cy="304142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eta para a direita 6"/>
          <p:cNvSpPr/>
          <p:nvPr/>
        </p:nvSpPr>
        <p:spPr>
          <a:xfrm>
            <a:off x="5342123" y="1521088"/>
            <a:ext cx="1287887" cy="72888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09" y="247535"/>
            <a:ext cx="4406799" cy="304142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588001" y="3371383"/>
            <a:ext cx="405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Mapeamento </a:t>
            </a:r>
            <a:r>
              <a:rPr lang="pt-BR" sz="1400" dirty="0" err="1" smtClean="0">
                <a:latin typeface="+mj-lt"/>
              </a:rPr>
              <a:t>TerraClass</a:t>
            </a:r>
            <a:endParaRPr lang="pt-BR" sz="1400" dirty="0" smtClean="0">
              <a:latin typeface="+mj-lt"/>
            </a:endParaRPr>
          </a:p>
          <a:p>
            <a:r>
              <a:rPr lang="pt-BR" sz="1400" dirty="0" smtClean="0">
                <a:latin typeface="+mj-lt"/>
              </a:rPr>
              <a:t>Órbita-ponto 226\62 (2008)</a:t>
            </a:r>
            <a:endParaRPr lang="pt-BR" sz="1400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33955" y="3350209"/>
            <a:ext cx="412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+mj-lt"/>
              </a:rPr>
              <a:t>Consulta por Atributos (SQL)</a:t>
            </a:r>
          </a:p>
          <a:p>
            <a:pPr algn="r"/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TC_2008 = ‘</a:t>
            </a:r>
            <a:r>
              <a:rPr lang="pt-B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Área_Urbana</a:t>
            </a:r>
            <a:r>
              <a:rPr lang="pt-B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pt-B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42613" y="4996363"/>
            <a:ext cx="291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+mj-lt"/>
              </a:rPr>
              <a:t>Criar </a:t>
            </a:r>
            <a:r>
              <a:rPr lang="pt-BR" b="1" dirty="0" smtClean="0">
                <a:latin typeface="+mj-lt"/>
              </a:rPr>
              <a:t>Plano de Informação </a:t>
            </a:r>
            <a:r>
              <a:rPr lang="pt-BR" dirty="0" smtClean="0">
                <a:latin typeface="+mj-lt"/>
              </a:rPr>
              <a:t>com Base nos </a:t>
            </a:r>
            <a:r>
              <a:rPr lang="pt-BR" b="1" dirty="0" smtClean="0">
                <a:latin typeface="+mj-lt"/>
              </a:rPr>
              <a:t>Atributos</a:t>
            </a:r>
            <a:r>
              <a:rPr lang="pt-BR" dirty="0" smtClean="0">
                <a:latin typeface="+mj-lt"/>
              </a:rPr>
              <a:t> </a:t>
            </a:r>
            <a:r>
              <a:rPr lang="pt-BR" dirty="0">
                <a:latin typeface="+mj-lt"/>
              </a:rPr>
              <a:t>C</a:t>
            </a:r>
            <a:r>
              <a:rPr lang="pt-BR" dirty="0" smtClean="0">
                <a:latin typeface="+mj-lt"/>
              </a:rPr>
              <a:t>onsultados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3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1080</Words>
  <Application>Microsoft Office PowerPoint</Application>
  <PresentationFormat>Widescreen</PresentationFormat>
  <Paragraphs>307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Cambria Math</vt:lpstr>
      <vt:lpstr>Courier New</vt:lpstr>
      <vt:lpstr>Times New Roman</vt:lpstr>
      <vt:lpstr>Tema do Office</vt:lpstr>
      <vt:lpstr>  ANÁLISE DE EXPANSÃO URBANA E ADENSAMENTO POPULACIONAL DAS CIDADES PARAENSES </vt:lpstr>
      <vt:lpstr>Contextualização do Problema</vt:lpstr>
      <vt:lpstr>Apresentação do PowerPoint</vt:lpstr>
      <vt:lpstr>Objetivos</vt:lpstr>
      <vt:lpstr>Área de Estudo</vt:lpstr>
      <vt:lpstr>Bases de Dados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Propostas para Trabalhos Futuros</vt:lpstr>
      <vt:lpstr>Referências Bibliográficas   BECKER, B. K. A Urbe Amazônida. 1ª ed. Rio de Janeiro: Garamond, 2013.  GOVERNO DO ESTADO DO PARÁ. Pará. Disponível em &lt;http://www.pa.gov.br/&gt;. Acesso em 10 de junho de 2016.  INSTITUTO BRASILEIRO DE GEOGRAFIA E ESTATÍSTICA (IBGE). Censo 2010. 2010. Disponível em &lt; http://censo2010.ibge.gov.br/&gt;. Acesso em 01 de abril de 2016.  INSTITUTO BRASILEIRO DE GEOGRAFIA E ESTATÍSTICA (IBGE). Contagem 2007. Disponível em &lt; http://www.ibge.gov.br/home/estatistica/populacao/contagem2007/&gt;. Acesso em 01 de abril de 2016.  INSTITUTO BRASILEIRO DE GEOGRAFIA E ESTATÍSTICA (IBGE). Estimativa 2013. Disponível em &lt;http://www.ibge.gov.br/home/estatistica/populacao/estimativa2013/estimativa_dou.shtm&gt;Acesso em 20 de maio de 2016.  INSTITUTO BRASILEIRO DE GEOGRAFIA E ESTATÍSTICA (IBGE). Estimativa 2014. Disponível em &lt;http://www.ibge.gov.br/home/estatistica/populacao/estimativa2014/default.shtm&gt;. Acesso em 20 de maio de 2016.  INSTITUTO BRASILEIRO DE GEOGRAFIA E ESTATÍSTICA (IBGE). Limites Municipais. Disponível em &lt;http://downloads.ibge.gov.br/downloads_geociencias.htm&gt;. Acesso em 15 de maio de 2016.  INSTITUTO NACIONAL DE PESQUISAS ESPACIAIS (INPE). TerraClass. Disponível em &lt;http://www.inpe.br/cra/projetos_pesquisas/dados_terraclass.php&gt;. Acesso em 15 de maio de 2016.  RICHARDS, P.; VANWEY, L. Where Deforestation Leads to Urbanization: How Resource Extraction Is Leading to Urban Growth in the Brazilian Amazon. Annals of the Association of American Geographers. University of California. San Diego, 2015.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EXPANSÃO URBANA E ADENSAMENTO POPULACIONAL DAS CIDADES PARAENSES</dc:title>
  <dc:creator>Thulio</dc:creator>
  <cp:lastModifiedBy>Thulio</cp:lastModifiedBy>
  <cp:revision>54</cp:revision>
  <dcterms:created xsi:type="dcterms:W3CDTF">2016-06-12T23:16:12Z</dcterms:created>
  <dcterms:modified xsi:type="dcterms:W3CDTF">2016-06-16T13:07:37Z</dcterms:modified>
</cp:coreProperties>
</file>