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1" r:id="rId17"/>
    <p:sldId id="272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066" autoAdjust="0"/>
  </p:normalViewPr>
  <p:slideViewPr>
    <p:cSldViewPr snapToGrid="0">
      <p:cViewPr>
        <p:scale>
          <a:sx n="70" d="100"/>
          <a:sy n="70" d="100"/>
        </p:scale>
        <p:origin x="-74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6EF38-7F53-4B51-9ADA-5A69EEA465E8}" type="datetimeFigureOut">
              <a:rPr lang="pt-BR" smtClean="0"/>
              <a:t>18/08/2016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1EADF-2AED-48EC-953C-A70DA6EABD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723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1EADF-2AED-48EC-953C-A70DA6EABDCD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740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1EADF-2AED-48EC-953C-A70DA6EABDCD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740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1EADF-2AED-48EC-953C-A70DA6EABDCD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740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1EADF-2AED-48EC-953C-A70DA6EABDCD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740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1EADF-2AED-48EC-953C-A70DA6EABDCD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740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1EADF-2AED-48EC-953C-A70DA6EABDCD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740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1EADF-2AED-48EC-953C-A70DA6EABDCD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740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1EADF-2AED-48EC-953C-A70DA6EABDCD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740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1EADF-2AED-48EC-953C-A70DA6EABDCD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740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1EADF-2AED-48EC-953C-A70DA6EABDCD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740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 smtClean="0"/>
              <a:t>Tecido Social – experiência da comunidade local com o perigo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1EADF-2AED-48EC-953C-A70DA6EABDCD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740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 smtClean="0"/>
              <a:t>Tecido Social – experiência da comunidade local com o perigo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1EADF-2AED-48EC-953C-A70DA6EABDCD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740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1EADF-2AED-48EC-953C-A70DA6EABDCD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740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Para poder</a:t>
            </a:r>
            <a:r>
              <a:rPr lang="pt-BR" baseline="0" dirty="0" smtClean="0"/>
              <a:t> abordar todos os fatores que influenciam a vulnerabilidade social dos EUA, os autores trabalharam com 250 variáveis adquiridas do Censo Demográfico de 1990 para os mais de 3 mil condados.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1EADF-2AED-48EC-953C-A70DA6EABDCD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740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1EADF-2AED-48EC-953C-A70DA6EABDCD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740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1EADF-2AED-48EC-953C-A70DA6EABDCD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740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114799" y="1676399"/>
            <a:ext cx="7197726" cy="1502831"/>
          </a:xfrm>
        </p:spPr>
        <p:txBody>
          <a:bodyPr>
            <a:noAutofit/>
          </a:bodyPr>
          <a:lstStyle/>
          <a:p>
            <a:r>
              <a:rPr lang="pt-BR" sz="4400" b="1" dirty="0" smtClean="0">
                <a:latin typeface="+mn-lt"/>
              </a:rPr>
              <a:t>Social </a:t>
            </a:r>
            <a:r>
              <a:rPr lang="pt-BR" sz="4400" b="1" dirty="0" err="1" smtClean="0">
                <a:latin typeface="+mn-lt"/>
              </a:rPr>
              <a:t>Vulnerability</a:t>
            </a:r>
            <a:r>
              <a:rPr lang="pt-BR" sz="4400" b="1" dirty="0" smtClean="0">
                <a:latin typeface="+mn-lt"/>
              </a:rPr>
              <a:t> </a:t>
            </a:r>
            <a:r>
              <a:rPr lang="pt-BR" sz="4400" b="1" dirty="0" err="1" smtClean="0">
                <a:latin typeface="+mn-lt"/>
              </a:rPr>
              <a:t>to</a:t>
            </a:r>
            <a:r>
              <a:rPr lang="pt-BR" sz="4400" b="1" dirty="0" smtClean="0">
                <a:latin typeface="+mn-lt"/>
              </a:rPr>
              <a:t> </a:t>
            </a:r>
            <a:r>
              <a:rPr lang="pt-BR" sz="4400" b="1" dirty="0" err="1" smtClean="0">
                <a:latin typeface="+mn-lt"/>
              </a:rPr>
              <a:t>environmental</a:t>
            </a:r>
            <a:r>
              <a:rPr lang="pt-BR" sz="4400" b="1" dirty="0" smtClean="0">
                <a:latin typeface="+mn-lt"/>
              </a:rPr>
              <a:t> </a:t>
            </a:r>
            <a:r>
              <a:rPr lang="pt-BR" sz="4400" b="1" dirty="0" err="1" smtClean="0">
                <a:latin typeface="+mn-lt"/>
              </a:rPr>
              <a:t>hazards</a:t>
            </a:r>
            <a:endParaRPr lang="pt-BR" sz="4400" b="1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16499" y="3175000"/>
            <a:ext cx="6130925" cy="2654300"/>
          </a:xfrm>
        </p:spPr>
        <p:txBody>
          <a:bodyPr>
            <a:noAutofit/>
          </a:bodyPr>
          <a:lstStyle/>
          <a:p>
            <a:endParaRPr lang="pt-BR" sz="2000" b="1" dirty="0" smtClean="0"/>
          </a:p>
          <a:p>
            <a:r>
              <a:rPr lang="pt-BR" sz="2000" b="1" dirty="0" smtClean="0"/>
              <a:t>Autores:</a:t>
            </a:r>
            <a:r>
              <a:rPr lang="pt-BR" sz="2000" dirty="0" smtClean="0"/>
              <a:t> Susan L. </a:t>
            </a:r>
            <a:r>
              <a:rPr lang="pt-BR" sz="2000" dirty="0" err="1" smtClean="0"/>
              <a:t>cutter</a:t>
            </a:r>
            <a:r>
              <a:rPr lang="pt-BR" sz="2000" dirty="0" smtClean="0"/>
              <a:t>, </a:t>
            </a:r>
          </a:p>
          <a:p>
            <a:r>
              <a:rPr lang="pt-BR" sz="2000" dirty="0" err="1" smtClean="0"/>
              <a:t>bryan</a:t>
            </a:r>
            <a:r>
              <a:rPr lang="pt-BR" sz="2000" dirty="0" smtClean="0"/>
              <a:t> j. </a:t>
            </a:r>
            <a:r>
              <a:rPr lang="pt-BR" sz="2000" dirty="0" err="1" smtClean="0"/>
              <a:t>boruff</a:t>
            </a:r>
            <a:r>
              <a:rPr lang="pt-BR" sz="2000" dirty="0" smtClean="0"/>
              <a:t>, </a:t>
            </a:r>
          </a:p>
          <a:p>
            <a:r>
              <a:rPr lang="pt-BR" sz="2000" dirty="0" smtClean="0"/>
              <a:t>w. </a:t>
            </a:r>
            <a:r>
              <a:rPr lang="pt-BR" sz="2000" dirty="0" err="1" smtClean="0"/>
              <a:t>lynn</a:t>
            </a:r>
            <a:r>
              <a:rPr lang="pt-BR" sz="2000" dirty="0" smtClean="0"/>
              <a:t> </a:t>
            </a:r>
            <a:r>
              <a:rPr lang="pt-BR" sz="2000" dirty="0" err="1" smtClean="0"/>
              <a:t>shirley</a:t>
            </a:r>
            <a:endParaRPr lang="pt-BR" sz="2000" dirty="0" smtClean="0"/>
          </a:p>
          <a:p>
            <a:endParaRPr lang="pt-BR" sz="2000" dirty="0" smtClean="0"/>
          </a:p>
          <a:p>
            <a:r>
              <a:rPr lang="pt-BR" sz="2000" b="1" dirty="0"/>
              <a:t>Apresentação:</a:t>
            </a:r>
            <a:r>
              <a:rPr lang="pt-BR" sz="2000" dirty="0"/>
              <a:t> Frederico Fernandes de ávila</a:t>
            </a:r>
          </a:p>
          <a:p>
            <a:endParaRPr lang="pt-BR" sz="2000" dirty="0"/>
          </a:p>
        </p:txBody>
      </p:sp>
      <p:grpSp>
        <p:nvGrpSpPr>
          <p:cNvPr id="13" name="Grupo 12"/>
          <p:cNvGrpSpPr/>
          <p:nvPr/>
        </p:nvGrpSpPr>
        <p:grpSpPr>
          <a:xfrm>
            <a:off x="136311" y="739372"/>
            <a:ext cx="2113494" cy="2041928"/>
            <a:chOff x="136311" y="739372"/>
            <a:chExt cx="2113494" cy="2041928"/>
          </a:xfrm>
        </p:grpSpPr>
        <p:sp>
          <p:nvSpPr>
            <p:cNvPr id="8" name="Elipse 7"/>
            <p:cNvSpPr/>
            <p:nvPr/>
          </p:nvSpPr>
          <p:spPr>
            <a:xfrm>
              <a:off x="136311" y="739372"/>
              <a:ext cx="2113494" cy="204192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 descr="images.jpg"/>
            <p:cNvPicPr>
              <a:picLocks noChangeAspect="1"/>
            </p:cNvPicPr>
            <p:nvPr/>
          </p:nvPicPr>
          <p:blipFill rotWithShape="1">
            <a:blip r:embed="rId2" cstate="print"/>
            <a:srcRect l="15678" r="15282" b="11068"/>
            <a:stretch/>
          </p:blipFill>
          <p:spPr>
            <a:xfrm>
              <a:off x="642406" y="899160"/>
              <a:ext cx="1028199" cy="720000"/>
            </a:xfrm>
            <a:prstGeom prst="rect">
              <a:avLst/>
            </a:prstGeom>
            <a:noFill/>
          </p:spPr>
        </p:pic>
        <p:pic>
          <p:nvPicPr>
            <p:cNvPr id="5" name="Imagem 4" descr="posgrad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381" y="1708060"/>
              <a:ext cx="1410754" cy="720000"/>
            </a:xfrm>
            <a:prstGeom prst="rect">
              <a:avLst/>
            </a:prstGeom>
            <a:solidFill>
              <a:schemeClr val="tx1"/>
            </a:solidFill>
            <a:effectLst/>
          </p:spPr>
        </p:pic>
      </p:grpSp>
      <p:sp>
        <p:nvSpPr>
          <p:cNvPr id="12" name="Retângulo 11"/>
          <p:cNvSpPr/>
          <p:nvPr/>
        </p:nvSpPr>
        <p:spPr>
          <a:xfrm>
            <a:off x="136311" y="6304002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400" dirty="0"/>
              <a:t>SOCIAL SCIENCE QUARTERLY, Volume 84, </a:t>
            </a:r>
            <a:r>
              <a:rPr lang="pt-BR" sz="1400" dirty="0" err="1"/>
              <a:t>Number</a:t>
            </a:r>
            <a:r>
              <a:rPr lang="pt-BR" sz="1400" dirty="0"/>
              <a:t> 2, </a:t>
            </a:r>
            <a:r>
              <a:rPr lang="pt-BR" sz="1400" dirty="0" err="1"/>
              <a:t>June</a:t>
            </a:r>
            <a:r>
              <a:rPr lang="pt-BR" sz="1400" dirty="0"/>
              <a:t> </a:t>
            </a:r>
            <a:r>
              <a:rPr lang="pt-BR" sz="1400" dirty="0" smtClean="0"/>
              <a:t>2003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0017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latin typeface="+mn-lt"/>
              </a:rPr>
              <a:t>métodos</a:t>
            </a:r>
            <a:endParaRPr lang="pt-BR" sz="3200" b="1" dirty="0">
              <a:latin typeface="+mn-lt"/>
            </a:endParaRPr>
          </a:p>
        </p:txBody>
      </p:sp>
      <p:grpSp>
        <p:nvGrpSpPr>
          <p:cNvPr id="26" name="Grupo 25"/>
          <p:cNvGrpSpPr>
            <a:grpSpLocks noChangeAspect="1"/>
          </p:cNvGrpSpPr>
          <p:nvPr/>
        </p:nvGrpSpPr>
        <p:grpSpPr>
          <a:xfrm>
            <a:off x="9923987" y="357360"/>
            <a:ext cx="1490469" cy="1440000"/>
            <a:chOff x="136311" y="739372"/>
            <a:chExt cx="2113494" cy="2041928"/>
          </a:xfrm>
        </p:grpSpPr>
        <p:sp>
          <p:nvSpPr>
            <p:cNvPr id="27" name="Elipse 26"/>
            <p:cNvSpPr/>
            <p:nvPr/>
          </p:nvSpPr>
          <p:spPr>
            <a:xfrm>
              <a:off x="136311" y="739372"/>
              <a:ext cx="2113494" cy="204192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8" name="Imagem 27" descr="images.jpg"/>
            <p:cNvPicPr>
              <a:picLocks noChangeAspect="1"/>
            </p:cNvPicPr>
            <p:nvPr/>
          </p:nvPicPr>
          <p:blipFill rotWithShape="1">
            <a:blip r:embed="rId3" cstate="print"/>
            <a:srcRect l="15678" r="15282" b="11068"/>
            <a:stretch/>
          </p:blipFill>
          <p:spPr>
            <a:xfrm>
              <a:off x="642406" y="899160"/>
              <a:ext cx="1028199" cy="720000"/>
            </a:xfrm>
            <a:prstGeom prst="rect">
              <a:avLst/>
            </a:prstGeom>
            <a:noFill/>
          </p:spPr>
        </p:pic>
        <p:pic>
          <p:nvPicPr>
            <p:cNvPr id="29" name="Imagem 28" descr="posgra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381" y="1708060"/>
              <a:ext cx="1410754" cy="720000"/>
            </a:xfrm>
            <a:prstGeom prst="rect">
              <a:avLst/>
            </a:prstGeom>
            <a:solidFill>
              <a:schemeClr val="tx1"/>
            </a:solidFill>
            <a:effectLst/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59" y="389259"/>
            <a:ext cx="6821224" cy="611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aixaDeTexto 23"/>
          <p:cNvSpPr txBox="1"/>
          <p:nvPr/>
        </p:nvSpPr>
        <p:spPr>
          <a:xfrm>
            <a:off x="222369" y="2017639"/>
            <a:ext cx="24038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11 fatores compostos para diferenciar a vulnerabilidade social das províncias americanas em 1990.</a:t>
            </a:r>
            <a:endParaRPr lang="pt-BR" b="1" dirty="0"/>
          </a:p>
        </p:txBody>
      </p:sp>
      <p:cxnSp>
        <p:nvCxnSpPr>
          <p:cNvPr id="3" name="Conector de seta reta 2"/>
          <p:cNvCxnSpPr/>
          <p:nvPr/>
        </p:nvCxnSpPr>
        <p:spPr>
          <a:xfrm>
            <a:off x="6144271" y="1715472"/>
            <a:ext cx="324768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6146543" y="1936112"/>
            <a:ext cx="324768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6146543" y="2154480"/>
            <a:ext cx="324768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6173839" y="3520391"/>
            <a:ext cx="324768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8261948" y="1936112"/>
            <a:ext cx="324768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8261948" y="3164410"/>
            <a:ext cx="324768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94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latin typeface="+mn-lt"/>
              </a:rPr>
              <a:t>Índice de vulnerabilidade social</a:t>
            </a:r>
            <a:endParaRPr lang="pt-BR" sz="3200" b="1" dirty="0">
              <a:latin typeface="+mn-lt"/>
            </a:endParaRPr>
          </a:p>
        </p:txBody>
      </p:sp>
      <p:grpSp>
        <p:nvGrpSpPr>
          <p:cNvPr id="26" name="Grupo 25"/>
          <p:cNvGrpSpPr>
            <a:grpSpLocks noChangeAspect="1"/>
          </p:cNvGrpSpPr>
          <p:nvPr/>
        </p:nvGrpSpPr>
        <p:grpSpPr>
          <a:xfrm>
            <a:off x="9923987" y="357360"/>
            <a:ext cx="1490469" cy="1440000"/>
            <a:chOff x="136311" y="739372"/>
            <a:chExt cx="2113494" cy="2041928"/>
          </a:xfrm>
        </p:grpSpPr>
        <p:sp>
          <p:nvSpPr>
            <p:cNvPr id="27" name="Elipse 26"/>
            <p:cNvSpPr/>
            <p:nvPr/>
          </p:nvSpPr>
          <p:spPr>
            <a:xfrm>
              <a:off x="136311" y="739372"/>
              <a:ext cx="2113494" cy="204192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8" name="Imagem 27" descr="images.jpg"/>
            <p:cNvPicPr>
              <a:picLocks noChangeAspect="1"/>
            </p:cNvPicPr>
            <p:nvPr/>
          </p:nvPicPr>
          <p:blipFill rotWithShape="1">
            <a:blip r:embed="rId3" cstate="print"/>
            <a:srcRect l="15678" r="15282" b="11068"/>
            <a:stretch/>
          </p:blipFill>
          <p:spPr>
            <a:xfrm>
              <a:off x="642406" y="899160"/>
              <a:ext cx="1028199" cy="720000"/>
            </a:xfrm>
            <a:prstGeom prst="rect">
              <a:avLst/>
            </a:prstGeom>
            <a:noFill/>
          </p:spPr>
        </p:pic>
        <p:pic>
          <p:nvPicPr>
            <p:cNvPr id="29" name="Imagem 28" descr="posgra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381" y="1708060"/>
              <a:ext cx="1410754" cy="720000"/>
            </a:xfrm>
            <a:prstGeom prst="rect">
              <a:avLst/>
            </a:prstGeom>
            <a:solidFill>
              <a:schemeClr val="tx1"/>
            </a:solidFill>
            <a:effectLst/>
          </p:spPr>
        </p:pic>
      </p:grpSp>
      <p:sp>
        <p:nvSpPr>
          <p:cNvPr id="20" name="CaixaDeTexto 19"/>
          <p:cNvSpPr txBox="1"/>
          <p:nvPr/>
        </p:nvSpPr>
        <p:spPr>
          <a:xfrm>
            <a:off x="709684" y="2019869"/>
            <a:ext cx="89553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 </a:t>
            </a:r>
            <a:r>
              <a:rPr lang="pt-BR" sz="2400" dirty="0" smtClean="0"/>
              <a:t>- Cada variável obteve igual contribuição na soma geral (mesmo peso);</a:t>
            </a:r>
          </a:p>
          <a:p>
            <a:endParaRPr lang="pt-BR" sz="2400" dirty="0" smtClean="0"/>
          </a:p>
          <a:p>
            <a:endParaRPr lang="pt-BR" sz="2400" dirty="0"/>
          </a:p>
          <a:p>
            <a:r>
              <a:rPr lang="pt-BR" sz="2400" dirty="0" smtClean="0"/>
              <a:t> - Ausência de método defensável para atribuição de pesos;</a:t>
            </a:r>
          </a:p>
          <a:p>
            <a:endParaRPr lang="pt-BR" sz="2400" dirty="0" smtClean="0"/>
          </a:p>
          <a:p>
            <a:endParaRPr lang="pt-BR" sz="2400" dirty="0"/>
          </a:p>
          <a:p>
            <a:r>
              <a:rPr lang="pt-BR" sz="2400" dirty="0" smtClean="0"/>
              <a:t> - Os índices de vulnerabilidade foram mapeados baseados no desvio padrão, definindo 5 categorias que variam de &lt; -1 a &gt; 1.</a:t>
            </a:r>
          </a:p>
          <a:p>
            <a:endParaRPr lang="pt-BR" sz="2400" dirty="0" smtClean="0"/>
          </a:p>
          <a:p>
            <a:r>
              <a:rPr lang="pt-B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582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latin typeface="+mn-lt"/>
              </a:rPr>
              <a:t>A geografia da vulnerabilidade social dos </a:t>
            </a:r>
            <a:r>
              <a:rPr lang="pt-BR" sz="3200" b="1" dirty="0" err="1" smtClean="0">
                <a:latin typeface="+mn-lt"/>
              </a:rPr>
              <a:t>eua</a:t>
            </a:r>
            <a:endParaRPr lang="pt-BR" sz="3200" b="1" dirty="0">
              <a:latin typeface="+mn-lt"/>
            </a:endParaRPr>
          </a:p>
        </p:txBody>
      </p:sp>
      <p:grpSp>
        <p:nvGrpSpPr>
          <p:cNvPr id="26" name="Grupo 25"/>
          <p:cNvGrpSpPr>
            <a:grpSpLocks noChangeAspect="1"/>
          </p:cNvGrpSpPr>
          <p:nvPr/>
        </p:nvGrpSpPr>
        <p:grpSpPr>
          <a:xfrm>
            <a:off x="9923987" y="357360"/>
            <a:ext cx="1490469" cy="1440000"/>
            <a:chOff x="136311" y="739372"/>
            <a:chExt cx="2113494" cy="2041928"/>
          </a:xfrm>
        </p:grpSpPr>
        <p:sp>
          <p:nvSpPr>
            <p:cNvPr id="27" name="Elipse 26"/>
            <p:cNvSpPr/>
            <p:nvPr/>
          </p:nvSpPr>
          <p:spPr>
            <a:xfrm>
              <a:off x="136311" y="739372"/>
              <a:ext cx="2113494" cy="204192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8" name="Imagem 27" descr="images.jpg"/>
            <p:cNvPicPr>
              <a:picLocks noChangeAspect="1"/>
            </p:cNvPicPr>
            <p:nvPr/>
          </p:nvPicPr>
          <p:blipFill rotWithShape="1">
            <a:blip r:embed="rId3" cstate="print"/>
            <a:srcRect l="15678" r="15282" b="11068"/>
            <a:stretch/>
          </p:blipFill>
          <p:spPr>
            <a:xfrm>
              <a:off x="642406" y="899160"/>
              <a:ext cx="1028199" cy="720000"/>
            </a:xfrm>
            <a:prstGeom prst="rect">
              <a:avLst/>
            </a:prstGeom>
            <a:noFill/>
          </p:spPr>
        </p:pic>
        <p:pic>
          <p:nvPicPr>
            <p:cNvPr id="29" name="Imagem 28" descr="posgra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381" y="1708060"/>
              <a:ext cx="1410754" cy="720000"/>
            </a:xfrm>
            <a:prstGeom prst="rect">
              <a:avLst/>
            </a:prstGeom>
            <a:solidFill>
              <a:schemeClr val="tx1"/>
            </a:solidFill>
            <a:effectLst/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566" y="1766022"/>
            <a:ext cx="6601444" cy="488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76424" y="2689666"/>
            <a:ext cx="36981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b="1" dirty="0" smtClean="0"/>
              <a:t>Níveis moderados de Vulnerabilidade Social;</a:t>
            </a:r>
          </a:p>
          <a:p>
            <a:pPr marL="285750" indent="-285750">
              <a:buFontTx/>
              <a:buChar char="-"/>
            </a:pPr>
            <a:endParaRPr lang="pt-BR" b="1" dirty="0" smtClean="0"/>
          </a:p>
          <a:p>
            <a:pPr marL="285750" indent="-285750">
              <a:buFontTx/>
              <a:buChar char="-"/>
            </a:pPr>
            <a:r>
              <a:rPr lang="pt-BR" b="1" dirty="0" smtClean="0"/>
              <a:t>VS = -9,6 a 49,51;</a:t>
            </a:r>
          </a:p>
          <a:p>
            <a:pPr marL="285750" indent="-285750">
              <a:buFontTx/>
              <a:buChar char="-"/>
            </a:pPr>
            <a:endParaRPr lang="pt-BR" b="1" dirty="0" smtClean="0"/>
          </a:p>
          <a:p>
            <a:pPr marL="285750" indent="-285750">
              <a:buFontTx/>
              <a:buChar char="-"/>
            </a:pPr>
            <a:r>
              <a:rPr lang="pt-BR" b="1" dirty="0" smtClean="0"/>
              <a:t>VS média = 1,54;</a:t>
            </a:r>
          </a:p>
          <a:p>
            <a:pPr marL="285750" indent="-285750">
              <a:buFontTx/>
              <a:buChar char="-"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94770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92380" y="407573"/>
            <a:ext cx="10131425" cy="1456267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+mn-lt"/>
              </a:rPr>
              <a:t>A geografia da vulnerabilidade social dos </a:t>
            </a:r>
            <a:r>
              <a:rPr lang="pt-BR" sz="3200" b="1" dirty="0" err="1" smtClean="0">
                <a:latin typeface="+mn-lt"/>
              </a:rPr>
              <a:t>eua</a:t>
            </a:r>
            <a:endParaRPr lang="pt-BR" sz="3200" b="1" dirty="0">
              <a:latin typeface="+mn-lt"/>
            </a:endParaRPr>
          </a:p>
        </p:txBody>
      </p:sp>
      <p:grpSp>
        <p:nvGrpSpPr>
          <p:cNvPr id="26" name="Grupo 25"/>
          <p:cNvGrpSpPr>
            <a:grpSpLocks noChangeAspect="1"/>
          </p:cNvGrpSpPr>
          <p:nvPr/>
        </p:nvGrpSpPr>
        <p:grpSpPr>
          <a:xfrm>
            <a:off x="9923987" y="357360"/>
            <a:ext cx="1490469" cy="1440000"/>
            <a:chOff x="136311" y="739372"/>
            <a:chExt cx="2113494" cy="2041928"/>
          </a:xfrm>
        </p:grpSpPr>
        <p:sp>
          <p:nvSpPr>
            <p:cNvPr id="27" name="Elipse 26"/>
            <p:cNvSpPr/>
            <p:nvPr/>
          </p:nvSpPr>
          <p:spPr>
            <a:xfrm>
              <a:off x="136311" y="739372"/>
              <a:ext cx="2113494" cy="204192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8" name="Imagem 27" descr="images.jpg"/>
            <p:cNvPicPr>
              <a:picLocks noChangeAspect="1"/>
            </p:cNvPicPr>
            <p:nvPr/>
          </p:nvPicPr>
          <p:blipFill rotWithShape="1">
            <a:blip r:embed="rId3" cstate="print"/>
            <a:srcRect l="15678" r="15282" b="11068"/>
            <a:stretch/>
          </p:blipFill>
          <p:spPr>
            <a:xfrm>
              <a:off x="642406" y="899160"/>
              <a:ext cx="1028199" cy="720000"/>
            </a:xfrm>
            <a:prstGeom prst="rect">
              <a:avLst/>
            </a:prstGeom>
            <a:noFill/>
          </p:spPr>
        </p:pic>
        <p:pic>
          <p:nvPicPr>
            <p:cNvPr id="29" name="Imagem 28" descr="posgra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381" y="1708060"/>
              <a:ext cx="1410754" cy="720000"/>
            </a:xfrm>
            <a:prstGeom prst="rect">
              <a:avLst/>
            </a:prstGeom>
            <a:solidFill>
              <a:schemeClr val="tx1"/>
            </a:solidFill>
            <a:effectLst/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566" y="1766022"/>
            <a:ext cx="6601444" cy="488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76424" y="1956019"/>
            <a:ext cx="36981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b="1" u="sng" dirty="0" smtClean="0"/>
              <a:t>Porção sul </a:t>
            </a:r>
            <a:r>
              <a:rPr lang="pt-BR" b="1" dirty="0" smtClean="0"/>
              <a:t>do país com maiores índices de VS;</a:t>
            </a:r>
          </a:p>
          <a:p>
            <a:pPr marL="285750" indent="-285750">
              <a:buFontTx/>
              <a:buChar char="-"/>
            </a:pPr>
            <a:endParaRPr lang="pt-BR" b="1" dirty="0"/>
          </a:p>
          <a:p>
            <a:pPr marL="285750" indent="-285750">
              <a:buFontTx/>
              <a:buChar char="-"/>
            </a:pPr>
            <a:r>
              <a:rPr lang="pt-BR" b="1" dirty="0" smtClean="0"/>
              <a:t>Regiões com maiores desigualdades raciais, rápido crescimento populacional e grandes áreas urbanas</a:t>
            </a:r>
          </a:p>
          <a:p>
            <a:pPr marL="285750" indent="-285750">
              <a:buFontTx/>
              <a:buChar char="-"/>
            </a:pPr>
            <a:endParaRPr lang="pt-BR" b="1" dirty="0" smtClean="0"/>
          </a:p>
          <a:p>
            <a:pPr marL="285750" indent="-285750">
              <a:buFontTx/>
              <a:buChar char="-"/>
            </a:pPr>
            <a:endParaRPr lang="pt-BR" b="1" dirty="0"/>
          </a:p>
          <a:p>
            <a:pPr marL="285750" indent="-285750">
              <a:buFontTx/>
              <a:buChar char="-"/>
            </a:pPr>
            <a:r>
              <a:rPr lang="pt-BR" b="1" dirty="0" smtClean="0"/>
              <a:t> As regiões com menores índices de VS são </a:t>
            </a:r>
            <a:r>
              <a:rPr lang="pt-BR" b="1" dirty="0" smtClean="0"/>
              <a:t>predominantemente </a:t>
            </a:r>
            <a:r>
              <a:rPr lang="pt-BR" b="1" dirty="0" smtClean="0"/>
              <a:t>suburbanos, ricos, brancos , nível elevado de educação,;</a:t>
            </a:r>
          </a:p>
          <a:p>
            <a:pPr marL="285750" indent="-285750">
              <a:buFontTx/>
              <a:buChar char="-"/>
            </a:pPr>
            <a:endParaRPr lang="pt-BR" b="1" dirty="0"/>
          </a:p>
          <a:p>
            <a:pPr marL="285750" indent="-285750">
              <a:buFontTx/>
              <a:buChar char="-"/>
            </a:pPr>
            <a:r>
              <a:rPr lang="pt-BR" b="1" dirty="0" smtClean="0"/>
              <a:t>- Yellowstone ;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56852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latin typeface="+mn-lt"/>
              </a:rPr>
              <a:t>Conclusão</a:t>
            </a:r>
            <a:endParaRPr lang="pt-BR" sz="3200" b="1" dirty="0">
              <a:latin typeface="+mn-lt"/>
            </a:endParaRPr>
          </a:p>
        </p:txBody>
      </p:sp>
      <p:grpSp>
        <p:nvGrpSpPr>
          <p:cNvPr id="26" name="Grupo 25"/>
          <p:cNvGrpSpPr>
            <a:grpSpLocks noChangeAspect="1"/>
          </p:cNvGrpSpPr>
          <p:nvPr/>
        </p:nvGrpSpPr>
        <p:grpSpPr>
          <a:xfrm>
            <a:off x="9923987" y="357360"/>
            <a:ext cx="1490469" cy="1440000"/>
            <a:chOff x="136311" y="739372"/>
            <a:chExt cx="2113494" cy="2041928"/>
          </a:xfrm>
        </p:grpSpPr>
        <p:sp>
          <p:nvSpPr>
            <p:cNvPr id="27" name="Elipse 26"/>
            <p:cNvSpPr/>
            <p:nvPr/>
          </p:nvSpPr>
          <p:spPr>
            <a:xfrm>
              <a:off x="136311" y="739372"/>
              <a:ext cx="2113494" cy="204192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8" name="Imagem 27" descr="images.jpg"/>
            <p:cNvPicPr>
              <a:picLocks noChangeAspect="1"/>
            </p:cNvPicPr>
            <p:nvPr/>
          </p:nvPicPr>
          <p:blipFill rotWithShape="1">
            <a:blip r:embed="rId3" cstate="print"/>
            <a:srcRect l="15678" r="15282" b="11068"/>
            <a:stretch/>
          </p:blipFill>
          <p:spPr>
            <a:xfrm>
              <a:off x="642406" y="899160"/>
              <a:ext cx="1028199" cy="720000"/>
            </a:xfrm>
            <a:prstGeom prst="rect">
              <a:avLst/>
            </a:prstGeom>
            <a:noFill/>
          </p:spPr>
        </p:pic>
        <p:pic>
          <p:nvPicPr>
            <p:cNvPr id="29" name="Imagem 28" descr="posgra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381" y="1708060"/>
              <a:ext cx="1410754" cy="720000"/>
            </a:xfrm>
            <a:prstGeom prst="rect">
              <a:avLst/>
            </a:prstGeom>
            <a:solidFill>
              <a:schemeClr val="tx1"/>
            </a:solidFill>
            <a:effectLst/>
          </p:spPr>
        </p:pic>
      </p:grpSp>
      <p:sp>
        <p:nvSpPr>
          <p:cNvPr id="20" name="CaixaDeTexto 19"/>
          <p:cNvSpPr txBox="1"/>
          <p:nvPr/>
        </p:nvSpPr>
        <p:spPr>
          <a:xfrm>
            <a:off x="709684" y="2019869"/>
            <a:ext cx="88573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 </a:t>
            </a:r>
            <a:r>
              <a:rPr lang="pt-BR" sz="2400" dirty="0" smtClean="0"/>
              <a:t>- Não há consenso na comunidade científica sobre a Vulnerabilidade Social;</a:t>
            </a:r>
          </a:p>
          <a:p>
            <a:endParaRPr lang="pt-BR" sz="2400" dirty="0" smtClean="0"/>
          </a:p>
          <a:p>
            <a:r>
              <a:rPr lang="pt-BR" sz="2400" dirty="0" smtClean="0"/>
              <a:t> - </a:t>
            </a:r>
            <a:r>
              <a:rPr lang="pt-BR" sz="2400" u="sng" dirty="0" smtClean="0"/>
              <a:t>Modelo Perigo-do-Lugar </a:t>
            </a:r>
            <a:r>
              <a:rPr lang="pt-BR" sz="2400" dirty="0" smtClean="0"/>
              <a:t>ajuda identificar as características dos condados na capacidade de resposta e recuperação contra perigos ambientais;</a:t>
            </a:r>
          </a:p>
          <a:p>
            <a:endParaRPr lang="pt-BR" sz="2400" dirty="0" smtClean="0"/>
          </a:p>
          <a:p>
            <a:pPr marL="342900" indent="-342900">
              <a:buFontTx/>
              <a:buChar char="-"/>
            </a:pPr>
            <a:r>
              <a:rPr lang="pt-BR" sz="2400" dirty="0" smtClean="0"/>
              <a:t>O índice de VS necessita de maior refinamento;</a:t>
            </a:r>
          </a:p>
          <a:p>
            <a:pPr marL="342900" indent="-342900">
              <a:buFontTx/>
              <a:buChar char="-"/>
            </a:pPr>
            <a:endParaRPr lang="pt-BR" sz="2400" dirty="0"/>
          </a:p>
          <a:p>
            <a:pPr marL="342900" indent="-342900">
              <a:buFontTx/>
              <a:buChar char="-"/>
            </a:pPr>
            <a:r>
              <a:rPr lang="pt-BR" sz="2400" dirty="0" smtClean="0"/>
              <a:t>Próximos passos:</a:t>
            </a:r>
          </a:p>
          <a:p>
            <a:pPr marL="800100" lvl="1" indent="-342900">
              <a:buFontTx/>
              <a:buChar char="-"/>
            </a:pPr>
            <a:r>
              <a:rPr lang="pt-BR" sz="2400" dirty="0" smtClean="0"/>
              <a:t>Avaliar a evolução da VS ao longo do </a:t>
            </a:r>
            <a:r>
              <a:rPr lang="pt-BR" sz="2400" dirty="0" smtClean="0"/>
              <a:t>tempo;</a:t>
            </a:r>
            <a:endParaRPr lang="pt-BR" sz="2400" dirty="0" smtClean="0"/>
          </a:p>
          <a:p>
            <a:pPr marL="800100" lvl="1" indent="-342900">
              <a:buFontTx/>
              <a:buChar char="-"/>
            </a:pPr>
            <a:r>
              <a:rPr lang="pt-BR" sz="2400" dirty="0" smtClean="0"/>
              <a:t>Integrar com o risco biofísico.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8927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725" y="2281238"/>
            <a:ext cx="3457575" cy="190605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Temporal and spatial changes in social </a:t>
            </a:r>
            <a:r>
              <a:rPr lang="en-US" b="1" dirty="0" smtClean="0"/>
              <a:t>vulnerability </a:t>
            </a:r>
            <a:r>
              <a:rPr lang="pt-BR" b="1" dirty="0" err="1" smtClean="0"/>
              <a:t>to</a:t>
            </a:r>
            <a:r>
              <a:rPr lang="pt-BR" b="1" dirty="0" smtClean="0"/>
              <a:t> </a:t>
            </a:r>
            <a:r>
              <a:rPr lang="pt-BR" b="1" dirty="0"/>
              <a:t>natural </a:t>
            </a:r>
            <a:r>
              <a:rPr lang="pt-BR" b="1" dirty="0" err="1"/>
              <a:t>hazards</a:t>
            </a:r>
            <a:endParaRPr lang="pt-BR" b="1" dirty="0"/>
          </a:p>
          <a:p>
            <a:pPr marL="0" indent="0">
              <a:buNone/>
            </a:pPr>
            <a:r>
              <a:rPr lang="en-US" sz="1400" dirty="0"/>
              <a:t>Susan L. Cutter* and Christina Finch</a:t>
            </a:r>
            <a:endParaRPr lang="pt-BR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109538"/>
            <a:ext cx="4972050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o 4"/>
          <p:cNvGrpSpPr>
            <a:grpSpLocks noChangeAspect="1"/>
          </p:cNvGrpSpPr>
          <p:nvPr/>
        </p:nvGrpSpPr>
        <p:grpSpPr>
          <a:xfrm>
            <a:off x="9923987" y="357360"/>
            <a:ext cx="1490469" cy="1440000"/>
            <a:chOff x="136311" y="739372"/>
            <a:chExt cx="2113494" cy="2041928"/>
          </a:xfrm>
        </p:grpSpPr>
        <p:sp>
          <p:nvSpPr>
            <p:cNvPr id="6" name="Elipse 5"/>
            <p:cNvSpPr/>
            <p:nvPr/>
          </p:nvSpPr>
          <p:spPr>
            <a:xfrm>
              <a:off x="136311" y="739372"/>
              <a:ext cx="2113494" cy="204192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" name="Imagem 6" descr="images.jpg"/>
            <p:cNvPicPr>
              <a:picLocks noChangeAspect="1"/>
            </p:cNvPicPr>
            <p:nvPr/>
          </p:nvPicPr>
          <p:blipFill rotWithShape="1">
            <a:blip r:embed="rId3" cstate="print"/>
            <a:srcRect l="15678" r="15282" b="11068"/>
            <a:stretch/>
          </p:blipFill>
          <p:spPr>
            <a:xfrm>
              <a:off x="642406" y="899160"/>
              <a:ext cx="1028199" cy="720000"/>
            </a:xfrm>
            <a:prstGeom prst="rect">
              <a:avLst/>
            </a:prstGeom>
            <a:noFill/>
          </p:spPr>
        </p:pic>
        <p:pic>
          <p:nvPicPr>
            <p:cNvPr id="8" name="Imagem 7" descr="posgra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381" y="1708060"/>
              <a:ext cx="1410754" cy="720000"/>
            </a:xfrm>
            <a:prstGeom prst="rect">
              <a:avLst/>
            </a:prstGeom>
            <a:solidFill>
              <a:schemeClr val="tx1"/>
            </a:solidFill>
            <a:effectLst/>
          </p:spPr>
        </p:pic>
      </p:grpSp>
    </p:spTree>
    <p:extLst>
      <p:ext uri="{BB962C8B-B14F-4D97-AF65-F5344CB8AC3E}">
        <p14:creationId xmlns:p14="http://schemas.microsoft.com/office/powerpoint/2010/main" val="85102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latin typeface="+mn-lt"/>
              </a:rPr>
              <a:t>observações</a:t>
            </a:r>
            <a:endParaRPr lang="pt-BR" sz="3200" b="1" dirty="0">
              <a:latin typeface="+mn-lt"/>
            </a:endParaRPr>
          </a:p>
        </p:txBody>
      </p:sp>
      <p:grpSp>
        <p:nvGrpSpPr>
          <p:cNvPr id="26" name="Grupo 25"/>
          <p:cNvGrpSpPr>
            <a:grpSpLocks noChangeAspect="1"/>
          </p:cNvGrpSpPr>
          <p:nvPr/>
        </p:nvGrpSpPr>
        <p:grpSpPr>
          <a:xfrm>
            <a:off x="9923987" y="357360"/>
            <a:ext cx="1490469" cy="1440000"/>
            <a:chOff x="136311" y="739372"/>
            <a:chExt cx="2113494" cy="2041928"/>
          </a:xfrm>
        </p:grpSpPr>
        <p:sp>
          <p:nvSpPr>
            <p:cNvPr id="27" name="Elipse 26"/>
            <p:cNvSpPr/>
            <p:nvPr/>
          </p:nvSpPr>
          <p:spPr>
            <a:xfrm>
              <a:off x="136311" y="739372"/>
              <a:ext cx="2113494" cy="204192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8" name="Imagem 27" descr="images.jpg"/>
            <p:cNvPicPr>
              <a:picLocks noChangeAspect="1"/>
            </p:cNvPicPr>
            <p:nvPr/>
          </p:nvPicPr>
          <p:blipFill rotWithShape="1">
            <a:blip r:embed="rId3" cstate="print"/>
            <a:srcRect l="15678" r="15282" b="11068"/>
            <a:stretch/>
          </p:blipFill>
          <p:spPr>
            <a:xfrm>
              <a:off x="642406" y="899160"/>
              <a:ext cx="1028199" cy="720000"/>
            </a:xfrm>
            <a:prstGeom prst="rect">
              <a:avLst/>
            </a:prstGeom>
            <a:noFill/>
          </p:spPr>
        </p:pic>
        <p:pic>
          <p:nvPicPr>
            <p:cNvPr id="29" name="Imagem 28" descr="posgra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381" y="1708060"/>
              <a:ext cx="1410754" cy="720000"/>
            </a:xfrm>
            <a:prstGeom prst="rect">
              <a:avLst/>
            </a:prstGeom>
            <a:solidFill>
              <a:schemeClr val="tx1"/>
            </a:solidFill>
            <a:effectLst/>
          </p:spPr>
        </p:pic>
      </p:grpSp>
      <p:sp>
        <p:nvSpPr>
          <p:cNvPr id="20" name="CaixaDeTexto 19"/>
          <p:cNvSpPr txBox="1"/>
          <p:nvPr/>
        </p:nvSpPr>
        <p:spPr>
          <a:xfrm>
            <a:off x="709684" y="2019869"/>
            <a:ext cx="88573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 </a:t>
            </a:r>
            <a:r>
              <a:rPr lang="pt-BR" sz="2400" dirty="0" smtClean="0"/>
              <a:t>- Melhor discussão sobre os conceitos e diferenças entre: vulnerabilidade, risco, perigo (conceitos que se confundem);</a:t>
            </a:r>
          </a:p>
          <a:p>
            <a:endParaRPr lang="pt-BR" sz="2400" dirty="0" smtClean="0"/>
          </a:p>
          <a:p>
            <a:r>
              <a:rPr lang="pt-BR" sz="2400" dirty="0" smtClean="0"/>
              <a:t> - Considerou o mesmo peso para as 11 variáveis consideradas para a definição do índice de </a:t>
            </a:r>
            <a:r>
              <a:rPr lang="pt-BR" sz="2400" dirty="0" smtClean="0"/>
              <a:t>Vulnerabilidade Social;</a:t>
            </a:r>
            <a:endParaRPr lang="pt-BR" sz="2400" dirty="0"/>
          </a:p>
          <a:p>
            <a:r>
              <a:rPr lang="pt-BR" sz="2400" dirty="0" smtClean="0"/>
              <a:t> </a:t>
            </a:r>
            <a:r>
              <a:rPr lang="pt-BR" sz="2000" dirty="0" smtClean="0"/>
              <a:t>(etnia hispânica tem o mesmo peso que o </a:t>
            </a:r>
            <a:r>
              <a:rPr lang="pt-BR" sz="2000" dirty="0" smtClean="0"/>
              <a:t>renda pessoal ?)</a:t>
            </a:r>
            <a:endParaRPr lang="pt-BR" sz="2000" dirty="0" smtClean="0"/>
          </a:p>
          <a:p>
            <a:endParaRPr lang="pt-BR" sz="2400" dirty="0"/>
          </a:p>
          <a:p>
            <a:r>
              <a:rPr lang="pt-BR" sz="2400" dirty="0" smtClean="0"/>
              <a:t>- O título do artigo poderia se referir à </a:t>
            </a:r>
            <a:r>
              <a:rPr lang="pt-BR" sz="2400" dirty="0" smtClean="0"/>
              <a:t>Vulnerabilidade Social </a:t>
            </a:r>
            <a:r>
              <a:rPr lang="pt-BR" sz="2400" dirty="0" smtClean="0"/>
              <a:t>dos EUA;</a:t>
            </a:r>
          </a:p>
          <a:p>
            <a:pPr marL="342900" indent="-342900">
              <a:buFontTx/>
              <a:buChar char="-"/>
            </a:pPr>
            <a:endParaRPr lang="pt-BR" sz="2400" dirty="0"/>
          </a:p>
          <a:p>
            <a:r>
              <a:rPr lang="pt-BR" sz="2400" dirty="0" smtClean="0"/>
              <a:t>- Vulnerabilidade Social não poderia ser Vulnerabilidade Socioeconômica?</a:t>
            </a:r>
          </a:p>
          <a:p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288960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latin typeface="+mn-lt"/>
              </a:rPr>
              <a:t>observações</a:t>
            </a:r>
            <a:endParaRPr lang="pt-BR" sz="3200" b="1" dirty="0">
              <a:latin typeface="+mn-lt"/>
            </a:endParaRPr>
          </a:p>
        </p:txBody>
      </p:sp>
      <p:grpSp>
        <p:nvGrpSpPr>
          <p:cNvPr id="26" name="Grupo 25"/>
          <p:cNvGrpSpPr>
            <a:grpSpLocks noChangeAspect="1"/>
          </p:cNvGrpSpPr>
          <p:nvPr/>
        </p:nvGrpSpPr>
        <p:grpSpPr>
          <a:xfrm>
            <a:off x="9923987" y="357360"/>
            <a:ext cx="1490469" cy="1440000"/>
            <a:chOff x="136311" y="739372"/>
            <a:chExt cx="2113494" cy="2041928"/>
          </a:xfrm>
        </p:grpSpPr>
        <p:sp>
          <p:nvSpPr>
            <p:cNvPr id="27" name="Elipse 26"/>
            <p:cNvSpPr/>
            <p:nvPr/>
          </p:nvSpPr>
          <p:spPr>
            <a:xfrm>
              <a:off x="136311" y="739372"/>
              <a:ext cx="2113494" cy="204192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8" name="Imagem 27" descr="images.jpg"/>
            <p:cNvPicPr>
              <a:picLocks noChangeAspect="1"/>
            </p:cNvPicPr>
            <p:nvPr/>
          </p:nvPicPr>
          <p:blipFill rotWithShape="1">
            <a:blip r:embed="rId3" cstate="print"/>
            <a:srcRect l="15678" r="15282" b="11068"/>
            <a:stretch/>
          </p:blipFill>
          <p:spPr>
            <a:xfrm>
              <a:off x="642406" y="899160"/>
              <a:ext cx="1028199" cy="720000"/>
            </a:xfrm>
            <a:prstGeom prst="rect">
              <a:avLst/>
            </a:prstGeom>
            <a:noFill/>
          </p:spPr>
        </p:pic>
        <p:pic>
          <p:nvPicPr>
            <p:cNvPr id="29" name="Imagem 28" descr="posgra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381" y="1708060"/>
              <a:ext cx="1410754" cy="720000"/>
            </a:xfrm>
            <a:prstGeom prst="rect">
              <a:avLst/>
            </a:prstGeom>
            <a:solidFill>
              <a:schemeClr val="tx1"/>
            </a:solidFill>
            <a:effectLst/>
          </p:spPr>
        </p:pic>
      </p:grpSp>
      <p:sp>
        <p:nvSpPr>
          <p:cNvPr id="20" name="CaixaDeTexto 19"/>
          <p:cNvSpPr txBox="1"/>
          <p:nvPr/>
        </p:nvSpPr>
        <p:spPr>
          <a:xfrm>
            <a:off x="709684" y="2019869"/>
            <a:ext cx="88573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 </a:t>
            </a:r>
            <a:r>
              <a:rPr lang="pt-BR" sz="2400" dirty="0" smtClean="0"/>
              <a:t>- Interessante o Modelo Perigo - do - Lugar: evidencia a diferença entre Vulnerabilidade Social e a Geral;</a:t>
            </a:r>
          </a:p>
          <a:p>
            <a:endParaRPr lang="pt-BR" sz="2400" dirty="0"/>
          </a:p>
          <a:p>
            <a:r>
              <a:rPr lang="pt-BR" sz="2400" dirty="0" smtClean="0"/>
              <a:t>- Vulnerabilidade Geral = Vulnerabilidade Socioambiental, </a:t>
            </a:r>
            <a:r>
              <a:rPr lang="pt-BR" sz="2400" dirty="0" err="1" smtClean="0"/>
              <a:t>Socioecológica</a:t>
            </a:r>
            <a:r>
              <a:rPr lang="pt-BR" sz="2400" dirty="0" smtClean="0"/>
              <a:t>, </a:t>
            </a:r>
            <a:r>
              <a:rPr lang="pt-BR" sz="2400" dirty="0" err="1" smtClean="0"/>
              <a:t>Socionatural</a:t>
            </a:r>
            <a:r>
              <a:rPr lang="pt-BR" sz="2400" dirty="0" smtClean="0"/>
              <a:t>...?</a:t>
            </a:r>
          </a:p>
          <a:p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358998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3997657" y="2514600"/>
            <a:ext cx="3450894" cy="1456267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+mn-lt"/>
              </a:rPr>
              <a:t>Obrigado</a:t>
            </a:r>
            <a:endParaRPr lang="pt-BR" sz="3200" b="1" dirty="0">
              <a:latin typeface="+mn-lt"/>
            </a:endParaRPr>
          </a:p>
        </p:txBody>
      </p:sp>
      <p:grpSp>
        <p:nvGrpSpPr>
          <p:cNvPr id="26" name="Grupo 25"/>
          <p:cNvGrpSpPr>
            <a:grpSpLocks noChangeAspect="1"/>
          </p:cNvGrpSpPr>
          <p:nvPr/>
        </p:nvGrpSpPr>
        <p:grpSpPr>
          <a:xfrm>
            <a:off x="9923987" y="357360"/>
            <a:ext cx="1490469" cy="1440000"/>
            <a:chOff x="136311" y="739372"/>
            <a:chExt cx="2113494" cy="2041928"/>
          </a:xfrm>
        </p:grpSpPr>
        <p:sp>
          <p:nvSpPr>
            <p:cNvPr id="27" name="Elipse 26"/>
            <p:cNvSpPr/>
            <p:nvPr/>
          </p:nvSpPr>
          <p:spPr>
            <a:xfrm>
              <a:off x="136311" y="739372"/>
              <a:ext cx="2113494" cy="204192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8" name="Imagem 27" descr="images.jpg"/>
            <p:cNvPicPr>
              <a:picLocks noChangeAspect="1"/>
            </p:cNvPicPr>
            <p:nvPr/>
          </p:nvPicPr>
          <p:blipFill rotWithShape="1">
            <a:blip r:embed="rId3" cstate="print"/>
            <a:srcRect l="15678" r="15282" b="11068"/>
            <a:stretch/>
          </p:blipFill>
          <p:spPr>
            <a:xfrm>
              <a:off x="642406" y="899160"/>
              <a:ext cx="1028199" cy="720000"/>
            </a:xfrm>
            <a:prstGeom prst="rect">
              <a:avLst/>
            </a:prstGeom>
            <a:noFill/>
          </p:spPr>
        </p:pic>
        <p:pic>
          <p:nvPicPr>
            <p:cNvPr id="29" name="Imagem 28" descr="posgra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381" y="1708060"/>
              <a:ext cx="1410754" cy="720000"/>
            </a:xfrm>
            <a:prstGeom prst="rect">
              <a:avLst/>
            </a:prstGeom>
            <a:solidFill>
              <a:schemeClr val="tx1"/>
            </a:solidFill>
            <a:effectLst/>
          </p:spPr>
        </p:pic>
      </p:grpSp>
    </p:spTree>
    <p:extLst>
      <p:ext uri="{BB962C8B-B14F-4D97-AF65-F5344CB8AC3E}">
        <p14:creationId xmlns:p14="http://schemas.microsoft.com/office/powerpoint/2010/main" val="148212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latin typeface="+mn-lt"/>
              </a:rPr>
              <a:t>Vulnerabilidade: diferentes conotações</a:t>
            </a:r>
            <a:endParaRPr lang="pt-BR" sz="3200" b="1" dirty="0">
              <a:latin typeface="+mn-lt"/>
            </a:endParaRPr>
          </a:p>
        </p:txBody>
      </p:sp>
      <p:grpSp>
        <p:nvGrpSpPr>
          <p:cNvPr id="26" name="Grupo 25"/>
          <p:cNvGrpSpPr>
            <a:grpSpLocks noChangeAspect="1"/>
          </p:cNvGrpSpPr>
          <p:nvPr/>
        </p:nvGrpSpPr>
        <p:grpSpPr>
          <a:xfrm>
            <a:off x="9923987" y="357360"/>
            <a:ext cx="1490469" cy="1440000"/>
            <a:chOff x="136311" y="739372"/>
            <a:chExt cx="2113494" cy="2041928"/>
          </a:xfrm>
        </p:grpSpPr>
        <p:sp>
          <p:nvSpPr>
            <p:cNvPr id="27" name="Elipse 26"/>
            <p:cNvSpPr/>
            <p:nvPr/>
          </p:nvSpPr>
          <p:spPr>
            <a:xfrm>
              <a:off x="136311" y="739372"/>
              <a:ext cx="2113494" cy="204192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8" name="Imagem 27" descr="images.jpg"/>
            <p:cNvPicPr>
              <a:picLocks noChangeAspect="1"/>
            </p:cNvPicPr>
            <p:nvPr/>
          </p:nvPicPr>
          <p:blipFill rotWithShape="1">
            <a:blip r:embed="rId3" cstate="print"/>
            <a:srcRect l="15678" r="15282" b="11068"/>
            <a:stretch/>
          </p:blipFill>
          <p:spPr>
            <a:xfrm>
              <a:off x="642406" y="899160"/>
              <a:ext cx="1028199" cy="720000"/>
            </a:xfrm>
            <a:prstGeom prst="rect">
              <a:avLst/>
            </a:prstGeom>
            <a:noFill/>
          </p:spPr>
        </p:pic>
        <p:pic>
          <p:nvPicPr>
            <p:cNvPr id="29" name="Imagem 28" descr="posgra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381" y="1708060"/>
              <a:ext cx="1410754" cy="720000"/>
            </a:xfrm>
            <a:prstGeom prst="rect">
              <a:avLst/>
            </a:prstGeom>
            <a:solidFill>
              <a:schemeClr val="tx1"/>
            </a:solidFill>
            <a:effectLst/>
          </p:spPr>
        </p:pic>
      </p:grpSp>
      <p:sp>
        <p:nvSpPr>
          <p:cNvPr id="20" name="CaixaDeTexto 19"/>
          <p:cNvSpPr txBox="1"/>
          <p:nvPr/>
        </p:nvSpPr>
        <p:spPr>
          <a:xfrm>
            <a:off x="709684" y="2019869"/>
            <a:ext cx="88573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3 Princípios de Vulnerabilidade:</a:t>
            </a:r>
          </a:p>
          <a:p>
            <a:endParaRPr lang="pt-BR" sz="2400" dirty="0"/>
          </a:p>
          <a:p>
            <a:r>
              <a:rPr lang="pt-BR" sz="2400" dirty="0" smtClean="0"/>
              <a:t> - Condições </a:t>
            </a:r>
            <a:r>
              <a:rPr lang="pt-BR" sz="2400" dirty="0"/>
              <a:t>que tornam as pessoas ou lugares vulneráveis aos eventos naturais extremos </a:t>
            </a:r>
            <a:r>
              <a:rPr lang="pt-BR" sz="2400" dirty="0" smtClean="0"/>
              <a:t>(modelo de exposição);</a:t>
            </a:r>
          </a:p>
          <a:p>
            <a:endParaRPr lang="pt-BR" sz="2400" dirty="0"/>
          </a:p>
          <a:p>
            <a:r>
              <a:rPr lang="pt-BR" sz="2400" dirty="0"/>
              <a:t> </a:t>
            </a:r>
            <a:r>
              <a:rPr lang="pt-BR" sz="2400" dirty="0" smtClean="0"/>
              <a:t>- Vulnerabilidade é uma condição social (resistência ou resiliência);</a:t>
            </a:r>
          </a:p>
          <a:p>
            <a:endParaRPr lang="pt-BR" sz="2400" dirty="0"/>
          </a:p>
          <a:p>
            <a:r>
              <a:rPr lang="pt-BR" sz="2400" dirty="0" smtClean="0"/>
              <a:t> - E a integração das exposições potenciais e sociais.</a:t>
            </a:r>
          </a:p>
          <a:p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15062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latin typeface="+mn-lt"/>
              </a:rPr>
              <a:t>O paradoxo vulnerabilidade</a:t>
            </a:r>
            <a:endParaRPr lang="pt-BR" sz="3200" b="1" dirty="0">
              <a:latin typeface="+mn-lt"/>
            </a:endParaRPr>
          </a:p>
        </p:txBody>
      </p:sp>
      <p:grpSp>
        <p:nvGrpSpPr>
          <p:cNvPr id="26" name="Grupo 25"/>
          <p:cNvGrpSpPr>
            <a:grpSpLocks noChangeAspect="1"/>
          </p:cNvGrpSpPr>
          <p:nvPr/>
        </p:nvGrpSpPr>
        <p:grpSpPr>
          <a:xfrm>
            <a:off x="9923987" y="357360"/>
            <a:ext cx="1490469" cy="1440000"/>
            <a:chOff x="136311" y="739372"/>
            <a:chExt cx="2113494" cy="2041928"/>
          </a:xfrm>
        </p:grpSpPr>
        <p:sp>
          <p:nvSpPr>
            <p:cNvPr id="27" name="Elipse 26"/>
            <p:cNvSpPr/>
            <p:nvPr/>
          </p:nvSpPr>
          <p:spPr>
            <a:xfrm>
              <a:off x="136311" y="739372"/>
              <a:ext cx="2113494" cy="204192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8" name="Imagem 27" descr="images.jpg"/>
            <p:cNvPicPr>
              <a:picLocks noChangeAspect="1"/>
            </p:cNvPicPr>
            <p:nvPr/>
          </p:nvPicPr>
          <p:blipFill rotWithShape="1">
            <a:blip r:embed="rId3" cstate="print"/>
            <a:srcRect l="15678" r="15282" b="11068"/>
            <a:stretch/>
          </p:blipFill>
          <p:spPr>
            <a:xfrm>
              <a:off x="642406" y="899160"/>
              <a:ext cx="1028199" cy="720000"/>
            </a:xfrm>
            <a:prstGeom prst="rect">
              <a:avLst/>
            </a:prstGeom>
            <a:noFill/>
          </p:spPr>
        </p:pic>
        <p:pic>
          <p:nvPicPr>
            <p:cNvPr id="29" name="Imagem 28" descr="posgra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381" y="1708060"/>
              <a:ext cx="1410754" cy="720000"/>
            </a:xfrm>
            <a:prstGeom prst="rect">
              <a:avLst/>
            </a:prstGeom>
            <a:solidFill>
              <a:schemeClr val="tx1"/>
            </a:solidFill>
            <a:effectLst/>
          </p:spPr>
        </p:pic>
      </p:grpSp>
      <p:sp>
        <p:nvSpPr>
          <p:cNvPr id="20" name="CaixaDeTexto 19"/>
          <p:cNvSpPr txBox="1"/>
          <p:nvPr/>
        </p:nvSpPr>
        <p:spPr>
          <a:xfrm>
            <a:off x="709684" y="2019869"/>
            <a:ext cx="88573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 </a:t>
            </a:r>
            <a:r>
              <a:rPr lang="pt-BR" sz="2400" dirty="0" smtClean="0"/>
              <a:t>- As pesquisas têm considerado a vulnerabilidade biofísica e do ambiente construído;</a:t>
            </a:r>
          </a:p>
          <a:p>
            <a:endParaRPr lang="pt-BR" sz="2400" dirty="0"/>
          </a:p>
          <a:p>
            <a:r>
              <a:rPr lang="pt-BR" sz="2400" dirty="0" smtClean="0"/>
              <a:t> - Menor atenção a vulnerabilidade Social;</a:t>
            </a:r>
          </a:p>
          <a:p>
            <a:endParaRPr lang="pt-BR" sz="2400" dirty="0"/>
          </a:p>
          <a:p>
            <a:r>
              <a:rPr lang="pt-BR" sz="2400" dirty="0"/>
              <a:t> </a:t>
            </a:r>
            <a:r>
              <a:rPr lang="pt-BR" sz="2400" dirty="0" smtClean="0"/>
              <a:t>- Dificuldade em quantificar a vulnerabilidade Social;</a:t>
            </a:r>
          </a:p>
          <a:p>
            <a:endParaRPr lang="pt-BR" sz="2400" dirty="0"/>
          </a:p>
          <a:p>
            <a:r>
              <a:rPr lang="pt-BR" sz="2400" dirty="0" smtClean="0"/>
              <a:t> - Comparação </a:t>
            </a:r>
            <a:r>
              <a:rPr lang="pt-BR" sz="2400" dirty="0"/>
              <a:t>da vulnerabilidade social de um lugar para </a:t>
            </a:r>
            <a:r>
              <a:rPr lang="pt-BR" sz="2400" dirty="0" smtClean="0"/>
              <a:t>outro.</a:t>
            </a:r>
          </a:p>
          <a:p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69998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latin typeface="+mn-lt"/>
              </a:rPr>
              <a:t>O paradoxo vulnerabilidade</a:t>
            </a:r>
            <a:endParaRPr lang="pt-BR" sz="3200" b="1" dirty="0">
              <a:latin typeface="+mn-lt"/>
            </a:endParaRPr>
          </a:p>
        </p:txBody>
      </p:sp>
      <p:grpSp>
        <p:nvGrpSpPr>
          <p:cNvPr id="26" name="Grupo 25"/>
          <p:cNvGrpSpPr>
            <a:grpSpLocks noChangeAspect="1"/>
          </p:cNvGrpSpPr>
          <p:nvPr/>
        </p:nvGrpSpPr>
        <p:grpSpPr>
          <a:xfrm>
            <a:off x="9923987" y="357360"/>
            <a:ext cx="1490469" cy="1440000"/>
            <a:chOff x="136311" y="739372"/>
            <a:chExt cx="2113494" cy="2041928"/>
          </a:xfrm>
        </p:grpSpPr>
        <p:sp>
          <p:nvSpPr>
            <p:cNvPr id="27" name="Elipse 26"/>
            <p:cNvSpPr/>
            <p:nvPr/>
          </p:nvSpPr>
          <p:spPr>
            <a:xfrm>
              <a:off x="136311" y="739372"/>
              <a:ext cx="2113494" cy="204192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8" name="Imagem 27" descr="images.jpg"/>
            <p:cNvPicPr>
              <a:picLocks noChangeAspect="1"/>
            </p:cNvPicPr>
            <p:nvPr/>
          </p:nvPicPr>
          <p:blipFill rotWithShape="1">
            <a:blip r:embed="rId3" cstate="print"/>
            <a:srcRect l="15678" r="15282" b="11068"/>
            <a:stretch/>
          </p:blipFill>
          <p:spPr>
            <a:xfrm>
              <a:off x="642406" y="899160"/>
              <a:ext cx="1028199" cy="720000"/>
            </a:xfrm>
            <a:prstGeom prst="rect">
              <a:avLst/>
            </a:prstGeom>
            <a:noFill/>
          </p:spPr>
        </p:pic>
        <p:pic>
          <p:nvPicPr>
            <p:cNvPr id="29" name="Imagem 28" descr="posgra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381" y="1708060"/>
              <a:ext cx="1410754" cy="720000"/>
            </a:xfrm>
            <a:prstGeom prst="rect">
              <a:avLst/>
            </a:prstGeom>
            <a:solidFill>
              <a:schemeClr val="tx1"/>
            </a:solidFill>
            <a:effectLst/>
          </p:spPr>
        </p:pic>
      </p:grpSp>
      <p:sp>
        <p:nvSpPr>
          <p:cNvPr id="20" name="CaixaDeTexto 19"/>
          <p:cNvSpPr txBox="1"/>
          <p:nvPr/>
        </p:nvSpPr>
        <p:spPr>
          <a:xfrm>
            <a:off x="709684" y="2019869"/>
            <a:ext cx="885739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 </a:t>
            </a:r>
            <a:r>
              <a:rPr lang="pt-BR" sz="2400" b="1" u="sng" dirty="0" smtClean="0"/>
              <a:t>OBJETIVO:</a:t>
            </a:r>
            <a:r>
              <a:rPr lang="pt-BR" sz="2400" dirty="0" smtClean="0"/>
              <a:t> Análise comparativa da </a:t>
            </a:r>
            <a:r>
              <a:rPr lang="pt-BR" sz="2400" dirty="0"/>
              <a:t>vulnerabilidade social aos perigos </a:t>
            </a:r>
            <a:r>
              <a:rPr lang="pt-BR" sz="2400" dirty="0" smtClean="0"/>
              <a:t>naturais (desastres naturais)  entre </a:t>
            </a:r>
            <a:r>
              <a:rPr lang="pt-BR" sz="2400" dirty="0"/>
              <a:t>os condados dos </a:t>
            </a:r>
            <a:r>
              <a:rPr lang="pt-BR" sz="2400" dirty="0" smtClean="0"/>
              <a:t>EUA;</a:t>
            </a:r>
          </a:p>
          <a:p>
            <a:endParaRPr lang="pt-BR" sz="2400" dirty="0" smtClean="0"/>
          </a:p>
          <a:p>
            <a:endParaRPr lang="pt-BR" sz="2400" dirty="0"/>
          </a:p>
          <a:p>
            <a:r>
              <a:rPr lang="pt-BR" sz="2400" dirty="0" smtClean="0"/>
              <a:t> - Modelo de Vulnerabilidade Perigo - do - Lugar;</a:t>
            </a:r>
          </a:p>
          <a:p>
            <a:endParaRPr lang="pt-BR" sz="2400" dirty="0" smtClean="0"/>
          </a:p>
          <a:p>
            <a:endParaRPr lang="pt-BR" sz="2400" dirty="0"/>
          </a:p>
          <a:p>
            <a:r>
              <a:rPr lang="pt-BR" sz="2400" dirty="0"/>
              <a:t> </a:t>
            </a:r>
            <a:r>
              <a:rPr lang="pt-BR" sz="2400" dirty="0" smtClean="0"/>
              <a:t>- </a:t>
            </a:r>
            <a:r>
              <a:rPr lang="pt-BR" sz="2400" dirty="0" smtClean="0"/>
              <a:t>Examina </a:t>
            </a:r>
            <a:r>
              <a:rPr lang="pt-BR" sz="2400" dirty="0" smtClean="0"/>
              <a:t>os componentes da Vulnerabilidade Social.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97574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latin typeface="+mn-lt"/>
              </a:rPr>
              <a:t>O paradoxo vulnerabilidade</a:t>
            </a:r>
            <a:endParaRPr lang="pt-BR" sz="3200" b="1" dirty="0">
              <a:latin typeface="+mn-lt"/>
            </a:endParaRPr>
          </a:p>
        </p:txBody>
      </p:sp>
      <p:grpSp>
        <p:nvGrpSpPr>
          <p:cNvPr id="26" name="Grupo 25"/>
          <p:cNvGrpSpPr>
            <a:grpSpLocks noChangeAspect="1"/>
          </p:cNvGrpSpPr>
          <p:nvPr/>
        </p:nvGrpSpPr>
        <p:grpSpPr>
          <a:xfrm>
            <a:off x="9923987" y="357360"/>
            <a:ext cx="1490469" cy="1440000"/>
            <a:chOff x="136311" y="739372"/>
            <a:chExt cx="2113494" cy="2041928"/>
          </a:xfrm>
        </p:grpSpPr>
        <p:sp>
          <p:nvSpPr>
            <p:cNvPr id="27" name="Elipse 26"/>
            <p:cNvSpPr/>
            <p:nvPr/>
          </p:nvSpPr>
          <p:spPr>
            <a:xfrm>
              <a:off x="136311" y="739372"/>
              <a:ext cx="2113494" cy="204192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8" name="Imagem 27" descr="images.jpg"/>
            <p:cNvPicPr>
              <a:picLocks noChangeAspect="1"/>
            </p:cNvPicPr>
            <p:nvPr/>
          </p:nvPicPr>
          <p:blipFill rotWithShape="1">
            <a:blip r:embed="rId3" cstate="print"/>
            <a:srcRect l="15678" r="15282" b="11068"/>
            <a:stretch/>
          </p:blipFill>
          <p:spPr>
            <a:xfrm>
              <a:off x="642406" y="899160"/>
              <a:ext cx="1028199" cy="720000"/>
            </a:xfrm>
            <a:prstGeom prst="rect">
              <a:avLst/>
            </a:prstGeom>
            <a:noFill/>
          </p:spPr>
        </p:pic>
        <p:pic>
          <p:nvPicPr>
            <p:cNvPr id="29" name="Imagem 28" descr="posgra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381" y="1708060"/>
              <a:ext cx="1410754" cy="720000"/>
            </a:xfrm>
            <a:prstGeom prst="rect">
              <a:avLst/>
            </a:prstGeom>
            <a:solidFill>
              <a:schemeClr val="tx1"/>
            </a:solidFill>
            <a:effectLst/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087" y="2320124"/>
            <a:ext cx="728662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167423" y="1797360"/>
            <a:ext cx="5191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Modelo de Vulnerabilidade Perigo -</a:t>
            </a:r>
            <a:r>
              <a:rPr lang="pt-BR" sz="2000" b="1" dirty="0" smtClean="0"/>
              <a:t> do - </a:t>
            </a:r>
            <a:r>
              <a:rPr lang="pt-BR" sz="2000" b="1" dirty="0"/>
              <a:t>Lugar</a:t>
            </a:r>
          </a:p>
        </p:txBody>
      </p:sp>
      <p:sp>
        <p:nvSpPr>
          <p:cNvPr id="3" name="Retângulo 2"/>
          <p:cNvSpPr/>
          <p:nvPr/>
        </p:nvSpPr>
        <p:spPr>
          <a:xfrm>
            <a:off x="5008728" y="3616657"/>
            <a:ext cx="545911" cy="2729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193387" y="2179312"/>
            <a:ext cx="3805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 smtClean="0"/>
              <a:t>Risco</a:t>
            </a:r>
            <a:r>
              <a:rPr lang="pt-BR" b="1" dirty="0" smtClean="0"/>
              <a:t> - mensurar a probabilidade de um evento de perigo ocorrer</a:t>
            </a:r>
          </a:p>
          <a:p>
            <a:endParaRPr lang="pt-BR" b="1" dirty="0"/>
          </a:p>
          <a:p>
            <a:pPr algn="ctr"/>
            <a:r>
              <a:rPr lang="pt-BR" b="1" dirty="0"/>
              <a:t>i</a:t>
            </a:r>
            <a:r>
              <a:rPr lang="pt-BR" b="1" dirty="0" smtClean="0"/>
              <a:t>nterage com a</a:t>
            </a:r>
            <a:endParaRPr lang="pt-BR" b="1" dirty="0"/>
          </a:p>
        </p:txBody>
      </p:sp>
      <p:sp>
        <p:nvSpPr>
          <p:cNvPr id="12" name="Retângulo 11"/>
          <p:cNvSpPr/>
          <p:nvPr/>
        </p:nvSpPr>
        <p:spPr>
          <a:xfrm>
            <a:off x="4888172" y="5106538"/>
            <a:ext cx="843931" cy="2729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193387" y="3307136"/>
            <a:ext cx="3805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 smtClean="0"/>
              <a:t>Mitigação</a:t>
            </a:r>
            <a:r>
              <a:rPr lang="pt-BR" b="1" dirty="0" smtClean="0"/>
              <a:t> - medidas para diminuir o risco ou impacto</a:t>
            </a:r>
          </a:p>
          <a:p>
            <a:endParaRPr lang="pt-BR" b="1" dirty="0"/>
          </a:p>
          <a:p>
            <a:pPr algn="ctr"/>
            <a:r>
              <a:rPr lang="pt-BR" b="1" dirty="0"/>
              <a:t>p</a:t>
            </a:r>
            <a:r>
              <a:rPr lang="pt-BR" b="1" dirty="0" smtClean="0"/>
              <a:t>ara produzir o</a:t>
            </a:r>
            <a:endParaRPr lang="pt-BR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3387" y="4469465"/>
            <a:ext cx="3805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 smtClean="0"/>
              <a:t>Perigo Potencial</a:t>
            </a:r>
          </a:p>
          <a:p>
            <a:endParaRPr lang="pt-BR" b="1" dirty="0"/>
          </a:p>
          <a:p>
            <a:pPr algn="ctr"/>
            <a:r>
              <a:rPr lang="pt-BR" b="1" dirty="0" smtClean="0"/>
              <a:t>Influenciado pelo</a:t>
            </a:r>
            <a:endParaRPr lang="pt-BR" b="1" dirty="0"/>
          </a:p>
        </p:txBody>
      </p:sp>
      <p:sp>
        <p:nvSpPr>
          <p:cNvPr id="15" name="Retângulo 14"/>
          <p:cNvSpPr/>
          <p:nvPr/>
        </p:nvSpPr>
        <p:spPr>
          <a:xfrm>
            <a:off x="6255223" y="4229459"/>
            <a:ext cx="843931" cy="5472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7403910" y="3106012"/>
            <a:ext cx="893929" cy="9200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193387" y="5324555"/>
            <a:ext cx="3805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 smtClean="0"/>
              <a:t>Filtro Geográfico </a:t>
            </a:r>
            <a:r>
              <a:rPr lang="pt-BR" b="1" dirty="0" smtClean="0"/>
              <a:t>- situação do local e proximidade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93387" y="6020597"/>
            <a:ext cx="3805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pt-BR" b="1" u="sng" dirty="0"/>
              <a:t>Tecido Social</a:t>
            </a:r>
            <a:r>
              <a:rPr lang="pt-BR" b="1" dirty="0"/>
              <a:t> – experiência da comunidade local com o perigo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7297002" y="4947053"/>
            <a:ext cx="1000837" cy="9200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8830101" y="4947053"/>
            <a:ext cx="1093887" cy="54725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018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 animBg="1"/>
      <p:bldP spid="13" grpId="0"/>
      <p:bldP spid="14" grpId="0"/>
      <p:bldP spid="15" grpId="0" animBg="1"/>
      <p:bldP spid="16" grpId="0" animBg="1"/>
      <p:bldP spid="17" grpId="0"/>
      <p:bldP spid="18" grpId="0"/>
      <p:bldP spid="19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latin typeface="+mn-lt"/>
              </a:rPr>
              <a:t>O paradoxo vulnerabilidade</a:t>
            </a:r>
            <a:endParaRPr lang="pt-BR" sz="3200" b="1" dirty="0">
              <a:latin typeface="+mn-lt"/>
            </a:endParaRPr>
          </a:p>
        </p:txBody>
      </p:sp>
      <p:grpSp>
        <p:nvGrpSpPr>
          <p:cNvPr id="26" name="Grupo 25"/>
          <p:cNvGrpSpPr>
            <a:grpSpLocks noChangeAspect="1"/>
          </p:cNvGrpSpPr>
          <p:nvPr/>
        </p:nvGrpSpPr>
        <p:grpSpPr>
          <a:xfrm>
            <a:off x="9923987" y="357360"/>
            <a:ext cx="1490469" cy="1440000"/>
            <a:chOff x="136311" y="739372"/>
            <a:chExt cx="2113494" cy="2041928"/>
          </a:xfrm>
        </p:grpSpPr>
        <p:sp>
          <p:nvSpPr>
            <p:cNvPr id="27" name="Elipse 26"/>
            <p:cNvSpPr/>
            <p:nvPr/>
          </p:nvSpPr>
          <p:spPr>
            <a:xfrm>
              <a:off x="136311" y="739372"/>
              <a:ext cx="2113494" cy="204192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8" name="Imagem 27" descr="images.jpg"/>
            <p:cNvPicPr>
              <a:picLocks noChangeAspect="1"/>
            </p:cNvPicPr>
            <p:nvPr/>
          </p:nvPicPr>
          <p:blipFill rotWithShape="1">
            <a:blip r:embed="rId3" cstate="print"/>
            <a:srcRect l="15678" r="15282" b="11068"/>
            <a:stretch/>
          </p:blipFill>
          <p:spPr>
            <a:xfrm>
              <a:off x="642406" y="899160"/>
              <a:ext cx="1028199" cy="720000"/>
            </a:xfrm>
            <a:prstGeom prst="rect">
              <a:avLst/>
            </a:prstGeom>
            <a:noFill/>
          </p:spPr>
        </p:pic>
        <p:pic>
          <p:nvPicPr>
            <p:cNvPr id="29" name="Imagem 28" descr="posgra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381" y="1708060"/>
              <a:ext cx="1410754" cy="720000"/>
            </a:xfrm>
            <a:prstGeom prst="rect">
              <a:avLst/>
            </a:prstGeom>
            <a:solidFill>
              <a:schemeClr val="tx1"/>
            </a:solidFill>
            <a:effectLst/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790" y="2169995"/>
            <a:ext cx="728662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418806" y="1688176"/>
            <a:ext cx="4626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Modelo de Vulnerabilidade Perigo -</a:t>
            </a:r>
            <a:r>
              <a:rPr lang="pt-BR" b="1" dirty="0" smtClean="0"/>
              <a:t> do - </a:t>
            </a:r>
            <a:r>
              <a:rPr lang="pt-BR" b="1" dirty="0"/>
              <a:t>Lugar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6332562" y="2893324"/>
            <a:ext cx="1473958" cy="2920621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5804618" y="2442949"/>
            <a:ext cx="251114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Interagem para produzir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7719237" y="3572540"/>
            <a:ext cx="1477926" cy="1562986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8119828" y="3171309"/>
            <a:ext cx="79025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B050"/>
                </a:solidFill>
              </a:rPr>
              <a:t>Geral</a:t>
            </a:r>
            <a:endParaRPr lang="pt-BR" b="1" dirty="0">
              <a:solidFill>
                <a:srgbClr val="00B050"/>
              </a:solidFill>
            </a:endParaRP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6403026" y="4417563"/>
            <a:ext cx="1326844" cy="1324019"/>
          </a:xfrm>
          <a:prstGeom prst="roundRect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2360428" y="2812281"/>
            <a:ext cx="4042598" cy="3088790"/>
          </a:xfrm>
          <a:prstGeom prst="roundRect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511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25" grpId="0" animBg="1"/>
      <p:bldP spid="30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685802" y="609600"/>
            <a:ext cx="9238186" cy="1456267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+mn-lt"/>
              </a:rPr>
              <a:t>Fatores que influenciam a vulnerabilidade social</a:t>
            </a:r>
            <a:endParaRPr lang="pt-BR" sz="3200" b="1" dirty="0">
              <a:latin typeface="+mn-lt"/>
            </a:endParaRPr>
          </a:p>
        </p:txBody>
      </p:sp>
      <p:grpSp>
        <p:nvGrpSpPr>
          <p:cNvPr id="26" name="Grupo 25"/>
          <p:cNvGrpSpPr>
            <a:grpSpLocks noChangeAspect="1"/>
          </p:cNvGrpSpPr>
          <p:nvPr/>
        </p:nvGrpSpPr>
        <p:grpSpPr>
          <a:xfrm>
            <a:off x="9923987" y="357360"/>
            <a:ext cx="1490469" cy="1440000"/>
            <a:chOff x="136311" y="739372"/>
            <a:chExt cx="2113494" cy="2041928"/>
          </a:xfrm>
        </p:grpSpPr>
        <p:sp>
          <p:nvSpPr>
            <p:cNvPr id="27" name="Elipse 26"/>
            <p:cNvSpPr/>
            <p:nvPr/>
          </p:nvSpPr>
          <p:spPr>
            <a:xfrm>
              <a:off x="136311" y="739372"/>
              <a:ext cx="2113494" cy="204192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8" name="Imagem 27" descr="images.jpg"/>
            <p:cNvPicPr>
              <a:picLocks noChangeAspect="1"/>
            </p:cNvPicPr>
            <p:nvPr/>
          </p:nvPicPr>
          <p:blipFill rotWithShape="1">
            <a:blip r:embed="rId3" cstate="print"/>
            <a:srcRect l="15678" r="15282" b="11068"/>
            <a:stretch/>
          </p:blipFill>
          <p:spPr>
            <a:xfrm>
              <a:off x="642406" y="899160"/>
              <a:ext cx="1028199" cy="720000"/>
            </a:xfrm>
            <a:prstGeom prst="rect">
              <a:avLst/>
            </a:prstGeom>
            <a:noFill/>
          </p:spPr>
        </p:pic>
        <p:pic>
          <p:nvPicPr>
            <p:cNvPr id="29" name="Imagem 28" descr="posgra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381" y="1708060"/>
              <a:ext cx="1410754" cy="720000"/>
            </a:xfrm>
            <a:prstGeom prst="rect">
              <a:avLst/>
            </a:prstGeom>
            <a:solidFill>
              <a:schemeClr val="tx1"/>
            </a:solidFill>
            <a:effectLst/>
          </p:spPr>
        </p:pic>
      </p:grpSp>
      <p:sp>
        <p:nvSpPr>
          <p:cNvPr id="20" name="CaixaDeTexto 19"/>
          <p:cNvSpPr txBox="1"/>
          <p:nvPr/>
        </p:nvSpPr>
        <p:spPr>
          <a:xfrm>
            <a:off x="709684" y="2019869"/>
            <a:ext cx="8902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 </a:t>
            </a:r>
            <a:r>
              <a:rPr lang="pt-BR" sz="2400" dirty="0" smtClean="0"/>
              <a:t>- Geralmente aceitas na literatura são:</a:t>
            </a:r>
          </a:p>
          <a:p>
            <a:endParaRPr lang="pt-BR" sz="2400" dirty="0" smtClean="0"/>
          </a:p>
        </p:txBody>
      </p:sp>
      <p:sp>
        <p:nvSpPr>
          <p:cNvPr id="2" name="Retângulo de cantos arredondados 1"/>
          <p:cNvSpPr/>
          <p:nvPr/>
        </p:nvSpPr>
        <p:spPr>
          <a:xfrm>
            <a:off x="9452344" y="2998381"/>
            <a:ext cx="2274578" cy="199271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52463" y="246237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Divergências surgem na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52463" y="247411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seleção de variáveis ​​específicas para representar esses conceitos mais amplos.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452344" y="3136610"/>
            <a:ext cx="22745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Divergências </a:t>
            </a:r>
            <a:r>
              <a:rPr lang="pt-B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surgem </a:t>
            </a:r>
            <a:r>
              <a:rPr lang="pt-B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na seleção de variáveis </a:t>
            </a:r>
            <a:r>
              <a:rPr lang="pt-B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​​</a:t>
            </a:r>
            <a:r>
              <a:rPr lang="pt-B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específicas para representar esses </a:t>
            </a:r>
            <a:r>
              <a:rPr lang="pt-B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conceitos mais amplos</a:t>
            </a:r>
            <a:r>
              <a:rPr lang="pt-B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019300"/>
              </p:ext>
            </p:extLst>
          </p:nvPr>
        </p:nvGraphicFramePr>
        <p:xfrm>
          <a:off x="1741042" y="2569732"/>
          <a:ext cx="7339163" cy="2876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3275163"/>
              </a:tblGrid>
              <a:tr h="3037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CONCEITOS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OBSERVAÇÔES</a:t>
                      </a:r>
                    </a:p>
                  </a:txBody>
                  <a:tcPr marL="9525" marR="9525" marT="9525" marB="0" anchor="ctr"/>
                </a:tc>
              </a:tr>
              <a:tr h="3438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Status </a:t>
                      </a:r>
                      <a:r>
                        <a:rPr lang="pt-BR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Socioeconômicos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Maior riqueza - recupera das perdas de forma mais rápida</a:t>
                      </a:r>
                    </a:p>
                  </a:txBody>
                  <a:tcPr marL="9525" marR="9525" marT="9525" marB="0" anchor="ctr"/>
                </a:tc>
              </a:tr>
              <a:tr h="3037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Idade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Extremos de idade: crianças e idosos </a:t>
                      </a:r>
                    </a:p>
                  </a:txBody>
                  <a:tcPr marL="9525" marR="9525" marT="9525" marB="0" anchor="ctr"/>
                </a:tc>
              </a:tr>
              <a:tr h="34385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Gênero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Mulheres - salários mais baixos e maior assistência à família</a:t>
                      </a:r>
                    </a:p>
                  </a:txBody>
                  <a:tcPr marL="9525" marR="9525" marT="9525" marB="0" anchor="ctr"/>
                </a:tc>
              </a:tr>
              <a:tr h="3037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Raça e Etnia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Barreiras linguísticas e culturais</a:t>
                      </a:r>
                    </a:p>
                  </a:txBody>
                  <a:tcPr marL="9525" marR="9525" marT="9525" marB="0" anchor="ctr"/>
                </a:tc>
              </a:tr>
              <a:tr h="3037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Indivíduos  </a:t>
                      </a:r>
                      <a:r>
                        <a:rPr lang="pt-BR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frágeis e </a:t>
                      </a:r>
                      <a:r>
                        <a:rPr lang="pt-BR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fisicamente </a:t>
                      </a:r>
                      <a:r>
                        <a:rPr lang="pt-BR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limitados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Deficiente físicos e mentais</a:t>
                      </a:r>
                    </a:p>
                  </a:txBody>
                  <a:tcPr marL="9525" marR="9525" marT="9525" marB="0" anchor="ctr"/>
                </a:tc>
              </a:tr>
              <a:tr h="3037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Sem </a:t>
                      </a:r>
                      <a:r>
                        <a:rPr lang="pt-BR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Teto</a:t>
                      </a:r>
                      <a:endParaRPr lang="pt-BR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3037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Turistas Sazonais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pt-B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ausência de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 estrutura social na recuperação.</a:t>
                      </a:r>
                      <a:endParaRPr lang="pt-BR" sz="12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037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Qualidade das habitações e infraestrutura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709684" y="5712911"/>
            <a:ext cx="8902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- Características influenciam no potencial de perda econômica, nas lesões e mortes por desastres naturais.</a:t>
            </a:r>
          </a:p>
          <a:p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51597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latin typeface="+mn-lt"/>
              </a:rPr>
              <a:t>métodos</a:t>
            </a:r>
            <a:endParaRPr lang="pt-BR" sz="3200" b="1" dirty="0">
              <a:latin typeface="+mn-lt"/>
            </a:endParaRPr>
          </a:p>
        </p:txBody>
      </p:sp>
      <p:grpSp>
        <p:nvGrpSpPr>
          <p:cNvPr id="26" name="Grupo 25"/>
          <p:cNvGrpSpPr>
            <a:grpSpLocks noChangeAspect="1"/>
          </p:cNvGrpSpPr>
          <p:nvPr/>
        </p:nvGrpSpPr>
        <p:grpSpPr>
          <a:xfrm>
            <a:off x="9923987" y="357360"/>
            <a:ext cx="1490469" cy="1440000"/>
            <a:chOff x="136311" y="739372"/>
            <a:chExt cx="2113494" cy="2041928"/>
          </a:xfrm>
        </p:grpSpPr>
        <p:sp>
          <p:nvSpPr>
            <p:cNvPr id="27" name="Elipse 26"/>
            <p:cNvSpPr/>
            <p:nvPr/>
          </p:nvSpPr>
          <p:spPr>
            <a:xfrm>
              <a:off x="136311" y="739372"/>
              <a:ext cx="2113494" cy="204192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8" name="Imagem 27" descr="images.jpg"/>
            <p:cNvPicPr>
              <a:picLocks noChangeAspect="1"/>
            </p:cNvPicPr>
            <p:nvPr/>
          </p:nvPicPr>
          <p:blipFill rotWithShape="1">
            <a:blip r:embed="rId3" cstate="print"/>
            <a:srcRect l="15678" r="15282" b="11068"/>
            <a:stretch/>
          </p:blipFill>
          <p:spPr>
            <a:xfrm>
              <a:off x="642406" y="899160"/>
              <a:ext cx="1028199" cy="720000"/>
            </a:xfrm>
            <a:prstGeom prst="rect">
              <a:avLst/>
            </a:prstGeom>
            <a:noFill/>
          </p:spPr>
        </p:pic>
        <p:pic>
          <p:nvPicPr>
            <p:cNvPr id="29" name="Imagem 28" descr="posgra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381" y="1708060"/>
              <a:ext cx="1410754" cy="720000"/>
            </a:xfrm>
            <a:prstGeom prst="rect">
              <a:avLst/>
            </a:prstGeom>
            <a:solidFill>
              <a:schemeClr val="tx1"/>
            </a:solidFill>
            <a:effectLst/>
          </p:spPr>
        </p:pic>
      </p:grpSp>
      <p:sp>
        <p:nvSpPr>
          <p:cNvPr id="20" name="CaixaDeTexto 19"/>
          <p:cNvSpPr txBox="1"/>
          <p:nvPr/>
        </p:nvSpPr>
        <p:spPr>
          <a:xfrm>
            <a:off x="709684" y="2019869"/>
            <a:ext cx="88573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 </a:t>
            </a:r>
            <a:r>
              <a:rPr lang="pt-BR" sz="2400" dirty="0" smtClean="0"/>
              <a:t>- Coleta de </a:t>
            </a:r>
            <a:r>
              <a:rPr lang="pt-BR" sz="2400" b="1" dirty="0" smtClean="0"/>
              <a:t>dados socioeconômicos de 1990 </a:t>
            </a:r>
            <a:r>
              <a:rPr lang="pt-BR" sz="2400" dirty="0" smtClean="0"/>
              <a:t>(Censo Demográfico) para todos os 3.141 condados (Unidade de Análise);</a:t>
            </a:r>
          </a:p>
          <a:p>
            <a:endParaRPr lang="pt-BR" sz="2400" dirty="0" smtClean="0"/>
          </a:p>
          <a:p>
            <a:endParaRPr lang="pt-BR" sz="2400" dirty="0"/>
          </a:p>
          <a:p>
            <a:r>
              <a:rPr lang="pt-BR" sz="2400" dirty="0" smtClean="0"/>
              <a:t> - 250 variáveis foram coletadas;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/>
          </a:p>
          <a:p>
            <a:r>
              <a:rPr lang="pt-BR" sz="2400" dirty="0" smtClean="0"/>
              <a:t> - Reduzidas para 42 variáveis independentes;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r>
              <a:rPr lang="pt-BR" sz="2400" dirty="0" smtClean="0"/>
              <a:t> -  Total de  11 fatores para representar a Vulnerabilidade Social.</a:t>
            </a:r>
            <a:endParaRPr lang="pt-BR" sz="2400" dirty="0"/>
          </a:p>
        </p:txBody>
      </p:sp>
      <p:grpSp>
        <p:nvGrpSpPr>
          <p:cNvPr id="2" name="Grupo 1"/>
          <p:cNvGrpSpPr/>
          <p:nvPr/>
        </p:nvGrpSpPr>
        <p:grpSpPr>
          <a:xfrm>
            <a:off x="5569430" y="2977120"/>
            <a:ext cx="2274578" cy="1584252"/>
            <a:chOff x="9452344" y="2998381"/>
            <a:chExt cx="2274578" cy="1584252"/>
          </a:xfrm>
        </p:grpSpPr>
        <p:sp>
          <p:nvSpPr>
            <p:cNvPr id="9" name="Retângulo de cantos arredondados 8"/>
            <p:cNvSpPr/>
            <p:nvPr/>
          </p:nvSpPr>
          <p:spPr>
            <a:xfrm>
              <a:off x="9452344" y="2998381"/>
              <a:ext cx="2274578" cy="158425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9452344" y="3136610"/>
              <a:ext cx="227457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Cálculos e Normalização dos dados.</a:t>
              </a:r>
            </a:p>
            <a:p>
              <a:pPr marL="285750" indent="-285750">
                <a:buFontTx/>
                <a:buChar char="-"/>
              </a:pPr>
              <a:r>
                <a:rPr lang="pt-BR" sz="16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Porcentagem;</a:t>
              </a:r>
            </a:p>
            <a:p>
              <a:pPr marL="285750" indent="-285750">
                <a:buFontTx/>
                <a:buChar char="-"/>
              </a:pPr>
              <a:r>
                <a:rPr lang="pt-BR" sz="16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Per capita</a:t>
              </a:r>
            </a:p>
            <a:p>
              <a:pPr marL="285750" indent="-285750">
                <a:buFontTx/>
                <a:buChar char="-"/>
              </a:pPr>
              <a:r>
                <a:rPr lang="pt-BR" sz="16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Função de densidade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7202198" y="4930823"/>
            <a:ext cx="1533541" cy="746226"/>
            <a:chOff x="9716229" y="3253814"/>
            <a:chExt cx="1760236" cy="918230"/>
          </a:xfrm>
        </p:grpSpPr>
        <p:sp>
          <p:nvSpPr>
            <p:cNvPr id="19" name="Retângulo de cantos arredondados 18"/>
            <p:cNvSpPr/>
            <p:nvPr/>
          </p:nvSpPr>
          <p:spPr>
            <a:xfrm>
              <a:off x="9716229" y="3334530"/>
              <a:ext cx="1760235" cy="83751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9716229" y="3253814"/>
              <a:ext cx="1760236" cy="719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BR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  <a:p>
              <a:pPr algn="ctr"/>
              <a:r>
                <a:rPr lang="pt-BR" sz="16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Análise Fatorial</a:t>
              </a:r>
            </a:p>
          </p:txBody>
        </p:sp>
      </p:grpSp>
      <p:sp>
        <p:nvSpPr>
          <p:cNvPr id="14" name="Seta para a direita 13"/>
          <p:cNvSpPr/>
          <p:nvPr/>
        </p:nvSpPr>
        <p:spPr>
          <a:xfrm>
            <a:off x="4922874" y="3625701"/>
            <a:ext cx="404038" cy="2126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direita 15"/>
          <p:cNvSpPr/>
          <p:nvPr/>
        </p:nvSpPr>
        <p:spPr>
          <a:xfrm rot="6388973">
            <a:off x="5955974" y="4772688"/>
            <a:ext cx="340242" cy="178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para a direita 24"/>
          <p:cNvSpPr/>
          <p:nvPr/>
        </p:nvSpPr>
        <p:spPr>
          <a:xfrm>
            <a:off x="6571374" y="5091285"/>
            <a:ext cx="404038" cy="2126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Seta para a direita 29"/>
          <p:cNvSpPr/>
          <p:nvPr/>
        </p:nvSpPr>
        <p:spPr>
          <a:xfrm rot="6388973">
            <a:off x="7742798" y="5858538"/>
            <a:ext cx="340242" cy="178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537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latin typeface="+mn-lt"/>
              </a:rPr>
              <a:t>métodos</a:t>
            </a:r>
            <a:endParaRPr lang="pt-BR" sz="3200" b="1" dirty="0">
              <a:latin typeface="+mn-lt"/>
            </a:endParaRPr>
          </a:p>
        </p:txBody>
      </p:sp>
      <p:grpSp>
        <p:nvGrpSpPr>
          <p:cNvPr id="26" name="Grupo 25"/>
          <p:cNvGrpSpPr>
            <a:grpSpLocks noChangeAspect="1"/>
          </p:cNvGrpSpPr>
          <p:nvPr/>
        </p:nvGrpSpPr>
        <p:grpSpPr>
          <a:xfrm>
            <a:off x="9923987" y="357360"/>
            <a:ext cx="1490469" cy="1440000"/>
            <a:chOff x="136311" y="739372"/>
            <a:chExt cx="2113494" cy="2041928"/>
          </a:xfrm>
        </p:grpSpPr>
        <p:sp>
          <p:nvSpPr>
            <p:cNvPr id="27" name="Elipse 26"/>
            <p:cNvSpPr/>
            <p:nvPr/>
          </p:nvSpPr>
          <p:spPr>
            <a:xfrm>
              <a:off x="136311" y="739372"/>
              <a:ext cx="2113494" cy="204192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8" name="Imagem 27" descr="images.jpg"/>
            <p:cNvPicPr>
              <a:picLocks noChangeAspect="1"/>
            </p:cNvPicPr>
            <p:nvPr/>
          </p:nvPicPr>
          <p:blipFill rotWithShape="1">
            <a:blip r:embed="rId3" cstate="print"/>
            <a:srcRect l="15678" r="15282" b="11068"/>
            <a:stretch/>
          </p:blipFill>
          <p:spPr>
            <a:xfrm>
              <a:off x="642406" y="899160"/>
              <a:ext cx="1028199" cy="720000"/>
            </a:xfrm>
            <a:prstGeom prst="rect">
              <a:avLst/>
            </a:prstGeom>
            <a:noFill/>
          </p:spPr>
        </p:pic>
        <p:pic>
          <p:nvPicPr>
            <p:cNvPr id="29" name="Imagem 28" descr="posgra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381" y="1708060"/>
              <a:ext cx="1410754" cy="720000"/>
            </a:xfrm>
            <a:prstGeom prst="rect">
              <a:avLst/>
            </a:prstGeom>
            <a:solidFill>
              <a:schemeClr val="tx1"/>
            </a:solidFill>
            <a:effectLst/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8" y="21266"/>
            <a:ext cx="4481069" cy="681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de seta reta 2"/>
          <p:cNvCxnSpPr/>
          <p:nvPr/>
        </p:nvCxnSpPr>
        <p:spPr>
          <a:xfrm flipH="1">
            <a:off x="5893372" y="563526"/>
            <a:ext cx="290928" cy="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H="1">
            <a:off x="6439176" y="1906773"/>
            <a:ext cx="290928" cy="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H="1">
            <a:off x="6424542" y="2044997"/>
            <a:ext cx="290928" cy="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H="1">
            <a:off x="6038836" y="2261192"/>
            <a:ext cx="290928" cy="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H="1">
            <a:off x="7335855" y="2452578"/>
            <a:ext cx="290928" cy="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flipH="1">
            <a:off x="6963715" y="2548271"/>
            <a:ext cx="290928" cy="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flipH="1">
            <a:off x="7626783" y="3632791"/>
            <a:ext cx="290928" cy="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 flipH="1">
            <a:off x="5602444" y="3898605"/>
            <a:ext cx="290928" cy="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 flipH="1">
            <a:off x="5811706" y="4292010"/>
            <a:ext cx="290928" cy="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 flipH="1">
            <a:off x="5910794" y="5645889"/>
            <a:ext cx="290928" cy="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flipH="1">
            <a:off x="6439176" y="6294475"/>
            <a:ext cx="290928" cy="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222368" y="2017639"/>
            <a:ext cx="3073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42 variáveis utilizadas na análise estatística.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11784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TM03457452[[fn=Celeste]]</Template>
  <TotalTime>2235</TotalTime>
  <Words>859</Words>
  <Application>Microsoft Office PowerPoint</Application>
  <PresentationFormat>Personalizar</PresentationFormat>
  <Paragraphs>166</Paragraphs>
  <Slides>18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Celestial</vt:lpstr>
      <vt:lpstr>Social Vulnerability to environmental hazards</vt:lpstr>
      <vt:lpstr>Vulnerabilidade: diferentes conotações</vt:lpstr>
      <vt:lpstr>O paradoxo vulnerabilidade</vt:lpstr>
      <vt:lpstr>O paradoxo vulnerabilidade</vt:lpstr>
      <vt:lpstr>O paradoxo vulnerabilidade</vt:lpstr>
      <vt:lpstr>O paradoxo vulnerabilidade</vt:lpstr>
      <vt:lpstr>Fatores que influenciam a vulnerabilidade social</vt:lpstr>
      <vt:lpstr>métodos</vt:lpstr>
      <vt:lpstr>métodos</vt:lpstr>
      <vt:lpstr>métodos</vt:lpstr>
      <vt:lpstr>Índice de vulnerabilidade social</vt:lpstr>
      <vt:lpstr>A geografia da vulnerabilidade social dos eua</vt:lpstr>
      <vt:lpstr>A geografia da vulnerabilidade social dos eua</vt:lpstr>
      <vt:lpstr>Conclusão</vt:lpstr>
      <vt:lpstr>Apresentação do PowerPoint</vt:lpstr>
      <vt:lpstr>observações</vt:lpstr>
      <vt:lpstr>observações</vt:lpstr>
      <vt:lpstr>Obrigado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Modelagem da estabilidade de encostas em ambientes urbanos: estudo de caso na bacia do córrego rancho alegre, são josé dos campos/sp</dc:title>
  <dc:creator>Microsoft</dc:creator>
  <cp:lastModifiedBy>Microsoft</cp:lastModifiedBy>
  <cp:revision>98</cp:revision>
  <dcterms:created xsi:type="dcterms:W3CDTF">2016-04-30T16:57:04Z</dcterms:created>
  <dcterms:modified xsi:type="dcterms:W3CDTF">2016-08-18T16:15:19Z</dcterms:modified>
</cp:coreProperties>
</file>