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sldIdLst>
    <p:sldId id="256" r:id="rId2"/>
    <p:sldId id="298" r:id="rId3"/>
    <p:sldId id="297" r:id="rId4"/>
    <p:sldId id="286" r:id="rId5"/>
    <p:sldId id="290" r:id="rId6"/>
    <p:sldId id="292" r:id="rId7"/>
    <p:sldId id="293" r:id="rId8"/>
    <p:sldId id="294" r:id="rId9"/>
    <p:sldId id="295" r:id="rId10"/>
    <p:sldId id="287" r:id="rId11"/>
    <p:sldId id="304" r:id="rId12"/>
    <p:sldId id="263" r:id="rId13"/>
    <p:sldId id="305" r:id="rId14"/>
    <p:sldId id="268" r:id="rId15"/>
    <p:sldId id="306" r:id="rId16"/>
    <p:sldId id="258" r:id="rId17"/>
    <p:sldId id="307" r:id="rId18"/>
    <p:sldId id="262" r:id="rId19"/>
    <p:sldId id="308" r:id="rId20"/>
    <p:sldId id="266" r:id="rId21"/>
    <p:sldId id="309" r:id="rId22"/>
    <p:sldId id="264" r:id="rId23"/>
    <p:sldId id="310" r:id="rId24"/>
    <p:sldId id="272" r:id="rId25"/>
    <p:sldId id="311" r:id="rId26"/>
    <p:sldId id="257" r:id="rId27"/>
    <p:sldId id="312" r:id="rId28"/>
    <p:sldId id="274" r:id="rId29"/>
    <p:sldId id="313" r:id="rId30"/>
    <p:sldId id="269" r:id="rId31"/>
    <p:sldId id="314" r:id="rId32"/>
    <p:sldId id="271" r:id="rId33"/>
    <p:sldId id="316" r:id="rId34"/>
    <p:sldId id="261" r:id="rId35"/>
    <p:sldId id="315" r:id="rId36"/>
    <p:sldId id="267" r:id="rId37"/>
    <p:sldId id="317" r:id="rId38"/>
    <p:sldId id="260" r:id="rId39"/>
    <p:sldId id="318" r:id="rId40"/>
    <p:sldId id="273" r:id="rId41"/>
    <p:sldId id="265" r:id="rId42"/>
    <p:sldId id="275" r:id="rId43"/>
    <p:sldId id="270" r:id="rId44"/>
    <p:sldId id="299" r:id="rId45"/>
    <p:sldId id="276" r:id="rId46"/>
    <p:sldId id="319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3BE9D-3D74-42EA-81A1-CE2A76029A41}" type="datetimeFigureOut">
              <a:rPr lang="pt-BR" smtClean="0"/>
              <a:t>18/06/2015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057E7-A738-4028-A503-862E333D1F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88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057E7-A738-4028-A503-862E333D1F5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56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521AB8-634C-4BD8-9E59-613398C4BFC7}" type="datetime1">
              <a:rPr lang="pt-BR" smtClean="0"/>
              <a:t>18/06/2015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665442-67CB-44A9-810A-F9F409BFB9A2}" type="datetime1">
              <a:rPr lang="pt-BR" smtClean="0"/>
              <a:t>18/06/2015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DA97CD-580C-4723-A3B2-43575C49331E}" type="datetime1">
              <a:rPr lang="pt-BR" smtClean="0"/>
              <a:t>18/06/2015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2992ED-9938-4DF6-BD98-36B3D4C10E7C}" type="datetime1">
              <a:rPr lang="pt-BR" smtClean="0"/>
              <a:t>18/06/2015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57713F-E706-4ABE-B42C-172ECC7C1F8A}" type="datetime1">
              <a:rPr lang="pt-BR" smtClean="0"/>
              <a:t>18/06/2015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C59C51-725C-45D1-B7E0-B5EF9BBB171A}" type="datetime1">
              <a:rPr lang="pt-BR" smtClean="0"/>
              <a:t>18/06/2015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7A4C56-8816-4A6E-B4C6-50E7CBD6845F}" type="datetime1">
              <a:rPr lang="pt-BR" smtClean="0"/>
              <a:t>18/06/2015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877606-F55C-45FE-ADF3-FFF56464DD41}" type="datetime1">
              <a:rPr lang="pt-BR" smtClean="0"/>
              <a:t>18/06/2015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CB8737-F32C-4189-B927-91F6ABBACF4D}" type="datetime1">
              <a:rPr lang="pt-BR" smtClean="0"/>
              <a:t>18/06/2015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B3964D-840D-4D79-B8EF-D2322586488B}" type="datetime1">
              <a:rPr lang="pt-BR" smtClean="0"/>
              <a:t>18/06/2015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5CA4B8-86D6-4E79-A282-E1EB647D2590}" type="datetime1">
              <a:rPr lang="pt-BR" smtClean="0"/>
              <a:t>18/06/2015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9789844-A30E-41A3-AFCC-3968D6100616}" type="datetime1">
              <a:rPr lang="pt-BR" smtClean="0"/>
              <a:t>18/06/2015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3608" y="2644981"/>
            <a:ext cx="7360916" cy="1144059"/>
          </a:xfrm>
        </p:spPr>
        <p:txBody>
          <a:bodyPr>
            <a:normAutofit/>
          </a:bodyPr>
          <a:lstStyle/>
          <a:p>
            <a:pPr algn="ctr"/>
            <a:r>
              <a:rPr lang="pt-BR" sz="2000" dirty="0" smtClean="0">
                <a:solidFill>
                  <a:srgbClr val="002060"/>
                </a:solidFill>
                <a:latin typeface="Arial Black" pitchFamily="34" charset="0"/>
              </a:rPr>
              <a:t>Classificação de Paisagens com Propriedades Físico-Hídricas e Termodinâmicas Distintas Pelo Uso de Atributos Topográficos</a:t>
            </a:r>
            <a:endParaRPr lang="pt-BR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567435" y="6254480"/>
            <a:ext cx="1860650" cy="326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Junho - 2015</a:t>
            </a: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740239" y="5013176"/>
            <a:ext cx="3296257" cy="35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 smtClean="0"/>
              <a:t>Kenny </a:t>
            </a:r>
            <a:r>
              <a:rPr lang="pt-BR" sz="1800" dirty="0" err="1" smtClean="0"/>
              <a:t>Delmonte</a:t>
            </a:r>
            <a:r>
              <a:rPr lang="pt-BR" sz="1800" dirty="0" smtClean="0"/>
              <a:t> Oliveira</a:t>
            </a:r>
            <a:endParaRPr lang="pt-BR" sz="1800" dirty="0"/>
          </a:p>
        </p:txBody>
      </p:sp>
      <p:pic>
        <p:nvPicPr>
          <p:cNvPr id="32771" name="Picture 3" descr="C:\Users\kennydelmonte\Desktop\Sem títu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7992888" cy="144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9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609667"/>
              </p:ext>
            </p:extLst>
          </p:nvPr>
        </p:nvGraphicFramePr>
        <p:xfrm>
          <a:off x="35496" y="477738"/>
          <a:ext cx="9098832" cy="5903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5" name="Visio" r:id="rId3" imgW="15961972" imgH="10348126" progId="Visio.Drawing.11">
                  <p:embed/>
                </p:oleObj>
              </mc:Choice>
              <mc:Fallback>
                <p:oleObj name="Visio" r:id="rId3" imgW="15961972" imgH="10348126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477738"/>
                        <a:ext cx="9098832" cy="59035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44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140325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11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242187"/>
            <a:ext cx="9144000" cy="1963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463972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4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C:\Users\kennydelmonte\Documents\INPE\DISCIPLINAS\SER\1º Trimestre\INT_GEOPROCESSAMENTO\Trabalho_Monografia\Mapas\MD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5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13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426236"/>
            <a:ext cx="9144000" cy="504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980728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C:\Users\kennydelmonte\Documents\INPE\DISCIPLINAS\SER\1º Trimestre\INT_GEOPROCESSAMENTO\Trabalho_Monografia\Mapas\Slop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0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15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928359"/>
            <a:ext cx="9144000" cy="1963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588" y="1153319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C:\Users\kennydelmonte\Documents\INPE\DISCIPLINAS\SER\1º Trimestre\INT_GEOPROCESSAMENTO\Trabalho_Monografia\Mapas\Catchment_Slop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17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-9525" y="1153908"/>
            <a:ext cx="9144000" cy="1963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1378818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C:\Users\kennydelmonte\Documents\INPE\DISCIPLINAS\SER\1º Trimestre\INT_GEOPROCESSAMENTO\Trabalho_Monografia\Mapas\Ln_Modified_Catchment_Are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4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19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1394682"/>
            <a:ext cx="9144000" cy="316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1743050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1177" y="1873130"/>
            <a:ext cx="8005319" cy="4364182"/>
          </a:xfrm>
        </p:spPr>
        <p:txBody>
          <a:bodyPr>
            <a:normAutofit/>
          </a:bodyPr>
          <a:lstStyle/>
          <a:p>
            <a:pPr algn="just"/>
            <a:r>
              <a:rPr lang="pt-BR" sz="1800" dirty="0"/>
              <a:t>A topografia está </a:t>
            </a:r>
            <a:r>
              <a:rPr lang="pt-BR" sz="1800" dirty="0">
                <a:solidFill>
                  <a:srgbClr val="FF0000"/>
                </a:solidFill>
              </a:rPr>
              <a:t>fortemente relacionada </a:t>
            </a:r>
            <a:r>
              <a:rPr lang="pt-BR" sz="1800" dirty="0"/>
              <a:t>com outras variáveis pedogenéticas, como </a:t>
            </a:r>
            <a:r>
              <a:rPr lang="pt-BR" sz="1800" u="sng" dirty="0"/>
              <a:t>material de origem, clima, atividade biótica, idade dos solos</a:t>
            </a:r>
            <a:r>
              <a:rPr lang="pt-BR" sz="1800" dirty="0"/>
              <a:t> (JENNY, 1980 citado por ROMANO; CHIRICO, 2004</a:t>
            </a:r>
            <a:r>
              <a:rPr lang="pt-BR" sz="1800" dirty="0" smtClean="0"/>
              <a:t>).</a:t>
            </a:r>
          </a:p>
          <a:p>
            <a:pPr algn="just"/>
            <a:endParaRPr lang="pt-BR" sz="1800" dirty="0" smtClean="0"/>
          </a:p>
          <a:p>
            <a:pPr algn="just"/>
            <a:r>
              <a:rPr lang="pt-BR" sz="1800" dirty="0"/>
              <a:t>Esta se apresenta eficiente na avaliação da distribuição espacial e organização das </a:t>
            </a:r>
            <a:r>
              <a:rPr lang="pt-BR" sz="1800" dirty="0">
                <a:solidFill>
                  <a:srgbClr val="FF0000"/>
                </a:solidFill>
              </a:rPr>
              <a:t>propriedades pedológicas</a:t>
            </a:r>
            <a:r>
              <a:rPr lang="pt-BR" sz="1800" dirty="0"/>
              <a:t>, já que a </a:t>
            </a:r>
            <a:r>
              <a:rPr lang="pt-BR" sz="1800" i="1" u="sng" dirty="0"/>
              <a:t>hidrologia e geomorfologia</a:t>
            </a:r>
            <a:r>
              <a:rPr lang="pt-BR" sz="1800" dirty="0"/>
              <a:t> são processos motores na formação do </a:t>
            </a:r>
            <a:r>
              <a:rPr lang="pt-BR" sz="1800" dirty="0" smtClean="0"/>
              <a:t>solo.</a:t>
            </a:r>
          </a:p>
          <a:p>
            <a:pPr algn="just"/>
            <a:endParaRPr lang="pt-BR" sz="1800" dirty="0" smtClean="0"/>
          </a:p>
          <a:p>
            <a:pPr algn="just"/>
            <a:r>
              <a:rPr lang="pt-BR" sz="1800" dirty="0" smtClean="0"/>
              <a:t>As características </a:t>
            </a:r>
            <a:r>
              <a:rPr lang="pt-BR" sz="1800" dirty="0"/>
              <a:t>do terreno são as variáveis ambientais </a:t>
            </a:r>
            <a:r>
              <a:rPr lang="pt-BR" sz="1800" dirty="0">
                <a:solidFill>
                  <a:srgbClr val="FF0000"/>
                </a:solidFill>
              </a:rPr>
              <a:t>mais comumente empregadas</a:t>
            </a:r>
            <a:r>
              <a:rPr lang="pt-BR" sz="1800" dirty="0"/>
              <a:t> na complementação dos dados de solo, pois </a:t>
            </a:r>
            <a:r>
              <a:rPr lang="pt-BR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representam</a:t>
            </a:r>
            <a:r>
              <a:rPr lang="pt-BR" sz="1800" dirty="0"/>
              <a:t> o comportamento hidráulico e as condições ambientais locais (ROMANO; CHIRICO, 2004).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77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C:\Users\kennydelmonte\Documents\INPE\DISCIPLINAS\SER\1º Trimestre\INT_GEOPROCESSAMENTO\Trabalho_Monografia\Mapas\Profile_Curvatur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4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21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1722982"/>
            <a:ext cx="9144000" cy="316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2079898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C:\Users\kennydelmonte\Documents\INPE\DISCIPLINAS\SER\1º Trimestre\INT_GEOPROCESSAMENTO\Trabalho_Monografia\Mapas\Plan_Curvatur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8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23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2050794"/>
            <a:ext cx="9144000" cy="382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2482180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C:\Users\kennydelmonte\Documents\INPE\DISCIPLINAS\SER\1º Trimestre\INT_GEOPROCESSAMENTO\Trabalho_Monografia\Mapas\Tangential_Curvatur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9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25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2462725"/>
            <a:ext cx="9144000" cy="420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2914228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kennydelmonte\Documents\INPE\DISCIPLINAS\SER\1º Trimestre\INT_GEOPROCESSAMENTO\Trabalho_Monografia\Mapas\Aspec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8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27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2856586"/>
            <a:ext cx="9144000" cy="677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3552775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C:\Users\kennydelmonte\Documents\INPE\DISCIPLINAS\SER\1º Trimestre\INT_GEOPROCESSAMENTO\Trabalho_Monografia\Mapas\Topographic_Wetness_Index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4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29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3510533"/>
            <a:ext cx="9144000" cy="6163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4149080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/>
              <a:t>Objetivo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03648" y="1916832"/>
            <a:ext cx="7498080" cy="1264148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pt-BR" sz="2000" dirty="0" smtClean="0"/>
              <a:t>Elaboração </a:t>
            </a:r>
            <a:r>
              <a:rPr lang="pt-BR" sz="2000" dirty="0"/>
              <a:t>de um mapa temático representativo das propriedades físico-hídricas e termodinâmicas dos solos para uma bacia hidrográfica de grande importância para o estado do Espírito Santo, a bacia do rio </a:t>
            </a:r>
            <a:r>
              <a:rPr lang="pt-BR" sz="2000" dirty="0" err="1"/>
              <a:t>Jucu</a:t>
            </a:r>
            <a:r>
              <a:rPr lang="pt-BR" sz="2000" dirty="0"/>
              <a:t>.</a:t>
            </a:r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 descr="C:\Users\kennydelmonte\Documents\INPE\DISCIPLINAS\SER\1º Trimestre\INT_GEOPROCESSAMENTO\Trabalho_Monografia\Mapas\Solar_Radiatio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9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31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4156019"/>
            <a:ext cx="9144000" cy="768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5013176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C:\Users\kennydelmonte\Documents\INPE\DISCIPLINAS\SER\1º Trimestre\INT_GEOPROCESSAMENTO\Trabalho_Monografia\Mapas\Stream_Power_Index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2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33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4960218"/>
            <a:ext cx="9144000" cy="745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5785023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C:\Users\kennydelmonte\Documents\INPE\DISCIPLINAS\SER\1º Trimestre\INT_GEOPROCESSAMENTO\Trabalho_Monografia\Mapas\Fator_L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6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35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5720777"/>
            <a:ext cx="9144000" cy="5093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6262123"/>
            <a:ext cx="9144000" cy="64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C:\Users\kennydelmonte\Documents\INPE\DISCIPLINAS\SER\1º Trimestre\INT_GEOPROCESSAMENTO\Trabalho_Monografia\Mapas\Relative_Relief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8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64808"/>
              </p:ext>
            </p:extLst>
          </p:nvPr>
        </p:nvGraphicFramePr>
        <p:xfrm>
          <a:off x="0" y="1"/>
          <a:ext cx="9144001" cy="6886548"/>
        </p:xfrm>
        <a:graphic>
          <a:graphicData uri="http://schemas.openxmlformats.org/drawingml/2006/table">
            <a:tbl>
              <a:tblPr firstRow="1" firstCol="1" bandRow="1"/>
              <a:tblGrid>
                <a:gridCol w="1547664"/>
                <a:gridCol w="3096344"/>
                <a:gridCol w="4499993"/>
              </a:tblGrid>
              <a:tr h="23106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Atributo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Definição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Processo físico ou variável ao qual se encontra correlacionado</a:t>
                      </a:r>
                      <a:endParaRPr lang="pt-BR" sz="1050" b="1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Altitude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Elevação acima o nível do mar.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Gradiente climático local, padrões vegetacionais, potencial energético.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30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entre o plano horizontal e um plano tangencial para a superfície do terreno.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Velocidade do fluxo superficial,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subsuperficial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e lateral, taxa de escoamento, precipitação, vegetação, geomorfologia, conteúdo de água no solo, classe de aptidão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Declive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Inclinação média ao longo da bacia hidrográfica.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  <a:latin typeface="Arial"/>
                          <a:ea typeface="Calibri"/>
                          <a:cs typeface="Arial"/>
                        </a:rPr>
                        <a:t>Tempo de concentração.</a:t>
                      </a:r>
                      <a:endParaRPr lang="pt-BR" sz="95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6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Captação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Área de drenagem para saída de captação.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Volume de escoamento superficial.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do Perfil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identificada pelo ângulo do aspecto.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Aceleração dos fluxos laterais a jusante, taxa de erosão e deposição, geomorfologia.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61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Plana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Contorno da curvatura.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Convergência/divergência do fluxo, conteúdo de água no solo, características do solo.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Tangencial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Curvatura da superfície do terreno na direção ortogonal que é identificada pelo ângulo do 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Fornece medida alternativa de convergência e divergência do fluxo local lateral, taxa de acumulação lateral.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511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Aspecto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Ângulo horário do norte da projeção do vetor normal à superfície do terreno no plano horizontal.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Direção de fluxos laterais, intensidade relativa da radiação solar.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Topográfico de Umidade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Descrição da distribuição espacial do índice de umidade e extensão das zonas de saturação para geração de escoamento como uma função do declive da área de contribuição. Previsão de zonas de saturação tipicamente em segmentos convergentes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3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Radiação Solar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Proporção da incidência de radiação solar extraterrestre sobre uma superfície local inclinada em relação a uma superfície horizontal de uma determinada latitude e longitude.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Variabilidade relativa da taxa de evapotranspiração, exposição do terreno, disponibilidade de energia.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705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Índice de Energia do Fluxo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Medida do poder erosivo da água que flui com base na suposição de que a descarga (q) é um índice proporcional à área de captação específica (α). Prevê erosão líquida em áreas de perfil que apresentam convexidade e concavidade tangencial (aceleração do fluxo e zonas de convergência) e deposição em áreas de perfil côncavo (zonas de diminuição da velocidade do fluxo).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398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Fator LS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em que: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L = Comprimento de rampa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 = Declividade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Este índice de capacidade de transporte de sedimentos foi derivado da teoria de unidade “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stream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power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” e é equivalente ao fator da EUPSR em determinadas circunstâncias. Utilizado também para prever os locais de erosão e áreas de deposição.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06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Relevo Relativo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Característica de drenagem da paisagem.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 razão entre a diferença de altitudes em um determinado ponto na superfície do solo e o ponto mais baixo de um divisor de águas para a diferença de altitudes entre o mais alto e o mais baixo ponto de uma bacia hidrográfica.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Distância Euclidiana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Descreve a relação de cada célula do </a:t>
                      </a:r>
                      <a:r>
                        <a:rPr lang="pt-BR" sz="95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raster</a:t>
                      </a: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 com uma fonte específica, a qual foi definida como a rede de drenagem.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  <a:latin typeface="Arial"/>
                          <a:ea typeface="Calibri"/>
                          <a:cs typeface="Arial"/>
                        </a:rPr>
                        <a:t>Associado com outros atributos permite inferir a influência da proximidade desses à fonte selecionada. Como exemplo cita-se a ocorrência de regiões com maior deficiência de drenagem quando próximas a fonte (rede de drenagem) ou menor disponibilidade hídrica, quando distante da fonte.</a:t>
                      </a:r>
                      <a:endParaRPr lang="pt-BR" sz="950" dirty="0">
                        <a:effectLst/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18000" marR="18000" marT="10800" marB="1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2978694"/>
            <a:ext cx="496477" cy="35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4528071"/>
            <a:ext cx="432047" cy="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7" y="5037419"/>
            <a:ext cx="1136969" cy="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37</a:t>
            </a:fld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0" y="6246837"/>
            <a:ext cx="9144000" cy="6163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9" name="Picture 3" descr="C:\Users\kennydelmonte\Documents\INPE\DISCIPLINAS\SER\1º Trimestre\INT_GEOPROCESSAMENTO\Trabalho_Monografia\Mapas\Euclidean_Distanc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8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5608" y="1841322"/>
            <a:ext cx="7498080" cy="270981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pt-BR" dirty="0" err="1"/>
              <a:t>Tricart</a:t>
            </a:r>
            <a:r>
              <a:rPr lang="pt-BR" dirty="0"/>
              <a:t> (1968), após analise dos fatores </a:t>
            </a:r>
            <a:r>
              <a:rPr lang="pt-BR" dirty="0" err="1"/>
              <a:t>morfogenéticos</a:t>
            </a:r>
            <a:r>
              <a:rPr lang="pt-BR" dirty="0"/>
              <a:t> e pedogenéticos, afirma que apenas os estudos litológicos, de forma isolada, </a:t>
            </a:r>
            <a:r>
              <a:rPr lang="pt-BR" dirty="0">
                <a:solidFill>
                  <a:srgbClr val="FF0000"/>
                </a:solidFill>
              </a:rPr>
              <a:t>são insuficientes para explicar o processo de formação dos solos</a:t>
            </a:r>
            <a:r>
              <a:rPr lang="pt-BR" dirty="0"/>
              <a:t>, sendo necessária a consideração dos </a:t>
            </a:r>
            <a:r>
              <a:rPr lang="pt-BR" i="1" u="sng" dirty="0"/>
              <a:t>elementos climáticos</a:t>
            </a:r>
            <a:r>
              <a:rPr lang="pt-BR" dirty="0"/>
              <a:t>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err="1" smtClean="0"/>
              <a:t>Ab’Sáber</a:t>
            </a:r>
            <a:r>
              <a:rPr lang="pt-BR" dirty="0" smtClean="0"/>
              <a:t> </a:t>
            </a:r>
            <a:r>
              <a:rPr lang="pt-BR" dirty="0"/>
              <a:t>(1966) ressalta, ainda, que as paisagens tropicais só poderão ser compreendidas a partir de </a:t>
            </a:r>
            <a:r>
              <a:rPr lang="pt-BR" dirty="0">
                <a:solidFill>
                  <a:srgbClr val="FF0000"/>
                </a:solidFill>
              </a:rPr>
              <a:t>estudos climáticos</a:t>
            </a:r>
            <a:r>
              <a:rPr lang="pt-BR" dirty="0"/>
              <a:t>, sendo este o fator exógeno que define a dinâmica das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bases litológicas nesses ambientes. </a:t>
            </a:r>
          </a:p>
          <a:p>
            <a:pPr algn="just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8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9" name="Picture 3" descr="C:\Users\kennydelmonte\Documents\INPE\DISCIPLINAS\SER\1º Trimestre\INT_GEOPROCESSAMENTO\Trabalho_Monografia\Mapas\Area_Estud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" y="189000"/>
            <a:ext cx="914838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6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 descr="C:\Users\kennydelmonte\Documents\INPE\DISCIPLINAS\SER\1º Trimestre\INT_GEOPROCESSAMENTO\Trabalho_Monografia\Mapas\Temperatur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000"/>
            <a:ext cx="883176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1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C:\Users\kennydelmonte\Documents\INPE\DISCIPLINAS\SER\1º Trimestre\INT_GEOPROCESSAMENTO\Trabalho_Monografia\Mapas\Precipitaca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5" y="9000"/>
            <a:ext cx="8834831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7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11928" r="19712" b="10607"/>
          <a:stretch/>
        </p:blipFill>
        <p:spPr bwMode="auto">
          <a:xfrm>
            <a:off x="2230885" y="14319"/>
            <a:ext cx="4682229" cy="349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53" y="3519030"/>
            <a:ext cx="5354272" cy="359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8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C:\Users\kennydelmonte\Documents\INPE\DISCIPLINAS\SER\1º Trimestre\INT_GEOPROCESSAMENTO\Trabalho_Monografia\Mapas\Solos_Classificatio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1" y="9000"/>
            <a:ext cx="8842539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5608" y="2044719"/>
            <a:ext cx="7498080" cy="360676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pt-BR" dirty="0" smtClean="0"/>
              <a:t>Oliveira</a:t>
            </a:r>
            <a:r>
              <a:rPr lang="pt-BR" dirty="0"/>
              <a:t>; Lobo Ferreira (2002) e Abreu e Pena (2013); propuseram metodologias para definição de classes de solo com uso de classes de infiltração máxima e permeabilidade.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err="1" smtClean="0"/>
              <a:t>Pineda</a:t>
            </a:r>
            <a:r>
              <a:rPr lang="pt-BR" dirty="0" smtClean="0"/>
              <a:t>, </a:t>
            </a:r>
            <a:r>
              <a:rPr lang="pt-BR" dirty="0"/>
              <a:t>(2008) utilizou o descritor de terreno HAND (</a:t>
            </a:r>
            <a:r>
              <a:rPr lang="pt-BR" i="1" dirty="0" err="1"/>
              <a:t>Height</a:t>
            </a:r>
            <a:r>
              <a:rPr lang="pt-BR" i="1" dirty="0"/>
              <a:t> </a:t>
            </a:r>
            <a:r>
              <a:rPr lang="pt-BR" i="1" dirty="0" err="1"/>
              <a:t>Above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Nearest</a:t>
            </a:r>
            <a:r>
              <a:rPr lang="pt-BR" i="1" dirty="0"/>
              <a:t> </a:t>
            </a:r>
            <a:r>
              <a:rPr lang="pt-BR" i="1" dirty="0" err="1" smtClean="0"/>
              <a:t>Drainage</a:t>
            </a:r>
            <a:r>
              <a:rPr lang="pt-BR" dirty="0" smtClean="0"/>
              <a:t>), </a:t>
            </a:r>
            <a:r>
              <a:rPr lang="pt-BR" dirty="0"/>
              <a:t>que se baseia </a:t>
            </a:r>
            <a:r>
              <a:rPr lang="pt-BR" dirty="0" smtClean="0"/>
              <a:t>na </a:t>
            </a:r>
            <a:r>
              <a:rPr lang="pt-BR" dirty="0"/>
              <a:t>direção de fluxo (área de contribuição) e na rede de drenagem (distância euclidiana), para gerar mapas </a:t>
            </a:r>
            <a:r>
              <a:rPr lang="pt-BR" dirty="0" smtClean="0"/>
              <a:t>de </a:t>
            </a:r>
            <a:r>
              <a:rPr lang="pt-BR" dirty="0"/>
              <a:t>classes de solo.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Carvalho </a:t>
            </a:r>
            <a:r>
              <a:rPr lang="pt-BR" dirty="0"/>
              <a:t>Junior et al. (2011) utilizando algoritmos de classificação por máxima verossimilhança e redes neurais artificiais, realizou a classificação de unidades pedológicas baseando-se em um conjunto de variáveis geomorfológicas.</a:t>
            </a:r>
          </a:p>
          <a:p>
            <a:pPr algn="just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2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CONCLUSÃO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5608" y="1864381"/>
            <a:ext cx="7498080" cy="39674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sz="2000" dirty="0"/>
              <a:t>As camadas matriciais de caráter edáfico mostraram-se representativas da variabilidade espacial das propriedades físico-hídricas e termodinâmicas para tematização de classes categóricas do mapa de </a:t>
            </a:r>
            <a:r>
              <a:rPr lang="pt-BR" sz="2000" dirty="0" err="1" smtClean="0"/>
              <a:t>pedopaisagem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O uso de técnicas de análise de agrupamento associada a componentes principais mostrou-se eficiente para eliminação de variáveis redundantes e portanto pouco explicativas do fenômeno em estudo.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Para o presente estudo a altitude mostrou-se como variável de maior importância devido ao grande número de vaiáveis que podem ser derivadas dessa e por ser um produto de fácil aquisição e sem ônus.</a:t>
            </a:r>
            <a:endParaRPr lang="pt-BR" sz="2000" dirty="0"/>
          </a:p>
          <a:p>
            <a:pPr algn="just"/>
            <a:endParaRPr lang="pt-BR" sz="2000" dirty="0" smtClean="0"/>
          </a:p>
          <a:p>
            <a:pPr marL="0" indent="0" algn="just">
              <a:buNone/>
            </a:pPr>
            <a:endParaRPr lang="pt-BR" sz="20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54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pt-BR" dirty="0" smtClean="0"/>
              <a:t>Obrigado!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1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019899"/>
              </p:ext>
            </p:extLst>
          </p:nvPr>
        </p:nvGraphicFramePr>
        <p:xfrm>
          <a:off x="-9757592" y="2418172"/>
          <a:ext cx="23141142" cy="1501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name="Visio" r:id="rId3" imgW="15961972" imgH="10348126" progId="Visio.Drawing.11">
                  <p:embed/>
                </p:oleObj>
              </mc:Choice>
              <mc:Fallback>
                <p:oleObj name="Visio" r:id="rId3" imgW="15961972" imgH="10348126" progId="Visio.Drawing.11">
                  <p:embed/>
                  <p:pic>
                    <p:nvPicPr>
                      <p:cNvPr id="0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757592" y="2418172"/>
                        <a:ext cx="23141142" cy="1501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Materiais e Métodos</a:t>
            </a:r>
            <a:endParaRPr lang="pt-BR" sz="360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0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00243 -0.27523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305013"/>
              </p:ext>
            </p:extLst>
          </p:nvPr>
        </p:nvGraphicFramePr>
        <p:xfrm>
          <a:off x="-9728564" y="526570"/>
          <a:ext cx="23141142" cy="1501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8" name="Visio" r:id="rId3" imgW="15961972" imgH="10348126" progId="Visio.Drawing.11">
                  <p:embed/>
                </p:oleObj>
              </mc:Choice>
              <mc:Fallback>
                <p:oleObj name="Visio" r:id="rId3" imgW="15961972" imgH="103481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728564" y="526570"/>
                        <a:ext cx="23141142" cy="1501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1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46528 -0.2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4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079413"/>
              </p:ext>
            </p:extLst>
          </p:nvPr>
        </p:nvGraphicFramePr>
        <p:xfrm>
          <a:off x="-13987692" y="-1198562"/>
          <a:ext cx="23141142" cy="1501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5" name="Visio" r:id="rId3" imgW="15961972" imgH="10348126" progId="Visio.Drawing.11">
                  <p:embed/>
                </p:oleObj>
              </mc:Choice>
              <mc:Fallback>
                <p:oleObj name="Visio" r:id="rId3" imgW="15961972" imgH="103481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987692" y="-1198562"/>
                        <a:ext cx="23141142" cy="1501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9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2.59259E-6 L 0.86667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1225"/>
              </p:ext>
            </p:extLst>
          </p:nvPr>
        </p:nvGraphicFramePr>
        <p:xfrm>
          <a:off x="-6066134" y="-1198562"/>
          <a:ext cx="23141142" cy="1501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9" name="Visio" r:id="rId3" imgW="15961972" imgH="10348126" progId="Visio.Drawing.11">
                  <p:embed/>
                </p:oleObj>
              </mc:Choice>
              <mc:Fallback>
                <p:oleObj name="Visio" r:id="rId3" imgW="15961972" imgH="103481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66134" y="-1198562"/>
                        <a:ext cx="23141142" cy="1501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3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2.59259E-6 L 0.66198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849675"/>
              </p:ext>
            </p:extLst>
          </p:nvPr>
        </p:nvGraphicFramePr>
        <p:xfrm>
          <a:off x="-11145" y="-1198562"/>
          <a:ext cx="23141142" cy="1501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4" name="Visio" r:id="rId3" imgW="15961972" imgH="10348126" progId="Visio.Drawing.11">
                  <p:embed/>
                </p:oleObj>
              </mc:Choice>
              <mc:Fallback>
                <p:oleObj name="Visio" r:id="rId3" imgW="15961972" imgH="103481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45" y="-1198562"/>
                        <a:ext cx="23141142" cy="1501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4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2.59259E-6 L -1.06337 -1.0182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77" y="-5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8313</Words>
  <Application>Microsoft Office PowerPoint</Application>
  <PresentationFormat>Apresentação na tela (4:3)</PresentationFormat>
  <Paragraphs>731</Paragraphs>
  <Slides>46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48" baseType="lpstr">
      <vt:lpstr>Solstício</vt:lpstr>
      <vt:lpstr>Microsoft Office Visio Drawing</vt:lpstr>
      <vt:lpstr>Apresentação do PowerPoint</vt:lpstr>
      <vt:lpstr>Introdução</vt:lpstr>
      <vt:lpstr>Objetivo</vt:lpstr>
      <vt:lpstr>Apresentação do PowerPoint</vt:lpstr>
      <vt:lpstr>Materiais e Métodos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Kenny Delmonte</dc:creator>
  <cp:lastModifiedBy>kennydelmonte</cp:lastModifiedBy>
  <cp:revision>53</cp:revision>
  <dcterms:created xsi:type="dcterms:W3CDTF">2015-06-11T16:08:34Z</dcterms:created>
  <dcterms:modified xsi:type="dcterms:W3CDTF">2015-06-19T02:52:14Z</dcterms:modified>
</cp:coreProperties>
</file>